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68"/>
  </p:notesMasterIdLst>
  <p:handoutMasterIdLst>
    <p:handoutMasterId r:id="rId69"/>
  </p:handoutMasterIdLst>
  <p:sldIdLst>
    <p:sldId id="361" r:id="rId2"/>
    <p:sldId id="362" r:id="rId3"/>
    <p:sldId id="311" r:id="rId4"/>
    <p:sldId id="325" r:id="rId5"/>
    <p:sldId id="372" r:id="rId6"/>
    <p:sldId id="350" r:id="rId7"/>
    <p:sldId id="326" r:id="rId8"/>
    <p:sldId id="310" r:id="rId9"/>
    <p:sldId id="432" r:id="rId10"/>
    <p:sldId id="327" r:id="rId11"/>
    <p:sldId id="380" r:id="rId12"/>
    <p:sldId id="360" r:id="rId13"/>
    <p:sldId id="382" r:id="rId14"/>
    <p:sldId id="385" r:id="rId15"/>
    <p:sldId id="351" r:id="rId16"/>
    <p:sldId id="345" r:id="rId17"/>
    <p:sldId id="346" r:id="rId18"/>
    <p:sldId id="386" r:id="rId19"/>
    <p:sldId id="364" r:id="rId20"/>
    <p:sldId id="259" r:id="rId21"/>
    <p:sldId id="260" r:id="rId22"/>
    <p:sldId id="261" r:id="rId23"/>
    <p:sldId id="391" r:id="rId24"/>
    <p:sldId id="328" r:id="rId25"/>
    <p:sldId id="433" r:id="rId26"/>
    <p:sldId id="262" r:id="rId27"/>
    <p:sldId id="354" r:id="rId28"/>
    <p:sldId id="263" r:id="rId29"/>
    <p:sldId id="265" r:id="rId30"/>
    <p:sldId id="266" r:id="rId31"/>
    <p:sldId id="408" r:id="rId32"/>
    <p:sldId id="410" r:id="rId33"/>
    <p:sldId id="331" r:id="rId34"/>
    <p:sldId id="352" r:id="rId35"/>
    <p:sldId id="333" r:id="rId36"/>
    <p:sldId id="365" r:id="rId37"/>
    <p:sldId id="366" r:id="rId38"/>
    <p:sldId id="277" r:id="rId39"/>
    <p:sldId id="276" r:id="rId40"/>
    <p:sldId id="334" r:id="rId41"/>
    <p:sldId id="283" r:id="rId42"/>
    <p:sldId id="335" r:id="rId43"/>
    <p:sldId id="430" r:id="rId44"/>
    <p:sldId id="336" r:id="rId45"/>
    <p:sldId id="337" r:id="rId46"/>
    <p:sldId id="338" r:id="rId47"/>
    <p:sldId id="369" r:id="rId48"/>
    <p:sldId id="339" r:id="rId49"/>
    <p:sldId id="340" r:id="rId50"/>
    <p:sldId id="341" r:id="rId51"/>
    <p:sldId id="342" r:id="rId52"/>
    <p:sldId id="431" r:id="rId53"/>
    <p:sldId id="370" r:id="rId54"/>
    <p:sldId id="298" r:id="rId55"/>
    <p:sldId id="299" r:id="rId56"/>
    <p:sldId id="301" r:id="rId57"/>
    <p:sldId id="343" r:id="rId58"/>
    <p:sldId id="344" r:id="rId59"/>
    <p:sldId id="349" r:id="rId60"/>
    <p:sldId id="353" r:id="rId61"/>
    <p:sldId id="303" r:id="rId62"/>
    <p:sldId id="304" r:id="rId63"/>
    <p:sldId id="305" r:id="rId64"/>
    <p:sldId id="424" r:id="rId65"/>
    <p:sldId id="425" r:id="rId66"/>
    <p:sldId id="371" r:id="rId6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CC"/>
    <a:srgbClr val="E8D8D8"/>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2" autoAdjust="0"/>
    <p:restoredTop sz="75233" autoAdjust="0"/>
  </p:normalViewPr>
  <p:slideViewPr>
    <p:cSldViewPr>
      <p:cViewPr>
        <p:scale>
          <a:sx n="100" d="100"/>
          <a:sy n="100" d="100"/>
        </p:scale>
        <p:origin x="-132" y="36"/>
      </p:cViewPr>
      <p:guideLst>
        <p:guide orient="horz" pos="1104"/>
        <p:guide pos="2880"/>
      </p:guideLst>
    </p:cSldViewPr>
  </p:slideViewPr>
  <p:outlineViewPr>
    <p:cViewPr>
      <p:scale>
        <a:sx n="33" d="100"/>
        <a:sy n="33" d="100"/>
      </p:scale>
      <p:origin x="0" y="30552"/>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607677-A7F6-534B-A83B-9DE7BBBF410A}" type="datetimeFigureOut">
              <a:rPr lang="en-US" smtClean="0"/>
              <a:pPr/>
              <a:t>9/5/2013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3CA39F-E6B4-BC4E-9B12-B112CFF6F0BC}" type="slidenum">
              <a:rPr lang="en-US" smtClean="0"/>
              <a:pPr/>
              <a:t>‹#›</a:t>
            </a:fld>
            <a:endParaRPr lang="en-US"/>
          </a:p>
        </p:txBody>
      </p:sp>
    </p:spTree>
    <p:extLst>
      <p:ext uri="{BB962C8B-B14F-4D97-AF65-F5344CB8AC3E}">
        <p14:creationId xmlns:p14="http://schemas.microsoft.com/office/powerpoint/2010/main" xmlns="" val="19792915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04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A6D12E7-0F31-4A67-81E1-4F08ABE8E835}" type="slidenum">
              <a:rPr lang="en-US"/>
              <a:pPr>
                <a:defRPr/>
              </a:pPr>
              <a:t>‹#›</a:t>
            </a:fld>
            <a:endParaRPr lang="en-US"/>
          </a:p>
        </p:txBody>
      </p:sp>
    </p:spTree>
    <p:extLst>
      <p:ext uri="{BB962C8B-B14F-4D97-AF65-F5344CB8AC3E}">
        <p14:creationId xmlns:p14="http://schemas.microsoft.com/office/powerpoint/2010/main" xmlns="" val="203733412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Chapter 4 discusses Activity-Based Costing and other cost management tools.</a:t>
            </a:r>
          </a:p>
          <a:p>
            <a:endParaRPr lang="en-US" dirty="0" smtClean="0">
              <a:latin typeface="Arial" pitchFamily="-106" charset="0"/>
            </a:endParaRPr>
          </a:p>
        </p:txBody>
      </p:sp>
      <p:sp>
        <p:nvSpPr>
          <p:cNvPr id="65540" name="Slide Number Placeholder 3"/>
          <p:cNvSpPr>
            <a:spLocks noGrp="1"/>
          </p:cNvSpPr>
          <p:nvPr>
            <p:ph type="sldNum" sz="quarter" idx="5"/>
          </p:nvPr>
        </p:nvSpPr>
        <p:spPr/>
        <p:txBody>
          <a:bodyPr/>
          <a:lstStyle/>
          <a:p>
            <a:pPr>
              <a:defRPr/>
            </a:pPr>
            <a:fld id="{5D2690BE-F759-F041-BE90-D8DD68DAA15B}" type="slidenum">
              <a:rPr lang="en-US" smtClean="0">
                <a:latin typeface="Arial" charset="0"/>
              </a:rPr>
              <a:pPr>
                <a:defRPr/>
              </a:pPr>
              <a:t>1</a:t>
            </a:fld>
            <a:endParaRPr 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r>
              <a:rPr lang="en-US" dirty="0" smtClean="0"/>
              <a:t>Here we continue the example</a:t>
            </a:r>
            <a:r>
              <a:rPr lang="en-US" baseline="0" dirty="0" smtClean="0"/>
              <a:t> from pages 182 – 187. </a:t>
            </a:r>
            <a:r>
              <a:rPr lang="en-US" dirty="0" smtClean="0"/>
              <a:t>We will be using the department rates we just</a:t>
            </a:r>
            <a:r>
              <a:rPr lang="en-US" baseline="0" dirty="0" smtClean="0"/>
              <a:t> calculated to allocate overhead to </a:t>
            </a:r>
            <a:r>
              <a:rPr lang="en-US" baseline="0" dirty="0" err="1" smtClean="0"/>
              <a:t>Ellipticals</a:t>
            </a:r>
            <a:r>
              <a:rPr lang="en-US" baseline="0" dirty="0" smtClean="0"/>
              <a:t> based on the use of machining hours and assembly hours by </a:t>
            </a:r>
            <a:r>
              <a:rPr lang="en-US" baseline="0" dirty="0" err="1" smtClean="0"/>
              <a:t>Ellipticals</a:t>
            </a:r>
            <a:r>
              <a:rPr lang="en-US" baseline="0" dirty="0" smtClean="0"/>
              <a:t>.</a:t>
            </a:r>
            <a:endParaRPr lang="en-US" dirty="0" smtClean="0"/>
          </a:p>
          <a:p>
            <a:endParaRPr lang="en-US" dirty="0" smtClean="0"/>
          </a:p>
        </p:txBody>
      </p:sp>
      <p:sp>
        <p:nvSpPr>
          <p:cNvPr id="69636" name="Slide Number Placeholder 3"/>
          <p:cNvSpPr>
            <a:spLocks noGrp="1"/>
          </p:cNvSpPr>
          <p:nvPr>
            <p:ph type="sldNum" sz="quarter" idx="5"/>
          </p:nvPr>
        </p:nvSpPr>
        <p:spPr>
          <a:noFill/>
        </p:spPr>
        <p:txBody>
          <a:bodyPr/>
          <a:lstStyle/>
          <a:p>
            <a:fld id="{B83C0445-622A-4DBA-9E19-DA233815FC11}"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r>
              <a:rPr lang="en-US" dirty="0" smtClean="0"/>
              <a:t>Here we continue the example</a:t>
            </a:r>
            <a:r>
              <a:rPr lang="en-US" baseline="0" dirty="0" smtClean="0"/>
              <a:t> from pages 182 – 187. </a:t>
            </a:r>
            <a:r>
              <a:rPr lang="en-US" dirty="0" smtClean="0"/>
              <a:t>Using the department rates we just</a:t>
            </a:r>
            <a:r>
              <a:rPr lang="en-US" baseline="0" dirty="0" smtClean="0"/>
              <a:t> calculated to allocate overhead to </a:t>
            </a:r>
            <a:r>
              <a:rPr lang="en-US" baseline="0" dirty="0" err="1" smtClean="0"/>
              <a:t>Ellipticals</a:t>
            </a:r>
            <a:r>
              <a:rPr lang="en-US" baseline="0" dirty="0" smtClean="0"/>
              <a:t>, </a:t>
            </a:r>
            <a:r>
              <a:rPr lang="en-US" dirty="0" smtClean="0"/>
              <a:t>we see that </a:t>
            </a:r>
            <a:r>
              <a:rPr lang="en-US" dirty="0" err="1" smtClean="0"/>
              <a:t>Ellipticals</a:t>
            </a:r>
            <a:r>
              <a:rPr lang="en-US" baseline="0" dirty="0" smtClean="0"/>
              <a:t> are allocated $32 from the Machining Department ($32 x 1 DLH) and $108 from the Assembly Department ($12 x 9 DLH), for a total of $140 manufacturing overhead allocated to </a:t>
            </a:r>
            <a:r>
              <a:rPr lang="en-US" baseline="0" dirty="0" err="1" smtClean="0"/>
              <a:t>Ellipticals</a:t>
            </a:r>
            <a:r>
              <a:rPr lang="en-US" baseline="0" dirty="0" smtClean="0"/>
              <a:t>.  </a:t>
            </a:r>
            <a:endParaRPr lang="en-US" dirty="0" smtClean="0"/>
          </a:p>
          <a:p>
            <a:endParaRPr lang="en-US" dirty="0" smtClean="0"/>
          </a:p>
        </p:txBody>
      </p:sp>
      <p:sp>
        <p:nvSpPr>
          <p:cNvPr id="69636" name="Slide Number Placeholder 3"/>
          <p:cNvSpPr>
            <a:spLocks noGrp="1"/>
          </p:cNvSpPr>
          <p:nvPr>
            <p:ph type="sldNum" sz="quarter" idx="5"/>
          </p:nvPr>
        </p:nvSpPr>
        <p:spPr>
          <a:noFill/>
        </p:spPr>
        <p:txBody>
          <a:bodyPr/>
          <a:lstStyle/>
          <a:p>
            <a:fld id="{B83C0445-622A-4DBA-9E19-DA233815FC11}"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Here we continue the example</a:t>
            </a:r>
            <a:r>
              <a:rPr lang="en-US" baseline="0" dirty="0" smtClean="0"/>
              <a:t> from pages 182 – 187. </a:t>
            </a:r>
            <a:r>
              <a:rPr lang="en-US" dirty="0" smtClean="0"/>
              <a:t>We will be using the department rates we just</a:t>
            </a:r>
            <a:r>
              <a:rPr lang="en-US" baseline="0" dirty="0" smtClean="0"/>
              <a:t> calculated to allocate overhead to Treadmills based on the use of machining hours and assembly hours by Treadmills.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A6D12E7-0F31-4A67-81E1-4F08ABE8E835}"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Here we continue the example</a:t>
            </a:r>
            <a:r>
              <a:rPr lang="en-US" baseline="0" dirty="0" smtClean="0"/>
              <a:t> from pages 182 – 187. </a:t>
            </a:r>
            <a:r>
              <a:rPr lang="en-US" dirty="0" smtClean="0"/>
              <a:t>We will be using the department rates we just</a:t>
            </a:r>
            <a:r>
              <a:rPr lang="en-US" baseline="0" dirty="0" smtClean="0"/>
              <a:t> calculated to allocate overhead to Treadmills based on the use of machining hours and assembly hours by Treadmills.</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Here we see that Treadmills are allocated $128 from the Machining Department ($32 x 4</a:t>
            </a:r>
            <a:r>
              <a:rPr lang="en-US" baseline="0" dirty="0" smtClean="0"/>
              <a:t> DLH) and $72 from the Assembly Department ($12 x 6 DLH), for a total of $200 manufacturing overhead allocated.</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A6D12E7-0F31-4A67-81E1-4F08ABE8E835}"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Now</a:t>
            </a:r>
            <a:r>
              <a:rPr lang="en-US" baseline="0" dirty="0" smtClean="0"/>
              <a:t> we conclude </a:t>
            </a:r>
            <a:r>
              <a:rPr lang="en-US" dirty="0" smtClean="0"/>
              <a:t>the departmental</a:t>
            </a:r>
            <a:r>
              <a:rPr lang="en-US" baseline="0" dirty="0" smtClean="0"/>
              <a:t> overhead example from pages 182 – 187 about </a:t>
            </a:r>
            <a:r>
              <a:rPr lang="en-US" baseline="0" dirty="0" err="1" smtClean="0"/>
              <a:t>Ellipticals</a:t>
            </a:r>
            <a:r>
              <a:rPr lang="en-US" baseline="0" dirty="0" smtClean="0"/>
              <a:t> and Treadmills. </a:t>
            </a:r>
            <a:r>
              <a:rPr lang="en-US" dirty="0" smtClean="0"/>
              <a:t>Now we compare the MOH allocated using the Departmental Rates ($140 to </a:t>
            </a:r>
            <a:r>
              <a:rPr lang="en-US" baseline="0" dirty="0" err="1" smtClean="0"/>
              <a:t>Ellipticals</a:t>
            </a:r>
            <a:r>
              <a:rPr lang="en-US" baseline="0" dirty="0" smtClean="0"/>
              <a:t> and $200 to Treadmills) to the MOH allocated when using a single </a:t>
            </a:r>
            <a:r>
              <a:rPr lang="en-US" baseline="0" dirty="0" err="1" smtClean="0"/>
              <a:t>plantwide</a:t>
            </a:r>
            <a:r>
              <a:rPr lang="en-US" baseline="0" dirty="0" smtClean="0"/>
              <a:t> rate. </a:t>
            </a:r>
            <a:r>
              <a:rPr lang="en-US" baseline="0" dirty="0" err="1" smtClean="0"/>
              <a:t>Ellipticals</a:t>
            </a:r>
            <a:r>
              <a:rPr lang="en-US" baseline="0" dirty="0" smtClean="0"/>
              <a:t> would be allocated $140 of overhead when using departmental overhead rates, as compared to $160 with </a:t>
            </a:r>
            <a:r>
              <a:rPr lang="en-US" baseline="0" dirty="0" err="1" smtClean="0"/>
              <a:t>plantwide</a:t>
            </a:r>
            <a:r>
              <a:rPr lang="en-US" baseline="0" dirty="0" smtClean="0"/>
              <a:t> rates (refer back to earlier slide or refer to Exhibit 4-2 on page 182 in the text) – </a:t>
            </a:r>
            <a:r>
              <a:rPr lang="en-US" baseline="0" dirty="0" err="1" smtClean="0"/>
              <a:t>Ellipticals</a:t>
            </a:r>
            <a:r>
              <a:rPr lang="en-US" baseline="0" dirty="0" smtClean="0"/>
              <a:t> would be $20 </a:t>
            </a:r>
            <a:r>
              <a:rPr lang="en-US" baseline="0" dirty="0" err="1" smtClean="0"/>
              <a:t>overcosted</a:t>
            </a:r>
            <a:r>
              <a:rPr lang="en-US" baseline="0" dirty="0" smtClean="0"/>
              <a:t> using the </a:t>
            </a:r>
            <a:r>
              <a:rPr lang="en-US" baseline="0" dirty="0" err="1" smtClean="0"/>
              <a:t>plantwide</a:t>
            </a:r>
            <a:r>
              <a:rPr lang="en-US" baseline="0" dirty="0" smtClean="0"/>
              <a:t> rate.  Treadmills would be allocated $200 using departmental overhead rates, as compared to just $160 with a single </a:t>
            </a:r>
            <a:r>
              <a:rPr lang="en-US" baseline="0" dirty="0" err="1" smtClean="0"/>
              <a:t>plantwide</a:t>
            </a:r>
            <a:r>
              <a:rPr lang="en-US" baseline="0" dirty="0" smtClean="0"/>
              <a:t> rate, leaving Treadmills $40 </a:t>
            </a:r>
            <a:r>
              <a:rPr lang="en-US" baseline="0" dirty="0" err="1" smtClean="0"/>
              <a:t>undercosted</a:t>
            </a:r>
            <a:r>
              <a:rPr lang="en-US" baseline="0" dirty="0" smtClean="0"/>
              <a:t> when using the </a:t>
            </a:r>
            <a:r>
              <a:rPr lang="en-US" baseline="0" dirty="0" err="1" smtClean="0"/>
              <a:t>plantwide</a:t>
            </a:r>
            <a:r>
              <a:rPr lang="en-US" baseline="0" dirty="0" smtClean="0"/>
              <a:t> rate.</a:t>
            </a:r>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DA6D12E7-0F31-4A67-81E1-4F08ABE8E835}"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another example using departmental overhead rates, please turn to S4-3 in your textbook.</a:t>
            </a:r>
            <a:endParaRPr lang="en-US" dirty="0"/>
          </a:p>
        </p:txBody>
      </p:sp>
      <p:sp>
        <p:nvSpPr>
          <p:cNvPr id="4" name="Slide Number Placeholder 3"/>
          <p:cNvSpPr>
            <a:spLocks noGrp="1"/>
          </p:cNvSpPr>
          <p:nvPr>
            <p:ph type="sldNum" sz="quarter" idx="10"/>
          </p:nvPr>
        </p:nvSpPr>
        <p:spPr/>
        <p:txBody>
          <a:bodyPr/>
          <a:lstStyle/>
          <a:p>
            <a:pPr>
              <a:defRPr/>
            </a:pPr>
            <a:fld id="{DA6D12E7-0F31-4A67-81E1-4F08ABE8E835}"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US" sz="1200" dirty="0" smtClean="0"/>
              <a:t>What is </a:t>
            </a:r>
            <a:r>
              <a:rPr lang="en-US" sz="1200" dirty="0" err="1" smtClean="0"/>
              <a:t>Gerbig’s</a:t>
            </a:r>
            <a:r>
              <a:rPr lang="en-US" sz="1200" dirty="0" smtClean="0"/>
              <a:t> </a:t>
            </a:r>
            <a:r>
              <a:rPr lang="en-US" sz="1200" dirty="0" err="1" smtClean="0"/>
              <a:t>plantwide</a:t>
            </a:r>
            <a:r>
              <a:rPr lang="en-US" sz="1200" dirty="0" smtClean="0"/>
              <a:t> overhead rate?</a:t>
            </a:r>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endParaRPr lang="en-US" sz="1200" dirty="0" smtClean="0"/>
          </a:p>
          <a:p>
            <a:pPr marL="228600" marR="0" indent="-228600" algn="l" defTabSz="914400" rtl="0" eaLnBrk="0" fontAlgn="base" latinLnBrk="0" hangingPunct="0">
              <a:lnSpc>
                <a:spcPct val="100000"/>
              </a:lnSpc>
              <a:spcBef>
                <a:spcPct val="30000"/>
              </a:spcBef>
              <a:spcAft>
                <a:spcPct val="0"/>
              </a:spcAft>
              <a:buClrTx/>
              <a:buSzTx/>
              <a:buFontTx/>
              <a:buNone/>
              <a:tabLst/>
              <a:defRPr/>
            </a:pPr>
            <a:r>
              <a:rPr lang="en-US" sz="1200" u="sng" dirty="0" smtClean="0">
                <a:ea typeface="Calibri" pitchFamily="34" charset="0"/>
                <a:cs typeface="Times New Roman" pitchFamily="18" charset="0"/>
              </a:rPr>
              <a:t>Total estimated manufacturing overhead costs</a:t>
            </a:r>
            <a:br>
              <a:rPr lang="en-US" sz="1200" u="sng" dirty="0" smtClean="0">
                <a:ea typeface="Calibri" pitchFamily="34" charset="0"/>
                <a:cs typeface="Times New Roman" pitchFamily="18" charset="0"/>
              </a:rPr>
            </a:br>
            <a:r>
              <a:rPr lang="en-US" sz="1200" dirty="0" smtClean="0">
                <a:ea typeface="Calibri" pitchFamily="34" charset="0"/>
                <a:cs typeface="Times New Roman" pitchFamily="18" charset="0"/>
              </a:rPr>
              <a:t>Total estimated amount of the allocation base</a:t>
            </a:r>
          </a:p>
          <a:p>
            <a:pPr marL="342900" indent="-342900" hangingPunct="0">
              <a:defRPr/>
            </a:pPr>
            <a:endParaRPr lang="en-US" sz="1100" dirty="0" smtClean="0"/>
          </a:p>
          <a:p>
            <a:pPr marL="342900" indent="-342900" algn="l" hangingPunct="0">
              <a:defRPr/>
            </a:pPr>
            <a:r>
              <a:rPr lang="en-US" sz="1200" u="sng" dirty="0" smtClean="0"/>
              <a:t>$3,762,000 manufacturing overhead</a:t>
            </a:r>
          </a:p>
          <a:p>
            <a:pPr marL="342900" indent="-342900" algn="l" hangingPunct="0">
              <a:defRPr/>
            </a:pPr>
            <a:r>
              <a:rPr lang="en-US" sz="1200" dirty="0" smtClean="0"/>
              <a:t>               17,100 machine hours  </a:t>
            </a:r>
          </a:p>
          <a:p>
            <a:pPr marL="342900" indent="-342900" algn="l" hangingPunct="0">
              <a:defRPr/>
            </a:pPr>
            <a:endParaRPr lang="en-US" dirty="0" smtClean="0"/>
          </a:p>
          <a:p>
            <a:pPr marL="342900" indent="-342900" algn="l" hangingPunct="0">
              <a:defRPr/>
            </a:pPr>
            <a:r>
              <a:rPr lang="en-US" sz="1100" dirty="0" smtClean="0"/>
              <a:t>	= $220 per machine hour</a:t>
            </a:r>
          </a:p>
          <a:p>
            <a:endParaRPr lang="en-US" dirty="0" smtClean="0"/>
          </a:p>
        </p:txBody>
      </p:sp>
      <p:sp>
        <p:nvSpPr>
          <p:cNvPr id="70660" name="Slide Number Placeholder 3"/>
          <p:cNvSpPr>
            <a:spLocks noGrp="1"/>
          </p:cNvSpPr>
          <p:nvPr>
            <p:ph type="sldNum" sz="quarter" idx="5"/>
          </p:nvPr>
        </p:nvSpPr>
        <p:spPr>
          <a:noFill/>
        </p:spPr>
        <p:txBody>
          <a:bodyPr/>
          <a:lstStyle/>
          <a:p>
            <a:fld id="{C3DD3726-494F-447F-9C53-58734747D0D8}"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pPr marL="228600" indent="-228600">
              <a:buAutoNum type="arabicPeriod" startAt="2"/>
            </a:pPr>
            <a:r>
              <a:rPr lang="en-US" dirty="0" smtClean="0"/>
              <a:t>Calculate the departmental overhead</a:t>
            </a:r>
            <a:r>
              <a:rPr lang="en-US" baseline="0" dirty="0" smtClean="0"/>
              <a:t> rates for </a:t>
            </a:r>
            <a:r>
              <a:rPr lang="en-US" baseline="0" dirty="0" err="1" smtClean="0"/>
              <a:t>Gerbig’s</a:t>
            </a:r>
            <a:r>
              <a:rPr lang="en-US" baseline="0" dirty="0" smtClean="0"/>
              <a:t> three production lines.  Round all answers to the</a:t>
            </a:r>
          </a:p>
          <a:p>
            <a:pPr marL="228600" indent="-228600">
              <a:buNone/>
            </a:pPr>
            <a:r>
              <a:rPr lang="en-US" baseline="0" dirty="0" smtClean="0"/>
              <a:t>	nearest cent.  </a:t>
            </a:r>
          </a:p>
          <a:p>
            <a:pPr rtl="0" eaLnBrk="1" fontAlgn="ctr" latinLnBrk="0" hangingPunct="1"/>
            <a:endParaRPr lang="en-US" sz="1200" b="1" i="0" u="sng" strike="noStrike" kern="1200" dirty="0" smtClean="0">
              <a:solidFill>
                <a:schemeClr val="tx1"/>
              </a:solidFill>
              <a:latin typeface="Arial" pitchFamily="34" charset="0"/>
              <a:ea typeface="+mn-ea"/>
              <a:cs typeface="+mn-cs"/>
            </a:endParaRPr>
          </a:p>
          <a:p>
            <a:pPr rtl="0" eaLnBrk="1" fontAlgn="ctr" latinLnBrk="0" hangingPunct="1"/>
            <a:r>
              <a:rPr lang="en-US" sz="1200" b="0" i="0" u="sng" strike="noStrike" kern="1200" dirty="0" err="1" smtClean="0">
                <a:solidFill>
                  <a:schemeClr val="tx1"/>
                </a:solidFill>
                <a:latin typeface="Arial" pitchFamily="34" charset="0"/>
                <a:ea typeface="+mn-ea"/>
                <a:cs typeface="+mn-cs"/>
              </a:rPr>
              <a:t>DepartmentOverhead</a:t>
            </a:r>
            <a:r>
              <a:rPr lang="en-US" sz="1200" b="0" i="0" u="sng" strike="noStrike" kern="1200" dirty="0" smtClean="0">
                <a:solidFill>
                  <a:schemeClr val="tx1"/>
                </a:solidFill>
                <a:latin typeface="Arial" pitchFamily="34" charset="0"/>
                <a:ea typeface="+mn-ea"/>
                <a:cs typeface="+mn-cs"/>
              </a:rPr>
              <a:t> </a:t>
            </a:r>
            <a:r>
              <a:rPr lang="en-US" sz="1200" b="0" i="0" u="sng" strike="noStrike" kern="1200" dirty="0" err="1" smtClean="0">
                <a:solidFill>
                  <a:schemeClr val="tx1"/>
                </a:solidFill>
                <a:latin typeface="Arial" pitchFamily="34" charset="0"/>
                <a:ea typeface="+mn-ea"/>
                <a:cs typeface="+mn-cs"/>
              </a:rPr>
              <a:t>CostMachine</a:t>
            </a:r>
            <a:r>
              <a:rPr lang="en-US" sz="1200" b="0" i="0" u="sng" strike="noStrike" kern="1200" dirty="0" smtClean="0">
                <a:solidFill>
                  <a:schemeClr val="tx1"/>
                </a:solidFill>
                <a:latin typeface="Arial" pitchFamily="34" charset="0"/>
                <a:ea typeface="+mn-ea"/>
                <a:cs typeface="+mn-cs"/>
              </a:rPr>
              <a:t> </a:t>
            </a:r>
            <a:r>
              <a:rPr lang="en-US" sz="1200" b="0" i="0" u="sng" strike="noStrike" kern="1200" dirty="0" err="1" smtClean="0">
                <a:solidFill>
                  <a:schemeClr val="tx1"/>
                </a:solidFill>
                <a:latin typeface="Arial" pitchFamily="34" charset="0"/>
                <a:ea typeface="+mn-ea"/>
                <a:cs typeface="+mn-cs"/>
              </a:rPr>
              <a:t>HoursOverhead</a:t>
            </a:r>
            <a:r>
              <a:rPr lang="en-US" sz="1200" b="0" i="0" u="sng" strike="noStrike" kern="1200" dirty="0" smtClean="0">
                <a:solidFill>
                  <a:schemeClr val="tx1"/>
                </a:solidFill>
                <a:latin typeface="Arial" pitchFamily="34" charset="0"/>
                <a:ea typeface="+mn-ea"/>
                <a:cs typeface="+mn-cs"/>
              </a:rPr>
              <a:t> Rate</a:t>
            </a:r>
          </a:p>
          <a:p>
            <a:pPr rtl="0" eaLnBrk="1" fontAlgn="ctr" latinLnBrk="0" hangingPunct="1"/>
            <a:r>
              <a:rPr lang="en-US" sz="1200" b="0" i="0" u="none" strike="noStrike" kern="1200" dirty="0" smtClean="0">
                <a:solidFill>
                  <a:schemeClr val="tx1"/>
                </a:solidFill>
                <a:latin typeface="Arial" pitchFamily="34" charset="0"/>
                <a:ea typeface="+mn-ea"/>
                <a:cs typeface="+mn-cs"/>
              </a:rPr>
              <a:t>Potato chips $ 2,147,000/11,300 MH        $190.00/MH</a:t>
            </a:r>
          </a:p>
          <a:p>
            <a:pPr rtl="0" eaLnBrk="1" fontAlgn="ctr" latinLnBrk="0" hangingPunct="1"/>
            <a:r>
              <a:rPr lang="en-US" sz="1200" b="0" i="0" u="none" strike="noStrike" kern="1200" dirty="0" smtClean="0">
                <a:solidFill>
                  <a:schemeClr val="tx1"/>
                </a:solidFill>
                <a:latin typeface="Arial" pitchFamily="34" charset="0"/>
                <a:ea typeface="+mn-ea"/>
                <a:cs typeface="+mn-cs"/>
              </a:rPr>
              <a:t>Corn chips  $ 959,000/2,600 MH        $368.85/MH</a:t>
            </a:r>
          </a:p>
          <a:p>
            <a:pPr rtl="0" eaLnBrk="1" fontAlgn="ctr" latinLnBrk="0" hangingPunct="1"/>
            <a:r>
              <a:rPr lang="en-US" sz="1200" b="0" i="0" u="none" strike="noStrike" kern="1200" dirty="0" smtClean="0">
                <a:solidFill>
                  <a:schemeClr val="tx1"/>
                </a:solidFill>
                <a:latin typeface="Arial" pitchFamily="34" charset="0"/>
                <a:ea typeface="+mn-ea"/>
                <a:cs typeface="+mn-cs"/>
              </a:rPr>
              <a:t>Cheese puffs  $ 656,000/3,200 MH       $205.00/MH</a:t>
            </a:r>
          </a:p>
        </p:txBody>
      </p:sp>
      <p:sp>
        <p:nvSpPr>
          <p:cNvPr id="71684" name="Slide Number Placeholder 3"/>
          <p:cNvSpPr>
            <a:spLocks noGrp="1"/>
          </p:cNvSpPr>
          <p:nvPr>
            <p:ph type="sldNum" sz="quarter" idx="5"/>
          </p:nvPr>
        </p:nvSpPr>
        <p:spPr>
          <a:noFill/>
        </p:spPr>
        <p:txBody>
          <a:bodyPr/>
          <a:lstStyle/>
          <a:p>
            <a:fld id="{B2C2138C-AD98-40F1-BB32-69A6D105DC0D}"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pPr marL="228600" marR="0" indent="-228600" algn="l" defTabSz="914400" rtl="0" eaLnBrk="0" fontAlgn="base" latinLnBrk="0" hangingPunct="0">
              <a:lnSpc>
                <a:spcPct val="100000"/>
              </a:lnSpc>
              <a:spcBef>
                <a:spcPct val="30000"/>
              </a:spcBef>
              <a:spcAft>
                <a:spcPct val="0"/>
              </a:spcAft>
              <a:buClrTx/>
              <a:buSzTx/>
              <a:buFontTx/>
              <a:buAutoNum type="arabicPeriod" startAt="3"/>
              <a:tabLst/>
              <a:defRPr/>
            </a:pPr>
            <a:r>
              <a:rPr lang="en-US" sz="1200" dirty="0" smtClean="0"/>
              <a:t>Which products had been </a:t>
            </a:r>
            <a:r>
              <a:rPr lang="en-US" sz="1200" dirty="0" err="1" smtClean="0"/>
              <a:t>overcosted</a:t>
            </a:r>
            <a:r>
              <a:rPr lang="en-US" sz="1200" dirty="0" smtClean="0"/>
              <a:t> by the </a:t>
            </a:r>
            <a:r>
              <a:rPr lang="en-US" sz="1200" dirty="0" err="1" smtClean="0"/>
              <a:t>plantwide</a:t>
            </a:r>
            <a:r>
              <a:rPr lang="en-US" sz="1200" dirty="0" smtClean="0"/>
              <a:t> rate? Which products had been </a:t>
            </a:r>
            <a:r>
              <a:rPr lang="en-US" sz="1200" dirty="0" err="1" smtClean="0"/>
              <a:t>undercosted</a:t>
            </a:r>
            <a:r>
              <a:rPr lang="en-US" sz="1200" dirty="0" smtClean="0"/>
              <a:t> by the </a:t>
            </a:r>
            <a:r>
              <a:rPr lang="en-US" sz="1200" dirty="0" err="1" smtClean="0"/>
              <a:t>plantwide</a:t>
            </a:r>
            <a:r>
              <a:rPr lang="en-US" sz="1200" dirty="0" smtClean="0"/>
              <a:t> rate?</a:t>
            </a:r>
          </a:p>
          <a:p>
            <a:pPr marL="228600" marR="0" indent="-228600" algn="l" defTabSz="914400" rtl="0" eaLnBrk="0" fontAlgn="base" latinLnBrk="0" hangingPunct="0">
              <a:lnSpc>
                <a:spcPct val="100000"/>
              </a:lnSpc>
              <a:spcBef>
                <a:spcPct val="30000"/>
              </a:spcBef>
              <a:spcAft>
                <a:spcPct val="0"/>
              </a:spcAft>
              <a:buClrTx/>
              <a:buSzTx/>
              <a:buFontTx/>
              <a:buAutoNum type="arabicPeriod" startAt="3"/>
              <a:tabLst/>
              <a:defRPr/>
            </a:pPr>
            <a:endParaRPr lang="en-US" sz="1200" dirty="0" smtClean="0"/>
          </a:p>
          <a:p>
            <a:pPr marL="228600" marR="0" indent="-228600" algn="l" defTabSz="914400" rtl="0" eaLnBrk="0" fontAlgn="base" latinLnBrk="0" hangingPunct="0">
              <a:lnSpc>
                <a:spcPct val="100000"/>
              </a:lnSpc>
              <a:spcBef>
                <a:spcPct val="30000"/>
              </a:spcBef>
              <a:spcAft>
                <a:spcPct val="0"/>
              </a:spcAft>
              <a:buClrTx/>
              <a:buSzTx/>
              <a:buFontTx/>
              <a:buNone/>
              <a:tabLst/>
              <a:defRPr/>
            </a:pPr>
            <a:r>
              <a:rPr lang="en-US" sz="1200" dirty="0" smtClean="0"/>
              <a:t>	</a:t>
            </a:r>
            <a:r>
              <a:rPr lang="en-US" sz="1200" dirty="0" err="1" smtClean="0"/>
              <a:t>Plantwide</a:t>
            </a:r>
            <a:r>
              <a:rPr lang="en-US" sz="1200" dirty="0" smtClean="0"/>
              <a:t> Rate</a:t>
            </a:r>
            <a:r>
              <a:rPr lang="en-US" sz="1200" baseline="0" dirty="0" smtClean="0"/>
              <a:t> = $220.00 per machine hour</a:t>
            </a:r>
          </a:p>
          <a:p>
            <a:pPr marL="228600" marR="0" indent="-228600" algn="l" defTabSz="914400" rtl="0" eaLnBrk="0" fontAlgn="base" latinLnBrk="0" hangingPunct="0">
              <a:lnSpc>
                <a:spcPct val="100000"/>
              </a:lnSpc>
              <a:spcBef>
                <a:spcPct val="30000"/>
              </a:spcBef>
              <a:spcAft>
                <a:spcPct val="0"/>
              </a:spcAft>
              <a:buClrTx/>
              <a:buSzTx/>
              <a:buFontTx/>
              <a:buNone/>
              <a:tabLst/>
              <a:defRPr/>
            </a:pPr>
            <a:endParaRPr lang="en-US" sz="1200" baseline="0" dirty="0" smtClean="0"/>
          </a:p>
          <a:p>
            <a:pPr marL="228600" marR="0" indent="-228600" algn="l" defTabSz="914400" rtl="0" eaLnBrk="0" fontAlgn="base" latinLnBrk="0" hangingPunct="0">
              <a:lnSpc>
                <a:spcPct val="100000"/>
              </a:lnSpc>
              <a:spcBef>
                <a:spcPct val="30000"/>
              </a:spcBef>
              <a:spcAft>
                <a:spcPct val="0"/>
              </a:spcAft>
              <a:buClrTx/>
              <a:buSzTx/>
              <a:buFontTx/>
              <a:buNone/>
              <a:tabLst/>
              <a:defRPr/>
            </a:pPr>
            <a:r>
              <a:rPr lang="en-US" sz="1200" baseline="0" dirty="0" smtClean="0"/>
              <a:t>	Departmental Rate:</a:t>
            </a:r>
          </a:p>
          <a:p>
            <a:pPr marL="228600" marR="0" indent="-228600" algn="l" defTabSz="914400" rtl="0" eaLnBrk="0" fontAlgn="base" latinLnBrk="0" hangingPunct="0">
              <a:lnSpc>
                <a:spcPct val="100000"/>
              </a:lnSpc>
              <a:spcBef>
                <a:spcPct val="30000"/>
              </a:spcBef>
              <a:spcAft>
                <a:spcPct val="0"/>
              </a:spcAft>
              <a:buClrTx/>
              <a:buSzTx/>
              <a:buFontTx/>
              <a:buNone/>
              <a:tabLst/>
              <a:defRPr/>
            </a:pPr>
            <a:r>
              <a:rPr lang="en-US" sz="1200" baseline="0" dirty="0" smtClean="0"/>
              <a:t>		Potato Chips = $190.00 </a:t>
            </a:r>
            <a:r>
              <a:rPr lang="en-US" sz="1200" b="1" baseline="0" dirty="0" err="1" smtClean="0"/>
              <a:t>Overcosted</a:t>
            </a:r>
            <a:endParaRPr lang="en-US" sz="1200" b="1" baseline="0" dirty="0" smtClean="0"/>
          </a:p>
          <a:p>
            <a:pPr marL="228600" marR="0" indent="-228600" algn="l" defTabSz="914400" rtl="0" eaLnBrk="0" fontAlgn="base" latinLnBrk="0" hangingPunct="0">
              <a:lnSpc>
                <a:spcPct val="100000"/>
              </a:lnSpc>
              <a:spcBef>
                <a:spcPct val="30000"/>
              </a:spcBef>
              <a:spcAft>
                <a:spcPct val="0"/>
              </a:spcAft>
              <a:buClrTx/>
              <a:buSzTx/>
              <a:buFontTx/>
              <a:buNone/>
              <a:tabLst/>
              <a:defRPr/>
            </a:pPr>
            <a:r>
              <a:rPr lang="en-US" sz="1200" b="0" baseline="0" dirty="0" smtClean="0"/>
              <a:t>		Corn Chips    =   368.85  </a:t>
            </a:r>
            <a:r>
              <a:rPr lang="en-US" sz="1200" b="1" baseline="0" dirty="0" err="1" smtClean="0"/>
              <a:t>Undercosted</a:t>
            </a:r>
            <a:endParaRPr lang="en-US" sz="1200" b="1" baseline="0" dirty="0" smtClean="0"/>
          </a:p>
          <a:p>
            <a:pPr marL="228600" marR="0" indent="-228600" algn="l" defTabSz="914400" rtl="0" eaLnBrk="0" fontAlgn="base" latinLnBrk="0" hangingPunct="0">
              <a:lnSpc>
                <a:spcPct val="100000"/>
              </a:lnSpc>
              <a:spcBef>
                <a:spcPct val="30000"/>
              </a:spcBef>
              <a:spcAft>
                <a:spcPct val="0"/>
              </a:spcAft>
              <a:buClrTx/>
              <a:buSzTx/>
              <a:buFontTx/>
              <a:buNone/>
              <a:tabLst/>
              <a:defRPr/>
            </a:pPr>
            <a:r>
              <a:rPr lang="en-US" sz="1200" b="0" baseline="0" dirty="0" smtClean="0"/>
              <a:t>		Cheese Puffs =   205.00 </a:t>
            </a:r>
            <a:r>
              <a:rPr lang="en-US" sz="1200" b="1" baseline="0" dirty="0" err="1" smtClean="0"/>
              <a:t>Overcosted</a:t>
            </a:r>
            <a:endParaRPr lang="en-US" sz="1200" dirty="0" smtClean="0"/>
          </a:p>
          <a:p>
            <a:endParaRPr lang="en-US" dirty="0" smtClean="0"/>
          </a:p>
        </p:txBody>
      </p:sp>
      <p:sp>
        <p:nvSpPr>
          <p:cNvPr id="72708" name="Slide Number Placeholder 3"/>
          <p:cNvSpPr>
            <a:spLocks noGrp="1"/>
          </p:cNvSpPr>
          <p:nvPr>
            <p:ph type="sldNum" sz="quarter" idx="5"/>
          </p:nvPr>
        </p:nvSpPr>
        <p:spPr>
          <a:noFill/>
        </p:spPr>
        <p:txBody>
          <a:bodyPr/>
          <a:lstStyle/>
          <a:p>
            <a:fld id="{C7C67E0E-7227-431A-AAAB-2552077A8F16}"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1F477DE0-F18B-5B46-B019-BB9A3CDBD36E}" type="slidenum">
              <a:rPr lang="en-US" smtClean="0">
                <a:latin typeface="Arial" charset="0"/>
              </a:rPr>
              <a:pPr>
                <a:defRPr/>
              </a:pPr>
              <a:t>19</a:t>
            </a:fld>
            <a:endParaRPr lang="en-US" smtClean="0">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t>Learning Objective 2 addresses using activity-based</a:t>
            </a:r>
            <a:r>
              <a:rPr lang="en-US" baseline="0" dirty="0" smtClean="0"/>
              <a:t> costing to allocate indirect costs. </a:t>
            </a:r>
            <a:endParaRPr lang="en-US" dirty="0" smtClean="0"/>
          </a:p>
        </p:txBody>
      </p:sp>
      <p:sp>
        <p:nvSpPr>
          <p:cNvPr id="68613"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1F477DE0-F18B-5B46-B019-BB9A3CDBD36E}" type="slidenum">
              <a:rPr lang="en-US" smtClean="0">
                <a:latin typeface="Arial" charset="0"/>
              </a:rPr>
              <a:pPr>
                <a:defRPr/>
              </a:pPr>
              <a:t>2</a:t>
            </a:fld>
            <a:endParaRPr lang="en-US" smtClean="0">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t>Learning Objective 1 focuses on developing and using departmental overhead rates in place of a traditional plant-wide rate.</a:t>
            </a:r>
          </a:p>
        </p:txBody>
      </p:sp>
      <p:sp>
        <p:nvSpPr>
          <p:cNvPr id="68613"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41972A41-BDBC-4FC9-BDDB-5095068F1105}" type="slidenum">
              <a:rPr lang="en-US" smtClean="0"/>
              <a:pPr/>
              <a:t>20</a:t>
            </a:fld>
            <a:endParaRPr lang="en-US" smtClean="0"/>
          </a:p>
        </p:txBody>
      </p:sp>
      <p:sp>
        <p:nvSpPr>
          <p:cNvPr id="74755" name="Rectangle 2"/>
          <p:cNvSpPr>
            <a:spLocks noGrp="1" noRot="1" noChangeAspect="1" noChangeArrowheads="1" noTextEdit="1"/>
          </p:cNvSpPr>
          <p:nvPr>
            <p:ph type="sldImg"/>
          </p:nvPr>
        </p:nvSpPr>
        <p:spPr>
          <a:xfrm>
            <a:off x="1152525" y="692150"/>
            <a:ext cx="4554538" cy="3416300"/>
          </a:xfrm>
          <a:ln/>
        </p:spPr>
      </p:sp>
      <p:sp>
        <p:nvSpPr>
          <p:cNvPr id="74756" name="Rectangle 3"/>
          <p:cNvSpPr>
            <a:spLocks noGrp="1" noChangeArrowheads="1"/>
          </p:cNvSpPr>
          <p:nvPr>
            <p:ph type="body" idx="1"/>
          </p:nvPr>
        </p:nvSpPr>
        <p:spPr>
          <a:xfrm>
            <a:off x="914400" y="4343400"/>
            <a:ext cx="5029200" cy="4114800"/>
          </a:xfrm>
          <a:ln/>
        </p:spPr>
        <p:txBody>
          <a:bodyPr/>
          <a:lstStyle/>
          <a:p>
            <a:pPr indent="-342900">
              <a:defRPr/>
            </a:pPr>
            <a:r>
              <a:rPr lang="en-US" sz="1200" dirty="0" smtClean="0">
                <a:ea typeface="+mn-lt"/>
                <a:cs typeface="+mn-lt"/>
              </a:rPr>
              <a:t>An even more refined system, one that reduces cost distortion to a minimum, is activity-based  costing (ABC).</a:t>
            </a:r>
            <a:endParaRPr lang="en-US" sz="1200" dirty="0" smtClean="0"/>
          </a:p>
          <a:p>
            <a:pPr eaLnBrk="1" hangingPunct="1">
              <a:defRPr/>
            </a:pPr>
            <a:endParaRPr lang="en-US" sz="1200" dirty="0" smtClean="0"/>
          </a:p>
          <a:p>
            <a:pPr eaLnBrk="1" hangingPunct="1">
              <a:defRPr/>
            </a:pPr>
            <a:r>
              <a:rPr lang="en-US" sz="1200" dirty="0" smtClean="0"/>
              <a:t>Activity based costing is a way to allocate indirect costs (overhead) to production. The focus is on activities and the cost of performing those activities.  Each activity has its own cost driver and uses a separate allocation rate.</a:t>
            </a:r>
          </a:p>
          <a:p>
            <a:pPr eaLnBrk="1" hangingPunct="1">
              <a:defRPr/>
            </a:pPr>
            <a:endParaRPr lang="en-US" sz="1200" dirty="0" smtClean="0"/>
          </a:p>
          <a:p>
            <a:pPr eaLnBrk="1" hangingPunct="1">
              <a:defRPr/>
            </a:pPr>
            <a:r>
              <a:rPr lang="en-US" sz="1200" dirty="0" smtClean="0"/>
              <a:t>ABC recognizes that activities are costly to perform, and each product manufactured may require different types and amounts of activities.  Thus, activities become the building blocks for compiling the indirect costs of products, services, and customers. </a:t>
            </a:r>
          </a:p>
          <a:p>
            <a:pPr indent="-342900">
              <a:defRPr/>
            </a:pPr>
            <a:endParaRPr lang="en-US" sz="1200"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1A6022BA-9ADA-4CAC-8D3C-5B3B34E016EF}" type="slidenum">
              <a:rPr lang="en-US" smtClean="0"/>
              <a:pPr/>
              <a:t>21</a:t>
            </a:fld>
            <a:endParaRPr lang="en-US" smtClean="0"/>
          </a:p>
        </p:txBody>
      </p:sp>
      <p:sp>
        <p:nvSpPr>
          <p:cNvPr id="75779" name="Rectangle 2"/>
          <p:cNvSpPr>
            <a:spLocks noGrp="1" noRot="1" noChangeAspect="1" noChangeArrowheads="1" noTextEdit="1"/>
          </p:cNvSpPr>
          <p:nvPr>
            <p:ph type="sldImg"/>
          </p:nvPr>
        </p:nvSpPr>
        <p:spPr>
          <a:xfrm>
            <a:off x="1152525" y="692150"/>
            <a:ext cx="4554538" cy="3416300"/>
          </a:xfrm>
          <a:ln/>
        </p:spPr>
      </p:sp>
      <p:sp>
        <p:nvSpPr>
          <p:cNvPr id="75780" name="Rectangle 3"/>
          <p:cNvSpPr>
            <a:spLocks noGrp="1" noChangeArrowheads="1"/>
          </p:cNvSpPr>
          <p:nvPr>
            <p:ph type="body" idx="1"/>
          </p:nvPr>
        </p:nvSpPr>
        <p:spPr>
          <a:xfrm>
            <a:off x="914400" y="4343400"/>
            <a:ext cx="5029200" cy="4114800"/>
          </a:xfrm>
          <a:ln/>
        </p:spPr>
        <p:txBody>
          <a:bodyPr/>
          <a:lstStyle/>
          <a:p>
            <a:pPr marL="0" indent="0" algn="l">
              <a:lnSpc>
                <a:spcPct val="100000"/>
              </a:lnSpc>
              <a:spcBef>
                <a:spcPts val="0"/>
              </a:spcBef>
              <a:defRPr/>
            </a:pPr>
            <a:r>
              <a:rPr lang="en-US" dirty="0" smtClean="0"/>
              <a:t>There are several steps</a:t>
            </a:r>
            <a:r>
              <a:rPr lang="en-US" baseline="0" dirty="0" smtClean="0"/>
              <a:t> in activity-based costing.  </a:t>
            </a:r>
            <a:r>
              <a:rPr lang="en-US" dirty="0" smtClean="0"/>
              <a:t>We will be using the example on pp. 188 - 192 of your textbook to illustrate the steps in activity-based costing.</a:t>
            </a:r>
          </a:p>
          <a:p>
            <a:pPr marL="0" indent="0" algn="l">
              <a:lnSpc>
                <a:spcPct val="100000"/>
              </a:lnSpc>
              <a:spcBef>
                <a:spcPts val="0"/>
              </a:spcBef>
              <a:buFontTx/>
              <a:buNone/>
              <a:defRPr/>
            </a:pPr>
            <a:r>
              <a:rPr lang="en-US" dirty="0" smtClean="0"/>
              <a:t>Step 1:  Identify the activities and estimate indirect costs. (Exhibit</a:t>
            </a:r>
            <a:r>
              <a:rPr lang="en-US" baseline="0" dirty="0" smtClean="0"/>
              <a:t> 4-13 on page 189)</a:t>
            </a:r>
            <a:endParaRPr lang="en-US" dirty="0" smtClean="0"/>
          </a:p>
          <a:p>
            <a:pPr marL="228600" indent="-228600" eaLnBrk="1" hangingPunct="1">
              <a:defRPr/>
            </a:pP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323A1D39-28C4-45B9-BEFE-F28F9B777862}" type="slidenum">
              <a:rPr lang="en-US" smtClean="0"/>
              <a:pPr/>
              <a:t>22</a:t>
            </a:fld>
            <a:endParaRPr lang="en-US" smtClean="0"/>
          </a:p>
        </p:txBody>
      </p:sp>
      <p:sp>
        <p:nvSpPr>
          <p:cNvPr id="76803" name="Rectangle 2"/>
          <p:cNvSpPr>
            <a:spLocks noGrp="1" noRot="1" noChangeAspect="1" noChangeArrowheads="1" noTextEdit="1"/>
          </p:cNvSpPr>
          <p:nvPr>
            <p:ph type="sldImg"/>
          </p:nvPr>
        </p:nvSpPr>
        <p:spPr>
          <a:xfrm>
            <a:off x="1152525" y="692150"/>
            <a:ext cx="4554538" cy="3416300"/>
          </a:xfrm>
          <a:ln/>
        </p:spPr>
      </p:sp>
      <p:sp>
        <p:nvSpPr>
          <p:cNvPr id="76804" name="Rectangle 3"/>
          <p:cNvSpPr>
            <a:spLocks noGrp="1" noChangeArrowheads="1"/>
          </p:cNvSpPr>
          <p:nvPr>
            <p:ph type="body" idx="1"/>
          </p:nvPr>
        </p:nvSpPr>
        <p:spPr>
          <a:xfrm>
            <a:off x="914400" y="4343400"/>
            <a:ext cx="5029200" cy="4114800"/>
          </a:xfrm>
          <a:noFill/>
          <a:ln/>
        </p:spPr>
        <p:txBody>
          <a:bodyPr/>
          <a:lstStyle/>
          <a:p>
            <a:pPr marL="0" indent="0" algn="l">
              <a:lnSpc>
                <a:spcPct val="100000"/>
              </a:lnSpc>
              <a:spcBef>
                <a:spcPts val="0"/>
              </a:spcBef>
              <a:defRPr/>
            </a:pPr>
            <a:r>
              <a:rPr lang="en-US" dirty="0" smtClean="0"/>
              <a:t>We continue the example from pp. 188 - 192 of your textbook.  Step</a:t>
            </a:r>
            <a:r>
              <a:rPr lang="en-US" baseline="0" dirty="0" smtClean="0"/>
              <a:t> 2 is to select an allocation base for each activity and to estimate the total amount of that activity that will be used during the year.  The information for this step is provided for us in Exhibit 4-14 on p. 189.</a:t>
            </a:r>
            <a:endParaRPr lang="en-US" dirty="0" smtClean="0"/>
          </a:p>
          <a:p>
            <a:pPr marL="228600" indent="-228600"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323A1D39-28C4-45B9-BEFE-F28F9B777862}" type="slidenum">
              <a:rPr lang="en-US" smtClean="0"/>
              <a:pPr/>
              <a:t>23</a:t>
            </a:fld>
            <a:endParaRPr lang="en-US" smtClean="0"/>
          </a:p>
        </p:txBody>
      </p:sp>
      <p:sp>
        <p:nvSpPr>
          <p:cNvPr id="76803" name="Rectangle 2"/>
          <p:cNvSpPr>
            <a:spLocks noGrp="1" noRot="1" noChangeAspect="1" noChangeArrowheads="1" noTextEdit="1"/>
          </p:cNvSpPr>
          <p:nvPr>
            <p:ph type="sldImg"/>
          </p:nvPr>
        </p:nvSpPr>
        <p:spPr>
          <a:xfrm>
            <a:off x="1152525" y="692150"/>
            <a:ext cx="4554538" cy="3416300"/>
          </a:xfrm>
          <a:ln/>
        </p:spPr>
      </p:sp>
      <p:sp>
        <p:nvSpPr>
          <p:cNvPr id="76804" name="Rectangle 3"/>
          <p:cNvSpPr>
            <a:spLocks noGrp="1" noChangeArrowheads="1"/>
          </p:cNvSpPr>
          <p:nvPr>
            <p:ph type="body" idx="1"/>
          </p:nvPr>
        </p:nvSpPr>
        <p:spPr>
          <a:xfrm>
            <a:off x="914400" y="4343400"/>
            <a:ext cx="5029200" cy="4114800"/>
          </a:xfrm>
          <a:noFill/>
          <a:ln/>
        </p:spPr>
        <p:txBody>
          <a:bodyPr/>
          <a:lstStyle/>
          <a:p>
            <a:pPr marL="228600" indent="0" eaLnBrk="1" hangingPunct="1"/>
            <a:r>
              <a:rPr lang="en-US" dirty="0" smtClean="0"/>
              <a:t>We continue the example from pp. 188 - 192 of your textbook.  Step</a:t>
            </a:r>
            <a:r>
              <a:rPr lang="en-US" baseline="0" dirty="0" smtClean="0"/>
              <a:t> 3 is to compute the cost allocation rate for each activity.  We do this in the example by taking each Total Cost Pool (Step 1) and dividing by the Total Estimated Amount of Allocation Base (Step 2). See Exhibit 4-15 on page 190 (replicated on the slide.)</a:t>
            </a:r>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pPr>
              <a:buFont typeface="Wingdings 2" pitchFamily="18" charset="2"/>
              <a:buNone/>
              <a:defRPr/>
            </a:pPr>
            <a:r>
              <a:rPr lang="en-US" dirty="0" smtClean="0"/>
              <a:t>We continue the example from pp. 188 - 192 of your textbook. </a:t>
            </a:r>
            <a:r>
              <a:rPr lang="en-US" sz="1200" dirty="0" smtClean="0"/>
              <a:t>Step 4:  Allocate some manufacturing overhead for each activity to the individual jobs that use the activities.</a:t>
            </a:r>
          </a:p>
          <a:p>
            <a:pPr marL="228600" indent="-228600" eaLnBrk="1" hangingPunct="1"/>
            <a:endParaRPr lang="en-US" dirty="0" smtClean="0"/>
          </a:p>
          <a:p>
            <a:pPr marL="228600" indent="-228600" eaLnBrk="1" hangingPunct="1"/>
            <a:r>
              <a:rPr lang="en-US" dirty="0" smtClean="0"/>
              <a:t>The</a:t>
            </a:r>
            <a:r>
              <a:rPr lang="en-US" baseline="0" dirty="0" smtClean="0"/>
              <a:t> slide above shows the indirect costs which would be allocated to one unit of </a:t>
            </a:r>
            <a:r>
              <a:rPr lang="en-US" baseline="0" dirty="0" err="1" smtClean="0"/>
              <a:t>Ellipticals</a:t>
            </a:r>
            <a:r>
              <a:rPr lang="en-US" baseline="0" dirty="0" smtClean="0"/>
              <a:t>.  (Also see Exhibit 4-16 on page 190.)</a:t>
            </a:r>
            <a:endParaRPr lang="en-US" dirty="0" smtClean="0"/>
          </a:p>
          <a:p>
            <a:pPr>
              <a:buFont typeface="Wingdings 2" pitchFamily="18" charset="2"/>
              <a:buNone/>
              <a:defRPr/>
            </a:pPr>
            <a:endParaRPr lang="en-US" dirty="0" smtClean="0"/>
          </a:p>
        </p:txBody>
      </p:sp>
      <p:sp>
        <p:nvSpPr>
          <p:cNvPr id="77828" name="Slide Number Placeholder 3"/>
          <p:cNvSpPr>
            <a:spLocks noGrp="1"/>
          </p:cNvSpPr>
          <p:nvPr>
            <p:ph type="sldNum" sz="quarter" idx="5"/>
          </p:nvPr>
        </p:nvSpPr>
        <p:spPr>
          <a:noFill/>
        </p:spPr>
        <p:txBody>
          <a:bodyPr/>
          <a:lstStyle/>
          <a:p>
            <a:fld id="{DC634278-4684-4E51-A6DA-B1AF4160F10A}"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pPr>
              <a:buFont typeface="Wingdings 2" pitchFamily="18" charset="2"/>
              <a:buNone/>
              <a:defRPr/>
            </a:pPr>
            <a:r>
              <a:rPr lang="en-US" dirty="0" smtClean="0"/>
              <a:t>We continue the example from pp. 188 - 192 of your textbook. </a:t>
            </a:r>
            <a:r>
              <a:rPr lang="en-US" sz="1200" dirty="0" smtClean="0"/>
              <a:t>Step 4:  Allocate some manufacturing overhead for each activity to the individual jobs that use the activities.</a:t>
            </a:r>
          </a:p>
          <a:p>
            <a:pPr marL="228600" indent="-228600" eaLnBrk="1" hangingPunct="1"/>
            <a:endParaRPr lang="en-US" dirty="0" smtClean="0"/>
          </a:p>
          <a:p>
            <a:pPr marL="228600" indent="-228600" eaLnBrk="1" hangingPunct="1"/>
            <a:r>
              <a:rPr lang="en-US" dirty="0" smtClean="0"/>
              <a:t>The</a:t>
            </a:r>
            <a:r>
              <a:rPr lang="en-US" baseline="0" dirty="0" smtClean="0"/>
              <a:t> slide above shows the indirect costs which would be allocated to one unit of Treadmills.  (Also see Exhibit 4-17 on page 191.)</a:t>
            </a:r>
            <a:endParaRPr lang="en-US" dirty="0" smtClean="0"/>
          </a:p>
          <a:p>
            <a:pPr>
              <a:buFont typeface="Wingdings 2" pitchFamily="18" charset="2"/>
              <a:buNone/>
              <a:defRPr/>
            </a:pPr>
            <a:endParaRPr lang="en-US" dirty="0" smtClean="0"/>
          </a:p>
        </p:txBody>
      </p:sp>
      <p:sp>
        <p:nvSpPr>
          <p:cNvPr id="77828" name="Slide Number Placeholder 3"/>
          <p:cNvSpPr>
            <a:spLocks noGrp="1"/>
          </p:cNvSpPr>
          <p:nvPr>
            <p:ph type="sldNum" sz="quarter" idx="5"/>
          </p:nvPr>
        </p:nvSpPr>
        <p:spPr>
          <a:noFill/>
        </p:spPr>
        <p:txBody>
          <a:bodyPr/>
          <a:lstStyle/>
          <a:p>
            <a:fld id="{DC634278-4684-4E51-A6DA-B1AF4160F10A}"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D2109C02-29F2-4228-93CB-401771022244}" type="slidenum">
              <a:rPr lang="en-US" smtClean="0"/>
              <a:pPr/>
              <a:t>26</a:t>
            </a:fld>
            <a:endParaRPr lang="en-US" smtClean="0"/>
          </a:p>
        </p:txBody>
      </p:sp>
      <p:sp>
        <p:nvSpPr>
          <p:cNvPr id="79875" name="Rectangle 2"/>
          <p:cNvSpPr>
            <a:spLocks noGrp="1" noRot="1" noChangeAspect="1" noChangeArrowheads="1" noTextEdit="1"/>
          </p:cNvSpPr>
          <p:nvPr>
            <p:ph type="sldImg"/>
          </p:nvPr>
        </p:nvSpPr>
        <p:spPr>
          <a:xfrm>
            <a:off x="1152525" y="692150"/>
            <a:ext cx="4554538" cy="3416300"/>
          </a:xfrm>
          <a:ln/>
        </p:spPr>
      </p:sp>
      <p:sp>
        <p:nvSpPr>
          <p:cNvPr id="79876" name="Rectangle 3"/>
          <p:cNvSpPr>
            <a:spLocks noGrp="1" noChangeArrowheads="1"/>
          </p:cNvSpPr>
          <p:nvPr>
            <p:ph type="body" idx="1"/>
          </p:nvPr>
        </p:nvSpPr>
        <p:spPr>
          <a:xfrm>
            <a:off x="914400" y="4343400"/>
            <a:ext cx="5029200" cy="4114800"/>
          </a:xfrm>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Examples of cost drivers–activities which could cause the overhead to increase or decrease–are shown in this slide.  For example, material purchasing is an activity that requires production of a document called a purchase order. The purchase order becomes the cost driver–the basis upon which an overhead allocation can be made to the material purchasing activity. You will not have to choose a cost driver since that is beyond the scope of</a:t>
            </a:r>
            <a:r>
              <a:rPr lang="en-US" baseline="0" dirty="0" smtClean="0"/>
              <a:t> this course.  The appropriate cost driver will be provided for you in this course. Please be aware, however, that companies do put considerable time and effort into selecting appropriate cost drivers.</a:t>
            </a:r>
            <a:endParaRPr lang="en-US" dirty="0" smtClean="0"/>
          </a:p>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Now turn</a:t>
            </a:r>
            <a:r>
              <a:rPr lang="en-US" baseline="0" dirty="0" smtClean="0"/>
              <a:t> to E4-33B. We are going to be using this exercise to show another example of activity-based costing.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A6D12E7-0F31-4A67-81E1-4F08ABE8E835}"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7E0B227C-DEBA-4A4C-9DA0-E1B71F64CDD1}" type="slidenum">
              <a:rPr lang="en-US" smtClean="0"/>
              <a:pPr/>
              <a:t>28</a:t>
            </a:fld>
            <a:endParaRPr lang="en-US" smtClean="0"/>
          </a:p>
        </p:txBody>
      </p:sp>
      <p:sp>
        <p:nvSpPr>
          <p:cNvPr id="80899" name="Rectangle 2"/>
          <p:cNvSpPr>
            <a:spLocks noGrp="1" noRot="1" noChangeAspect="1" noChangeArrowheads="1" noTextEdit="1"/>
          </p:cNvSpPr>
          <p:nvPr>
            <p:ph type="sldImg"/>
          </p:nvPr>
        </p:nvSpPr>
        <p:spPr>
          <a:xfrm>
            <a:off x="1152525" y="692150"/>
            <a:ext cx="4554538" cy="3416300"/>
          </a:xfrm>
          <a:ln/>
        </p:spPr>
      </p:sp>
      <p:sp>
        <p:nvSpPr>
          <p:cNvPr id="80900"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t>In Step 1, four activities are identified:  material handling, machine setup, insertion of parts and finishing. The</a:t>
            </a:r>
            <a:r>
              <a:rPr lang="en-US" baseline="0" dirty="0" smtClean="0"/>
              <a:t> total indirect costs of each activity are provided in the exercise.</a:t>
            </a:r>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A83C122B-3175-4CB2-A62C-EF65481B8BE0}" type="slidenum">
              <a:rPr lang="en-US" smtClean="0"/>
              <a:pPr/>
              <a:t>29</a:t>
            </a:fld>
            <a:endParaRPr lang="en-US" smtClean="0"/>
          </a:p>
        </p:txBody>
      </p:sp>
      <p:sp>
        <p:nvSpPr>
          <p:cNvPr id="82947" name="Rectangle 2"/>
          <p:cNvSpPr>
            <a:spLocks noGrp="1" noRot="1" noChangeAspect="1" noChangeArrowheads="1" noTextEdit="1"/>
          </p:cNvSpPr>
          <p:nvPr>
            <p:ph type="sldImg"/>
          </p:nvPr>
        </p:nvSpPr>
        <p:spPr>
          <a:xfrm>
            <a:off x="1152525" y="692150"/>
            <a:ext cx="4554538" cy="3416300"/>
          </a:xfrm>
          <a:ln/>
        </p:spPr>
      </p:sp>
      <p:sp>
        <p:nvSpPr>
          <p:cNvPr id="82948" name="Rectangle 3"/>
          <p:cNvSpPr>
            <a:spLocks noGrp="1" noChangeArrowheads="1"/>
          </p:cNvSpPr>
          <p:nvPr>
            <p:ph type="body" idx="1"/>
          </p:nvPr>
        </p:nvSpPr>
        <p:spPr>
          <a:xfrm>
            <a:off x="914400" y="4343400"/>
            <a:ext cx="5029200" cy="4114800"/>
          </a:xfrm>
          <a:noFill/>
          <a:ln/>
        </p:spPr>
        <p:txBody>
          <a:bodyPr/>
          <a:lstStyle/>
          <a:p>
            <a:pPr marL="533400" indent="-533400" eaLnBrk="1" hangingPunct="1">
              <a:buFontTx/>
              <a:buNone/>
            </a:pPr>
            <a:r>
              <a:rPr lang="en-US" sz="1200" dirty="0" smtClean="0"/>
              <a:t>Step 2.  Select an allocation base for each activity and estimate the total that will be used during the year.</a:t>
            </a:r>
          </a:p>
          <a:p>
            <a:pPr eaLnBrk="1" hangingPunct="1"/>
            <a:endParaRPr lang="en-AU" dirty="0" smtClean="0"/>
          </a:p>
          <a:p>
            <a:pPr eaLnBrk="1" hangingPunct="1"/>
            <a:r>
              <a:rPr lang="en-AU" dirty="0" smtClean="0"/>
              <a:t>This company will be using the number of parts for Materials Handling costs</a:t>
            </a:r>
            <a:r>
              <a:rPr lang="en-AU" baseline="0" dirty="0" smtClean="0"/>
              <a:t> and for Insertion of parts costs, number of setups for Machine setup costs, and number of finishing hours for Finishing costs. </a:t>
            </a:r>
            <a:r>
              <a:rPr lang="en-AU" dirty="0" smtClean="0"/>
              <a:t>The wheels are expected to use 3,200 parts, require 25 setups, and consume 2,300 hours of finishing time. All of this data is provided in the exercise.</a:t>
            </a:r>
            <a:endParaRPr lang="en-US" dirty="0" smtClean="0"/>
          </a:p>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98EB6614-FF54-4CF2-B892-E067705A2106}" type="slidenum">
              <a:rPr lang="en-US" smtClean="0"/>
              <a:pPr/>
              <a:t>3</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algn="l" eaLnBrk="1" hangingPunct="1">
              <a:spcBef>
                <a:spcPts val="0"/>
              </a:spcBef>
            </a:pPr>
            <a:r>
              <a:rPr lang="en-US" dirty="0" smtClean="0"/>
              <a:t>As we will see in the following sections, companies often refine their cost allocation systems to minimize the amount of cost distortion caused by the simpler cost allocation systems. By refining their costing systems, companies can more equitably assign indirect costs (such as manufacturing overhead) to their individual jobs, products, or services. </a:t>
            </a:r>
          </a:p>
          <a:p>
            <a:pPr algn="l" eaLnBrk="1" hangingPunct="1">
              <a:spcBef>
                <a:spcPts val="0"/>
              </a:spcBef>
            </a:pPr>
            <a:endParaRPr lang="en-US" dirty="0" smtClean="0"/>
          </a:p>
          <a:p>
            <a:pPr indent="-342900" algn="l" eaLnBrk="1" hangingPunct="1">
              <a:spcBef>
                <a:spcPts val="0"/>
              </a:spcBef>
              <a:buFont typeface="Arial" pitchFamily="34" charset="0"/>
              <a:buNone/>
            </a:pPr>
            <a:r>
              <a:rPr lang="en-US" dirty="0" smtClean="0"/>
              <a:t>Basically,</a:t>
            </a:r>
            <a:r>
              <a:rPr lang="en-US" baseline="0" dirty="0" smtClean="0"/>
              <a:t> we are asking “</a:t>
            </a:r>
            <a:r>
              <a:rPr lang="en-US" dirty="0" smtClean="0"/>
              <a:t>Why refine?”</a:t>
            </a:r>
          </a:p>
          <a:p>
            <a:pPr indent="-342900" algn="l" eaLnBrk="1" hangingPunct="1">
              <a:spcBef>
                <a:spcPts val="0"/>
              </a:spcBef>
              <a:buFont typeface="Arial" pitchFamily="34" charset="0"/>
              <a:buNone/>
            </a:pPr>
            <a:r>
              <a:rPr lang="en-US" dirty="0" smtClean="0"/>
              <a:t>1.) Simple systems do not  do a good job of matching the cost of overhead resources with the products.</a:t>
            </a:r>
          </a:p>
          <a:p>
            <a:pPr indent="-342900" algn="l" eaLnBrk="1" hangingPunct="1">
              <a:spcBef>
                <a:spcPts val="0"/>
              </a:spcBef>
              <a:buFont typeface="Arial" pitchFamily="34" charset="0"/>
              <a:buNone/>
            </a:pPr>
            <a:r>
              <a:rPr lang="en-US" dirty="0" smtClean="0"/>
              <a:t>2.) Simple systems result in “</a:t>
            </a:r>
            <a:r>
              <a:rPr lang="en-US" dirty="0" err="1" smtClean="0"/>
              <a:t>overcosting</a:t>
            </a:r>
            <a:r>
              <a:rPr lang="en-US" dirty="0" smtClean="0"/>
              <a:t>” &amp; “</a:t>
            </a:r>
            <a:r>
              <a:rPr lang="en-US" dirty="0" err="1" smtClean="0"/>
              <a:t>undercosting</a:t>
            </a:r>
            <a:r>
              <a:rPr lang="en-US" dirty="0" smtClean="0"/>
              <a:t>” jobs or products. This is called cost distortion.</a:t>
            </a:r>
          </a:p>
          <a:p>
            <a:pPr algn="l" eaLnBrk="1" hangingPunct="1">
              <a:spcBef>
                <a:spcPts val="0"/>
              </a:spcBef>
              <a:buFont typeface="Arial" pitchFamily="34" charset="0"/>
              <a:buNone/>
            </a:pPr>
            <a:endParaRPr lang="en-US" dirty="0" smtClean="0"/>
          </a:p>
          <a:p>
            <a:pPr indent="-342900" algn="l" eaLnBrk="1" hangingPunct="1">
              <a:spcBef>
                <a:spcPts val="0"/>
              </a:spcBef>
              <a:buFont typeface="Arial" pitchFamily="34" charset="0"/>
              <a:buNone/>
            </a:pPr>
            <a:r>
              <a:rPr lang="en-US" dirty="0" smtClean="0"/>
              <a:t>Next, we ask “Who can refine?”</a:t>
            </a:r>
          </a:p>
          <a:p>
            <a:pPr indent="-342900" algn="l" eaLnBrk="1" hangingPunct="1">
              <a:spcBef>
                <a:spcPts val="0"/>
              </a:spcBef>
              <a:buFont typeface="Arial" pitchFamily="34" charset="0"/>
              <a:buNone/>
            </a:pPr>
            <a:r>
              <a:rPr lang="en-US" dirty="0" smtClean="0"/>
              <a:t>1.) Manufacturing operations can better allocate overhead to reduce cost distortion.</a:t>
            </a:r>
          </a:p>
          <a:p>
            <a:pPr indent="-342900" algn="l" eaLnBrk="1" hangingPunct="1">
              <a:spcBef>
                <a:spcPts val="0"/>
              </a:spcBef>
              <a:buFont typeface="Arial" pitchFamily="34" charset="0"/>
              <a:buNone/>
            </a:pPr>
            <a:r>
              <a:rPr lang="en-US" dirty="0" smtClean="0"/>
              <a:t>2.) Service companies and governmental agencies can also  benefit from refined cost allocation systems.</a:t>
            </a:r>
          </a:p>
          <a:p>
            <a:pPr algn="l" eaLnBrk="1" hangingPunct="1">
              <a:spcBef>
                <a:spcPts val="0"/>
              </a:spcBef>
            </a:pPr>
            <a:endParaRPr lang="en-US" dirty="0" smtClean="0"/>
          </a:p>
          <a:p>
            <a:pPr algn="l" eaLnBrk="1" hangingPunct="1">
              <a:spcBef>
                <a:spcPts val="0"/>
              </a:spcBef>
            </a:pPr>
            <a:r>
              <a:rPr lang="en-US" dirty="0" smtClean="0"/>
              <a:t>We will be describing how refined cost allocation systems can be used to better allocate manufacturing overhead (indirect manufacturing costs) to specific products to reduce cost distortion.</a:t>
            </a:r>
          </a:p>
          <a:p>
            <a:pPr algn="l" eaLnBrk="1" hangingPunct="1">
              <a:spcBef>
                <a:spcPts val="0"/>
              </a:spcBef>
            </a:pPr>
            <a:endParaRPr lang="en-US" dirty="0" smtClean="0"/>
          </a:p>
          <a:p>
            <a:pPr algn="l" eaLnBrk="1" hangingPunct="1">
              <a:spcBef>
                <a:spcPts val="0"/>
              </a:spcBef>
            </a:pPr>
            <a:r>
              <a:rPr lang="en-US" dirty="0" smtClean="0"/>
              <a:t>Keep in mind that the same principles apply to allocating </a:t>
            </a:r>
            <a:r>
              <a:rPr lang="en-US" i="1" dirty="0" smtClean="0"/>
              <a:t>any</a:t>
            </a:r>
            <a:r>
              <a:rPr lang="en-US" dirty="0" smtClean="0"/>
              <a:t> indirect costs to </a:t>
            </a:r>
            <a:r>
              <a:rPr lang="en-US" i="1" dirty="0" smtClean="0"/>
              <a:t>any</a:t>
            </a:r>
            <a:r>
              <a:rPr lang="en-US" dirty="0" smtClean="0"/>
              <a:t> cost objects. </a:t>
            </a:r>
          </a:p>
          <a:p>
            <a:pPr algn="l" eaLnBrk="1" hangingPunct="1">
              <a:spcBef>
                <a:spcPts val="0"/>
              </a:spcBef>
            </a:pPr>
            <a:endParaRPr lang="en-US" dirty="0" smtClean="0"/>
          </a:p>
          <a:p>
            <a:pPr algn="l" eaLnBrk="1" hangingPunct="1">
              <a:spcBef>
                <a:spcPts val="0"/>
              </a:spcBef>
            </a:pPr>
            <a:r>
              <a:rPr lang="en-US" dirty="0" smtClean="0"/>
              <a:t>Even merchandising and service companies, as well as governmental agencies, can use these refined cost allocation systems to provide their managers with better cost information. </a:t>
            </a:r>
          </a:p>
          <a:p>
            <a:pPr algn="l" eaLnBrk="1" hangingPunct="1">
              <a:spcBef>
                <a:spcPts val="0"/>
              </a:spcBef>
            </a:pPr>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C2CC04D8-5DC8-4D26-BF30-9119B18BF22B}" type="slidenum">
              <a:rPr lang="en-US" smtClean="0"/>
              <a:pPr/>
              <a:t>30</a:t>
            </a:fld>
            <a:endParaRPr lang="en-US" smtClean="0"/>
          </a:p>
        </p:txBody>
      </p:sp>
      <p:sp>
        <p:nvSpPr>
          <p:cNvPr id="83971" name="Rectangle 2"/>
          <p:cNvSpPr>
            <a:spLocks noGrp="1" noRot="1" noChangeAspect="1" noChangeArrowheads="1" noTextEdit="1"/>
          </p:cNvSpPr>
          <p:nvPr>
            <p:ph type="sldImg"/>
          </p:nvPr>
        </p:nvSpPr>
        <p:spPr>
          <a:xfrm>
            <a:off x="1152525" y="692150"/>
            <a:ext cx="4554538" cy="3416300"/>
          </a:xfrm>
          <a:ln/>
        </p:spPr>
      </p:sp>
      <p:sp>
        <p:nvSpPr>
          <p:cNvPr id="83972" name="Rectangle 3"/>
          <p:cNvSpPr>
            <a:spLocks noGrp="1" noChangeArrowheads="1"/>
          </p:cNvSpPr>
          <p:nvPr>
            <p:ph type="body" idx="1"/>
          </p:nvPr>
        </p:nvSpPr>
        <p:spPr>
          <a:xfrm>
            <a:off x="914400" y="4343400"/>
            <a:ext cx="5029200" cy="4114800"/>
          </a:xfrm>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Step 3 requires computation of the cost allocation rate for each activity by dividing the estimated cost of the activity by the estimated quantity of the allocation base. The calculations are done as illustrated in the slide.</a:t>
            </a:r>
          </a:p>
          <a:p>
            <a:pPr eaLnBrk="1" hangingPunct="1"/>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73AEE383-B0EE-4D54-BB4B-DC150D147BBC}" type="slidenum">
              <a:rPr lang="en-US" smtClean="0"/>
              <a:pPr/>
              <a:t>31</a:t>
            </a:fld>
            <a:endParaRPr lang="en-US" smtClean="0"/>
          </a:p>
        </p:txBody>
      </p:sp>
      <p:sp>
        <p:nvSpPr>
          <p:cNvPr id="84995" name="Rectangle 2"/>
          <p:cNvSpPr>
            <a:spLocks noGrp="1" noRot="1" noChangeAspect="1" noChangeArrowheads="1" noTextEdit="1"/>
          </p:cNvSpPr>
          <p:nvPr>
            <p:ph type="sldImg"/>
          </p:nvPr>
        </p:nvSpPr>
        <p:spPr>
          <a:xfrm>
            <a:off x="1152525" y="692150"/>
            <a:ext cx="4554538" cy="3416300"/>
          </a:xfrm>
          <a:ln/>
        </p:spPr>
      </p:sp>
      <p:sp>
        <p:nvSpPr>
          <p:cNvPr id="84996" name="Rectangle 3"/>
          <p:cNvSpPr>
            <a:spLocks noGrp="1" noChangeArrowheads="1"/>
          </p:cNvSpPr>
          <p:nvPr>
            <p:ph type="body" idx="1"/>
          </p:nvPr>
        </p:nvSpPr>
        <p:spPr>
          <a:xfrm>
            <a:off x="914400" y="4343400"/>
            <a:ext cx="5029200" cy="4114800"/>
          </a:xfrm>
          <a:noFill/>
          <a:ln/>
        </p:spPr>
        <p:txBody>
          <a:bodyPr/>
          <a:lstStyle/>
          <a:p>
            <a:pPr marL="609600" marR="0" indent="-609600" algn="l" defTabSz="914400" rtl="0" eaLnBrk="1" fontAlgn="base" latinLnBrk="0" hangingPunct="1">
              <a:lnSpc>
                <a:spcPct val="100000"/>
              </a:lnSpc>
              <a:spcBef>
                <a:spcPct val="30000"/>
              </a:spcBef>
              <a:spcAft>
                <a:spcPct val="0"/>
              </a:spcAft>
              <a:buClrTx/>
              <a:buSzTx/>
              <a:buFontTx/>
              <a:buNone/>
              <a:tabLst/>
              <a:defRPr/>
            </a:pPr>
            <a:r>
              <a:rPr lang="en-US" sz="1200" dirty="0" smtClean="0">
                <a:cs typeface="Arial" pitchFamily="34" charset="0"/>
              </a:rPr>
              <a:t>Step 4.  Allocate some manufacturing overhead from each activity to the individual jobs that use the activities. Begin by setting up a table as</a:t>
            </a:r>
            <a:r>
              <a:rPr lang="en-US" sz="1200" baseline="0" dirty="0" smtClean="0">
                <a:cs typeface="Arial" pitchFamily="34" charset="0"/>
              </a:rPr>
              <a:t> illustrated. Looking at Job 420 first, we can multiply its use of each of the cost drivers by the cost allocation rate for the related cost pool.  For example, Job 420 used 250 parts, so we would multiply 250 parts by the $2.00 per part cost allocation rate to arrive at $500 being allocated to Job 420 for material handling cost.  We continue with each of the cost pools for Job 420 in this manner as illustrated in the slide.</a:t>
            </a:r>
            <a:endParaRPr lang="en-US" sz="1200" dirty="0" smtClean="0">
              <a:cs typeface="Times New Roman" pitchFamily="18" charset="0"/>
            </a:endParaRPr>
          </a:p>
          <a:p>
            <a:pPr marL="609600" indent="-609600" eaLnBrk="1" hangingPunct="1">
              <a:buFontTx/>
              <a:buNone/>
            </a:pPr>
            <a:endParaRPr lang="en-US" sz="1200" dirty="0" smtClean="0">
              <a:cs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73AEE383-B0EE-4D54-BB4B-DC150D147BBC}" type="slidenum">
              <a:rPr lang="en-US" smtClean="0"/>
              <a:pPr/>
              <a:t>32</a:t>
            </a:fld>
            <a:endParaRPr lang="en-US" smtClean="0"/>
          </a:p>
        </p:txBody>
      </p:sp>
      <p:sp>
        <p:nvSpPr>
          <p:cNvPr id="84995" name="Rectangle 2"/>
          <p:cNvSpPr>
            <a:spLocks noGrp="1" noRot="1" noChangeAspect="1" noChangeArrowheads="1" noTextEdit="1"/>
          </p:cNvSpPr>
          <p:nvPr>
            <p:ph type="sldImg"/>
          </p:nvPr>
        </p:nvSpPr>
        <p:spPr>
          <a:xfrm>
            <a:off x="1152525" y="692150"/>
            <a:ext cx="4554538" cy="3416300"/>
          </a:xfrm>
          <a:ln/>
        </p:spPr>
      </p:sp>
      <p:sp>
        <p:nvSpPr>
          <p:cNvPr id="84996" name="Rectangle 3"/>
          <p:cNvSpPr>
            <a:spLocks noGrp="1" noChangeArrowheads="1"/>
          </p:cNvSpPr>
          <p:nvPr>
            <p:ph type="body" idx="1"/>
          </p:nvPr>
        </p:nvSpPr>
        <p:spPr>
          <a:xfrm>
            <a:off x="914400" y="4343400"/>
            <a:ext cx="5029200" cy="4114800"/>
          </a:xfrm>
          <a:noFill/>
          <a:ln/>
        </p:spPr>
        <p:txBody>
          <a:bodyPr/>
          <a:lstStyle/>
          <a:p>
            <a:pPr marL="609600" marR="0" indent="-609600" algn="l" defTabSz="914400" rtl="0" eaLnBrk="1" fontAlgn="base" latinLnBrk="0" hangingPunct="1">
              <a:lnSpc>
                <a:spcPct val="100000"/>
              </a:lnSpc>
              <a:spcBef>
                <a:spcPct val="30000"/>
              </a:spcBef>
              <a:spcAft>
                <a:spcPct val="0"/>
              </a:spcAft>
              <a:buClrTx/>
              <a:buSzTx/>
              <a:buFontTx/>
              <a:buNone/>
              <a:tabLst/>
              <a:defRPr/>
            </a:pPr>
            <a:r>
              <a:rPr lang="en-US" sz="1200" dirty="0" smtClean="0">
                <a:cs typeface="Arial" pitchFamily="34" charset="0"/>
              </a:rPr>
              <a:t>Next we do the</a:t>
            </a:r>
            <a:r>
              <a:rPr lang="en-US" sz="1200" baseline="0" dirty="0" smtClean="0">
                <a:cs typeface="Arial" pitchFamily="34" charset="0"/>
              </a:rPr>
              <a:t> same calculations for Job 510 to complete the exercise.</a:t>
            </a:r>
            <a:endParaRPr lang="en-US" sz="1200" dirty="0" smtClean="0">
              <a:cs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indent="-342900"/>
            <a:r>
              <a:rPr lang="en-US" dirty="0" smtClean="0"/>
              <a:t>To keep the ABC system manageable, companies need to keep the system as simple as possible, yet refined enough to accurately determine product costs. Use a classification system to establish activity cost pools. The cost hierarchy helps managers understand the nature of each activity cost pool, and what drives it. By considering how the costs of different activities are consumed (at the unit, batch, product, or facility level), managers are often able to maintain a relatively simple, yet accurate ABC system. </a:t>
            </a:r>
          </a:p>
          <a:p>
            <a:pPr>
              <a:defRPr/>
            </a:pPr>
            <a:endParaRPr lang="en-US" dirty="0" smtClean="0"/>
          </a:p>
          <a:p>
            <a:pPr>
              <a:defRPr/>
            </a:pPr>
            <a:r>
              <a:rPr lang="en-US" dirty="0" smtClean="0"/>
              <a:t>Unit-level activities are activities and costs incurred for EVERY unit.  An example is direct materials – direct materials are required for EACH unit of product.</a:t>
            </a:r>
          </a:p>
          <a:p>
            <a:pPr>
              <a:defRPr/>
            </a:pPr>
            <a:endParaRPr lang="en-US" dirty="0" smtClean="0"/>
          </a:p>
          <a:p>
            <a:pPr>
              <a:defRPr/>
            </a:pPr>
            <a:r>
              <a:rPr lang="en-US" dirty="0" smtClean="0"/>
              <a:t>Batch-level activities are activities and costs incurred for every batch, regardless of the number of units in the batch.  An example of a batch-level activity would be machine setups.  Once the machine is set up, the company could produce a batch of 1, 10, or 100 units – but</a:t>
            </a:r>
            <a:r>
              <a:rPr lang="en-US" baseline="0" dirty="0" smtClean="0"/>
              <a:t> would only incur one machine setup cost.</a:t>
            </a:r>
          </a:p>
          <a:p>
            <a:pPr>
              <a:defRPr/>
            </a:pPr>
            <a:endParaRPr lang="en-US" baseline="0" dirty="0" smtClean="0"/>
          </a:p>
          <a:p>
            <a:pPr>
              <a:defRPr/>
            </a:pPr>
            <a:r>
              <a:rPr lang="en-US" baseline="0" dirty="0" smtClean="0"/>
              <a:t>Product-level activities are activities and costs incurred for a particular product.  An example of a product-level activity would be the cost of a patent for a new machine the company has developed.  </a:t>
            </a:r>
          </a:p>
          <a:p>
            <a:pPr>
              <a:defRPr/>
            </a:pPr>
            <a:endParaRPr lang="en-US" baseline="0" dirty="0" smtClean="0"/>
          </a:p>
          <a:p>
            <a:pPr>
              <a:defRPr/>
            </a:pPr>
            <a:r>
              <a:rPr lang="en-US" baseline="0" dirty="0" smtClean="0"/>
              <a:t>Facility-level activities are activities and costs incurred to support the entire organization, regardless of the number of units produced, the number of batches run, or the number of products offered.  An example of a facility-level cost would be the cost of insurance on the plant.  </a:t>
            </a:r>
            <a:endParaRPr lang="en-US" dirty="0" smtClean="0"/>
          </a:p>
          <a:p>
            <a:pPr indent="-342900"/>
            <a:endParaRPr lang="en-US" dirty="0"/>
          </a:p>
        </p:txBody>
      </p:sp>
      <p:sp>
        <p:nvSpPr>
          <p:cNvPr id="87044" name="Slide Number Placeholder 3"/>
          <p:cNvSpPr>
            <a:spLocks noGrp="1"/>
          </p:cNvSpPr>
          <p:nvPr>
            <p:ph type="sldNum" sz="quarter" idx="5"/>
          </p:nvPr>
        </p:nvSpPr>
        <p:spPr>
          <a:noFill/>
        </p:spPr>
        <p:txBody>
          <a:bodyPr/>
          <a:lstStyle/>
          <a:p>
            <a:fld id="{3A2F0806-CCD5-4189-9198-E23F8B6DDDD6}"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Now turn</a:t>
            </a:r>
            <a:r>
              <a:rPr lang="en-US" baseline="0" dirty="0" smtClean="0"/>
              <a:t> to S4-9.  You will be classifying costs as being unit-level, batch-level, product-level, or facility-level.</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A6D12E7-0F31-4A67-81E1-4F08ABE8E835}"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smtClean="0"/>
              <a:t>S4-9  Classifying costs within the cost hierarchy:</a:t>
            </a:r>
          </a:p>
          <a:p>
            <a:pPr>
              <a:buFont typeface="Wingdings 2" pitchFamily="18" charset="2"/>
              <a:buNone/>
            </a:pPr>
            <a:r>
              <a:rPr lang="en-US" sz="1200" dirty="0" smtClean="0"/>
              <a:t>1.  Each container is cut from the mold once the plastic has cooled and hardened.  </a:t>
            </a:r>
            <a:r>
              <a:rPr lang="en-US" sz="1200" b="1" dirty="0" smtClean="0"/>
              <a:t>Unit-Level</a:t>
            </a:r>
            <a:endParaRPr lang="en-US" sz="1200" dirty="0" smtClean="0"/>
          </a:p>
          <a:p>
            <a:pPr>
              <a:buFont typeface="Wingdings 2" pitchFamily="18" charset="2"/>
              <a:buNone/>
            </a:pPr>
            <a:r>
              <a:rPr lang="en-US" sz="1200" dirty="0" smtClean="0"/>
              <a:t>2.  Patents are obtained for each new type of container mold. </a:t>
            </a:r>
            <a:r>
              <a:rPr lang="en-US" sz="1200" b="1" dirty="0" smtClean="0"/>
              <a:t>Product-Level</a:t>
            </a:r>
          </a:p>
          <a:p>
            <a:pPr>
              <a:buFont typeface="Wingdings 2" pitchFamily="18" charset="2"/>
              <a:buNone/>
            </a:pPr>
            <a:r>
              <a:rPr lang="en-US" sz="1200" dirty="0" smtClean="0"/>
              <a:t>3.  Plastic resins are used as the main direct material for the containers.  </a:t>
            </a:r>
            <a:r>
              <a:rPr lang="en-US" sz="1200" b="1" dirty="0" smtClean="0"/>
              <a:t>Unit-Level</a:t>
            </a:r>
            <a:endParaRPr lang="en-US" sz="1200" dirty="0" smtClean="0"/>
          </a:p>
          <a:p>
            <a:pPr>
              <a:buFont typeface="Wingdings 2" pitchFamily="18" charset="2"/>
              <a:buNone/>
            </a:pPr>
            <a:r>
              <a:rPr lang="en-US" sz="1200" dirty="0" smtClean="0"/>
              <a:t>4.  A plant manager oversees the entire manufacturing operation.</a:t>
            </a:r>
            <a:r>
              <a:rPr lang="en-US" sz="1200" b="1" dirty="0" smtClean="0"/>
              <a:t>  Facility-Level</a:t>
            </a:r>
            <a:endParaRPr lang="en-US" sz="1200" dirty="0" smtClean="0"/>
          </a:p>
          <a:p>
            <a:pPr>
              <a:buFont typeface="Wingdings 2" pitchFamily="18" charset="2"/>
              <a:buNone/>
            </a:pPr>
            <a:r>
              <a:rPr lang="en-US" sz="1200" dirty="0" smtClean="0"/>
              <a:t>5.  The sales force incurs travel expenses to attend various trade shows throughout the country to market the containers.  </a:t>
            </a:r>
            <a:r>
              <a:rPr lang="en-US" sz="1200" b="1" dirty="0" smtClean="0"/>
              <a:t>Facility-Level</a:t>
            </a:r>
            <a:endParaRPr lang="en-US" sz="1200" dirty="0" smtClean="0"/>
          </a:p>
          <a:p>
            <a:pPr>
              <a:defRPr/>
            </a:pPr>
            <a:endParaRPr lang="en-US" dirty="0"/>
          </a:p>
        </p:txBody>
      </p:sp>
      <p:sp>
        <p:nvSpPr>
          <p:cNvPr id="89092" name="Slide Number Placeholder 3"/>
          <p:cNvSpPr>
            <a:spLocks noGrp="1"/>
          </p:cNvSpPr>
          <p:nvPr>
            <p:ph type="sldNum" sz="quarter" idx="5"/>
          </p:nvPr>
        </p:nvSpPr>
        <p:spPr>
          <a:noFill/>
        </p:spPr>
        <p:txBody>
          <a:bodyPr/>
          <a:lstStyle/>
          <a:p>
            <a:fld id="{9F121B03-E23A-4162-B40A-9DBF6AE8015D}"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spcBef>
                <a:spcPts val="0"/>
              </a:spcBef>
              <a:defRPr/>
            </a:pPr>
            <a:r>
              <a:rPr lang="en-US" dirty="0" smtClean="0"/>
              <a:t>S4-9 (cont.)</a:t>
            </a:r>
          </a:p>
          <a:p>
            <a:pPr>
              <a:spcBef>
                <a:spcPts val="0"/>
              </a:spcBef>
              <a:buFont typeface="Wingdings 2" pitchFamily="18" charset="2"/>
              <a:buNone/>
              <a:defRPr/>
            </a:pPr>
            <a:r>
              <a:rPr lang="en-US" dirty="0" smtClean="0"/>
              <a:t>6.  Each container product line has a product line manager.  </a:t>
            </a:r>
            <a:r>
              <a:rPr lang="en-US" b="1" dirty="0" smtClean="0"/>
              <a:t>Product-Level</a:t>
            </a:r>
            <a:endParaRPr lang="en-US" dirty="0" smtClean="0"/>
          </a:p>
          <a:p>
            <a:pPr>
              <a:spcBef>
                <a:spcPts val="0"/>
              </a:spcBef>
              <a:buFont typeface="Wingdings 2" pitchFamily="18" charset="2"/>
              <a:buNone/>
              <a:defRPr/>
            </a:pPr>
            <a:r>
              <a:rPr lang="en-US" dirty="0" smtClean="0"/>
              <a:t>7.  The extrusion machine is calibrated for each batch of containers made.  </a:t>
            </a:r>
            <a:r>
              <a:rPr lang="en-US" b="1" dirty="0" smtClean="0"/>
              <a:t>Batch-Level</a:t>
            </a:r>
            <a:endParaRPr lang="en-US" dirty="0" smtClean="0"/>
          </a:p>
          <a:p>
            <a:pPr indent="-342900">
              <a:spcBef>
                <a:spcPts val="0"/>
              </a:spcBef>
              <a:buFont typeface="Wingdings 2" pitchFamily="18" charset="2"/>
              <a:buNone/>
              <a:defRPr/>
            </a:pPr>
            <a:r>
              <a:rPr lang="en-US" dirty="0" smtClean="0"/>
              <a:t>8.  Each type of container has its own unique molds.  </a:t>
            </a:r>
            <a:r>
              <a:rPr lang="en-US" b="1" dirty="0" smtClean="0"/>
              <a:t>Product-Level</a:t>
            </a:r>
            <a:endParaRPr lang="en-US" dirty="0" smtClean="0"/>
          </a:p>
          <a:p>
            <a:pPr>
              <a:spcBef>
                <a:spcPts val="0"/>
              </a:spcBef>
              <a:buFont typeface="Wingdings 2" pitchFamily="18" charset="2"/>
              <a:buNone/>
              <a:defRPr/>
            </a:pPr>
            <a:r>
              <a:rPr lang="en-US" dirty="0" smtClean="0"/>
              <a:t>9.  Routine maintenance is performed on the extrusion machines.  </a:t>
            </a:r>
            <a:r>
              <a:rPr lang="en-US" b="1" dirty="0" smtClean="0"/>
              <a:t>Facility-Level</a:t>
            </a:r>
            <a:endParaRPr lang="en-US" dirty="0" smtClean="0"/>
          </a:p>
          <a:p>
            <a:pPr>
              <a:spcBef>
                <a:spcPts val="0"/>
              </a:spcBef>
              <a:buFont typeface="Wingdings 2" pitchFamily="18" charset="2"/>
              <a:buNone/>
              <a:defRPr/>
            </a:pPr>
            <a:r>
              <a:rPr lang="en-US" dirty="0" smtClean="0"/>
              <a:t>10.  Rent is paid for the building that houses the manufacturing processes.  </a:t>
            </a:r>
            <a:r>
              <a:rPr lang="en-US" b="1" dirty="0" smtClean="0"/>
              <a:t>Facility Level</a:t>
            </a:r>
            <a:endParaRPr lang="en-US" dirty="0" smtClean="0"/>
          </a:p>
        </p:txBody>
      </p:sp>
      <p:sp>
        <p:nvSpPr>
          <p:cNvPr id="89092" name="Slide Number Placeholder 3"/>
          <p:cNvSpPr>
            <a:spLocks noGrp="1"/>
          </p:cNvSpPr>
          <p:nvPr>
            <p:ph type="sldNum" sz="quarter" idx="5"/>
          </p:nvPr>
        </p:nvSpPr>
        <p:spPr>
          <a:noFill/>
        </p:spPr>
        <p:txBody>
          <a:bodyPr/>
          <a:lstStyle/>
          <a:p>
            <a:fld id="{9F121B03-E23A-4162-B40A-9DBF6AE8015D}"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1F477DE0-F18B-5B46-B019-BB9A3CDBD36E}" type="slidenum">
              <a:rPr lang="en-US" smtClean="0">
                <a:latin typeface="Arial" charset="0"/>
              </a:rPr>
              <a:pPr>
                <a:defRPr/>
              </a:pPr>
              <a:t>37</a:t>
            </a:fld>
            <a:endParaRPr lang="en-US" smtClean="0">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Learning Objective 3 explains the benefits and limitations of ABC/ABM systems.</a:t>
            </a:r>
          </a:p>
          <a:p>
            <a:pPr eaLnBrk="1" hangingPunct="1"/>
            <a:endParaRPr lang="en-US" dirty="0" smtClean="0"/>
          </a:p>
        </p:txBody>
      </p:sp>
      <p:sp>
        <p:nvSpPr>
          <p:cNvPr id="68613"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DF60A6C8-A409-47F3-9425-F79CB5E3E8D3}" type="slidenum">
              <a:rPr lang="en-US" smtClean="0"/>
              <a:pPr/>
              <a:t>38</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en-US" b="1" dirty="0" smtClean="0"/>
              <a:t>Activity-based management (ABM)</a:t>
            </a:r>
            <a:r>
              <a:rPr lang="en-US" dirty="0" smtClean="0"/>
              <a:t> refers to using activity-based cost information to make decisions that increase profits while satisfying customers’ needs. </a:t>
            </a:r>
          </a:p>
          <a:p>
            <a:pPr eaLnBrk="1" hangingPunct="1"/>
            <a:endParaRPr lang="en-US" dirty="0" smtClean="0"/>
          </a:p>
          <a:p>
            <a:pPr eaLnBrk="1" hangingPunct="1"/>
            <a:r>
              <a:rPr lang="en-US" dirty="0" smtClean="0"/>
              <a:t>Activity-based</a:t>
            </a:r>
            <a:r>
              <a:rPr lang="en-US" baseline="0" dirty="0" smtClean="0"/>
              <a:t> management means to u</a:t>
            </a:r>
            <a:r>
              <a:rPr lang="en-US" dirty="0" smtClean="0"/>
              <a:t>se ABC information for pricing and product mix decisions, for helping to identify ways of cutting costs, and for routine planning and control decisions. </a:t>
            </a:r>
          </a:p>
          <a:p>
            <a:pPr eaLnBrk="1" hangingPunct="1"/>
            <a:endParaRPr lang="en-US"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E40E9833-B2C8-4C93-807F-0B8E250E7613}" type="slidenum">
              <a:rPr lang="en-US" smtClean="0"/>
              <a:pPr/>
              <a:t>39</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marL="0" indent="0" algn="l" eaLnBrk="1" hangingPunct="1">
              <a:spcBef>
                <a:spcPts val="0"/>
              </a:spcBef>
              <a:buFont typeface="Arial" pitchFamily="34" charset="0"/>
              <a:buNone/>
            </a:pPr>
            <a:r>
              <a:rPr lang="en-US" dirty="0" smtClean="0"/>
              <a:t>ABC can be used to make better decisions,</a:t>
            </a:r>
            <a:r>
              <a:rPr lang="en-US" baseline="0" dirty="0" smtClean="0"/>
              <a:t> including p</a:t>
            </a:r>
            <a:r>
              <a:rPr lang="en-US" dirty="0" smtClean="0"/>
              <a:t>ricing of product and product mix (how much of each product to produce).</a:t>
            </a:r>
          </a:p>
          <a:p>
            <a:pPr marL="0" indent="0" algn="l" eaLnBrk="1" hangingPunct="1">
              <a:spcBef>
                <a:spcPts val="0"/>
              </a:spcBef>
              <a:buFont typeface="Arial" pitchFamily="34" charset="0"/>
              <a:buNone/>
            </a:pPr>
            <a:endParaRPr lang="en-US" dirty="0" smtClean="0"/>
          </a:p>
          <a:p>
            <a:pPr marL="0" indent="0" algn="l" eaLnBrk="1" hangingPunct="1">
              <a:spcBef>
                <a:spcPts val="0"/>
              </a:spcBef>
              <a:buFont typeface="Arial" pitchFamily="34" charset="0"/>
              <a:buNone/>
            </a:pPr>
            <a:r>
              <a:rPr lang="en-US" dirty="0" smtClean="0"/>
              <a:t>In the example on the previous slides, we saw that the information provided by ABC showed managers that product A cost </a:t>
            </a:r>
            <a:r>
              <a:rPr lang="en-US" i="1" dirty="0" smtClean="0"/>
              <a:t>less</a:t>
            </a:r>
            <a:r>
              <a:rPr lang="en-US" dirty="0" smtClean="0"/>
              <a:t> to make and Product B cost </a:t>
            </a:r>
            <a:r>
              <a:rPr lang="en-US" i="1" dirty="0" smtClean="0"/>
              <a:t>more</a:t>
            </a:r>
            <a:r>
              <a:rPr lang="en-US" dirty="0" smtClean="0"/>
              <a:t> to make than indicated by the original plant wide cost allocation system.  As a result, managers may decide to change pricing on these products. </a:t>
            </a:r>
          </a:p>
          <a:p>
            <a:pPr marL="0" indent="0" algn="l" eaLnBrk="1" hangingPunct="1">
              <a:spcBef>
                <a:spcPts val="0"/>
              </a:spcBef>
              <a:buFont typeface="Arial" pitchFamily="34" charset="0"/>
              <a:buNone/>
            </a:pPr>
            <a:endParaRPr lang="en-US" dirty="0" smtClean="0"/>
          </a:p>
          <a:p>
            <a:pPr marL="0" indent="0" algn="l" eaLnBrk="1" hangingPunct="1">
              <a:spcBef>
                <a:spcPts val="0"/>
              </a:spcBef>
              <a:buFont typeface="Arial" pitchFamily="34" charset="0"/>
              <a:buNone/>
            </a:pPr>
            <a:r>
              <a:rPr lang="en-US" dirty="0" smtClean="0"/>
              <a:t>ABC recognizes that not all indirect costs are driven by the number of units produced. That is to say, not all costs are unit-level costs.  Rather, many costs are incurred at the batch-level or product-level, where they can be spread over the number of units in the batch or in the product-line. </a:t>
            </a:r>
          </a:p>
          <a:p>
            <a:pPr marL="0" indent="0" algn="l" eaLnBrk="1" hangingPunct="1">
              <a:spcBef>
                <a:spcPts val="0"/>
              </a:spcBef>
              <a:buFont typeface="Arial" pitchFamily="34" charset="0"/>
              <a:buNone/>
            </a:pPr>
            <a:endParaRPr lang="en-US" dirty="0" smtClean="0"/>
          </a:p>
          <a:p>
            <a:pPr marL="0" indent="0" algn="l" eaLnBrk="1" hangingPunct="1">
              <a:spcBef>
                <a:spcPts val="0"/>
              </a:spcBef>
              <a:buFont typeface="Arial" pitchFamily="34" charset="0"/>
              <a:buNone/>
            </a:pPr>
            <a:r>
              <a:rPr lang="en-US" dirty="0" smtClean="0"/>
              <a:t>ABC tends to increase the unit cost of low-volume products and decrease the unit cost of high-volume products. As a result of using ABC, many companies have found that they were actually losing money on some of their products, while earning much more profit than they had realized on other products!  By shifting the mix of products offered away from the less profitable and towards the more profitable, companies are able to generate a higher operating income.</a:t>
            </a:r>
          </a:p>
          <a:p>
            <a:pPr marL="0" indent="0" algn="l" eaLnBrk="1" hangingPunct="1">
              <a:spcBef>
                <a:spcPts val="0"/>
              </a:spcBef>
              <a:buFont typeface="Arial" pitchFamily="34" charset="0"/>
              <a:buNone/>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example we are using here is on pages 180 – 182 in</a:t>
            </a:r>
            <a:r>
              <a:rPr lang="en-US" baseline="0" dirty="0" smtClean="0"/>
              <a:t> the textbook. </a:t>
            </a:r>
            <a:r>
              <a:rPr lang="en-US" dirty="0" smtClean="0"/>
              <a:t>In the last chapter, companies used one predetermined overhead rate (POHR)</a:t>
            </a:r>
            <a:r>
              <a:rPr lang="en-US" baseline="0" dirty="0" smtClean="0"/>
              <a:t> to allocate MOH to their jobs or products.  We start with the same example used last chapter.</a:t>
            </a:r>
          </a:p>
        </p:txBody>
      </p:sp>
      <p:sp>
        <p:nvSpPr>
          <p:cNvPr id="66564" name="Slide Number Placeholder 3"/>
          <p:cNvSpPr>
            <a:spLocks noGrp="1"/>
          </p:cNvSpPr>
          <p:nvPr>
            <p:ph type="sldNum" sz="quarter" idx="5"/>
          </p:nvPr>
        </p:nvSpPr>
        <p:spPr>
          <a:noFill/>
        </p:spPr>
        <p:txBody>
          <a:bodyPr/>
          <a:lstStyle/>
          <a:p>
            <a:fld id="{4B48EBA6-F995-4F42-945A-34521BB9DC0D}"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a:defRPr/>
            </a:pPr>
            <a:r>
              <a:rPr lang="en-US" dirty="0" smtClean="0"/>
              <a:t>Companies adopt ABC to get more accurate product costs for pricing and product mix decisions, but they often reap even </a:t>
            </a:r>
            <a:r>
              <a:rPr lang="en-US" i="1" dirty="0" smtClean="0"/>
              <a:t>greater benefits</a:t>
            </a:r>
            <a:r>
              <a:rPr lang="en-US" dirty="0" smtClean="0"/>
              <a:t> by using ABM to pinpoint opportunities to cut costs. </a:t>
            </a:r>
          </a:p>
          <a:p>
            <a:pPr>
              <a:defRPr/>
            </a:pPr>
            <a:endParaRPr lang="en-US" dirty="0" smtClean="0"/>
          </a:p>
          <a:p>
            <a:pPr>
              <a:defRPr/>
            </a:pPr>
            <a:r>
              <a:rPr lang="en-US" dirty="0" smtClean="0"/>
              <a:t>In our previous example, the plant wide allocation system failed to pinpoint what was driving manufacturing overhead costs. Hence, managers could not effectively determine which costs could be minimized.</a:t>
            </a:r>
          </a:p>
          <a:p>
            <a:pPr>
              <a:defRPr/>
            </a:pPr>
            <a:endParaRPr lang="en-US" dirty="0" smtClean="0"/>
          </a:p>
          <a:p>
            <a:pPr>
              <a:defRPr/>
            </a:pPr>
            <a:r>
              <a:rPr lang="en-US" dirty="0" smtClean="0"/>
              <a:t>As the term suggests, </a:t>
            </a:r>
            <a:r>
              <a:rPr lang="en-US" b="1" dirty="0" smtClean="0"/>
              <a:t>value-added activities</a:t>
            </a:r>
            <a:r>
              <a:rPr lang="en-US" dirty="0" smtClean="0"/>
              <a:t> are activities for which the customer is willing to pay, because these activities add value to the final product or service.  In other words, these activities help satisfy the customer’s expectations of the product or service. </a:t>
            </a:r>
          </a:p>
          <a:p>
            <a:pPr>
              <a:defRPr/>
            </a:pPr>
            <a:endParaRPr lang="en-US" dirty="0" smtClean="0"/>
          </a:p>
          <a:p>
            <a:pPr>
              <a:defRPr/>
            </a:pPr>
            <a:r>
              <a:rPr lang="en-US" dirty="0" smtClean="0"/>
              <a:t>By</a:t>
            </a:r>
            <a:r>
              <a:rPr lang="en-US" baseline="0" dirty="0" smtClean="0"/>
              <a:t> i</a:t>
            </a:r>
            <a:r>
              <a:rPr lang="en-US" dirty="0" smtClean="0"/>
              <a:t>dentifying the company’s activities and their related costs, managers can analyze whether all of the activities are really necessary. </a:t>
            </a:r>
          </a:p>
          <a:p>
            <a:pPr>
              <a:defRPr/>
            </a:pPr>
            <a:endParaRPr lang="en-US" dirty="0" smtClean="0"/>
          </a:p>
          <a:p>
            <a:pPr>
              <a:defRPr/>
            </a:pPr>
            <a:r>
              <a:rPr lang="en-US" dirty="0" smtClean="0"/>
              <a:t>On the other hand, </a:t>
            </a:r>
            <a:r>
              <a:rPr lang="en-US" b="1" dirty="0" smtClean="0"/>
              <a:t>non-value added activities </a:t>
            </a:r>
            <a:r>
              <a:rPr lang="en-US" dirty="0" smtClean="0"/>
              <a:t>(also referred to as </a:t>
            </a:r>
            <a:r>
              <a:rPr lang="en-US" b="1" dirty="0" smtClean="0"/>
              <a:t>waste activities</a:t>
            </a:r>
            <a:r>
              <a:rPr lang="en-US" dirty="0" smtClean="0"/>
              <a:t> ), are activities that neither enhance the customer’s image of the product or service nor provide a competitive advantage.  These types of activities, such as storage of inventory and movement of parts from one area of the factory to another, could be reduced or removed from the process with no ill effect on the end product or service.</a:t>
            </a:r>
          </a:p>
          <a:p>
            <a:pPr>
              <a:defRPr/>
            </a:pPr>
            <a:endParaRPr lang="en-US" dirty="0"/>
          </a:p>
        </p:txBody>
      </p:sp>
      <p:sp>
        <p:nvSpPr>
          <p:cNvPr id="94212" name="Slide Number Placeholder 3"/>
          <p:cNvSpPr>
            <a:spLocks noGrp="1"/>
          </p:cNvSpPr>
          <p:nvPr>
            <p:ph type="sldNum" sz="quarter" idx="5"/>
          </p:nvPr>
        </p:nvSpPr>
        <p:spPr>
          <a:noFill/>
        </p:spPr>
        <p:txBody>
          <a:bodyPr/>
          <a:lstStyle/>
          <a:p>
            <a:fld id="{6B72E46A-22B0-4B3E-9A11-620AC4211AF3}" type="slidenum">
              <a:rPr lang="en-US" smtClean="0"/>
              <a:pPr/>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3E78F10A-E26E-498F-8A4E-B03AA5139705}" type="slidenum">
              <a:rPr lang="en-US" smtClean="0"/>
              <a:pPr/>
              <a:t>41</a:t>
            </a:fld>
            <a:endParaRPr lang="en-US"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r>
              <a:rPr lang="en-US" dirty="0" smtClean="0"/>
              <a:t>Activity-based budgeting can also use the costs of activities to create budgets. </a:t>
            </a:r>
          </a:p>
          <a:p>
            <a:pPr eaLnBrk="1" hangingPunct="1"/>
            <a:endParaRPr lang="en-US" dirty="0" smtClean="0"/>
          </a:p>
          <a:p>
            <a:pPr eaLnBrk="1" hangingPunct="1"/>
            <a:r>
              <a:rPr lang="en-US" dirty="0" smtClean="0"/>
              <a:t>Managers can compare actual activity costs to budgeted activity costs to determine how well they are achieving their goals.</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r>
              <a:rPr lang="en-US" dirty="0" smtClean="0"/>
              <a:t>Merchandising and service companies also find ABC techniques useful. These firms use ABC to allocate the cost of </a:t>
            </a:r>
            <a:r>
              <a:rPr lang="en-US" i="1" dirty="0" smtClean="0"/>
              <a:t>operating activities</a:t>
            </a:r>
            <a:r>
              <a:rPr lang="en-US" dirty="0" smtClean="0"/>
              <a:t> (rather than production activities) among product lines or service lines to figure out which are most profitable. </a:t>
            </a:r>
          </a:p>
          <a:p>
            <a:endParaRPr lang="en-US" dirty="0" smtClean="0"/>
          </a:p>
          <a:p>
            <a:r>
              <a:rPr lang="en-US" dirty="0" smtClean="0"/>
              <a:t>ABC can be used to allocate the cost of store operating activities such as ordering, stocking, and customer service among its housewares, clothing, and electronics departments. </a:t>
            </a:r>
          </a:p>
          <a:p>
            <a:endParaRPr lang="en-US" dirty="0" smtClean="0"/>
          </a:p>
          <a:p>
            <a:r>
              <a:rPr lang="en-US" dirty="0" smtClean="0"/>
              <a:t>An accounting firm may use ABC to allocate secretarial support, software costs, and travel costs between its tax, audit, and consulting clients. </a:t>
            </a:r>
          </a:p>
          <a:p>
            <a:endParaRPr lang="en-US" dirty="0" smtClean="0"/>
          </a:p>
          <a:p>
            <a:r>
              <a:rPr lang="en-US" dirty="0" smtClean="0"/>
              <a:t>Manufacturers may use ABC to allocate operating activities, such as research and development, marketing, and distribution costs to different product lines.</a:t>
            </a:r>
          </a:p>
          <a:p>
            <a:endParaRPr lang="en-US" dirty="0" smtClean="0"/>
          </a:p>
          <a:p>
            <a:r>
              <a:rPr lang="en-US" dirty="0" smtClean="0"/>
              <a:t>Managers can use the data generated by ABC to determine which products or services to emphasize, to set prices, to cut costs, and to make other routine planning and control decisions.</a:t>
            </a:r>
          </a:p>
          <a:p>
            <a:endParaRPr lang="en-US" dirty="0" smtClean="0"/>
          </a:p>
        </p:txBody>
      </p:sp>
      <p:sp>
        <p:nvSpPr>
          <p:cNvPr id="96260" name="Slide Number Placeholder 3"/>
          <p:cNvSpPr>
            <a:spLocks noGrp="1"/>
          </p:cNvSpPr>
          <p:nvPr>
            <p:ph type="sldNum" sz="quarter" idx="5"/>
          </p:nvPr>
        </p:nvSpPr>
        <p:spPr>
          <a:noFill/>
        </p:spPr>
        <p:txBody>
          <a:bodyPr/>
          <a:lstStyle/>
          <a:p>
            <a:fld id="{081A4C19-0C53-487C-BEAD-4487230ECEA1}" type="slidenum">
              <a:rPr lang="en-US" smtClean="0"/>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a company uses a plant wide overhead rate, environmental and non-environmental overhead costs will be combined within one cost pool where they will be allocated to each of the company’s product lines using the same rate. However, refined costing systems allow</a:t>
            </a:r>
          </a:p>
          <a:p>
            <a:r>
              <a:rPr lang="en-US" dirty="0" smtClean="0"/>
              <a:t>companies to identify and separately pool overhead costs affecting the environment and properly allocate each of those cost pools to the activities and products that drive those costs.</a:t>
            </a:r>
          </a:p>
          <a:p>
            <a:endParaRPr lang="en-US" dirty="0" smtClean="0"/>
          </a:p>
          <a:p>
            <a:r>
              <a:rPr lang="en-US" sz="1200" kern="1200" baseline="0" dirty="0" smtClean="0">
                <a:solidFill>
                  <a:schemeClr val="tx1"/>
                </a:solidFill>
                <a:latin typeface="Arial" pitchFamily="34" charset="0"/>
                <a:ea typeface="+mn-ea"/>
                <a:cs typeface="+mn-cs"/>
              </a:rPr>
              <a:t>The use of refined costing systems creates better transparency, thus giving management a clear picture of the company’s environmental impact.</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A6D12E7-0F31-4A67-81E1-4F08ABE8E835}" type="slidenum">
              <a:rPr lang="en-US" smtClean="0"/>
              <a:pPr>
                <a:defRPr/>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pPr lvl="1" indent="-342900" algn="l">
              <a:spcBef>
                <a:spcPts val="0"/>
              </a:spcBef>
              <a:defRPr/>
            </a:pPr>
            <a:r>
              <a:rPr lang="en-US" sz="1200" i="0" kern="1200" dirty="0" smtClean="0"/>
              <a:t>So</a:t>
            </a:r>
            <a:r>
              <a:rPr lang="en-US" sz="1200" i="0" kern="1200" baseline="0" dirty="0" smtClean="0"/>
              <a:t> do the benefits of adopting ABC/ABM exceed the costs?</a:t>
            </a:r>
          </a:p>
          <a:p>
            <a:pPr algn="l" hangingPunct="0">
              <a:spcBef>
                <a:spcPts val="0"/>
              </a:spcBef>
            </a:pPr>
            <a:r>
              <a:rPr lang="en-US" sz="1200" b="1" i="1" kern="1200" dirty="0" smtClean="0">
                <a:solidFill>
                  <a:schemeClr val="tx1"/>
                </a:solidFill>
                <a:latin typeface="Arial" pitchFamily="34" charset="0"/>
                <a:ea typeface="+mn-ea"/>
                <a:cs typeface="+mn-cs"/>
              </a:rPr>
              <a:t>The benefits of adopting ABC/ABM are higher for companies in competitive markets because:</a:t>
            </a:r>
            <a:endParaRPr lang="en-US" sz="1200" kern="1200" dirty="0" smtClean="0">
              <a:solidFill>
                <a:schemeClr val="tx1"/>
              </a:solidFill>
              <a:latin typeface="Arial" pitchFamily="34" charset="0"/>
              <a:ea typeface="+mn-ea"/>
              <a:cs typeface="+mn-cs"/>
            </a:endParaRPr>
          </a:p>
          <a:p>
            <a:pPr algn="l" hangingPunct="0">
              <a:spcBef>
                <a:spcPts val="0"/>
              </a:spcBef>
            </a:pPr>
            <a:r>
              <a:rPr lang="en-US" sz="1200" kern="1200" dirty="0" smtClean="0">
                <a:solidFill>
                  <a:schemeClr val="tx1"/>
                </a:solidFill>
                <a:latin typeface="Arial" pitchFamily="34" charset="0"/>
                <a:ea typeface="+mn-ea"/>
                <a:cs typeface="+mn-cs"/>
              </a:rPr>
              <a:t>•	Accurate product cost information is essential for setting competitive sales prices that still allow the company to earn a profit.</a:t>
            </a:r>
          </a:p>
          <a:p>
            <a:pPr algn="l" hangingPunct="0">
              <a:spcBef>
                <a:spcPts val="0"/>
              </a:spcBef>
            </a:pPr>
            <a:r>
              <a:rPr lang="en-US" sz="1200" kern="1200" dirty="0" smtClean="0">
                <a:solidFill>
                  <a:schemeClr val="tx1"/>
                </a:solidFill>
                <a:latin typeface="Arial" pitchFamily="34" charset="0"/>
                <a:ea typeface="+mn-ea"/>
                <a:cs typeface="+mn-cs"/>
              </a:rPr>
              <a:t>•	ABM can pinpoint opportunities for cost savings, which increase the company’s profit or are passed on to customers in lower prices.</a:t>
            </a:r>
          </a:p>
          <a:p>
            <a:pPr algn="l" hangingPunct="0">
              <a:spcBef>
                <a:spcPts val="0"/>
              </a:spcBef>
            </a:pPr>
            <a:r>
              <a:rPr lang="en-US" sz="1200" b="1" i="1" kern="1200" dirty="0" smtClean="0">
                <a:solidFill>
                  <a:schemeClr val="tx1"/>
                </a:solidFill>
                <a:latin typeface="Arial" pitchFamily="34" charset="0"/>
                <a:ea typeface="+mn-ea"/>
                <a:cs typeface="+mn-cs"/>
              </a:rPr>
              <a:t>The benefits of adopting ABC/ABM are higher when the risk of cost distortion is high.  For example, when:</a:t>
            </a:r>
            <a:endParaRPr lang="en-US" sz="1200" kern="1200" dirty="0" smtClean="0">
              <a:solidFill>
                <a:schemeClr val="tx1"/>
              </a:solidFill>
              <a:latin typeface="Arial" pitchFamily="34" charset="0"/>
              <a:ea typeface="+mn-ea"/>
              <a:cs typeface="+mn-cs"/>
            </a:endParaRPr>
          </a:p>
          <a:p>
            <a:pPr algn="l" hangingPunct="0">
              <a:spcBef>
                <a:spcPts val="0"/>
              </a:spcBef>
            </a:pPr>
            <a:r>
              <a:rPr lang="en-US" sz="1200" kern="1200" dirty="0" smtClean="0">
                <a:solidFill>
                  <a:schemeClr val="tx1"/>
                </a:solidFill>
                <a:latin typeface="Arial" pitchFamily="34" charset="0"/>
                <a:ea typeface="+mn-ea"/>
                <a:cs typeface="+mn-cs"/>
              </a:rPr>
              <a:t>•	The company produces many different products that use different types and amounts of resources. (If all products use similar types and amounts of resources, a simple </a:t>
            </a:r>
            <a:r>
              <a:rPr lang="en-US" sz="1200" kern="1200" dirty="0" err="1" smtClean="0">
                <a:solidFill>
                  <a:schemeClr val="tx1"/>
                </a:solidFill>
                <a:latin typeface="Arial" pitchFamily="34" charset="0"/>
                <a:ea typeface="+mn-ea"/>
                <a:cs typeface="+mn-cs"/>
              </a:rPr>
              <a:t>plantwide</a:t>
            </a:r>
            <a:r>
              <a:rPr lang="en-US" sz="1200" kern="1200" dirty="0" smtClean="0">
                <a:solidFill>
                  <a:schemeClr val="tx1"/>
                </a:solidFill>
                <a:latin typeface="Arial" pitchFamily="34" charset="0"/>
                <a:ea typeface="+mn-ea"/>
                <a:cs typeface="+mn-cs"/>
              </a:rPr>
              <a:t> allocation system works fine.)</a:t>
            </a:r>
          </a:p>
          <a:p>
            <a:pPr algn="l" hangingPunct="0">
              <a:spcBef>
                <a:spcPts val="0"/>
              </a:spcBef>
            </a:pPr>
            <a:r>
              <a:rPr lang="en-US" sz="1200" kern="1200" dirty="0" smtClean="0">
                <a:solidFill>
                  <a:schemeClr val="tx1"/>
                </a:solidFill>
                <a:latin typeface="Arial" pitchFamily="34" charset="0"/>
                <a:ea typeface="+mn-ea"/>
                <a:cs typeface="+mn-cs"/>
              </a:rPr>
              <a:t>•	The company has high indirect costs. (If the company has relatively few indirect costs, it matters less how they are allocated.)</a:t>
            </a:r>
          </a:p>
          <a:p>
            <a:pPr algn="l">
              <a:spcBef>
                <a:spcPts val="0"/>
              </a:spcBef>
            </a:pPr>
            <a:r>
              <a:rPr lang="en-US" sz="1200" kern="1200" dirty="0" smtClean="0">
                <a:solidFill>
                  <a:schemeClr val="tx1"/>
                </a:solidFill>
                <a:latin typeface="Arial" pitchFamily="34" charset="0"/>
                <a:ea typeface="+mn-ea"/>
                <a:cs typeface="+mn-cs"/>
              </a:rPr>
              <a:t>•	The company produces high volumes of some products and low volumes of other products. </a:t>
            </a:r>
            <a:endParaRPr lang="en-US" sz="1200" i="0" kern="1200" dirty="0" smtClean="0"/>
          </a:p>
          <a:p>
            <a:endParaRPr lang="en-US" dirty="0" smtClean="0"/>
          </a:p>
        </p:txBody>
      </p:sp>
      <p:sp>
        <p:nvSpPr>
          <p:cNvPr id="97284" name="Slide Number Placeholder 3"/>
          <p:cNvSpPr>
            <a:spLocks noGrp="1"/>
          </p:cNvSpPr>
          <p:nvPr>
            <p:ph type="sldNum" sz="quarter" idx="5"/>
          </p:nvPr>
        </p:nvSpPr>
        <p:spPr>
          <a:noFill/>
        </p:spPr>
        <p:txBody>
          <a:bodyPr/>
          <a:lstStyle/>
          <a:p>
            <a:fld id="{4C39ECF0-EFF0-4578-B777-D8F5E13D2429}" type="slidenum">
              <a:rPr lang="en-US" smtClean="0"/>
              <a:pPr/>
              <a:t>44</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dirty="0" smtClean="0"/>
              <a:t>The costs of adopting ABC are generally lower when the company has</a:t>
            </a:r>
          </a:p>
          <a:p>
            <a:pPr>
              <a:buFont typeface="Arial" pitchFamily="34" charset="0"/>
              <a:buChar char="•"/>
              <a:defRPr/>
            </a:pPr>
            <a:r>
              <a:rPr lang="en-US" dirty="0" smtClean="0"/>
              <a:t> accounting and information system expertise to develop the system.</a:t>
            </a:r>
          </a:p>
          <a:p>
            <a:pPr>
              <a:buFont typeface="Arial" pitchFamily="34" charset="0"/>
              <a:buChar char="•"/>
              <a:defRPr/>
            </a:pPr>
            <a:r>
              <a:rPr lang="en-US" dirty="0" smtClean="0"/>
              <a:t> information technology such as bar coding, optical scanning, Web-based data collection, or data warehouse systems to record and compile cost driver data. </a:t>
            </a:r>
          </a:p>
          <a:p>
            <a:pPr>
              <a:buFont typeface="Arial" pitchFamily="34" charset="0"/>
              <a:buChar char="•"/>
              <a:defRPr/>
            </a:pPr>
            <a:endParaRPr lang="en-US" dirty="0" smtClean="0"/>
          </a:p>
          <a:p>
            <a:pPr>
              <a:buFont typeface="Arial" pitchFamily="34" charset="0"/>
              <a:buNone/>
              <a:defRPr/>
            </a:pPr>
            <a:r>
              <a:rPr lang="en-US" dirty="0" smtClean="0"/>
              <a:t>A survey shows that in</a:t>
            </a:r>
            <a:r>
              <a:rPr lang="en-US" baseline="0" dirty="0" smtClean="0"/>
              <a:t> the majority of companies surveyed, the value of ABC exceeded the costs of implementing</a:t>
            </a:r>
            <a:r>
              <a:rPr lang="en-US" dirty="0" smtClean="0"/>
              <a:t> ABC (in other</a:t>
            </a:r>
            <a:r>
              <a:rPr lang="en-US" baseline="0" dirty="0" smtClean="0"/>
              <a:t> words, it was worth it.)</a:t>
            </a:r>
            <a:r>
              <a:rPr lang="en-US" dirty="0" smtClean="0"/>
              <a:t> </a:t>
            </a:r>
          </a:p>
          <a:p>
            <a:pPr>
              <a:buFont typeface="Arial" pitchFamily="34" charset="0"/>
              <a:buNone/>
              <a:defRPr/>
            </a:pPr>
            <a:endParaRPr lang="en-US" dirty="0" smtClean="0"/>
          </a:p>
          <a:p>
            <a:pPr>
              <a:buFont typeface="Arial" pitchFamily="34" charset="0"/>
              <a:buNone/>
              <a:defRPr/>
            </a:pPr>
            <a:r>
              <a:rPr lang="en-US" dirty="0" smtClean="0"/>
              <a:t>ABC is not, however, a cure-all. As the controller for one Midwest manufacturer said, “ABC will not reduce cost; it will only help you understand costs better to know what to correct.”</a:t>
            </a:r>
          </a:p>
          <a:p>
            <a:pPr>
              <a:defRPr/>
            </a:pPr>
            <a:endParaRPr lang="en-US" dirty="0"/>
          </a:p>
        </p:txBody>
      </p:sp>
      <p:sp>
        <p:nvSpPr>
          <p:cNvPr id="98308" name="Slide Number Placeholder 3"/>
          <p:cNvSpPr>
            <a:spLocks noGrp="1"/>
          </p:cNvSpPr>
          <p:nvPr>
            <p:ph type="sldNum" sz="quarter" idx="5"/>
          </p:nvPr>
        </p:nvSpPr>
        <p:spPr>
          <a:noFill/>
        </p:spPr>
        <p:txBody>
          <a:bodyPr/>
          <a:lstStyle/>
          <a:p>
            <a:fld id="{22C41EC2-B65E-40D2-A70D-C77902B70B6F}" type="slidenum">
              <a:rPr lang="en-US" smtClean="0"/>
              <a:pPr/>
              <a:t>45</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r>
              <a:rPr lang="en-US" sz="1200" dirty="0" smtClean="0"/>
              <a:t>Broken or outdated costing  systems continue to report “product costs.” How can you tell whether a cost system is broken and needs repair? </a:t>
            </a:r>
          </a:p>
          <a:p>
            <a:endParaRPr lang="en-US" sz="1200" dirty="0" smtClean="0"/>
          </a:p>
          <a:p>
            <a:pPr indent="-342900"/>
            <a:r>
              <a:rPr lang="en-US" sz="1200" dirty="0" smtClean="0"/>
              <a:t>Cost system may need repair when:</a:t>
            </a:r>
          </a:p>
          <a:p>
            <a:pPr lvl="1" indent="-342900">
              <a:buFont typeface="Arial" pitchFamily="34" charset="0"/>
              <a:buChar char="•"/>
            </a:pPr>
            <a:r>
              <a:rPr lang="en-US" sz="1200" dirty="0" smtClean="0"/>
              <a:t>	Managers don’t understand costs and profits</a:t>
            </a:r>
          </a:p>
          <a:p>
            <a:pPr lvl="1" indent="-342900">
              <a:buFont typeface="Arial" pitchFamily="34" charset="0"/>
              <a:buChar char="•"/>
            </a:pPr>
            <a:r>
              <a:rPr lang="en-US" sz="1200" dirty="0" smtClean="0"/>
              <a:t>	Lost bid when expected to win</a:t>
            </a:r>
          </a:p>
          <a:p>
            <a:pPr lvl="1" indent="-342900">
              <a:buFont typeface="Arial" pitchFamily="34" charset="0"/>
              <a:buChar char="•"/>
            </a:pPr>
            <a:r>
              <a:rPr lang="en-US" sz="1200" dirty="0" smtClean="0"/>
              <a:t>	Win bids expected to lose</a:t>
            </a:r>
          </a:p>
          <a:p>
            <a:pPr lvl="1" indent="-342900">
              <a:buFont typeface="Arial" pitchFamily="34" charset="0"/>
              <a:buChar char="•"/>
            </a:pPr>
            <a:r>
              <a:rPr lang="en-US" sz="1200" dirty="0" smtClean="0"/>
              <a:t>	Competitors price similar products lower</a:t>
            </a:r>
          </a:p>
          <a:p>
            <a:pPr lvl="1" indent="-342900">
              <a:buFont typeface="Arial" pitchFamily="34" charset="0"/>
              <a:buChar char="•"/>
            </a:pPr>
            <a:r>
              <a:rPr lang="en-US" sz="1200" dirty="0" smtClean="0"/>
              <a:t>	Employees question the cost</a:t>
            </a:r>
          </a:p>
          <a:p>
            <a:pPr lvl="1" indent="-342900"/>
            <a:endParaRPr lang="en-US" sz="1200" i="1" dirty="0" smtClean="0"/>
          </a:p>
          <a:p>
            <a:pPr lvl="1" indent="-342900"/>
            <a:r>
              <a:rPr lang="en-US" sz="1200" i="0" dirty="0" smtClean="0"/>
              <a:t>The cost system is outdated if:</a:t>
            </a:r>
          </a:p>
          <a:p>
            <a:pPr lvl="2" indent="-342900">
              <a:buFont typeface="Arial" pitchFamily="34" charset="0"/>
              <a:buChar char="•"/>
            </a:pPr>
            <a:r>
              <a:rPr lang="en-US" sz="1200" dirty="0" smtClean="0"/>
              <a:t>More diversified product line</a:t>
            </a:r>
          </a:p>
          <a:p>
            <a:pPr lvl="2" indent="-342900">
              <a:buFont typeface="Arial" pitchFamily="34" charset="0"/>
              <a:buChar char="•"/>
            </a:pPr>
            <a:r>
              <a:rPr lang="en-US" sz="1200" dirty="0" smtClean="0"/>
              <a:t>Has reengineered its process, but not the accounting system</a:t>
            </a:r>
          </a:p>
          <a:p>
            <a:endParaRPr lang="en-US" dirty="0" smtClean="0"/>
          </a:p>
        </p:txBody>
      </p:sp>
      <p:sp>
        <p:nvSpPr>
          <p:cNvPr id="99332" name="Slide Number Placeholder 3"/>
          <p:cNvSpPr>
            <a:spLocks noGrp="1"/>
          </p:cNvSpPr>
          <p:nvPr>
            <p:ph type="sldNum" sz="quarter" idx="5"/>
          </p:nvPr>
        </p:nvSpPr>
        <p:spPr>
          <a:noFill/>
        </p:spPr>
        <p:txBody>
          <a:bodyPr/>
          <a:lstStyle/>
          <a:p>
            <a:fld id="{9DB29941-7630-420A-A961-AE06F90AC225}" type="slidenum">
              <a:rPr lang="en-US" smtClean="0"/>
              <a:pPr/>
              <a:t>46</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1F477DE0-F18B-5B46-B019-BB9A3CDBD36E}" type="slidenum">
              <a:rPr lang="en-US" smtClean="0">
                <a:latin typeface="Arial" charset="0"/>
              </a:rPr>
              <a:pPr>
                <a:defRPr/>
              </a:pPr>
              <a:t>47</a:t>
            </a:fld>
            <a:endParaRPr lang="en-US" smtClean="0">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Learning Objective 4 describes lean operations.</a:t>
            </a:r>
          </a:p>
          <a:p>
            <a:pPr eaLnBrk="1" hangingPunct="1"/>
            <a:endParaRPr lang="en-US" dirty="0" smtClean="0"/>
          </a:p>
        </p:txBody>
      </p:sp>
      <p:sp>
        <p:nvSpPr>
          <p:cNvPr id="68613"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Traditional systems often keep large inventories of raw materials, work in process, and finished goods on hand. </a:t>
            </a:r>
          </a:p>
          <a:p>
            <a:pPr>
              <a:defRPr/>
            </a:pPr>
            <a:r>
              <a:rPr lang="en-US" dirty="0" smtClean="0"/>
              <a:t>ABC and ABM often reveal the high costs of activities such as (1) buying, storing, and moving inventories and (2) producing poor-quality products and services. </a:t>
            </a:r>
          </a:p>
          <a:p>
            <a:pPr>
              <a:buFont typeface="Arial" pitchFamily="34" charset="0"/>
              <a:buNone/>
              <a:defRPr/>
            </a:pPr>
            <a:endParaRPr lang="en-US" dirty="0" smtClean="0"/>
          </a:p>
          <a:p>
            <a:pPr>
              <a:defRPr/>
            </a:pPr>
            <a:r>
              <a:rPr lang="en-US" dirty="0" smtClean="0"/>
              <a:t>So</a:t>
            </a:r>
            <a:r>
              <a:rPr lang="en-US" baseline="0" dirty="0" smtClean="0"/>
              <a:t> w</a:t>
            </a:r>
            <a:r>
              <a:rPr lang="en-US" dirty="0" smtClean="0"/>
              <a:t>hy are large inventories a problem? </a:t>
            </a:r>
          </a:p>
          <a:p>
            <a:pPr>
              <a:defRPr/>
            </a:pPr>
            <a:r>
              <a:rPr lang="en-US" dirty="0" smtClean="0"/>
              <a:t>Inventories use cash. Companies incur interest expense or forgo interest revenue on that cash. If a company has to borrow money to pay for inventory, it incurs interest expense on the loan. Even if a company uses its own cash to fund the inventory, it misses the opportunity to earn interest on that cash. </a:t>
            </a:r>
          </a:p>
          <a:p>
            <a:pPr>
              <a:defRPr/>
            </a:pPr>
            <a:endParaRPr lang="en-US" dirty="0" smtClean="0"/>
          </a:p>
          <a:p>
            <a:pPr>
              <a:defRPr/>
            </a:pPr>
            <a:r>
              <a:rPr lang="en-US" dirty="0" smtClean="0"/>
              <a:t>Large inventories often hide quality problems, production bottlenecks, and obsolescence. Inventory may spoil, be broken or stolen, or become obsolete as it sits in storage and waits to be used or sold. Companies in the high-tech and fashion industries are particularly susceptible to inventory obsolescence. </a:t>
            </a:r>
          </a:p>
          <a:p>
            <a:pPr>
              <a:defRPr/>
            </a:pPr>
            <a:endParaRPr lang="en-US" dirty="0" smtClean="0"/>
          </a:p>
          <a:p>
            <a:pPr>
              <a:defRPr/>
            </a:pPr>
            <a:r>
              <a:rPr lang="en-US" dirty="0" smtClean="0"/>
              <a:t>The activities of storing and taking items out of storage are very expensive.  ABC and ABM have helped uncover the cost of these non-value added activities.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101380" name="Slide Number Placeholder 3"/>
          <p:cNvSpPr>
            <a:spLocks noGrp="1"/>
          </p:cNvSpPr>
          <p:nvPr>
            <p:ph type="sldNum" sz="quarter" idx="5"/>
          </p:nvPr>
        </p:nvSpPr>
        <p:spPr>
          <a:noFill/>
        </p:spPr>
        <p:txBody>
          <a:bodyPr/>
          <a:lstStyle/>
          <a:p>
            <a:fld id="{F709D4B4-5313-48E8-82B8-731076CC247D}" type="slidenum">
              <a:rPr lang="en-US" smtClean="0"/>
              <a:pPr/>
              <a:t>48</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p:spPr>
        <p:txBody>
          <a:bodyPr/>
          <a:lstStyle/>
          <a:p>
            <a:r>
              <a:rPr lang="en-US" b="1" dirty="0" smtClean="0"/>
              <a:t>Lean Thinking</a:t>
            </a:r>
            <a:r>
              <a:rPr lang="en-US" dirty="0" smtClean="0"/>
              <a:t> is both a philosophy and a business strategy of manufacturing without waste.  Its</a:t>
            </a:r>
            <a:r>
              <a:rPr lang="en-US" baseline="0" dirty="0" smtClean="0"/>
              <a:t> primary goal </a:t>
            </a:r>
            <a:r>
              <a:rPr lang="en-US" dirty="0" smtClean="0"/>
              <a:t>is to eliminate the waste of time and money that accompanies large inventories. </a:t>
            </a:r>
          </a:p>
          <a:p>
            <a:endParaRPr lang="en-US" dirty="0" smtClean="0"/>
          </a:p>
          <a:p>
            <a:r>
              <a:rPr lang="en-US" dirty="0" smtClean="0"/>
              <a:t>JIT inventory focuses on purchasing raw materials </a:t>
            </a:r>
            <a:r>
              <a:rPr lang="en-US" i="1" dirty="0" smtClean="0"/>
              <a:t>just in time</a:t>
            </a:r>
            <a:r>
              <a:rPr lang="en-US" dirty="0" smtClean="0"/>
              <a:t> for production and then completing finished goods </a:t>
            </a:r>
            <a:r>
              <a:rPr lang="en-US" i="1" dirty="0" smtClean="0"/>
              <a:t>just in time</a:t>
            </a:r>
            <a:r>
              <a:rPr lang="en-US" dirty="0" smtClean="0"/>
              <a:t> for delivery to customers. </a:t>
            </a:r>
          </a:p>
          <a:p>
            <a:endParaRPr lang="en-US" dirty="0" smtClean="0"/>
          </a:p>
          <a:p>
            <a:r>
              <a:rPr lang="en-US" dirty="0" smtClean="0"/>
              <a:t>By doing so, companies eliminate the waste of storing and moving raw materials and finished goods.</a:t>
            </a:r>
          </a:p>
          <a:p>
            <a:endParaRPr lang="en-US" dirty="0" smtClean="0"/>
          </a:p>
        </p:txBody>
      </p:sp>
      <p:sp>
        <p:nvSpPr>
          <p:cNvPr id="102404" name="Slide Number Placeholder 3"/>
          <p:cNvSpPr>
            <a:spLocks noGrp="1"/>
          </p:cNvSpPr>
          <p:nvPr>
            <p:ph type="sldNum" sz="quarter" idx="5"/>
          </p:nvPr>
        </p:nvSpPr>
        <p:spPr>
          <a:noFill/>
        </p:spPr>
        <p:txBody>
          <a:bodyPr/>
          <a:lstStyle/>
          <a:p>
            <a:fld id="{710FDC4A-8010-44EE-B71D-9508CB8AF9B3}" type="slidenum">
              <a:rPr lang="en-US" smtClean="0"/>
              <a:pPr/>
              <a:t>49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 plant wide overhead rate means allocating manufacturing overhead costs using one predetermined </a:t>
            </a:r>
            <a:r>
              <a:rPr lang="en-US" dirty="0" smtClean="0">
                <a:ea typeface="Calibri" pitchFamily="34" charset="0"/>
                <a:cs typeface="Times New Roman" pitchFamily="18" charset="0"/>
              </a:rPr>
              <a:t>manufacturing overhead </a:t>
            </a:r>
            <a:r>
              <a:rPr lang="en-US" dirty="0" smtClean="0"/>
              <a:t>rate for all operations.</a:t>
            </a:r>
          </a:p>
          <a:p>
            <a:endParaRPr lang="en-US" dirty="0" smtClean="0"/>
          </a:p>
          <a:p>
            <a:r>
              <a:rPr lang="en-US" dirty="0" smtClean="0"/>
              <a:t>Any job produced in the plant, whether it be treadmills, elliptical cross-trainers, or stair climbers, would be allocated manufacturing overhead using this single rate.  </a:t>
            </a:r>
          </a:p>
          <a:p>
            <a:endParaRPr lang="en-US" dirty="0" smtClean="0"/>
          </a:p>
          <a:p>
            <a:r>
              <a:rPr lang="en-US" dirty="0" smtClean="0"/>
              <a:t>It would not matter whether the job was worked on in one department or many departments during the production process:  The same rate would be used throughout the plant and therefore all products would receive the same allocated amount.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66564" name="Slide Number Placeholder 3"/>
          <p:cNvSpPr>
            <a:spLocks noGrp="1"/>
          </p:cNvSpPr>
          <p:nvPr>
            <p:ph type="sldNum" sz="quarter" idx="5"/>
          </p:nvPr>
        </p:nvSpPr>
        <p:spPr>
          <a:noFill/>
        </p:spPr>
        <p:txBody>
          <a:bodyPr/>
          <a:lstStyle/>
          <a:p>
            <a:fld id="{4B48EBA6-F995-4F42-945A-34521BB9DC0D}" type="slidenum">
              <a:rPr lang="en-US" smtClean="0"/>
              <a:pPr/>
              <a:t>5</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a:defRPr/>
            </a:pPr>
            <a:r>
              <a:rPr lang="en-US" dirty="0" smtClean="0"/>
              <a:t>Most companies that adopt lean production have several common characteristics that help minimize the amount of inventory that is kept on hand, yet enable the company to quickly satisfy customer demand. </a:t>
            </a:r>
          </a:p>
          <a:p>
            <a:pPr>
              <a:defRPr/>
            </a:pPr>
            <a:endParaRPr lang="en-US" dirty="0" smtClean="0"/>
          </a:p>
          <a:p>
            <a:pPr>
              <a:defRPr/>
            </a:pPr>
            <a:r>
              <a:rPr lang="en-US" dirty="0" smtClean="0"/>
              <a:t>The goal is continuous production without interruptions or work in process inventories. These self-contained production cells minimize the time and cost involved with physically moving parts across the factory to other departments. </a:t>
            </a:r>
          </a:p>
          <a:p>
            <a:pPr>
              <a:defRPr/>
            </a:pPr>
            <a:endParaRPr lang="en-US" dirty="0" smtClean="0"/>
          </a:p>
          <a:p>
            <a:pPr>
              <a:defRPr/>
            </a:pPr>
            <a:r>
              <a:rPr lang="en-US" dirty="0" smtClean="0"/>
              <a:t>Employees working in production cells do more than operate a single machine. They also conduct maintenance, perform setups, inspect their own work, and operate other machines. </a:t>
            </a:r>
          </a:p>
          <a:p>
            <a:pPr>
              <a:defRPr/>
            </a:pPr>
            <a:endParaRPr lang="en-US" dirty="0" smtClean="0"/>
          </a:p>
          <a:p>
            <a:pPr>
              <a:defRPr/>
            </a:pPr>
            <a:r>
              <a:rPr lang="en-US" dirty="0" smtClean="0"/>
              <a:t>Lean companies schedule production in small batches </a:t>
            </a:r>
            <a:r>
              <a:rPr lang="en-US" i="1" dirty="0" smtClean="0"/>
              <a:t>just in time</a:t>
            </a:r>
            <a:r>
              <a:rPr lang="en-US" dirty="0" smtClean="0"/>
              <a:t> to satisfy customer needs. As a result, they do not need to carry extra finished goods inventory. </a:t>
            </a:r>
          </a:p>
          <a:p>
            <a:pPr>
              <a:defRPr/>
            </a:pPr>
            <a:endParaRPr lang="en-US" dirty="0" smtClean="0"/>
          </a:p>
          <a:p>
            <a:pPr>
              <a:defRPr/>
            </a:pPr>
            <a:r>
              <a:rPr lang="en-US" dirty="0" smtClean="0"/>
              <a:t> In this “demand-pull system,” the customer order—the “demand”—triggers the start of the production process and “pulls” the batch through production.</a:t>
            </a:r>
          </a:p>
          <a:p>
            <a:pPr>
              <a:defRPr/>
            </a:pPr>
            <a:endParaRPr lang="en-US" dirty="0" smtClean="0"/>
          </a:p>
          <a:p>
            <a:pPr>
              <a:defRPr/>
            </a:pPr>
            <a:r>
              <a:rPr lang="en-US" dirty="0" smtClean="0"/>
              <a:t>The “demand-pull” system extends back to suppliers of materials who end up making frequent, small deliveries of defect-free raw materials just in time for production. The lean “pull” system replaces the traditional “push” system in which large quantities of raw materials are “pushed” through the production process to be stored in finished goods inventory until sold.</a:t>
            </a:r>
          </a:p>
          <a:p>
            <a:pPr>
              <a:defRPr/>
            </a:pPr>
            <a:endParaRPr lang="en-US" dirty="0" smtClean="0"/>
          </a:p>
          <a:p>
            <a:pPr>
              <a:defRPr/>
            </a:pPr>
            <a:r>
              <a:rPr lang="en-US" dirty="0" smtClean="0"/>
              <a:t>Lean companies must focus on reducing the time it takes to setup the machines used for more than one product. </a:t>
            </a:r>
          </a:p>
          <a:p>
            <a:pPr>
              <a:defRPr/>
            </a:pPr>
            <a:endParaRPr lang="en-US" dirty="0" smtClean="0"/>
          </a:p>
          <a:p>
            <a:pPr>
              <a:defRPr/>
            </a:pPr>
            <a:r>
              <a:rPr lang="en-US" dirty="0" smtClean="0"/>
              <a:t>Lean companies must also produce their products very quickly. Shorter manufacturing times also protect companies from foreign competitors whose cheaper products take longer to ship. Delivery speed has become a competitive weapon.</a:t>
            </a:r>
          </a:p>
          <a:p>
            <a:pPr>
              <a:defRPr/>
            </a:pPr>
            <a:endParaRPr lang="en-US" dirty="0" smtClean="0"/>
          </a:p>
          <a:p>
            <a:pPr>
              <a:defRPr/>
            </a:pPr>
            <a:r>
              <a:rPr lang="en-US" dirty="0" smtClean="0"/>
              <a:t>Lean companies focus on producing their products right the </a:t>
            </a:r>
            <a:r>
              <a:rPr lang="en-US" i="1" dirty="0" smtClean="0"/>
              <a:t>first</a:t>
            </a:r>
            <a:r>
              <a:rPr lang="en-US" dirty="0" smtClean="0"/>
              <a:t> time, </a:t>
            </a:r>
            <a:r>
              <a:rPr lang="en-US" i="1" dirty="0" smtClean="0"/>
              <a:t>every</a:t>
            </a:r>
            <a:r>
              <a:rPr lang="en-US" dirty="0" smtClean="0"/>
              <a:t> time. Why? First, they have no backup stock to give to waiting customers if they run into production problems. Second, defects in materials and workmanship can slow or shut down production. </a:t>
            </a:r>
          </a:p>
          <a:p>
            <a:pPr>
              <a:defRPr/>
            </a:pPr>
            <a:endParaRPr lang="en-US" dirty="0" smtClean="0"/>
          </a:p>
          <a:p>
            <a:pPr>
              <a:defRPr/>
            </a:pPr>
            <a:r>
              <a:rPr lang="en-US" dirty="0" smtClean="0"/>
              <a:t>Lean production requires close coordination with suppliers.  These suppliers must guarantee </a:t>
            </a:r>
            <a:r>
              <a:rPr lang="en-US" i="1" dirty="0" smtClean="0"/>
              <a:t>on-time delivery</a:t>
            </a:r>
            <a:r>
              <a:rPr lang="en-US" dirty="0" smtClean="0"/>
              <a:t> of </a:t>
            </a:r>
            <a:r>
              <a:rPr lang="en-US" i="1" dirty="0" smtClean="0"/>
              <a:t>defect-free</a:t>
            </a:r>
            <a:r>
              <a:rPr lang="en-US" dirty="0" smtClean="0"/>
              <a:t> materials.  </a:t>
            </a:r>
            <a:r>
              <a:rPr lang="en-US" i="1" dirty="0" smtClean="0"/>
              <a:t>Supply-chain management</a:t>
            </a:r>
            <a:r>
              <a:rPr lang="en-US" dirty="0" smtClean="0"/>
              <a:t> is the exchange of information with suppliers and customers to reduce costs, improve quality, and speed delivery of goods and services from the company’s suppliers, through the company itself, and on to the company’s end customers. </a:t>
            </a:r>
          </a:p>
          <a:p>
            <a:pPr>
              <a:defRPr/>
            </a:pPr>
            <a:endParaRPr lang="en-US" dirty="0" smtClean="0"/>
          </a:p>
        </p:txBody>
      </p:sp>
      <p:sp>
        <p:nvSpPr>
          <p:cNvPr id="103428" name="Slide Number Placeholder 3"/>
          <p:cNvSpPr>
            <a:spLocks noGrp="1"/>
          </p:cNvSpPr>
          <p:nvPr>
            <p:ph type="sldNum" sz="quarter" idx="5"/>
          </p:nvPr>
        </p:nvSpPr>
        <p:spPr>
          <a:noFill/>
        </p:spPr>
        <p:txBody>
          <a:bodyPr/>
          <a:lstStyle/>
          <a:p>
            <a:fld id="{D7BA015C-714B-4222-AAF8-E8D57080B121}" type="slidenum">
              <a:rPr lang="en-US" smtClean="0"/>
              <a:pPr/>
              <a:t>50</a:t>
            </a:fld>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pPr indent="0">
              <a:spcBef>
                <a:spcPts val="0"/>
              </a:spcBef>
            </a:pPr>
            <a:r>
              <a:rPr lang="en-US" sz="1200" dirty="0" smtClean="0"/>
              <a:t>With no inventory buffers, lean producers are vulnerable when problems strike suppliers or distributors. Examples of possible problems include:</a:t>
            </a:r>
          </a:p>
          <a:p>
            <a:pPr marL="628650" lvl="1" indent="-171450">
              <a:spcBef>
                <a:spcPts val="0"/>
              </a:spcBef>
              <a:buFont typeface="Arial" pitchFamily="34" charset="0"/>
              <a:buChar char="•"/>
            </a:pPr>
            <a:r>
              <a:rPr lang="en-US" sz="1200" dirty="0" smtClean="0"/>
              <a:t>Delays in delivery </a:t>
            </a:r>
          </a:p>
          <a:p>
            <a:pPr marL="628650" lvl="1" indent="-171450">
              <a:spcBef>
                <a:spcPts val="0"/>
              </a:spcBef>
              <a:buFont typeface="Arial" pitchFamily="34" charset="0"/>
              <a:buChar char="•"/>
            </a:pPr>
            <a:r>
              <a:rPr lang="en-US" sz="1200" dirty="0" smtClean="0"/>
              <a:t>Personnel problems – union strikes</a:t>
            </a:r>
          </a:p>
          <a:p>
            <a:pPr marL="628650" lvl="1" indent="-171450">
              <a:spcBef>
                <a:spcPts val="0"/>
              </a:spcBef>
              <a:buFont typeface="Arial" pitchFamily="34" charset="0"/>
              <a:buChar char="•"/>
            </a:pPr>
            <a:r>
              <a:rPr lang="en-US" sz="1200" dirty="0" smtClean="0"/>
              <a:t>Shortage of parts due to recalled products</a:t>
            </a:r>
          </a:p>
          <a:p>
            <a:pPr marL="628650" lvl="1" indent="-171450">
              <a:spcBef>
                <a:spcPts val="0"/>
              </a:spcBef>
              <a:buFont typeface="Arial" pitchFamily="34" charset="0"/>
              <a:buChar char="•"/>
            </a:pPr>
            <a:r>
              <a:rPr lang="en-US" sz="1200" dirty="0" smtClean="0"/>
              <a:t>Weather related issues</a:t>
            </a:r>
          </a:p>
          <a:p>
            <a:endParaRPr lang="en-US" dirty="0" smtClean="0"/>
          </a:p>
        </p:txBody>
      </p:sp>
      <p:sp>
        <p:nvSpPr>
          <p:cNvPr id="104452" name="Slide Number Placeholder 3"/>
          <p:cNvSpPr>
            <a:spLocks noGrp="1"/>
          </p:cNvSpPr>
          <p:nvPr>
            <p:ph type="sldNum" sz="quarter" idx="5"/>
          </p:nvPr>
        </p:nvSpPr>
        <p:spPr>
          <a:noFill/>
        </p:spPr>
        <p:txBody>
          <a:bodyPr/>
          <a:lstStyle/>
          <a:p>
            <a:fld id="{2E6E8FF3-D7C3-4941-BA11-892083C80851}" type="slidenum">
              <a:rPr lang="en-US" smtClean="0"/>
              <a:pPr/>
              <a:t>51</a:t>
            </a:fld>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lean practices tend to center on internal operational waste, green practices also consider the external waste that may occur</a:t>
            </a:r>
          </a:p>
          <a:p>
            <a:r>
              <a:rPr lang="en-US" dirty="0" smtClean="0"/>
              <a:t>as a result of the product.</a:t>
            </a:r>
          </a:p>
          <a:p>
            <a:r>
              <a:rPr lang="en-US" sz="1200" kern="1200" baseline="0" dirty="0" smtClean="0">
                <a:solidFill>
                  <a:schemeClr val="tx1"/>
                </a:solidFill>
                <a:latin typeface="Arial" pitchFamily="34" charset="0"/>
                <a:ea typeface="+mn-ea"/>
                <a:cs typeface="+mn-cs"/>
              </a:rPr>
              <a:t>“Lean and Green” operations focus on eliminating waste and empowering employees not only to increase economic profits, but also to preserve the planet and improve the lives of </a:t>
            </a:r>
            <a:r>
              <a:rPr lang="en-US" sz="1200" i="1" kern="1200" baseline="0" dirty="0" smtClean="0">
                <a:solidFill>
                  <a:schemeClr val="tx1"/>
                </a:solidFill>
                <a:latin typeface="Arial" pitchFamily="34" charset="0"/>
                <a:ea typeface="+mn-ea"/>
                <a:cs typeface="+mn-cs"/>
              </a:rPr>
              <a:t>all people touched by the company.</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A6D12E7-0F31-4A67-81E1-4F08ABE8E835}" type="slidenum">
              <a:rPr lang="en-US" smtClean="0"/>
              <a:pPr>
                <a:defRPr/>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1F477DE0-F18B-5B46-B019-BB9A3CDBD36E}" type="slidenum">
              <a:rPr lang="en-US" smtClean="0">
                <a:latin typeface="Arial" charset="0"/>
              </a:rPr>
              <a:pPr>
                <a:defRPr/>
              </a:pPr>
              <a:t>53</a:t>
            </a:fld>
            <a:endParaRPr lang="en-US" smtClean="0">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Learning Objective 5 describes the four types of quality costs and shows how to use them to make decisions.</a:t>
            </a:r>
          </a:p>
          <a:p>
            <a:pPr eaLnBrk="1" hangingPunct="1"/>
            <a:endParaRPr lang="en-US" dirty="0" smtClean="0"/>
          </a:p>
        </p:txBody>
      </p:sp>
      <p:sp>
        <p:nvSpPr>
          <p:cNvPr id="68613"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B9EACE3E-1AC0-4FB2-A24D-8340E4B67B34}" type="slidenum">
              <a:rPr lang="en-US" smtClean="0"/>
              <a:pPr/>
              <a:t>54</a:t>
            </a:fld>
            <a:endParaRPr lang="en-US" smtClean="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r>
              <a:rPr lang="en-US" dirty="0" smtClean="0"/>
              <a:t>Lean companies strive for high-quality production. Poor-quality materials or defective manufacturing processes can slow or even shut down production. Since a lean production system only produces what is currently needed, it is essential that production consistently generates high-quality products.</a:t>
            </a:r>
          </a:p>
          <a:p>
            <a:pPr eaLnBrk="1" hangingPunct="1"/>
            <a:endParaRPr lang="en-US" dirty="0" smtClean="0"/>
          </a:p>
          <a:p>
            <a:pPr eaLnBrk="1" hangingPunct="1"/>
            <a:r>
              <a:rPr lang="en-US" dirty="0" smtClean="0"/>
              <a:t>The goal of Total Quality Management (TQM) is to provide customers with superior products and services.  Each business function in the value chain continually examines its own activities to improve quality and eliminate defects and waste.</a:t>
            </a:r>
          </a:p>
          <a:p>
            <a:pPr eaLnBrk="1" hangingPunct="1"/>
            <a:endParaRPr lang="en-US" dirty="0" smtClean="0"/>
          </a:p>
          <a:p>
            <a:pPr eaLnBrk="1" hangingPunct="1"/>
            <a:r>
              <a:rPr lang="en-US" dirty="0" smtClean="0"/>
              <a:t>They have already identified their primary activities, so now the companies can concentrate on making those activities more efficient or finding ways to eliminate any non-value added activities.</a:t>
            </a:r>
          </a:p>
          <a:p>
            <a:pPr eaLnBrk="1" hangingPunct="1"/>
            <a:endParaRPr lang="en-US" dirty="0" smtClean="0"/>
          </a:p>
          <a:p>
            <a:pPr eaLnBrk="1" hangingPunct="1"/>
            <a:r>
              <a:rPr lang="en-US" dirty="0" smtClean="0"/>
              <a:t>Because carefully designed products and manufacturing processes reduce manufacturing time, inspections, rework, and warranty claims,</a:t>
            </a:r>
            <a:r>
              <a:rPr lang="en-US" baseline="0" dirty="0" smtClean="0"/>
              <a:t> this makes financial sense.</a:t>
            </a:r>
            <a:endParaRPr lang="en-US" dirty="0"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10A535CC-6989-483A-8D93-119ACF322917}" type="slidenum">
              <a:rPr lang="en-US" smtClean="0"/>
              <a:pPr/>
              <a:t>55</a:t>
            </a:fld>
            <a:endParaRPr lang="en-US" smtClean="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marL="0" indent="0" eaLnBrk="1" hangingPunct="1">
              <a:spcBef>
                <a:spcPts val="0"/>
              </a:spcBef>
            </a:pPr>
            <a:r>
              <a:rPr lang="en-US" dirty="0" smtClean="0"/>
              <a:t>As part of TQM, many companies prepare cost of quality reports. </a:t>
            </a:r>
            <a:r>
              <a:rPr lang="en-US" b="0" dirty="0" smtClean="0"/>
              <a:t>Cost of quality reports </a:t>
            </a:r>
            <a:r>
              <a:rPr lang="en-US" dirty="0" smtClean="0"/>
              <a:t>categorize and list the costs incurred by the company related to quality. </a:t>
            </a:r>
          </a:p>
          <a:p>
            <a:pPr marL="0" indent="0" algn="l" eaLnBrk="1" hangingPunct="1">
              <a:spcBef>
                <a:spcPts val="0"/>
              </a:spcBef>
            </a:pPr>
            <a:endParaRPr lang="en-US" dirty="0" smtClean="0"/>
          </a:p>
          <a:p>
            <a:pPr marL="0" indent="0" algn="l" eaLnBrk="1" hangingPunct="1">
              <a:spcBef>
                <a:spcPts val="0"/>
              </a:spcBef>
            </a:pPr>
            <a:r>
              <a:rPr lang="en-US" dirty="0" smtClean="0"/>
              <a:t>The</a:t>
            </a:r>
            <a:r>
              <a:rPr lang="en-US" baseline="0" dirty="0" smtClean="0"/>
              <a:t> first type of quality costs are prevention costs.  These costs help to avoid poor quality goods or services.  Examples of prevention costs include employee training, improved materials, and preventative maintenance.</a:t>
            </a:r>
          </a:p>
          <a:p>
            <a:pPr marL="0" indent="0" algn="l" eaLnBrk="1" hangingPunct="1">
              <a:spcBef>
                <a:spcPts val="0"/>
              </a:spcBef>
            </a:pPr>
            <a:endParaRPr lang="en-US" baseline="0" dirty="0" smtClean="0"/>
          </a:p>
          <a:p>
            <a:pPr marL="0" indent="0" algn="l" eaLnBrk="1" hangingPunct="1">
              <a:spcBef>
                <a:spcPts val="0"/>
              </a:spcBef>
            </a:pPr>
            <a:r>
              <a:rPr lang="en-US" baseline="0" dirty="0" smtClean="0"/>
              <a:t>The second type of quality cost are appraisal costs.  These costs are incurred to detect poor quality goods or services.  Examples of appraisal costs are the costs of inspection throughout production, inspection of final products, and product testing.  </a:t>
            </a:r>
            <a:endParaRPr lang="en-US" dirty="0"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A2D362A0-B842-426E-88A1-29F250E72373}" type="slidenum">
              <a:rPr lang="en-US" smtClean="0"/>
              <a:pPr/>
              <a:t>56</a:t>
            </a:fld>
            <a:endParaRPr lang="en-US"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r>
              <a:rPr lang="en-US" dirty="0" smtClean="0"/>
              <a:t>The third type of quality costs are internal failure costs. These help to avoid the delivery of poor quality goods or services to customers.  An example of internal failure cost is the cost incurred to rework the product to eliminate the defect before it is allowed to leave the plant.</a:t>
            </a:r>
          </a:p>
          <a:p>
            <a:pPr eaLnBrk="1" hangingPunct="1"/>
            <a:endParaRPr lang="en-US" dirty="0" smtClean="0"/>
          </a:p>
          <a:p>
            <a:pPr eaLnBrk="1" hangingPunct="1"/>
            <a:r>
              <a:rPr lang="en-US" dirty="0" smtClean="0"/>
              <a:t>The fourth type of quality costs are external failure cost. This type of cost happens when the company has to incur cost AFTER the defective product is delivered to the customer.  It is most detrimental to a company, as it causes low customer satisfaction rating and damage to the company’s reputation. </a:t>
            </a:r>
          </a:p>
          <a:p>
            <a:pPr eaLnBrk="1" hangingPunct="1"/>
            <a:endParaRPr lang="en-US" dirty="0"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p:spPr>
        <p:txBody>
          <a:bodyPr/>
          <a:lstStyle/>
          <a:p>
            <a:r>
              <a:rPr lang="en-US" dirty="0" smtClean="0"/>
              <a:t>Service firms and merchandising companies also incur costs of quality. For example, CPA firms spend a lot of money providing ongoing professional training to their staff. They also develop standardized audit checklists to minimize the variability of the audit procedures performed for each client. These measures help to </a:t>
            </a:r>
            <a:r>
              <a:rPr lang="en-US" i="1" dirty="0" smtClean="0"/>
              <a:t>prevent</a:t>
            </a:r>
            <a:r>
              <a:rPr lang="en-US" dirty="0" smtClean="0"/>
              <a:t> audit failures. Both audit managers and partners review audit work papers to </a:t>
            </a:r>
            <a:r>
              <a:rPr lang="en-US" i="1" dirty="0" smtClean="0"/>
              <a:t>appraise</a:t>
            </a:r>
            <a:r>
              <a:rPr lang="en-US" dirty="0" smtClean="0"/>
              <a:t> .</a:t>
            </a:r>
          </a:p>
          <a:p>
            <a:endParaRPr lang="en-US" dirty="0" smtClean="0"/>
          </a:p>
          <a:p>
            <a:r>
              <a:rPr lang="en-US" dirty="0" smtClean="0"/>
              <a:t>If audit procedures or evidence is deemed to be lacking (</a:t>
            </a:r>
            <a:r>
              <a:rPr lang="en-US" i="1" dirty="0" smtClean="0"/>
              <a:t>internal failure</a:t>
            </a:r>
            <a:r>
              <a:rPr lang="en-US" dirty="0" smtClean="0"/>
              <a:t>), the audit manager or partner will instruct the audit team to perform additional procedures before the firm will issue an audit opinion on the client’s financial statements. This parallels the “rework” a manufacturer might perform on a product that is not up to par. </a:t>
            </a:r>
          </a:p>
        </p:txBody>
      </p:sp>
      <p:sp>
        <p:nvSpPr>
          <p:cNvPr id="109572" name="Slide Number Placeholder 3"/>
          <p:cNvSpPr>
            <a:spLocks noGrp="1"/>
          </p:cNvSpPr>
          <p:nvPr>
            <p:ph type="sldNum" sz="quarter" idx="5"/>
          </p:nvPr>
        </p:nvSpPr>
        <p:spPr>
          <a:noFill/>
        </p:spPr>
        <p:txBody>
          <a:bodyPr/>
          <a:lstStyle/>
          <a:p>
            <a:fld id="{DC857FBA-7BB6-4AD0-B3D2-6311AE0B2A88}" type="slidenum">
              <a:rPr lang="en-US" smtClean="0"/>
              <a:pPr/>
              <a:t>57</a:t>
            </a:fld>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a:bodyPr>
          <a:lstStyle/>
          <a:p>
            <a:pPr indent="-342900"/>
            <a:r>
              <a:rPr lang="en-US" dirty="0" smtClean="0"/>
              <a:t>A cost of quality report can be prepared.</a:t>
            </a:r>
            <a:r>
              <a:rPr lang="en-US" baseline="0" dirty="0" smtClean="0"/>
              <a:t>  This report i</a:t>
            </a:r>
            <a:r>
              <a:rPr lang="en-US" dirty="0" smtClean="0"/>
              <a:t>dentifies, categorizes and quantifies all of the costs the company incurs relating to quality.  The report can also show the percentage of total costs of quality that are incurred in each cost category and can be used as a frameworks for decisions</a:t>
            </a:r>
          </a:p>
          <a:p>
            <a:pPr>
              <a:defRPr/>
            </a:pPr>
            <a:endParaRPr lang="en-US" dirty="0" smtClean="0"/>
          </a:p>
          <a:p>
            <a:pPr>
              <a:defRPr/>
            </a:pPr>
            <a:r>
              <a:rPr lang="en-US" dirty="0" smtClean="0"/>
              <a:t>In performing a cost-benefit analysis, some companies will simply compare all of the projected costs with all of the projected benefits.</a:t>
            </a:r>
          </a:p>
          <a:p>
            <a:pPr>
              <a:defRPr/>
            </a:pPr>
            <a:endParaRPr lang="en-US" dirty="0" smtClean="0"/>
          </a:p>
          <a:p>
            <a:pPr>
              <a:defRPr/>
            </a:pPr>
            <a:r>
              <a:rPr lang="en-US" dirty="0" smtClean="0"/>
              <a:t>Other companies like to organize their cost-benefit analysis by cost category so that managers have a better idea of how the quality initiative will affect each cost category.</a:t>
            </a:r>
          </a:p>
          <a:p>
            <a:pPr>
              <a:defRPr/>
            </a:pPr>
            <a:endParaRPr lang="en-US" dirty="0" smtClean="0"/>
          </a:p>
          <a:p>
            <a:pPr>
              <a:defRPr/>
            </a:pPr>
            <a:r>
              <a:rPr lang="en-US" dirty="0" smtClean="0"/>
              <a:t>By spending more on conformance costs (prevention and appraisal costs), one saves even more on non-conformance costs (internal and external failure costs).</a:t>
            </a:r>
          </a:p>
          <a:p>
            <a:pPr>
              <a:defRPr/>
            </a:pPr>
            <a:endParaRPr lang="en-US" dirty="0" smtClean="0"/>
          </a:p>
          <a:p>
            <a:pPr>
              <a:defRPr/>
            </a:pPr>
            <a:endParaRPr lang="en-US" dirty="0" smtClean="0"/>
          </a:p>
        </p:txBody>
      </p:sp>
      <p:sp>
        <p:nvSpPr>
          <p:cNvPr id="110596" name="Slide Number Placeholder 3"/>
          <p:cNvSpPr>
            <a:spLocks noGrp="1"/>
          </p:cNvSpPr>
          <p:nvPr>
            <p:ph type="sldNum" sz="quarter" idx="5"/>
          </p:nvPr>
        </p:nvSpPr>
        <p:spPr>
          <a:noFill/>
        </p:spPr>
        <p:txBody>
          <a:bodyPr/>
          <a:lstStyle/>
          <a:p>
            <a:fld id="{E9378F22-272F-4415-99E2-C7FEFE941D4D}" type="slidenum">
              <a:rPr lang="en-US" smtClean="0"/>
              <a:pPr/>
              <a:t>58</a:t>
            </a:fld>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p:spPr>
        <p:txBody>
          <a:bodyPr/>
          <a:lstStyle/>
          <a:p>
            <a:pPr>
              <a:defRPr/>
            </a:pPr>
            <a:r>
              <a:rPr lang="en-US" dirty="0" smtClean="0"/>
              <a:t>A sample quality report is pictured in Exhibit 4-31 for the Global Fitness Report on</a:t>
            </a:r>
            <a:r>
              <a:rPr lang="en-US" baseline="0" dirty="0" smtClean="0"/>
              <a:t> page 213</a:t>
            </a:r>
            <a:r>
              <a:rPr lang="en-US" dirty="0" smtClean="0"/>
              <a:t>.</a:t>
            </a:r>
          </a:p>
          <a:p>
            <a:pPr>
              <a:defRPr/>
            </a:pPr>
            <a:endParaRPr lang="en-US" dirty="0" smtClean="0"/>
          </a:p>
          <a:p>
            <a:pPr>
              <a:defRPr/>
            </a:pPr>
            <a:r>
              <a:rPr lang="en-US" dirty="0" smtClean="0"/>
              <a:t>Notice how Global Fitness identifies, categorizes, and quantifies all of the costs it incurs relating to quality. This helps company managers see just how </a:t>
            </a:r>
            <a:r>
              <a:rPr lang="en-US" i="1" dirty="0" smtClean="0"/>
              <a:t>little</a:t>
            </a:r>
            <a:r>
              <a:rPr lang="en-US" dirty="0" smtClean="0"/>
              <a:t> they are spending on conformance costs (prevention and appraisal). Most of their costs are internal and external failure costs. </a:t>
            </a:r>
          </a:p>
          <a:p>
            <a:endParaRPr lang="en-US" dirty="0" smtClean="0"/>
          </a:p>
          <a:p>
            <a:r>
              <a:rPr lang="en-US" dirty="0" smtClean="0"/>
              <a:t>Some of these costs must be estimated based on the experiences and judgments of the sales department. Because these estimates may be subjective, TQM programs also emphasize nonfinancial measures such as defect rates, number of customer complaints, and number of warranty repairs that can be objectively measured.</a:t>
            </a:r>
          </a:p>
          <a:p>
            <a:pPr>
              <a:defRPr/>
            </a:pPr>
            <a:endParaRPr lang="en-US" dirty="0" smtClean="0"/>
          </a:p>
        </p:txBody>
      </p:sp>
      <p:sp>
        <p:nvSpPr>
          <p:cNvPr id="111620" name="Slide Number Placeholder 3"/>
          <p:cNvSpPr>
            <a:spLocks noGrp="1"/>
          </p:cNvSpPr>
          <p:nvPr>
            <p:ph type="sldNum" sz="quarter" idx="5"/>
          </p:nvPr>
        </p:nvSpPr>
        <p:spPr>
          <a:noFill/>
        </p:spPr>
        <p:txBody>
          <a:bodyPr/>
          <a:lstStyle/>
          <a:p>
            <a:fld id="{82E21CFB-3E60-46E4-8F16-040ED2910DF2}" type="slidenum">
              <a:rPr lang="en-US" smtClean="0"/>
              <a:pPr/>
              <a:t>59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dirty="0" smtClean="0">
                <a:ea typeface="+mn-lt"/>
                <a:cs typeface="+mn-lt"/>
              </a:rPr>
              <a:t>Departmental</a:t>
            </a:r>
            <a:r>
              <a:rPr lang="en-US" baseline="0" dirty="0" smtClean="0">
                <a:ea typeface="+mn-lt"/>
                <a:cs typeface="+mn-lt"/>
              </a:rPr>
              <a:t> overhead rates are used </a:t>
            </a:r>
            <a:r>
              <a:rPr lang="en-US" dirty="0" smtClean="0">
                <a:ea typeface="+mn-lt"/>
                <a:cs typeface="+mn-lt"/>
              </a:rPr>
              <a:t>to allocate manufacturing overhead to jobs or products based on the extent to which each product uses the different manufacturing departments. </a:t>
            </a:r>
          </a:p>
          <a:p>
            <a:pPr>
              <a:defRPr/>
            </a:pPr>
            <a:endParaRPr lang="en-US" dirty="0" smtClean="0">
              <a:ea typeface="+mn-lt"/>
              <a:cs typeface="+mn-lt"/>
            </a:endParaRPr>
          </a:p>
          <a:p>
            <a:pPr>
              <a:defRPr/>
            </a:pPr>
            <a:r>
              <a:rPr lang="en-US" dirty="0" smtClean="0"/>
              <a:t>Remember that four basic steps are used to allocate manufacturing overhead using departmental overhead rates.  The only real difference is that we will be calculating separate rates for each department. </a:t>
            </a:r>
          </a:p>
          <a:p>
            <a:pPr>
              <a:defRPr/>
            </a:pPr>
            <a:endParaRPr lang="en-US" dirty="0" smtClean="0"/>
          </a:p>
          <a:p>
            <a:pPr>
              <a:defRPr/>
            </a:pPr>
            <a:r>
              <a:rPr lang="en-US" dirty="0" smtClean="0"/>
              <a:t>Step 1) The company estimates the total manufacturing overhead costs that will be incurred in </a:t>
            </a:r>
            <a:r>
              <a:rPr lang="en-US" i="1" dirty="0" smtClean="0"/>
              <a:t>each department </a:t>
            </a:r>
            <a:r>
              <a:rPr lang="en-US" dirty="0" smtClean="0"/>
              <a:t>in the coming year.  These estimates are known as departmental overhead cost pools.</a:t>
            </a:r>
          </a:p>
          <a:p>
            <a:pPr>
              <a:defRPr/>
            </a:pPr>
            <a:endParaRPr lang="en-US" dirty="0" smtClean="0"/>
          </a:p>
          <a:p>
            <a:pPr>
              <a:defRPr/>
            </a:pPr>
            <a:r>
              <a:rPr lang="en-US" dirty="0" smtClean="0"/>
              <a:t>Step 2) The company selects an allocation base for </a:t>
            </a:r>
            <a:r>
              <a:rPr lang="en-US" i="1" dirty="0" smtClean="0"/>
              <a:t>each department</a:t>
            </a:r>
            <a:r>
              <a:rPr lang="en-US" dirty="0" smtClean="0"/>
              <a:t> and estimates the total amount that will be used during the year.  </a:t>
            </a:r>
          </a:p>
          <a:p>
            <a:pPr>
              <a:defRPr/>
            </a:pPr>
            <a:endParaRPr lang="en-US" dirty="0" smtClean="0"/>
          </a:p>
          <a:p>
            <a:pPr>
              <a:defRPr/>
            </a:pPr>
            <a:r>
              <a:rPr lang="en-US" dirty="0" smtClean="0"/>
              <a:t>Step 3) The company calculates its departmental overhead rates using the information estimated in Steps 1 and 2.</a:t>
            </a:r>
          </a:p>
          <a:p>
            <a:pPr>
              <a:defRPr/>
            </a:pPr>
            <a:endParaRPr lang="en-US" dirty="0" smtClean="0"/>
          </a:p>
          <a:p>
            <a:pPr>
              <a:defRPr/>
            </a:pPr>
            <a:r>
              <a:rPr lang="en-US" dirty="0" smtClean="0"/>
              <a:t>Step 4) The company allocates some manufacturing overhead from </a:t>
            </a:r>
            <a:r>
              <a:rPr lang="en-US" i="1" dirty="0" smtClean="0"/>
              <a:t>each</a:t>
            </a:r>
            <a:r>
              <a:rPr lang="en-US" dirty="0" smtClean="0"/>
              <a:t> department to the individual jobs that use those departments.</a:t>
            </a:r>
          </a:p>
          <a:p>
            <a:pPr>
              <a:defRPr/>
            </a:pPr>
            <a:endParaRPr lang="en-US" dirty="0" smtClean="0"/>
          </a:p>
          <a:p>
            <a:pPr>
              <a:defRPr/>
            </a:pPr>
            <a:r>
              <a:rPr lang="en-US" dirty="0" smtClean="0"/>
              <a:t>Using the refined cost system, the products are allocated cost appropriate to the product resulting in less distortion. </a:t>
            </a:r>
            <a:endParaRPr lang="en-US" dirty="0" smtClean="0">
              <a:ea typeface="+mn-lt"/>
              <a:cs typeface="+mn-lt"/>
            </a:endParaRPr>
          </a:p>
          <a:p>
            <a:pPr>
              <a:defRPr/>
            </a:pPr>
            <a:endParaRPr lang="en-US" dirty="0" smtClean="0">
              <a:ea typeface="+mn-lt"/>
              <a:cs typeface="+mn-lt"/>
            </a:endParaRPr>
          </a:p>
        </p:txBody>
      </p:sp>
      <p:sp>
        <p:nvSpPr>
          <p:cNvPr id="67588" name="Slide Number Placeholder 3"/>
          <p:cNvSpPr>
            <a:spLocks noGrp="1"/>
          </p:cNvSpPr>
          <p:nvPr>
            <p:ph type="sldNum" sz="quarter" idx="5"/>
          </p:nvPr>
        </p:nvSpPr>
        <p:spPr>
          <a:noFill/>
        </p:spPr>
        <p:txBody>
          <a:bodyPr/>
          <a:lstStyle/>
          <a:p>
            <a:fld id="{A936E719-289C-4778-B7C6-0099DAF6A2CC}" type="slidenum">
              <a:rPr lang="en-US" smtClean="0"/>
              <a:pPr/>
              <a:t>6</a:t>
            </a:fld>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Now turn</a:t>
            </a:r>
            <a:r>
              <a:rPr lang="en-US" baseline="0" dirty="0" smtClean="0"/>
              <a:t> to E4-34A.  For each of the costs listed, determine whether it would be classified as a prevention cost, an appraisal cost, an internal failure cost, or an external failure cost. </a:t>
            </a:r>
            <a:endParaRPr lang="en-US" dirty="0"/>
          </a:p>
        </p:txBody>
      </p:sp>
      <p:sp>
        <p:nvSpPr>
          <p:cNvPr id="4" name="Slide Number Placeholder 3"/>
          <p:cNvSpPr>
            <a:spLocks noGrp="1"/>
          </p:cNvSpPr>
          <p:nvPr>
            <p:ph type="sldNum" sz="quarter" idx="10"/>
          </p:nvPr>
        </p:nvSpPr>
        <p:spPr/>
        <p:txBody>
          <a:bodyPr/>
          <a:lstStyle/>
          <a:p>
            <a:pPr>
              <a:defRPr/>
            </a:pPr>
            <a:fld id="{DA6D12E7-0F31-4A67-81E1-4F08ABE8E835}" type="slidenum">
              <a:rPr lang="en-US" smtClean="0"/>
              <a:pPr>
                <a:defRPr/>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74643828-92F6-4088-AC0A-1390D04DF4FA}" type="slidenum">
              <a:rPr lang="en-US" smtClean="0"/>
              <a:pPr/>
              <a:t>61</a:t>
            </a:fld>
            <a:endParaRPr lang="en-US"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Prevention costs in E4-34A are listed on the above slide.  </a:t>
            </a:r>
          </a:p>
          <a:p>
            <a:pPr eaLnBrk="1" hangingPunct="1"/>
            <a:endParaRPr lang="en-US" dirty="0"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282937B3-3DFE-43FD-A40B-0DEF6530B342}" type="slidenum">
              <a:rPr lang="en-US" smtClean="0"/>
              <a:pPr/>
              <a:t>62</a:t>
            </a:fld>
            <a:endParaRPr lang="en-US"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Appraisal</a:t>
            </a:r>
            <a:r>
              <a:rPr lang="en-US" baseline="0" dirty="0" smtClean="0"/>
              <a:t> costs in E4-34A are listed above, followed by the internal failure costs.  </a:t>
            </a:r>
            <a:endParaRPr lang="en-US" dirty="0" smtClean="0"/>
          </a:p>
          <a:p>
            <a:pPr eaLnBrk="1" hangingPunct="1"/>
            <a:endParaRPr lang="en-US" dirty="0"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2A7F197F-CB94-4044-8F51-8C7F9A531AB8}" type="slidenum">
              <a:rPr lang="en-US" smtClean="0"/>
              <a:pPr/>
              <a:t>63</a:t>
            </a:fld>
            <a:endParaRPr lang="en-US" smtClean="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pPr eaLnBrk="1" hangingPunct="1"/>
            <a:r>
              <a:rPr lang="en-US" dirty="0" smtClean="0"/>
              <a:t>External failure costs from E4-34A</a:t>
            </a:r>
            <a:r>
              <a:rPr lang="en-US" baseline="0" dirty="0" smtClean="0"/>
              <a:t> are listed on the above slide. </a:t>
            </a:r>
            <a:endParaRPr lang="en-US" dirty="0" smtClean="0"/>
          </a:p>
          <a:p>
            <a:pPr eaLnBrk="1" hangingPunct="1"/>
            <a:endParaRPr lang="en-US" dirty="0"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99BEBAF4-6DF6-4104-B72C-6570A8C049CD}" type="slidenum">
              <a:rPr lang="en-US" smtClean="0"/>
              <a:pPr/>
              <a:t>64</a:t>
            </a:fld>
            <a:endParaRPr lang="en-US"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The analysis of the dollars for each TQM cost identified helps to calculate the total cost of adopting a TQM program.</a:t>
            </a:r>
            <a:r>
              <a:rPr lang="en-US" baseline="0" dirty="0" smtClean="0"/>
              <a:t>  Some of the costs of adopting the new program in E4-34A are listed on the above slide.  This report continues on the next slide…</a:t>
            </a:r>
            <a:endParaRPr lang="en-US" dirty="0" smtClean="0"/>
          </a:p>
          <a:p>
            <a:pPr eaLnBrk="1" hangingPunct="1"/>
            <a:endParaRPr lang="en-US" dirty="0"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705641E5-139E-4BA7-8EB8-CAEB40216A59}" type="slidenum">
              <a:rPr lang="en-US" smtClean="0"/>
              <a:pPr/>
              <a:t>65</a:t>
            </a:fld>
            <a:endParaRPr lang="en-US" smtClean="0"/>
          </a:p>
        </p:txBody>
      </p:sp>
      <p:sp>
        <p:nvSpPr>
          <p:cNvPr id="116739" name="Rectangle 2"/>
          <p:cNvSpPr>
            <a:spLocks noGrp="1" noRot="1" noChangeAspect="1" noChangeArrowheads="1" noTextEdit="1"/>
          </p:cNvSpPr>
          <p:nvPr>
            <p:ph type="sldImg"/>
          </p:nvPr>
        </p:nvSpPr>
        <p:spPr>
          <a:xfrm>
            <a:off x="1152525" y="692150"/>
            <a:ext cx="4554538" cy="3416300"/>
          </a:xfrm>
          <a:ln/>
        </p:spPr>
      </p:sp>
      <p:sp>
        <p:nvSpPr>
          <p:cNvPr id="116740" name="Rectangle 3"/>
          <p:cNvSpPr>
            <a:spLocks noGrp="1" noChangeArrowheads="1"/>
          </p:cNvSpPr>
          <p:nvPr>
            <p:ph type="body" idx="1"/>
          </p:nvPr>
        </p:nvSpPr>
        <p:spPr>
          <a:xfrm>
            <a:off x="914400" y="4343400"/>
            <a:ext cx="5029200" cy="4114800"/>
          </a:xfrm>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The analysis of the dollars for each TQM cost identified helps to calculate the total cost of adopting a TQM program.</a:t>
            </a:r>
            <a:r>
              <a:rPr lang="en-US" baseline="0" dirty="0" smtClean="0"/>
              <a:t>  The net benefit of adopting is the new program is $39,000.  Note that it is “negative” because savings are denoted with brackets, while costs do not have brackets.  The company should adopt the new quality program.</a:t>
            </a:r>
            <a:endParaRPr lang="en-US" dirty="0" smtClean="0"/>
          </a:p>
          <a:p>
            <a:pPr eaLnBrk="1" hangingPunct="1"/>
            <a:endParaRPr lang="en-US" dirty="0"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Rot="1" noChangeAspect="1" noChangeArrowheads="1" noTextEdit="1"/>
          </p:cNvSpPr>
          <p:nvPr>
            <p:ph type="sldImg"/>
          </p:nvPr>
        </p:nvSpPr>
        <p:spPr>
          <a:ln/>
        </p:spPr>
      </p:sp>
      <p:sp>
        <p:nvSpPr>
          <p:cNvPr id="129026" name="Rectangle 3"/>
          <p:cNvSpPr>
            <a:spLocks noGrp="1" noChangeArrowheads="1"/>
          </p:cNvSpPr>
          <p:nvPr>
            <p:ph type="body" idx="1"/>
          </p:nvPr>
        </p:nvSpPr>
        <p:spPr>
          <a:noFill/>
          <a:ln/>
        </p:spPr>
        <p:txBody>
          <a:bodyPr/>
          <a:lstStyle/>
          <a:p>
            <a:pPr eaLnBrk="1" hangingPunct="1"/>
            <a:r>
              <a:rPr lang="en-US" dirty="0" smtClean="0"/>
              <a:t>That brings us to the</a:t>
            </a:r>
            <a:r>
              <a:rPr lang="en-US" baseline="0" dirty="0" smtClean="0"/>
              <a:t> end of chapter 4. </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dirty="0" smtClean="0"/>
              <a:t>If</a:t>
            </a:r>
            <a:r>
              <a:rPr lang="en-US" baseline="0" dirty="0" smtClean="0"/>
              <a:t> departments incur different amounts and types of manufacturing overhead OR if different jobs or products use the department resources to a different extent, then</a:t>
            </a:r>
            <a:r>
              <a:rPr lang="en-US" dirty="0" smtClean="0"/>
              <a:t> the company should consider “fine-tuning” its cost allocation system by establishing separate manufacturing overhead rates, known as departmental overhead rates, for each department. </a:t>
            </a:r>
          </a:p>
          <a:p>
            <a:pPr>
              <a:defRPr/>
            </a:pPr>
            <a:endParaRPr lang="en-US" dirty="0" smtClean="0"/>
          </a:p>
          <a:p>
            <a:pPr>
              <a:defRPr/>
            </a:pPr>
            <a:r>
              <a:rPr lang="en-US" dirty="0" smtClean="0">
                <a:ea typeface="+mn-lt"/>
                <a:cs typeface="+mn-lt"/>
              </a:rPr>
              <a:t>These rates are then used to allocate manufacturing overhead to jobs or products based on the extent to which each product uses the different manufacturing departments. </a:t>
            </a:r>
          </a:p>
          <a:p>
            <a:pPr>
              <a:defRPr/>
            </a:pPr>
            <a:endParaRPr lang="en-US" dirty="0" smtClean="0">
              <a:ea typeface="+mn-lt"/>
              <a:cs typeface="+mn-lt"/>
            </a:endParaRPr>
          </a:p>
        </p:txBody>
      </p:sp>
      <p:sp>
        <p:nvSpPr>
          <p:cNvPr id="67588" name="Slide Number Placeholder 3"/>
          <p:cNvSpPr>
            <a:spLocks noGrp="1"/>
          </p:cNvSpPr>
          <p:nvPr>
            <p:ph type="sldNum" sz="quarter" idx="5"/>
          </p:nvPr>
        </p:nvSpPr>
        <p:spPr>
          <a:noFill/>
        </p:spPr>
        <p:txBody>
          <a:bodyPr/>
          <a:lstStyle/>
          <a:p>
            <a:fld id="{A936E719-289C-4778-B7C6-0099DAF6A2CC}"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8B47F93E-FD1B-4791-8B25-0914B2AC2F0E}" type="slidenum">
              <a:rPr lang="en-US" smtClean="0"/>
              <a:pPr/>
              <a:t>8</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dirty="0" smtClean="0"/>
              <a:t>Using the example on pages 182 - 187</a:t>
            </a:r>
            <a:r>
              <a:rPr lang="en-US" baseline="0" dirty="0" smtClean="0"/>
              <a:t>, we can illustrate the use of departmental overhead rates. </a:t>
            </a:r>
            <a:endParaRPr lang="en-US" dirty="0" smtClean="0"/>
          </a:p>
          <a:p>
            <a:pPr eaLnBrk="1" hangingPunct="1"/>
            <a:endParaRPr lang="en-US" dirty="0" smtClean="0"/>
          </a:p>
          <a:p>
            <a:pPr eaLnBrk="1" hangingPunct="1"/>
            <a:r>
              <a:rPr lang="en-US" dirty="0" smtClean="0"/>
              <a:t>Refinement of the plant-wide method of overhead allocation involves breaking down the total overhead into departmental areas. Once this is accomplished, the allocation base for each department is divided into the department’s specific overhead costs, and the overhead rate changes, depending on the amounts.  The TOTAL overhead cost and total direct labor hours for the plant do not change; they are just split among the departments.</a:t>
            </a:r>
          </a:p>
          <a:p>
            <a:pPr eaLnBrk="1" hangingPunct="1"/>
            <a:endParaRPr lang="en-US" dirty="0" smtClean="0"/>
          </a:p>
          <a:p>
            <a:pPr eaLnBrk="1" hangingPunct="1"/>
            <a:r>
              <a:rPr lang="en-US" dirty="0" smtClean="0"/>
              <a:t>The refined cost allocation system recognizes the cost differences between departments and the usage difference between jobs. </a:t>
            </a:r>
          </a:p>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8B47F93E-FD1B-4791-8B25-0914B2AC2F0E}" type="slidenum">
              <a:rPr lang="en-US" smtClean="0"/>
              <a:pPr/>
              <a:t>9</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dirty="0" smtClean="0"/>
              <a:t>Continuing the example on pages 182 - 187</a:t>
            </a:r>
            <a:r>
              <a:rPr lang="en-US" baseline="0" dirty="0" smtClean="0"/>
              <a:t>, we see that Machining will have a departmental overhead rate of $32 per Direct Labor Hour (DLH) and Assembly will have a departmental overhead rate of $12 per Direct Labor Hour.</a:t>
            </a:r>
            <a:endParaRPr lang="en-US" dirty="0" smtClean="0"/>
          </a:p>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2">
                    <a:lumMod val="2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0E2B2CA6-9693-D948-BCC6-7E38D589296D}" type="datetime1">
              <a:rPr lang="en-US" smtClean="0"/>
              <a:pPr>
                <a:defRPr/>
              </a:pPr>
              <a:t>9/5/2013</a:t>
            </a:fld>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9E13E82-793D-5C44-B749-64D596DCD08D}" type="datetime1">
              <a:rPr lang="en-US" smtClean="0"/>
              <a:pPr>
                <a:defRPr/>
              </a:pPr>
              <a:t>9/5/2013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F3B2343-8985-C647-BAAC-1365000E415D}" type="datetime1">
              <a:rPr lang="en-US" smtClean="0"/>
              <a:pPr>
                <a:defRPr/>
              </a:pPr>
              <a:t>9/5/2013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22"/>
          <p:cNvSpPr>
            <a:spLocks noGrp="1"/>
          </p:cNvSpPr>
          <p:nvPr>
            <p:ph type="dt" sz="half" idx="10"/>
          </p:nvPr>
        </p:nvSpPr>
        <p:spPr/>
        <p:txBody>
          <a:bodyPr/>
          <a:lstStyle>
            <a:lvl1pPr>
              <a:defRPr/>
            </a:lvl1pPr>
          </a:lstStyle>
          <a:p>
            <a:pPr>
              <a:defRPr/>
            </a:pPr>
            <a:fld id="{A2F638E2-61EC-9145-9294-2273CF56A333}" type="datetime1">
              <a:rPr lang="en-US" smtClean="0"/>
              <a:pPr>
                <a:defRPr/>
              </a:pPr>
              <a:t>9/5/2013</a:t>
            </a:fld>
            <a:endParaRPr/>
          </a:p>
        </p:txBody>
      </p:sp>
    </p:spTree>
  </p:cSld>
  <p:clrMapOvr>
    <a:masterClrMapping/>
  </p:clrMapOvr>
  <p:transition spd="med">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fld id="{2CF0E597-95D9-0E4C-9199-BC4C767FE56F}" type="datetime1">
              <a:rPr lang="en-US" smtClean="0"/>
              <a:pPr>
                <a:defRPr/>
              </a:pPr>
              <a:t>9/5/2013</a:t>
            </a:fld>
            <a:endParaRPr/>
          </a:p>
        </p:txBody>
      </p:sp>
    </p:spTree>
  </p:cSld>
  <p:clrMapOvr>
    <a:masterClrMapping/>
  </p:clrMapOvr>
  <p:transition spd="med">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Rectangle 22"/>
          <p:cNvSpPr>
            <a:spLocks noGrp="1"/>
          </p:cNvSpPr>
          <p:nvPr>
            <p:ph type="dt" sz="half" idx="10"/>
          </p:nvPr>
        </p:nvSpPr>
        <p:spPr/>
        <p:txBody>
          <a:bodyPr/>
          <a:lstStyle>
            <a:lvl1pPr>
              <a:defRPr/>
            </a:lvl1pPr>
          </a:lstStyle>
          <a:p>
            <a:pPr>
              <a:defRPr/>
            </a:pPr>
            <a:fld id="{38099328-ECA7-B348-B765-EC4942CE2025}" type="datetime1">
              <a:rPr lang="en-US" smtClean="0"/>
              <a:pPr>
                <a:defRPr/>
              </a:pPr>
              <a:t>9/5/2013</a:t>
            </a:fld>
            <a:endParaRPr/>
          </a:p>
        </p:txBody>
      </p:sp>
    </p:spTree>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6F01D5D-D8DF-DD4F-A595-F85266F8223D}" type="datetime1">
              <a:rPr lang="en-US" smtClean="0"/>
              <a:pPr>
                <a:defRPr/>
              </a:pPr>
              <a:t>9/5/2013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2F8FE75-5ED4-6B4F-88C9-E8E4DF74005F}" type="datetime1">
              <a:rPr lang="en-US" smtClean="0"/>
              <a:pPr>
                <a:defRPr/>
              </a:pPr>
              <a:t>9/5/2013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1381391E-AD8D-254C-AF69-213FE00A0297}" type="datetime1">
              <a:rPr lang="en-US" smtClean="0"/>
              <a:pPr>
                <a:defRPr/>
              </a:pPr>
              <a:t>9/5/2013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37E94155-B58B-394F-800E-8F8B5031721E}" type="datetime1">
              <a:rPr lang="en-US" smtClean="0"/>
              <a:pPr>
                <a:defRPr/>
              </a:pPr>
              <a:t>9/5/2013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361D7E25-7310-3E49-BDF5-0E58387D0718}" type="datetime1">
              <a:rPr lang="en-US" smtClean="0"/>
              <a:pPr>
                <a:defRPr/>
              </a:pPr>
              <a:t>9/5/2013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A87E7B0-38A2-0B49-A69E-9D95E41A99D7}" type="datetime1">
              <a:rPr lang="en-US" smtClean="0"/>
              <a:pPr>
                <a:defRPr/>
              </a:pPr>
              <a:t>9/5/2013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D8E2AEC-90F6-0943-B654-CA3D1D9163FF}" type="datetime1">
              <a:rPr lang="en-US" smtClean="0"/>
              <a:pPr>
                <a:defRPr/>
              </a:pPr>
              <a:t>9/5/2013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38D3AB7F-91CF-274F-912B-A06424F8A99A}" type="datetime1">
              <a:rPr lang="en-US" smtClean="0"/>
              <a:pPr>
                <a:defRPr/>
              </a:pPr>
              <a:t>9/5/2013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7989462-1FD5-4211-85BD-E99A4CF90F7A}" type="slidenum">
              <a:rPr lang="en-US" smtClean="0"/>
              <a:pPr/>
              <a:t>‹#›</a:t>
            </a:fld>
            <a:endParaRPr lang="en-US"/>
          </a:p>
        </p:txBody>
      </p:sp>
    </p:spTree>
  </p:cSld>
  <p:clrMapOvr>
    <a:masterClrMapping/>
  </p:clrMapOvr>
  <p:transition spd="med">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2937CED-730D-8E4A-ACAF-941CDE02712D}" type="datetime1">
              <a:rPr lang="en-US" smtClean="0"/>
              <a:pPr>
                <a:defRPr/>
              </a:pPr>
              <a:t>9/5/2013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89462-1FD5-4211-85BD-E99A4CF90F7A}" type="slidenum">
              <a:rPr lang="en-US" smtClean="0"/>
              <a:pPr/>
              <a:t>‹#›</a:t>
            </a:fld>
            <a:endParaRPr lang="en-US" dirty="0"/>
          </a:p>
        </p:txBody>
      </p:sp>
      <p:sp>
        <p:nvSpPr>
          <p:cNvPr id="8" name="Footer Placeholder 4"/>
          <p:cNvSpPr txBox="1">
            <a:spLocks/>
          </p:cNvSpPr>
          <p:nvPr/>
        </p:nvSpPr>
        <p:spPr bwMode="auto">
          <a:xfrm>
            <a:off x="0" y="6553200"/>
            <a:ext cx="9144000" cy="304800"/>
          </a:xfrm>
          <a:prstGeom prst="rect">
            <a:avLst/>
          </a:prstGeom>
          <a:noFill/>
          <a:ln w="9525">
            <a:noFill/>
            <a:miter lim="800000"/>
            <a:headEnd/>
            <a:tailEnd/>
          </a:ln>
          <a:effectLst/>
        </p:spPr>
        <p:txBody>
          <a:bodyPr/>
          <a:lstStyle/>
          <a:p>
            <a:pPr algn="ctr">
              <a:defRPr/>
            </a:pPr>
            <a:r>
              <a:rPr lang="en-US" sz="1100" b="0" dirty="0">
                <a:solidFill>
                  <a:schemeClr val="accent2"/>
                </a:solidFill>
                <a:cs typeface="+mn-cs"/>
              </a:rPr>
              <a:t>Copyright © </a:t>
            </a:r>
            <a:r>
              <a:rPr lang="en-US" sz="1100" b="0" dirty="0" smtClean="0">
                <a:solidFill>
                  <a:schemeClr val="accent2"/>
                </a:solidFill>
                <a:cs typeface="+mn-cs"/>
              </a:rPr>
              <a:t>2013 Pearson </a:t>
            </a:r>
            <a:r>
              <a:rPr lang="en-US" sz="1100" b="0" dirty="0">
                <a:solidFill>
                  <a:schemeClr val="accent2"/>
                </a:solidFill>
                <a:cs typeface="+mn-cs"/>
              </a:rPr>
              <a:t>Education, Inc. Publishing as Prentice Hall. </a:t>
            </a:r>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58" r:id="rId14"/>
  </p:sldLayoutIdLst>
  <p:transition spd="med">
    <p:wipe/>
  </p:transition>
  <p:timing>
    <p:tnLst>
      <p:par>
        <p:cTn id="1" dur="indefinite" restart="never" nodeType="tmRoot"/>
      </p:par>
    </p:tnLst>
  </p:timing>
  <p:hf hdr="0" ftr="0" dt="0"/>
  <p:txStyles>
    <p:titleStyle>
      <a:lvl1pPr algn="ctr" defTabSz="914400" rtl="0" eaLnBrk="1" latinLnBrk="0" hangingPunct="1">
        <a:spcBef>
          <a:spcPct val="0"/>
        </a:spcBef>
        <a:buNone/>
        <a:defRPr sz="4400" b="1" kern="1200">
          <a:solidFill>
            <a:srgbClr val="6D0F14"/>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685800" y="1219200"/>
            <a:ext cx="7772400" cy="1470025"/>
          </a:xfrm>
          <a:prstGeom prst="rect">
            <a:avLst/>
          </a:prstGeom>
        </p:spPr>
        <p:txBody>
          <a:bodyPr anchor="ctr"/>
          <a:lstStyle/>
          <a:p>
            <a:pPr algn="ctr" fontAlgn="auto">
              <a:spcAft>
                <a:spcPts val="0"/>
              </a:spcAft>
              <a:defRPr/>
            </a:pPr>
            <a:r>
              <a:rPr lang="en-US" sz="5400" b="1" kern="0" dirty="0" smtClean="0">
                <a:solidFill>
                  <a:srgbClr val="6D0F14"/>
                </a:solidFill>
                <a:latin typeface="+mj-lt"/>
                <a:ea typeface="+mj-ea"/>
                <a:cs typeface="+mj-cs"/>
              </a:rPr>
              <a:t>Activity-Based Costing, Lean Operations, and the Costs of Quality</a:t>
            </a:r>
            <a:endParaRPr lang="en-US" sz="5400" b="1" kern="0" dirty="0">
              <a:solidFill>
                <a:srgbClr val="6D0F14"/>
              </a:solidFill>
              <a:latin typeface="+mj-lt"/>
              <a:ea typeface="+mj-ea"/>
              <a:cs typeface="+mj-cs"/>
            </a:endParaRPr>
          </a:p>
        </p:txBody>
      </p:sp>
      <p:sp>
        <p:nvSpPr>
          <p:cNvPr id="4" name="Rectangle 3"/>
          <p:cNvSpPr txBox="1">
            <a:spLocks noChangeArrowheads="1"/>
          </p:cNvSpPr>
          <p:nvPr/>
        </p:nvSpPr>
        <p:spPr>
          <a:xfrm>
            <a:off x="1371600" y="3200400"/>
            <a:ext cx="6400800" cy="990600"/>
          </a:xfrm>
          <a:prstGeom prst="rect">
            <a:avLst/>
          </a:prstGeom>
        </p:spPr>
        <p:txBody>
          <a:bodyPr>
            <a:normAutofit/>
          </a:bodyPr>
          <a:lstStyle/>
          <a:p>
            <a:pPr marL="342900" indent="-342900" algn="ctr" fontAlgn="auto">
              <a:spcBef>
                <a:spcPct val="20000"/>
              </a:spcBef>
              <a:spcAft>
                <a:spcPts val="0"/>
              </a:spcAft>
              <a:defRPr/>
            </a:pPr>
            <a:r>
              <a:rPr lang="en-US" sz="4400" b="0" dirty="0">
                <a:solidFill>
                  <a:srgbClr val="000000"/>
                </a:solidFill>
                <a:latin typeface="+mn-lt"/>
              </a:rPr>
              <a:t>Chapter</a:t>
            </a:r>
            <a:r>
              <a:rPr lang="en-US" sz="4400" b="0" dirty="0" smtClean="0">
                <a:solidFill>
                  <a:srgbClr val="000000"/>
                </a:solidFill>
                <a:latin typeface="+mn-lt"/>
              </a:rPr>
              <a:t> 4</a:t>
            </a:r>
            <a:endParaRPr lang="en-US" sz="4400" b="0" dirty="0">
              <a:solidFill>
                <a:srgbClr val="000000"/>
              </a:solidFill>
              <a:latin typeface="+mn-lt"/>
            </a:endParaRPr>
          </a:p>
        </p:txBody>
      </p:sp>
      <p:sp>
        <p:nvSpPr>
          <p:cNvPr id="9" name="Slide Number Placeholder 8"/>
          <p:cNvSpPr>
            <a:spLocks noGrp="1"/>
          </p:cNvSpPr>
          <p:nvPr>
            <p:ph type="sldNum" sz="quarter" idx="12"/>
          </p:nvPr>
        </p:nvSpPr>
        <p:spPr/>
        <p:txBody>
          <a:bodyPr/>
          <a:lstStyle/>
          <a:p>
            <a:fld id="{87989462-1FD5-4211-85BD-E99A4CF90F7A}" type="slidenum">
              <a:rPr lang="en-US" smtClean="0"/>
              <a:pPr/>
              <a:t>1</a:t>
            </a:fld>
            <a:endParaRPr lang="en-US"/>
          </a:p>
        </p:txBody>
      </p:sp>
      <p:pic>
        <p:nvPicPr>
          <p:cNvPr id="6" name="Picture 5"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pPr>
              <a:defRPr/>
            </a:pPr>
            <a:r>
              <a:rPr lang="en-US" sz="4000" dirty="0"/>
              <a:t>Departmental Overhead Rates Example -</a:t>
            </a:r>
            <a:br>
              <a:rPr lang="en-US" sz="4000" dirty="0"/>
            </a:br>
            <a:r>
              <a:rPr lang="en-US" sz="4000" dirty="0"/>
              <a:t>Exhibit 4-8 (</a:t>
            </a:r>
            <a:r>
              <a:rPr lang="en-US" sz="4000" dirty="0" smtClean="0"/>
              <a:t>p.186) </a:t>
            </a:r>
            <a:r>
              <a:rPr lang="en-US" sz="4000" dirty="0"/>
              <a:t>– </a:t>
            </a:r>
            <a:r>
              <a:rPr lang="en-US" sz="4000" dirty="0" err="1"/>
              <a:t>Ellipticals</a:t>
            </a:r>
            <a:endParaRPr sz="4000" dirty="0"/>
          </a:p>
        </p:txBody>
      </p:sp>
      <p:graphicFrame>
        <p:nvGraphicFramePr>
          <p:cNvPr id="4" name="Table 3"/>
          <p:cNvGraphicFramePr>
            <a:graphicFrameLocks noGrp="1"/>
          </p:cNvGraphicFramePr>
          <p:nvPr/>
        </p:nvGraphicFramePr>
        <p:xfrm>
          <a:off x="228600" y="1752600"/>
          <a:ext cx="8610599" cy="3035808"/>
        </p:xfrm>
        <a:graphic>
          <a:graphicData uri="http://schemas.openxmlformats.org/drawingml/2006/table">
            <a:tbl>
              <a:tblPr lastRow="1">
                <a:tableStyleId>{69CF1AB2-1976-4502-BF36-3FF5EA218861}</a:tableStyleId>
              </a:tblPr>
              <a:tblGrid>
                <a:gridCol w="1485628"/>
                <a:gridCol w="2241335"/>
                <a:gridCol w="361876"/>
                <a:gridCol w="2046351"/>
                <a:gridCol w="231415"/>
                <a:gridCol w="2243994"/>
              </a:tblGrid>
              <a:tr h="779668">
                <a:tc>
                  <a:txBody>
                    <a:bodyPr/>
                    <a:lstStyle/>
                    <a:p>
                      <a:pPr marL="0" marR="0" algn="ctr">
                        <a:lnSpc>
                          <a:spcPct val="115000"/>
                        </a:lnSpc>
                        <a:spcBef>
                          <a:spcPts val="0"/>
                        </a:spcBef>
                        <a:spcAft>
                          <a:spcPts val="0"/>
                        </a:spcAft>
                      </a:pPr>
                      <a:r>
                        <a:rPr lang="en-US" sz="1600" dirty="0">
                          <a:solidFill>
                            <a:schemeClr val="bg1"/>
                          </a:solidFill>
                          <a:latin typeface="+mn-lt"/>
                        </a:rPr>
                        <a:t>Department</a:t>
                      </a:r>
                      <a:endParaRPr lang="en-US" sz="1600" dirty="0">
                        <a:solidFill>
                          <a:schemeClr val="bg1"/>
                        </a:solidFill>
                        <a:latin typeface="+mn-lt"/>
                        <a:ea typeface="Calibri"/>
                        <a:cs typeface="Times New Roman"/>
                      </a:endParaRPr>
                    </a:p>
                  </a:txBody>
                  <a:tcPr marL="68580" marR="68580" marT="0" marB="0" anchor="ctr">
                    <a:solidFill>
                      <a:schemeClr val="accent1"/>
                    </a:solidFill>
                  </a:tcPr>
                </a:tc>
                <a:tc>
                  <a:txBody>
                    <a:bodyPr/>
                    <a:lstStyle/>
                    <a:p>
                      <a:pPr marL="0" marR="0" algn="ctr">
                        <a:lnSpc>
                          <a:spcPct val="115000"/>
                        </a:lnSpc>
                        <a:spcBef>
                          <a:spcPts val="0"/>
                        </a:spcBef>
                        <a:spcAft>
                          <a:spcPts val="0"/>
                        </a:spcAft>
                      </a:pPr>
                      <a:r>
                        <a:rPr lang="en-US" sz="1600" dirty="0">
                          <a:solidFill>
                            <a:schemeClr val="bg1"/>
                          </a:solidFill>
                          <a:latin typeface="+mn-lt"/>
                        </a:rPr>
                        <a:t>Departmental Overhead </a:t>
                      </a:r>
                      <a:r>
                        <a:rPr lang="en-US" sz="1600" dirty="0" smtClean="0">
                          <a:solidFill>
                            <a:schemeClr val="bg1"/>
                          </a:solidFill>
                          <a:latin typeface="+mn-lt"/>
                        </a:rPr>
                        <a:t>Rate</a:t>
                      </a:r>
                      <a:endParaRPr lang="en-US" sz="1600" dirty="0">
                        <a:solidFill>
                          <a:schemeClr val="bg1"/>
                        </a:solidFill>
                        <a:latin typeface="+mn-lt"/>
                      </a:endParaRPr>
                    </a:p>
                  </a:txBody>
                  <a:tcPr marL="68580" marR="68580" marT="0" marB="0" anchor="ctr">
                    <a:solidFill>
                      <a:schemeClr val="accent1"/>
                    </a:solidFill>
                  </a:tcPr>
                </a:tc>
                <a:tc>
                  <a:txBody>
                    <a:bodyPr/>
                    <a:lstStyle/>
                    <a:p>
                      <a:pPr marL="0" marR="0" algn="ctr">
                        <a:lnSpc>
                          <a:spcPct val="115000"/>
                        </a:lnSpc>
                        <a:spcBef>
                          <a:spcPts val="0"/>
                        </a:spcBef>
                        <a:spcAft>
                          <a:spcPts val="0"/>
                        </a:spcAft>
                      </a:pPr>
                      <a:endParaRPr lang="en-US" sz="1600" dirty="0">
                        <a:solidFill>
                          <a:schemeClr val="bg1"/>
                        </a:solidFill>
                        <a:latin typeface="+mn-lt"/>
                        <a:ea typeface="Times New Roman"/>
                        <a:cs typeface="Times New Roman"/>
                      </a:endParaRPr>
                    </a:p>
                  </a:txBody>
                  <a:tcPr marL="68580" marR="68580" marT="0" marB="0" anchor="ctr">
                    <a:solidFill>
                      <a:schemeClr val="accent1"/>
                    </a:solidFill>
                  </a:tcPr>
                </a:tc>
                <a:tc>
                  <a:txBody>
                    <a:bodyPr/>
                    <a:lstStyle/>
                    <a:p>
                      <a:pPr marL="0" marR="0" algn="ctr">
                        <a:lnSpc>
                          <a:spcPct val="115000"/>
                        </a:lnSpc>
                        <a:spcBef>
                          <a:spcPts val="0"/>
                        </a:spcBef>
                        <a:spcAft>
                          <a:spcPts val="0"/>
                        </a:spcAft>
                      </a:pPr>
                      <a:r>
                        <a:rPr lang="en-US" sz="1600" dirty="0">
                          <a:solidFill>
                            <a:schemeClr val="bg1"/>
                          </a:solidFill>
                          <a:latin typeface="+mn-lt"/>
                        </a:rPr>
                        <a:t>Actual Use </a:t>
                      </a:r>
                      <a:r>
                        <a:rPr lang="en-US" sz="1600" dirty="0" smtClean="0">
                          <a:solidFill>
                            <a:schemeClr val="bg1"/>
                          </a:solidFill>
                          <a:latin typeface="+mn-lt"/>
                        </a:rPr>
                        <a:t>of Departmental</a:t>
                      </a:r>
                      <a:endParaRPr lang="en-US" sz="1600" dirty="0">
                        <a:solidFill>
                          <a:schemeClr val="bg1"/>
                        </a:solidFill>
                        <a:latin typeface="+mn-lt"/>
                      </a:endParaRPr>
                    </a:p>
                    <a:p>
                      <a:pPr marL="0" marR="0" algn="ctr">
                        <a:lnSpc>
                          <a:spcPct val="115000"/>
                        </a:lnSpc>
                        <a:spcBef>
                          <a:spcPts val="0"/>
                        </a:spcBef>
                        <a:spcAft>
                          <a:spcPts val="0"/>
                        </a:spcAft>
                      </a:pPr>
                      <a:r>
                        <a:rPr lang="en-US" sz="1600" dirty="0">
                          <a:solidFill>
                            <a:schemeClr val="bg1"/>
                          </a:solidFill>
                          <a:latin typeface="+mn-lt"/>
                        </a:rPr>
                        <a:t>Allocation </a:t>
                      </a:r>
                      <a:r>
                        <a:rPr lang="en-US" sz="1600" dirty="0" smtClean="0">
                          <a:solidFill>
                            <a:schemeClr val="bg1"/>
                          </a:solidFill>
                          <a:latin typeface="+mn-lt"/>
                        </a:rPr>
                        <a:t>Base</a:t>
                      </a:r>
                      <a:endParaRPr lang="en-US" sz="1600" dirty="0">
                        <a:solidFill>
                          <a:schemeClr val="bg1"/>
                        </a:solidFill>
                        <a:latin typeface="+mn-lt"/>
                      </a:endParaRPr>
                    </a:p>
                  </a:txBody>
                  <a:tcPr marL="68580" marR="68580" marT="0" marB="0" anchor="ctr">
                    <a:solidFill>
                      <a:schemeClr val="accent1"/>
                    </a:solidFill>
                  </a:tcPr>
                </a:tc>
                <a:tc>
                  <a:txBody>
                    <a:bodyPr/>
                    <a:lstStyle/>
                    <a:p>
                      <a:pPr marL="0" marR="0" algn="ctr">
                        <a:lnSpc>
                          <a:spcPct val="115000"/>
                        </a:lnSpc>
                        <a:spcBef>
                          <a:spcPts val="0"/>
                        </a:spcBef>
                        <a:spcAft>
                          <a:spcPts val="0"/>
                        </a:spcAft>
                      </a:pPr>
                      <a:endParaRPr lang="en-US" sz="1600">
                        <a:solidFill>
                          <a:schemeClr val="bg1"/>
                        </a:solidFill>
                        <a:latin typeface="+mn-lt"/>
                        <a:ea typeface="Times New Roman"/>
                        <a:cs typeface="Times New Roman"/>
                      </a:endParaRPr>
                    </a:p>
                  </a:txBody>
                  <a:tcPr marL="68580" marR="68580" marT="0" marB="0" anchor="ctr">
                    <a:solidFill>
                      <a:schemeClr val="accent1"/>
                    </a:solidFill>
                  </a:tcPr>
                </a:tc>
                <a:tc>
                  <a:txBody>
                    <a:bodyPr/>
                    <a:lstStyle/>
                    <a:p>
                      <a:pPr marL="0" marR="0" algn="ctr">
                        <a:lnSpc>
                          <a:spcPct val="115000"/>
                        </a:lnSpc>
                        <a:spcBef>
                          <a:spcPts val="0"/>
                        </a:spcBef>
                        <a:spcAft>
                          <a:spcPts val="0"/>
                        </a:spcAft>
                      </a:pPr>
                      <a:r>
                        <a:rPr lang="en-US" sz="1600" dirty="0">
                          <a:solidFill>
                            <a:schemeClr val="bg1"/>
                          </a:solidFill>
                          <a:latin typeface="+mn-lt"/>
                        </a:rPr>
                        <a:t>MOH </a:t>
                      </a:r>
                    </a:p>
                    <a:p>
                      <a:pPr marL="0" marR="0" algn="ctr">
                        <a:lnSpc>
                          <a:spcPct val="115000"/>
                        </a:lnSpc>
                        <a:spcBef>
                          <a:spcPts val="0"/>
                        </a:spcBef>
                        <a:spcAft>
                          <a:spcPts val="0"/>
                        </a:spcAft>
                      </a:pPr>
                      <a:r>
                        <a:rPr lang="en-US" sz="1600" dirty="0">
                          <a:solidFill>
                            <a:schemeClr val="bg1"/>
                          </a:solidFill>
                          <a:latin typeface="+mn-lt"/>
                        </a:rPr>
                        <a:t>Allocated  to One </a:t>
                      </a:r>
                      <a:r>
                        <a:rPr lang="en-US" sz="1600" b="1" dirty="0">
                          <a:solidFill>
                            <a:schemeClr val="bg1"/>
                          </a:solidFill>
                          <a:latin typeface="+mn-lt"/>
                        </a:rPr>
                        <a:t>Elliptical</a:t>
                      </a:r>
                      <a:endParaRPr lang="en-US" sz="1600" b="1" dirty="0">
                        <a:solidFill>
                          <a:schemeClr val="bg1"/>
                        </a:solidFill>
                        <a:latin typeface="+mn-lt"/>
                        <a:ea typeface="Calibri"/>
                        <a:cs typeface="Times New Roman"/>
                      </a:endParaRPr>
                    </a:p>
                  </a:txBody>
                  <a:tcPr marL="68580" marR="68580" marT="0" marB="0" anchor="ctr">
                    <a:solidFill>
                      <a:schemeClr val="accent1"/>
                    </a:solidFill>
                  </a:tcPr>
                </a:tc>
              </a:tr>
              <a:tr h="446022">
                <a:tc>
                  <a:txBody>
                    <a:bodyPr/>
                    <a:lstStyle/>
                    <a:p>
                      <a:pPr marL="0" marR="0">
                        <a:lnSpc>
                          <a:spcPct val="200000"/>
                        </a:lnSpc>
                        <a:spcBef>
                          <a:spcPts val="0"/>
                        </a:spcBef>
                        <a:spcAft>
                          <a:spcPts val="0"/>
                        </a:spcAft>
                      </a:pPr>
                      <a:r>
                        <a:rPr lang="en-US" sz="2400" dirty="0">
                          <a:latin typeface="+mn-lt"/>
                        </a:rPr>
                        <a:t>Machining</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a:latin typeface="+mn-lt"/>
                        </a:rPr>
                        <a:t>$32 per DL hour</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a:latin typeface="+mn-lt"/>
                        </a:rPr>
                        <a:t>×</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a:latin typeface="+mn-lt"/>
                        </a:rPr>
                        <a:t>1  DL hours</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a:latin typeface="+mn-lt"/>
                        </a:rPr>
                        <a:t>=</a:t>
                      </a:r>
                      <a:endParaRPr lang="en-US" sz="2400" dirty="0">
                        <a:latin typeface="+mn-lt"/>
                        <a:ea typeface="Calibri"/>
                        <a:cs typeface="Times New Roman"/>
                      </a:endParaRPr>
                    </a:p>
                  </a:txBody>
                  <a:tcPr marL="68580" marR="68580" marT="0" marB="0"/>
                </a:tc>
                <a:tc>
                  <a:txBody>
                    <a:bodyPr/>
                    <a:lstStyle/>
                    <a:p>
                      <a:endParaRPr lang="en-US" dirty="0"/>
                    </a:p>
                  </a:txBody>
                  <a:tcPr marL="68580" marR="68580" marT="0" marB="0"/>
                </a:tc>
              </a:tr>
              <a:tr h="446022">
                <a:tc>
                  <a:txBody>
                    <a:bodyPr/>
                    <a:lstStyle/>
                    <a:p>
                      <a:pPr marL="0" marR="0">
                        <a:lnSpc>
                          <a:spcPct val="200000"/>
                        </a:lnSpc>
                        <a:spcBef>
                          <a:spcPts val="0"/>
                        </a:spcBef>
                        <a:spcAft>
                          <a:spcPts val="0"/>
                        </a:spcAft>
                      </a:pPr>
                      <a:r>
                        <a:rPr lang="en-US" sz="2400">
                          <a:latin typeface="+mn-lt"/>
                        </a:rPr>
                        <a:t>Assembly</a:t>
                      </a:r>
                      <a:endParaRPr lang="en-US" sz="240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a:latin typeface="+mn-lt"/>
                        </a:rPr>
                        <a:t>$12 per DL hour</a:t>
                      </a:r>
                      <a:endParaRPr lang="en-US" sz="240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a:latin typeface="+mn-lt"/>
                        </a:rPr>
                        <a:t>×</a:t>
                      </a:r>
                      <a:endParaRPr lang="en-US" sz="240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a:latin typeface="+mn-lt"/>
                        </a:rPr>
                        <a:t>9  DL hours</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a:latin typeface="+mn-lt"/>
                        </a:rPr>
                        <a:t>=</a:t>
                      </a:r>
                      <a:endParaRPr lang="en-US" sz="2400">
                        <a:latin typeface="+mn-lt"/>
                        <a:ea typeface="Calibri"/>
                        <a:cs typeface="Times New Roman"/>
                      </a:endParaRPr>
                    </a:p>
                  </a:txBody>
                  <a:tcPr marL="68580" marR="68580" marT="0" marB="0"/>
                </a:tc>
                <a:tc>
                  <a:txBody>
                    <a:bodyPr/>
                    <a:lstStyle/>
                    <a:p>
                      <a:endParaRPr lang="en-US"/>
                    </a:p>
                  </a:txBody>
                  <a:tcPr marL="68580" marR="68580" marT="0" marB="0"/>
                </a:tc>
              </a:tr>
              <a:tr h="652272">
                <a:tc>
                  <a:txBody>
                    <a:bodyPr/>
                    <a:lstStyle/>
                    <a:p>
                      <a:pPr marL="0" marR="0">
                        <a:lnSpc>
                          <a:spcPct val="200000"/>
                        </a:lnSpc>
                        <a:spcBef>
                          <a:spcPts val="0"/>
                        </a:spcBef>
                        <a:spcAft>
                          <a:spcPts val="0"/>
                        </a:spcAft>
                      </a:pP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smtClean="0">
                          <a:latin typeface="+mn-lt"/>
                          <a:ea typeface="Calibri"/>
                          <a:cs typeface="Times New Roman"/>
                        </a:rPr>
                        <a:t>Total</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endParaRPr lang="en-US" sz="2400" dirty="0">
                        <a:latin typeface="+mn-lt"/>
                        <a:ea typeface="Calibri"/>
                        <a:cs typeface="Times New Roman"/>
                      </a:endParaRPr>
                    </a:p>
                  </a:txBody>
                  <a:tcPr marL="68580" marR="68580" marT="0" marB="0"/>
                </a:tc>
                <a:tc>
                  <a:txBody>
                    <a:bodyPr/>
                    <a:lstStyle/>
                    <a:p>
                      <a:endParaRPr lang="en-US" dirty="0"/>
                    </a:p>
                  </a:txBody>
                  <a:tcPr marL="68580" marR="68580" marT="0" marB="0"/>
                </a:tc>
              </a:tr>
            </a:tbl>
          </a:graphicData>
        </a:graphic>
      </p:graphicFrame>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pPr>
              <a:defRPr/>
            </a:pPr>
            <a:r>
              <a:rPr lang="en-US" sz="4000" dirty="0" smtClean="0"/>
              <a:t>Departmental Overhead Rates Example -</a:t>
            </a:r>
            <a:br>
              <a:rPr lang="en-US" sz="4000" dirty="0" smtClean="0"/>
            </a:br>
            <a:r>
              <a:rPr lang="en-US" sz="4000" dirty="0" smtClean="0"/>
              <a:t>Exhibit 4-8 </a:t>
            </a:r>
            <a:r>
              <a:rPr lang="en-US" sz="4000" dirty="0"/>
              <a:t>(p.186) </a:t>
            </a:r>
            <a:r>
              <a:rPr lang="en-US" sz="4000" dirty="0" smtClean="0"/>
              <a:t>– </a:t>
            </a:r>
            <a:r>
              <a:rPr lang="en-US" sz="4000" dirty="0" err="1" smtClean="0"/>
              <a:t>Ellipticals</a:t>
            </a:r>
            <a:endParaRPr sz="4000" dirty="0"/>
          </a:p>
        </p:txBody>
      </p:sp>
      <p:graphicFrame>
        <p:nvGraphicFramePr>
          <p:cNvPr id="4" name="Table 3"/>
          <p:cNvGraphicFramePr>
            <a:graphicFrameLocks noGrp="1"/>
          </p:cNvGraphicFramePr>
          <p:nvPr/>
        </p:nvGraphicFramePr>
        <p:xfrm>
          <a:off x="228600" y="1752600"/>
          <a:ext cx="8610599" cy="3035808"/>
        </p:xfrm>
        <a:graphic>
          <a:graphicData uri="http://schemas.openxmlformats.org/drawingml/2006/table">
            <a:tbl>
              <a:tblPr lastRow="1">
                <a:tableStyleId>{69CF1AB2-1976-4502-BF36-3FF5EA218861}</a:tableStyleId>
              </a:tblPr>
              <a:tblGrid>
                <a:gridCol w="1485628"/>
                <a:gridCol w="2241335"/>
                <a:gridCol w="361876"/>
                <a:gridCol w="2046351"/>
                <a:gridCol w="231415"/>
                <a:gridCol w="2243994"/>
              </a:tblGrid>
              <a:tr h="779668">
                <a:tc>
                  <a:txBody>
                    <a:bodyPr/>
                    <a:lstStyle/>
                    <a:p>
                      <a:pPr marL="0" marR="0" algn="ctr">
                        <a:lnSpc>
                          <a:spcPct val="115000"/>
                        </a:lnSpc>
                        <a:spcBef>
                          <a:spcPts val="0"/>
                        </a:spcBef>
                        <a:spcAft>
                          <a:spcPts val="0"/>
                        </a:spcAft>
                      </a:pPr>
                      <a:r>
                        <a:rPr lang="en-US" sz="1600" dirty="0">
                          <a:solidFill>
                            <a:schemeClr val="bg1"/>
                          </a:solidFill>
                          <a:latin typeface="+mn-lt"/>
                        </a:rPr>
                        <a:t>Department</a:t>
                      </a:r>
                      <a:endParaRPr lang="en-US" sz="1600" dirty="0">
                        <a:solidFill>
                          <a:schemeClr val="bg1"/>
                        </a:solidFill>
                        <a:latin typeface="+mn-lt"/>
                        <a:ea typeface="Calibri"/>
                        <a:cs typeface="Times New Roman"/>
                      </a:endParaRPr>
                    </a:p>
                  </a:txBody>
                  <a:tcPr marL="68580" marR="68580" marT="0" marB="0" anchor="ctr">
                    <a:solidFill>
                      <a:schemeClr val="accent1"/>
                    </a:solidFill>
                  </a:tcPr>
                </a:tc>
                <a:tc>
                  <a:txBody>
                    <a:bodyPr/>
                    <a:lstStyle/>
                    <a:p>
                      <a:pPr marL="0" marR="0" algn="ctr">
                        <a:lnSpc>
                          <a:spcPct val="115000"/>
                        </a:lnSpc>
                        <a:spcBef>
                          <a:spcPts val="0"/>
                        </a:spcBef>
                        <a:spcAft>
                          <a:spcPts val="0"/>
                        </a:spcAft>
                      </a:pPr>
                      <a:r>
                        <a:rPr lang="en-US" sz="1600" dirty="0">
                          <a:solidFill>
                            <a:schemeClr val="bg1"/>
                          </a:solidFill>
                          <a:latin typeface="+mn-lt"/>
                        </a:rPr>
                        <a:t>Departmental Overhead </a:t>
                      </a:r>
                      <a:r>
                        <a:rPr lang="en-US" sz="1600" dirty="0" smtClean="0">
                          <a:solidFill>
                            <a:schemeClr val="bg1"/>
                          </a:solidFill>
                          <a:latin typeface="+mn-lt"/>
                        </a:rPr>
                        <a:t>Rate</a:t>
                      </a:r>
                      <a:endParaRPr lang="en-US" sz="1600" dirty="0">
                        <a:solidFill>
                          <a:schemeClr val="bg1"/>
                        </a:solidFill>
                        <a:latin typeface="+mn-lt"/>
                      </a:endParaRPr>
                    </a:p>
                  </a:txBody>
                  <a:tcPr marL="68580" marR="68580" marT="0" marB="0" anchor="ctr">
                    <a:solidFill>
                      <a:schemeClr val="accent1"/>
                    </a:solidFill>
                  </a:tcPr>
                </a:tc>
                <a:tc>
                  <a:txBody>
                    <a:bodyPr/>
                    <a:lstStyle/>
                    <a:p>
                      <a:pPr marL="0" marR="0" algn="ctr">
                        <a:lnSpc>
                          <a:spcPct val="115000"/>
                        </a:lnSpc>
                        <a:spcBef>
                          <a:spcPts val="0"/>
                        </a:spcBef>
                        <a:spcAft>
                          <a:spcPts val="0"/>
                        </a:spcAft>
                      </a:pPr>
                      <a:endParaRPr lang="en-US" sz="1600" dirty="0">
                        <a:solidFill>
                          <a:schemeClr val="bg1"/>
                        </a:solidFill>
                        <a:latin typeface="+mn-lt"/>
                        <a:ea typeface="Times New Roman"/>
                        <a:cs typeface="Times New Roman"/>
                      </a:endParaRPr>
                    </a:p>
                  </a:txBody>
                  <a:tcPr marL="68580" marR="68580" marT="0" marB="0" anchor="ctr">
                    <a:solidFill>
                      <a:schemeClr val="accent1"/>
                    </a:solidFill>
                  </a:tcPr>
                </a:tc>
                <a:tc>
                  <a:txBody>
                    <a:bodyPr/>
                    <a:lstStyle/>
                    <a:p>
                      <a:pPr marL="0" marR="0" algn="ctr">
                        <a:lnSpc>
                          <a:spcPct val="115000"/>
                        </a:lnSpc>
                        <a:spcBef>
                          <a:spcPts val="0"/>
                        </a:spcBef>
                        <a:spcAft>
                          <a:spcPts val="0"/>
                        </a:spcAft>
                      </a:pPr>
                      <a:r>
                        <a:rPr lang="en-US" sz="1600" dirty="0">
                          <a:solidFill>
                            <a:schemeClr val="bg1"/>
                          </a:solidFill>
                          <a:latin typeface="+mn-lt"/>
                        </a:rPr>
                        <a:t>Actual Use </a:t>
                      </a:r>
                      <a:r>
                        <a:rPr lang="en-US" sz="1600" dirty="0" smtClean="0">
                          <a:solidFill>
                            <a:schemeClr val="bg1"/>
                          </a:solidFill>
                          <a:latin typeface="+mn-lt"/>
                        </a:rPr>
                        <a:t>of Departmental</a:t>
                      </a:r>
                      <a:endParaRPr lang="en-US" sz="1600" dirty="0">
                        <a:solidFill>
                          <a:schemeClr val="bg1"/>
                        </a:solidFill>
                        <a:latin typeface="+mn-lt"/>
                      </a:endParaRPr>
                    </a:p>
                    <a:p>
                      <a:pPr marL="0" marR="0" algn="ctr">
                        <a:lnSpc>
                          <a:spcPct val="115000"/>
                        </a:lnSpc>
                        <a:spcBef>
                          <a:spcPts val="0"/>
                        </a:spcBef>
                        <a:spcAft>
                          <a:spcPts val="0"/>
                        </a:spcAft>
                      </a:pPr>
                      <a:r>
                        <a:rPr lang="en-US" sz="1600" dirty="0">
                          <a:solidFill>
                            <a:schemeClr val="bg1"/>
                          </a:solidFill>
                          <a:latin typeface="+mn-lt"/>
                        </a:rPr>
                        <a:t>Allocation </a:t>
                      </a:r>
                      <a:r>
                        <a:rPr lang="en-US" sz="1600" dirty="0" smtClean="0">
                          <a:solidFill>
                            <a:schemeClr val="bg1"/>
                          </a:solidFill>
                          <a:latin typeface="+mn-lt"/>
                        </a:rPr>
                        <a:t>Base</a:t>
                      </a:r>
                      <a:endParaRPr lang="en-US" sz="1600" dirty="0">
                        <a:solidFill>
                          <a:schemeClr val="bg1"/>
                        </a:solidFill>
                        <a:latin typeface="+mn-lt"/>
                      </a:endParaRPr>
                    </a:p>
                  </a:txBody>
                  <a:tcPr marL="68580" marR="68580" marT="0" marB="0" anchor="ctr">
                    <a:solidFill>
                      <a:schemeClr val="accent1"/>
                    </a:solidFill>
                  </a:tcPr>
                </a:tc>
                <a:tc>
                  <a:txBody>
                    <a:bodyPr/>
                    <a:lstStyle/>
                    <a:p>
                      <a:pPr marL="0" marR="0" algn="ctr">
                        <a:lnSpc>
                          <a:spcPct val="115000"/>
                        </a:lnSpc>
                        <a:spcBef>
                          <a:spcPts val="0"/>
                        </a:spcBef>
                        <a:spcAft>
                          <a:spcPts val="0"/>
                        </a:spcAft>
                      </a:pPr>
                      <a:endParaRPr lang="en-US" sz="1600">
                        <a:solidFill>
                          <a:schemeClr val="bg1"/>
                        </a:solidFill>
                        <a:latin typeface="+mn-lt"/>
                        <a:ea typeface="Times New Roman"/>
                        <a:cs typeface="Times New Roman"/>
                      </a:endParaRPr>
                    </a:p>
                  </a:txBody>
                  <a:tcPr marL="68580" marR="68580" marT="0" marB="0" anchor="ctr">
                    <a:solidFill>
                      <a:schemeClr val="accent1"/>
                    </a:solidFill>
                  </a:tcPr>
                </a:tc>
                <a:tc>
                  <a:txBody>
                    <a:bodyPr/>
                    <a:lstStyle/>
                    <a:p>
                      <a:pPr marL="0" marR="0" algn="ctr">
                        <a:lnSpc>
                          <a:spcPct val="115000"/>
                        </a:lnSpc>
                        <a:spcBef>
                          <a:spcPts val="0"/>
                        </a:spcBef>
                        <a:spcAft>
                          <a:spcPts val="0"/>
                        </a:spcAft>
                      </a:pPr>
                      <a:r>
                        <a:rPr lang="en-US" sz="1600" dirty="0">
                          <a:solidFill>
                            <a:schemeClr val="bg1"/>
                          </a:solidFill>
                          <a:latin typeface="+mn-lt"/>
                        </a:rPr>
                        <a:t>MOH </a:t>
                      </a:r>
                    </a:p>
                    <a:p>
                      <a:pPr marL="0" marR="0" algn="ctr">
                        <a:lnSpc>
                          <a:spcPct val="115000"/>
                        </a:lnSpc>
                        <a:spcBef>
                          <a:spcPts val="0"/>
                        </a:spcBef>
                        <a:spcAft>
                          <a:spcPts val="0"/>
                        </a:spcAft>
                      </a:pPr>
                      <a:r>
                        <a:rPr lang="en-US" sz="1600" dirty="0">
                          <a:solidFill>
                            <a:schemeClr val="bg1"/>
                          </a:solidFill>
                          <a:latin typeface="+mn-lt"/>
                        </a:rPr>
                        <a:t>Allocated  to One </a:t>
                      </a:r>
                      <a:r>
                        <a:rPr lang="en-US" sz="1600" b="1" dirty="0">
                          <a:solidFill>
                            <a:schemeClr val="bg1"/>
                          </a:solidFill>
                          <a:latin typeface="+mn-lt"/>
                        </a:rPr>
                        <a:t>Elliptical</a:t>
                      </a:r>
                      <a:endParaRPr lang="en-US" sz="1600" b="1" dirty="0">
                        <a:solidFill>
                          <a:schemeClr val="bg1"/>
                        </a:solidFill>
                        <a:latin typeface="+mn-lt"/>
                        <a:ea typeface="Calibri"/>
                        <a:cs typeface="Times New Roman"/>
                      </a:endParaRPr>
                    </a:p>
                  </a:txBody>
                  <a:tcPr marL="68580" marR="68580" marT="0" marB="0" anchor="ctr">
                    <a:solidFill>
                      <a:schemeClr val="accent1"/>
                    </a:solidFill>
                  </a:tcPr>
                </a:tc>
              </a:tr>
              <a:tr h="446022">
                <a:tc>
                  <a:txBody>
                    <a:bodyPr/>
                    <a:lstStyle/>
                    <a:p>
                      <a:pPr marL="0" marR="0">
                        <a:lnSpc>
                          <a:spcPct val="200000"/>
                        </a:lnSpc>
                        <a:spcBef>
                          <a:spcPts val="0"/>
                        </a:spcBef>
                        <a:spcAft>
                          <a:spcPts val="0"/>
                        </a:spcAft>
                      </a:pPr>
                      <a:r>
                        <a:rPr lang="en-US" sz="2400" dirty="0">
                          <a:latin typeface="+mn-lt"/>
                        </a:rPr>
                        <a:t>Machining</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a:latin typeface="+mn-lt"/>
                        </a:rPr>
                        <a:t>$32 per DL hour</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a:latin typeface="+mn-lt"/>
                        </a:rPr>
                        <a:t>×</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a:latin typeface="+mn-lt"/>
                        </a:rPr>
                        <a:t>1  DL hours</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a:latin typeface="+mn-lt"/>
                        </a:rPr>
                        <a:t>=</a:t>
                      </a:r>
                      <a:endParaRPr lang="en-US" sz="2400" dirty="0">
                        <a:latin typeface="+mn-lt"/>
                        <a:ea typeface="Calibri"/>
                        <a:cs typeface="Times New Roman"/>
                      </a:endParaRPr>
                    </a:p>
                  </a:txBody>
                  <a:tcPr marL="68580" marR="68580" marT="0" marB="0"/>
                </a:tc>
                <a:tc>
                  <a:txBody>
                    <a:bodyPr/>
                    <a:lstStyle/>
                    <a:p>
                      <a:pPr marL="0" marR="0" algn="r">
                        <a:lnSpc>
                          <a:spcPct val="200000"/>
                        </a:lnSpc>
                        <a:spcBef>
                          <a:spcPts val="0"/>
                        </a:spcBef>
                        <a:spcAft>
                          <a:spcPts val="0"/>
                        </a:spcAft>
                      </a:pPr>
                      <a:r>
                        <a:rPr lang="en-US" sz="2400" dirty="0">
                          <a:latin typeface="+mn-lt"/>
                        </a:rPr>
                        <a:t>$32</a:t>
                      </a:r>
                      <a:endParaRPr lang="en-US" sz="2400" dirty="0">
                        <a:latin typeface="+mn-lt"/>
                        <a:ea typeface="Calibri"/>
                        <a:cs typeface="Times New Roman"/>
                      </a:endParaRPr>
                    </a:p>
                  </a:txBody>
                  <a:tcPr marL="68580" marR="68580" marT="0" marB="0"/>
                </a:tc>
              </a:tr>
              <a:tr h="446022">
                <a:tc>
                  <a:txBody>
                    <a:bodyPr/>
                    <a:lstStyle/>
                    <a:p>
                      <a:pPr marL="0" marR="0">
                        <a:lnSpc>
                          <a:spcPct val="200000"/>
                        </a:lnSpc>
                        <a:spcBef>
                          <a:spcPts val="0"/>
                        </a:spcBef>
                        <a:spcAft>
                          <a:spcPts val="0"/>
                        </a:spcAft>
                      </a:pPr>
                      <a:r>
                        <a:rPr lang="en-US" sz="2400">
                          <a:latin typeface="+mn-lt"/>
                        </a:rPr>
                        <a:t>Assembly</a:t>
                      </a:r>
                      <a:endParaRPr lang="en-US" sz="240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a:latin typeface="+mn-lt"/>
                        </a:rPr>
                        <a:t>$12 per DL hour</a:t>
                      </a:r>
                      <a:endParaRPr lang="en-US" sz="240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a:latin typeface="+mn-lt"/>
                        </a:rPr>
                        <a:t>×</a:t>
                      </a:r>
                      <a:endParaRPr lang="en-US" sz="240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a:latin typeface="+mn-lt"/>
                        </a:rPr>
                        <a:t>9  DL hours</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a:latin typeface="+mn-lt"/>
                        </a:rPr>
                        <a:t>=</a:t>
                      </a:r>
                      <a:endParaRPr lang="en-US" sz="2400">
                        <a:latin typeface="+mn-lt"/>
                        <a:ea typeface="Calibri"/>
                        <a:cs typeface="Times New Roman"/>
                      </a:endParaRPr>
                    </a:p>
                  </a:txBody>
                  <a:tcPr marL="68580" marR="68580" marT="0" marB="0"/>
                </a:tc>
                <a:tc>
                  <a:txBody>
                    <a:bodyPr/>
                    <a:lstStyle/>
                    <a:p>
                      <a:pPr marL="0" marR="0" algn="r">
                        <a:lnSpc>
                          <a:spcPct val="200000"/>
                        </a:lnSpc>
                        <a:spcBef>
                          <a:spcPts val="0"/>
                        </a:spcBef>
                        <a:spcAft>
                          <a:spcPts val="0"/>
                        </a:spcAft>
                      </a:pPr>
                      <a:r>
                        <a:rPr lang="en-US" sz="2400" u="sng" dirty="0" smtClean="0">
                          <a:latin typeface="+mn-lt"/>
                        </a:rPr>
                        <a:t>108</a:t>
                      </a:r>
                    </a:p>
                  </a:txBody>
                  <a:tcPr marL="68580" marR="68580" marT="0" marB="0"/>
                </a:tc>
              </a:tr>
              <a:tr h="652272">
                <a:tc>
                  <a:txBody>
                    <a:bodyPr/>
                    <a:lstStyle/>
                    <a:p>
                      <a:pPr marL="0" marR="0">
                        <a:lnSpc>
                          <a:spcPct val="200000"/>
                        </a:lnSpc>
                        <a:spcBef>
                          <a:spcPts val="0"/>
                        </a:spcBef>
                        <a:spcAft>
                          <a:spcPts val="0"/>
                        </a:spcAft>
                      </a:pP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smtClean="0">
                          <a:latin typeface="+mn-lt"/>
                          <a:ea typeface="Calibri"/>
                          <a:cs typeface="Times New Roman"/>
                        </a:rPr>
                        <a:t>Total</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endParaRPr lang="en-US" sz="2400" dirty="0">
                        <a:latin typeface="+mn-lt"/>
                        <a:ea typeface="Calibri"/>
                        <a:cs typeface="Times New Roman"/>
                      </a:endParaRPr>
                    </a:p>
                  </a:txBody>
                  <a:tcPr marL="68580" marR="68580" marT="0" marB="0"/>
                </a:tc>
                <a:tc>
                  <a:txBody>
                    <a:bodyPr/>
                    <a:lstStyle/>
                    <a:p>
                      <a:pPr marL="0" marR="0" algn="r">
                        <a:lnSpc>
                          <a:spcPct val="200000"/>
                        </a:lnSpc>
                        <a:spcBef>
                          <a:spcPts val="0"/>
                        </a:spcBef>
                        <a:spcAft>
                          <a:spcPts val="0"/>
                        </a:spcAft>
                      </a:pPr>
                      <a:r>
                        <a:rPr lang="en-US" sz="2400" u="sng" dirty="0" smtClean="0">
                          <a:latin typeface="+mn-lt"/>
                        </a:rPr>
                        <a:t>$140</a:t>
                      </a:r>
                    </a:p>
                  </a:txBody>
                  <a:tcPr marL="68580" marR="68580" marT="0" marB="0"/>
                </a:tc>
              </a:tr>
            </a:tbl>
          </a:graphicData>
        </a:graphic>
      </p:graphicFrame>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dirty="0" smtClean="0"/>
              <a:t>Departmental Overhead Rates Example - Exhibit 4-9 </a:t>
            </a:r>
            <a:r>
              <a:rPr lang="en-US" sz="4000" dirty="0"/>
              <a:t>(p.186) </a:t>
            </a:r>
            <a:r>
              <a:rPr lang="en-US" sz="4000" dirty="0" smtClean="0"/>
              <a:t>- Treadmills</a:t>
            </a:r>
            <a:endParaRPr lang="en-US" sz="4000" dirty="0"/>
          </a:p>
        </p:txBody>
      </p:sp>
      <p:graphicFrame>
        <p:nvGraphicFramePr>
          <p:cNvPr id="19" name="Table 18"/>
          <p:cNvGraphicFramePr>
            <a:graphicFrameLocks noGrp="1"/>
          </p:cNvGraphicFramePr>
          <p:nvPr/>
        </p:nvGraphicFramePr>
        <p:xfrm>
          <a:off x="228600" y="1752600"/>
          <a:ext cx="8610599" cy="3035808"/>
        </p:xfrm>
        <a:graphic>
          <a:graphicData uri="http://schemas.openxmlformats.org/drawingml/2006/table">
            <a:tbl>
              <a:tblPr lastRow="1">
                <a:tableStyleId>{69CF1AB2-1976-4502-BF36-3FF5EA218861}</a:tableStyleId>
              </a:tblPr>
              <a:tblGrid>
                <a:gridCol w="1485628"/>
                <a:gridCol w="2241335"/>
                <a:gridCol w="361876"/>
                <a:gridCol w="2046351"/>
                <a:gridCol w="231415"/>
                <a:gridCol w="2243994"/>
              </a:tblGrid>
              <a:tr h="779668">
                <a:tc>
                  <a:txBody>
                    <a:bodyPr/>
                    <a:lstStyle/>
                    <a:p>
                      <a:pPr marL="0" marR="0" algn="ctr">
                        <a:lnSpc>
                          <a:spcPct val="115000"/>
                        </a:lnSpc>
                        <a:spcBef>
                          <a:spcPts val="0"/>
                        </a:spcBef>
                        <a:spcAft>
                          <a:spcPts val="0"/>
                        </a:spcAft>
                      </a:pPr>
                      <a:r>
                        <a:rPr lang="en-US" sz="1600" dirty="0">
                          <a:solidFill>
                            <a:schemeClr val="bg1"/>
                          </a:solidFill>
                          <a:latin typeface="+mn-lt"/>
                        </a:rPr>
                        <a:t>Department</a:t>
                      </a:r>
                      <a:endParaRPr lang="en-US" sz="1600" dirty="0">
                        <a:solidFill>
                          <a:schemeClr val="bg1"/>
                        </a:solidFill>
                        <a:latin typeface="+mn-lt"/>
                        <a:ea typeface="Calibri"/>
                        <a:cs typeface="Times New Roman"/>
                      </a:endParaRPr>
                    </a:p>
                  </a:txBody>
                  <a:tcPr marL="68580" marR="68580" marT="0" marB="0" anchor="ctr">
                    <a:solidFill>
                      <a:schemeClr val="accent1"/>
                    </a:solidFill>
                  </a:tcPr>
                </a:tc>
                <a:tc>
                  <a:txBody>
                    <a:bodyPr/>
                    <a:lstStyle/>
                    <a:p>
                      <a:pPr marL="0" marR="0" algn="ctr">
                        <a:lnSpc>
                          <a:spcPct val="115000"/>
                        </a:lnSpc>
                        <a:spcBef>
                          <a:spcPts val="0"/>
                        </a:spcBef>
                        <a:spcAft>
                          <a:spcPts val="0"/>
                        </a:spcAft>
                      </a:pPr>
                      <a:r>
                        <a:rPr lang="en-US" sz="1600" dirty="0">
                          <a:solidFill>
                            <a:schemeClr val="bg1"/>
                          </a:solidFill>
                          <a:latin typeface="+mn-lt"/>
                        </a:rPr>
                        <a:t>Departmental Overhead </a:t>
                      </a:r>
                      <a:r>
                        <a:rPr lang="en-US" sz="1600" dirty="0" smtClean="0">
                          <a:solidFill>
                            <a:schemeClr val="bg1"/>
                          </a:solidFill>
                          <a:latin typeface="+mn-lt"/>
                        </a:rPr>
                        <a:t>Rate</a:t>
                      </a:r>
                      <a:endParaRPr lang="en-US" sz="1600" dirty="0">
                        <a:solidFill>
                          <a:schemeClr val="bg1"/>
                        </a:solidFill>
                        <a:latin typeface="+mn-lt"/>
                      </a:endParaRPr>
                    </a:p>
                  </a:txBody>
                  <a:tcPr marL="68580" marR="68580" marT="0" marB="0" anchor="ctr">
                    <a:solidFill>
                      <a:schemeClr val="accent1"/>
                    </a:solidFill>
                  </a:tcPr>
                </a:tc>
                <a:tc>
                  <a:txBody>
                    <a:bodyPr/>
                    <a:lstStyle/>
                    <a:p>
                      <a:pPr marL="0" marR="0" algn="ctr">
                        <a:lnSpc>
                          <a:spcPct val="115000"/>
                        </a:lnSpc>
                        <a:spcBef>
                          <a:spcPts val="0"/>
                        </a:spcBef>
                        <a:spcAft>
                          <a:spcPts val="0"/>
                        </a:spcAft>
                      </a:pPr>
                      <a:endParaRPr lang="en-US" sz="1600" dirty="0">
                        <a:solidFill>
                          <a:schemeClr val="bg1"/>
                        </a:solidFill>
                        <a:latin typeface="+mn-lt"/>
                        <a:ea typeface="Times New Roman"/>
                        <a:cs typeface="Times New Roman"/>
                      </a:endParaRPr>
                    </a:p>
                  </a:txBody>
                  <a:tcPr marL="68580" marR="68580" marT="0" marB="0" anchor="ctr">
                    <a:solidFill>
                      <a:schemeClr val="accent1"/>
                    </a:solidFill>
                  </a:tcPr>
                </a:tc>
                <a:tc>
                  <a:txBody>
                    <a:bodyPr/>
                    <a:lstStyle/>
                    <a:p>
                      <a:pPr marL="0" marR="0" algn="ctr">
                        <a:lnSpc>
                          <a:spcPct val="115000"/>
                        </a:lnSpc>
                        <a:spcBef>
                          <a:spcPts val="0"/>
                        </a:spcBef>
                        <a:spcAft>
                          <a:spcPts val="0"/>
                        </a:spcAft>
                      </a:pPr>
                      <a:r>
                        <a:rPr lang="en-US" sz="1600" dirty="0">
                          <a:solidFill>
                            <a:schemeClr val="bg1"/>
                          </a:solidFill>
                          <a:latin typeface="+mn-lt"/>
                        </a:rPr>
                        <a:t>Actual Use </a:t>
                      </a:r>
                      <a:r>
                        <a:rPr lang="en-US" sz="1600" dirty="0" smtClean="0">
                          <a:solidFill>
                            <a:schemeClr val="bg1"/>
                          </a:solidFill>
                          <a:latin typeface="+mn-lt"/>
                        </a:rPr>
                        <a:t>of Departmental</a:t>
                      </a:r>
                      <a:endParaRPr lang="en-US" sz="1600" dirty="0">
                        <a:solidFill>
                          <a:schemeClr val="bg1"/>
                        </a:solidFill>
                        <a:latin typeface="+mn-lt"/>
                      </a:endParaRPr>
                    </a:p>
                    <a:p>
                      <a:pPr marL="0" marR="0" algn="ctr">
                        <a:lnSpc>
                          <a:spcPct val="115000"/>
                        </a:lnSpc>
                        <a:spcBef>
                          <a:spcPts val="0"/>
                        </a:spcBef>
                        <a:spcAft>
                          <a:spcPts val="0"/>
                        </a:spcAft>
                      </a:pPr>
                      <a:r>
                        <a:rPr lang="en-US" sz="1600" dirty="0">
                          <a:solidFill>
                            <a:schemeClr val="bg1"/>
                          </a:solidFill>
                          <a:latin typeface="+mn-lt"/>
                        </a:rPr>
                        <a:t>Allocation </a:t>
                      </a:r>
                      <a:r>
                        <a:rPr lang="en-US" sz="1600" dirty="0" smtClean="0">
                          <a:solidFill>
                            <a:schemeClr val="bg1"/>
                          </a:solidFill>
                          <a:latin typeface="+mn-lt"/>
                        </a:rPr>
                        <a:t>Base</a:t>
                      </a:r>
                      <a:endParaRPr lang="en-US" sz="1600" dirty="0">
                        <a:solidFill>
                          <a:schemeClr val="bg1"/>
                        </a:solidFill>
                        <a:latin typeface="+mn-lt"/>
                      </a:endParaRPr>
                    </a:p>
                  </a:txBody>
                  <a:tcPr marL="68580" marR="68580" marT="0" marB="0" anchor="ctr">
                    <a:solidFill>
                      <a:schemeClr val="accent1"/>
                    </a:solidFill>
                  </a:tcPr>
                </a:tc>
                <a:tc>
                  <a:txBody>
                    <a:bodyPr/>
                    <a:lstStyle/>
                    <a:p>
                      <a:pPr marL="0" marR="0" algn="ctr">
                        <a:lnSpc>
                          <a:spcPct val="115000"/>
                        </a:lnSpc>
                        <a:spcBef>
                          <a:spcPts val="0"/>
                        </a:spcBef>
                        <a:spcAft>
                          <a:spcPts val="0"/>
                        </a:spcAft>
                      </a:pPr>
                      <a:endParaRPr lang="en-US" sz="1600">
                        <a:solidFill>
                          <a:schemeClr val="bg1"/>
                        </a:solidFill>
                        <a:latin typeface="+mn-lt"/>
                        <a:ea typeface="Times New Roman"/>
                        <a:cs typeface="Times New Roman"/>
                      </a:endParaRPr>
                    </a:p>
                  </a:txBody>
                  <a:tcPr marL="68580" marR="68580" marT="0" marB="0" anchor="ctr">
                    <a:solidFill>
                      <a:schemeClr val="accent1"/>
                    </a:solidFill>
                  </a:tcPr>
                </a:tc>
                <a:tc>
                  <a:txBody>
                    <a:bodyPr/>
                    <a:lstStyle/>
                    <a:p>
                      <a:pPr marL="0" marR="0" algn="ctr">
                        <a:lnSpc>
                          <a:spcPct val="115000"/>
                        </a:lnSpc>
                        <a:spcBef>
                          <a:spcPts val="0"/>
                        </a:spcBef>
                        <a:spcAft>
                          <a:spcPts val="0"/>
                        </a:spcAft>
                      </a:pPr>
                      <a:r>
                        <a:rPr lang="en-US" sz="1600" dirty="0">
                          <a:solidFill>
                            <a:schemeClr val="bg1"/>
                          </a:solidFill>
                          <a:latin typeface="+mn-lt"/>
                        </a:rPr>
                        <a:t>MOH </a:t>
                      </a:r>
                    </a:p>
                    <a:p>
                      <a:pPr marL="0" marR="0" algn="ctr">
                        <a:lnSpc>
                          <a:spcPct val="115000"/>
                        </a:lnSpc>
                        <a:spcBef>
                          <a:spcPts val="0"/>
                        </a:spcBef>
                        <a:spcAft>
                          <a:spcPts val="0"/>
                        </a:spcAft>
                      </a:pPr>
                      <a:r>
                        <a:rPr lang="en-US" sz="1600" dirty="0">
                          <a:solidFill>
                            <a:schemeClr val="bg1"/>
                          </a:solidFill>
                          <a:latin typeface="+mn-lt"/>
                        </a:rPr>
                        <a:t>Allocated  to One</a:t>
                      </a:r>
                      <a:r>
                        <a:rPr lang="en-US" sz="1600" b="1" dirty="0" smtClean="0">
                          <a:solidFill>
                            <a:schemeClr val="bg1"/>
                          </a:solidFill>
                          <a:latin typeface="+mn-lt"/>
                        </a:rPr>
                        <a:t>Treadmill</a:t>
                      </a:r>
                      <a:endParaRPr lang="en-US" sz="1600" b="1" dirty="0">
                        <a:solidFill>
                          <a:schemeClr val="bg1"/>
                        </a:solidFill>
                        <a:latin typeface="+mn-lt"/>
                        <a:ea typeface="Calibri"/>
                        <a:cs typeface="Times New Roman"/>
                      </a:endParaRPr>
                    </a:p>
                  </a:txBody>
                  <a:tcPr marL="68580" marR="68580" marT="0" marB="0" anchor="ctr">
                    <a:solidFill>
                      <a:schemeClr val="accent1"/>
                    </a:solidFill>
                  </a:tcPr>
                </a:tc>
              </a:tr>
              <a:tr h="446022">
                <a:tc>
                  <a:txBody>
                    <a:bodyPr/>
                    <a:lstStyle/>
                    <a:p>
                      <a:pPr marL="0" marR="0">
                        <a:lnSpc>
                          <a:spcPct val="200000"/>
                        </a:lnSpc>
                        <a:spcBef>
                          <a:spcPts val="0"/>
                        </a:spcBef>
                        <a:spcAft>
                          <a:spcPts val="0"/>
                        </a:spcAft>
                      </a:pPr>
                      <a:r>
                        <a:rPr lang="en-US" sz="2400" dirty="0">
                          <a:latin typeface="+mn-lt"/>
                        </a:rPr>
                        <a:t>Machining</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a:latin typeface="+mn-lt"/>
                        </a:rPr>
                        <a:t>$32 per DL hour</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a:latin typeface="+mn-lt"/>
                        </a:rPr>
                        <a:t>×</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a:latin typeface="+mn-lt"/>
                        </a:rPr>
                        <a:t>4DL hours</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a:latin typeface="+mn-lt"/>
                        </a:rPr>
                        <a:t>=</a:t>
                      </a:r>
                      <a:endParaRPr lang="en-US" sz="2400" dirty="0">
                        <a:latin typeface="+mn-lt"/>
                        <a:ea typeface="Calibri"/>
                        <a:cs typeface="Times New Roman"/>
                      </a:endParaRPr>
                    </a:p>
                  </a:txBody>
                  <a:tcPr marL="68580" marR="68580" marT="0" marB="0"/>
                </a:tc>
                <a:tc>
                  <a:txBody>
                    <a:bodyPr/>
                    <a:lstStyle/>
                    <a:p>
                      <a:endParaRPr lang="en-US" dirty="0"/>
                    </a:p>
                  </a:txBody>
                  <a:tcPr marL="68580" marR="68580" marT="0" marB="0"/>
                </a:tc>
              </a:tr>
              <a:tr h="446022">
                <a:tc>
                  <a:txBody>
                    <a:bodyPr/>
                    <a:lstStyle/>
                    <a:p>
                      <a:pPr marL="0" marR="0">
                        <a:lnSpc>
                          <a:spcPct val="200000"/>
                        </a:lnSpc>
                        <a:spcBef>
                          <a:spcPts val="0"/>
                        </a:spcBef>
                        <a:spcAft>
                          <a:spcPts val="0"/>
                        </a:spcAft>
                      </a:pPr>
                      <a:r>
                        <a:rPr lang="en-US" sz="2400">
                          <a:latin typeface="+mn-lt"/>
                        </a:rPr>
                        <a:t>Assembly</a:t>
                      </a:r>
                      <a:endParaRPr lang="en-US" sz="240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a:latin typeface="+mn-lt"/>
                        </a:rPr>
                        <a:t>$12 per DL hour</a:t>
                      </a:r>
                      <a:endParaRPr lang="en-US" sz="240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a:latin typeface="+mn-lt"/>
                        </a:rPr>
                        <a:t>×</a:t>
                      </a:r>
                      <a:endParaRPr lang="en-US" sz="240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a:latin typeface="+mn-lt"/>
                        </a:rPr>
                        <a:t>6DL hours</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a:latin typeface="+mn-lt"/>
                        </a:rPr>
                        <a:t>=</a:t>
                      </a:r>
                      <a:endParaRPr lang="en-US" sz="2400">
                        <a:latin typeface="+mn-lt"/>
                        <a:ea typeface="Calibri"/>
                        <a:cs typeface="Times New Roman"/>
                      </a:endParaRPr>
                    </a:p>
                  </a:txBody>
                  <a:tcPr marL="68580" marR="68580" marT="0" marB="0"/>
                </a:tc>
                <a:tc>
                  <a:txBody>
                    <a:bodyPr/>
                    <a:lstStyle/>
                    <a:p>
                      <a:endParaRPr lang="en-US"/>
                    </a:p>
                  </a:txBody>
                  <a:tcPr marL="68580" marR="68580" marT="0" marB="0"/>
                </a:tc>
              </a:tr>
              <a:tr h="652272">
                <a:tc>
                  <a:txBody>
                    <a:bodyPr/>
                    <a:lstStyle/>
                    <a:p>
                      <a:pPr marL="0" marR="0">
                        <a:lnSpc>
                          <a:spcPct val="200000"/>
                        </a:lnSpc>
                        <a:spcBef>
                          <a:spcPts val="0"/>
                        </a:spcBef>
                        <a:spcAft>
                          <a:spcPts val="0"/>
                        </a:spcAft>
                      </a:pP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smtClean="0">
                          <a:latin typeface="+mn-lt"/>
                          <a:ea typeface="Calibri"/>
                          <a:cs typeface="Times New Roman"/>
                        </a:rPr>
                        <a:t>Total</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endParaRPr lang="en-US" sz="2400" dirty="0">
                        <a:latin typeface="+mn-lt"/>
                        <a:ea typeface="Calibri"/>
                        <a:cs typeface="Times New Roman"/>
                      </a:endParaRPr>
                    </a:p>
                  </a:txBody>
                  <a:tcPr marL="68580" marR="68580" marT="0" marB="0"/>
                </a:tc>
                <a:tc>
                  <a:txBody>
                    <a:bodyPr/>
                    <a:lstStyle/>
                    <a:p>
                      <a:endParaRPr lang="en-US" dirty="0"/>
                    </a:p>
                  </a:txBody>
                  <a:tcPr marL="68580" marR="68580" marT="0" marB="0"/>
                </a:tc>
              </a:tr>
            </a:tbl>
          </a:graphicData>
        </a:graphic>
      </p:graphicFrame>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dirty="0" smtClean="0"/>
              <a:t>Departmental Overhead Rates Example - Exhibit 4-9 </a:t>
            </a:r>
            <a:r>
              <a:rPr lang="en-US" sz="4000" dirty="0"/>
              <a:t>(p.186) </a:t>
            </a:r>
            <a:r>
              <a:rPr lang="en-US" sz="4000" dirty="0" smtClean="0"/>
              <a:t>- Treadmills</a:t>
            </a:r>
            <a:endParaRPr lang="en-US" sz="4000" dirty="0"/>
          </a:p>
        </p:txBody>
      </p:sp>
      <p:graphicFrame>
        <p:nvGraphicFramePr>
          <p:cNvPr id="19" name="Table 18"/>
          <p:cNvGraphicFramePr>
            <a:graphicFrameLocks noGrp="1"/>
          </p:cNvGraphicFramePr>
          <p:nvPr/>
        </p:nvGraphicFramePr>
        <p:xfrm>
          <a:off x="228600" y="1752600"/>
          <a:ext cx="8610599" cy="3035808"/>
        </p:xfrm>
        <a:graphic>
          <a:graphicData uri="http://schemas.openxmlformats.org/drawingml/2006/table">
            <a:tbl>
              <a:tblPr lastRow="1">
                <a:tableStyleId>{69CF1AB2-1976-4502-BF36-3FF5EA218861}</a:tableStyleId>
              </a:tblPr>
              <a:tblGrid>
                <a:gridCol w="1485628"/>
                <a:gridCol w="2241335"/>
                <a:gridCol w="361876"/>
                <a:gridCol w="2046351"/>
                <a:gridCol w="231415"/>
                <a:gridCol w="2243994"/>
              </a:tblGrid>
              <a:tr h="779668">
                <a:tc>
                  <a:txBody>
                    <a:bodyPr/>
                    <a:lstStyle/>
                    <a:p>
                      <a:pPr marL="0" marR="0" algn="ctr">
                        <a:lnSpc>
                          <a:spcPct val="115000"/>
                        </a:lnSpc>
                        <a:spcBef>
                          <a:spcPts val="0"/>
                        </a:spcBef>
                        <a:spcAft>
                          <a:spcPts val="0"/>
                        </a:spcAft>
                      </a:pPr>
                      <a:r>
                        <a:rPr lang="en-US" sz="1600" dirty="0">
                          <a:solidFill>
                            <a:schemeClr val="bg1"/>
                          </a:solidFill>
                          <a:latin typeface="+mn-lt"/>
                        </a:rPr>
                        <a:t>Department</a:t>
                      </a:r>
                      <a:endParaRPr lang="en-US" sz="1600" dirty="0">
                        <a:solidFill>
                          <a:schemeClr val="bg1"/>
                        </a:solidFill>
                        <a:latin typeface="+mn-lt"/>
                        <a:ea typeface="Calibri"/>
                        <a:cs typeface="Times New Roman"/>
                      </a:endParaRPr>
                    </a:p>
                  </a:txBody>
                  <a:tcPr marL="68580" marR="68580" marT="0" marB="0" anchor="ctr">
                    <a:solidFill>
                      <a:schemeClr val="accent1"/>
                    </a:solidFill>
                  </a:tcPr>
                </a:tc>
                <a:tc>
                  <a:txBody>
                    <a:bodyPr/>
                    <a:lstStyle/>
                    <a:p>
                      <a:pPr marL="0" marR="0" algn="ctr">
                        <a:lnSpc>
                          <a:spcPct val="115000"/>
                        </a:lnSpc>
                        <a:spcBef>
                          <a:spcPts val="0"/>
                        </a:spcBef>
                        <a:spcAft>
                          <a:spcPts val="0"/>
                        </a:spcAft>
                      </a:pPr>
                      <a:r>
                        <a:rPr lang="en-US" sz="1600" dirty="0">
                          <a:solidFill>
                            <a:schemeClr val="bg1"/>
                          </a:solidFill>
                          <a:latin typeface="+mn-lt"/>
                        </a:rPr>
                        <a:t>Departmental Overhead </a:t>
                      </a:r>
                      <a:r>
                        <a:rPr lang="en-US" sz="1600" dirty="0" smtClean="0">
                          <a:solidFill>
                            <a:schemeClr val="bg1"/>
                          </a:solidFill>
                          <a:latin typeface="+mn-lt"/>
                        </a:rPr>
                        <a:t>Rate</a:t>
                      </a:r>
                      <a:endParaRPr lang="en-US" sz="1600" dirty="0">
                        <a:solidFill>
                          <a:schemeClr val="bg1"/>
                        </a:solidFill>
                        <a:latin typeface="+mn-lt"/>
                      </a:endParaRPr>
                    </a:p>
                  </a:txBody>
                  <a:tcPr marL="68580" marR="68580" marT="0" marB="0" anchor="ctr">
                    <a:solidFill>
                      <a:schemeClr val="accent1"/>
                    </a:solidFill>
                  </a:tcPr>
                </a:tc>
                <a:tc>
                  <a:txBody>
                    <a:bodyPr/>
                    <a:lstStyle/>
                    <a:p>
                      <a:pPr marL="0" marR="0" algn="ctr">
                        <a:lnSpc>
                          <a:spcPct val="115000"/>
                        </a:lnSpc>
                        <a:spcBef>
                          <a:spcPts val="0"/>
                        </a:spcBef>
                        <a:spcAft>
                          <a:spcPts val="0"/>
                        </a:spcAft>
                      </a:pPr>
                      <a:endParaRPr lang="en-US" sz="1600" dirty="0">
                        <a:solidFill>
                          <a:schemeClr val="bg1"/>
                        </a:solidFill>
                        <a:latin typeface="+mn-lt"/>
                        <a:ea typeface="Times New Roman"/>
                        <a:cs typeface="Times New Roman"/>
                      </a:endParaRPr>
                    </a:p>
                  </a:txBody>
                  <a:tcPr marL="68580" marR="68580" marT="0" marB="0" anchor="ctr">
                    <a:solidFill>
                      <a:schemeClr val="accent1"/>
                    </a:solidFill>
                  </a:tcPr>
                </a:tc>
                <a:tc>
                  <a:txBody>
                    <a:bodyPr/>
                    <a:lstStyle/>
                    <a:p>
                      <a:pPr marL="0" marR="0" algn="ctr">
                        <a:lnSpc>
                          <a:spcPct val="115000"/>
                        </a:lnSpc>
                        <a:spcBef>
                          <a:spcPts val="0"/>
                        </a:spcBef>
                        <a:spcAft>
                          <a:spcPts val="0"/>
                        </a:spcAft>
                      </a:pPr>
                      <a:r>
                        <a:rPr lang="en-US" sz="1600" dirty="0">
                          <a:solidFill>
                            <a:schemeClr val="bg1"/>
                          </a:solidFill>
                          <a:latin typeface="+mn-lt"/>
                        </a:rPr>
                        <a:t>Actual Use </a:t>
                      </a:r>
                      <a:r>
                        <a:rPr lang="en-US" sz="1600" dirty="0" smtClean="0">
                          <a:solidFill>
                            <a:schemeClr val="bg1"/>
                          </a:solidFill>
                          <a:latin typeface="+mn-lt"/>
                        </a:rPr>
                        <a:t>of Departmental</a:t>
                      </a:r>
                      <a:endParaRPr lang="en-US" sz="1600" dirty="0">
                        <a:solidFill>
                          <a:schemeClr val="bg1"/>
                        </a:solidFill>
                        <a:latin typeface="+mn-lt"/>
                      </a:endParaRPr>
                    </a:p>
                    <a:p>
                      <a:pPr marL="0" marR="0" algn="ctr">
                        <a:lnSpc>
                          <a:spcPct val="115000"/>
                        </a:lnSpc>
                        <a:spcBef>
                          <a:spcPts val="0"/>
                        </a:spcBef>
                        <a:spcAft>
                          <a:spcPts val="0"/>
                        </a:spcAft>
                      </a:pPr>
                      <a:r>
                        <a:rPr lang="en-US" sz="1600" dirty="0">
                          <a:solidFill>
                            <a:schemeClr val="bg1"/>
                          </a:solidFill>
                          <a:latin typeface="+mn-lt"/>
                        </a:rPr>
                        <a:t>Allocation </a:t>
                      </a:r>
                      <a:r>
                        <a:rPr lang="en-US" sz="1600" dirty="0" smtClean="0">
                          <a:solidFill>
                            <a:schemeClr val="bg1"/>
                          </a:solidFill>
                          <a:latin typeface="+mn-lt"/>
                        </a:rPr>
                        <a:t>Base</a:t>
                      </a:r>
                      <a:endParaRPr lang="en-US" sz="1600" dirty="0">
                        <a:solidFill>
                          <a:schemeClr val="bg1"/>
                        </a:solidFill>
                        <a:latin typeface="+mn-lt"/>
                      </a:endParaRPr>
                    </a:p>
                  </a:txBody>
                  <a:tcPr marL="68580" marR="68580" marT="0" marB="0" anchor="ctr">
                    <a:solidFill>
                      <a:schemeClr val="accent1"/>
                    </a:solidFill>
                  </a:tcPr>
                </a:tc>
                <a:tc>
                  <a:txBody>
                    <a:bodyPr/>
                    <a:lstStyle/>
                    <a:p>
                      <a:pPr marL="0" marR="0" algn="ctr">
                        <a:lnSpc>
                          <a:spcPct val="115000"/>
                        </a:lnSpc>
                        <a:spcBef>
                          <a:spcPts val="0"/>
                        </a:spcBef>
                        <a:spcAft>
                          <a:spcPts val="0"/>
                        </a:spcAft>
                      </a:pPr>
                      <a:endParaRPr lang="en-US" sz="1600">
                        <a:solidFill>
                          <a:schemeClr val="bg1"/>
                        </a:solidFill>
                        <a:latin typeface="+mn-lt"/>
                        <a:ea typeface="Times New Roman"/>
                        <a:cs typeface="Times New Roman"/>
                      </a:endParaRPr>
                    </a:p>
                  </a:txBody>
                  <a:tcPr marL="68580" marR="68580" marT="0" marB="0" anchor="ctr">
                    <a:solidFill>
                      <a:schemeClr val="accent1"/>
                    </a:solidFill>
                  </a:tcPr>
                </a:tc>
                <a:tc>
                  <a:txBody>
                    <a:bodyPr/>
                    <a:lstStyle/>
                    <a:p>
                      <a:pPr marL="0" marR="0" algn="ctr">
                        <a:lnSpc>
                          <a:spcPct val="115000"/>
                        </a:lnSpc>
                        <a:spcBef>
                          <a:spcPts val="0"/>
                        </a:spcBef>
                        <a:spcAft>
                          <a:spcPts val="0"/>
                        </a:spcAft>
                      </a:pPr>
                      <a:r>
                        <a:rPr lang="en-US" sz="1600" dirty="0">
                          <a:solidFill>
                            <a:schemeClr val="bg1"/>
                          </a:solidFill>
                          <a:latin typeface="+mn-lt"/>
                        </a:rPr>
                        <a:t>MOH </a:t>
                      </a:r>
                    </a:p>
                    <a:p>
                      <a:pPr marL="0" marR="0" algn="ctr">
                        <a:lnSpc>
                          <a:spcPct val="115000"/>
                        </a:lnSpc>
                        <a:spcBef>
                          <a:spcPts val="0"/>
                        </a:spcBef>
                        <a:spcAft>
                          <a:spcPts val="0"/>
                        </a:spcAft>
                      </a:pPr>
                      <a:r>
                        <a:rPr lang="en-US" sz="1600" dirty="0">
                          <a:solidFill>
                            <a:schemeClr val="bg1"/>
                          </a:solidFill>
                          <a:latin typeface="+mn-lt"/>
                        </a:rPr>
                        <a:t>Allocated  to One</a:t>
                      </a:r>
                      <a:r>
                        <a:rPr lang="en-US" sz="1600" b="1" dirty="0" smtClean="0">
                          <a:solidFill>
                            <a:schemeClr val="bg1"/>
                          </a:solidFill>
                          <a:latin typeface="+mn-lt"/>
                        </a:rPr>
                        <a:t>Treadmill</a:t>
                      </a:r>
                      <a:endParaRPr lang="en-US" sz="1600" b="1" dirty="0">
                        <a:solidFill>
                          <a:schemeClr val="bg1"/>
                        </a:solidFill>
                        <a:latin typeface="+mn-lt"/>
                        <a:ea typeface="Calibri"/>
                        <a:cs typeface="Times New Roman"/>
                      </a:endParaRPr>
                    </a:p>
                  </a:txBody>
                  <a:tcPr marL="68580" marR="68580" marT="0" marB="0" anchor="ctr">
                    <a:solidFill>
                      <a:schemeClr val="accent1"/>
                    </a:solidFill>
                  </a:tcPr>
                </a:tc>
              </a:tr>
              <a:tr h="446022">
                <a:tc>
                  <a:txBody>
                    <a:bodyPr/>
                    <a:lstStyle/>
                    <a:p>
                      <a:pPr marL="0" marR="0">
                        <a:lnSpc>
                          <a:spcPct val="200000"/>
                        </a:lnSpc>
                        <a:spcBef>
                          <a:spcPts val="0"/>
                        </a:spcBef>
                        <a:spcAft>
                          <a:spcPts val="0"/>
                        </a:spcAft>
                      </a:pPr>
                      <a:r>
                        <a:rPr lang="en-US" sz="2400" dirty="0">
                          <a:latin typeface="+mn-lt"/>
                        </a:rPr>
                        <a:t>Machining</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a:latin typeface="+mn-lt"/>
                        </a:rPr>
                        <a:t>$32 per DL hour</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a:latin typeface="+mn-lt"/>
                        </a:rPr>
                        <a:t>×</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a:latin typeface="+mn-lt"/>
                        </a:rPr>
                        <a:t>4DL hours</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a:latin typeface="+mn-lt"/>
                        </a:rPr>
                        <a:t>=</a:t>
                      </a:r>
                      <a:endParaRPr lang="en-US" sz="2400" dirty="0">
                        <a:latin typeface="+mn-lt"/>
                        <a:ea typeface="Calibri"/>
                        <a:cs typeface="Times New Roman"/>
                      </a:endParaRPr>
                    </a:p>
                  </a:txBody>
                  <a:tcPr marL="68580" marR="68580" marT="0" marB="0"/>
                </a:tc>
                <a:tc>
                  <a:txBody>
                    <a:bodyPr/>
                    <a:lstStyle/>
                    <a:p>
                      <a:pPr marL="0" marR="0" algn="r">
                        <a:lnSpc>
                          <a:spcPct val="200000"/>
                        </a:lnSpc>
                        <a:spcBef>
                          <a:spcPts val="0"/>
                        </a:spcBef>
                        <a:spcAft>
                          <a:spcPts val="0"/>
                        </a:spcAft>
                      </a:pPr>
                      <a:r>
                        <a:rPr lang="en-US" sz="2400" dirty="0" smtClean="0">
                          <a:latin typeface="+mn-lt"/>
                        </a:rPr>
                        <a:t>$128</a:t>
                      </a:r>
                      <a:endParaRPr lang="en-US" sz="2400" dirty="0">
                        <a:latin typeface="+mn-lt"/>
                        <a:ea typeface="Calibri"/>
                        <a:cs typeface="Times New Roman"/>
                      </a:endParaRPr>
                    </a:p>
                  </a:txBody>
                  <a:tcPr marL="68580" marR="68580" marT="0" marB="0"/>
                </a:tc>
              </a:tr>
              <a:tr h="446022">
                <a:tc>
                  <a:txBody>
                    <a:bodyPr/>
                    <a:lstStyle/>
                    <a:p>
                      <a:pPr marL="0" marR="0">
                        <a:lnSpc>
                          <a:spcPct val="200000"/>
                        </a:lnSpc>
                        <a:spcBef>
                          <a:spcPts val="0"/>
                        </a:spcBef>
                        <a:spcAft>
                          <a:spcPts val="0"/>
                        </a:spcAft>
                      </a:pPr>
                      <a:r>
                        <a:rPr lang="en-US" sz="2400">
                          <a:latin typeface="+mn-lt"/>
                        </a:rPr>
                        <a:t>Assembly</a:t>
                      </a:r>
                      <a:endParaRPr lang="en-US" sz="240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a:latin typeface="+mn-lt"/>
                        </a:rPr>
                        <a:t>$12 per DL hour</a:t>
                      </a:r>
                      <a:endParaRPr lang="en-US" sz="240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a:latin typeface="+mn-lt"/>
                        </a:rPr>
                        <a:t>×</a:t>
                      </a:r>
                      <a:endParaRPr lang="en-US" sz="240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a:latin typeface="+mn-lt"/>
                        </a:rPr>
                        <a:t>6DL hours</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a:latin typeface="+mn-lt"/>
                        </a:rPr>
                        <a:t>=</a:t>
                      </a:r>
                      <a:endParaRPr lang="en-US" sz="2400">
                        <a:latin typeface="+mn-lt"/>
                        <a:ea typeface="Calibri"/>
                        <a:cs typeface="Times New Roman"/>
                      </a:endParaRPr>
                    </a:p>
                  </a:txBody>
                  <a:tcPr marL="68580" marR="68580" marT="0" marB="0"/>
                </a:tc>
                <a:tc>
                  <a:txBody>
                    <a:bodyPr/>
                    <a:lstStyle/>
                    <a:p>
                      <a:pPr marL="0" marR="0" algn="r">
                        <a:lnSpc>
                          <a:spcPct val="200000"/>
                        </a:lnSpc>
                        <a:spcBef>
                          <a:spcPts val="0"/>
                        </a:spcBef>
                        <a:spcAft>
                          <a:spcPts val="0"/>
                        </a:spcAft>
                      </a:pPr>
                      <a:r>
                        <a:rPr lang="en-US" sz="2400" u="sng" dirty="0" smtClean="0">
                          <a:latin typeface="+mn-lt"/>
                        </a:rPr>
                        <a:t>72</a:t>
                      </a:r>
                    </a:p>
                  </a:txBody>
                  <a:tcPr marL="68580" marR="68580" marT="0" marB="0"/>
                </a:tc>
              </a:tr>
              <a:tr h="652272">
                <a:tc>
                  <a:txBody>
                    <a:bodyPr/>
                    <a:lstStyle/>
                    <a:p>
                      <a:pPr marL="0" marR="0">
                        <a:lnSpc>
                          <a:spcPct val="200000"/>
                        </a:lnSpc>
                        <a:spcBef>
                          <a:spcPts val="0"/>
                        </a:spcBef>
                        <a:spcAft>
                          <a:spcPts val="0"/>
                        </a:spcAft>
                      </a:pP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r>
                        <a:rPr lang="en-US" sz="2400" dirty="0" smtClean="0">
                          <a:latin typeface="+mn-lt"/>
                          <a:ea typeface="Calibri"/>
                          <a:cs typeface="Times New Roman"/>
                        </a:rPr>
                        <a:t>Total</a:t>
                      </a: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endParaRPr lang="en-US" sz="2400" dirty="0">
                        <a:latin typeface="+mn-lt"/>
                        <a:ea typeface="Calibri"/>
                        <a:cs typeface="Times New Roman"/>
                      </a:endParaRPr>
                    </a:p>
                  </a:txBody>
                  <a:tcPr marL="68580" marR="68580" marT="0" marB="0"/>
                </a:tc>
                <a:tc>
                  <a:txBody>
                    <a:bodyPr/>
                    <a:lstStyle/>
                    <a:p>
                      <a:pPr marL="0" marR="0">
                        <a:lnSpc>
                          <a:spcPct val="200000"/>
                        </a:lnSpc>
                        <a:spcBef>
                          <a:spcPts val="0"/>
                        </a:spcBef>
                        <a:spcAft>
                          <a:spcPts val="0"/>
                        </a:spcAft>
                      </a:pPr>
                      <a:endParaRPr lang="en-US" sz="2400" dirty="0">
                        <a:latin typeface="+mn-lt"/>
                        <a:ea typeface="Calibri"/>
                        <a:cs typeface="Times New Roman"/>
                      </a:endParaRPr>
                    </a:p>
                  </a:txBody>
                  <a:tcPr marL="68580" marR="68580" marT="0" marB="0"/>
                </a:tc>
                <a:tc>
                  <a:txBody>
                    <a:bodyPr/>
                    <a:lstStyle/>
                    <a:p>
                      <a:pPr marL="0" marR="0" algn="r">
                        <a:lnSpc>
                          <a:spcPct val="200000"/>
                        </a:lnSpc>
                        <a:spcBef>
                          <a:spcPts val="0"/>
                        </a:spcBef>
                        <a:spcAft>
                          <a:spcPts val="0"/>
                        </a:spcAft>
                      </a:pPr>
                      <a:r>
                        <a:rPr lang="en-US" sz="2400" u="sng" dirty="0" smtClean="0">
                          <a:latin typeface="+mn-lt"/>
                        </a:rPr>
                        <a:t>$200</a:t>
                      </a:r>
                    </a:p>
                  </a:txBody>
                  <a:tcPr marL="68580" marR="68580" marT="0" marB="0"/>
                </a:tc>
              </a:tr>
            </a:tbl>
          </a:graphicData>
        </a:graphic>
      </p:graphicFrame>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Departmental Overhead Rates Example - Exhibit 4-11 (p.187)</a:t>
            </a:r>
            <a:endParaRPr lang="en-US" dirty="0"/>
          </a:p>
        </p:txBody>
      </p:sp>
      <p:graphicFrame>
        <p:nvGraphicFramePr>
          <p:cNvPr id="4" name="Table Placeholder 3"/>
          <p:cNvGraphicFramePr>
            <a:graphicFrameLocks noGrp="1"/>
          </p:cNvGraphicFramePr>
          <p:nvPr>
            <p:ph type="tbl" idx="1"/>
          </p:nvPr>
        </p:nvGraphicFramePr>
        <p:xfrm>
          <a:off x="457200" y="1600200"/>
          <a:ext cx="8382000" cy="2560320"/>
        </p:xfrm>
        <a:graphic>
          <a:graphicData uri="http://schemas.openxmlformats.org/drawingml/2006/table">
            <a:tbl>
              <a:tblPr>
                <a:tableStyleId>{69CF1AB2-1976-4502-BF36-3FF5EA218861}</a:tableStyleId>
              </a:tblPr>
              <a:tblGrid>
                <a:gridCol w="1496786"/>
                <a:gridCol w="2135414"/>
                <a:gridCol w="2374900"/>
                <a:gridCol w="2374900"/>
              </a:tblGrid>
              <a:tr h="838200">
                <a:tc>
                  <a:txBody>
                    <a:bodyPr/>
                    <a:lstStyle/>
                    <a:p>
                      <a:pPr marL="0" marR="0" algn="ctr" hangingPunct="0">
                        <a:lnSpc>
                          <a:spcPts val="1200"/>
                        </a:lnSpc>
                        <a:spcBef>
                          <a:spcPts val="0"/>
                        </a:spcBef>
                        <a:spcAft>
                          <a:spcPts val="0"/>
                        </a:spcAft>
                      </a:pPr>
                      <a:endParaRPr lang="en-US" sz="1000" dirty="0">
                        <a:latin typeface="Sabon"/>
                        <a:ea typeface="Times New Roman"/>
                        <a:cs typeface="Times New Roman"/>
                      </a:endParaRPr>
                    </a:p>
                  </a:txBody>
                  <a:tcPr marL="68580" marR="68580" marT="0" marB="0" anchor="ctr">
                    <a:solidFill>
                      <a:schemeClr val="accent1"/>
                    </a:solidFill>
                  </a:tcPr>
                </a:tc>
                <a:tc>
                  <a:txBody>
                    <a:bodyPr/>
                    <a:lstStyle/>
                    <a:p>
                      <a:pPr marL="0" marR="0" algn="ctr" hangingPunct="0">
                        <a:lnSpc>
                          <a:spcPct val="100000"/>
                        </a:lnSpc>
                        <a:spcBef>
                          <a:spcPts val="0"/>
                        </a:spcBef>
                        <a:spcAft>
                          <a:spcPts val="0"/>
                        </a:spcAft>
                      </a:pPr>
                      <a:r>
                        <a:rPr lang="en-US" sz="1800" dirty="0">
                          <a:solidFill>
                            <a:schemeClr val="bg1"/>
                          </a:solidFill>
                        </a:rPr>
                        <a:t>Plantwide</a:t>
                      </a:r>
                    </a:p>
                    <a:p>
                      <a:pPr marL="0" marR="0" algn="ctr" hangingPunct="0">
                        <a:lnSpc>
                          <a:spcPct val="100000"/>
                        </a:lnSpc>
                        <a:spcBef>
                          <a:spcPts val="0"/>
                        </a:spcBef>
                        <a:spcAft>
                          <a:spcPts val="0"/>
                        </a:spcAft>
                      </a:pPr>
                      <a:r>
                        <a:rPr lang="en-US" sz="1800" dirty="0">
                          <a:solidFill>
                            <a:schemeClr val="bg1"/>
                          </a:solidFill>
                        </a:rPr>
                        <a:t>Overhead Rate</a:t>
                      </a:r>
                    </a:p>
                    <a:p>
                      <a:pPr marL="0" marR="0" algn="ctr" hangingPunct="0">
                        <a:lnSpc>
                          <a:spcPct val="100000"/>
                        </a:lnSpc>
                        <a:spcBef>
                          <a:spcPts val="0"/>
                        </a:spcBef>
                        <a:spcAft>
                          <a:spcPts val="0"/>
                        </a:spcAft>
                      </a:pPr>
                      <a:r>
                        <a:rPr lang="en-US" sz="1800" dirty="0">
                          <a:solidFill>
                            <a:schemeClr val="bg1"/>
                          </a:solidFill>
                        </a:rPr>
                        <a:t>MOH Allocation</a:t>
                      </a:r>
                    </a:p>
                    <a:p>
                      <a:pPr marL="0" marR="0" algn="ctr" hangingPunct="0">
                        <a:lnSpc>
                          <a:spcPct val="100000"/>
                        </a:lnSpc>
                        <a:spcBef>
                          <a:spcPts val="0"/>
                        </a:spcBef>
                        <a:spcAft>
                          <a:spcPts val="0"/>
                        </a:spcAft>
                      </a:pPr>
                      <a:r>
                        <a:rPr lang="en-US" sz="1800" dirty="0">
                          <a:solidFill>
                            <a:schemeClr val="bg1"/>
                          </a:solidFill>
                        </a:rPr>
                        <a:t>(from Exhibit 4-2)</a:t>
                      </a:r>
                      <a:endParaRPr lang="en-US" sz="1800" dirty="0">
                        <a:solidFill>
                          <a:schemeClr val="bg1"/>
                        </a:solidFill>
                        <a:latin typeface="Sabon"/>
                        <a:ea typeface="Times New Roman"/>
                        <a:cs typeface="Times New Roman"/>
                      </a:endParaRPr>
                    </a:p>
                  </a:txBody>
                  <a:tcPr marL="68580" marR="68580" marT="0" marB="0" anchor="ctr">
                    <a:solidFill>
                      <a:schemeClr val="accent1"/>
                    </a:solidFill>
                  </a:tcPr>
                </a:tc>
                <a:tc>
                  <a:txBody>
                    <a:bodyPr/>
                    <a:lstStyle/>
                    <a:p>
                      <a:pPr marL="0" marR="0" algn="ctr" hangingPunct="0">
                        <a:lnSpc>
                          <a:spcPct val="100000"/>
                        </a:lnSpc>
                        <a:spcBef>
                          <a:spcPts val="0"/>
                        </a:spcBef>
                        <a:spcAft>
                          <a:spcPts val="0"/>
                        </a:spcAft>
                      </a:pPr>
                      <a:r>
                        <a:rPr lang="en-US" sz="1800" dirty="0">
                          <a:solidFill>
                            <a:schemeClr val="bg1"/>
                          </a:solidFill>
                        </a:rPr>
                        <a:t>Departmental Overhead Rates MOH Allocation</a:t>
                      </a:r>
                    </a:p>
                    <a:p>
                      <a:pPr marL="0" marR="0" algn="ctr" hangingPunct="0">
                        <a:lnSpc>
                          <a:spcPct val="100000"/>
                        </a:lnSpc>
                        <a:spcBef>
                          <a:spcPts val="0"/>
                        </a:spcBef>
                        <a:spcAft>
                          <a:spcPts val="0"/>
                        </a:spcAft>
                      </a:pPr>
                      <a:r>
                        <a:rPr lang="en-US" sz="1800" dirty="0">
                          <a:solidFill>
                            <a:schemeClr val="bg1"/>
                          </a:solidFill>
                        </a:rPr>
                        <a:t>(from Exhibit 4-10)</a:t>
                      </a:r>
                      <a:endParaRPr lang="en-US" sz="1800" dirty="0">
                        <a:solidFill>
                          <a:schemeClr val="bg1"/>
                        </a:solidFill>
                        <a:latin typeface="Sabon"/>
                        <a:ea typeface="Times New Roman"/>
                        <a:cs typeface="Times New Roman"/>
                      </a:endParaRPr>
                    </a:p>
                  </a:txBody>
                  <a:tcPr marL="68580" marR="68580" marT="0" marB="0" anchor="ctr">
                    <a:solidFill>
                      <a:schemeClr val="accent1"/>
                    </a:solidFill>
                  </a:tcPr>
                </a:tc>
                <a:tc>
                  <a:txBody>
                    <a:bodyPr/>
                    <a:lstStyle/>
                    <a:p>
                      <a:pPr marL="0" marR="0" algn="ctr" hangingPunct="0">
                        <a:lnSpc>
                          <a:spcPct val="100000"/>
                        </a:lnSpc>
                        <a:spcBef>
                          <a:spcPts val="0"/>
                        </a:spcBef>
                        <a:spcAft>
                          <a:spcPts val="0"/>
                        </a:spcAft>
                      </a:pPr>
                      <a:r>
                        <a:rPr lang="en-US" sz="1800" dirty="0">
                          <a:solidFill>
                            <a:schemeClr val="bg1"/>
                          </a:solidFill>
                        </a:rPr>
                        <a:t>Amount of </a:t>
                      </a:r>
                      <a:r>
                        <a:rPr lang="en-US" sz="1800" dirty="0" smtClean="0">
                          <a:solidFill>
                            <a:schemeClr val="bg1"/>
                          </a:solidFill>
                        </a:rPr>
                        <a:t>Cost </a:t>
                      </a:r>
                      <a:r>
                        <a:rPr lang="en-US" sz="1800" dirty="0">
                          <a:solidFill>
                            <a:schemeClr val="bg1"/>
                          </a:solidFill>
                        </a:rPr>
                        <a:t>Distortion</a:t>
                      </a:r>
                      <a:endParaRPr lang="en-US" sz="1800" dirty="0">
                        <a:solidFill>
                          <a:schemeClr val="bg1"/>
                        </a:solidFill>
                        <a:latin typeface="Sabon"/>
                        <a:ea typeface="Times New Roman"/>
                        <a:cs typeface="Times New Roman"/>
                      </a:endParaRPr>
                    </a:p>
                  </a:txBody>
                  <a:tcPr marL="68580" marR="68580" marT="0" marB="0" anchor="ctr">
                    <a:solidFill>
                      <a:schemeClr val="accent1"/>
                    </a:solidFill>
                  </a:tcPr>
                </a:tc>
              </a:tr>
              <a:tr h="404545">
                <a:tc>
                  <a:txBody>
                    <a:bodyPr/>
                    <a:lstStyle/>
                    <a:p>
                      <a:pPr marL="0" marR="0" algn="l" hangingPunct="0">
                        <a:lnSpc>
                          <a:spcPct val="200000"/>
                        </a:lnSpc>
                        <a:spcBef>
                          <a:spcPts val="0"/>
                        </a:spcBef>
                        <a:spcAft>
                          <a:spcPts val="0"/>
                        </a:spcAft>
                      </a:pPr>
                      <a:r>
                        <a:rPr lang="en-US" sz="2400" dirty="0"/>
                        <a:t>Elliptical</a:t>
                      </a:r>
                      <a:endParaRPr lang="en-US" sz="2400" dirty="0">
                        <a:latin typeface="Sabon"/>
                        <a:ea typeface="Times New Roman"/>
                        <a:cs typeface="Times New Roman"/>
                      </a:endParaRPr>
                    </a:p>
                  </a:txBody>
                  <a:tcPr marL="68580" marR="68580" marT="0" marB="0" anchor="ctr"/>
                </a:tc>
                <a:tc>
                  <a:txBody>
                    <a:bodyPr/>
                    <a:lstStyle/>
                    <a:p>
                      <a:pPr marL="0" marR="0" algn="ctr" hangingPunct="0">
                        <a:lnSpc>
                          <a:spcPct val="200000"/>
                        </a:lnSpc>
                        <a:spcBef>
                          <a:spcPts val="0"/>
                        </a:spcBef>
                        <a:spcAft>
                          <a:spcPts val="0"/>
                        </a:spcAft>
                      </a:pPr>
                      <a:r>
                        <a:rPr lang="en-US" sz="2400" dirty="0"/>
                        <a:t>$ 160</a:t>
                      </a:r>
                      <a:endParaRPr lang="en-US" sz="2400" dirty="0">
                        <a:latin typeface="Sabon"/>
                        <a:ea typeface="Times New Roman"/>
                        <a:cs typeface="Times New Roman"/>
                      </a:endParaRPr>
                    </a:p>
                  </a:txBody>
                  <a:tcPr marL="68580" marR="68580" marT="0" marB="0" anchor="ctr"/>
                </a:tc>
                <a:tc>
                  <a:txBody>
                    <a:bodyPr/>
                    <a:lstStyle/>
                    <a:p>
                      <a:pPr marL="0" marR="0" algn="ctr" hangingPunct="0">
                        <a:lnSpc>
                          <a:spcPct val="200000"/>
                        </a:lnSpc>
                        <a:spcBef>
                          <a:spcPts val="0"/>
                        </a:spcBef>
                        <a:spcAft>
                          <a:spcPts val="0"/>
                        </a:spcAft>
                      </a:pPr>
                      <a:r>
                        <a:rPr lang="en-US" sz="2400" dirty="0"/>
                        <a:t>$ 140</a:t>
                      </a:r>
                      <a:endParaRPr lang="en-US" sz="2400" dirty="0">
                        <a:latin typeface="Sabon"/>
                        <a:ea typeface="Times New Roman"/>
                        <a:cs typeface="Times New Roman"/>
                      </a:endParaRPr>
                    </a:p>
                  </a:txBody>
                  <a:tcPr marL="68580" marR="68580" marT="0" marB="0" anchor="ctr"/>
                </a:tc>
                <a:tc>
                  <a:txBody>
                    <a:bodyPr/>
                    <a:lstStyle/>
                    <a:p>
                      <a:pPr marL="0" marR="0" algn="ctr" hangingPunct="0">
                        <a:lnSpc>
                          <a:spcPct val="200000"/>
                        </a:lnSpc>
                        <a:spcBef>
                          <a:spcPts val="0"/>
                        </a:spcBef>
                        <a:spcAft>
                          <a:spcPts val="0"/>
                        </a:spcAft>
                      </a:pPr>
                      <a:r>
                        <a:rPr lang="en-US" sz="2400"/>
                        <a:t>$20 overcosted</a:t>
                      </a:r>
                      <a:endParaRPr lang="en-US" sz="2400">
                        <a:latin typeface="Sabon"/>
                        <a:ea typeface="Times New Roman"/>
                        <a:cs typeface="Times New Roman"/>
                      </a:endParaRPr>
                    </a:p>
                  </a:txBody>
                  <a:tcPr marL="68580" marR="68580" marT="0" marB="0" anchor="ctr"/>
                </a:tc>
              </a:tr>
              <a:tr h="404545">
                <a:tc>
                  <a:txBody>
                    <a:bodyPr/>
                    <a:lstStyle/>
                    <a:p>
                      <a:pPr marL="0" marR="0" algn="l" hangingPunct="0">
                        <a:lnSpc>
                          <a:spcPct val="200000"/>
                        </a:lnSpc>
                        <a:spcBef>
                          <a:spcPts val="0"/>
                        </a:spcBef>
                        <a:spcAft>
                          <a:spcPts val="0"/>
                        </a:spcAft>
                      </a:pPr>
                      <a:r>
                        <a:rPr lang="en-US" sz="2400" dirty="0"/>
                        <a:t>Treadmill</a:t>
                      </a:r>
                      <a:endParaRPr lang="en-US" sz="2400" dirty="0">
                        <a:latin typeface="Sabon"/>
                        <a:ea typeface="Times New Roman"/>
                        <a:cs typeface="Times New Roman"/>
                      </a:endParaRPr>
                    </a:p>
                  </a:txBody>
                  <a:tcPr marL="68580" marR="68580" marT="0" marB="0" anchor="ctr"/>
                </a:tc>
                <a:tc>
                  <a:txBody>
                    <a:bodyPr/>
                    <a:lstStyle/>
                    <a:p>
                      <a:pPr marL="0" marR="0" algn="ctr" hangingPunct="0">
                        <a:lnSpc>
                          <a:spcPct val="200000"/>
                        </a:lnSpc>
                        <a:spcBef>
                          <a:spcPts val="0"/>
                        </a:spcBef>
                        <a:spcAft>
                          <a:spcPts val="0"/>
                        </a:spcAft>
                      </a:pPr>
                      <a:r>
                        <a:rPr lang="en-US" sz="2400" dirty="0"/>
                        <a:t>$ 160</a:t>
                      </a:r>
                      <a:endParaRPr lang="en-US" sz="2400" dirty="0">
                        <a:latin typeface="Sabon"/>
                        <a:ea typeface="Times New Roman"/>
                        <a:cs typeface="Times New Roman"/>
                      </a:endParaRPr>
                    </a:p>
                  </a:txBody>
                  <a:tcPr marL="68580" marR="68580" marT="0" marB="0" anchor="ctr"/>
                </a:tc>
                <a:tc>
                  <a:txBody>
                    <a:bodyPr/>
                    <a:lstStyle/>
                    <a:p>
                      <a:pPr marL="0" marR="0" algn="ctr" hangingPunct="0">
                        <a:lnSpc>
                          <a:spcPct val="200000"/>
                        </a:lnSpc>
                        <a:spcBef>
                          <a:spcPts val="0"/>
                        </a:spcBef>
                        <a:spcAft>
                          <a:spcPts val="0"/>
                        </a:spcAft>
                      </a:pPr>
                      <a:r>
                        <a:rPr lang="en-US" sz="2400" dirty="0"/>
                        <a:t>$ 200</a:t>
                      </a:r>
                      <a:endParaRPr lang="en-US" sz="2400" dirty="0">
                        <a:latin typeface="Sabon"/>
                        <a:ea typeface="Times New Roman"/>
                        <a:cs typeface="Times New Roman"/>
                      </a:endParaRPr>
                    </a:p>
                  </a:txBody>
                  <a:tcPr marL="68580" marR="68580" marT="0" marB="0" anchor="ctr"/>
                </a:tc>
                <a:tc>
                  <a:txBody>
                    <a:bodyPr/>
                    <a:lstStyle/>
                    <a:p>
                      <a:pPr marL="0" marR="0" algn="ctr" hangingPunct="0">
                        <a:lnSpc>
                          <a:spcPct val="200000"/>
                        </a:lnSpc>
                        <a:spcBef>
                          <a:spcPts val="0"/>
                        </a:spcBef>
                        <a:spcAft>
                          <a:spcPts val="0"/>
                        </a:spcAft>
                      </a:pPr>
                      <a:r>
                        <a:rPr lang="en-US" sz="2400" dirty="0"/>
                        <a:t>$40 </a:t>
                      </a:r>
                      <a:r>
                        <a:rPr lang="en-US" sz="2400" dirty="0" err="1"/>
                        <a:t>undercosted</a:t>
                      </a:r>
                      <a:endParaRPr lang="en-US" sz="2400" dirty="0">
                        <a:latin typeface="Sabon"/>
                        <a:ea typeface="Times New Roman"/>
                        <a:cs typeface="Times New Roman"/>
                      </a:endParaRPr>
                    </a:p>
                  </a:txBody>
                  <a:tcPr marL="68580" marR="68580" marT="0" marB="0" anchor="ctr"/>
                </a:tc>
              </a:tr>
            </a:tbl>
          </a:graphicData>
        </a:graphic>
      </p:graphicFrame>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turn to S4-3</a:t>
            </a:r>
            <a:endParaRPr lang="en-US" dirty="0"/>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S4-3 - Compute Departmental Overhead Rates</a:t>
            </a:r>
            <a:endParaRPr lang="en-US" dirty="0"/>
          </a:p>
        </p:txBody>
      </p:sp>
      <p:sp>
        <p:nvSpPr>
          <p:cNvPr id="20" name="Content Placeholder 19"/>
          <p:cNvSpPr>
            <a:spLocks noGrp="1"/>
          </p:cNvSpPr>
          <p:nvPr>
            <p:ph idx="1"/>
          </p:nvPr>
        </p:nvSpPr>
        <p:spPr/>
        <p:txBody>
          <a:bodyPr>
            <a:normAutofit lnSpcReduction="10000"/>
          </a:bodyPr>
          <a:lstStyle/>
          <a:p>
            <a:pPr marL="514350" indent="-514350">
              <a:buFont typeface="+mj-lt"/>
              <a:buAutoNum type="arabicPeriod"/>
            </a:pPr>
            <a:r>
              <a:rPr lang="en-US" dirty="0" smtClean="0"/>
              <a:t>What is </a:t>
            </a:r>
            <a:r>
              <a:rPr lang="en-US" dirty="0" err="1" smtClean="0"/>
              <a:t>Gerbig’s</a:t>
            </a:r>
            <a:r>
              <a:rPr lang="en-US" dirty="0" smtClean="0"/>
              <a:t> </a:t>
            </a:r>
            <a:r>
              <a:rPr lang="en-US" dirty="0" err="1" smtClean="0"/>
              <a:t>plantwide</a:t>
            </a:r>
            <a:r>
              <a:rPr lang="en-US" dirty="0" smtClean="0"/>
              <a:t> overhead rate?</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hangingPunct="0">
              <a:defRPr/>
            </a:pPr>
            <a:endParaRPr lang="en-US" sz="2800" dirty="0" smtClean="0"/>
          </a:p>
          <a:p>
            <a:pPr algn="ctr" hangingPunct="0">
              <a:buNone/>
              <a:defRPr/>
            </a:pPr>
            <a:r>
              <a:rPr lang="en-US" sz="2595" u="sng" dirty="0" smtClean="0"/>
              <a:t>$3,762,000 manufacturing overhead</a:t>
            </a:r>
          </a:p>
          <a:p>
            <a:pPr algn="ctr" hangingPunct="0">
              <a:buNone/>
              <a:defRPr/>
            </a:pPr>
            <a:r>
              <a:rPr lang="en-US" sz="2595" dirty="0" smtClean="0"/>
              <a:t>          17,100 machine hours          </a:t>
            </a:r>
          </a:p>
          <a:p>
            <a:pPr algn="ctr" hangingPunct="0">
              <a:buNone/>
              <a:defRPr/>
            </a:pPr>
            <a:endParaRPr lang="en-US" sz="2595" dirty="0" smtClean="0"/>
          </a:p>
          <a:p>
            <a:pPr algn="ctr" hangingPunct="0">
              <a:buNone/>
              <a:defRPr/>
            </a:pPr>
            <a:r>
              <a:rPr lang="en-US" sz="2595" dirty="0" smtClean="0"/>
              <a:t>=  $220 per machine hour</a:t>
            </a:r>
          </a:p>
          <a:p>
            <a:pPr marL="514350" indent="-514350">
              <a:buFont typeface="+mj-lt"/>
              <a:buAutoNum type="arabicPeriod"/>
            </a:pPr>
            <a:endParaRPr lang="en-US" dirty="0" smtClean="0"/>
          </a:p>
          <a:p>
            <a:endParaRPr lang="en-US" dirty="0"/>
          </a:p>
        </p:txBody>
      </p:sp>
      <p:sp>
        <p:nvSpPr>
          <p:cNvPr id="6" name="Rectangle 2"/>
          <p:cNvSpPr>
            <a:spLocks noChangeArrowheads="1"/>
          </p:cNvSpPr>
          <p:nvPr/>
        </p:nvSpPr>
        <p:spPr bwMode="auto">
          <a:xfrm>
            <a:off x="1638300" y="2971800"/>
            <a:ext cx="5981700" cy="830263"/>
          </a:xfrm>
          <a:prstGeom prst="rect">
            <a:avLst/>
          </a:prstGeom>
          <a:noFill/>
          <a:ln w="9525">
            <a:noFill/>
            <a:miter lim="800000"/>
            <a:headEnd/>
            <a:tailEnd/>
          </a:ln>
        </p:spPr>
        <p:txBody>
          <a:bodyPr wrap="square" anchor="ctr">
            <a:spAutoFit/>
          </a:bodyPr>
          <a:lstStyle/>
          <a:p>
            <a:pPr eaLnBrk="0" hangingPunct="0"/>
            <a:r>
              <a:rPr lang="en-US" sz="2400" u="sng" dirty="0">
                <a:latin typeface="+mn-lt"/>
                <a:ea typeface="Calibri" pitchFamily="34" charset="0"/>
                <a:cs typeface="Times New Roman" pitchFamily="18" charset="0"/>
              </a:rPr>
              <a:t>Total estimated manufacturing overhead costs</a:t>
            </a:r>
            <a:r>
              <a:rPr lang="en-US" sz="2400" u="sng" dirty="0" smtClean="0">
                <a:latin typeface="+mn-lt"/>
                <a:ea typeface="Calibri" pitchFamily="34" charset="0"/>
                <a:cs typeface="Times New Roman" pitchFamily="18" charset="0"/>
              </a:rPr>
              <a:t/>
            </a:r>
            <a:br>
              <a:rPr lang="en-US" sz="2400" u="sng" dirty="0" smtClean="0">
                <a:latin typeface="+mn-lt"/>
                <a:ea typeface="Calibri" pitchFamily="34" charset="0"/>
                <a:cs typeface="Times New Roman" pitchFamily="18" charset="0"/>
              </a:rPr>
            </a:br>
            <a:r>
              <a:rPr lang="en-US" sz="2400" dirty="0" smtClean="0">
                <a:latin typeface="+mn-lt"/>
                <a:ea typeface="Calibri" pitchFamily="34" charset="0"/>
                <a:cs typeface="Times New Roman" pitchFamily="18" charset="0"/>
              </a:rPr>
              <a:t>Total </a:t>
            </a:r>
            <a:r>
              <a:rPr lang="en-US" sz="2400" dirty="0">
                <a:latin typeface="+mn-lt"/>
                <a:ea typeface="Calibri" pitchFamily="34" charset="0"/>
                <a:cs typeface="Times New Roman" pitchFamily="18" charset="0"/>
              </a:rPr>
              <a:t>estimated amount of the allocation base</a:t>
            </a:r>
          </a:p>
        </p:txBody>
      </p:sp>
      <p:sp>
        <p:nvSpPr>
          <p:cNvPr id="21" name="Slide Number Placeholder 20"/>
          <p:cNvSpPr>
            <a:spLocks noGrp="1"/>
          </p:cNvSpPr>
          <p:nvPr>
            <p:ph type="sldNum" sz="quarter" idx="12"/>
          </p:nvPr>
        </p:nvSpPr>
        <p:spPr/>
        <p:txBody>
          <a:bodyPr/>
          <a:lstStyle/>
          <a:p>
            <a:fld id="{87989462-1FD5-4211-85BD-E99A4CF90F7A}" type="slidenum">
              <a:rPr lang="en-US" smtClean="0"/>
              <a:pPr/>
              <a:t>16</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p"/>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S4-3 (cont.)</a:t>
            </a:r>
            <a:endParaRPr lang="en-US"/>
          </a:p>
        </p:txBody>
      </p:sp>
      <p:sp>
        <p:nvSpPr>
          <p:cNvPr id="12" name="Content Placeholder 11"/>
          <p:cNvSpPr>
            <a:spLocks noGrp="1"/>
          </p:cNvSpPr>
          <p:nvPr>
            <p:ph idx="1"/>
          </p:nvPr>
        </p:nvSpPr>
        <p:spPr/>
        <p:txBody>
          <a:bodyPr/>
          <a:lstStyle/>
          <a:p>
            <a:pPr marL="514350" indent="-514350">
              <a:buFont typeface="+mj-lt"/>
              <a:buAutoNum type="arabicPeriod" startAt="2"/>
            </a:pPr>
            <a:r>
              <a:rPr lang="en-US" dirty="0" smtClean="0"/>
              <a:t>Calculate the departmental overhead rates for </a:t>
            </a:r>
            <a:r>
              <a:rPr lang="en-US" dirty="0" err="1" smtClean="0"/>
              <a:t>Gerbig’s</a:t>
            </a:r>
            <a:r>
              <a:rPr lang="en-US" dirty="0" smtClean="0"/>
              <a:t> three production lines. Round all answers to the nearest cent.</a:t>
            </a:r>
          </a:p>
          <a:p>
            <a:endParaRPr lang="en-US" dirty="0"/>
          </a:p>
        </p:txBody>
      </p:sp>
      <p:graphicFrame>
        <p:nvGraphicFramePr>
          <p:cNvPr id="8" name="Table 7"/>
          <p:cNvGraphicFramePr>
            <a:graphicFrameLocks noGrp="1"/>
          </p:cNvGraphicFramePr>
          <p:nvPr/>
        </p:nvGraphicFramePr>
        <p:xfrm>
          <a:off x="609599" y="3352800"/>
          <a:ext cx="8001001" cy="2880360"/>
        </p:xfrm>
        <a:graphic>
          <a:graphicData uri="http://schemas.openxmlformats.org/drawingml/2006/table">
            <a:tbl>
              <a:tblPr firstRow="1" bandRow="1">
                <a:tableStyleId>{69CF1AB2-1976-4502-BF36-3FF5EA218861}</a:tableStyleId>
              </a:tblPr>
              <a:tblGrid>
                <a:gridCol w="1752600"/>
                <a:gridCol w="2209800"/>
                <a:gridCol w="2107326"/>
                <a:gridCol w="1931275"/>
              </a:tblGrid>
              <a:tr h="685800">
                <a:tc>
                  <a:txBody>
                    <a:bodyPr/>
                    <a:lstStyle/>
                    <a:p>
                      <a:pPr algn="l"/>
                      <a:r>
                        <a:rPr lang="en-US" sz="2200" b="1" dirty="0" smtClean="0"/>
                        <a:t>Department</a:t>
                      </a:r>
                      <a:endParaRPr lang="en-US" sz="2200" b="1" dirty="0"/>
                    </a:p>
                  </a:txBody>
                  <a:tcPr anchor="ctr"/>
                </a:tc>
                <a:tc>
                  <a:txBody>
                    <a:bodyPr/>
                    <a:lstStyle/>
                    <a:p>
                      <a:pPr algn="ctr"/>
                      <a:r>
                        <a:rPr lang="en-US" sz="2400" b="1" dirty="0" smtClean="0"/>
                        <a:t>Overhead Cost</a:t>
                      </a:r>
                      <a:endParaRPr lang="en-US" sz="2400" b="1" dirty="0"/>
                    </a:p>
                  </a:txBody>
                  <a:tcPr anchor="ctr"/>
                </a:tc>
                <a:tc>
                  <a:txBody>
                    <a:bodyPr/>
                    <a:lstStyle/>
                    <a:p>
                      <a:pPr algn="ctr"/>
                      <a:r>
                        <a:rPr lang="en-US" sz="2400" b="1" dirty="0" smtClean="0"/>
                        <a:t>Machine Hours</a:t>
                      </a:r>
                      <a:endParaRPr lang="en-US" sz="2400" b="1" dirty="0"/>
                    </a:p>
                  </a:txBody>
                  <a:tcPr anchor="ctr"/>
                </a:tc>
                <a:tc>
                  <a:txBody>
                    <a:bodyPr/>
                    <a:lstStyle/>
                    <a:p>
                      <a:pPr algn="ctr"/>
                      <a:r>
                        <a:rPr lang="en-US" sz="2400" b="1" dirty="0" smtClean="0"/>
                        <a:t>Overhead Rate</a:t>
                      </a:r>
                      <a:endParaRPr lang="en-US" sz="2400" b="1" dirty="0"/>
                    </a:p>
                  </a:txBody>
                  <a:tcPr anchor="ctr"/>
                </a:tc>
              </a:tr>
              <a:tr h="685800">
                <a:tc>
                  <a:txBody>
                    <a:bodyPr/>
                    <a:lstStyle/>
                    <a:p>
                      <a:pPr algn="l"/>
                      <a:r>
                        <a:rPr lang="en-US" sz="2200" b="0" dirty="0" smtClean="0">
                          <a:solidFill>
                            <a:schemeClr val="dk1"/>
                          </a:solidFill>
                          <a:latin typeface="+mn-lt"/>
                          <a:ea typeface="+mn-ea"/>
                          <a:cs typeface="+mn-cs"/>
                        </a:rPr>
                        <a:t>Potato chips</a:t>
                      </a:r>
                      <a:endParaRPr lang="en-US" sz="2200" b="0" dirty="0"/>
                    </a:p>
                  </a:txBody>
                  <a:tcPr anchor="ctr"/>
                </a:tc>
                <a:tc>
                  <a:txBody>
                    <a:bodyPr/>
                    <a:lstStyle/>
                    <a:p>
                      <a:pPr algn="ctr"/>
                      <a:r>
                        <a:rPr lang="en-US" sz="2400" b="0" dirty="0" smtClean="0">
                          <a:solidFill>
                            <a:schemeClr val="dk1"/>
                          </a:solidFill>
                          <a:latin typeface="+mn-lt"/>
                          <a:ea typeface="+mn-ea"/>
                          <a:cs typeface="+mn-cs"/>
                        </a:rPr>
                        <a:t>$2,147,000</a:t>
                      </a:r>
                      <a:endParaRPr lang="en-US" sz="2400" b="0" dirty="0"/>
                    </a:p>
                  </a:txBody>
                  <a:tcPr anchor="ctr"/>
                </a:tc>
                <a:tc>
                  <a:txBody>
                    <a:bodyPr/>
                    <a:lstStyle/>
                    <a:p>
                      <a:pPr algn="ctr"/>
                      <a:r>
                        <a:rPr lang="en-US" sz="2400" b="0" dirty="0" smtClean="0"/>
                        <a:t>11,300 MH</a:t>
                      </a:r>
                      <a:endParaRPr lang="en-US" sz="2400" b="0" dirty="0"/>
                    </a:p>
                  </a:txBody>
                  <a:tcPr anchor="ctr"/>
                </a:tc>
                <a:tc>
                  <a:txBody>
                    <a:bodyPr/>
                    <a:lstStyle/>
                    <a:p>
                      <a:pPr algn="ctr"/>
                      <a:endParaRPr lang="en-US" sz="2400" b="1" dirty="0">
                        <a:solidFill>
                          <a:srgbClr val="6D0F14"/>
                        </a:solidFill>
                      </a:endParaRPr>
                    </a:p>
                  </a:txBody>
                  <a:tcPr anchor="ctr"/>
                </a:tc>
              </a:tr>
              <a:tr h="685800">
                <a:tc>
                  <a:txBody>
                    <a:bodyPr/>
                    <a:lstStyle/>
                    <a:p>
                      <a:pPr algn="l"/>
                      <a:r>
                        <a:rPr lang="en-US" sz="2200" b="0" dirty="0" smtClean="0">
                          <a:solidFill>
                            <a:schemeClr val="dk1"/>
                          </a:solidFill>
                          <a:latin typeface="+mn-lt"/>
                          <a:ea typeface="+mn-ea"/>
                          <a:cs typeface="+mn-cs"/>
                        </a:rPr>
                        <a:t>Corn chips</a:t>
                      </a:r>
                      <a:endParaRPr lang="en-US" sz="2200" b="0" dirty="0"/>
                    </a:p>
                  </a:txBody>
                  <a:tcPr anchor="ctr"/>
                </a:tc>
                <a:tc>
                  <a:txBody>
                    <a:bodyPr/>
                    <a:lstStyle/>
                    <a:p>
                      <a:pPr algn="ctr"/>
                      <a:r>
                        <a:rPr lang="en-US" sz="2400" b="0" dirty="0" smtClean="0">
                          <a:solidFill>
                            <a:schemeClr val="dk1"/>
                          </a:solidFill>
                          <a:latin typeface="+mn-lt"/>
                          <a:ea typeface="+mn-ea"/>
                          <a:cs typeface="+mn-cs"/>
                        </a:rPr>
                        <a:t>$959,000</a:t>
                      </a:r>
                      <a:endParaRPr lang="en-US" sz="2400" b="0" dirty="0"/>
                    </a:p>
                  </a:txBody>
                  <a:tcPr anchor="ctr"/>
                </a:tc>
                <a:tc>
                  <a:txBody>
                    <a:bodyPr/>
                    <a:lstStyle/>
                    <a:p>
                      <a:pPr algn="ctr"/>
                      <a:r>
                        <a:rPr lang="en-US" sz="2400" b="0" dirty="0" smtClean="0"/>
                        <a:t>2,600 MH</a:t>
                      </a:r>
                      <a:endParaRPr lang="en-US" sz="2400" b="0" dirty="0"/>
                    </a:p>
                  </a:txBody>
                  <a:tcPr anchor="ctr"/>
                </a:tc>
                <a:tc>
                  <a:txBody>
                    <a:bodyPr/>
                    <a:lstStyle/>
                    <a:p>
                      <a:pPr algn="ctr"/>
                      <a:endParaRPr lang="en-US" sz="2400" b="1" dirty="0">
                        <a:solidFill>
                          <a:srgbClr val="6D0F14"/>
                        </a:solidFill>
                      </a:endParaRPr>
                    </a:p>
                  </a:txBody>
                  <a:tcPr anchor="ctr"/>
                </a:tc>
              </a:tr>
              <a:tr h="685800">
                <a:tc>
                  <a:txBody>
                    <a:bodyPr/>
                    <a:lstStyle/>
                    <a:p>
                      <a:pPr algn="l"/>
                      <a:r>
                        <a:rPr lang="en-US" sz="2200" b="0" dirty="0" smtClean="0"/>
                        <a:t>Cheese puffs</a:t>
                      </a:r>
                      <a:endParaRPr lang="en-US" sz="2200" b="0" dirty="0"/>
                    </a:p>
                  </a:txBody>
                  <a:tcPr anchor="ctr"/>
                </a:tc>
                <a:tc>
                  <a:txBody>
                    <a:bodyPr/>
                    <a:lstStyle/>
                    <a:p>
                      <a:pPr algn="ctr"/>
                      <a:r>
                        <a:rPr lang="en-US" sz="2400" b="0" dirty="0" smtClean="0">
                          <a:solidFill>
                            <a:schemeClr val="dk1"/>
                          </a:solidFill>
                          <a:latin typeface="+mn-lt"/>
                          <a:ea typeface="+mn-ea"/>
                          <a:cs typeface="+mn-cs"/>
                        </a:rPr>
                        <a:t>$  656,000</a:t>
                      </a:r>
                      <a:endParaRPr lang="en-US" sz="2400" b="0" dirty="0"/>
                    </a:p>
                  </a:txBody>
                  <a:tcPr anchor="ctr"/>
                </a:tc>
                <a:tc>
                  <a:txBody>
                    <a:bodyPr/>
                    <a:lstStyle/>
                    <a:p>
                      <a:pPr algn="ctr"/>
                      <a:r>
                        <a:rPr lang="en-US" sz="2400" b="0" dirty="0" smtClean="0"/>
                        <a:t>3,200 MH</a:t>
                      </a:r>
                      <a:endParaRPr lang="en-US" sz="2400" b="0" dirty="0"/>
                    </a:p>
                  </a:txBody>
                  <a:tcPr anchor="ctr"/>
                </a:tc>
                <a:tc>
                  <a:txBody>
                    <a:bodyPr/>
                    <a:lstStyle/>
                    <a:p>
                      <a:pPr algn="ctr"/>
                      <a:endParaRPr lang="en-US" sz="2400" b="1" dirty="0">
                        <a:solidFill>
                          <a:srgbClr val="6D0F14"/>
                        </a:solidFill>
                      </a:endParaRPr>
                    </a:p>
                  </a:txBody>
                  <a:tcPr anchor="ctr"/>
                </a:tc>
              </a:tr>
            </a:tbl>
          </a:graphicData>
        </a:graphic>
      </p:graphicFrame>
      <p:sp>
        <p:nvSpPr>
          <p:cNvPr id="13" name="Slide Number Placeholder 12"/>
          <p:cNvSpPr>
            <a:spLocks noGrp="1"/>
          </p:cNvSpPr>
          <p:nvPr>
            <p:ph type="sldNum" sz="quarter" idx="12"/>
          </p:nvPr>
        </p:nvSpPr>
        <p:spPr/>
        <p:txBody>
          <a:bodyPr/>
          <a:lstStyle/>
          <a:p>
            <a:fld id="{87989462-1FD5-4211-85BD-E99A4CF90F7A}" type="slidenum">
              <a:rPr lang="en-US" smtClean="0"/>
              <a:pPr/>
              <a:t>17</a:t>
            </a:fld>
            <a:endParaRPr lang="en-US"/>
          </a:p>
        </p:txBody>
      </p:sp>
      <p:sp>
        <p:nvSpPr>
          <p:cNvPr id="6" name="Rectangle 5"/>
          <p:cNvSpPr/>
          <p:nvPr/>
        </p:nvSpPr>
        <p:spPr>
          <a:xfrm>
            <a:off x="7086600" y="4267200"/>
            <a:ext cx="1199367" cy="461665"/>
          </a:xfrm>
          <a:prstGeom prst="rect">
            <a:avLst/>
          </a:prstGeom>
        </p:spPr>
        <p:txBody>
          <a:bodyPr wrap="none">
            <a:spAutoFit/>
          </a:bodyPr>
          <a:lstStyle/>
          <a:p>
            <a:pPr algn="ctr"/>
            <a:r>
              <a:rPr lang="en-US" sz="2400" b="1" dirty="0" smtClean="0">
                <a:solidFill>
                  <a:srgbClr val="6D0F14"/>
                </a:solidFill>
                <a:latin typeface="+mj-lt"/>
              </a:rPr>
              <a:t>$190.00</a:t>
            </a:r>
            <a:endParaRPr lang="en-US" sz="2400" b="1" dirty="0">
              <a:solidFill>
                <a:srgbClr val="6D0F14"/>
              </a:solidFill>
              <a:latin typeface="+mj-lt"/>
            </a:endParaRPr>
          </a:p>
        </p:txBody>
      </p:sp>
      <p:sp>
        <p:nvSpPr>
          <p:cNvPr id="7" name="Rectangle 6"/>
          <p:cNvSpPr/>
          <p:nvPr/>
        </p:nvSpPr>
        <p:spPr>
          <a:xfrm>
            <a:off x="7086602" y="4953000"/>
            <a:ext cx="1199367" cy="461665"/>
          </a:xfrm>
          <a:prstGeom prst="rect">
            <a:avLst/>
          </a:prstGeom>
        </p:spPr>
        <p:txBody>
          <a:bodyPr wrap="none">
            <a:spAutoFit/>
          </a:bodyPr>
          <a:lstStyle/>
          <a:p>
            <a:pPr algn="ctr"/>
            <a:r>
              <a:rPr lang="en-US" sz="2400" b="1" dirty="0" smtClean="0">
                <a:solidFill>
                  <a:srgbClr val="6D0F14"/>
                </a:solidFill>
                <a:latin typeface="+mj-lt"/>
              </a:rPr>
              <a:t>$368.85</a:t>
            </a:r>
            <a:endParaRPr lang="en-US" sz="2400" b="1" dirty="0">
              <a:solidFill>
                <a:srgbClr val="6D0F14"/>
              </a:solidFill>
              <a:latin typeface="+mj-lt"/>
            </a:endParaRPr>
          </a:p>
        </p:txBody>
      </p:sp>
      <p:sp>
        <p:nvSpPr>
          <p:cNvPr id="9" name="Rectangle 8"/>
          <p:cNvSpPr/>
          <p:nvPr/>
        </p:nvSpPr>
        <p:spPr>
          <a:xfrm>
            <a:off x="7086600" y="5638800"/>
            <a:ext cx="1199367" cy="461665"/>
          </a:xfrm>
          <a:prstGeom prst="rect">
            <a:avLst/>
          </a:prstGeom>
        </p:spPr>
        <p:txBody>
          <a:bodyPr wrap="none">
            <a:spAutoFit/>
          </a:bodyPr>
          <a:lstStyle/>
          <a:p>
            <a:pPr algn="ctr"/>
            <a:r>
              <a:rPr lang="en-US" sz="2400" b="1" dirty="0" smtClean="0">
                <a:solidFill>
                  <a:srgbClr val="6D0F14"/>
                </a:solidFill>
                <a:latin typeface="+mj-lt"/>
              </a:rPr>
              <a:t>$205.00</a:t>
            </a:r>
            <a:endParaRPr lang="en-US" sz="2400" b="1" dirty="0">
              <a:solidFill>
                <a:srgbClr val="6D0F14"/>
              </a:solidFill>
              <a:latin typeface="+mj-l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S4-3 (cont.)</a:t>
            </a:r>
            <a:endParaRPr lang="en-US"/>
          </a:p>
        </p:txBody>
      </p:sp>
      <p:sp>
        <p:nvSpPr>
          <p:cNvPr id="7" name="Content Placeholder 6"/>
          <p:cNvSpPr>
            <a:spLocks noGrp="1"/>
          </p:cNvSpPr>
          <p:nvPr>
            <p:ph idx="1"/>
          </p:nvPr>
        </p:nvSpPr>
        <p:spPr/>
        <p:txBody>
          <a:bodyPr>
            <a:normAutofit fontScale="85000" lnSpcReduction="20000"/>
          </a:bodyPr>
          <a:lstStyle/>
          <a:p>
            <a:pPr marL="514350" indent="-514350">
              <a:buFont typeface="+mj-lt"/>
              <a:buAutoNum type="arabicPeriod" startAt="3"/>
            </a:pPr>
            <a:r>
              <a:rPr lang="en-US" sz="3529" dirty="0" smtClean="0"/>
              <a:t>Which products had been </a:t>
            </a:r>
            <a:r>
              <a:rPr lang="en-US" sz="3529" dirty="0" err="1" smtClean="0"/>
              <a:t>overcosted</a:t>
            </a:r>
            <a:r>
              <a:rPr lang="en-US" sz="3529" dirty="0" smtClean="0"/>
              <a:t> by the </a:t>
            </a:r>
            <a:r>
              <a:rPr lang="en-US" sz="3529" dirty="0" err="1" smtClean="0"/>
              <a:t>plantwide</a:t>
            </a:r>
            <a:r>
              <a:rPr lang="en-US" sz="3529" dirty="0" smtClean="0"/>
              <a:t> rate? Which products had been </a:t>
            </a:r>
            <a:r>
              <a:rPr lang="en-US" sz="3529" dirty="0" err="1" smtClean="0"/>
              <a:t>undercosted</a:t>
            </a:r>
            <a:r>
              <a:rPr lang="en-US" sz="3529" dirty="0" smtClean="0"/>
              <a:t> by the </a:t>
            </a:r>
            <a:r>
              <a:rPr lang="en-US" sz="3529" dirty="0" err="1" smtClean="0"/>
              <a:t>plantwide</a:t>
            </a:r>
            <a:r>
              <a:rPr lang="en-US" sz="3529" dirty="0" smtClean="0"/>
              <a:t> rate?</a:t>
            </a:r>
          </a:p>
          <a:p>
            <a:pPr marL="514350" indent="-514350">
              <a:buFont typeface="+mj-lt"/>
              <a:buAutoNum type="arabicPeriod" startAt="3"/>
            </a:pPr>
            <a:endParaRPr lang="en-US" sz="3529" dirty="0" smtClean="0"/>
          </a:p>
          <a:p>
            <a:pPr marL="514350" indent="-514350">
              <a:buNone/>
            </a:pPr>
            <a:r>
              <a:rPr lang="en-US" sz="3529" dirty="0" smtClean="0"/>
              <a:t>	</a:t>
            </a:r>
            <a:r>
              <a:rPr lang="en-US" sz="3529" dirty="0" err="1" smtClean="0"/>
              <a:t>Plantwide</a:t>
            </a:r>
            <a:r>
              <a:rPr lang="en-US" sz="3529" dirty="0" smtClean="0"/>
              <a:t> Rate = $220.00 per machine hour</a:t>
            </a:r>
          </a:p>
          <a:p>
            <a:pPr marL="514350" indent="-514350">
              <a:buNone/>
            </a:pPr>
            <a:endParaRPr lang="en-US" sz="3529" dirty="0" smtClean="0"/>
          </a:p>
          <a:p>
            <a:pPr marL="514350" indent="-514350">
              <a:buNone/>
            </a:pPr>
            <a:r>
              <a:rPr lang="en-US" sz="3529" dirty="0" smtClean="0"/>
              <a:t>	Departmental Rate:</a:t>
            </a:r>
          </a:p>
          <a:p>
            <a:pPr marL="514350" indent="-514350">
              <a:buNone/>
            </a:pP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a:p>
        </p:txBody>
      </p:sp>
      <p:sp>
        <p:nvSpPr>
          <p:cNvPr id="10" name="Slide Number Placeholder 9"/>
          <p:cNvSpPr>
            <a:spLocks noGrp="1"/>
          </p:cNvSpPr>
          <p:nvPr>
            <p:ph type="sldNum" sz="quarter" idx="12"/>
          </p:nvPr>
        </p:nvSpPr>
        <p:spPr/>
        <p:txBody>
          <a:bodyPr/>
          <a:lstStyle/>
          <a:p>
            <a:fld id="{87989462-1FD5-4211-85BD-E99A4CF90F7A}" type="slidenum">
              <a:rPr lang="en-US" smtClean="0"/>
              <a:pPr/>
              <a:t>18</a:t>
            </a:fld>
            <a:endParaRPr lang="en-US"/>
          </a:p>
        </p:txBody>
      </p:sp>
      <p:sp>
        <p:nvSpPr>
          <p:cNvPr id="3076" name="AutoShape 4"/>
          <p:cNvSpPr>
            <a:spLocks noChangeAspect="1" noChangeArrowheads="1" noTextEdit="1"/>
          </p:cNvSpPr>
          <p:nvPr/>
        </p:nvSpPr>
        <p:spPr bwMode="auto">
          <a:xfrm>
            <a:off x="1143000" y="4419600"/>
            <a:ext cx="7381875" cy="1866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0" name="Group 19"/>
          <p:cNvGrpSpPr/>
          <p:nvPr/>
        </p:nvGrpSpPr>
        <p:grpSpPr>
          <a:xfrm>
            <a:off x="1349375" y="4572000"/>
            <a:ext cx="3937704" cy="571500"/>
            <a:chOff x="1349375" y="4572000"/>
            <a:chExt cx="3937704" cy="571500"/>
          </a:xfrm>
        </p:grpSpPr>
        <p:sp>
          <p:nvSpPr>
            <p:cNvPr id="3078" name="Rectangle 6"/>
            <p:cNvSpPr>
              <a:spLocks noChangeArrowheads="1"/>
            </p:cNvSpPr>
            <p:nvPr/>
          </p:nvSpPr>
          <p:spPr bwMode="auto">
            <a:xfrm>
              <a:off x="1349375" y="4572000"/>
              <a:ext cx="1228725" cy="571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smtClean="0">
                  <a:ln>
                    <a:noFill/>
                  </a:ln>
                  <a:solidFill>
                    <a:srgbClr val="000000"/>
                  </a:solidFill>
                  <a:effectLst/>
                  <a:latin typeface="Calibri" pitchFamily="34" charset="0"/>
                </a:rPr>
                <a:t>Potato</a:t>
              </a:r>
              <a:endParaRPr kumimoji="0" lang="en-US" sz="1800" b="0" i="0" u="none" strike="noStrike" cap="none" normalizeH="0" baseline="0" smtClean="0">
                <a:ln>
                  <a:noFill/>
                </a:ln>
                <a:solidFill>
                  <a:schemeClr val="tx1"/>
                </a:solidFill>
                <a:effectLst/>
                <a:latin typeface="Arial" pitchFamily="34" charset="0"/>
              </a:endParaRPr>
            </a:p>
          </p:txBody>
        </p:sp>
        <p:sp>
          <p:nvSpPr>
            <p:cNvPr id="3079" name="Rectangle 7"/>
            <p:cNvSpPr>
              <a:spLocks noChangeArrowheads="1"/>
            </p:cNvSpPr>
            <p:nvPr/>
          </p:nvSpPr>
          <p:spPr bwMode="auto">
            <a:xfrm>
              <a:off x="2444750" y="4572000"/>
              <a:ext cx="1028700" cy="571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rgbClr val="000000"/>
                  </a:solidFill>
                  <a:effectLst/>
                  <a:latin typeface="Calibri" pitchFamily="34" charset="0"/>
                </a:rPr>
                <a:t>Chips</a:t>
              </a:r>
              <a:endParaRPr kumimoji="0" lang="en-US" sz="1800" b="0" i="0" u="none" strike="noStrike" cap="none" normalizeH="0" baseline="0" dirty="0" smtClean="0">
                <a:ln>
                  <a:noFill/>
                </a:ln>
                <a:solidFill>
                  <a:schemeClr val="tx1"/>
                </a:solidFill>
                <a:effectLst/>
                <a:latin typeface="Arial" pitchFamily="34" charset="0"/>
              </a:endParaRPr>
            </a:p>
          </p:txBody>
        </p:sp>
        <p:sp>
          <p:nvSpPr>
            <p:cNvPr id="3080" name="Rectangle 8"/>
            <p:cNvSpPr>
              <a:spLocks noChangeArrowheads="1"/>
            </p:cNvSpPr>
            <p:nvPr/>
          </p:nvSpPr>
          <p:spPr bwMode="auto">
            <a:xfrm>
              <a:off x="3736975" y="4572000"/>
              <a:ext cx="1550104" cy="4616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rgbClr val="000000"/>
                  </a:solidFill>
                  <a:effectLst/>
                  <a:latin typeface="Calibri" pitchFamily="34" charset="0"/>
                </a:rPr>
                <a:t>= $190.00</a:t>
              </a:r>
              <a:endParaRPr kumimoji="0" lang="en-US" sz="1800" b="0" i="0" u="none" strike="noStrike" cap="none" normalizeH="0" baseline="0" dirty="0" smtClean="0">
                <a:ln>
                  <a:noFill/>
                </a:ln>
                <a:solidFill>
                  <a:schemeClr val="tx1"/>
                </a:solidFill>
                <a:effectLst/>
                <a:latin typeface="Arial" pitchFamily="34" charset="0"/>
              </a:endParaRPr>
            </a:p>
          </p:txBody>
        </p:sp>
      </p:grpSp>
      <p:sp>
        <p:nvSpPr>
          <p:cNvPr id="3081" name="Rectangle 9"/>
          <p:cNvSpPr>
            <a:spLocks noChangeArrowheads="1"/>
          </p:cNvSpPr>
          <p:nvPr/>
        </p:nvSpPr>
        <p:spPr bwMode="auto">
          <a:xfrm>
            <a:off x="6124575" y="4572000"/>
            <a:ext cx="2009775" cy="571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1" i="0" u="none" strike="noStrike" cap="none" normalizeH="0" baseline="0" dirty="0" err="1" smtClean="0">
                <a:ln>
                  <a:noFill/>
                </a:ln>
                <a:solidFill>
                  <a:srgbClr val="6D0F14"/>
                </a:solidFill>
                <a:effectLst/>
                <a:latin typeface="Calibri" pitchFamily="34" charset="0"/>
              </a:rPr>
              <a:t>Overcosted</a:t>
            </a:r>
            <a:endParaRPr kumimoji="0" lang="en-US" sz="1800" b="0" i="0" u="none" strike="noStrike" cap="none" normalizeH="0" baseline="0" dirty="0" smtClean="0">
              <a:ln>
                <a:noFill/>
              </a:ln>
              <a:solidFill>
                <a:schemeClr val="tx1"/>
              </a:solidFill>
              <a:effectLst/>
              <a:latin typeface="Arial" pitchFamily="34" charset="0"/>
            </a:endParaRPr>
          </a:p>
        </p:txBody>
      </p:sp>
      <p:grpSp>
        <p:nvGrpSpPr>
          <p:cNvPr id="21" name="Group 20"/>
          <p:cNvGrpSpPr/>
          <p:nvPr/>
        </p:nvGrpSpPr>
        <p:grpSpPr>
          <a:xfrm>
            <a:off x="1349375" y="5121275"/>
            <a:ext cx="3828700" cy="571500"/>
            <a:chOff x="1349375" y="5121275"/>
            <a:chExt cx="3828700" cy="571500"/>
          </a:xfrm>
        </p:grpSpPr>
        <p:sp>
          <p:nvSpPr>
            <p:cNvPr id="3082" name="Rectangle 10"/>
            <p:cNvSpPr>
              <a:spLocks noChangeArrowheads="1"/>
            </p:cNvSpPr>
            <p:nvPr/>
          </p:nvSpPr>
          <p:spPr bwMode="auto">
            <a:xfrm>
              <a:off x="1349375" y="5121275"/>
              <a:ext cx="1857375" cy="571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rgbClr val="000000"/>
                  </a:solidFill>
                  <a:effectLst/>
                  <a:latin typeface="Calibri" pitchFamily="34" charset="0"/>
                </a:rPr>
                <a:t>Corn Chips</a:t>
              </a:r>
              <a:endParaRPr kumimoji="0" lang="en-US" sz="1800" b="0" i="0" u="none" strike="noStrike" cap="none" normalizeH="0" baseline="0" dirty="0" smtClean="0">
                <a:ln>
                  <a:noFill/>
                </a:ln>
                <a:solidFill>
                  <a:schemeClr val="tx1"/>
                </a:solidFill>
                <a:effectLst/>
                <a:latin typeface="Arial" pitchFamily="34" charset="0"/>
              </a:endParaRPr>
            </a:p>
          </p:txBody>
        </p:sp>
        <p:sp>
          <p:nvSpPr>
            <p:cNvPr id="3083" name="Rectangle 11"/>
            <p:cNvSpPr>
              <a:spLocks noChangeArrowheads="1"/>
            </p:cNvSpPr>
            <p:nvPr/>
          </p:nvSpPr>
          <p:spPr bwMode="auto">
            <a:xfrm>
              <a:off x="3736975" y="5121275"/>
              <a:ext cx="1441100" cy="4616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rgbClr val="000000"/>
                  </a:solidFill>
                  <a:effectLst/>
                  <a:latin typeface="Calibri" pitchFamily="34" charset="0"/>
                </a:rPr>
                <a:t>=  368.85</a:t>
              </a:r>
              <a:endParaRPr kumimoji="0" lang="en-US" sz="1800" b="0" i="0" u="none" strike="noStrike" cap="none" normalizeH="0" baseline="0" dirty="0" smtClean="0">
                <a:ln>
                  <a:noFill/>
                </a:ln>
                <a:solidFill>
                  <a:schemeClr val="tx1"/>
                </a:solidFill>
                <a:effectLst/>
                <a:latin typeface="Arial" pitchFamily="34" charset="0"/>
              </a:endParaRPr>
            </a:p>
          </p:txBody>
        </p:sp>
      </p:grpSp>
      <p:sp>
        <p:nvSpPr>
          <p:cNvPr id="3084" name="Rectangle 12"/>
          <p:cNvSpPr>
            <a:spLocks noChangeArrowheads="1"/>
          </p:cNvSpPr>
          <p:nvPr/>
        </p:nvSpPr>
        <p:spPr bwMode="auto">
          <a:xfrm>
            <a:off x="6124575" y="5121275"/>
            <a:ext cx="2228850" cy="571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1" i="0" u="none" strike="noStrike" cap="none" normalizeH="0" baseline="0" dirty="0" err="1" smtClean="0">
                <a:ln>
                  <a:noFill/>
                </a:ln>
                <a:solidFill>
                  <a:srgbClr val="6D0F14"/>
                </a:solidFill>
                <a:effectLst/>
                <a:latin typeface="Calibri" pitchFamily="34" charset="0"/>
              </a:rPr>
              <a:t>Undercosted</a:t>
            </a:r>
            <a:endParaRPr kumimoji="0" lang="en-US" sz="1800" b="0" i="0" u="none" strike="noStrike" cap="none" normalizeH="0" baseline="0" dirty="0" smtClean="0">
              <a:ln>
                <a:noFill/>
              </a:ln>
              <a:solidFill>
                <a:schemeClr val="tx1"/>
              </a:solidFill>
              <a:effectLst/>
              <a:latin typeface="Arial" pitchFamily="34" charset="0"/>
            </a:endParaRPr>
          </a:p>
        </p:txBody>
      </p:sp>
      <p:grpSp>
        <p:nvGrpSpPr>
          <p:cNvPr id="22" name="Group 21"/>
          <p:cNvGrpSpPr/>
          <p:nvPr/>
        </p:nvGrpSpPr>
        <p:grpSpPr>
          <a:xfrm>
            <a:off x="1349375" y="5668963"/>
            <a:ext cx="3828700" cy="571500"/>
            <a:chOff x="1349375" y="5668963"/>
            <a:chExt cx="3828700" cy="571500"/>
          </a:xfrm>
        </p:grpSpPr>
        <p:sp>
          <p:nvSpPr>
            <p:cNvPr id="3085" name="Rectangle 13"/>
            <p:cNvSpPr>
              <a:spLocks noChangeArrowheads="1"/>
            </p:cNvSpPr>
            <p:nvPr/>
          </p:nvSpPr>
          <p:spPr bwMode="auto">
            <a:xfrm>
              <a:off x="1349375" y="5668963"/>
              <a:ext cx="1304925" cy="571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rgbClr val="000000"/>
                  </a:solidFill>
                  <a:effectLst/>
                  <a:latin typeface="Calibri" pitchFamily="34" charset="0"/>
                </a:rPr>
                <a:t>Cheese</a:t>
              </a:r>
              <a:endParaRPr kumimoji="0" lang="en-US" sz="1800" b="0" i="0" u="none" strike="noStrike" cap="none" normalizeH="0" baseline="0" dirty="0" smtClean="0">
                <a:ln>
                  <a:noFill/>
                </a:ln>
                <a:solidFill>
                  <a:schemeClr val="tx1"/>
                </a:solidFill>
                <a:effectLst/>
                <a:latin typeface="Arial" pitchFamily="34" charset="0"/>
              </a:endParaRPr>
            </a:p>
          </p:txBody>
        </p:sp>
        <p:sp>
          <p:nvSpPr>
            <p:cNvPr id="3086" name="Rectangle 14"/>
            <p:cNvSpPr>
              <a:spLocks noChangeArrowheads="1"/>
            </p:cNvSpPr>
            <p:nvPr/>
          </p:nvSpPr>
          <p:spPr bwMode="auto">
            <a:xfrm>
              <a:off x="2540000" y="5668963"/>
              <a:ext cx="971550" cy="571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rgbClr val="000000"/>
                  </a:solidFill>
                  <a:effectLst/>
                  <a:latin typeface="Calibri" pitchFamily="34" charset="0"/>
                </a:rPr>
                <a:t>Puffs</a:t>
              </a:r>
              <a:endParaRPr kumimoji="0" lang="en-US" sz="1800" b="0" i="0" u="none" strike="noStrike" cap="none" normalizeH="0" baseline="0" dirty="0" smtClean="0">
                <a:ln>
                  <a:noFill/>
                </a:ln>
                <a:solidFill>
                  <a:schemeClr val="tx1"/>
                </a:solidFill>
                <a:effectLst/>
                <a:latin typeface="Arial" pitchFamily="34" charset="0"/>
              </a:endParaRPr>
            </a:p>
          </p:txBody>
        </p:sp>
        <p:sp>
          <p:nvSpPr>
            <p:cNvPr id="3087" name="Rectangle 15"/>
            <p:cNvSpPr>
              <a:spLocks noChangeArrowheads="1"/>
            </p:cNvSpPr>
            <p:nvPr/>
          </p:nvSpPr>
          <p:spPr bwMode="auto">
            <a:xfrm>
              <a:off x="3736975" y="5668963"/>
              <a:ext cx="1441100" cy="4616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rgbClr val="000000"/>
                  </a:solidFill>
                  <a:effectLst/>
                  <a:latin typeface="Calibri" pitchFamily="34" charset="0"/>
                </a:rPr>
                <a:t>=  205.00</a:t>
              </a:r>
              <a:endParaRPr kumimoji="0" lang="en-US" sz="1800" b="0" i="0" u="none" strike="noStrike" cap="none" normalizeH="0" baseline="0" dirty="0" smtClean="0">
                <a:ln>
                  <a:noFill/>
                </a:ln>
                <a:solidFill>
                  <a:schemeClr val="tx1"/>
                </a:solidFill>
                <a:effectLst/>
                <a:latin typeface="Arial" pitchFamily="34" charset="0"/>
              </a:endParaRPr>
            </a:p>
          </p:txBody>
        </p:sp>
      </p:grpSp>
      <p:sp>
        <p:nvSpPr>
          <p:cNvPr id="3088" name="Rectangle 16"/>
          <p:cNvSpPr>
            <a:spLocks noChangeArrowheads="1"/>
          </p:cNvSpPr>
          <p:nvPr/>
        </p:nvSpPr>
        <p:spPr bwMode="auto">
          <a:xfrm>
            <a:off x="6124575" y="5668963"/>
            <a:ext cx="1807546" cy="4616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1" i="0" u="none" strike="noStrike" cap="none" normalizeH="0" baseline="0" dirty="0" err="1" smtClean="0">
                <a:ln>
                  <a:noFill/>
                </a:ln>
                <a:solidFill>
                  <a:srgbClr val="6D0F14"/>
                </a:solidFill>
                <a:effectLst/>
                <a:latin typeface="Calibri" pitchFamily="34" charset="0"/>
              </a:rPr>
              <a:t>Overcosted</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8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8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3081" grpId="0"/>
      <p:bldP spid="3084" grpId="0"/>
      <p:bldP spid="308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dirty="0" smtClean="0">
                <a:ea typeface="+mj-ea"/>
                <a:cs typeface="+mj-cs"/>
              </a:rPr>
              <a:t>Objective 2</a:t>
            </a:r>
            <a:endParaRPr lang="en-US" sz="6000" dirty="0">
              <a:ea typeface="+mj-ea"/>
              <a:cs typeface="+mj-cs"/>
            </a:endParaRPr>
          </a:p>
        </p:txBody>
      </p:sp>
      <p:sp>
        <p:nvSpPr>
          <p:cNvPr id="21507" name="Rectangle 3"/>
          <p:cNvSpPr>
            <a:spLocks noGrp="1" noChangeArrowheads="1"/>
          </p:cNvSpPr>
          <p:nvPr>
            <p:ph type="subTitle" idx="1"/>
          </p:nvPr>
        </p:nvSpPr>
        <p:spPr>
          <a:xfrm>
            <a:off x="1143000" y="2438400"/>
            <a:ext cx="6858000" cy="1752600"/>
          </a:xfrm>
        </p:spPr>
        <p:txBody>
          <a:bodyPr/>
          <a:lstStyle/>
          <a:p>
            <a:r>
              <a:rPr lang="en-US" dirty="0" smtClean="0"/>
              <a:t>Develop and use activity-based costing (ABC) to allocate indirect costs</a:t>
            </a:r>
          </a:p>
        </p:txBody>
      </p:sp>
      <p:sp>
        <p:nvSpPr>
          <p:cNvPr id="6" name="Slide Number Placeholder 5"/>
          <p:cNvSpPr>
            <a:spLocks noGrp="1"/>
          </p:cNvSpPr>
          <p:nvPr>
            <p:ph type="sldNum" sz="quarter" idx="12"/>
          </p:nvPr>
        </p:nvSpPr>
        <p:spPr/>
        <p:txBody>
          <a:bodyPr/>
          <a:lstStyle/>
          <a:p>
            <a:fld id="{87989462-1FD5-4211-85BD-E99A4CF90F7A}" type="slidenum">
              <a:rPr lang="en-US" smtClean="0"/>
              <a:pPr/>
              <a:t>19</a:t>
            </a:fld>
            <a:endParaRPr lang="en-US"/>
          </a:p>
        </p:txBody>
      </p:sp>
      <p:pic>
        <p:nvPicPr>
          <p:cNvPr id="7" name="Picture 6"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dirty="0" smtClean="0">
                <a:ea typeface="+mj-ea"/>
                <a:cs typeface="+mj-cs"/>
              </a:rPr>
              <a:t>Objective 1</a:t>
            </a:r>
            <a:endParaRPr lang="en-US" sz="6000" dirty="0">
              <a:ea typeface="+mj-ea"/>
              <a:cs typeface="+mj-cs"/>
            </a:endParaRPr>
          </a:p>
        </p:txBody>
      </p:sp>
      <p:sp>
        <p:nvSpPr>
          <p:cNvPr id="21507" name="Rectangle 3"/>
          <p:cNvSpPr>
            <a:spLocks noGrp="1" noChangeArrowheads="1"/>
          </p:cNvSpPr>
          <p:nvPr>
            <p:ph type="subTitle" idx="1"/>
          </p:nvPr>
        </p:nvSpPr>
        <p:spPr>
          <a:xfrm>
            <a:off x="1143000" y="2438400"/>
            <a:ext cx="6858000" cy="1752600"/>
          </a:xfrm>
        </p:spPr>
        <p:txBody>
          <a:bodyPr/>
          <a:lstStyle/>
          <a:p>
            <a:r>
              <a:rPr lang="en-US" dirty="0" smtClean="0"/>
              <a:t>Develop and use departmental overhead rates to allocate indirect costs</a:t>
            </a:r>
          </a:p>
        </p:txBody>
      </p:sp>
      <p:sp>
        <p:nvSpPr>
          <p:cNvPr id="6" name="Slide Number Placeholder 5"/>
          <p:cNvSpPr>
            <a:spLocks noGrp="1"/>
          </p:cNvSpPr>
          <p:nvPr>
            <p:ph type="sldNum" sz="quarter" idx="12"/>
          </p:nvPr>
        </p:nvSpPr>
        <p:spPr/>
        <p:txBody>
          <a:bodyPr/>
          <a:lstStyle/>
          <a:p>
            <a:fld id="{87989462-1FD5-4211-85BD-E99A4CF90F7A}" type="slidenum">
              <a:rPr lang="en-US" smtClean="0"/>
              <a:pPr/>
              <a:t>2</a:t>
            </a:fld>
            <a:endParaRPr lang="en-US"/>
          </a:p>
        </p:txBody>
      </p:sp>
      <p:pic>
        <p:nvPicPr>
          <p:cNvPr id="7" name="Picture 6"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r>
              <a:rPr lang="en-US" smtClean="0"/>
              <a:t>Activity-Based Costing </a:t>
            </a:r>
          </a:p>
        </p:txBody>
      </p:sp>
      <p:sp>
        <p:nvSpPr>
          <p:cNvPr id="14339" name="Rectangle 3"/>
          <p:cNvSpPr>
            <a:spLocks noGrp="1" noChangeArrowheads="1"/>
          </p:cNvSpPr>
          <p:nvPr>
            <p:ph idx="1"/>
          </p:nvPr>
        </p:nvSpPr>
        <p:spPr/>
        <p:txBody>
          <a:bodyPr/>
          <a:lstStyle/>
          <a:p>
            <a:r>
              <a:rPr lang="en-US" dirty="0" smtClean="0"/>
              <a:t>Allocates indirect costs to production</a:t>
            </a:r>
          </a:p>
          <a:p>
            <a:r>
              <a:rPr lang="en-US" dirty="0" smtClean="0"/>
              <a:t>Focuses on activities and costs of activities</a:t>
            </a:r>
          </a:p>
          <a:p>
            <a:r>
              <a:rPr lang="en-US" dirty="0" smtClean="0"/>
              <a:t>Separate allocation rate for each activity</a:t>
            </a:r>
          </a:p>
        </p:txBody>
      </p:sp>
      <p:grpSp>
        <p:nvGrpSpPr>
          <p:cNvPr id="2" name="Group 21"/>
          <p:cNvGrpSpPr>
            <a:grpSpLocks/>
          </p:cNvGrpSpPr>
          <p:nvPr/>
        </p:nvGrpSpPr>
        <p:grpSpPr bwMode="auto">
          <a:xfrm>
            <a:off x="228600" y="3733800"/>
            <a:ext cx="8763000" cy="2093913"/>
            <a:chOff x="228600" y="3733800"/>
            <a:chExt cx="8763000" cy="2094132"/>
          </a:xfrm>
        </p:grpSpPr>
        <p:sp>
          <p:nvSpPr>
            <p:cNvPr id="16389" name="TextBox 4"/>
            <p:cNvSpPr txBox="1">
              <a:spLocks noChangeArrowheads="1"/>
            </p:cNvSpPr>
            <p:nvPr/>
          </p:nvSpPr>
          <p:spPr bwMode="auto">
            <a:xfrm>
              <a:off x="2971800" y="3733800"/>
              <a:ext cx="3048000" cy="646331"/>
            </a:xfrm>
            <a:prstGeom prst="rect">
              <a:avLst/>
            </a:prstGeom>
            <a:solidFill>
              <a:schemeClr val="accent1"/>
            </a:solidFill>
            <a:ln w="9525">
              <a:solidFill>
                <a:schemeClr val="accent1"/>
              </a:solidFill>
              <a:miter lim="800000"/>
              <a:headEnd/>
              <a:tailEnd/>
            </a:ln>
          </p:spPr>
          <p:txBody>
            <a:bodyPr>
              <a:spAutoFit/>
            </a:bodyPr>
            <a:lstStyle/>
            <a:p>
              <a:pPr algn="ctr"/>
              <a:r>
                <a:rPr lang="en-US" b="1">
                  <a:solidFill>
                    <a:schemeClr val="bg1"/>
                  </a:solidFill>
                </a:rPr>
                <a:t>Manufacturing </a:t>
              </a:r>
            </a:p>
            <a:p>
              <a:pPr algn="ctr"/>
              <a:r>
                <a:rPr lang="en-US" b="1">
                  <a:solidFill>
                    <a:schemeClr val="bg1"/>
                  </a:solidFill>
                </a:rPr>
                <a:t>Activities</a:t>
              </a:r>
            </a:p>
          </p:txBody>
        </p:sp>
        <p:cxnSp>
          <p:nvCxnSpPr>
            <p:cNvPr id="13" name="Straight Connector 12"/>
            <p:cNvCxnSpPr/>
            <p:nvPr/>
          </p:nvCxnSpPr>
          <p:spPr>
            <a:xfrm>
              <a:off x="838200" y="4876920"/>
              <a:ext cx="7467600"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15" name="Straight Connector 14"/>
            <p:cNvCxnSpPr/>
            <p:nvPr/>
          </p:nvCxnSpPr>
          <p:spPr>
            <a:xfrm rot="5400000">
              <a:off x="4286228" y="4629244"/>
              <a:ext cx="420732"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16" name="Straight Connector 15"/>
            <p:cNvCxnSpPr/>
            <p:nvPr/>
          </p:nvCxnSpPr>
          <p:spPr>
            <a:xfrm rot="5400000">
              <a:off x="628628" y="5086492"/>
              <a:ext cx="420732"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rot="5400000">
              <a:off x="3524228" y="5086492"/>
              <a:ext cx="420732"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18" name="Straight Connector 17"/>
            <p:cNvCxnSpPr/>
            <p:nvPr/>
          </p:nvCxnSpPr>
          <p:spPr>
            <a:xfrm rot="5400000">
              <a:off x="5124428" y="5086492"/>
              <a:ext cx="420732"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19" name="Straight Connector 18"/>
            <p:cNvCxnSpPr/>
            <p:nvPr/>
          </p:nvCxnSpPr>
          <p:spPr>
            <a:xfrm rot="5400000">
              <a:off x="8096228" y="5086492"/>
              <a:ext cx="420732"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20" name="Straight Connector 19"/>
            <p:cNvCxnSpPr/>
            <p:nvPr/>
          </p:nvCxnSpPr>
          <p:spPr>
            <a:xfrm rot="5400000">
              <a:off x="2076428" y="5086492"/>
              <a:ext cx="420732"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21" name="Straight Connector 20"/>
            <p:cNvCxnSpPr/>
            <p:nvPr/>
          </p:nvCxnSpPr>
          <p:spPr>
            <a:xfrm rot="5400000">
              <a:off x="6648428" y="5086492"/>
              <a:ext cx="420732" cy="1588"/>
            </a:xfrm>
            <a:prstGeom prst="line">
              <a:avLst/>
            </a:prstGeom>
          </p:spPr>
          <p:style>
            <a:lnRef idx="3">
              <a:schemeClr val="accent1"/>
            </a:lnRef>
            <a:fillRef idx="0">
              <a:schemeClr val="accent1"/>
            </a:fillRef>
            <a:effectRef idx="2">
              <a:schemeClr val="accent1"/>
            </a:effectRef>
            <a:fontRef idx="minor">
              <a:schemeClr val="tx1"/>
            </a:fontRef>
          </p:style>
        </p:cxnSp>
        <p:sp>
          <p:nvSpPr>
            <p:cNvPr id="16398" name="TextBox 5"/>
            <p:cNvSpPr txBox="1">
              <a:spLocks noChangeArrowheads="1"/>
            </p:cNvSpPr>
            <p:nvPr/>
          </p:nvSpPr>
          <p:spPr bwMode="auto">
            <a:xfrm>
              <a:off x="228600" y="5181601"/>
              <a:ext cx="1219200" cy="646331"/>
            </a:xfrm>
            <a:prstGeom prst="rect">
              <a:avLst/>
            </a:prstGeom>
            <a:solidFill>
              <a:schemeClr val="accent1"/>
            </a:solidFill>
            <a:ln w="9525">
              <a:solidFill>
                <a:schemeClr val="accent1"/>
              </a:solidFill>
              <a:miter lim="800000"/>
              <a:headEnd/>
              <a:tailEnd/>
            </a:ln>
          </p:spPr>
          <p:txBody>
            <a:bodyPr>
              <a:spAutoFit/>
            </a:bodyPr>
            <a:lstStyle/>
            <a:p>
              <a:pPr algn="ctr"/>
              <a:r>
                <a:rPr lang="en-US" dirty="0">
                  <a:solidFill>
                    <a:schemeClr val="bg1"/>
                  </a:solidFill>
                </a:rPr>
                <a:t>Machine </a:t>
              </a:r>
              <a:r>
                <a:rPr lang="en-US" dirty="0" smtClean="0">
                  <a:solidFill>
                    <a:schemeClr val="bg1"/>
                  </a:solidFill>
                </a:rPr>
                <a:t>Setup</a:t>
              </a:r>
              <a:endParaRPr lang="en-US" dirty="0">
                <a:solidFill>
                  <a:schemeClr val="bg1"/>
                </a:solidFill>
              </a:endParaRPr>
            </a:p>
          </p:txBody>
        </p:sp>
        <p:sp>
          <p:nvSpPr>
            <p:cNvPr id="16399" name="TextBox 6"/>
            <p:cNvSpPr txBox="1">
              <a:spLocks noChangeArrowheads="1"/>
            </p:cNvSpPr>
            <p:nvPr/>
          </p:nvSpPr>
          <p:spPr bwMode="auto">
            <a:xfrm>
              <a:off x="1676400" y="5181600"/>
              <a:ext cx="1219200" cy="646331"/>
            </a:xfrm>
            <a:prstGeom prst="rect">
              <a:avLst/>
            </a:prstGeom>
            <a:solidFill>
              <a:schemeClr val="accent1"/>
            </a:solidFill>
            <a:ln w="9525">
              <a:solidFill>
                <a:schemeClr val="accent1"/>
              </a:solidFill>
              <a:miter lim="800000"/>
              <a:headEnd/>
              <a:tailEnd/>
            </a:ln>
          </p:spPr>
          <p:txBody>
            <a:bodyPr>
              <a:spAutoFit/>
            </a:bodyPr>
            <a:lstStyle/>
            <a:p>
              <a:pPr algn="ctr"/>
              <a:r>
                <a:rPr lang="en-US">
                  <a:solidFill>
                    <a:schemeClr val="bg1"/>
                  </a:solidFill>
                </a:rPr>
                <a:t>Materials</a:t>
              </a:r>
            </a:p>
            <a:p>
              <a:pPr algn="ctr"/>
              <a:r>
                <a:rPr lang="en-US">
                  <a:solidFill>
                    <a:schemeClr val="bg1"/>
                  </a:solidFill>
                </a:rPr>
                <a:t>Handling</a:t>
              </a:r>
            </a:p>
          </p:txBody>
        </p:sp>
        <p:sp>
          <p:nvSpPr>
            <p:cNvPr id="16400" name="TextBox 7"/>
            <p:cNvSpPr txBox="1">
              <a:spLocks noChangeArrowheads="1"/>
            </p:cNvSpPr>
            <p:nvPr/>
          </p:nvSpPr>
          <p:spPr bwMode="auto">
            <a:xfrm>
              <a:off x="3048000" y="5181600"/>
              <a:ext cx="1371600" cy="646331"/>
            </a:xfrm>
            <a:prstGeom prst="rect">
              <a:avLst/>
            </a:prstGeom>
            <a:solidFill>
              <a:schemeClr val="accent1"/>
            </a:solidFill>
            <a:ln w="9525">
              <a:solidFill>
                <a:schemeClr val="accent1"/>
              </a:solidFill>
              <a:miter lim="800000"/>
              <a:headEnd/>
              <a:tailEnd/>
            </a:ln>
          </p:spPr>
          <p:txBody>
            <a:bodyPr>
              <a:spAutoFit/>
            </a:bodyPr>
            <a:lstStyle/>
            <a:p>
              <a:pPr algn="ctr"/>
              <a:r>
                <a:rPr lang="en-US">
                  <a:solidFill>
                    <a:schemeClr val="bg1"/>
                  </a:solidFill>
                </a:rPr>
                <a:t>Fabricating</a:t>
              </a:r>
            </a:p>
            <a:p>
              <a:pPr algn="ctr"/>
              <a:r>
                <a:rPr lang="en-US">
                  <a:solidFill>
                    <a:schemeClr val="bg1"/>
                  </a:solidFill>
                </a:rPr>
                <a:t>Parts</a:t>
              </a:r>
            </a:p>
          </p:txBody>
        </p:sp>
        <p:sp>
          <p:nvSpPr>
            <p:cNvPr id="16401" name="TextBox 8"/>
            <p:cNvSpPr txBox="1">
              <a:spLocks noChangeArrowheads="1"/>
            </p:cNvSpPr>
            <p:nvPr/>
          </p:nvSpPr>
          <p:spPr bwMode="auto">
            <a:xfrm>
              <a:off x="4572000" y="5181600"/>
              <a:ext cx="1524000" cy="646331"/>
            </a:xfrm>
            <a:prstGeom prst="rect">
              <a:avLst/>
            </a:prstGeom>
            <a:solidFill>
              <a:schemeClr val="accent1"/>
            </a:solidFill>
            <a:ln w="9525">
              <a:solidFill>
                <a:schemeClr val="accent1"/>
              </a:solidFill>
              <a:miter lim="800000"/>
              <a:headEnd/>
              <a:tailEnd/>
            </a:ln>
          </p:spPr>
          <p:txBody>
            <a:bodyPr>
              <a:spAutoFit/>
            </a:bodyPr>
            <a:lstStyle/>
            <a:p>
              <a:pPr algn="ctr"/>
              <a:r>
                <a:rPr lang="en-US">
                  <a:solidFill>
                    <a:schemeClr val="bg1"/>
                  </a:solidFill>
                </a:rPr>
                <a:t>Supervising</a:t>
              </a:r>
            </a:p>
            <a:p>
              <a:pPr algn="ctr"/>
              <a:r>
                <a:rPr lang="en-US">
                  <a:solidFill>
                    <a:schemeClr val="bg1"/>
                  </a:solidFill>
                </a:rPr>
                <a:t>Assembly</a:t>
              </a:r>
            </a:p>
          </p:txBody>
        </p:sp>
        <p:sp>
          <p:nvSpPr>
            <p:cNvPr id="16402" name="TextBox 9"/>
            <p:cNvSpPr txBox="1">
              <a:spLocks noChangeArrowheads="1"/>
            </p:cNvSpPr>
            <p:nvPr/>
          </p:nvSpPr>
          <p:spPr bwMode="auto">
            <a:xfrm>
              <a:off x="6248400" y="5181600"/>
              <a:ext cx="1295400" cy="646331"/>
            </a:xfrm>
            <a:prstGeom prst="rect">
              <a:avLst/>
            </a:prstGeom>
            <a:solidFill>
              <a:schemeClr val="accent1"/>
            </a:solidFill>
            <a:ln w="9525">
              <a:solidFill>
                <a:schemeClr val="accent1"/>
              </a:solidFill>
              <a:miter lim="800000"/>
              <a:headEnd/>
              <a:tailEnd/>
            </a:ln>
          </p:spPr>
          <p:txBody>
            <a:bodyPr>
              <a:spAutoFit/>
            </a:bodyPr>
            <a:lstStyle/>
            <a:p>
              <a:pPr algn="ctr"/>
              <a:r>
                <a:rPr lang="en-US">
                  <a:solidFill>
                    <a:schemeClr val="bg1"/>
                  </a:solidFill>
                </a:rPr>
                <a:t>Inspecting</a:t>
              </a:r>
            </a:p>
            <a:p>
              <a:pPr algn="ctr"/>
              <a:r>
                <a:rPr lang="en-US">
                  <a:solidFill>
                    <a:schemeClr val="bg1"/>
                  </a:solidFill>
                </a:rPr>
                <a:t>Products</a:t>
              </a:r>
            </a:p>
          </p:txBody>
        </p:sp>
        <p:sp>
          <p:nvSpPr>
            <p:cNvPr id="16403" name="TextBox 10"/>
            <p:cNvSpPr txBox="1">
              <a:spLocks noChangeArrowheads="1"/>
            </p:cNvSpPr>
            <p:nvPr/>
          </p:nvSpPr>
          <p:spPr bwMode="auto">
            <a:xfrm>
              <a:off x="7696200" y="5181600"/>
              <a:ext cx="1295400" cy="646331"/>
            </a:xfrm>
            <a:prstGeom prst="rect">
              <a:avLst/>
            </a:prstGeom>
            <a:solidFill>
              <a:schemeClr val="accent1"/>
            </a:solidFill>
            <a:ln w="9525">
              <a:solidFill>
                <a:schemeClr val="accent1"/>
              </a:solidFill>
              <a:miter lim="800000"/>
              <a:headEnd/>
              <a:tailEnd/>
            </a:ln>
          </p:spPr>
          <p:txBody>
            <a:bodyPr>
              <a:spAutoFit/>
            </a:bodyPr>
            <a:lstStyle/>
            <a:p>
              <a:pPr algn="ctr"/>
              <a:r>
                <a:rPr lang="en-US">
                  <a:solidFill>
                    <a:schemeClr val="bg1"/>
                  </a:solidFill>
                </a:rPr>
                <a:t>Packaging</a:t>
              </a:r>
            </a:p>
            <a:p>
              <a:pPr algn="ctr"/>
              <a:r>
                <a:rPr lang="en-US">
                  <a:solidFill>
                    <a:schemeClr val="bg1"/>
                  </a:solidFill>
                </a:rPr>
                <a:t>Products</a:t>
              </a:r>
            </a:p>
          </p:txBody>
        </p:sp>
      </p:grpSp>
      <p:sp>
        <p:nvSpPr>
          <p:cNvPr id="28" name="Slide Number Placeholder 27"/>
          <p:cNvSpPr>
            <a:spLocks noGrp="1"/>
          </p:cNvSpPr>
          <p:nvPr>
            <p:ph type="sldNum" sz="quarter" idx="12"/>
          </p:nvPr>
        </p:nvSpPr>
        <p:spPr/>
        <p:txBody>
          <a:bodyPr/>
          <a:lstStyle/>
          <a:p>
            <a:fld id="{87989462-1FD5-4211-85BD-E99A4CF90F7A}" type="slidenum">
              <a:rPr lang="en-US" smtClean="0"/>
              <a:pPr/>
              <a:t>20</a:t>
            </a:fld>
            <a:endParaRPr lang="en-US"/>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3227677994"/>
              </p:ext>
            </p:extLst>
          </p:nvPr>
        </p:nvGraphicFramePr>
        <p:xfrm>
          <a:off x="381000" y="1905000"/>
          <a:ext cx="8534402" cy="4133334"/>
        </p:xfrm>
        <a:graphic>
          <a:graphicData uri="http://schemas.openxmlformats.org/drawingml/2006/table">
            <a:tbl>
              <a:tblPr firstRow="1" bandRow="1">
                <a:tableStyleId>{5C22544A-7EE6-4342-B048-85BDC9FD1C3A}</a:tableStyleId>
              </a:tblPr>
              <a:tblGrid>
                <a:gridCol w="2405149"/>
                <a:gridCol w="3801687"/>
                <a:gridCol w="2327566"/>
              </a:tblGrid>
              <a:tr h="423425">
                <a:tc>
                  <a:txBody>
                    <a:bodyPr/>
                    <a:lstStyle/>
                    <a:p>
                      <a:pPr algn="ctr"/>
                      <a:r>
                        <a:rPr lang="en-US" dirty="0" smtClean="0"/>
                        <a:t>Activity</a:t>
                      </a:r>
                      <a:endParaRPr lang="en-US" dirty="0"/>
                    </a:p>
                  </a:txBody>
                  <a:tcPr anchor="ctr"/>
                </a:tc>
                <a:tc>
                  <a:txBody>
                    <a:bodyPr/>
                    <a:lstStyle/>
                    <a:p>
                      <a:pPr algn="ctr"/>
                      <a:r>
                        <a:rPr lang="en-US" sz="1800" b="1" dirty="0" smtClean="0">
                          <a:solidFill>
                            <a:schemeClr val="lt1"/>
                          </a:solidFill>
                          <a:latin typeface="+mn-lt"/>
                          <a:ea typeface="+mn-ea"/>
                          <a:cs typeface="+mn-cs"/>
                        </a:rPr>
                        <a:t>MOH Costs for the Activity</a:t>
                      </a:r>
                      <a:endParaRPr lang="en-US" dirty="0"/>
                    </a:p>
                  </a:txBody>
                  <a:tcPr anchor="ctr"/>
                </a:tc>
                <a:tc>
                  <a:txBody>
                    <a:bodyPr/>
                    <a:lstStyle/>
                    <a:p>
                      <a:pPr algn="ctr" hangingPunct="0"/>
                      <a:r>
                        <a:rPr lang="en-US" sz="1800" b="1" dirty="0" smtClean="0">
                          <a:solidFill>
                            <a:schemeClr val="lt1"/>
                          </a:solidFill>
                          <a:latin typeface="+mn-lt"/>
                          <a:ea typeface="+mn-ea"/>
                          <a:cs typeface="+mn-cs"/>
                        </a:rPr>
                        <a:t>Total Activity Cost Pool</a:t>
                      </a:r>
                      <a:endParaRPr lang="en-US" dirty="0"/>
                    </a:p>
                  </a:txBody>
                  <a:tcPr anchor="ctr"/>
                </a:tc>
              </a:tr>
              <a:tr h="458710">
                <a:tc>
                  <a:txBody>
                    <a:bodyPr/>
                    <a:lstStyle/>
                    <a:p>
                      <a:pPr algn="l"/>
                      <a:r>
                        <a:rPr lang="en-US" sz="1800" dirty="0" smtClean="0">
                          <a:solidFill>
                            <a:schemeClr val="dk1"/>
                          </a:solidFill>
                          <a:latin typeface="+mn-lt"/>
                          <a:ea typeface="+mn-ea"/>
                          <a:cs typeface="+mn-cs"/>
                        </a:rPr>
                        <a:t>Machine Setup</a:t>
                      </a:r>
                      <a:endParaRPr lang="en-US" dirty="0"/>
                    </a:p>
                  </a:txBody>
                  <a:tcPr anchor="ctr"/>
                </a:tc>
                <a:tc>
                  <a:txBody>
                    <a:bodyPr/>
                    <a:lstStyle/>
                    <a:p>
                      <a:pPr algn="l"/>
                      <a:r>
                        <a:rPr lang="en-US" sz="1800" dirty="0" smtClean="0">
                          <a:solidFill>
                            <a:schemeClr val="dk1"/>
                          </a:solidFill>
                          <a:latin typeface="+mn-lt"/>
                          <a:ea typeface="+mn-ea"/>
                          <a:cs typeface="+mn-cs"/>
                        </a:rPr>
                        <a:t>Indirect labor to set up machines</a:t>
                      </a:r>
                      <a:endParaRPr lang="en-US" dirty="0"/>
                    </a:p>
                  </a:txBody>
                  <a:tcPr anchor="ctr"/>
                </a:tc>
                <a:tc>
                  <a:txBody>
                    <a:bodyPr/>
                    <a:lstStyle/>
                    <a:p>
                      <a:pPr algn="r"/>
                      <a:r>
                        <a:rPr lang="en-US" sz="2000" dirty="0" smtClean="0">
                          <a:solidFill>
                            <a:schemeClr val="dk1"/>
                          </a:solidFill>
                          <a:latin typeface="+mn-lt"/>
                          <a:ea typeface="+mn-ea"/>
                          <a:cs typeface="+mn-cs"/>
                        </a:rPr>
                        <a:t>$80,000</a:t>
                      </a:r>
                      <a:endParaRPr lang="en-US" sz="2000" dirty="0"/>
                    </a:p>
                  </a:txBody>
                  <a:tcPr anchor="ctr"/>
                </a:tc>
              </a:tr>
              <a:tr h="458710">
                <a:tc>
                  <a:txBody>
                    <a:bodyPr/>
                    <a:lstStyle/>
                    <a:p>
                      <a:pPr algn="l"/>
                      <a:r>
                        <a:rPr lang="en-US" sz="1800" dirty="0" smtClean="0">
                          <a:solidFill>
                            <a:schemeClr val="dk1"/>
                          </a:solidFill>
                          <a:latin typeface="+mn-lt"/>
                          <a:ea typeface="+mn-ea"/>
                          <a:cs typeface="+mn-cs"/>
                        </a:rPr>
                        <a:t>Materials Handling</a:t>
                      </a:r>
                      <a:endParaRPr lang="en-US" dirty="0"/>
                    </a:p>
                  </a:txBody>
                  <a:tcPr anchor="ctr"/>
                </a:tc>
                <a:tc>
                  <a:txBody>
                    <a:bodyPr/>
                    <a:lstStyle/>
                    <a:p>
                      <a:pPr algn="l"/>
                      <a:r>
                        <a:rPr lang="en-US" sz="1800" dirty="0" smtClean="0">
                          <a:solidFill>
                            <a:schemeClr val="dk1"/>
                          </a:solidFill>
                          <a:latin typeface="+mn-lt"/>
                          <a:ea typeface="+mn-ea"/>
                          <a:cs typeface="+mn-cs"/>
                        </a:rPr>
                        <a:t>Forklifts, gas, operators’ wages</a:t>
                      </a:r>
                      <a:endParaRPr lang="en-US" dirty="0"/>
                    </a:p>
                  </a:txBody>
                  <a:tcPr anchor="ctr"/>
                </a:tc>
                <a:tc>
                  <a:txBody>
                    <a:bodyPr/>
                    <a:lstStyle/>
                    <a:p>
                      <a:pPr algn="r"/>
                      <a:r>
                        <a:rPr lang="en-US" sz="2000" dirty="0" smtClean="0"/>
                        <a:t>200,000</a:t>
                      </a:r>
                      <a:endParaRPr lang="en-US" sz="2000" dirty="0"/>
                    </a:p>
                  </a:txBody>
                  <a:tcPr anchor="ctr"/>
                </a:tc>
              </a:tr>
              <a:tr h="740994">
                <a:tc>
                  <a:txBody>
                    <a:bodyPr/>
                    <a:lstStyle/>
                    <a:p>
                      <a:pPr algn="l"/>
                      <a:r>
                        <a:rPr lang="en-US" sz="1800" dirty="0" smtClean="0">
                          <a:solidFill>
                            <a:schemeClr val="dk1"/>
                          </a:solidFill>
                          <a:latin typeface="+mn-lt"/>
                          <a:ea typeface="+mn-ea"/>
                          <a:cs typeface="+mn-cs"/>
                        </a:rPr>
                        <a:t>Fabricating Parts</a:t>
                      </a:r>
                      <a:endParaRPr lang="en-US" dirty="0"/>
                    </a:p>
                  </a:txBody>
                  <a:tcPr anchor="ctr"/>
                </a:tc>
                <a:tc>
                  <a:txBody>
                    <a:bodyPr/>
                    <a:lstStyle/>
                    <a:p>
                      <a:pPr algn="l"/>
                      <a:r>
                        <a:rPr lang="en-US" sz="1800" dirty="0" smtClean="0">
                          <a:solidFill>
                            <a:schemeClr val="dk1"/>
                          </a:solidFill>
                          <a:latin typeface="+mn-lt"/>
                          <a:ea typeface="+mn-ea"/>
                          <a:cs typeface="+mn-cs"/>
                        </a:rPr>
                        <a:t>Machine lease payments, electricity, repairs</a:t>
                      </a:r>
                      <a:endParaRPr lang="en-US" dirty="0"/>
                    </a:p>
                  </a:txBody>
                  <a:tcPr anchor="ctr"/>
                </a:tc>
                <a:tc>
                  <a:txBody>
                    <a:bodyPr/>
                    <a:lstStyle/>
                    <a:p>
                      <a:pPr algn="r"/>
                      <a:r>
                        <a:rPr lang="en-US" sz="2000" dirty="0" smtClean="0"/>
                        <a:t>300,000</a:t>
                      </a:r>
                      <a:endParaRPr lang="en-US" sz="2000" dirty="0"/>
                    </a:p>
                  </a:txBody>
                  <a:tcPr anchor="ctr"/>
                </a:tc>
              </a:tr>
              <a:tr h="458710">
                <a:tc>
                  <a:txBody>
                    <a:bodyPr/>
                    <a:lstStyle/>
                    <a:p>
                      <a:pPr algn="l"/>
                      <a:r>
                        <a:rPr lang="en-US" sz="1800" dirty="0" smtClean="0">
                          <a:solidFill>
                            <a:schemeClr val="dk1"/>
                          </a:solidFill>
                          <a:latin typeface="+mn-lt"/>
                          <a:ea typeface="+mn-ea"/>
                          <a:cs typeface="+mn-cs"/>
                        </a:rPr>
                        <a:t>Supervising Assembly</a:t>
                      </a:r>
                      <a:endParaRPr lang="en-US" dirty="0"/>
                    </a:p>
                  </a:txBody>
                  <a:tcPr anchor="ctr"/>
                </a:tc>
                <a:tc>
                  <a:txBody>
                    <a:bodyPr/>
                    <a:lstStyle/>
                    <a:p>
                      <a:pPr algn="l"/>
                      <a:r>
                        <a:rPr lang="en-US" sz="1800" dirty="0" smtClean="0">
                          <a:solidFill>
                            <a:schemeClr val="dk1"/>
                          </a:solidFill>
                          <a:latin typeface="+mn-lt"/>
                          <a:ea typeface="+mn-ea"/>
                          <a:cs typeface="+mn-cs"/>
                        </a:rPr>
                        <a:t>Production engineers’ labor</a:t>
                      </a:r>
                      <a:endParaRPr lang="en-US" dirty="0"/>
                    </a:p>
                  </a:txBody>
                  <a:tcPr anchor="ctr"/>
                </a:tc>
                <a:tc>
                  <a:txBody>
                    <a:bodyPr/>
                    <a:lstStyle/>
                    <a:p>
                      <a:pPr algn="r"/>
                      <a:r>
                        <a:rPr lang="en-US" sz="2000" dirty="0" smtClean="0"/>
                        <a:t>150,000</a:t>
                      </a:r>
                      <a:endParaRPr lang="en-US" sz="2000" dirty="0"/>
                    </a:p>
                  </a:txBody>
                  <a:tcPr anchor="ctr"/>
                </a:tc>
              </a:tr>
              <a:tr h="458710">
                <a:tc>
                  <a:txBody>
                    <a:bodyPr/>
                    <a:lstStyle/>
                    <a:p>
                      <a:pPr algn="l"/>
                      <a:r>
                        <a:rPr lang="en-US" sz="1800" dirty="0" smtClean="0">
                          <a:solidFill>
                            <a:schemeClr val="dk1"/>
                          </a:solidFill>
                          <a:latin typeface="+mn-lt"/>
                          <a:ea typeface="+mn-ea"/>
                          <a:cs typeface="+mn-cs"/>
                        </a:rPr>
                        <a:t>Inspecting</a:t>
                      </a:r>
                      <a:endParaRPr lang="en-US" dirty="0"/>
                    </a:p>
                  </a:txBody>
                  <a:tcPr anchor="ctr"/>
                </a:tc>
                <a:tc>
                  <a:txBody>
                    <a:bodyPr/>
                    <a:lstStyle/>
                    <a:p>
                      <a:pPr algn="l"/>
                      <a:r>
                        <a:rPr lang="en-US" sz="1800" dirty="0" smtClean="0">
                          <a:solidFill>
                            <a:schemeClr val="dk1"/>
                          </a:solidFill>
                          <a:latin typeface="+mn-lt"/>
                          <a:ea typeface="+mn-ea"/>
                          <a:cs typeface="+mn-cs"/>
                        </a:rPr>
                        <a:t>Testing equipment, inspection labor</a:t>
                      </a:r>
                      <a:endParaRPr lang="en-US" dirty="0"/>
                    </a:p>
                  </a:txBody>
                  <a:tcPr anchor="ctr"/>
                </a:tc>
                <a:tc>
                  <a:txBody>
                    <a:bodyPr/>
                    <a:lstStyle/>
                    <a:p>
                      <a:pPr algn="r"/>
                      <a:r>
                        <a:rPr lang="en-US" sz="2000" dirty="0" smtClean="0"/>
                        <a:t>170,000</a:t>
                      </a:r>
                      <a:endParaRPr lang="en-US" sz="2000" dirty="0"/>
                    </a:p>
                  </a:txBody>
                  <a:tcPr anchor="ctr"/>
                </a:tc>
              </a:tr>
              <a:tr h="458710">
                <a:tc>
                  <a:txBody>
                    <a:bodyPr/>
                    <a:lstStyle/>
                    <a:p>
                      <a:pPr algn="l"/>
                      <a:r>
                        <a:rPr lang="en-US" sz="1800" dirty="0" smtClean="0">
                          <a:solidFill>
                            <a:schemeClr val="dk1"/>
                          </a:solidFill>
                          <a:latin typeface="+mn-lt"/>
                          <a:ea typeface="+mn-ea"/>
                          <a:cs typeface="+mn-cs"/>
                        </a:rPr>
                        <a:t>Packaging</a:t>
                      </a:r>
                      <a:endParaRPr lang="en-US" dirty="0"/>
                    </a:p>
                  </a:txBody>
                  <a:tcPr anchor="ctr"/>
                </a:tc>
                <a:tc>
                  <a:txBody>
                    <a:bodyPr/>
                    <a:lstStyle/>
                    <a:p>
                      <a:pPr algn="l"/>
                      <a:r>
                        <a:rPr lang="en-US" sz="1800" dirty="0" smtClean="0">
                          <a:solidFill>
                            <a:schemeClr val="dk1"/>
                          </a:solidFill>
                          <a:latin typeface="+mn-lt"/>
                          <a:ea typeface="+mn-ea"/>
                          <a:cs typeface="+mn-cs"/>
                        </a:rPr>
                        <a:t>Packaging equipment</a:t>
                      </a:r>
                      <a:endParaRPr lang="en-US" dirty="0"/>
                    </a:p>
                  </a:txBody>
                  <a:tcPr anchor="ctr"/>
                </a:tc>
                <a:tc>
                  <a:txBody>
                    <a:bodyPr/>
                    <a:lstStyle/>
                    <a:p>
                      <a:pPr algn="r"/>
                      <a:r>
                        <a:rPr lang="en-US" sz="2000" u="sng" dirty="0" smtClean="0"/>
                        <a:t>100,000</a:t>
                      </a:r>
                      <a:endParaRPr lang="en-US" sz="2000" u="sng" dirty="0"/>
                    </a:p>
                  </a:txBody>
                  <a:tcPr anchor="ctr"/>
                </a:tc>
              </a:tr>
              <a:tr h="458710">
                <a:tc>
                  <a:txBody>
                    <a:bodyPr/>
                    <a:lstStyle/>
                    <a:p>
                      <a:pPr algn="l"/>
                      <a:endParaRPr lang="en-US" dirty="0"/>
                    </a:p>
                  </a:txBody>
                  <a:tcPr anchor="ctr"/>
                </a:tc>
                <a:tc>
                  <a:txBody>
                    <a:bodyPr/>
                    <a:lstStyle/>
                    <a:p>
                      <a:pPr algn="l"/>
                      <a:endParaRPr lang="en-US" dirty="0"/>
                    </a:p>
                  </a:txBody>
                  <a:tcPr anchor="ctr"/>
                </a:tc>
                <a:tc>
                  <a:txBody>
                    <a:bodyPr/>
                    <a:lstStyle/>
                    <a:p>
                      <a:pPr algn="r"/>
                      <a:r>
                        <a:rPr lang="en-US" sz="2000" dirty="0" smtClean="0"/>
                        <a:t>$1,000,000</a:t>
                      </a:r>
                      <a:endParaRPr lang="en-US" sz="2000" dirty="0"/>
                    </a:p>
                  </a:txBody>
                  <a:tcPr anchor="ctr"/>
                </a:tc>
              </a:tr>
            </a:tbl>
          </a:graphicData>
        </a:graphic>
      </p:graphicFrame>
      <p:sp>
        <p:nvSpPr>
          <p:cNvPr id="12" name="Title 11"/>
          <p:cNvSpPr>
            <a:spLocks noGrp="1"/>
          </p:cNvSpPr>
          <p:nvPr>
            <p:ph type="title"/>
          </p:nvPr>
        </p:nvSpPr>
        <p:spPr/>
        <p:txBody>
          <a:bodyPr/>
          <a:lstStyle/>
          <a:p>
            <a:r>
              <a:rPr lang="en-US" dirty="0" smtClean="0"/>
              <a:t>Activity-Based Costing Steps</a:t>
            </a:r>
            <a:endParaRPr lang="en-US" dirty="0"/>
          </a:p>
        </p:txBody>
      </p:sp>
      <p:sp>
        <p:nvSpPr>
          <p:cNvPr id="11267" name="Rectangle 3"/>
          <p:cNvSpPr>
            <a:spLocks noGrp="1" noChangeArrowheads="1"/>
          </p:cNvSpPr>
          <p:nvPr>
            <p:ph idx="1"/>
          </p:nvPr>
        </p:nvSpPr>
        <p:spPr>
          <a:xfrm>
            <a:off x="457200" y="1219200"/>
            <a:ext cx="8382000" cy="4525963"/>
          </a:xfrm>
        </p:spPr>
        <p:txBody>
          <a:bodyPr/>
          <a:lstStyle/>
          <a:p>
            <a:pPr>
              <a:buNone/>
            </a:pPr>
            <a:r>
              <a:rPr lang="en-US" dirty="0" smtClean="0"/>
              <a:t>Step 1: Identify and estimate indirect costs </a:t>
            </a:r>
          </a:p>
        </p:txBody>
      </p:sp>
      <p:sp>
        <p:nvSpPr>
          <p:cNvPr id="15" name="Slide Number Placeholder 14"/>
          <p:cNvSpPr>
            <a:spLocks noGrp="1"/>
          </p:cNvSpPr>
          <p:nvPr>
            <p:ph type="sldNum" sz="quarter" idx="12"/>
          </p:nvPr>
        </p:nvSpPr>
        <p:spPr/>
        <p:txBody>
          <a:bodyPr/>
          <a:lstStyle/>
          <a:p>
            <a:fld id="{87989462-1FD5-4211-85BD-E99A4CF90F7A}" type="slidenum">
              <a:rPr lang="en-US" smtClean="0"/>
              <a:pPr/>
              <a:t>21</a:t>
            </a:fld>
            <a:endParaRPr lang="en-US"/>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Activity-Based Costing Steps</a:t>
            </a:r>
            <a:endParaRPr lang="en-US" dirty="0"/>
          </a:p>
        </p:txBody>
      </p:sp>
      <p:sp>
        <p:nvSpPr>
          <p:cNvPr id="13315" name="Rectangle 3"/>
          <p:cNvSpPr>
            <a:spLocks noGrp="1" noChangeArrowheads="1"/>
          </p:cNvSpPr>
          <p:nvPr>
            <p:ph idx="1"/>
          </p:nvPr>
        </p:nvSpPr>
        <p:spPr>
          <a:xfrm>
            <a:off x="228600" y="1219200"/>
            <a:ext cx="8915400" cy="4525963"/>
          </a:xfrm>
        </p:spPr>
        <p:txBody>
          <a:bodyPr>
            <a:normAutofit/>
          </a:bodyPr>
          <a:lstStyle/>
          <a:p>
            <a:pPr>
              <a:spcAft>
                <a:spcPts val="600"/>
              </a:spcAft>
              <a:buNone/>
            </a:pPr>
            <a:r>
              <a:rPr lang="en-US" sz="2900" dirty="0" smtClean="0"/>
              <a:t>Step 2: Select an allocation base for each activity</a:t>
            </a:r>
          </a:p>
        </p:txBody>
      </p:sp>
      <p:sp>
        <p:nvSpPr>
          <p:cNvPr id="5" name="Slide Number Placeholder 4"/>
          <p:cNvSpPr>
            <a:spLocks noGrp="1"/>
          </p:cNvSpPr>
          <p:nvPr>
            <p:ph type="sldNum" sz="quarter" idx="12"/>
          </p:nvPr>
        </p:nvSpPr>
        <p:spPr/>
        <p:txBody>
          <a:bodyPr/>
          <a:lstStyle/>
          <a:p>
            <a:fld id="{87989462-1FD5-4211-85BD-E99A4CF90F7A}" type="slidenum">
              <a:rPr lang="en-US" smtClean="0"/>
              <a:pPr/>
              <a:t>22</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xmlns="" val="509241368"/>
              </p:ext>
            </p:extLst>
          </p:nvPr>
        </p:nvGraphicFramePr>
        <p:xfrm>
          <a:off x="152399" y="1828800"/>
          <a:ext cx="8839201" cy="4724400"/>
        </p:xfrm>
        <a:graphic>
          <a:graphicData uri="http://schemas.openxmlformats.org/drawingml/2006/table">
            <a:tbl>
              <a:tblPr firstRow="1" bandRow="1">
                <a:tableStyleId>{5C22544A-7EE6-4342-B048-85BDC9FD1C3A}</a:tableStyleId>
              </a:tblPr>
              <a:tblGrid>
                <a:gridCol w="2089263"/>
                <a:gridCol w="2482736"/>
                <a:gridCol w="1447802"/>
                <a:gridCol w="2819400"/>
              </a:tblGrid>
              <a:tr h="716410">
                <a:tc>
                  <a:txBody>
                    <a:bodyPr/>
                    <a:lstStyle/>
                    <a:p>
                      <a:pPr algn="ctr"/>
                      <a:r>
                        <a:rPr lang="en-US" sz="1800" dirty="0" smtClean="0"/>
                        <a:t>Activity</a:t>
                      </a:r>
                      <a:endParaRPr lang="en-US" sz="1800" dirty="0"/>
                    </a:p>
                  </a:txBody>
                  <a:tcPr anchor="ctr"/>
                </a:tc>
                <a:tc>
                  <a:txBody>
                    <a:bodyPr/>
                    <a:lstStyle/>
                    <a:p>
                      <a:pPr algn="ctr"/>
                      <a:r>
                        <a:rPr lang="en-US" sz="1800" b="1" dirty="0" smtClean="0">
                          <a:solidFill>
                            <a:schemeClr val="lt1"/>
                          </a:solidFill>
                          <a:latin typeface="+mn-lt"/>
                          <a:ea typeface="+mn-ea"/>
                          <a:cs typeface="+mn-cs"/>
                        </a:rPr>
                        <a:t>Allocation base</a:t>
                      </a:r>
                      <a:endParaRPr lang="en-US" sz="1800" dirty="0"/>
                    </a:p>
                  </a:txBody>
                  <a:tcPr anchor="ctr"/>
                </a:tc>
                <a:tc>
                  <a:txBody>
                    <a:bodyPr/>
                    <a:lstStyle/>
                    <a:p>
                      <a:pPr algn="ctr" hangingPunct="0"/>
                      <a:r>
                        <a:rPr lang="en-US" sz="1800" b="1" dirty="0" smtClean="0">
                          <a:solidFill>
                            <a:schemeClr val="lt1"/>
                          </a:solidFill>
                          <a:latin typeface="+mn-lt"/>
                          <a:ea typeface="+mn-ea"/>
                          <a:cs typeface="+mn-cs"/>
                        </a:rPr>
                        <a:t>Total Cost Pool</a:t>
                      </a:r>
                      <a:endParaRPr lang="en-US" sz="1800" dirty="0"/>
                    </a:p>
                  </a:txBody>
                  <a:tcPr anchor="ctr"/>
                </a:tc>
                <a:tc>
                  <a:txBody>
                    <a:bodyPr/>
                    <a:lstStyle/>
                    <a:p>
                      <a:pPr algn="ctr" hangingPunct="0"/>
                      <a:r>
                        <a:rPr lang="en-US" sz="1800" b="1" dirty="0" smtClean="0">
                          <a:solidFill>
                            <a:schemeClr val="lt1"/>
                          </a:solidFill>
                          <a:latin typeface="+mn-lt"/>
                          <a:ea typeface="+mn-ea"/>
                          <a:cs typeface="+mn-cs"/>
                        </a:rPr>
                        <a:t>Total Estimated</a:t>
                      </a:r>
                      <a:r>
                        <a:rPr lang="en-US" sz="1800" b="1" baseline="0" dirty="0" smtClean="0">
                          <a:solidFill>
                            <a:schemeClr val="lt1"/>
                          </a:solidFill>
                          <a:latin typeface="+mn-lt"/>
                          <a:ea typeface="+mn-ea"/>
                          <a:cs typeface="+mn-cs"/>
                        </a:rPr>
                        <a:t> Amount of Allocation Base</a:t>
                      </a:r>
                      <a:endParaRPr lang="en-US" sz="1800" dirty="0"/>
                    </a:p>
                  </a:txBody>
                  <a:tcPr anchor="ctr"/>
                </a:tc>
              </a:tr>
              <a:tr h="425193">
                <a:tc>
                  <a:txBody>
                    <a:bodyPr/>
                    <a:lstStyle/>
                    <a:p>
                      <a:pPr algn="l"/>
                      <a:r>
                        <a:rPr lang="en-US" sz="1800" dirty="0" smtClean="0">
                          <a:solidFill>
                            <a:schemeClr val="dk1"/>
                          </a:solidFill>
                          <a:latin typeface="+mn-lt"/>
                          <a:ea typeface="+mn-ea"/>
                          <a:cs typeface="+mn-cs"/>
                        </a:rPr>
                        <a:t>Machine Setup</a:t>
                      </a:r>
                      <a:endParaRPr lang="en-US" sz="1800" dirty="0"/>
                    </a:p>
                  </a:txBody>
                  <a:tcPr anchor="ctr"/>
                </a:tc>
                <a:tc>
                  <a:txBody>
                    <a:bodyPr/>
                    <a:lstStyle/>
                    <a:p>
                      <a:pPr algn="l"/>
                      <a:r>
                        <a:rPr lang="en-US" sz="1800" dirty="0" smtClean="0">
                          <a:solidFill>
                            <a:schemeClr val="dk1"/>
                          </a:solidFill>
                          <a:latin typeface="+mn-lt"/>
                          <a:ea typeface="+mn-ea"/>
                          <a:cs typeface="+mn-cs"/>
                        </a:rPr>
                        <a:t>Number of setups</a:t>
                      </a:r>
                      <a:endParaRPr lang="en-US" sz="1800" dirty="0"/>
                    </a:p>
                  </a:txBody>
                  <a:tcPr anchor="ctr"/>
                </a:tc>
                <a:tc>
                  <a:txBody>
                    <a:bodyPr/>
                    <a:lstStyle/>
                    <a:p>
                      <a:pPr algn="r"/>
                      <a:r>
                        <a:rPr lang="en-US" sz="1800" dirty="0" smtClean="0">
                          <a:solidFill>
                            <a:schemeClr val="dk1"/>
                          </a:solidFill>
                          <a:latin typeface="+mn-lt"/>
                          <a:ea typeface="+mn-ea"/>
                          <a:cs typeface="+mn-cs"/>
                        </a:rPr>
                        <a:t>$80,000</a:t>
                      </a:r>
                      <a:endParaRPr lang="en-US" sz="1800" dirty="0"/>
                    </a:p>
                  </a:txBody>
                  <a:tcPr anchor="ctr"/>
                </a:tc>
                <a:tc>
                  <a:txBody>
                    <a:bodyPr/>
                    <a:lstStyle/>
                    <a:p>
                      <a:r>
                        <a:rPr lang="en-US" dirty="0" smtClean="0"/>
                        <a:t>8,000 setups</a:t>
                      </a:r>
                      <a:endParaRPr lang="en-US" dirty="0"/>
                    </a:p>
                  </a:txBody>
                  <a:tcPr anchor="ctr"/>
                </a:tc>
              </a:tr>
              <a:tr h="716410">
                <a:tc>
                  <a:txBody>
                    <a:bodyPr/>
                    <a:lstStyle/>
                    <a:p>
                      <a:pPr algn="l"/>
                      <a:r>
                        <a:rPr lang="en-US" sz="1800" dirty="0" smtClean="0">
                          <a:solidFill>
                            <a:schemeClr val="dk1"/>
                          </a:solidFill>
                          <a:latin typeface="+mn-lt"/>
                          <a:ea typeface="+mn-ea"/>
                          <a:cs typeface="+mn-cs"/>
                        </a:rPr>
                        <a:t>Materials Handling</a:t>
                      </a:r>
                      <a:endParaRPr lang="en-US" sz="1800" dirty="0"/>
                    </a:p>
                  </a:txBody>
                  <a:tcPr anchor="ctr"/>
                </a:tc>
                <a:tc>
                  <a:txBody>
                    <a:bodyPr/>
                    <a:lstStyle/>
                    <a:p>
                      <a:pPr algn="l"/>
                      <a:r>
                        <a:rPr lang="en-US" sz="1800" dirty="0" smtClean="0">
                          <a:solidFill>
                            <a:schemeClr val="dk1"/>
                          </a:solidFill>
                          <a:latin typeface="+mn-lt"/>
                          <a:ea typeface="+mn-ea"/>
                          <a:cs typeface="+mn-cs"/>
                        </a:rPr>
                        <a:t>Number of parts moved</a:t>
                      </a:r>
                      <a:endParaRPr lang="en-US" sz="1800" dirty="0"/>
                    </a:p>
                  </a:txBody>
                  <a:tcPr anchor="ctr"/>
                </a:tc>
                <a:tc>
                  <a:txBody>
                    <a:bodyPr/>
                    <a:lstStyle/>
                    <a:p>
                      <a:pPr algn="r"/>
                      <a:r>
                        <a:rPr lang="en-US" sz="1800" dirty="0" smtClean="0"/>
                        <a:t>200,000</a:t>
                      </a:r>
                      <a:endParaRPr lang="en-US" sz="1800" dirty="0"/>
                    </a:p>
                  </a:txBody>
                  <a:tcPr anchor="ctr"/>
                </a:tc>
                <a:tc>
                  <a:txBody>
                    <a:bodyPr/>
                    <a:lstStyle/>
                    <a:p>
                      <a:r>
                        <a:rPr lang="en-US" dirty="0" smtClean="0"/>
                        <a:t>400,000 parts</a:t>
                      </a:r>
                      <a:endParaRPr lang="en-US" dirty="0"/>
                    </a:p>
                  </a:txBody>
                  <a:tcPr anchor="ctr"/>
                </a:tc>
              </a:tr>
              <a:tr h="425193">
                <a:tc>
                  <a:txBody>
                    <a:bodyPr/>
                    <a:lstStyle/>
                    <a:p>
                      <a:pPr algn="l"/>
                      <a:r>
                        <a:rPr lang="en-US" sz="1800" dirty="0" smtClean="0">
                          <a:solidFill>
                            <a:schemeClr val="dk1"/>
                          </a:solidFill>
                          <a:latin typeface="+mn-lt"/>
                          <a:ea typeface="+mn-ea"/>
                          <a:cs typeface="+mn-cs"/>
                        </a:rPr>
                        <a:t>Fabricating Parts</a:t>
                      </a:r>
                      <a:endParaRPr lang="en-US" sz="1800" dirty="0"/>
                    </a:p>
                  </a:txBody>
                  <a:tcPr anchor="ctr"/>
                </a:tc>
                <a:tc>
                  <a:txBody>
                    <a:bodyPr/>
                    <a:lstStyle/>
                    <a:p>
                      <a:pPr algn="l"/>
                      <a:r>
                        <a:rPr lang="en-US" sz="1800" dirty="0" smtClean="0">
                          <a:solidFill>
                            <a:schemeClr val="dk1"/>
                          </a:solidFill>
                          <a:latin typeface="+mn-lt"/>
                          <a:ea typeface="+mn-ea"/>
                          <a:cs typeface="+mn-cs"/>
                        </a:rPr>
                        <a:t>Machine hours</a:t>
                      </a:r>
                      <a:endParaRPr lang="en-US" sz="1800" dirty="0"/>
                    </a:p>
                  </a:txBody>
                  <a:tcPr anchor="ctr"/>
                </a:tc>
                <a:tc>
                  <a:txBody>
                    <a:bodyPr/>
                    <a:lstStyle/>
                    <a:p>
                      <a:pPr algn="r"/>
                      <a:r>
                        <a:rPr lang="en-US" sz="1800" dirty="0" smtClean="0"/>
                        <a:t>300,000</a:t>
                      </a:r>
                      <a:endParaRPr lang="en-US" sz="1800" dirty="0"/>
                    </a:p>
                  </a:txBody>
                  <a:tcPr anchor="ctr"/>
                </a:tc>
                <a:tc>
                  <a:txBody>
                    <a:bodyPr/>
                    <a:lstStyle/>
                    <a:p>
                      <a:r>
                        <a:rPr lang="en-US" dirty="0" smtClean="0"/>
                        <a:t>12,500 machine hours (MH)</a:t>
                      </a:r>
                      <a:endParaRPr lang="en-US" dirty="0"/>
                    </a:p>
                  </a:txBody>
                  <a:tcPr anchor="ctr"/>
                </a:tc>
              </a:tr>
              <a:tr h="716410">
                <a:tc>
                  <a:txBody>
                    <a:bodyPr/>
                    <a:lstStyle/>
                    <a:p>
                      <a:pPr algn="l"/>
                      <a:r>
                        <a:rPr lang="en-US" sz="1800" dirty="0" smtClean="0">
                          <a:solidFill>
                            <a:schemeClr val="dk1"/>
                          </a:solidFill>
                          <a:latin typeface="+mn-lt"/>
                          <a:ea typeface="+mn-ea"/>
                          <a:cs typeface="+mn-cs"/>
                        </a:rPr>
                        <a:t>Supervising Assembly</a:t>
                      </a:r>
                      <a:endParaRPr lang="en-US" sz="1800" dirty="0"/>
                    </a:p>
                  </a:txBody>
                  <a:tcPr anchor="ctr"/>
                </a:tc>
                <a:tc>
                  <a:txBody>
                    <a:bodyPr/>
                    <a:lstStyle/>
                    <a:p>
                      <a:pPr algn="l"/>
                      <a:r>
                        <a:rPr lang="en-US" sz="1800" dirty="0" smtClean="0">
                          <a:solidFill>
                            <a:schemeClr val="dk1"/>
                          </a:solidFill>
                          <a:latin typeface="+mn-lt"/>
                          <a:ea typeface="+mn-ea"/>
                          <a:cs typeface="+mn-cs"/>
                        </a:rPr>
                        <a:t>Direct labor hours</a:t>
                      </a:r>
                      <a:endParaRPr lang="en-US" sz="1800" dirty="0"/>
                    </a:p>
                  </a:txBody>
                  <a:tcPr anchor="ctr"/>
                </a:tc>
                <a:tc>
                  <a:txBody>
                    <a:bodyPr/>
                    <a:lstStyle/>
                    <a:p>
                      <a:pPr algn="r"/>
                      <a:r>
                        <a:rPr lang="en-US" sz="1800" dirty="0" smtClean="0"/>
                        <a:t>150,000</a:t>
                      </a:r>
                      <a:endParaRPr lang="en-US" sz="1800" dirty="0"/>
                    </a:p>
                  </a:txBody>
                  <a:tcPr anchor="ctr"/>
                </a:tc>
                <a:tc>
                  <a:txBody>
                    <a:bodyPr/>
                    <a:lstStyle/>
                    <a:p>
                      <a:r>
                        <a:rPr lang="en-US" dirty="0" smtClean="0"/>
                        <a:t>DL hours</a:t>
                      </a:r>
                      <a:endParaRPr lang="en-US" dirty="0"/>
                    </a:p>
                  </a:txBody>
                  <a:tcPr anchor="ctr"/>
                </a:tc>
              </a:tr>
              <a:tr h="686850">
                <a:tc>
                  <a:txBody>
                    <a:bodyPr/>
                    <a:lstStyle/>
                    <a:p>
                      <a:pPr algn="l"/>
                      <a:r>
                        <a:rPr lang="en-US" sz="1800" dirty="0" smtClean="0">
                          <a:solidFill>
                            <a:schemeClr val="dk1"/>
                          </a:solidFill>
                          <a:latin typeface="+mn-lt"/>
                          <a:ea typeface="+mn-ea"/>
                          <a:cs typeface="+mn-cs"/>
                        </a:rPr>
                        <a:t>Inspecting</a:t>
                      </a:r>
                      <a:endParaRPr lang="en-US" sz="1800" dirty="0"/>
                    </a:p>
                  </a:txBody>
                  <a:tcPr anchor="ctr"/>
                </a:tc>
                <a:tc>
                  <a:txBody>
                    <a:bodyPr/>
                    <a:lstStyle/>
                    <a:p>
                      <a:pPr algn="l"/>
                      <a:r>
                        <a:rPr lang="en-US" sz="1800" dirty="0" smtClean="0">
                          <a:solidFill>
                            <a:schemeClr val="dk1"/>
                          </a:solidFill>
                          <a:latin typeface="+mn-lt"/>
                          <a:ea typeface="+mn-ea"/>
                          <a:cs typeface="+mn-cs"/>
                        </a:rPr>
                        <a:t>Number of inspections</a:t>
                      </a:r>
                      <a:endParaRPr lang="en-US" sz="1800" dirty="0"/>
                    </a:p>
                  </a:txBody>
                  <a:tcPr anchor="ctr"/>
                </a:tc>
                <a:tc>
                  <a:txBody>
                    <a:bodyPr/>
                    <a:lstStyle/>
                    <a:p>
                      <a:pPr algn="r"/>
                      <a:r>
                        <a:rPr lang="en-US" sz="1800" dirty="0" smtClean="0"/>
                        <a:t>170,000</a:t>
                      </a:r>
                      <a:endParaRPr lang="en-US" sz="1800" dirty="0"/>
                    </a:p>
                  </a:txBody>
                  <a:tcPr anchor="ctr"/>
                </a:tc>
                <a:tc>
                  <a:txBody>
                    <a:bodyPr/>
                    <a:lstStyle/>
                    <a:p>
                      <a:r>
                        <a:rPr lang="en-US" dirty="0" smtClean="0"/>
                        <a:t>Inspections</a:t>
                      </a:r>
                      <a:endParaRPr lang="en-US" dirty="0"/>
                    </a:p>
                  </a:txBody>
                  <a:tcPr anchor="ctr"/>
                </a:tc>
              </a:tr>
              <a:tr h="612741">
                <a:tc>
                  <a:txBody>
                    <a:bodyPr/>
                    <a:lstStyle/>
                    <a:p>
                      <a:pPr algn="l"/>
                      <a:r>
                        <a:rPr lang="en-US" sz="1800" dirty="0" smtClean="0">
                          <a:solidFill>
                            <a:schemeClr val="dk1"/>
                          </a:solidFill>
                          <a:latin typeface="+mn-lt"/>
                          <a:ea typeface="+mn-ea"/>
                          <a:cs typeface="+mn-cs"/>
                        </a:rPr>
                        <a:t>Packaging</a:t>
                      </a:r>
                      <a:endParaRPr lang="en-US" sz="1800" dirty="0"/>
                    </a:p>
                  </a:txBody>
                  <a:tcPr anchor="ctr"/>
                </a:tc>
                <a:tc>
                  <a:txBody>
                    <a:bodyPr/>
                    <a:lstStyle/>
                    <a:p>
                      <a:pPr algn="l"/>
                      <a:r>
                        <a:rPr lang="en-US" sz="1800" dirty="0" smtClean="0">
                          <a:solidFill>
                            <a:schemeClr val="dk1"/>
                          </a:solidFill>
                          <a:latin typeface="+mn-lt"/>
                          <a:ea typeface="+mn-ea"/>
                          <a:cs typeface="+mn-cs"/>
                        </a:rPr>
                        <a:t>Cubic feet packaged</a:t>
                      </a:r>
                      <a:endParaRPr lang="en-US" sz="1800" dirty="0"/>
                    </a:p>
                  </a:txBody>
                  <a:tcPr anchor="ctr"/>
                </a:tc>
                <a:tc>
                  <a:txBody>
                    <a:bodyPr/>
                    <a:lstStyle/>
                    <a:p>
                      <a:pPr algn="r"/>
                      <a:r>
                        <a:rPr lang="en-US" sz="1800" u="sng" dirty="0" smtClean="0"/>
                        <a:t>100,000</a:t>
                      </a:r>
                      <a:endParaRPr lang="en-US" sz="1800" u="sng" dirty="0"/>
                    </a:p>
                  </a:txBody>
                  <a:tcPr anchor="ctr"/>
                </a:tc>
                <a:tc>
                  <a:txBody>
                    <a:bodyPr/>
                    <a:lstStyle/>
                    <a:p>
                      <a:r>
                        <a:rPr lang="en-US" dirty="0" smtClean="0"/>
                        <a:t>Cubic feet</a:t>
                      </a:r>
                      <a:endParaRPr lang="en-US" dirty="0"/>
                    </a:p>
                  </a:txBody>
                  <a:tcPr anchor="ctr"/>
                </a:tc>
              </a:tr>
              <a:tr h="425193">
                <a:tc>
                  <a:txBody>
                    <a:bodyPr/>
                    <a:lstStyle/>
                    <a:p>
                      <a:pPr algn="l"/>
                      <a:endParaRPr lang="en-US" sz="1800" dirty="0"/>
                    </a:p>
                  </a:txBody>
                  <a:tcPr anchor="ctr"/>
                </a:tc>
                <a:tc>
                  <a:txBody>
                    <a:bodyPr/>
                    <a:lstStyle/>
                    <a:p>
                      <a:endParaRPr lang="en-US" dirty="0"/>
                    </a:p>
                  </a:txBody>
                  <a:tcPr anchor="ctr"/>
                </a:tc>
                <a:tc>
                  <a:txBody>
                    <a:bodyPr/>
                    <a:lstStyle/>
                    <a:p>
                      <a:pPr algn="r"/>
                      <a:r>
                        <a:rPr lang="en-US" dirty="0" smtClean="0"/>
                        <a:t>$1,000,000</a:t>
                      </a:r>
                      <a:endParaRPr lang="en-US" dirty="0"/>
                    </a:p>
                  </a:txBody>
                  <a:tcPr anchor="ctr"/>
                </a:tc>
                <a:tc>
                  <a:txBody>
                    <a:bodyPr/>
                    <a:lstStyle/>
                    <a:p>
                      <a:endParaRPr lang="en-US" dirty="0"/>
                    </a:p>
                  </a:txBody>
                  <a:tcPr anchor="ctr"/>
                </a:tc>
              </a:tr>
            </a:tbl>
          </a:graphicData>
        </a:graphic>
      </p:graphicFrame>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Activity-Based Costing Steps</a:t>
            </a:r>
            <a:endParaRPr lang="en-US" dirty="0"/>
          </a:p>
        </p:txBody>
      </p:sp>
      <p:sp>
        <p:nvSpPr>
          <p:cNvPr id="13315" name="Rectangle 3"/>
          <p:cNvSpPr>
            <a:spLocks noGrp="1" noChangeArrowheads="1"/>
          </p:cNvSpPr>
          <p:nvPr>
            <p:ph idx="1"/>
          </p:nvPr>
        </p:nvSpPr>
        <p:spPr>
          <a:xfrm>
            <a:off x="228600" y="1295400"/>
            <a:ext cx="8915400" cy="4525963"/>
          </a:xfrm>
        </p:spPr>
        <p:txBody>
          <a:bodyPr>
            <a:normAutofit/>
          </a:bodyPr>
          <a:lstStyle/>
          <a:p>
            <a:pPr>
              <a:spcAft>
                <a:spcPts val="600"/>
              </a:spcAft>
              <a:buNone/>
            </a:pPr>
            <a:r>
              <a:rPr lang="en-US" sz="2900" dirty="0" smtClean="0"/>
              <a:t>Step 3: Compute cost allocation rate for each activity</a:t>
            </a:r>
          </a:p>
        </p:txBody>
      </p:sp>
      <p:sp>
        <p:nvSpPr>
          <p:cNvPr id="5" name="Slide Number Placeholder 4"/>
          <p:cNvSpPr>
            <a:spLocks noGrp="1"/>
          </p:cNvSpPr>
          <p:nvPr>
            <p:ph type="sldNum" sz="quarter" idx="12"/>
          </p:nvPr>
        </p:nvSpPr>
        <p:spPr/>
        <p:txBody>
          <a:bodyPr/>
          <a:lstStyle/>
          <a:p>
            <a:fld id="{87989462-1FD5-4211-85BD-E99A4CF90F7A}" type="slidenum">
              <a:rPr lang="en-US" smtClean="0"/>
              <a:pPr/>
              <a:t>23</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xmlns="" val="2733289651"/>
              </p:ext>
            </p:extLst>
          </p:nvPr>
        </p:nvGraphicFramePr>
        <p:xfrm>
          <a:off x="113920" y="1905000"/>
          <a:ext cx="8991600" cy="4953001"/>
        </p:xfrm>
        <a:graphic>
          <a:graphicData uri="http://schemas.openxmlformats.org/drawingml/2006/table">
            <a:tbl>
              <a:tblPr firstRow="1" bandRow="1">
                <a:tableStyleId>{5C22544A-7EE6-4342-B048-85BDC9FD1C3A}</a:tableStyleId>
              </a:tblPr>
              <a:tblGrid>
                <a:gridCol w="1943480"/>
                <a:gridCol w="2362200"/>
                <a:gridCol w="1371600"/>
                <a:gridCol w="3314320"/>
              </a:tblGrid>
              <a:tr h="751075">
                <a:tc>
                  <a:txBody>
                    <a:bodyPr/>
                    <a:lstStyle/>
                    <a:p>
                      <a:pPr algn="ctr"/>
                      <a:r>
                        <a:rPr lang="en-US" sz="1800" dirty="0" smtClean="0"/>
                        <a:t>Activity</a:t>
                      </a:r>
                      <a:endParaRPr lang="en-US" sz="1800" dirty="0"/>
                    </a:p>
                  </a:txBody>
                  <a:tcPr anchor="ctr"/>
                </a:tc>
                <a:tc>
                  <a:txBody>
                    <a:bodyPr/>
                    <a:lstStyle/>
                    <a:p>
                      <a:pPr algn="ctr"/>
                      <a:r>
                        <a:rPr lang="en-US" sz="1800" b="1" dirty="0" smtClean="0">
                          <a:solidFill>
                            <a:schemeClr val="lt1"/>
                          </a:solidFill>
                          <a:latin typeface="+mn-lt"/>
                          <a:ea typeface="+mn-ea"/>
                          <a:cs typeface="+mn-cs"/>
                        </a:rPr>
                        <a:t>Allocation base</a:t>
                      </a:r>
                      <a:endParaRPr lang="en-US" sz="1800" dirty="0"/>
                    </a:p>
                  </a:txBody>
                  <a:tcPr anchor="ctr"/>
                </a:tc>
                <a:tc>
                  <a:txBody>
                    <a:bodyPr/>
                    <a:lstStyle/>
                    <a:p>
                      <a:pPr algn="ctr" hangingPunct="0"/>
                      <a:r>
                        <a:rPr lang="en-US" sz="1800" b="1" dirty="0" smtClean="0">
                          <a:solidFill>
                            <a:schemeClr val="lt1"/>
                          </a:solidFill>
                          <a:latin typeface="+mn-lt"/>
                          <a:ea typeface="+mn-ea"/>
                          <a:cs typeface="+mn-cs"/>
                        </a:rPr>
                        <a:t>Total Cost Pool</a:t>
                      </a:r>
                      <a:endParaRPr lang="en-US" sz="1800" dirty="0"/>
                    </a:p>
                  </a:txBody>
                  <a:tcPr anchor="ctr"/>
                </a:tc>
                <a:tc>
                  <a:txBody>
                    <a:bodyPr/>
                    <a:lstStyle/>
                    <a:p>
                      <a:pPr algn="ctr" hangingPunct="0"/>
                      <a:r>
                        <a:rPr lang="en-US" sz="1800" b="1" dirty="0" smtClean="0">
                          <a:solidFill>
                            <a:schemeClr val="lt1"/>
                          </a:solidFill>
                          <a:latin typeface="+mn-lt"/>
                          <a:ea typeface="+mn-ea"/>
                          <a:cs typeface="+mn-cs"/>
                        </a:rPr>
                        <a:t>Cost  Allocation Rate</a:t>
                      </a:r>
                      <a:endParaRPr lang="en-US" sz="1800" dirty="0"/>
                    </a:p>
                  </a:txBody>
                  <a:tcPr anchor="ctr"/>
                </a:tc>
              </a:tr>
              <a:tr h="445767">
                <a:tc>
                  <a:txBody>
                    <a:bodyPr/>
                    <a:lstStyle/>
                    <a:p>
                      <a:pPr algn="l"/>
                      <a:r>
                        <a:rPr lang="en-US" sz="1800" dirty="0" smtClean="0">
                          <a:solidFill>
                            <a:schemeClr val="dk1"/>
                          </a:solidFill>
                          <a:latin typeface="+mn-lt"/>
                          <a:ea typeface="+mn-ea"/>
                          <a:cs typeface="+mn-cs"/>
                        </a:rPr>
                        <a:t>Machine Set-up</a:t>
                      </a:r>
                      <a:endParaRPr lang="en-US" sz="1800" dirty="0"/>
                    </a:p>
                  </a:txBody>
                  <a:tcPr anchor="ctr"/>
                </a:tc>
                <a:tc>
                  <a:txBody>
                    <a:bodyPr/>
                    <a:lstStyle/>
                    <a:p>
                      <a:pPr algn="l"/>
                      <a:r>
                        <a:rPr lang="en-US" sz="1800" dirty="0" smtClean="0">
                          <a:solidFill>
                            <a:schemeClr val="dk1"/>
                          </a:solidFill>
                          <a:latin typeface="+mn-lt"/>
                          <a:ea typeface="+mn-ea"/>
                          <a:cs typeface="+mn-cs"/>
                        </a:rPr>
                        <a:t>Number of set-ups</a:t>
                      </a:r>
                      <a:endParaRPr lang="en-US" sz="1800" dirty="0"/>
                    </a:p>
                  </a:txBody>
                  <a:tcPr anchor="ctr"/>
                </a:tc>
                <a:tc>
                  <a:txBody>
                    <a:bodyPr/>
                    <a:lstStyle/>
                    <a:p>
                      <a:pPr algn="r"/>
                      <a:r>
                        <a:rPr lang="en-US" sz="1800" dirty="0" smtClean="0">
                          <a:solidFill>
                            <a:schemeClr val="dk1"/>
                          </a:solidFill>
                          <a:latin typeface="+mn-lt"/>
                          <a:ea typeface="+mn-ea"/>
                          <a:cs typeface="+mn-cs"/>
                        </a:rPr>
                        <a:t>$80,000</a:t>
                      </a:r>
                      <a:endParaRPr lang="en-US" sz="1800" dirty="0"/>
                    </a:p>
                  </a:txBody>
                  <a:tcPr anchor="ctr"/>
                </a:tc>
                <a:tc>
                  <a:txBody>
                    <a:bodyPr/>
                    <a:lstStyle/>
                    <a:p>
                      <a:pPr marL="0" marR="0" indent="0" algn="r" defTabSz="914400" eaLnBrk="1" fontAlgn="auto" latinLnBrk="0" hangingPunct="1">
                        <a:lnSpc>
                          <a:spcPct val="100000"/>
                        </a:lnSpc>
                        <a:spcBef>
                          <a:spcPts val="0"/>
                        </a:spcBef>
                        <a:spcAft>
                          <a:spcPts val="0"/>
                        </a:spcAft>
                        <a:buClrTx/>
                        <a:buSzTx/>
                        <a:buFontTx/>
                        <a:buNone/>
                        <a:tabLst/>
                        <a:defRPr/>
                      </a:pPr>
                      <a:r>
                        <a:rPr lang="en-US" sz="1800" dirty="0" smtClean="0">
                          <a:solidFill>
                            <a:schemeClr val="dk1"/>
                          </a:solidFill>
                          <a:latin typeface="+mn-lt"/>
                          <a:ea typeface="+mn-ea"/>
                          <a:cs typeface="+mn-cs"/>
                        </a:rPr>
                        <a:t>$80,000</a:t>
                      </a:r>
                      <a:r>
                        <a:rPr lang="en-US" sz="1800" baseline="0" dirty="0" smtClean="0">
                          <a:solidFill>
                            <a:schemeClr val="dk1"/>
                          </a:solidFill>
                          <a:latin typeface="+mn-lt"/>
                          <a:ea typeface="+mn-ea"/>
                          <a:cs typeface="+mn-cs"/>
                        </a:rPr>
                        <a:t> / 8000 = $10 per setup</a:t>
                      </a:r>
                      <a:endParaRPr lang="en-US" sz="1800" dirty="0" smtClean="0"/>
                    </a:p>
                  </a:txBody>
                  <a:tcPr anchor="ctr"/>
                </a:tc>
              </a:tr>
              <a:tr h="751075">
                <a:tc>
                  <a:txBody>
                    <a:bodyPr/>
                    <a:lstStyle/>
                    <a:p>
                      <a:pPr algn="l"/>
                      <a:r>
                        <a:rPr lang="en-US" sz="1800" dirty="0" smtClean="0">
                          <a:solidFill>
                            <a:schemeClr val="dk1"/>
                          </a:solidFill>
                          <a:latin typeface="+mn-lt"/>
                          <a:ea typeface="+mn-ea"/>
                          <a:cs typeface="+mn-cs"/>
                        </a:rPr>
                        <a:t>Materials Handling</a:t>
                      </a:r>
                      <a:endParaRPr lang="en-US" sz="1800" dirty="0"/>
                    </a:p>
                  </a:txBody>
                  <a:tcPr anchor="ctr"/>
                </a:tc>
                <a:tc>
                  <a:txBody>
                    <a:bodyPr/>
                    <a:lstStyle/>
                    <a:p>
                      <a:pPr algn="l"/>
                      <a:r>
                        <a:rPr lang="en-US" sz="1800" dirty="0" smtClean="0">
                          <a:solidFill>
                            <a:schemeClr val="dk1"/>
                          </a:solidFill>
                          <a:latin typeface="+mn-lt"/>
                          <a:ea typeface="+mn-ea"/>
                          <a:cs typeface="+mn-cs"/>
                        </a:rPr>
                        <a:t>Number of parts moved</a:t>
                      </a:r>
                      <a:endParaRPr lang="en-US" sz="1800" dirty="0"/>
                    </a:p>
                  </a:txBody>
                  <a:tcPr anchor="ctr"/>
                </a:tc>
                <a:tc>
                  <a:txBody>
                    <a:bodyPr/>
                    <a:lstStyle/>
                    <a:p>
                      <a:pPr algn="r"/>
                      <a:r>
                        <a:rPr lang="en-US" sz="1800" dirty="0" smtClean="0"/>
                        <a:t>200,000</a:t>
                      </a:r>
                      <a:endParaRPr lang="en-US" sz="1800" dirty="0"/>
                    </a:p>
                  </a:txBody>
                  <a:tcPr anchor="ctr"/>
                </a:tc>
                <a:tc>
                  <a:txBody>
                    <a:bodyPr/>
                    <a:lstStyle/>
                    <a:p>
                      <a:pPr marL="0" marR="0" indent="0" algn="r" defTabSz="914400" eaLnBrk="1" fontAlgn="auto" latinLnBrk="0" hangingPunct="1">
                        <a:lnSpc>
                          <a:spcPct val="100000"/>
                        </a:lnSpc>
                        <a:spcBef>
                          <a:spcPts val="0"/>
                        </a:spcBef>
                        <a:spcAft>
                          <a:spcPts val="0"/>
                        </a:spcAft>
                        <a:buClrTx/>
                        <a:buSzTx/>
                        <a:buFontTx/>
                        <a:buNone/>
                        <a:tabLst/>
                        <a:defRPr/>
                      </a:pPr>
                      <a:r>
                        <a:rPr lang="en-US" sz="1800" dirty="0" smtClean="0"/>
                        <a:t>200,000/</a:t>
                      </a:r>
                      <a:r>
                        <a:rPr lang="en-US" sz="1800" baseline="0" dirty="0" smtClean="0"/>
                        <a:t> 400,000 = $0.50 per part</a:t>
                      </a:r>
                      <a:endParaRPr lang="en-US" sz="1800" dirty="0" smtClean="0"/>
                    </a:p>
                  </a:txBody>
                  <a:tcPr anchor="ctr"/>
                </a:tc>
              </a:tr>
              <a:tr h="445767">
                <a:tc>
                  <a:txBody>
                    <a:bodyPr/>
                    <a:lstStyle/>
                    <a:p>
                      <a:pPr algn="l"/>
                      <a:r>
                        <a:rPr lang="en-US" sz="1800" dirty="0" smtClean="0">
                          <a:solidFill>
                            <a:schemeClr val="dk1"/>
                          </a:solidFill>
                          <a:latin typeface="+mn-lt"/>
                          <a:ea typeface="+mn-ea"/>
                          <a:cs typeface="+mn-cs"/>
                        </a:rPr>
                        <a:t>Fabricating Parts</a:t>
                      </a:r>
                      <a:endParaRPr lang="en-US" sz="1800" dirty="0"/>
                    </a:p>
                  </a:txBody>
                  <a:tcPr anchor="ctr"/>
                </a:tc>
                <a:tc>
                  <a:txBody>
                    <a:bodyPr/>
                    <a:lstStyle/>
                    <a:p>
                      <a:pPr algn="l"/>
                      <a:r>
                        <a:rPr lang="en-US" sz="1800" dirty="0" smtClean="0">
                          <a:solidFill>
                            <a:schemeClr val="dk1"/>
                          </a:solidFill>
                          <a:latin typeface="+mn-lt"/>
                          <a:ea typeface="+mn-ea"/>
                          <a:cs typeface="+mn-cs"/>
                        </a:rPr>
                        <a:t>Machine hours</a:t>
                      </a:r>
                      <a:endParaRPr lang="en-US" sz="1800" dirty="0"/>
                    </a:p>
                  </a:txBody>
                  <a:tcPr anchor="ctr"/>
                </a:tc>
                <a:tc>
                  <a:txBody>
                    <a:bodyPr/>
                    <a:lstStyle/>
                    <a:p>
                      <a:pPr algn="r"/>
                      <a:r>
                        <a:rPr lang="en-US" sz="1800" dirty="0" smtClean="0"/>
                        <a:t>300,000</a:t>
                      </a:r>
                      <a:endParaRPr lang="en-US" sz="1800" dirty="0"/>
                    </a:p>
                  </a:txBody>
                  <a:tcPr anchor="ctr"/>
                </a:tc>
                <a:tc>
                  <a:txBody>
                    <a:bodyPr/>
                    <a:lstStyle/>
                    <a:p>
                      <a:pPr marL="0" marR="0" indent="0" algn="r" defTabSz="914400" eaLnBrk="1" fontAlgn="auto" latinLnBrk="0" hangingPunct="1">
                        <a:lnSpc>
                          <a:spcPct val="100000"/>
                        </a:lnSpc>
                        <a:spcBef>
                          <a:spcPts val="0"/>
                        </a:spcBef>
                        <a:spcAft>
                          <a:spcPts val="0"/>
                        </a:spcAft>
                        <a:buClrTx/>
                        <a:buSzTx/>
                        <a:buFontTx/>
                        <a:buNone/>
                        <a:tabLst/>
                        <a:defRPr/>
                      </a:pPr>
                      <a:r>
                        <a:rPr lang="en-US" sz="1800" dirty="0" smtClean="0"/>
                        <a:t>300,000/</a:t>
                      </a:r>
                      <a:r>
                        <a:rPr lang="en-US" sz="1800" baseline="0" dirty="0" smtClean="0"/>
                        <a:t> 12,500 = $24 per MH</a:t>
                      </a:r>
                      <a:endParaRPr lang="en-US" sz="1800" dirty="0" smtClean="0"/>
                    </a:p>
                  </a:txBody>
                  <a:tcPr anchor="ctr"/>
                </a:tc>
              </a:tr>
              <a:tr h="751075">
                <a:tc>
                  <a:txBody>
                    <a:bodyPr/>
                    <a:lstStyle/>
                    <a:p>
                      <a:pPr algn="l"/>
                      <a:r>
                        <a:rPr lang="en-US" sz="1800" dirty="0" smtClean="0">
                          <a:solidFill>
                            <a:schemeClr val="dk1"/>
                          </a:solidFill>
                          <a:latin typeface="+mn-lt"/>
                          <a:ea typeface="+mn-ea"/>
                          <a:cs typeface="+mn-cs"/>
                        </a:rPr>
                        <a:t>Supervising Assembly</a:t>
                      </a:r>
                      <a:endParaRPr lang="en-US" sz="1800" dirty="0"/>
                    </a:p>
                  </a:txBody>
                  <a:tcPr anchor="ctr"/>
                </a:tc>
                <a:tc>
                  <a:txBody>
                    <a:bodyPr/>
                    <a:lstStyle/>
                    <a:p>
                      <a:pPr algn="l"/>
                      <a:r>
                        <a:rPr lang="en-US" sz="1800" dirty="0" smtClean="0">
                          <a:solidFill>
                            <a:schemeClr val="dk1"/>
                          </a:solidFill>
                          <a:latin typeface="+mn-lt"/>
                          <a:ea typeface="+mn-ea"/>
                          <a:cs typeface="+mn-cs"/>
                        </a:rPr>
                        <a:t>Direct labor hours</a:t>
                      </a:r>
                      <a:endParaRPr lang="en-US" sz="1800" dirty="0"/>
                    </a:p>
                  </a:txBody>
                  <a:tcPr anchor="ctr"/>
                </a:tc>
                <a:tc>
                  <a:txBody>
                    <a:bodyPr/>
                    <a:lstStyle/>
                    <a:p>
                      <a:pPr algn="r"/>
                      <a:r>
                        <a:rPr lang="en-US" sz="1800" dirty="0" smtClean="0"/>
                        <a:t>150,000</a:t>
                      </a:r>
                      <a:endParaRPr lang="en-US" sz="1800" dirty="0"/>
                    </a:p>
                  </a:txBody>
                  <a:tcPr anchor="ctr"/>
                </a:tc>
                <a:tc>
                  <a:txBody>
                    <a:bodyPr/>
                    <a:lstStyle/>
                    <a:p>
                      <a:pPr algn="r"/>
                      <a:r>
                        <a:rPr lang="en-US" sz="1800" dirty="0" smtClean="0"/>
                        <a:t>150,000 / 50,000 = $3 per DLH </a:t>
                      </a:r>
                      <a:endParaRPr lang="en-US" sz="1800" dirty="0"/>
                    </a:p>
                  </a:txBody>
                  <a:tcPr anchor="ctr"/>
                </a:tc>
              </a:tr>
              <a:tr h="720085">
                <a:tc>
                  <a:txBody>
                    <a:bodyPr/>
                    <a:lstStyle/>
                    <a:p>
                      <a:pPr algn="l"/>
                      <a:r>
                        <a:rPr lang="en-US" sz="1800" dirty="0" smtClean="0">
                          <a:solidFill>
                            <a:schemeClr val="dk1"/>
                          </a:solidFill>
                          <a:latin typeface="+mn-lt"/>
                          <a:ea typeface="+mn-ea"/>
                          <a:cs typeface="+mn-cs"/>
                        </a:rPr>
                        <a:t>Inspecting</a:t>
                      </a:r>
                      <a:endParaRPr lang="en-US" sz="1800" dirty="0"/>
                    </a:p>
                  </a:txBody>
                  <a:tcPr anchor="ctr"/>
                </a:tc>
                <a:tc>
                  <a:txBody>
                    <a:bodyPr/>
                    <a:lstStyle/>
                    <a:p>
                      <a:pPr algn="l"/>
                      <a:r>
                        <a:rPr lang="en-US" sz="1800" dirty="0" smtClean="0">
                          <a:solidFill>
                            <a:schemeClr val="dk1"/>
                          </a:solidFill>
                          <a:latin typeface="+mn-lt"/>
                          <a:ea typeface="+mn-ea"/>
                          <a:cs typeface="+mn-cs"/>
                        </a:rPr>
                        <a:t>Number of inspections</a:t>
                      </a:r>
                      <a:endParaRPr lang="en-US" sz="1800" dirty="0"/>
                    </a:p>
                  </a:txBody>
                  <a:tcPr anchor="ctr"/>
                </a:tc>
                <a:tc>
                  <a:txBody>
                    <a:bodyPr/>
                    <a:lstStyle/>
                    <a:p>
                      <a:pPr algn="r"/>
                      <a:r>
                        <a:rPr lang="en-US" sz="1800" dirty="0" smtClean="0"/>
                        <a:t>170,000</a:t>
                      </a:r>
                      <a:endParaRPr lang="en-US" sz="1800" dirty="0"/>
                    </a:p>
                  </a:txBody>
                  <a:tcPr anchor="ctr"/>
                </a:tc>
                <a:tc>
                  <a:txBody>
                    <a:bodyPr/>
                    <a:lstStyle/>
                    <a:p>
                      <a:pPr marL="0" marR="0" indent="0" algn="r" defTabSz="914400" eaLnBrk="1" fontAlgn="auto" latinLnBrk="0" hangingPunct="1">
                        <a:lnSpc>
                          <a:spcPct val="100000"/>
                        </a:lnSpc>
                        <a:spcBef>
                          <a:spcPts val="0"/>
                        </a:spcBef>
                        <a:spcAft>
                          <a:spcPts val="0"/>
                        </a:spcAft>
                        <a:buClrTx/>
                        <a:buSzTx/>
                        <a:buFontTx/>
                        <a:buNone/>
                        <a:tabLst/>
                        <a:defRPr/>
                      </a:pPr>
                      <a:r>
                        <a:rPr lang="en-US" sz="1800" dirty="0" smtClean="0"/>
                        <a:t>170,000</a:t>
                      </a:r>
                      <a:r>
                        <a:rPr lang="en-US" sz="1800" baseline="0" dirty="0" smtClean="0"/>
                        <a:t> / 34,000 = $5 per inspection</a:t>
                      </a:r>
                      <a:endParaRPr lang="en-US" sz="1800" dirty="0" smtClean="0"/>
                    </a:p>
                  </a:txBody>
                  <a:tcPr anchor="ctr"/>
                </a:tc>
              </a:tr>
              <a:tr h="642390">
                <a:tc>
                  <a:txBody>
                    <a:bodyPr/>
                    <a:lstStyle/>
                    <a:p>
                      <a:pPr algn="l"/>
                      <a:r>
                        <a:rPr lang="en-US" sz="1800" dirty="0" smtClean="0">
                          <a:solidFill>
                            <a:schemeClr val="dk1"/>
                          </a:solidFill>
                          <a:latin typeface="+mn-lt"/>
                          <a:ea typeface="+mn-ea"/>
                          <a:cs typeface="+mn-cs"/>
                        </a:rPr>
                        <a:t>Packaging</a:t>
                      </a:r>
                      <a:endParaRPr lang="en-US" sz="1800" dirty="0"/>
                    </a:p>
                  </a:txBody>
                  <a:tcPr anchor="ctr"/>
                </a:tc>
                <a:tc>
                  <a:txBody>
                    <a:bodyPr/>
                    <a:lstStyle/>
                    <a:p>
                      <a:pPr algn="l"/>
                      <a:r>
                        <a:rPr lang="en-US" sz="1800" dirty="0" smtClean="0">
                          <a:solidFill>
                            <a:schemeClr val="dk1"/>
                          </a:solidFill>
                          <a:latin typeface="+mn-lt"/>
                          <a:ea typeface="+mn-ea"/>
                          <a:cs typeface="+mn-cs"/>
                        </a:rPr>
                        <a:t>Cubic feet packaged</a:t>
                      </a:r>
                      <a:endParaRPr lang="en-US" sz="1800" dirty="0"/>
                    </a:p>
                  </a:txBody>
                  <a:tcPr anchor="ctr"/>
                </a:tc>
                <a:tc>
                  <a:txBody>
                    <a:bodyPr/>
                    <a:lstStyle/>
                    <a:p>
                      <a:pPr algn="r"/>
                      <a:r>
                        <a:rPr lang="en-US" sz="1800" u="sng" dirty="0" smtClean="0"/>
                        <a:t>100,000</a:t>
                      </a:r>
                      <a:endParaRPr lang="en-US" sz="1800" u="sng" dirty="0"/>
                    </a:p>
                  </a:txBody>
                  <a:tcPr anchor="ctr"/>
                </a:tc>
                <a:tc>
                  <a:txBody>
                    <a:bodyPr/>
                    <a:lstStyle/>
                    <a:p>
                      <a:pPr algn="r"/>
                      <a:r>
                        <a:rPr lang="en-US" sz="1800" u="none" dirty="0" smtClean="0"/>
                        <a:t>100,000 / 400,000 =$0.25 per cubic foot   </a:t>
                      </a:r>
                      <a:endParaRPr lang="en-US" sz="1800" u="none" dirty="0"/>
                    </a:p>
                  </a:txBody>
                  <a:tcPr anchor="ctr"/>
                </a:tc>
              </a:tr>
              <a:tr h="445767">
                <a:tc>
                  <a:txBody>
                    <a:bodyPr/>
                    <a:lstStyle/>
                    <a:p>
                      <a:pPr algn="l"/>
                      <a:endParaRPr lang="en-US" sz="1800" dirty="0"/>
                    </a:p>
                  </a:txBody>
                  <a:tcPr anchor="ctr"/>
                </a:tc>
                <a:tc>
                  <a:txBody>
                    <a:bodyPr/>
                    <a:lstStyle/>
                    <a:p>
                      <a:pPr algn="l"/>
                      <a:endParaRPr lang="en-US" sz="1800" dirty="0"/>
                    </a:p>
                  </a:txBody>
                  <a:tcPr anchor="ctr"/>
                </a:tc>
                <a:tc>
                  <a:txBody>
                    <a:bodyPr/>
                    <a:lstStyle/>
                    <a:p>
                      <a:pPr algn="r"/>
                      <a:r>
                        <a:rPr lang="en-US" sz="1800" dirty="0" smtClean="0"/>
                        <a:t>1,000,000</a:t>
                      </a:r>
                      <a:endParaRPr lang="en-US" sz="1800" dirty="0"/>
                    </a:p>
                  </a:txBody>
                  <a:tcPr anchor="ctr"/>
                </a:tc>
                <a:tc>
                  <a:txBody>
                    <a:bodyPr/>
                    <a:lstStyle/>
                    <a:p>
                      <a:pPr algn="r"/>
                      <a:endParaRPr lang="en-US" sz="1800" dirty="0"/>
                    </a:p>
                  </a:txBody>
                  <a:tcPr anchor="ctr"/>
                </a:tc>
              </a:tr>
            </a:tbl>
          </a:graphicData>
        </a:graphic>
      </p:graphicFrame>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1437"/>
            <a:ext cx="8686800" cy="4525963"/>
          </a:xfrm>
        </p:spPr>
        <p:txBody>
          <a:bodyPr>
            <a:normAutofit/>
          </a:bodyPr>
          <a:lstStyle/>
          <a:p>
            <a:pPr algn="r">
              <a:buNone/>
            </a:pPr>
            <a:r>
              <a:rPr lang="en-US" sz="2600" dirty="0" smtClean="0"/>
              <a:t>Step 4:  Allocate some manufacturing overhead for each</a:t>
            </a:r>
            <a:br>
              <a:rPr lang="en-US" sz="2600" dirty="0" smtClean="0"/>
            </a:br>
            <a:r>
              <a:rPr lang="en-US" sz="2600" dirty="0" smtClean="0"/>
              <a:t> activity to the individual jobs that use the activities.</a:t>
            </a:r>
          </a:p>
        </p:txBody>
      </p:sp>
      <p:sp>
        <p:nvSpPr>
          <p:cNvPr id="13" name="Title 12"/>
          <p:cNvSpPr>
            <a:spLocks noGrp="1"/>
          </p:cNvSpPr>
          <p:nvPr>
            <p:ph type="title"/>
          </p:nvPr>
        </p:nvSpPr>
        <p:spPr/>
        <p:txBody>
          <a:bodyPr/>
          <a:lstStyle/>
          <a:p>
            <a:r>
              <a:rPr lang="en-US" dirty="0" smtClean="0"/>
              <a:t>Activity-Based Costing Steps</a:t>
            </a:r>
            <a:endParaRPr lang="en-US" dirty="0"/>
          </a:p>
        </p:txBody>
      </p:sp>
      <p:sp>
        <p:nvSpPr>
          <p:cNvPr id="9" name="Slide Number Placeholder 8"/>
          <p:cNvSpPr>
            <a:spLocks noGrp="1"/>
          </p:cNvSpPr>
          <p:nvPr>
            <p:ph type="sldNum" sz="quarter" idx="12"/>
          </p:nvPr>
        </p:nvSpPr>
        <p:spPr/>
        <p:txBody>
          <a:bodyPr/>
          <a:lstStyle/>
          <a:p>
            <a:fld id="{87989462-1FD5-4211-85BD-E99A4CF90F7A}" type="slidenum">
              <a:rPr lang="en-US" smtClean="0"/>
              <a:pPr/>
              <a:t>24</a:t>
            </a:fld>
            <a:endParaRPr lang="en-US"/>
          </a:p>
        </p:txBody>
      </p:sp>
      <p:sp>
        <p:nvSpPr>
          <p:cNvPr id="7" name="TextBox 6"/>
          <p:cNvSpPr txBox="1"/>
          <p:nvPr/>
        </p:nvSpPr>
        <p:spPr>
          <a:xfrm>
            <a:off x="152400" y="1106269"/>
            <a:ext cx="1219200" cy="646331"/>
          </a:xfrm>
          <a:prstGeom prst="rect">
            <a:avLst/>
          </a:prstGeom>
          <a:noFill/>
        </p:spPr>
        <p:txBody>
          <a:bodyPr wrap="square" rtlCol="0">
            <a:spAutoFit/>
          </a:bodyPr>
          <a:lstStyle/>
          <a:p>
            <a:pPr algn="ctr"/>
            <a:r>
              <a:rPr lang="en-US" b="1" dirty="0" smtClean="0">
                <a:latin typeface="+mn-lt"/>
              </a:rPr>
              <a:t>Info for 1 Elliptical</a:t>
            </a:r>
            <a:endParaRPr lang="en-US" b="1" dirty="0">
              <a:latin typeface="+mn-lt"/>
            </a:endParaRPr>
          </a:p>
        </p:txBody>
      </p:sp>
      <p:sp>
        <p:nvSpPr>
          <p:cNvPr id="8" name="Down Arrow 7"/>
          <p:cNvSpPr/>
          <p:nvPr/>
        </p:nvSpPr>
        <p:spPr>
          <a:xfrm>
            <a:off x="609600" y="1752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675" name="Group 3"/>
          <p:cNvGrpSpPr>
            <a:grpSpLocks noChangeAspect="1"/>
          </p:cNvGrpSpPr>
          <p:nvPr/>
        </p:nvGrpSpPr>
        <p:grpSpPr bwMode="auto">
          <a:xfrm>
            <a:off x="9525" y="2152650"/>
            <a:ext cx="9134475" cy="4781550"/>
            <a:chOff x="6" y="1356"/>
            <a:chExt cx="5754" cy="3012"/>
          </a:xfrm>
        </p:grpSpPr>
        <p:sp>
          <p:nvSpPr>
            <p:cNvPr id="28674" name="AutoShape 2"/>
            <p:cNvSpPr>
              <a:spLocks noChangeAspect="1" noChangeArrowheads="1" noTextEdit="1"/>
            </p:cNvSpPr>
            <p:nvPr/>
          </p:nvSpPr>
          <p:spPr bwMode="auto">
            <a:xfrm>
              <a:off x="6" y="1356"/>
              <a:ext cx="5754" cy="3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76" name="Rectangle 4"/>
            <p:cNvSpPr>
              <a:spLocks noChangeArrowheads="1"/>
            </p:cNvSpPr>
            <p:nvPr/>
          </p:nvSpPr>
          <p:spPr bwMode="auto">
            <a:xfrm>
              <a:off x="75" y="1428"/>
              <a:ext cx="1188" cy="594"/>
            </a:xfrm>
            <a:prstGeom prst="rect">
              <a:avLst/>
            </a:prstGeom>
            <a:solidFill>
              <a:srgbClr val="16515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77" name="Rectangle 5"/>
            <p:cNvSpPr>
              <a:spLocks noChangeArrowheads="1"/>
            </p:cNvSpPr>
            <p:nvPr/>
          </p:nvSpPr>
          <p:spPr bwMode="auto">
            <a:xfrm>
              <a:off x="1263" y="1428"/>
              <a:ext cx="1212" cy="594"/>
            </a:xfrm>
            <a:prstGeom prst="rect">
              <a:avLst/>
            </a:prstGeom>
            <a:solidFill>
              <a:srgbClr val="16515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78" name="Rectangle 6"/>
            <p:cNvSpPr>
              <a:spLocks noChangeArrowheads="1"/>
            </p:cNvSpPr>
            <p:nvPr/>
          </p:nvSpPr>
          <p:spPr bwMode="auto">
            <a:xfrm>
              <a:off x="2475" y="1428"/>
              <a:ext cx="192" cy="594"/>
            </a:xfrm>
            <a:prstGeom prst="rect">
              <a:avLst/>
            </a:prstGeom>
            <a:solidFill>
              <a:srgbClr val="16515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79" name="Rectangle 7"/>
            <p:cNvSpPr>
              <a:spLocks noChangeArrowheads="1"/>
            </p:cNvSpPr>
            <p:nvPr/>
          </p:nvSpPr>
          <p:spPr bwMode="auto">
            <a:xfrm>
              <a:off x="2667" y="1428"/>
              <a:ext cx="1728" cy="594"/>
            </a:xfrm>
            <a:prstGeom prst="rect">
              <a:avLst/>
            </a:prstGeom>
            <a:solidFill>
              <a:srgbClr val="16515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0" name="Rectangle 8"/>
            <p:cNvSpPr>
              <a:spLocks noChangeArrowheads="1"/>
            </p:cNvSpPr>
            <p:nvPr/>
          </p:nvSpPr>
          <p:spPr bwMode="auto">
            <a:xfrm>
              <a:off x="4395" y="1428"/>
              <a:ext cx="198" cy="594"/>
            </a:xfrm>
            <a:prstGeom prst="rect">
              <a:avLst/>
            </a:prstGeom>
            <a:solidFill>
              <a:srgbClr val="16515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1" name="Rectangle 9"/>
            <p:cNvSpPr>
              <a:spLocks noChangeArrowheads="1"/>
            </p:cNvSpPr>
            <p:nvPr/>
          </p:nvSpPr>
          <p:spPr bwMode="auto">
            <a:xfrm>
              <a:off x="4593" y="1428"/>
              <a:ext cx="1098" cy="594"/>
            </a:xfrm>
            <a:prstGeom prst="rect">
              <a:avLst/>
            </a:prstGeom>
            <a:solidFill>
              <a:srgbClr val="16515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2" name="Rectangle 10"/>
            <p:cNvSpPr>
              <a:spLocks noChangeArrowheads="1"/>
            </p:cNvSpPr>
            <p:nvPr/>
          </p:nvSpPr>
          <p:spPr bwMode="auto">
            <a:xfrm>
              <a:off x="75" y="2022"/>
              <a:ext cx="1188" cy="33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3" name="Rectangle 11"/>
            <p:cNvSpPr>
              <a:spLocks noChangeArrowheads="1"/>
            </p:cNvSpPr>
            <p:nvPr/>
          </p:nvSpPr>
          <p:spPr bwMode="auto">
            <a:xfrm>
              <a:off x="1263" y="2022"/>
              <a:ext cx="1212" cy="33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4" name="Rectangle 12"/>
            <p:cNvSpPr>
              <a:spLocks noChangeArrowheads="1"/>
            </p:cNvSpPr>
            <p:nvPr/>
          </p:nvSpPr>
          <p:spPr bwMode="auto">
            <a:xfrm>
              <a:off x="2475" y="2022"/>
              <a:ext cx="192" cy="33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5" name="Rectangle 13"/>
            <p:cNvSpPr>
              <a:spLocks noChangeArrowheads="1"/>
            </p:cNvSpPr>
            <p:nvPr/>
          </p:nvSpPr>
          <p:spPr bwMode="auto">
            <a:xfrm>
              <a:off x="2667" y="2022"/>
              <a:ext cx="1728" cy="33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6" name="Rectangle 14"/>
            <p:cNvSpPr>
              <a:spLocks noChangeArrowheads="1"/>
            </p:cNvSpPr>
            <p:nvPr/>
          </p:nvSpPr>
          <p:spPr bwMode="auto">
            <a:xfrm>
              <a:off x="4395" y="2022"/>
              <a:ext cx="198" cy="33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7" name="Rectangle 15"/>
            <p:cNvSpPr>
              <a:spLocks noChangeArrowheads="1"/>
            </p:cNvSpPr>
            <p:nvPr/>
          </p:nvSpPr>
          <p:spPr bwMode="auto">
            <a:xfrm>
              <a:off x="4593" y="2022"/>
              <a:ext cx="1098" cy="33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8" name="Rectangle 16"/>
            <p:cNvSpPr>
              <a:spLocks noChangeArrowheads="1"/>
            </p:cNvSpPr>
            <p:nvPr/>
          </p:nvSpPr>
          <p:spPr bwMode="auto">
            <a:xfrm>
              <a:off x="75" y="2352"/>
              <a:ext cx="1188" cy="342"/>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9" name="Rectangle 17"/>
            <p:cNvSpPr>
              <a:spLocks noChangeArrowheads="1"/>
            </p:cNvSpPr>
            <p:nvPr/>
          </p:nvSpPr>
          <p:spPr bwMode="auto">
            <a:xfrm>
              <a:off x="1263" y="2352"/>
              <a:ext cx="1212" cy="342"/>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0" name="Rectangle 18"/>
            <p:cNvSpPr>
              <a:spLocks noChangeArrowheads="1"/>
            </p:cNvSpPr>
            <p:nvPr/>
          </p:nvSpPr>
          <p:spPr bwMode="auto">
            <a:xfrm>
              <a:off x="2475" y="2352"/>
              <a:ext cx="192" cy="342"/>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1" name="Rectangle 19"/>
            <p:cNvSpPr>
              <a:spLocks noChangeArrowheads="1"/>
            </p:cNvSpPr>
            <p:nvPr/>
          </p:nvSpPr>
          <p:spPr bwMode="auto">
            <a:xfrm>
              <a:off x="2667" y="2352"/>
              <a:ext cx="1728" cy="342"/>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2" name="Rectangle 20"/>
            <p:cNvSpPr>
              <a:spLocks noChangeArrowheads="1"/>
            </p:cNvSpPr>
            <p:nvPr/>
          </p:nvSpPr>
          <p:spPr bwMode="auto">
            <a:xfrm>
              <a:off x="4395" y="2352"/>
              <a:ext cx="198" cy="342"/>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3" name="Rectangle 21"/>
            <p:cNvSpPr>
              <a:spLocks noChangeArrowheads="1"/>
            </p:cNvSpPr>
            <p:nvPr/>
          </p:nvSpPr>
          <p:spPr bwMode="auto">
            <a:xfrm>
              <a:off x="4593" y="2352"/>
              <a:ext cx="1098" cy="342"/>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4" name="Rectangle 22"/>
            <p:cNvSpPr>
              <a:spLocks noChangeArrowheads="1"/>
            </p:cNvSpPr>
            <p:nvPr/>
          </p:nvSpPr>
          <p:spPr bwMode="auto">
            <a:xfrm>
              <a:off x="75" y="2694"/>
              <a:ext cx="118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5" name="Rectangle 23"/>
            <p:cNvSpPr>
              <a:spLocks noChangeArrowheads="1"/>
            </p:cNvSpPr>
            <p:nvPr/>
          </p:nvSpPr>
          <p:spPr bwMode="auto">
            <a:xfrm>
              <a:off x="1263" y="2694"/>
              <a:ext cx="1212"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6" name="Rectangle 24"/>
            <p:cNvSpPr>
              <a:spLocks noChangeArrowheads="1"/>
            </p:cNvSpPr>
            <p:nvPr/>
          </p:nvSpPr>
          <p:spPr bwMode="auto">
            <a:xfrm>
              <a:off x="2475" y="2694"/>
              <a:ext cx="192"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7" name="Rectangle 25"/>
            <p:cNvSpPr>
              <a:spLocks noChangeArrowheads="1"/>
            </p:cNvSpPr>
            <p:nvPr/>
          </p:nvSpPr>
          <p:spPr bwMode="auto">
            <a:xfrm>
              <a:off x="2667" y="2694"/>
              <a:ext cx="172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8" name="Rectangle 26"/>
            <p:cNvSpPr>
              <a:spLocks noChangeArrowheads="1"/>
            </p:cNvSpPr>
            <p:nvPr/>
          </p:nvSpPr>
          <p:spPr bwMode="auto">
            <a:xfrm>
              <a:off x="4395" y="2694"/>
              <a:ext cx="19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9" name="Rectangle 27"/>
            <p:cNvSpPr>
              <a:spLocks noChangeArrowheads="1"/>
            </p:cNvSpPr>
            <p:nvPr/>
          </p:nvSpPr>
          <p:spPr bwMode="auto">
            <a:xfrm>
              <a:off x="4593" y="2694"/>
              <a:ext cx="109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00" name="Rectangle 28"/>
            <p:cNvSpPr>
              <a:spLocks noChangeArrowheads="1"/>
            </p:cNvSpPr>
            <p:nvPr/>
          </p:nvSpPr>
          <p:spPr bwMode="auto">
            <a:xfrm>
              <a:off x="75" y="3042"/>
              <a:ext cx="118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01" name="Rectangle 29"/>
            <p:cNvSpPr>
              <a:spLocks noChangeArrowheads="1"/>
            </p:cNvSpPr>
            <p:nvPr/>
          </p:nvSpPr>
          <p:spPr bwMode="auto">
            <a:xfrm>
              <a:off x="1263" y="3042"/>
              <a:ext cx="1212"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02" name="Rectangle 30"/>
            <p:cNvSpPr>
              <a:spLocks noChangeArrowheads="1"/>
            </p:cNvSpPr>
            <p:nvPr/>
          </p:nvSpPr>
          <p:spPr bwMode="auto">
            <a:xfrm>
              <a:off x="2475" y="3042"/>
              <a:ext cx="192"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03" name="Rectangle 31"/>
            <p:cNvSpPr>
              <a:spLocks noChangeArrowheads="1"/>
            </p:cNvSpPr>
            <p:nvPr/>
          </p:nvSpPr>
          <p:spPr bwMode="auto">
            <a:xfrm>
              <a:off x="2667" y="3042"/>
              <a:ext cx="172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04" name="Rectangle 32"/>
            <p:cNvSpPr>
              <a:spLocks noChangeArrowheads="1"/>
            </p:cNvSpPr>
            <p:nvPr/>
          </p:nvSpPr>
          <p:spPr bwMode="auto">
            <a:xfrm>
              <a:off x="4395" y="3042"/>
              <a:ext cx="19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05" name="Rectangle 33"/>
            <p:cNvSpPr>
              <a:spLocks noChangeArrowheads="1"/>
            </p:cNvSpPr>
            <p:nvPr/>
          </p:nvSpPr>
          <p:spPr bwMode="auto">
            <a:xfrm>
              <a:off x="4593" y="3042"/>
              <a:ext cx="109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06" name="Rectangle 34"/>
            <p:cNvSpPr>
              <a:spLocks noChangeArrowheads="1"/>
            </p:cNvSpPr>
            <p:nvPr/>
          </p:nvSpPr>
          <p:spPr bwMode="auto">
            <a:xfrm>
              <a:off x="75" y="3390"/>
              <a:ext cx="1188" cy="32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07" name="Rectangle 35"/>
            <p:cNvSpPr>
              <a:spLocks noChangeArrowheads="1"/>
            </p:cNvSpPr>
            <p:nvPr/>
          </p:nvSpPr>
          <p:spPr bwMode="auto">
            <a:xfrm>
              <a:off x="1263" y="3390"/>
              <a:ext cx="1212" cy="32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08" name="Rectangle 36"/>
            <p:cNvSpPr>
              <a:spLocks noChangeArrowheads="1"/>
            </p:cNvSpPr>
            <p:nvPr/>
          </p:nvSpPr>
          <p:spPr bwMode="auto">
            <a:xfrm>
              <a:off x="2475" y="3390"/>
              <a:ext cx="192" cy="32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09" name="Rectangle 37"/>
            <p:cNvSpPr>
              <a:spLocks noChangeArrowheads="1"/>
            </p:cNvSpPr>
            <p:nvPr/>
          </p:nvSpPr>
          <p:spPr bwMode="auto">
            <a:xfrm>
              <a:off x="2667" y="3390"/>
              <a:ext cx="1728" cy="32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10" name="Rectangle 38"/>
            <p:cNvSpPr>
              <a:spLocks noChangeArrowheads="1"/>
            </p:cNvSpPr>
            <p:nvPr/>
          </p:nvSpPr>
          <p:spPr bwMode="auto">
            <a:xfrm>
              <a:off x="4395" y="3390"/>
              <a:ext cx="198" cy="32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11" name="Rectangle 39"/>
            <p:cNvSpPr>
              <a:spLocks noChangeArrowheads="1"/>
            </p:cNvSpPr>
            <p:nvPr/>
          </p:nvSpPr>
          <p:spPr bwMode="auto">
            <a:xfrm>
              <a:off x="4593" y="3390"/>
              <a:ext cx="1098" cy="32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12" name="Rectangle 40"/>
            <p:cNvSpPr>
              <a:spLocks noChangeArrowheads="1"/>
            </p:cNvSpPr>
            <p:nvPr/>
          </p:nvSpPr>
          <p:spPr bwMode="auto">
            <a:xfrm>
              <a:off x="75" y="3714"/>
              <a:ext cx="118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13" name="Rectangle 41"/>
            <p:cNvSpPr>
              <a:spLocks noChangeArrowheads="1"/>
            </p:cNvSpPr>
            <p:nvPr/>
          </p:nvSpPr>
          <p:spPr bwMode="auto">
            <a:xfrm>
              <a:off x="1263" y="3714"/>
              <a:ext cx="1212"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14" name="Rectangle 42"/>
            <p:cNvSpPr>
              <a:spLocks noChangeArrowheads="1"/>
            </p:cNvSpPr>
            <p:nvPr/>
          </p:nvSpPr>
          <p:spPr bwMode="auto">
            <a:xfrm>
              <a:off x="2475" y="3714"/>
              <a:ext cx="192"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15" name="Rectangle 43"/>
            <p:cNvSpPr>
              <a:spLocks noChangeArrowheads="1"/>
            </p:cNvSpPr>
            <p:nvPr/>
          </p:nvSpPr>
          <p:spPr bwMode="auto">
            <a:xfrm>
              <a:off x="2667" y="3714"/>
              <a:ext cx="172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16" name="Rectangle 44"/>
            <p:cNvSpPr>
              <a:spLocks noChangeArrowheads="1"/>
            </p:cNvSpPr>
            <p:nvPr/>
          </p:nvSpPr>
          <p:spPr bwMode="auto">
            <a:xfrm>
              <a:off x="4395" y="3714"/>
              <a:ext cx="19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17" name="Rectangle 45"/>
            <p:cNvSpPr>
              <a:spLocks noChangeArrowheads="1"/>
            </p:cNvSpPr>
            <p:nvPr/>
          </p:nvSpPr>
          <p:spPr bwMode="auto">
            <a:xfrm>
              <a:off x="4593" y="3714"/>
              <a:ext cx="109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18" name="Rectangle 46"/>
            <p:cNvSpPr>
              <a:spLocks noChangeArrowheads="1"/>
            </p:cNvSpPr>
            <p:nvPr/>
          </p:nvSpPr>
          <p:spPr bwMode="auto">
            <a:xfrm>
              <a:off x="75" y="4062"/>
              <a:ext cx="1188" cy="23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19" name="Rectangle 47"/>
            <p:cNvSpPr>
              <a:spLocks noChangeArrowheads="1"/>
            </p:cNvSpPr>
            <p:nvPr/>
          </p:nvSpPr>
          <p:spPr bwMode="auto">
            <a:xfrm>
              <a:off x="1263" y="4062"/>
              <a:ext cx="1212" cy="23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20" name="Rectangle 48"/>
            <p:cNvSpPr>
              <a:spLocks noChangeArrowheads="1"/>
            </p:cNvSpPr>
            <p:nvPr/>
          </p:nvSpPr>
          <p:spPr bwMode="auto">
            <a:xfrm>
              <a:off x="2475" y="4062"/>
              <a:ext cx="192" cy="23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21" name="Rectangle 49"/>
            <p:cNvSpPr>
              <a:spLocks noChangeArrowheads="1"/>
            </p:cNvSpPr>
            <p:nvPr/>
          </p:nvSpPr>
          <p:spPr bwMode="auto">
            <a:xfrm>
              <a:off x="2667" y="4062"/>
              <a:ext cx="1728" cy="23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22" name="Rectangle 50"/>
            <p:cNvSpPr>
              <a:spLocks noChangeArrowheads="1"/>
            </p:cNvSpPr>
            <p:nvPr/>
          </p:nvSpPr>
          <p:spPr bwMode="auto">
            <a:xfrm>
              <a:off x="4395" y="4062"/>
              <a:ext cx="198" cy="23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23" name="Rectangle 51"/>
            <p:cNvSpPr>
              <a:spLocks noChangeArrowheads="1"/>
            </p:cNvSpPr>
            <p:nvPr/>
          </p:nvSpPr>
          <p:spPr bwMode="auto">
            <a:xfrm>
              <a:off x="4593" y="4062"/>
              <a:ext cx="1098" cy="23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24" name="Rectangle 52"/>
            <p:cNvSpPr>
              <a:spLocks noChangeArrowheads="1"/>
            </p:cNvSpPr>
            <p:nvPr/>
          </p:nvSpPr>
          <p:spPr bwMode="auto">
            <a:xfrm>
              <a:off x="1263" y="1425"/>
              <a:ext cx="6" cy="2880"/>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25" name="Rectangle 53"/>
            <p:cNvSpPr>
              <a:spLocks noChangeArrowheads="1"/>
            </p:cNvSpPr>
            <p:nvPr/>
          </p:nvSpPr>
          <p:spPr bwMode="auto">
            <a:xfrm>
              <a:off x="2475" y="1425"/>
              <a:ext cx="6" cy="2880"/>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26" name="Rectangle 54"/>
            <p:cNvSpPr>
              <a:spLocks noChangeArrowheads="1"/>
            </p:cNvSpPr>
            <p:nvPr/>
          </p:nvSpPr>
          <p:spPr bwMode="auto">
            <a:xfrm>
              <a:off x="2667" y="1425"/>
              <a:ext cx="6" cy="2880"/>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27" name="Rectangle 55"/>
            <p:cNvSpPr>
              <a:spLocks noChangeArrowheads="1"/>
            </p:cNvSpPr>
            <p:nvPr/>
          </p:nvSpPr>
          <p:spPr bwMode="auto">
            <a:xfrm>
              <a:off x="4395" y="1425"/>
              <a:ext cx="6" cy="2880"/>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28" name="Rectangle 56"/>
            <p:cNvSpPr>
              <a:spLocks noChangeArrowheads="1"/>
            </p:cNvSpPr>
            <p:nvPr/>
          </p:nvSpPr>
          <p:spPr bwMode="auto">
            <a:xfrm>
              <a:off x="4593" y="1425"/>
              <a:ext cx="6" cy="2880"/>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29" name="Rectangle 57"/>
            <p:cNvSpPr>
              <a:spLocks noChangeArrowheads="1"/>
            </p:cNvSpPr>
            <p:nvPr/>
          </p:nvSpPr>
          <p:spPr bwMode="auto">
            <a:xfrm>
              <a:off x="72" y="2022"/>
              <a:ext cx="5628" cy="6"/>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30" name="Rectangle 58"/>
            <p:cNvSpPr>
              <a:spLocks noChangeArrowheads="1"/>
            </p:cNvSpPr>
            <p:nvPr/>
          </p:nvSpPr>
          <p:spPr bwMode="auto">
            <a:xfrm>
              <a:off x="72" y="2352"/>
              <a:ext cx="5628" cy="6"/>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31" name="Rectangle 59"/>
            <p:cNvSpPr>
              <a:spLocks noChangeArrowheads="1"/>
            </p:cNvSpPr>
            <p:nvPr/>
          </p:nvSpPr>
          <p:spPr bwMode="auto">
            <a:xfrm>
              <a:off x="72" y="2694"/>
              <a:ext cx="5628" cy="6"/>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32" name="Rectangle 60"/>
            <p:cNvSpPr>
              <a:spLocks noChangeArrowheads="1"/>
            </p:cNvSpPr>
            <p:nvPr/>
          </p:nvSpPr>
          <p:spPr bwMode="auto">
            <a:xfrm>
              <a:off x="72" y="3042"/>
              <a:ext cx="5628" cy="6"/>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33" name="Rectangle 61"/>
            <p:cNvSpPr>
              <a:spLocks noChangeArrowheads="1"/>
            </p:cNvSpPr>
            <p:nvPr/>
          </p:nvSpPr>
          <p:spPr bwMode="auto">
            <a:xfrm>
              <a:off x="72" y="3390"/>
              <a:ext cx="5628" cy="6"/>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34" name="Rectangle 62"/>
            <p:cNvSpPr>
              <a:spLocks noChangeArrowheads="1"/>
            </p:cNvSpPr>
            <p:nvPr/>
          </p:nvSpPr>
          <p:spPr bwMode="auto">
            <a:xfrm>
              <a:off x="72" y="3714"/>
              <a:ext cx="5628" cy="6"/>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35" name="Rectangle 63"/>
            <p:cNvSpPr>
              <a:spLocks noChangeArrowheads="1"/>
            </p:cNvSpPr>
            <p:nvPr/>
          </p:nvSpPr>
          <p:spPr bwMode="auto">
            <a:xfrm>
              <a:off x="72" y="4062"/>
              <a:ext cx="5628" cy="6"/>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36" name="Rectangle 64"/>
            <p:cNvSpPr>
              <a:spLocks noChangeArrowheads="1"/>
            </p:cNvSpPr>
            <p:nvPr/>
          </p:nvSpPr>
          <p:spPr bwMode="auto">
            <a:xfrm>
              <a:off x="75" y="1425"/>
              <a:ext cx="6" cy="2880"/>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37" name="Rectangle 65"/>
            <p:cNvSpPr>
              <a:spLocks noChangeArrowheads="1"/>
            </p:cNvSpPr>
            <p:nvPr/>
          </p:nvSpPr>
          <p:spPr bwMode="auto">
            <a:xfrm>
              <a:off x="5691" y="1425"/>
              <a:ext cx="6" cy="2880"/>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38" name="Rectangle 66"/>
            <p:cNvSpPr>
              <a:spLocks noChangeArrowheads="1"/>
            </p:cNvSpPr>
            <p:nvPr/>
          </p:nvSpPr>
          <p:spPr bwMode="auto">
            <a:xfrm>
              <a:off x="72" y="1428"/>
              <a:ext cx="5628" cy="6"/>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39" name="Rectangle 67"/>
            <p:cNvSpPr>
              <a:spLocks noChangeArrowheads="1"/>
            </p:cNvSpPr>
            <p:nvPr/>
          </p:nvSpPr>
          <p:spPr bwMode="auto">
            <a:xfrm>
              <a:off x="72" y="4296"/>
              <a:ext cx="5628" cy="6"/>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40" name="Rectangle 68"/>
            <p:cNvSpPr>
              <a:spLocks noChangeArrowheads="1"/>
            </p:cNvSpPr>
            <p:nvPr/>
          </p:nvSpPr>
          <p:spPr bwMode="auto">
            <a:xfrm>
              <a:off x="451" y="1641"/>
              <a:ext cx="540"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Activity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41" name="Rectangle 69"/>
            <p:cNvSpPr>
              <a:spLocks noChangeArrowheads="1"/>
            </p:cNvSpPr>
            <p:nvPr/>
          </p:nvSpPr>
          <p:spPr bwMode="auto">
            <a:xfrm>
              <a:off x="1515" y="1542"/>
              <a:ext cx="828"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Activity Cost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42" name="Rectangle 70"/>
            <p:cNvSpPr>
              <a:spLocks noChangeArrowheads="1"/>
            </p:cNvSpPr>
            <p:nvPr/>
          </p:nvSpPr>
          <p:spPr bwMode="auto">
            <a:xfrm>
              <a:off x="1425" y="1740"/>
              <a:ext cx="690"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Allocation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43" name="Rectangle 71"/>
            <p:cNvSpPr>
              <a:spLocks noChangeArrowheads="1"/>
            </p:cNvSpPr>
            <p:nvPr/>
          </p:nvSpPr>
          <p:spPr bwMode="auto">
            <a:xfrm>
              <a:off x="2049" y="1740"/>
              <a:ext cx="336"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Rate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44" name="Rectangle 72"/>
            <p:cNvSpPr>
              <a:spLocks noChangeArrowheads="1"/>
            </p:cNvSpPr>
            <p:nvPr/>
          </p:nvSpPr>
          <p:spPr bwMode="auto">
            <a:xfrm>
              <a:off x="2912" y="1443"/>
              <a:ext cx="882" cy="2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Actual Use of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45" name="Rectangle 73"/>
            <p:cNvSpPr>
              <a:spLocks noChangeArrowheads="1"/>
            </p:cNvSpPr>
            <p:nvPr/>
          </p:nvSpPr>
          <p:spPr bwMode="auto">
            <a:xfrm>
              <a:off x="3716" y="1443"/>
              <a:ext cx="540" cy="2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Activity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46" name="Rectangle 74"/>
            <p:cNvSpPr>
              <a:spLocks noChangeArrowheads="1"/>
            </p:cNvSpPr>
            <p:nvPr/>
          </p:nvSpPr>
          <p:spPr bwMode="auto">
            <a:xfrm>
              <a:off x="2786" y="1641"/>
              <a:ext cx="1644" cy="2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Allocation Base (collected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47" name="Rectangle 75"/>
            <p:cNvSpPr>
              <a:spLocks noChangeArrowheads="1"/>
            </p:cNvSpPr>
            <p:nvPr/>
          </p:nvSpPr>
          <p:spPr bwMode="auto">
            <a:xfrm>
              <a:off x="3326" y="1839"/>
              <a:ext cx="486" cy="2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on job)</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48" name="Rectangle 76"/>
            <p:cNvSpPr>
              <a:spLocks noChangeArrowheads="1"/>
            </p:cNvSpPr>
            <p:nvPr/>
          </p:nvSpPr>
          <p:spPr bwMode="auto">
            <a:xfrm>
              <a:off x="4696" y="1542"/>
              <a:ext cx="1032"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MOH Allocated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49" name="Rectangle 77"/>
            <p:cNvSpPr>
              <a:spLocks noChangeArrowheads="1"/>
            </p:cNvSpPr>
            <p:nvPr/>
          </p:nvSpPr>
          <p:spPr bwMode="auto">
            <a:xfrm>
              <a:off x="4744" y="1740"/>
              <a:ext cx="50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to One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50" name="Rectangle 78"/>
            <p:cNvSpPr>
              <a:spLocks noChangeArrowheads="1"/>
            </p:cNvSpPr>
            <p:nvPr/>
          </p:nvSpPr>
          <p:spPr bwMode="auto">
            <a:xfrm>
              <a:off x="5170" y="1740"/>
              <a:ext cx="438"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object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51" name="Rectangle 79"/>
            <p:cNvSpPr>
              <a:spLocks noChangeArrowheads="1"/>
            </p:cNvSpPr>
            <p:nvPr/>
          </p:nvSpPr>
          <p:spPr bwMode="auto">
            <a:xfrm>
              <a:off x="211" y="2098"/>
              <a:ext cx="887"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Machine Setup</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52" name="Rectangle 80"/>
            <p:cNvSpPr>
              <a:spLocks noChangeArrowheads="1"/>
            </p:cNvSpPr>
            <p:nvPr/>
          </p:nvSpPr>
          <p:spPr bwMode="auto">
            <a:xfrm>
              <a:off x="937" y="2098"/>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54" name="Rectangle 82"/>
            <p:cNvSpPr>
              <a:spLocks noChangeArrowheads="1"/>
            </p:cNvSpPr>
            <p:nvPr/>
          </p:nvSpPr>
          <p:spPr bwMode="auto">
            <a:xfrm>
              <a:off x="1449" y="2098"/>
              <a:ext cx="817"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a:t>
              </a:r>
              <a:r>
                <a:rPr lang="en-US" dirty="0" smtClean="0">
                  <a:solidFill>
                    <a:srgbClr val="000000"/>
                  </a:solidFill>
                  <a:latin typeface="Calibri" pitchFamily="34" charset="0"/>
                  <a:cs typeface="Arial" pitchFamily="34" charset="0"/>
                </a:rPr>
                <a:t>10</a:t>
              </a:r>
              <a:r>
                <a:rPr kumimoji="0" lang="en-US" sz="1800" b="0" i="0" u="none" strike="noStrike" cap="none" normalizeH="0" baseline="0" dirty="0" smtClean="0">
                  <a:ln>
                    <a:noFill/>
                  </a:ln>
                  <a:solidFill>
                    <a:srgbClr val="000000"/>
                  </a:solidFill>
                  <a:effectLst/>
                  <a:latin typeface="Calibri" pitchFamily="34" charset="0"/>
                  <a:cs typeface="Arial" pitchFamily="34" charset="0"/>
                </a:rPr>
                <a:t> per setup</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57" name="Rectangle 85"/>
            <p:cNvSpPr>
              <a:spLocks noChangeArrowheads="1"/>
            </p:cNvSpPr>
            <p:nvPr/>
          </p:nvSpPr>
          <p:spPr bwMode="auto">
            <a:xfrm>
              <a:off x="2536" y="2098"/>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58" name="Rectangle 86"/>
            <p:cNvSpPr>
              <a:spLocks noChangeArrowheads="1"/>
            </p:cNvSpPr>
            <p:nvPr/>
          </p:nvSpPr>
          <p:spPr bwMode="auto">
            <a:xfrm>
              <a:off x="3278" y="2098"/>
              <a:ext cx="494"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2 setups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59" name="Rectangle 87"/>
            <p:cNvSpPr>
              <a:spLocks noChangeArrowheads="1"/>
            </p:cNvSpPr>
            <p:nvPr/>
          </p:nvSpPr>
          <p:spPr bwMode="auto">
            <a:xfrm>
              <a:off x="4460" y="2098"/>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60" name="Rectangle 88"/>
            <p:cNvSpPr>
              <a:spLocks noChangeArrowheads="1"/>
            </p:cNvSpPr>
            <p:nvPr/>
          </p:nvSpPr>
          <p:spPr bwMode="auto">
            <a:xfrm>
              <a:off x="5038" y="2098"/>
              <a:ext cx="221"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a:t>
              </a:r>
              <a:r>
                <a:rPr lang="en-US" dirty="0" smtClean="0">
                  <a:solidFill>
                    <a:srgbClr val="000000"/>
                  </a:solidFill>
                  <a:latin typeface="Calibri" pitchFamily="34" charset="0"/>
                  <a:cs typeface="Arial" pitchFamily="34" charset="0"/>
                </a:rPr>
                <a:t>20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61" name="Rectangle 89"/>
            <p:cNvSpPr>
              <a:spLocks noChangeArrowheads="1"/>
            </p:cNvSpPr>
            <p:nvPr/>
          </p:nvSpPr>
          <p:spPr bwMode="auto">
            <a:xfrm>
              <a:off x="391" y="2347"/>
              <a:ext cx="660"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Materials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62" name="Rectangle 90"/>
            <p:cNvSpPr>
              <a:spLocks noChangeArrowheads="1"/>
            </p:cNvSpPr>
            <p:nvPr/>
          </p:nvSpPr>
          <p:spPr bwMode="auto">
            <a:xfrm>
              <a:off x="403" y="2521"/>
              <a:ext cx="59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Handling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63" name="Rectangle 91"/>
            <p:cNvSpPr>
              <a:spLocks noChangeArrowheads="1"/>
            </p:cNvSpPr>
            <p:nvPr/>
          </p:nvSpPr>
          <p:spPr bwMode="auto">
            <a:xfrm>
              <a:off x="1455" y="2434"/>
              <a:ext cx="906"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$0.50 per part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64" name="Rectangle 92"/>
            <p:cNvSpPr>
              <a:spLocks noChangeArrowheads="1"/>
            </p:cNvSpPr>
            <p:nvPr/>
          </p:nvSpPr>
          <p:spPr bwMode="auto">
            <a:xfrm>
              <a:off x="2536" y="2434"/>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65" name="Rectangle 93"/>
            <p:cNvSpPr>
              <a:spLocks noChangeArrowheads="1"/>
            </p:cNvSpPr>
            <p:nvPr/>
          </p:nvSpPr>
          <p:spPr bwMode="auto">
            <a:xfrm>
              <a:off x="3296" y="2434"/>
              <a:ext cx="552"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20 parts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66" name="Rectangle 94"/>
            <p:cNvSpPr>
              <a:spLocks noChangeArrowheads="1"/>
            </p:cNvSpPr>
            <p:nvPr/>
          </p:nvSpPr>
          <p:spPr bwMode="auto">
            <a:xfrm>
              <a:off x="4460" y="2434"/>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67" name="Rectangle 95"/>
            <p:cNvSpPr>
              <a:spLocks noChangeArrowheads="1"/>
            </p:cNvSpPr>
            <p:nvPr/>
          </p:nvSpPr>
          <p:spPr bwMode="auto">
            <a:xfrm>
              <a:off x="5074" y="2434"/>
              <a:ext cx="216"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68" name="Rectangle 96"/>
            <p:cNvSpPr>
              <a:spLocks noChangeArrowheads="1"/>
            </p:cNvSpPr>
            <p:nvPr/>
          </p:nvSpPr>
          <p:spPr bwMode="auto">
            <a:xfrm>
              <a:off x="343" y="2779"/>
              <a:ext cx="756"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Fabricating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69" name="Rectangle 97"/>
            <p:cNvSpPr>
              <a:spLocks noChangeArrowheads="1"/>
            </p:cNvSpPr>
            <p:nvPr/>
          </p:nvSpPr>
          <p:spPr bwMode="auto">
            <a:xfrm>
              <a:off x="1383" y="2693"/>
              <a:ext cx="1092"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$24 per machine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70" name="Rectangle 98"/>
            <p:cNvSpPr>
              <a:spLocks noChangeArrowheads="1"/>
            </p:cNvSpPr>
            <p:nvPr/>
          </p:nvSpPr>
          <p:spPr bwMode="auto">
            <a:xfrm>
              <a:off x="1731" y="2867"/>
              <a:ext cx="348"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hour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71" name="Rectangle 99"/>
            <p:cNvSpPr>
              <a:spLocks noChangeArrowheads="1"/>
            </p:cNvSpPr>
            <p:nvPr/>
          </p:nvSpPr>
          <p:spPr bwMode="auto">
            <a:xfrm>
              <a:off x="2536" y="2779"/>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72" name="Rectangle 100"/>
            <p:cNvSpPr>
              <a:spLocks noChangeArrowheads="1"/>
            </p:cNvSpPr>
            <p:nvPr/>
          </p:nvSpPr>
          <p:spPr bwMode="auto">
            <a:xfrm>
              <a:off x="3074" y="2779"/>
              <a:ext cx="990"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1 machine hour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73" name="Rectangle 101"/>
            <p:cNvSpPr>
              <a:spLocks noChangeArrowheads="1"/>
            </p:cNvSpPr>
            <p:nvPr/>
          </p:nvSpPr>
          <p:spPr bwMode="auto">
            <a:xfrm>
              <a:off x="4460" y="2779"/>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74" name="Rectangle 102"/>
            <p:cNvSpPr>
              <a:spLocks noChangeArrowheads="1"/>
            </p:cNvSpPr>
            <p:nvPr/>
          </p:nvSpPr>
          <p:spPr bwMode="auto">
            <a:xfrm>
              <a:off x="5074" y="2779"/>
              <a:ext cx="216"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24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75" name="Rectangle 103"/>
            <p:cNvSpPr>
              <a:spLocks noChangeArrowheads="1"/>
            </p:cNvSpPr>
            <p:nvPr/>
          </p:nvSpPr>
          <p:spPr bwMode="auto">
            <a:xfrm>
              <a:off x="331" y="3039"/>
              <a:ext cx="77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Supervising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76" name="Rectangle 104"/>
            <p:cNvSpPr>
              <a:spLocks noChangeArrowheads="1"/>
            </p:cNvSpPr>
            <p:nvPr/>
          </p:nvSpPr>
          <p:spPr bwMode="auto">
            <a:xfrm>
              <a:off x="391" y="3213"/>
              <a:ext cx="660"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Assembly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77" name="Rectangle 105"/>
            <p:cNvSpPr>
              <a:spLocks noChangeArrowheads="1"/>
            </p:cNvSpPr>
            <p:nvPr/>
          </p:nvSpPr>
          <p:spPr bwMode="auto">
            <a:xfrm>
              <a:off x="1437" y="3125"/>
              <a:ext cx="942"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$3 per DL hour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78" name="Rectangle 106"/>
            <p:cNvSpPr>
              <a:spLocks noChangeArrowheads="1"/>
            </p:cNvSpPr>
            <p:nvPr/>
          </p:nvSpPr>
          <p:spPr bwMode="auto">
            <a:xfrm>
              <a:off x="2536" y="3125"/>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79" name="Rectangle 107"/>
            <p:cNvSpPr>
              <a:spLocks noChangeArrowheads="1"/>
            </p:cNvSpPr>
            <p:nvPr/>
          </p:nvSpPr>
          <p:spPr bwMode="auto">
            <a:xfrm>
              <a:off x="3224" y="3125"/>
              <a:ext cx="696"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9 DL hours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80" name="Rectangle 108"/>
            <p:cNvSpPr>
              <a:spLocks noChangeArrowheads="1"/>
            </p:cNvSpPr>
            <p:nvPr/>
          </p:nvSpPr>
          <p:spPr bwMode="auto">
            <a:xfrm>
              <a:off x="4460" y="3125"/>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81" name="Rectangle 109"/>
            <p:cNvSpPr>
              <a:spLocks noChangeArrowheads="1"/>
            </p:cNvSpPr>
            <p:nvPr/>
          </p:nvSpPr>
          <p:spPr bwMode="auto">
            <a:xfrm>
              <a:off x="5074" y="3125"/>
              <a:ext cx="216"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27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82" name="Rectangle 110"/>
            <p:cNvSpPr>
              <a:spLocks noChangeArrowheads="1"/>
            </p:cNvSpPr>
            <p:nvPr/>
          </p:nvSpPr>
          <p:spPr bwMode="auto">
            <a:xfrm>
              <a:off x="367" y="3461"/>
              <a:ext cx="672"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Inspecting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83" name="Rectangle 111"/>
            <p:cNvSpPr>
              <a:spLocks noChangeArrowheads="1"/>
            </p:cNvSpPr>
            <p:nvPr/>
          </p:nvSpPr>
          <p:spPr bwMode="auto">
            <a:xfrm>
              <a:off x="1365" y="3461"/>
              <a:ext cx="1086"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$5 per inspection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84" name="Rectangle 112"/>
            <p:cNvSpPr>
              <a:spLocks noChangeArrowheads="1"/>
            </p:cNvSpPr>
            <p:nvPr/>
          </p:nvSpPr>
          <p:spPr bwMode="auto">
            <a:xfrm>
              <a:off x="2536" y="3461"/>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85" name="Rectangle 113"/>
            <p:cNvSpPr>
              <a:spLocks noChangeArrowheads="1"/>
            </p:cNvSpPr>
            <p:nvPr/>
          </p:nvSpPr>
          <p:spPr bwMode="auto">
            <a:xfrm>
              <a:off x="3146" y="3461"/>
              <a:ext cx="840"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3 inspections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86" name="Rectangle 114"/>
            <p:cNvSpPr>
              <a:spLocks noChangeArrowheads="1"/>
            </p:cNvSpPr>
            <p:nvPr/>
          </p:nvSpPr>
          <p:spPr bwMode="auto">
            <a:xfrm>
              <a:off x="4460" y="3461"/>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87" name="Rectangle 115"/>
            <p:cNvSpPr>
              <a:spLocks noChangeArrowheads="1"/>
            </p:cNvSpPr>
            <p:nvPr/>
          </p:nvSpPr>
          <p:spPr bwMode="auto">
            <a:xfrm>
              <a:off x="5074" y="3461"/>
              <a:ext cx="216"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88" name="Rectangle 116"/>
            <p:cNvSpPr>
              <a:spLocks noChangeArrowheads="1"/>
            </p:cNvSpPr>
            <p:nvPr/>
          </p:nvSpPr>
          <p:spPr bwMode="auto">
            <a:xfrm>
              <a:off x="379" y="3797"/>
              <a:ext cx="65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Packaging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89" name="Rectangle 117"/>
            <p:cNvSpPr>
              <a:spLocks noChangeArrowheads="1"/>
            </p:cNvSpPr>
            <p:nvPr/>
          </p:nvSpPr>
          <p:spPr bwMode="auto">
            <a:xfrm>
              <a:off x="1425" y="3711"/>
              <a:ext cx="1002"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$0.25 per cubic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90" name="Rectangle 118"/>
            <p:cNvSpPr>
              <a:spLocks noChangeArrowheads="1"/>
            </p:cNvSpPr>
            <p:nvPr/>
          </p:nvSpPr>
          <p:spPr bwMode="auto">
            <a:xfrm>
              <a:off x="1755" y="3885"/>
              <a:ext cx="318"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foot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91" name="Rectangle 119"/>
            <p:cNvSpPr>
              <a:spLocks noChangeArrowheads="1"/>
            </p:cNvSpPr>
            <p:nvPr/>
          </p:nvSpPr>
          <p:spPr bwMode="auto">
            <a:xfrm>
              <a:off x="2536" y="3797"/>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92" name="Rectangle 120"/>
            <p:cNvSpPr>
              <a:spLocks noChangeArrowheads="1"/>
            </p:cNvSpPr>
            <p:nvPr/>
          </p:nvSpPr>
          <p:spPr bwMode="auto">
            <a:xfrm>
              <a:off x="3164" y="3797"/>
              <a:ext cx="828"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52 cubic feet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93" name="Rectangle 121"/>
            <p:cNvSpPr>
              <a:spLocks noChangeArrowheads="1"/>
            </p:cNvSpPr>
            <p:nvPr/>
          </p:nvSpPr>
          <p:spPr bwMode="auto">
            <a:xfrm>
              <a:off x="4460" y="3797"/>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94" name="Rectangle 122"/>
            <p:cNvSpPr>
              <a:spLocks noChangeArrowheads="1"/>
            </p:cNvSpPr>
            <p:nvPr/>
          </p:nvSpPr>
          <p:spPr bwMode="auto">
            <a:xfrm>
              <a:off x="5074" y="3797"/>
              <a:ext cx="216"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13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95" name="Rectangle 123"/>
            <p:cNvSpPr>
              <a:spLocks noChangeArrowheads="1"/>
            </p:cNvSpPr>
            <p:nvPr/>
          </p:nvSpPr>
          <p:spPr bwMode="auto">
            <a:xfrm>
              <a:off x="5071" y="3951"/>
              <a:ext cx="144" cy="12"/>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96" name="Rectangle 124"/>
            <p:cNvSpPr>
              <a:spLocks noChangeArrowheads="1"/>
            </p:cNvSpPr>
            <p:nvPr/>
          </p:nvSpPr>
          <p:spPr bwMode="auto">
            <a:xfrm>
              <a:off x="523" y="4089"/>
              <a:ext cx="402"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Total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97" name="Rectangle 125"/>
            <p:cNvSpPr>
              <a:spLocks noChangeArrowheads="1"/>
            </p:cNvSpPr>
            <p:nvPr/>
          </p:nvSpPr>
          <p:spPr bwMode="auto">
            <a:xfrm>
              <a:off x="5002" y="4089"/>
              <a:ext cx="295"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$109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98" name="Freeform 126"/>
            <p:cNvSpPr>
              <a:spLocks noEditPoints="1"/>
            </p:cNvSpPr>
            <p:nvPr/>
          </p:nvSpPr>
          <p:spPr bwMode="auto">
            <a:xfrm>
              <a:off x="4999" y="4230"/>
              <a:ext cx="288" cy="24"/>
            </a:xfrm>
            <a:custGeom>
              <a:avLst/>
              <a:gdLst/>
              <a:ahLst/>
              <a:cxnLst>
                <a:cxn ang="0">
                  <a:pos x="0" y="0"/>
                </a:cxn>
                <a:cxn ang="0">
                  <a:pos x="288" y="0"/>
                </a:cxn>
                <a:cxn ang="0">
                  <a:pos x="288" y="6"/>
                </a:cxn>
                <a:cxn ang="0">
                  <a:pos x="0" y="6"/>
                </a:cxn>
                <a:cxn ang="0">
                  <a:pos x="0" y="0"/>
                </a:cxn>
                <a:cxn ang="0">
                  <a:pos x="0" y="18"/>
                </a:cxn>
                <a:cxn ang="0">
                  <a:pos x="288" y="18"/>
                </a:cxn>
                <a:cxn ang="0">
                  <a:pos x="288" y="24"/>
                </a:cxn>
                <a:cxn ang="0">
                  <a:pos x="0" y="24"/>
                </a:cxn>
                <a:cxn ang="0">
                  <a:pos x="0" y="18"/>
                </a:cxn>
              </a:cxnLst>
              <a:rect l="0" t="0" r="r" b="b"/>
              <a:pathLst>
                <a:path w="288" h="24">
                  <a:moveTo>
                    <a:pt x="0" y="0"/>
                  </a:moveTo>
                  <a:lnTo>
                    <a:pt x="288" y="0"/>
                  </a:lnTo>
                  <a:lnTo>
                    <a:pt x="288" y="6"/>
                  </a:lnTo>
                  <a:lnTo>
                    <a:pt x="0" y="6"/>
                  </a:lnTo>
                  <a:lnTo>
                    <a:pt x="0" y="0"/>
                  </a:lnTo>
                  <a:close/>
                  <a:moveTo>
                    <a:pt x="0" y="18"/>
                  </a:moveTo>
                  <a:lnTo>
                    <a:pt x="288" y="18"/>
                  </a:lnTo>
                  <a:lnTo>
                    <a:pt x="288" y="24"/>
                  </a:lnTo>
                  <a:lnTo>
                    <a:pt x="0" y="24"/>
                  </a:lnTo>
                  <a:lnTo>
                    <a:pt x="0" y="1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1437"/>
            <a:ext cx="8686800" cy="4525963"/>
          </a:xfrm>
        </p:spPr>
        <p:txBody>
          <a:bodyPr>
            <a:normAutofit/>
          </a:bodyPr>
          <a:lstStyle/>
          <a:p>
            <a:pPr algn="r">
              <a:buNone/>
            </a:pPr>
            <a:r>
              <a:rPr lang="en-US" sz="2600" dirty="0" smtClean="0"/>
              <a:t>Step 4:  Allocate some manufacturing overhead for each</a:t>
            </a:r>
            <a:br>
              <a:rPr lang="en-US" sz="2600" dirty="0" smtClean="0"/>
            </a:br>
            <a:r>
              <a:rPr lang="en-US" sz="2600" dirty="0" smtClean="0"/>
              <a:t> activity to the individual jobs that use the activities.</a:t>
            </a:r>
          </a:p>
        </p:txBody>
      </p:sp>
      <p:sp>
        <p:nvSpPr>
          <p:cNvPr id="13" name="Title 12"/>
          <p:cNvSpPr>
            <a:spLocks noGrp="1"/>
          </p:cNvSpPr>
          <p:nvPr>
            <p:ph type="title"/>
          </p:nvPr>
        </p:nvSpPr>
        <p:spPr/>
        <p:txBody>
          <a:bodyPr/>
          <a:lstStyle/>
          <a:p>
            <a:r>
              <a:rPr lang="en-US" dirty="0" smtClean="0"/>
              <a:t>Activity-Based Costing Steps</a:t>
            </a:r>
            <a:endParaRPr lang="en-US" dirty="0"/>
          </a:p>
        </p:txBody>
      </p:sp>
      <p:sp>
        <p:nvSpPr>
          <p:cNvPr id="9" name="Slide Number Placeholder 8"/>
          <p:cNvSpPr>
            <a:spLocks noGrp="1"/>
          </p:cNvSpPr>
          <p:nvPr>
            <p:ph type="sldNum" sz="quarter" idx="12"/>
          </p:nvPr>
        </p:nvSpPr>
        <p:spPr/>
        <p:txBody>
          <a:bodyPr/>
          <a:lstStyle/>
          <a:p>
            <a:fld id="{87989462-1FD5-4211-85BD-E99A4CF90F7A}" type="slidenum">
              <a:rPr lang="en-US" smtClean="0"/>
              <a:pPr/>
              <a:t>25</a:t>
            </a:fld>
            <a:endParaRPr lang="en-US"/>
          </a:p>
        </p:txBody>
      </p:sp>
      <p:sp>
        <p:nvSpPr>
          <p:cNvPr id="7" name="TextBox 6"/>
          <p:cNvSpPr txBox="1"/>
          <p:nvPr/>
        </p:nvSpPr>
        <p:spPr>
          <a:xfrm>
            <a:off x="152400" y="1106269"/>
            <a:ext cx="1219200" cy="646331"/>
          </a:xfrm>
          <a:prstGeom prst="rect">
            <a:avLst/>
          </a:prstGeom>
          <a:noFill/>
        </p:spPr>
        <p:txBody>
          <a:bodyPr wrap="square" rtlCol="0">
            <a:spAutoFit/>
          </a:bodyPr>
          <a:lstStyle/>
          <a:p>
            <a:pPr algn="ctr"/>
            <a:r>
              <a:rPr lang="en-US" b="1" dirty="0" smtClean="0">
                <a:latin typeface="+mn-lt"/>
              </a:rPr>
              <a:t>Info for 1 Treadmill</a:t>
            </a:r>
            <a:endParaRPr lang="en-US" b="1" dirty="0">
              <a:latin typeface="+mn-lt"/>
            </a:endParaRPr>
          </a:p>
        </p:txBody>
      </p:sp>
      <p:sp>
        <p:nvSpPr>
          <p:cNvPr id="8" name="Down Arrow 7"/>
          <p:cNvSpPr/>
          <p:nvPr/>
        </p:nvSpPr>
        <p:spPr>
          <a:xfrm>
            <a:off x="609600" y="1752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675" name="Group 3"/>
          <p:cNvGrpSpPr>
            <a:grpSpLocks noChangeAspect="1"/>
          </p:cNvGrpSpPr>
          <p:nvPr/>
        </p:nvGrpSpPr>
        <p:grpSpPr bwMode="auto">
          <a:xfrm>
            <a:off x="9525" y="2152650"/>
            <a:ext cx="9134475" cy="4781550"/>
            <a:chOff x="6" y="1356"/>
            <a:chExt cx="5754" cy="3012"/>
          </a:xfrm>
        </p:grpSpPr>
        <p:sp>
          <p:nvSpPr>
            <p:cNvPr id="28674" name="AutoShape 2"/>
            <p:cNvSpPr>
              <a:spLocks noChangeAspect="1" noChangeArrowheads="1" noTextEdit="1"/>
            </p:cNvSpPr>
            <p:nvPr/>
          </p:nvSpPr>
          <p:spPr bwMode="auto">
            <a:xfrm>
              <a:off x="6" y="1356"/>
              <a:ext cx="5754" cy="3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76" name="Rectangle 4"/>
            <p:cNvSpPr>
              <a:spLocks noChangeArrowheads="1"/>
            </p:cNvSpPr>
            <p:nvPr/>
          </p:nvSpPr>
          <p:spPr bwMode="auto">
            <a:xfrm>
              <a:off x="75" y="1428"/>
              <a:ext cx="1188" cy="594"/>
            </a:xfrm>
            <a:prstGeom prst="rect">
              <a:avLst/>
            </a:prstGeom>
            <a:solidFill>
              <a:srgbClr val="16515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77" name="Rectangle 5"/>
            <p:cNvSpPr>
              <a:spLocks noChangeArrowheads="1"/>
            </p:cNvSpPr>
            <p:nvPr/>
          </p:nvSpPr>
          <p:spPr bwMode="auto">
            <a:xfrm>
              <a:off x="1263" y="1428"/>
              <a:ext cx="1212" cy="594"/>
            </a:xfrm>
            <a:prstGeom prst="rect">
              <a:avLst/>
            </a:prstGeom>
            <a:solidFill>
              <a:srgbClr val="16515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78" name="Rectangle 6"/>
            <p:cNvSpPr>
              <a:spLocks noChangeArrowheads="1"/>
            </p:cNvSpPr>
            <p:nvPr/>
          </p:nvSpPr>
          <p:spPr bwMode="auto">
            <a:xfrm>
              <a:off x="2475" y="1428"/>
              <a:ext cx="192" cy="594"/>
            </a:xfrm>
            <a:prstGeom prst="rect">
              <a:avLst/>
            </a:prstGeom>
            <a:solidFill>
              <a:srgbClr val="16515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79" name="Rectangle 7"/>
            <p:cNvSpPr>
              <a:spLocks noChangeArrowheads="1"/>
            </p:cNvSpPr>
            <p:nvPr/>
          </p:nvSpPr>
          <p:spPr bwMode="auto">
            <a:xfrm>
              <a:off x="2667" y="1428"/>
              <a:ext cx="1728" cy="594"/>
            </a:xfrm>
            <a:prstGeom prst="rect">
              <a:avLst/>
            </a:prstGeom>
            <a:solidFill>
              <a:srgbClr val="16515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0" name="Rectangle 8"/>
            <p:cNvSpPr>
              <a:spLocks noChangeArrowheads="1"/>
            </p:cNvSpPr>
            <p:nvPr/>
          </p:nvSpPr>
          <p:spPr bwMode="auto">
            <a:xfrm>
              <a:off x="4395" y="1428"/>
              <a:ext cx="198" cy="594"/>
            </a:xfrm>
            <a:prstGeom prst="rect">
              <a:avLst/>
            </a:prstGeom>
            <a:solidFill>
              <a:srgbClr val="16515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1" name="Rectangle 9"/>
            <p:cNvSpPr>
              <a:spLocks noChangeArrowheads="1"/>
            </p:cNvSpPr>
            <p:nvPr/>
          </p:nvSpPr>
          <p:spPr bwMode="auto">
            <a:xfrm>
              <a:off x="4593" y="1428"/>
              <a:ext cx="1098" cy="594"/>
            </a:xfrm>
            <a:prstGeom prst="rect">
              <a:avLst/>
            </a:prstGeom>
            <a:solidFill>
              <a:srgbClr val="16515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2" name="Rectangle 10"/>
            <p:cNvSpPr>
              <a:spLocks noChangeArrowheads="1"/>
            </p:cNvSpPr>
            <p:nvPr/>
          </p:nvSpPr>
          <p:spPr bwMode="auto">
            <a:xfrm>
              <a:off x="75" y="2022"/>
              <a:ext cx="1188" cy="33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3" name="Rectangle 11"/>
            <p:cNvSpPr>
              <a:spLocks noChangeArrowheads="1"/>
            </p:cNvSpPr>
            <p:nvPr/>
          </p:nvSpPr>
          <p:spPr bwMode="auto">
            <a:xfrm>
              <a:off x="1263" y="2022"/>
              <a:ext cx="1212" cy="33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4" name="Rectangle 12"/>
            <p:cNvSpPr>
              <a:spLocks noChangeArrowheads="1"/>
            </p:cNvSpPr>
            <p:nvPr/>
          </p:nvSpPr>
          <p:spPr bwMode="auto">
            <a:xfrm>
              <a:off x="2475" y="2022"/>
              <a:ext cx="192" cy="33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5" name="Rectangle 13"/>
            <p:cNvSpPr>
              <a:spLocks noChangeArrowheads="1"/>
            </p:cNvSpPr>
            <p:nvPr/>
          </p:nvSpPr>
          <p:spPr bwMode="auto">
            <a:xfrm>
              <a:off x="2667" y="2022"/>
              <a:ext cx="1728" cy="33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6" name="Rectangle 14"/>
            <p:cNvSpPr>
              <a:spLocks noChangeArrowheads="1"/>
            </p:cNvSpPr>
            <p:nvPr/>
          </p:nvSpPr>
          <p:spPr bwMode="auto">
            <a:xfrm>
              <a:off x="4395" y="2022"/>
              <a:ext cx="198" cy="33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7" name="Rectangle 15"/>
            <p:cNvSpPr>
              <a:spLocks noChangeArrowheads="1"/>
            </p:cNvSpPr>
            <p:nvPr/>
          </p:nvSpPr>
          <p:spPr bwMode="auto">
            <a:xfrm>
              <a:off x="4593" y="2022"/>
              <a:ext cx="1098" cy="33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8" name="Rectangle 16"/>
            <p:cNvSpPr>
              <a:spLocks noChangeArrowheads="1"/>
            </p:cNvSpPr>
            <p:nvPr/>
          </p:nvSpPr>
          <p:spPr bwMode="auto">
            <a:xfrm>
              <a:off x="75" y="2352"/>
              <a:ext cx="1188" cy="342"/>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9" name="Rectangle 17"/>
            <p:cNvSpPr>
              <a:spLocks noChangeArrowheads="1"/>
            </p:cNvSpPr>
            <p:nvPr/>
          </p:nvSpPr>
          <p:spPr bwMode="auto">
            <a:xfrm>
              <a:off x="1263" y="2352"/>
              <a:ext cx="1212" cy="342"/>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0" name="Rectangle 18"/>
            <p:cNvSpPr>
              <a:spLocks noChangeArrowheads="1"/>
            </p:cNvSpPr>
            <p:nvPr/>
          </p:nvSpPr>
          <p:spPr bwMode="auto">
            <a:xfrm>
              <a:off x="2475" y="2352"/>
              <a:ext cx="192" cy="342"/>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1" name="Rectangle 19"/>
            <p:cNvSpPr>
              <a:spLocks noChangeArrowheads="1"/>
            </p:cNvSpPr>
            <p:nvPr/>
          </p:nvSpPr>
          <p:spPr bwMode="auto">
            <a:xfrm>
              <a:off x="2667" y="2352"/>
              <a:ext cx="1728" cy="342"/>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2" name="Rectangle 20"/>
            <p:cNvSpPr>
              <a:spLocks noChangeArrowheads="1"/>
            </p:cNvSpPr>
            <p:nvPr/>
          </p:nvSpPr>
          <p:spPr bwMode="auto">
            <a:xfrm>
              <a:off x="4395" y="2352"/>
              <a:ext cx="198" cy="342"/>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3" name="Rectangle 21"/>
            <p:cNvSpPr>
              <a:spLocks noChangeArrowheads="1"/>
            </p:cNvSpPr>
            <p:nvPr/>
          </p:nvSpPr>
          <p:spPr bwMode="auto">
            <a:xfrm>
              <a:off x="4593" y="2352"/>
              <a:ext cx="1098" cy="342"/>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4" name="Rectangle 22"/>
            <p:cNvSpPr>
              <a:spLocks noChangeArrowheads="1"/>
            </p:cNvSpPr>
            <p:nvPr/>
          </p:nvSpPr>
          <p:spPr bwMode="auto">
            <a:xfrm>
              <a:off x="75" y="2694"/>
              <a:ext cx="118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5" name="Rectangle 23"/>
            <p:cNvSpPr>
              <a:spLocks noChangeArrowheads="1"/>
            </p:cNvSpPr>
            <p:nvPr/>
          </p:nvSpPr>
          <p:spPr bwMode="auto">
            <a:xfrm>
              <a:off x="1263" y="2694"/>
              <a:ext cx="1212"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6" name="Rectangle 24"/>
            <p:cNvSpPr>
              <a:spLocks noChangeArrowheads="1"/>
            </p:cNvSpPr>
            <p:nvPr/>
          </p:nvSpPr>
          <p:spPr bwMode="auto">
            <a:xfrm>
              <a:off x="2475" y="2694"/>
              <a:ext cx="192"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7" name="Rectangle 25"/>
            <p:cNvSpPr>
              <a:spLocks noChangeArrowheads="1"/>
            </p:cNvSpPr>
            <p:nvPr/>
          </p:nvSpPr>
          <p:spPr bwMode="auto">
            <a:xfrm>
              <a:off x="2667" y="2694"/>
              <a:ext cx="172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8" name="Rectangle 26"/>
            <p:cNvSpPr>
              <a:spLocks noChangeArrowheads="1"/>
            </p:cNvSpPr>
            <p:nvPr/>
          </p:nvSpPr>
          <p:spPr bwMode="auto">
            <a:xfrm>
              <a:off x="4395" y="2694"/>
              <a:ext cx="19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9" name="Rectangle 27"/>
            <p:cNvSpPr>
              <a:spLocks noChangeArrowheads="1"/>
            </p:cNvSpPr>
            <p:nvPr/>
          </p:nvSpPr>
          <p:spPr bwMode="auto">
            <a:xfrm>
              <a:off x="4593" y="2694"/>
              <a:ext cx="109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00" name="Rectangle 28"/>
            <p:cNvSpPr>
              <a:spLocks noChangeArrowheads="1"/>
            </p:cNvSpPr>
            <p:nvPr/>
          </p:nvSpPr>
          <p:spPr bwMode="auto">
            <a:xfrm>
              <a:off x="75" y="3042"/>
              <a:ext cx="118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01" name="Rectangle 29"/>
            <p:cNvSpPr>
              <a:spLocks noChangeArrowheads="1"/>
            </p:cNvSpPr>
            <p:nvPr/>
          </p:nvSpPr>
          <p:spPr bwMode="auto">
            <a:xfrm>
              <a:off x="1263" y="3042"/>
              <a:ext cx="1212"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02" name="Rectangle 30"/>
            <p:cNvSpPr>
              <a:spLocks noChangeArrowheads="1"/>
            </p:cNvSpPr>
            <p:nvPr/>
          </p:nvSpPr>
          <p:spPr bwMode="auto">
            <a:xfrm>
              <a:off x="2475" y="3042"/>
              <a:ext cx="192"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03" name="Rectangle 31"/>
            <p:cNvSpPr>
              <a:spLocks noChangeArrowheads="1"/>
            </p:cNvSpPr>
            <p:nvPr/>
          </p:nvSpPr>
          <p:spPr bwMode="auto">
            <a:xfrm>
              <a:off x="2667" y="3042"/>
              <a:ext cx="172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04" name="Rectangle 32"/>
            <p:cNvSpPr>
              <a:spLocks noChangeArrowheads="1"/>
            </p:cNvSpPr>
            <p:nvPr/>
          </p:nvSpPr>
          <p:spPr bwMode="auto">
            <a:xfrm>
              <a:off x="4395" y="3042"/>
              <a:ext cx="19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05" name="Rectangle 33"/>
            <p:cNvSpPr>
              <a:spLocks noChangeArrowheads="1"/>
            </p:cNvSpPr>
            <p:nvPr/>
          </p:nvSpPr>
          <p:spPr bwMode="auto">
            <a:xfrm>
              <a:off x="4593" y="3042"/>
              <a:ext cx="109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06" name="Rectangle 34"/>
            <p:cNvSpPr>
              <a:spLocks noChangeArrowheads="1"/>
            </p:cNvSpPr>
            <p:nvPr/>
          </p:nvSpPr>
          <p:spPr bwMode="auto">
            <a:xfrm>
              <a:off x="75" y="3390"/>
              <a:ext cx="1188" cy="32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07" name="Rectangle 35"/>
            <p:cNvSpPr>
              <a:spLocks noChangeArrowheads="1"/>
            </p:cNvSpPr>
            <p:nvPr/>
          </p:nvSpPr>
          <p:spPr bwMode="auto">
            <a:xfrm>
              <a:off x="1263" y="3390"/>
              <a:ext cx="1212" cy="32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08" name="Rectangle 36"/>
            <p:cNvSpPr>
              <a:spLocks noChangeArrowheads="1"/>
            </p:cNvSpPr>
            <p:nvPr/>
          </p:nvSpPr>
          <p:spPr bwMode="auto">
            <a:xfrm>
              <a:off x="2475" y="3390"/>
              <a:ext cx="192" cy="32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09" name="Rectangle 37"/>
            <p:cNvSpPr>
              <a:spLocks noChangeArrowheads="1"/>
            </p:cNvSpPr>
            <p:nvPr/>
          </p:nvSpPr>
          <p:spPr bwMode="auto">
            <a:xfrm>
              <a:off x="2667" y="3390"/>
              <a:ext cx="1728" cy="32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10" name="Rectangle 38"/>
            <p:cNvSpPr>
              <a:spLocks noChangeArrowheads="1"/>
            </p:cNvSpPr>
            <p:nvPr/>
          </p:nvSpPr>
          <p:spPr bwMode="auto">
            <a:xfrm>
              <a:off x="4395" y="3390"/>
              <a:ext cx="198" cy="32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11" name="Rectangle 39"/>
            <p:cNvSpPr>
              <a:spLocks noChangeArrowheads="1"/>
            </p:cNvSpPr>
            <p:nvPr/>
          </p:nvSpPr>
          <p:spPr bwMode="auto">
            <a:xfrm>
              <a:off x="4593" y="3390"/>
              <a:ext cx="1098" cy="32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12" name="Rectangle 40"/>
            <p:cNvSpPr>
              <a:spLocks noChangeArrowheads="1"/>
            </p:cNvSpPr>
            <p:nvPr/>
          </p:nvSpPr>
          <p:spPr bwMode="auto">
            <a:xfrm>
              <a:off x="75" y="3714"/>
              <a:ext cx="118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13" name="Rectangle 41"/>
            <p:cNvSpPr>
              <a:spLocks noChangeArrowheads="1"/>
            </p:cNvSpPr>
            <p:nvPr/>
          </p:nvSpPr>
          <p:spPr bwMode="auto">
            <a:xfrm>
              <a:off x="1263" y="3714"/>
              <a:ext cx="1212"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14" name="Rectangle 42"/>
            <p:cNvSpPr>
              <a:spLocks noChangeArrowheads="1"/>
            </p:cNvSpPr>
            <p:nvPr/>
          </p:nvSpPr>
          <p:spPr bwMode="auto">
            <a:xfrm>
              <a:off x="2475" y="3714"/>
              <a:ext cx="192"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15" name="Rectangle 43"/>
            <p:cNvSpPr>
              <a:spLocks noChangeArrowheads="1"/>
            </p:cNvSpPr>
            <p:nvPr/>
          </p:nvSpPr>
          <p:spPr bwMode="auto">
            <a:xfrm>
              <a:off x="2667" y="3714"/>
              <a:ext cx="172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16" name="Rectangle 44"/>
            <p:cNvSpPr>
              <a:spLocks noChangeArrowheads="1"/>
            </p:cNvSpPr>
            <p:nvPr/>
          </p:nvSpPr>
          <p:spPr bwMode="auto">
            <a:xfrm>
              <a:off x="4395" y="3714"/>
              <a:ext cx="19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17" name="Rectangle 45"/>
            <p:cNvSpPr>
              <a:spLocks noChangeArrowheads="1"/>
            </p:cNvSpPr>
            <p:nvPr/>
          </p:nvSpPr>
          <p:spPr bwMode="auto">
            <a:xfrm>
              <a:off x="4593" y="3714"/>
              <a:ext cx="1098" cy="348"/>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18" name="Rectangle 46"/>
            <p:cNvSpPr>
              <a:spLocks noChangeArrowheads="1"/>
            </p:cNvSpPr>
            <p:nvPr/>
          </p:nvSpPr>
          <p:spPr bwMode="auto">
            <a:xfrm>
              <a:off x="75" y="4062"/>
              <a:ext cx="1188" cy="23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19" name="Rectangle 47"/>
            <p:cNvSpPr>
              <a:spLocks noChangeArrowheads="1"/>
            </p:cNvSpPr>
            <p:nvPr/>
          </p:nvSpPr>
          <p:spPr bwMode="auto">
            <a:xfrm>
              <a:off x="1263" y="4062"/>
              <a:ext cx="1212" cy="23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20" name="Rectangle 48"/>
            <p:cNvSpPr>
              <a:spLocks noChangeArrowheads="1"/>
            </p:cNvSpPr>
            <p:nvPr/>
          </p:nvSpPr>
          <p:spPr bwMode="auto">
            <a:xfrm>
              <a:off x="2475" y="4062"/>
              <a:ext cx="192" cy="23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21" name="Rectangle 49"/>
            <p:cNvSpPr>
              <a:spLocks noChangeArrowheads="1"/>
            </p:cNvSpPr>
            <p:nvPr/>
          </p:nvSpPr>
          <p:spPr bwMode="auto">
            <a:xfrm>
              <a:off x="2667" y="4062"/>
              <a:ext cx="1728" cy="23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22" name="Rectangle 50"/>
            <p:cNvSpPr>
              <a:spLocks noChangeArrowheads="1"/>
            </p:cNvSpPr>
            <p:nvPr/>
          </p:nvSpPr>
          <p:spPr bwMode="auto">
            <a:xfrm>
              <a:off x="4395" y="4062"/>
              <a:ext cx="198" cy="23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23" name="Rectangle 51"/>
            <p:cNvSpPr>
              <a:spLocks noChangeArrowheads="1"/>
            </p:cNvSpPr>
            <p:nvPr/>
          </p:nvSpPr>
          <p:spPr bwMode="auto">
            <a:xfrm>
              <a:off x="4593" y="4062"/>
              <a:ext cx="1098" cy="234"/>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24" name="Rectangle 52"/>
            <p:cNvSpPr>
              <a:spLocks noChangeArrowheads="1"/>
            </p:cNvSpPr>
            <p:nvPr/>
          </p:nvSpPr>
          <p:spPr bwMode="auto">
            <a:xfrm>
              <a:off x="1263" y="1425"/>
              <a:ext cx="6" cy="2880"/>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25" name="Rectangle 53"/>
            <p:cNvSpPr>
              <a:spLocks noChangeArrowheads="1"/>
            </p:cNvSpPr>
            <p:nvPr/>
          </p:nvSpPr>
          <p:spPr bwMode="auto">
            <a:xfrm>
              <a:off x="2475" y="1425"/>
              <a:ext cx="6" cy="2880"/>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26" name="Rectangle 54"/>
            <p:cNvSpPr>
              <a:spLocks noChangeArrowheads="1"/>
            </p:cNvSpPr>
            <p:nvPr/>
          </p:nvSpPr>
          <p:spPr bwMode="auto">
            <a:xfrm>
              <a:off x="2667" y="1425"/>
              <a:ext cx="6" cy="2880"/>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27" name="Rectangle 55"/>
            <p:cNvSpPr>
              <a:spLocks noChangeArrowheads="1"/>
            </p:cNvSpPr>
            <p:nvPr/>
          </p:nvSpPr>
          <p:spPr bwMode="auto">
            <a:xfrm>
              <a:off x="4395" y="1425"/>
              <a:ext cx="6" cy="2880"/>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28" name="Rectangle 56"/>
            <p:cNvSpPr>
              <a:spLocks noChangeArrowheads="1"/>
            </p:cNvSpPr>
            <p:nvPr/>
          </p:nvSpPr>
          <p:spPr bwMode="auto">
            <a:xfrm>
              <a:off x="4593" y="1425"/>
              <a:ext cx="6" cy="2880"/>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29" name="Rectangle 57"/>
            <p:cNvSpPr>
              <a:spLocks noChangeArrowheads="1"/>
            </p:cNvSpPr>
            <p:nvPr/>
          </p:nvSpPr>
          <p:spPr bwMode="auto">
            <a:xfrm>
              <a:off x="72" y="2022"/>
              <a:ext cx="5628" cy="6"/>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30" name="Rectangle 58"/>
            <p:cNvSpPr>
              <a:spLocks noChangeArrowheads="1"/>
            </p:cNvSpPr>
            <p:nvPr/>
          </p:nvSpPr>
          <p:spPr bwMode="auto">
            <a:xfrm>
              <a:off x="72" y="2352"/>
              <a:ext cx="5628" cy="6"/>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31" name="Rectangle 59"/>
            <p:cNvSpPr>
              <a:spLocks noChangeArrowheads="1"/>
            </p:cNvSpPr>
            <p:nvPr/>
          </p:nvSpPr>
          <p:spPr bwMode="auto">
            <a:xfrm>
              <a:off x="72" y="2694"/>
              <a:ext cx="5628" cy="6"/>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32" name="Rectangle 60"/>
            <p:cNvSpPr>
              <a:spLocks noChangeArrowheads="1"/>
            </p:cNvSpPr>
            <p:nvPr/>
          </p:nvSpPr>
          <p:spPr bwMode="auto">
            <a:xfrm>
              <a:off x="72" y="3042"/>
              <a:ext cx="5628" cy="6"/>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33" name="Rectangle 61"/>
            <p:cNvSpPr>
              <a:spLocks noChangeArrowheads="1"/>
            </p:cNvSpPr>
            <p:nvPr/>
          </p:nvSpPr>
          <p:spPr bwMode="auto">
            <a:xfrm>
              <a:off x="72" y="3390"/>
              <a:ext cx="5628" cy="6"/>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34" name="Rectangle 62"/>
            <p:cNvSpPr>
              <a:spLocks noChangeArrowheads="1"/>
            </p:cNvSpPr>
            <p:nvPr/>
          </p:nvSpPr>
          <p:spPr bwMode="auto">
            <a:xfrm>
              <a:off x="72" y="3714"/>
              <a:ext cx="5628" cy="6"/>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35" name="Rectangle 63"/>
            <p:cNvSpPr>
              <a:spLocks noChangeArrowheads="1"/>
            </p:cNvSpPr>
            <p:nvPr/>
          </p:nvSpPr>
          <p:spPr bwMode="auto">
            <a:xfrm>
              <a:off x="72" y="4062"/>
              <a:ext cx="5628" cy="6"/>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36" name="Rectangle 64"/>
            <p:cNvSpPr>
              <a:spLocks noChangeArrowheads="1"/>
            </p:cNvSpPr>
            <p:nvPr/>
          </p:nvSpPr>
          <p:spPr bwMode="auto">
            <a:xfrm>
              <a:off x="75" y="1425"/>
              <a:ext cx="6" cy="2880"/>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37" name="Rectangle 65"/>
            <p:cNvSpPr>
              <a:spLocks noChangeArrowheads="1"/>
            </p:cNvSpPr>
            <p:nvPr/>
          </p:nvSpPr>
          <p:spPr bwMode="auto">
            <a:xfrm>
              <a:off x="5691" y="1425"/>
              <a:ext cx="6" cy="2880"/>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38" name="Rectangle 66"/>
            <p:cNvSpPr>
              <a:spLocks noChangeArrowheads="1"/>
            </p:cNvSpPr>
            <p:nvPr/>
          </p:nvSpPr>
          <p:spPr bwMode="auto">
            <a:xfrm>
              <a:off x="72" y="1428"/>
              <a:ext cx="5628" cy="6"/>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39" name="Rectangle 67"/>
            <p:cNvSpPr>
              <a:spLocks noChangeArrowheads="1"/>
            </p:cNvSpPr>
            <p:nvPr/>
          </p:nvSpPr>
          <p:spPr bwMode="auto">
            <a:xfrm>
              <a:off x="72" y="4296"/>
              <a:ext cx="5628" cy="6"/>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40" name="Rectangle 68"/>
            <p:cNvSpPr>
              <a:spLocks noChangeArrowheads="1"/>
            </p:cNvSpPr>
            <p:nvPr/>
          </p:nvSpPr>
          <p:spPr bwMode="auto">
            <a:xfrm>
              <a:off x="451" y="1641"/>
              <a:ext cx="540"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Activity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41" name="Rectangle 69"/>
            <p:cNvSpPr>
              <a:spLocks noChangeArrowheads="1"/>
            </p:cNvSpPr>
            <p:nvPr/>
          </p:nvSpPr>
          <p:spPr bwMode="auto">
            <a:xfrm>
              <a:off x="1515" y="1542"/>
              <a:ext cx="828"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Activity Cost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42" name="Rectangle 70"/>
            <p:cNvSpPr>
              <a:spLocks noChangeArrowheads="1"/>
            </p:cNvSpPr>
            <p:nvPr/>
          </p:nvSpPr>
          <p:spPr bwMode="auto">
            <a:xfrm>
              <a:off x="1425" y="1740"/>
              <a:ext cx="690"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Allocation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43" name="Rectangle 71"/>
            <p:cNvSpPr>
              <a:spLocks noChangeArrowheads="1"/>
            </p:cNvSpPr>
            <p:nvPr/>
          </p:nvSpPr>
          <p:spPr bwMode="auto">
            <a:xfrm>
              <a:off x="2049" y="1740"/>
              <a:ext cx="336"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Rate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44" name="Rectangle 72"/>
            <p:cNvSpPr>
              <a:spLocks noChangeArrowheads="1"/>
            </p:cNvSpPr>
            <p:nvPr/>
          </p:nvSpPr>
          <p:spPr bwMode="auto">
            <a:xfrm>
              <a:off x="2912" y="1443"/>
              <a:ext cx="882" cy="2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Actual Use of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45" name="Rectangle 73"/>
            <p:cNvSpPr>
              <a:spLocks noChangeArrowheads="1"/>
            </p:cNvSpPr>
            <p:nvPr/>
          </p:nvSpPr>
          <p:spPr bwMode="auto">
            <a:xfrm>
              <a:off x="3716" y="1443"/>
              <a:ext cx="540" cy="2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Activity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46" name="Rectangle 74"/>
            <p:cNvSpPr>
              <a:spLocks noChangeArrowheads="1"/>
            </p:cNvSpPr>
            <p:nvPr/>
          </p:nvSpPr>
          <p:spPr bwMode="auto">
            <a:xfrm>
              <a:off x="2786" y="1641"/>
              <a:ext cx="1644" cy="2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Allocation Base (collected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47" name="Rectangle 75"/>
            <p:cNvSpPr>
              <a:spLocks noChangeArrowheads="1"/>
            </p:cNvSpPr>
            <p:nvPr/>
          </p:nvSpPr>
          <p:spPr bwMode="auto">
            <a:xfrm>
              <a:off x="3326" y="1839"/>
              <a:ext cx="486" cy="2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on job)</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48" name="Rectangle 76"/>
            <p:cNvSpPr>
              <a:spLocks noChangeArrowheads="1"/>
            </p:cNvSpPr>
            <p:nvPr/>
          </p:nvSpPr>
          <p:spPr bwMode="auto">
            <a:xfrm>
              <a:off x="4696" y="1542"/>
              <a:ext cx="1032"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MOH Allocated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49" name="Rectangle 77"/>
            <p:cNvSpPr>
              <a:spLocks noChangeArrowheads="1"/>
            </p:cNvSpPr>
            <p:nvPr/>
          </p:nvSpPr>
          <p:spPr bwMode="auto">
            <a:xfrm>
              <a:off x="4744" y="1740"/>
              <a:ext cx="50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to One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50" name="Rectangle 78"/>
            <p:cNvSpPr>
              <a:spLocks noChangeArrowheads="1"/>
            </p:cNvSpPr>
            <p:nvPr/>
          </p:nvSpPr>
          <p:spPr bwMode="auto">
            <a:xfrm>
              <a:off x="5170" y="1740"/>
              <a:ext cx="438"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Calibri" pitchFamily="34" charset="0"/>
                  <a:cs typeface="Arial" pitchFamily="34" charset="0"/>
                </a:rPr>
                <a:t>object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51" name="Rectangle 79"/>
            <p:cNvSpPr>
              <a:spLocks noChangeArrowheads="1"/>
            </p:cNvSpPr>
            <p:nvPr/>
          </p:nvSpPr>
          <p:spPr bwMode="auto">
            <a:xfrm>
              <a:off x="211" y="2098"/>
              <a:ext cx="887"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Machine Setup</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52" name="Rectangle 80"/>
            <p:cNvSpPr>
              <a:spLocks noChangeArrowheads="1"/>
            </p:cNvSpPr>
            <p:nvPr/>
          </p:nvSpPr>
          <p:spPr bwMode="auto">
            <a:xfrm>
              <a:off x="937" y="2098"/>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54" name="Rectangle 82"/>
            <p:cNvSpPr>
              <a:spLocks noChangeArrowheads="1"/>
            </p:cNvSpPr>
            <p:nvPr/>
          </p:nvSpPr>
          <p:spPr bwMode="auto">
            <a:xfrm>
              <a:off x="1449" y="2098"/>
              <a:ext cx="817"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a:t>
              </a:r>
              <a:r>
                <a:rPr lang="en-US" dirty="0" smtClean="0">
                  <a:solidFill>
                    <a:srgbClr val="000000"/>
                  </a:solidFill>
                  <a:latin typeface="Calibri" pitchFamily="34" charset="0"/>
                  <a:cs typeface="Arial" pitchFamily="34" charset="0"/>
                </a:rPr>
                <a:t>10</a:t>
              </a:r>
              <a:r>
                <a:rPr kumimoji="0" lang="en-US" sz="1800" b="0" i="0" u="none" strike="noStrike" cap="none" normalizeH="0" baseline="0" dirty="0" smtClean="0">
                  <a:ln>
                    <a:noFill/>
                  </a:ln>
                  <a:solidFill>
                    <a:srgbClr val="000000"/>
                  </a:solidFill>
                  <a:effectLst/>
                  <a:latin typeface="Calibri" pitchFamily="34" charset="0"/>
                  <a:cs typeface="Arial" pitchFamily="34" charset="0"/>
                </a:rPr>
                <a:t> per setup</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57" name="Rectangle 85"/>
            <p:cNvSpPr>
              <a:spLocks noChangeArrowheads="1"/>
            </p:cNvSpPr>
            <p:nvPr/>
          </p:nvSpPr>
          <p:spPr bwMode="auto">
            <a:xfrm>
              <a:off x="2536" y="2098"/>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58" name="Rectangle 86"/>
            <p:cNvSpPr>
              <a:spLocks noChangeArrowheads="1"/>
            </p:cNvSpPr>
            <p:nvPr/>
          </p:nvSpPr>
          <p:spPr bwMode="auto">
            <a:xfrm>
              <a:off x="3278" y="2098"/>
              <a:ext cx="494"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4 setups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59" name="Rectangle 87"/>
            <p:cNvSpPr>
              <a:spLocks noChangeArrowheads="1"/>
            </p:cNvSpPr>
            <p:nvPr/>
          </p:nvSpPr>
          <p:spPr bwMode="auto">
            <a:xfrm>
              <a:off x="4460" y="2098"/>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60" name="Rectangle 88"/>
            <p:cNvSpPr>
              <a:spLocks noChangeArrowheads="1"/>
            </p:cNvSpPr>
            <p:nvPr/>
          </p:nvSpPr>
          <p:spPr bwMode="auto">
            <a:xfrm>
              <a:off x="5038" y="2098"/>
              <a:ext cx="221"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a:t>
              </a:r>
              <a:r>
                <a:rPr lang="en-US" dirty="0" smtClean="0">
                  <a:solidFill>
                    <a:srgbClr val="000000"/>
                  </a:solidFill>
                  <a:latin typeface="Calibri" pitchFamily="34" charset="0"/>
                  <a:cs typeface="Arial" pitchFamily="34" charset="0"/>
                </a:rPr>
                <a:t>40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61" name="Rectangle 89"/>
            <p:cNvSpPr>
              <a:spLocks noChangeArrowheads="1"/>
            </p:cNvSpPr>
            <p:nvPr/>
          </p:nvSpPr>
          <p:spPr bwMode="auto">
            <a:xfrm>
              <a:off x="391" y="2347"/>
              <a:ext cx="660"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Materials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62" name="Rectangle 90"/>
            <p:cNvSpPr>
              <a:spLocks noChangeArrowheads="1"/>
            </p:cNvSpPr>
            <p:nvPr/>
          </p:nvSpPr>
          <p:spPr bwMode="auto">
            <a:xfrm>
              <a:off x="403" y="2521"/>
              <a:ext cx="59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Handling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63" name="Rectangle 91"/>
            <p:cNvSpPr>
              <a:spLocks noChangeArrowheads="1"/>
            </p:cNvSpPr>
            <p:nvPr/>
          </p:nvSpPr>
          <p:spPr bwMode="auto">
            <a:xfrm>
              <a:off x="1455" y="2434"/>
              <a:ext cx="906"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$0.50 per part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64" name="Rectangle 92"/>
            <p:cNvSpPr>
              <a:spLocks noChangeArrowheads="1"/>
            </p:cNvSpPr>
            <p:nvPr/>
          </p:nvSpPr>
          <p:spPr bwMode="auto">
            <a:xfrm>
              <a:off x="2536" y="2434"/>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65" name="Rectangle 93"/>
            <p:cNvSpPr>
              <a:spLocks noChangeArrowheads="1"/>
            </p:cNvSpPr>
            <p:nvPr/>
          </p:nvSpPr>
          <p:spPr bwMode="auto">
            <a:xfrm>
              <a:off x="3296" y="2434"/>
              <a:ext cx="483"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26 parts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66" name="Rectangle 94"/>
            <p:cNvSpPr>
              <a:spLocks noChangeArrowheads="1"/>
            </p:cNvSpPr>
            <p:nvPr/>
          </p:nvSpPr>
          <p:spPr bwMode="auto">
            <a:xfrm>
              <a:off x="4460" y="2434"/>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67" name="Rectangle 95"/>
            <p:cNvSpPr>
              <a:spLocks noChangeArrowheads="1"/>
            </p:cNvSpPr>
            <p:nvPr/>
          </p:nvSpPr>
          <p:spPr bwMode="auto">
            <a:xfrm>
              <a:off x="5074" y="2434"/>
              <a:ext cx="147"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68" name="Rectangle 96"/>
            <p:cNvSpPr>
              <a:spLocks noChangeArrowheads="1"/>
            </p:cNvSpPr>
            <p:nvPr/>
          </p:nvSpPr>
          <p:spPr bwMode="auto">
            <a:xfrm>
              <a:off x="343" y="2779"/>
              <a:ext cx="756"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Fabricating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69" name="Rectangle 97"/>
            <p:cNvSpPr>
              <a:spLocks noChangeArrowheads="1"/>
            </p:cNvSpPr>
            <p:nvPr/>
          </p:nvSpPr>
          <p:spPr bwMode="auto">
            <a:xfrm>
              <a:off x="1383" y="2693"/>
              <a:ext cx="1092"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$24 per machine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70" name="Rectangle 98"/>
            <p:cNvSpPr>
              <a:spLocks noChangeArrowheads="1"/>
            </p:cNvSpPr>
            <p:nvPr/>
          </p:nvSpPr>
          <p:spPr bwMode="auto">
            <a:xfrm>
              <a:off x="1731" y="2867"/>
              <a:ext cx="348"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hour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71" name="Rectangle 99"/>
            <p:cNvSpPr>
              <a:spLocks noChangeArrowheads="1"/>
            </p:cNvSpPr>
            <p:nvPr/>
          </p:nvSpPr>
          <p:spPr bwMode="auto">
            <a:xfrm>
              <a:off x="2536" y="2779"/>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72" name="Rectangle 100"/>
            <p:cNvSpPr>
              <a:spLocks noChangeArrowheads="1"/>
            </p:cNvSpPr>
            <p:nvPr/>
          </p:nvSpPr>
          <p:spPr bwMode="auto">
            <a:xfrm>
              <a:off x="3074" y="2779"/>
              <a:ext cx="928"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4 machine hour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73" name="Rectangle 101"/>
            <p:cNvSpPr>
              <a:spLocks noChangeArrowheads="1"/>
            </p:cNvSpPr>
            <p:nvPr/>
          </p:nvSpPr>
          <p:spPr bwMode="auto">
            <a:xfrm>
              <a:off x="4460" y="2779"/>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74" name="Rectangle 102"/>
            <p:cNvSpPr>
              <a:spLocks noChangeArrowheads="1"/>
            </p:cNvSpPr>
            <p:nvPr/>
          </p:nvSpPr>
          <p:spPr bwMode="auto">
            <a:xfrm>
              <a:off x="5074" y="2779"/>
              <a:ext cx="147"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96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75" name="Rectangle 103"/>
            <p:cNvSpPr>
              <a:spLocks noChangeArrowheads="1"/>
            </p:cNvSpPr>
            <p:nvPr/>
          </p:nvSpPr>
          <p:spPr bwMode="auto">
            <a:xfrm>
              <a:off x="331" y="3039"/>
              <a:ext cx="77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Supervising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76" name="Rectangle 104"/>
            <p:cNvSpPr>
              <a:spLocks noChangeArrowheads="1"/>
            </p:cNvSpPr>
            <p:nvPr/>
          </p:nvSpPr>
          <p:spPr bwMode="auto">
            <a:xfrm>
              <a:off x="391" y="3213"/>
              <a:ext cx="660"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Assembly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77" name="Rectangle 105"/>
            <p:cNvSpPr>
              <a:spLocks noChangeArrowheads="1"/>
            </p:cNvSpPr>
            <p:nvPr/>
          </p:nvSpPr>
          <p:spPr bwMode="auto">
            <a:xfrm>
              <a:off x="1437" y="3125"/>
              <a:ext cx="942"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$3 per DL hour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78" name="Rectangle 106"/>
            <p:cNvSpPr>
              <a:spLocks noChangeArrowheads="1"/>
            </p:cNvSpPr>
            <p:nvPr/>
          </p:nvSpPr>
          <p:spPr bwMode="auto">
            <a:xfrm>
              <a:off x="2536" y="3125"/>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79" name="Rectangle 107"/>
            <p:cNvSpPr>
              <a:spLocks noChangeArrowheads="1"/>
            </p:cNvSpPr>
            <p:nvPr/>
          </p:nvSpPr>
          <p:spPr bwMode="auto">
            <a:xfrm>
              <a:off x="3224" y="3125"/>
              <a:ext cx="627"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6 DL hours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80" name="Rectangle 108"/>
            <p:cNvSpPr>
              <a:spLocks noChangeArrowheads="1"/>
            </p:cNvSpPr>
            <p:nvPr/>
          </p:nvSpPr>
          <p:spPr bwMode="auto">
            <a:xfrm>
              <a:off x="4460" y="3125"/>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81" name="Rectangle 109"/>
            <p:cNvSpPr>
              <a:spLocks noChangeArrowheads="1"/>
            </p:cNvSpPr>
            <p:nvPr/>
          </p:nvSpPr>
          <p:spPr bwMode="auto">
            <a:xfrm>
              <a:off x="5074" y="3125"/>
              <a:ext cx="147"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18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82" name="Rectangle 110"/>
            <p:cNvSpPr>
              <a:spLocks noChangeArrowheads="1"/>
            </p:cNvSpPr>
            <p:nvPr/>
          </p:nvSpPr>
          <p:spPr bwMode="auto">
            <a:xfrm>
              <a:off x="367" y="3461"/>
              <a:ext cx="672"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Inspecting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83" name="Rectangle 111"/>
            <p:cNvSpPr>
              <a:spLocks noChangeArrowheads="1"/>
            </p:cNvSpPr>
            <p:nvPr/>
          </p:nvSpPr>
          <p:spPr bwMode="auto">
            <a:xfrm>
              <a:off x="1365" y="3461"/>
              <a:ext cx="1086"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$5 per inspection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84" name="Rectangle 112"/>
            <p:cNvSpPr>
              <a:spLocks noChangeArrowheads="1"/>
            </p:cNvSpPr>
            <p:nvPr/>
          </p:nvSpPr>
          <p:spPr bwMode="auto">
            <a:xfrm>
              <a:off x="2536" y="3461"/>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85" name="Rectangle 113"/>
            <p:cNvSpPr>
              <a:spLocks noChangeArrowheads="1"/>
            </p:cNvSpPr>
            <p:nvPr/>
          </p:nvSpPr>
          <p:spPr bwMode="auto">
            <a:xfrm>
              <a:off x="3146" y="3461"/>
              <a:ext cx="777"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6 inspections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86" name="Rectangle 114"/>
            <p:cNvSpPr>
              <a:spLocks noChangeArrowheads="1"/>
            </p:cNvSpPr>
            <p:nvPr/>
          </p:nvSpPr>
          <p:spPr bwMode="auto">
            <a:xfrm>
              <a:off x="4460" y="3461"/>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87" name="Rectangle 115"/>
            <p:cNvSpPr>
              <a:spLocks noChangeArrowheads="1"/>
            </p:cNvSpPr>
            <p:nvPr/>
          </p:nvSpPr>
          <p:spPr bwMode="auto">
            <a:xfrm>
              <a:off x="5074" y="3461"/>
              <a:ext cx="147"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30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88" name="Rectangle 116"/>
            <p:cNvSpPr>
              <a:spLocks noChangeArrowheads="1"/>
            </p:cNvSpPr>
            <p:nvPr/>
          </p:nvSpPr>
          <p:spPr bwMode="auto">
            <a:xfrm>
              <a:off x="379" y="3797"/>
              <a:ext cx="65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Packaging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89" name="Rectangle 117"/>
            <p:cNvSpPr>
              <a:spLocks noChangeArrowheads="1"/>
            </p:cNvSpPr>
            <p:nvPr/>
          </p:nvSpPr>
          <p:spPr bwMode="auto">
            <a:xfrm>
              <a:off x="1425" y="3711"/>
              <a:ext cx="1002"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$0.25 per cubic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90" name="Rectangle 118"/>
            <p:cNvSpPr>
              <a:spLocks noChangeArrowheads="1"/>
            </p:cNvSpPr>
            <p:nvPr/>
          </p:nvSpPr>
          <p:spPr bwMode="auto">
            <a:xfrm>
              <a:off x="1755" y="3885"/>
              <a:ext cx="318"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foot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91" name="Rectangle 119"/>
            <p:cNvSpPr>
              <a:spLocks noChangeArrowheads="1"/>
            </p:cNvSpPr>
            <p:nvPr/>
          </p:nvSpPr>
          <p:spPr bwMode="auto">
            <a:xfrm>
              <a:off x="2536" y="3797"/>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92" name="Rectangle 120"/>
            <p:cNvSpPr>
              <a:spLocks noChangeArrowheads="1"/>
            </p:cNvSpPr>
            <p:nvPr/>
          </p:nvSpPr>
          <p:spPr bwMode="auto">
            <a:xfrm>
              <a:off x="3164" y="3797"/>
              <a:ext cx="758"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60 cubic feet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93" name="Rectangle 121"/>
            <p:cNvSpPr>
              <a:spLocks noChangeArrowheads="1"/>
            </p:cNvSpPr>
            <p:nvPr/>
          </p:nvSpPr>
          <p:spPr bwMode="auto">
            <a:xfrm>
              <a:off x="4460" y="3797"/>
              <a:ext cx="144"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94" name="Rectangle 122"/>
            <p:cNvSpPr>
              <a:spLocks noChangeArrowheads="1"/>
            </p:cNvSpPr>
            <p:nvPr/>
          </p:nvSpPr>
          <p:spPr bwMode="auto">
            <a:xfrm>
              <a:off x="5074" y="3797"/>
              <a:ext cx="147"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15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95" name="Rectangle 123"/>
            <p:cNvSpPr>
              <a:spLocks noChangeArrowheads="1"/>
            </p:cNvSpPr>
            <p:nvPr/>
          </p:nvSpPr>
          <p:spPr bwMode="auto">
            <a:xfrm>
              <a:off x="5071" y="3951"/>
              <a:ext cx="144" cy="12"/>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796" name="Rectangle 124"/>
            <p:cNvSpPr>
              <a:spLocks noChangeArrowheads="1"/>
            </p:cNvSpPr>
            <p:nvPr/>
          </p:nvSpPr>
          <p:spPr bwMode="auto">
            <a:xfrm>
              <a:off x="523" y="4089"/>
              <a:ext cx="402"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Total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97" name="Rectangle 125"/>
            <p:cNvSpPr>
              <a:spLocks noChangeArrowheads="1"/>
            </p:cNvSpPr>
            <p:nvPr/>
          </p:nvSpPr>
          <p:spPr bwMode="auto">
            <a:xfrm>
              <a:off x="5002" y="4089"/>
              <a:ext cx="295"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pitchFamily="34" charset="0"/>
                </a:rPr>
                <a:t>$212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798" name="Freeform 126"/>
            <p:cNvSpPr>
              <a:spLocks noEditPoints="1"/>
            </p:cNvSpPr>
            <p:nvPr/>
          </p:nvSpPr>
          <p:spPr bwMode="auto">
            <a:xfrm>
              <a:off x="4999" y="4230"/>
              <a:ext cx="288" cy="24"/>
            </a:xfrm>
            <a:custGeom>
              <a:avLst/>
              <a:gdLst/>
              <a:ahLst/>
              <a:cxnLst>
                <a:cxn ang="0">
                  <a:pos x="0" y="0"/>
                </a:cxn>
                <a:cxn ang="0">
                  <a:pos x="288" y="0"/>
                </a:cxn>
                <a:cxn ang="0">
                  <a:pos x="288" y="6"/>
                </a:cxn>
                <a:cxn ang="0">
                  <a:pos x="0" y="6"/>
                </a:cxn>
                <a:cxn ang="0">
                  <a:pos x="0" y="0"/>
                </a:cxn>
                <a:cxn ang="0">
                  <a:pos x="0" y="18"/>
                </a:cxn>
                <a:cxn ang="0">
                  <a:pos x="288" y="18"/>
                </a:cxn>
                <a:cxn ang="0">
                  <a:pos x="288" y="24"/>
                </a:cxn>
                <a:cxn ang="0">
                  <a:pos x="0" y="24"/>
                </a:cxn>
                <a:cxn ang="0">
                  <a:pos x="0" y="18"/>
                </a:cxn>
              </a:cxnLst>
              <a:rect l="0" t="0" r="r" b="b"/>
              <a:pathLst>
                <a:path w="288" h="24">
                  <a:moveTo>
                    <a:pt x="0" y="0"/>
                  </a:moveTo>
                  <a:lnTo>
                    <a:pt x="288" y="0"/>
                  </a:lnTo>
                  <a:lnTo>
                    <a:pt x="288" y="6"/>
                  </a:lnTo>
                  <a:lnTo>
                    <a:pt x="0" y="6"/>
                  </a:lnTo>
                  <a:lnTo>
                    <a:pt x="0" y="0"/>
                  </a:lnTo>
                  <a:close/>
                  <a:moveTo>
                    <a:pt x="0" y="18"/>
                  </a:moveTo>
                  <a:lnTo>
                    <a:pt x="288" y="18"/>
                  </a:lnTo>
                  <a:lnTo>
                    <a:pt x="288" y="24"/>
                  </a:lnTo>
                  <a:lnTo>
                    <a:pt x="0" y="24"/>
                  </a:lnTo>
                  <a:lnTo>
                    <a:pt x="0" y="1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xmlns="" val="3861590064"/>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r>
              <a:rPr lang="en-US" smtClean="0"/>
              <a:t>Examples of Cost Drivers</a:t>
            </a:r>
          </a:p>
        </p:txBody>
      </p:sp>
      <p:graphicFrame>
        <p:nvGraphicFramePr>
          <p:cNvPr id="15364" name="Group 4"/>
          <p:cNvGraphicFramePr>
            <a:graphicFrameLocks noGrp="1"/>
          </p:cNvGraphicFramePr>
          <p:nvPr>
            <p:ph type="tbl" idx="1"/>
          </p:nvPr>
        </p:nvGraphicFramePr>
        <p:xfrm>
          <a:off x="457200" y="1600200"/>
          <a:ext cx="8229600" cy="4480560"/>
        </p:xfrm>
        <a:graphic>
          <a:graphicData uri="http://schemas.openxmlformats.org/drawingml/2006/table">
            <a:tbl>
              <a:tblPr>
                <a:tableStyleId>{69CF1AB2-1976-4502-BF36-3FF5EA218861}</a:tableStyleId>
              </a:tblPr>
              <a:tblGrid>
                <a:gridCol w="4114800"/>
                <a:gridCol w="4114800"/>
              </a:tblGrid>
              <a:tr h="6400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solidFill>
                            <a:schemeClr val="bg1"/>
                          </a:solidFill>
                          <a:effectLst/>
                        </a:rPr>
                        <a:t>Activities:</a:t>
                      </a:r>
                      <a:endParaRPr kumimoji="0" lang="en-US" sz="2800" b="0" i="0" u="none" strike="noStrike" cap="none" normalizeH="0" baseline="0" dirty="0" smtClean="0">
                        <a:ln>
                          <a:noFill/>
                        </a:ln>
                        <a:solidFill>
                          <a:schemeClr val="bg1"/>
                        </a:solidFill>
                        <a:effectLst/>
                        <a:latin typeface="Arial" pitchFamily="34" charset="0"/>
                      </a:endParaRPr>
                    </a:p>
                  </a:txBody>
                  <a:tcPr marL="93893" marR="93893" marT="44450" marB="44450" anchor="ct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solidFill>
                            <a:schemeClr val="bg1"/>
                          </a:solidFill>
                          <a:effectLst/>
                        </a:rPr>
                        <a:t>Cost Drivers:</a:t>
                      </a:r>
                      <a:endParaRPr kumimoji="0" lang="en-US" sz="2800" b="0" i="0" u="none" strike="noStrike" cap="none" normalizeH="0" baseline="0" dirty="0" smtClean="0">
                        <a:ln>
                          <a:noFill/>
                        </a:ln>
                        <a:solidFill>
                          <a:schemeClr val="bg1"/>
                        </a:solidFill>
                        <a:effectLst/>
                        <a:latin typeface="Arial" pitchFamily="34" charset="0"/>
                      </a:endParaRPr>
                    </a:p>
                  </a:txBody>
                  <a:tcPr marL="93893" marR="93893" marT="44450" marB="44450" anchor="ctr" horzOverflow="overflow">
                    <a:solidFill>
                      <a:schemeClr val="accent1"/>
                    </a:solidFill>
                  </a:tcPr>
                </a:tc>
              </a:tr>
              <a:tr h="6400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smtClean="0">
                          <a:ln>
                            <a:noFill/>
                          </a:ln>
                          <a:effectLst/>
                        </a:rPr>
                        <a:t>Material purchasing</a:t>
                      </a:r>
                      <a:endParaRPr kumimoji="0" lang="en-US" sz="2800" b="0" i="0" u="none" strike="noStrike" cap="none" normalizeH="0" baseline="0" smtClean="0">
                        <a:ln>
                          <a:noFill/>
                        </a:ln>
                        <a:solidFill>
                          <a:schemeClr val="accent2"/>
                        </a:solidFill>
                        <a:effectLst/>
                        <a:latin typeface="Arial" pitchFamily="34" charset="0"/>
                      </a:endParaRPr>
                    </a:p>
                  </a:txBody>
                  <a:tcPr marL="93893" marR="93893" marT="44450" marB="44450"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smtClean="0">
                          <a:ln>
                            <a:noFill/>
                          </a:ln>
                          <a:effectLst/>
                        </a:rPr>
                        <a:t># of purchase orders</a:t>
                      </a:r>
                      <a:endParaRPr kumimoji="0" lang="en-US" sz="2800" b="0" i="0" u="none" strike="noStrike" cap="none" normalizeH="0" baseline="0" smtClean="0">
                        <a:ln>
                          <a:noFill/>
                        </a:ln>
                        <a:solidFill>
                          <a:schemeClr val="accent2"/>
                        </a:solidFill>
                        <a:effectLst/>
                        <a:latin typeface="Arial" pitchFamily="34" charset="0"/>
                      </a:endParaRPr>
                    </a:p>
                  </a:txBody>
                  <a:tcPr marL="93893" marR="93893" marT="44450" marB="44450" anchor="ctr" horzOverflow="overflow"/>
                </a:tc>
              </a:tr>
              <a:tr h="6400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smtClean="0">
                          <a:ln>
                            <a:noFill/>
                          </a:ln>
                          <a:effectLst/>
                        </a:rPr>
                        <a:t>Material handling</a:t>
                      </a:r>
                      <a:endParaRPr kumimoji="0" lang="en-US" sz="2800" b="0" i="0" u="none" strike="noStrike" cap="none" normalizeH="0" baseline="0" smtClean="0">
                        <a:ln>
                          <a:noFill/>
                        </a:ln>
                        <a:solidFill>
                          <a:schemeClr val="accent2"/>
                        </a:solidFill>
                        <a:effectLst/>
                        <a:latin typeface="Arial" pitchFamily="34" charset="0"/>
                      </a:endParaRPr>
                    </a:p>
                  </a:txBody>
                  <a:tcPr marL="93893" marR="93893" marT="44450" marB="44450"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smtClean="0">
                          <a:ln>
                            <a:noFill/>
                          </a:ln>
                          <a:effectLst/>
                        </a:rPr>
                        <a:t># of parts</a:t>
                      </a:r>
                      <a:endParaRPr kumimoji="0" lang="en-US" sz="2800" b="0" i="0" u="none" strike="noStrike" cap="none" normalizeH="0" baseline="0" smtClean="0">
                        <a:ln>
                          <a:noFill/>
                        </a:ln>
                        <a:solidFill>
                          <a:schemeClr val="accent2"/>
                        </a:solidFill>
                        <a:effectLst/>
                        <a:latin typeface="Arial" pitchFamily="34" charset="0"/>
                      </a:endParaRPr>
                    </a:p>
                  </a:txBody>
                  <a:tcPr marL="93893" marR="93893" marT="44450" marB="44450" anchor="ctr" horzOverflow="overflow"/>
                </a:tc>
              </a:tr>
              <a:tr h="6400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smtClean="0">
                          <a:ln>
                            <a:noFill/>
                          </a:ln>
                          <a:effectLst/>
                        </a:rPr>
                        <a:t>Production scheduling</a:t>
                      </a:r>
                      <a:endParaRPr kumimoji="0" lang="en-US" sz="2800" b="0" i="0" u="none" strike="noStrike" cap="none" normalizeH="0" baseline="0" smtClean="0">
                        <a:ln>
                          <a:noFill/>
                        </a:ln>
                        <a:solidFill>
                          <a:schemeClr val="accent2"/>
                        </a:solidFill>
                        <a:effectLst/>
                        <a:latin typeface="Arial" pitchFamily="34" charset="0"/>
                      </a:endParaRPr>
                    </a:p>
                  </a:txBody>
                  <a:tcPr marL="93893" marR="93893" marT="44450" marB="44450"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smtClean="0">
                          <a:ln>
                            <a:noFill/>
                          </a:ln>
                          <a:effectLst/>
                        </a:rPr>
                        <a:t># of batches</a:t>
                      </a:r>
                      <a:endParaRPr kumimoji="0" lang="en-US" sz="2800" b="0" i="0" u="none" strike="noStrike" cap="none" normalizeH="0" baseline="0" smtClean="0">
                        <a:ln>
                          <a:noFill/>
                        </a:ln>
                        <a:solidFill>
                          <a:schemeClr val="accent2"/>
                        </a:solidFill>
                        <a:effectLst/>
                        <a:latin typeface="Arial" pitchFamily="34" charset="0"/>
                      </a:endParaRPr>
                    </a:p>
                  </a:txBody>
                  <a:tcPr marL="93893" marR="93893" marT="44450" marB="44450" anchor="ctr" horzOverflow="overflow"/>
                </a:tc>
              </a:tr>
              <a:tr h="6400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smtClean="0">
                          <a:ln>
                            <a:noFill/>
                          </a:ln>
                          <a:effectLst/>
                        </a:rPr>
                        <a:t>Quality inspections</a:t>
                      </a:r>
                      <a:endParaRPr kumimoji="0" lang="en-US" sz="2800" b="0" i="0" u="none" strike="noStrike" cap="none" normalizeH="0" baseline="0" smtClean="0">
                        <a:ln>
                          <a:noFill/>
                        </a:ln>
                        <a:solidFill>
                          <a:schemeClr val="accent2"/>
                        </a:solidFill>
                        <a:effectLst/>
                        <a:latin typeface="Arial" pitchFamily="34" charset="0"/>
                      </a:endParaRPr>
                    </a:p>
                  </a:txBody>
                  <a:tcPr marL="93893" marR="93893" marT="44450" marB="44450"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smtClean="0">
                          <a:ln>
                            <a:noFill/>
                          </a:ln>
                          <a:effectLst/>
                        </a:rPr>
                        <a:t># of inspections</a:t>
                      </a:r>
                      <a:endParaRPr kumimoji="0" lang="en-US" sz="2800" b="0" i="0" u="none" strike="noStrike" cap="none" normalizeH="0" baseline="0" smtClean="0">
                        <a:ln>
                          <a:noFill/>
                        </a:ln>
                        <a:solidFill>
                          <a:schemeClr val="accent2"/>
                        </a:solidFill>
                        <a:effectLst/>
                        <a:latin typeface="Arial" pitchFamily="34" charset="0"/>
                      </a:endParaRPr>
                    </a:p>
                  </a:txBody>
                  <a:tcPr marL="93893" marR="93893" marT="44450" marB="44450" anchor="ctr" horzOverflow="overflow"/>
                </a:tc>
              </a:tr>
              <a:tr h="6400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smtClean="0">
                          <a:ln>
                            <a:noFill/>
                          </a:ln>
                          <a:effectLst/>
                        </a:rPr>
                        <a:t>Photocopying</a:t>
                      </a:r>
                      <a:endParaRPr kumimoji="0" lang="en-US" sz="2800" b="0" i="0" u="none" strike="noStrike" cap="none" normalizeH="0" baseline="0" smtClean="0">
                        <a:ln>
                          <a:noFill/>
                        </a:ln>
                        <a:solidFill>
                          <a:schemeClr val="accent2"/>
                        </a:solidFill>
                        <a:effectLst/>
                        <a:latin typeface="Arial" pitchFamily="34" charset="0"/>
                      </a:endParaRPr>
                    </a:p>
                  </a:txBody>
                  <a:tcPr marL="93893" marR="93893" marT="44450" marB="44450"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smtClean="0">
                          <a:ln>
                            <a:noFill/>
                          </a:ln>
                          <a:effectLst/>
                        </a:rPr>
                        <a:t># of pages copied</a:t>
                      </a:r>
                      <a:endParaRPr kumimoji="0" lang="en-US" sz="2800" b="0" i="0" u="none" strike="noStrike" cap="none" normalizeH="0" baseline="0" smtClean="0">
                        <a:ln>
                          <a:noFill/>
                        </a:ln>
                        <a:solidFill>
                          <a:schemeClr val="accent2"/>
                        </a:solidFill>
                        <a:effectLst/>
                        <a:latin typeface="Arial" pitchFamily="34" charset="0"/>
                      </a:endParaRPr>
                    </a:p>
                  </a:txBody>
                  <a:tcPr marL="93893" marR="93893" marT="44450" marB="44450" anchor="ctr" horzOverflow="overflow"/>
                </a:tc>
              </a:tr>
              <a:tr h="6400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Warranty service</a:t>
                      </a:r>
                      <a:endParaRPr kumimoji="0" lang="en-US" sz="2800" b="0" i="0" u="none" strike="noStrike" cap="none" normalizeH="0" baseline="0" dirty="0" smtClean="0">
                        <a:ln>
                          <a:noFill/>
                        </a:ln>
                        <a:solidFill>
                          <a:schemeClr val="accent2"/>
                        </a:solidFill>
                        <a:effectLst/>
                        <a:latin typeface="Arial" pitchFamily="34" charset="0"/>
                      </a:endParaRPr>
                    </a:p>
                  </a:txBody>
                  <a:tcPr marL="93893" marR="93893" marT="44450" marB="44450"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 of service calls</a:t>
                      </a:r>
                      <a:endParaRPr kumimoji="0" lang="en-US" sz="2800" b="0" i="0" u="none" strike="noStrike" cap="none" normalizeH="0" baseline="0" dirty="0" smtClean="0">
                        <a:ln>
                          <a:noFill/>
                        </a:ln>
                        <a:solidFill>
                          <a:schemeClr val="accent2"/>
                        </a:solidFill>
                        <a:effectLst/>
                        <a:latin typeface="Arial" pitchFamily="34" charset="0"/>
                      </a:endParaRPr>
                    </a:p>
                  </a:txBody>
                  <a:tcPr marL="93893" marR="93893" marT="44450" marB="44450" anchor="ctr" horzOverflow="overflow"/>
                </a:tc>
              </a:tr>
            </a:tbl>
          </a:graphicData>
        </a:graphic>
      </p:graphicFrame>
      <p:sp>
        <p:nvSpPr>
          <p:cNvPr id="5" name="Slide Number Placeholder 4"/>
          <p:cNvSpPr>
            <a:spLocks noGrp="1"/>
          </p:cNvSpPr>
          <p:nvPr>
            <p:ph type="sldNum" sz="quarter" idx="4294967295"/>
          </p:nvPr>
        </p:nvSpPr>
        <p:spPr>
          <a:xfrm>
            <a:off x="7010400" y="6356350"/>
            <a:ext cx="2133600" cy="365125"/>
          </a:xfrm>
        </p:spPr>
        <p:txBody>
          <a:bodyPr/>
          <a:lstStyle/>
          <a:p>
            <a:fld id="{87989462-1FD5-4211-85BD-E99A4CF90F7A}" type="slidenum">
              <a:rPr lang="en-US" smtClean="0"/>
              <a:pPr/>
              <a:t>26</a:t>
            </a:fld>
            <a:endParaRPr lang="en-US"/>
          </a:p>
        </p:txBody>
      </p:sp>
      <p:sp>
        <p:nvSpPr>
          <p:cNvPr id="21533" name="Text Box 3"/>
          <p:cNvSpPr txBox="1">
            <a:spLocks noChangeArrowheads="1"/>
          </p:cNvSpPr>
          <p:nvPr/>
        </p:nvSpPr>
        <p:spPr bwMode="auto">
          <a:xfrm>
            <a:off x="838200" y="2743200"/>
            <a:ext cx="2362200" cy="576263"/>
          </a:xfrm>
          <a:prstGeom prst="rect">
            <a:avLst/>
          </a:prstGeom>
          <a:noFill/>
          <a:ln w="12700">
            <a:noFill/>
            <a:miter lim="800000"/>
            <a:headEnd/>
            <a:tailEnd/>
          </a:ln>
        </p:spPr>
        <p:txBody>
          <a:bodyPr lIns="90488" tIns="44450" rIns="90488" bIns="44450">
            <a:spAutoFit/>
          </a:bodyPr>
          <a:lstStyle/>
          <a:p>
            <a:pPr eaLnBrk="0" hangingPunct="0">
              <a:spcBef>
                <a:spcPct val="50000"/>
              </a:spcBef>
            </a:pPr>
            <a:endParaRPr lang="en-US" sz="3200">
              <a:latin typeface="Times New Roman" pitchFamily="18" charset="0"/>
            </a:endParaRP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Now turn to E4-36B ABC Example</a:t>
            </a:r>
            <a:endParaRPr lang="en-US" dirty="0"/>
          </a:p>
        </p:txBody>
      </p:sp>
      <p:sp>
        <p:nvSpPr>
          <p:cNvPr id="5" name="Slide Number Placeholder 4"/>
          <p:cNvSpPr>
            <a:spLocks noGrp="1"/>
          </p:cNvSpPr>
          <p:nvPr>
            <p:ph type="sldNum" sz="quarter" idx="12"/>
          </p:nvPr>
        </p:nvSpPr>
        <p:spPr/>
        <p:txBody>
          <a:bodyPr/>
          <a:lstStyle/>
          <a:p>
            <a:fld id="{87989462-1FD5-4211-85BD-E99A4CF90F7A}" type="slidenum">
              <a:rPr lang="en-US" smtClean="0"/>
              <a:pPr/>
              <a:t>27</a:t>
            </a:fld>
            <a:endParaRPr lang="en-US"/>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r>
              <a:rPr lang="en-US" dirty="0" smtClean="0"/>
              <a:t>E4-36B ABC Example</a:t>
            </a:r>
          </a:p>
        </p:txBody>
      </p:sp>
      <p:sp>
        <p:nvSpPr>
          <p:cNvPr id="17411" name="Rectangle 3"/>
          <p:cNvSpPr>
            <a:spLocks noGrp="1" noChangeArrowheads="1"/>
          </p:cNvSpPr>
          <p:nvPr>
            <p:ph idx="1"/>
          </p:nvPr>
        </p:nvSpPr>
        <p:spPr/>
        <p:txBody>
          <a:bodyPr/>
          <a:lstStyle/>
          <a:p>
            <a:pPr>
              <a:buNone/>
            </a:pPr>
            <a:r>
              <a:rPr lang="en-US" dirty="0" smtClean="0"/>
              <a:t>Step 1: Identify each activity and estimate the total indirect costs of each activity.</a:t>
            </a:r>
          </a:p>
          <a:p>
            <a:pPr lvl="1"/>
            <a:r>
              <a:rPr lang="en-US" dirty="0" smtClean="0"/>
              <a:t>Material handling      $6,400</a:t>
            </a:r>
          </a:p>
          <a:p>
            <a:pPr lvl="1"/>
            <a:r>
              <a:rPr lang="en-US" dirty="0" smtClean="0"/>
              <a:t>Machine setup           $9,000</a:t>
            </a:r>
          </a:p>
          <a:p>
            <a:pPr lvl="1"/>
            <a:r>
              <a:rPr lang="en-US" dirty="0" smtClean="0"/>
              <a:t>Insertion of parts     $54,400</a:t>
            </a:r>
          </a:p>
          <a:p>
            <a:pPr lvl="1"/>
            <a:r>
              <a:rPr lang="en-US" dirty="0" smtClean="0"/>
              <a:t>Finishing                    $89,700</a:t>
            </a:r>
          </a:p>
        </p:txBody>
      </p:sp>
      <p:sp>
        <p:nvSpPr>
          <p:cNvPr id="4" name="Slide Number Placeholder 3"/>
          <p:cNvSpPr>
            <a:spLocks noGrp="1"/>
          </p:cNvSpPr>
          <p:nvPr>
            <p:ph type="sldNum" sz="quarter" idx="12"/>
          </p:nvPr>
        </p:nvSpPr>
        <p:spPr/>
        <p:txBody>
          <a:bodyPr/>
          <a:lstStyle/>
          <a:p>
            <a:fld id="{87989462-1FD5-4211-85BD-E99A4CF90F7A}" type="slidenum">
              <a:rPr lang="en-US" smtClean="0"/>
              <a:pPr/>
              <a:t>28</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r>
              <a:rPr lang="en-US" dirty="0" smtClean="0"/>
              <a:t>E4-36B Example (cont.)</a:t>
            </a:r>
          </a:p>
        </p:txBody>
      </p:sp>
      <p:sp>
        <p:nvSpPr>
          <p:cNvPr id="16" name="Content Placeholder 15"/>
          <p:cNvSpPr>
            <a:spLocks noGrp="1"/>
          </p:cNvSpPr>
          <p:nvPr>
            <p:ph idx="1"/>
          </p:nvPr>
        </p:nvSpPr>
        <p:spPr/>
        <p:txBody>
          <a:bodyPr/>
          <a:lstStyle/>
          <a:p>
            <a:pPr>
              <a:buNone/>
            </a:pPr>
            <a:r>
              <a:rPr lang="en-US" dirty="0" smtClean="0"/>
              <a:t>Step 2: Select an allocation base for each activity and estimate the total that will be used during the year.</a:t>
            </a:r>
            <a:endParaRPr lang="en-US" dirty="0"/>
          </a:p>
        </p:txBody>
      </p:sp>
      <p:graphicFrame>
        <p:nvGraphicFramePr>
          <p:cNvPr id="17" name="Group 36"/>
          <p:cNvGraphicFramePr>
            <a:graphicFrameLocks/>
          </p:cNvGraphicFramePr>
          <p:nvPr>
            <p:extLst>
              <p:ext uri="{D42A27DB-BD31-4B8C-83A1-F6EECF244321}">
                <p14:modId xmlns:p14="http://schemas.microsoft.com/office/powerpoint/2010/main" xmlns="" val="794801801"/>
              </p:ext>
            </p:extLst>
          </p:nvPr>
        </p:nvGraphicFramePr>
        <p:xfrm>
          <a:off x="533400" y="3429000"/>
          <a:ext cx="8229599" cy="2583504"/>
        </p:xfrm>
        <a:graphic>
          <a:graphicData uri="http://schemas.openxmlformats.org/drawingml/2006/table">
            <a:tbl>
              <a:tblPr>
                <a:tableStyleId>{69CF1AB2-1976-4502-BF36-3FF5EA218861}</a:tableStyleId>
              </a:tblPr>
              <a:tblGrid>
                <a:gridCol w="2215662"/>
                <a:gridCol w="1740876"/>
                <a:gridCol w="474784"/>
                <a:gridCol w="3798277"/>
              </a:tblGrid>
              <a:tr h="75692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200" u="none" strike="noStrike" cap="none" normalizeH="0" baseline="0" dirty="0" smtClean="0">
                          <a:ln>
                            <a:noFill/>
                          </a:ln>
                          <a:solidFill>
                            <a:schemeClr val="bg1"/>
                          </a:solidFill>
                          <a:effectLst/>
                        </a:rPr>
                        <a:t>Activity</a:t>
                      </a:r>
                      <a:endParaRPr kumimoji="0" lang="en-US" sz="2200" b="0" i="0" u="none" strike="noStrike" cap="none" normalizeH="0" baseline="0" dirty="0" smtClean="0">
                        <a:ln>
                          <a:noFill/>
                        </a:ln>
                        <a:solidFill>
                          <a:schemeClr val="bg1"/>
                        </a:solidFill>
                        <a:effectLst/>
                        <a:latin typeface="Arial" pitchFamily="34" charset="0"/>
                      </a:endParaRPr>
                    </a:p>
                  </a:txBody>
                  <a:tcPr marL="0" marR="0" marT="0" marB="0" anchor="b" horzOverflow="overflow">
                    <a:solidFill>
                      <a:schemeClr val="accent1"/>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200" u="none" strike="noStrike" cap="none" normalizeH="0" baseline="0" dirty="0" smtClean="0">
                          <a:ln>
                            <a:noFill/>
                          </a:ln>
                          <a:solidFill>
                            <a:schemeClr val="bg1"/>
                          </a:solidFill>
                          <a:effectLst/>
                        </a:rPr>
                        <a:t>Total Est.</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200" u="none" strike="noStrike" cap="none" normalizeH="0" baseline="0" dirty="0" smtClean="0">
                          <a:ln>
                            <a:noFill/>
                          </a:ln>
                          <a:solidFill>
                            <a:schemeClr val="bg1"/>
                          </a:solidFill>
                          <a:effectLst/>
                        </a:rPr>
                        <a:t>Cost</a:t>
                      </a:r>
                      <a:endParaRPr kumimoji="0" lang="en-US" sz="2200" b="0" i="0" u="none" strike="noStrike" cap="none" normalizeH="0" baseline="0" dirty="0" smtClean="0">
                        <a:ln>
                          <a:noFill/>
                        </a:ln>
                        <a:solidFill>
                          <a:schemeClr val="bg1"/>
                        </a:solidFill>
                        <a:effectLst/>
                        <a:latin typeface="Arial" pitchFamily="34" charset="0"/>
                      </a:endParaRPr>
                    </a:p>
                  </a:txBody>
                  <a:tcPr marL="0" marR="0" marT="0" marB="0" anchor="b"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Arial" pitchFamily="34" charset="0"/>
                      </a:endParaRPr>
                    </a:p>
                  </a:txBody>
                  <a:tcPr marL="0" marR="0" marT="0" marB="0" anchor="b" horzOverflow="overflow">
                    <a:solidFill>
                      <a:schemeClr val="accent1"/>
                    </a:solidFill>
                  </a:tcPr>
                </a:tc>
                <a:tc>
                  <a:txBody>
                    <a:bodyPr/>
                    <a:lstStyle/>
                    <a:p>
                      <a:pPr marL="0" marR="0" lvl="0" indent="-347472" algn="ctr" defTabSz="914400" rtl="0" eaLnBrk="0" fontAlgn="base" latinLnBrk="0" hangingPunct="0">
                        <a:lnSpc>
                          <a:spcPct val="100000"/>
                        </a:lnSpc>
                        <a:spcBef>
                          <a:spcPts val="600"/>
                        </a:spcBef>
                        <a:spcAft>
                          <a:spcPct val="0"/>
                        </a:spcAft>
                        <a:buClrTx/>
                        <a:buSzTx/>
                        <a:buFontTx/>
                        <a:buNone/>
                        <a:tabLst/>
                      </a:pPr>
                      <a:r>
                        <a:rPr kumimoji="0" lang="en-US" sz="2200" u="none" strike="noStrike" cap="none" normalizeH="0" baseline="0" dirty="0" smtClean="0">
                          <a:ln>
                            <a:noFill/>
                          </a:ln>
                          <a:solidFill>
                            <a:schemeClr val="bg1"/>
                          </a:solidFill>
                          <a:effectLst/>
                        </a:rPr>
                        <a:t>Est. Quant. of Cost Allocation Base </a:t>
                      </a:r>
                      <a:endParaRPr kumimoji="0" lang="en-US" sz="2200" b="0" i="0" u="none" strike="noStrike" cap="none" normalizeH="0" baseline="0" dirty="0" smtClean="0">
                        <a:ln>
                          <a:noFill/>
                        </a:ln>
                        <a:solidFill>
                          <a:schemeClr val="bg1"/>
                        </a:solidFill>
                        <a:effectLst/>
                        <a:latin typeface="Arial" pitchFamily="34" charset="0"/>
                      </a:endParaRPr>
                    </a:p>
                  </a:txBody>
                  <a:tcPr marL="0" marR="0" marT="0" marB="0" anchor="b" horzOverflow="overflow">
                    <a:solidFill>
                      <a:schemeClr val="accent1"/>
                    </a:solidFill>
                  </a:tcPr>
                </a:tc>
              </a:tr>
              <a:tr h="460064">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200" u="none" strike="noStrike" cap="none" normalizeH="0" baseline="0" smtClean="0">
                          <a:ln>
                            <a:noFill/>
                          </a:ln>
                          <a:effectLst/>
                        </a:rPr>
                        <a:t>Mat. handling</a:t>
                      </a:r>
                      <a:endParaRPr kumimoji="0" lang="en-US" sz="2200" b="0" i="0" u="none" strike="noStrike" cap="none" normalizeH="0" baseline="0" smtClean="0">
                        <a:ln>
                          <a:noFill/>
                        </a:ln>
                        <a:solidFill>
                          <a:schemeClr val="accent2"/>
                        </a:solidFill>
                        <a:effectLst/>
                        <a:latin typeface="Arial" pitchFamily="34" charset="0"/>
                      </a:endParaRPr>
                    </a:p>
                  </a:txBody>
                  <a:tcPr marL="0" marR="0" marT="0" marB="0" horzOverflow="overflow"/>
                </a:tc>
                <a:tc>
                  <a:txBody>
                    <a:bodyPr/>
                    <a:lstStyle/>
                    <a:p>
                      <a:pPr marL="457200" marR="0" lvl="1" indent="0" algn="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$6,400</a:t>
                      </a:r>
                      <a:endParaRPr kumimoji="0" lang="en-US" sz="2400" b="0" i="0" u="none" strike="noStrike" cap="none" normalizeH="0" baseline="0" dirty="0" smtClean="0">
                        <a:ln>
                          <a:noFill/>
                        </a:ln>
                        <a:solidFill>
                          <a:schemeClr val="accent2"/>
                        </a:solidFill>
                        <a:effectLst/>
                        <a:latin typeface="Arial" pitchFamily="34" charset="0"/>
                      </a:endParaRPr>
                    </a:p>
                  </a:txBody>
                  <a:tcPr marL="92195" marR="92195" marT="44450" marB="44450" anchor="ct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smtClean="0">
                          <a:ln>
                            <a:noFill/>
                          </a:ln>
                          <a:effectLst/>
                          <a:sym typeface="Courier New" pitchFamily="49" charset="0"/>
                        </a:rPr>
                        <a:t>÷</a:t>
                      </a:r>
                      <a:endParaRPr kumimoji="0" lang="en-US" sz="2400" b="1" i="0" u="none" strike="noStrike" cap="none" normalizeH="0" baseline="0" smtClean="0">
                        <a:ln>
                          <a:noFill/>
                        </a:ln>
                        <a:solidFill>
                          <a:schemeClr val="accent2"/>
                        </a:solidFill>
                        <a:effectLst/>
                        <a:latin typeface="Arial" pitchFamily="34" charset="0"/>
                        <a:ea typeface="Times New Roman" pitchFamily="18" charset="0"/>
                        <a:cs typeface="Arial" pitchFamily="34" charset="0"/>
                        <a:sym typeface="Courier New" pitchFamily="49" charset="0"/>
                      </a:endParaRPr>
                    </a:p>
                  </a:txBody>
                  <a:tcPr marL="0" marR="0" marT="0" marB="0" horzOverflow="overflow"/>
                </a:tc>
                <a:tc>
                  <a:txBody>
                    <a:bodyPr/>
                    <a:lstStyle/>
                    <a:p>
                      <a:pPr marL="1188720" marR="0" lvl="0" indent="0" algn="l" defTabSz="914400" rtl="0" eaLnBrk="0" fontAlgn="base" latinLnBrk="0" hangingPunct="0">
                        <a:lnSpc>
                          <a:spcPct val="100000"/>
                        </a:lnSpc>
                        <a:spcBef>
                          <a:spcPts val="600"/>
                        </a:spcBef>
                        <a:spcAft>
                          <a:spcPct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mn-lt"/>
                          <a:ea typeface="+mn-ea"/>
                          <a:cs typeface="+mn-cs"/>
                        </a:rPr>
                        <a:t>3,200 parts</a:t>
                      </a:r>
                    </a:p>
                  </a:txBody>
                  <a:tcPr marL="0" marR="0" marT="0" marB="0" anchor="ctr" horzOverflow="overflow"/>
                </a:tc>
              </a:tr>
              <a:tr h="4572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200" u="none" strike="noStrike" cap="none" normalizeH="0" baseline="0" smtClean="0">
                          <a:ln>
                            <a:noFill/>
                          </a:ln>
                          <a:effectLst/>
                        </a:rPr>
                        <a:t>Machine setups</a:t>
                      </a:r>
                      <a:endParaRPr kumimoji="0" lang="en-US" sz="2200" b="0" i="0" u="none" strike="noStrike" cap="none" normalizeH="0" baseline="0" smtClean="0">
                        <a:ln>
                          <a:noFill/>
                        </a:ln>
                        <a:solidFill>
                          <a:schemeClr val="accent2"/>
                        </a:solidFill>
                        <a:effectLst/>
                        <a:latin typeface="Arial" pitchFamily="34" charset="0"/>
                      </a:endParaRPr>
                    </a:p>
                  </a:txBody>
                  <a:tcPr marL="0" marR="0" marT="0" marB="0" horzOverflow="overflow"/>
                </a:tc>
                <a:tc>
                  <a:txBody>
                    <a:bodyPr/>
                    <a:lstStyle/>
                    <a:p>
                      <a:pPr marL="457200" marR="0" lvl="1" indent="0" algn="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$9,000</a:t>
                      </a:r>
                      <a:endParaRPr kumimoji="0" lang="en-US" sz="2400" b="0" i="0" u="none" strike="noStrike" cap="none" normalizeH="0" baseline="0" dirty="0" smtClean="0">
                        <a:ln>
                          <a:noFill/>
                        </a:ln>
                        <a:solidFill>
                          <a:schemeClr val="accent2"/>
                        </a:solidFill>
                        <a:effectLst/>
                        <a:latin typeface="Arial" pitchFamily="34" charset="0"/>
                      </a:endParaRPr>
                    </a:p>
                  </a:txBody>
                  <a:tcPr marL="92195" marR="92195" marT="44450" marB="44450" anchor="ct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smtClean="0">
                          <a:ln>
                            <a:noFill/>
                          </a:ln>
                          <a:effectLst/>
                          <a:sym typeface="Courier New" pitchFamily="49" charset="0"/>
                        </a:rPr>
                        <a:t>÷</a:t>
                      </a:r>
                      <a:endParaRPr kumimoji="0" lang="en-US" sz="2400" b="1" i="0" u="none" strike="noStrike" cap="none" normalizeH="0" baseline="0" smtClean="0">
                        <a:ln>
                          <a:noFill/>
                        </a:ln>
                        <a:solidFill>
                          <a:schemeClr val="accent2"/>
                        </a:solidFill>
                        <a:effectLst/>
                        <a:latin typeface="Arial" pitchFamily="34" charset="0"/>
                        <a:ea typeface="Times New Roman" pitchFamily="18" charset="0"/>
                        <a:cs typeface="Arial" pitchFamily="34" charset="0"/>
                        <a:sym typeface="Courier New" pitchFamily="49" charset="0"/>
                      </a:endParaRPr>
                    </a:p>
                  </a:txBody>
                  <a:tcPr marL="0" marR="0" marT="0" marB="0" horzOverflow="overflow"/>
                </a:tc>
                <a:tc>
                  <a:txBody>
                    <a:bodyPr/>
                    <a:lstStyle/>
                    <a:p>
                      <a:pPr marL="1188720" marR="0" lvl="0" indent="0" algn="l" defTabSz="914400" rtl="0" eaLnBrk="0" fontAlgn="base" latinLnBrk="0" hangingPunct="0">
                        <a:lnSpc>
                          <a:spcPct val="100000"/>
                        </a:lnSpc>
                        <a:spcBef>
                          <a:spcPts val="600"/>
                        </a:spcBef>
                        <a:spcAft>
                          <a:spcPct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mn-lt"/>
                          <a:ea typeface="+mn-ea"/>
                          <a:cs typeface="+mn-cs"/>
                        </a:rPr>
                        <a:t>25 setups</a:t>
                      </a:r>
                    </a:p>
                  </a:txBody>
                  <a:tcPr marL="0" marR="0" marT="0" marB="0" anchor="ctr" horzOverflow="overflow"/>
                </a:tc>
              </a:tr>
              <a:tr h="3048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200" u="none" strike="noStrike" cap="none" normalizeH="0" baseline="0" smtClean="0">
                          <a:ln>
                            <a:noFill/>
                          </a:ln>
                          <a:effectLst/>
                        </a:rPr>
                        <a:t>Insertion of parts</a:t>
                      </a:r>
                      <a:endParaRPr kumimoji="0" lang="en-US" sz="2200" b="0" i="0" u="none" strike="noStrike" cap="none" normalizeH="0" baseline="0" smtClean="0">
                        <a:ln>
                          <a:noFill/>
                        </a:ln>
                        <a:solidFill>
                          <a:schemeClr val="accent2"/>
                        </a:solidFill>
                        <a:effectLst/>
                        <a:latin typeface="Arial" pitchFamily="34" charset="0"/>
                      </a:endParaRPr>
                    </a:p>
                  </a:txBody>
                  <a:tcPr marL="0" marR="0" marT="0" marB="0" horzOverflow="overflow"/>
                </a:tc>
                <a:tc>
                  <a:txBody>
                    <a:bodyPr/>
                    <a:lstStyle/>
                    <a:p>
                      <a:pPr marL="457200" marR="0" lvl="1" indent="0" algn="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$54,400</a:t>
                      </a:r>
                      <a:endParaRPr kumimoji="0" lang="en-US" sz="2400" b="0" i="0" u="none" strike="noStrike" cap="none" normalizeH="0" baseline="0" dirty="0" smtClean="0">
                        <a:ln>
                          <a:noFill/>
                        </a:ln>
                        <a:solidFill>
                          <a:schemeClr val="accent2"/>
                        </a:solidFill>
                        <a:effectLst/>
                        <a:latin typeface="Arial" pitchFamily="34" charset="0"/>
                      </a:endParaRPr>
                    </a:p>
                  </a:txBody>
                  <a:tcPr marL="92195" marR="92195" marT="44450" marB="44450" anchor="ct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smtClean="0">
                          <a:ln>
                            <a:noFill/>
                          </a:ln>
                          <a:effectLst/>
                          <a:sym typeface="Courier New" pitchFamily="49" charset="0"/>
                        </a:rPr>
                        <a:t>÷</a:t>
                      </a:r>
                      <a:endParaRPr kumimoji="0" lang="en-US" sz="2400" b="1" i="0" u="none" strike="noStrike" cap="none" normalizeH="0" baseline="0" smtClean="0">
                        <a:ln>
                          <a:noFill/>
                        </a:ln>
                        <a:solidFill>
                          <a:schemeClr val="accent2"/>
                        </a:solidFill>
                        <a:effectLst/>
                        <a:latin typeface="Arial" pitchFamily="34" charset="0"/>
                        <a:ea typeface="Times New Roman" pitchFamily="18" charset="0"/>
                        <a:cs typeface="Arial" pitchFamily="34" charset="0"/>
                        <a:sym typeface="Courier New" pitchFamily="49" charset="0"/>
                      </a:endParaRPr>
                    </a:p>
                  </a:txBody>
                  <a:tcPr marL="0" marR="0" marT="0" marB="0" horzOverflow="overflow"/>
                </a:tc>
                <a:tc>
                  <a:txBody>
                    <a:bodyPr/>
                    <a:lstStyle/>
                    <a:p>
                      <a:pPr marL="1188720" marR="0" lvl="0" indent="0" algn="l" defTabSz="914400" rtl="0" eaLnBrk="0" fontAlgn="base" latinLnBrk="0" hangingPunct="0">
                        <a:lnSpc>
                          <a:spcPct val="100000"/>
                        </a:lnSpc>
                        <a:spcBef>
                          <a:spcPts val="600"/>
                        </a:spcBef>
                        <a:spcAft>
                          <a:spcPct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mn-lt"/>
                          <a:ea typeface="+mn-ea"/>
                          <a:cs typeface="+mn-cs"/>
                        </a:rPr>
                        <a:t>3,200 parts</a:t>
                      </a:r>
                    </a:p>
                  </a:txBody>
                  <a:tcPr marL="0" marR="0" marT="0" marB="0" anchor="ctr" horzOverflow="overflow"/>
                </a:tc>
              </a:tr>
              <a:tr h="38354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200" u="none" strike="noStrike" cap="none" normalizeH="0" baseline="0" dirty="0" smtClean="0">
                          <a:ln>
                            <a:noFill/>
                          </a:ln>
                          <a:effectLst/>
                        </a:rPr>
                        <a:t>Finishing</a:t>
                      </a:r>
                      <a:endParaRPr kumimoji="0" lang="en-US" sz="2200" b="0" i="0" u="none" strike="noStrike" cap="none" normalizeH="0" baseline="0" dirty="0" smtClean="0">
                        <a:ln>
                          <a:noFill/>
                        </a:ln>
                        <a:solidFill>
                          <a:schemeClr val="accent2"/>
                        </a:solidFill>
                        <a:effectLst/>
                        <a:latin typeface="Arial" pitchFamily="34" charset="0"/>
                      </a:endParaRPr>
                    </a:p>
                  </a:txBody>
                  <a:tcPr marL="0" marR="0" marT="0" marB="0" horzOverflow="overflow"/>
                </a:tc>
                <a:tc>
                  <a:txBody>
                    <a:bodyPr/>
                    <a:lstStyle/>
                    <a:p>
                      <a:pPr marL="457200" marR="0" lvl="1" indent="0" algn="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$89,700</a:t>
                      </a:r>
                      <a:endParaRPr kumimoji="0" lang="en-US" sz="2400" b="0" i="0" u="none" strike="noStrike" cap="none" normalizeH="0" baseline="0" dirty="0" smtClean="0">
                        <a:ln>
                          <a:noFill/>
                        </a:ln>
                        <a:solidFill>
                          <a:schemeClr val="accent2"/>
                        </a:solidFill>
                        <a:effectLst/>
                        <a:latin typeface="Arial" pitchFamily="34" charset="0"/>
                      </a:endParaRPr>
                    </a:p>
                  </a:txBody>
                  <a:tcPr marL="92195" marR="92195" marT="44450" marB="44450" anchor="ct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smtClean="0">
                          <a:ln>
                            <a:noFill/>
                          </a:ln>
                          <a:effectLst/>
                          <a:sym typeface="Courier New" pitchFamily="49" charset="0"/>
                        </a:rPr>
                        <a:t>÷</a:t>
                      </a:r>
                      <a:endParaRPr kumimoji="0" lang="en-US" sz="2400" b="1" i="0" u="none" strike="noStrike" cap="none" normalizeH="0" baseline="0" smtClean="0">
                        <a:ln>
                          <a:noFill/>
                        </a:ln>
                        <a:solidFill>
                          <a:schemeClr val="accent2"/>
                        </a:solidFill>
                        <a:effectLst/>
                        <a:latin typeface="Arial" pitchFamily="34" charset="0"/>
                        <a:ea typeface="Times New Roman" pitchFamily="18" charset="0"/>
                        <a:cs typeface="Arial" pitchFamily="34" charset="0"/>
                        <a:sym typeface="Courier New" pitchFamily="49" charset="0"/>
                      </a:endParaRPr>
                    </a:p>
                  </a:txBody>
                  <a:tcPr marL="0" marR="0" marT="0" marB="0" horzOverflow="overflow"/>
                </a:tc>
                <a:tc>
                  <a:txBody>
                    <a:bodyPr/>
                    <a:lstStyle/>
                    <a:p>
                      <a:pPr marL="1188720" marR="0" indent="0" algn="l" defTabSz="914400" rtl="0" eaLnBrk="1" fontAlgn="auto" latinLnBrk="0" hangingPunct="1">
                        <a:lnSpc>
                          <a:spcPct val="100000"/>
                        </a:lnSpc>
                        <a:spcBef>
                          <a:spcPts val="600"/>
                        </a:spcBef>
                        <a:spcAft>
                          <a:spcPts val="0"/>
                        </a:spcAft>
                        <a:buClrTx/>
                        <a:buSzTx/>
                        <a:buFontTx/>
                        <a:buNone/>
                        <a:tabLst/>
                        <a:defRPr/>
                      </a:pPr>
                      <a:r>
                        <a:rPr lang="en-US" sz="2400" b="1" dirty="0" smtClean="0">
                          <a:latin typeface="+mn-lt"/>
                        </a:rPr>
                        <a:t>2,300 hrs</a:t>
                      </a:r>
                    </a:p>
                  </a:txBody>
                  <a:tcPr marL="0" marR="0" marT="0" marB="0" anchor="ctr" horzOverflow="overflow"/>
                </a:tc>
              </a:tr>
            </a:tbl>
          </a:graphicData>
        </a:graphic>
      </p:graphicFrame>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normAutofit fontScale="90000"/>
          </a:bodyPr>
          <a:lstStyle/>
          <a:p>
            <a:r>
              <a:rPr lang="en-US" dirty="0" smtClean="0"/>
              <a:t>Why and How do Companies Refine Their Cost Allocation Systems?</a:t>
            </a:r>
          </a:p>
        </p:txBody>
      </p:sp>
      <p:sp>
        <p:nvSpPr>
          <p:cNvPr id="8195" name="Rectangle 3"/>
          <p:cNvSpPr>
            <a:spLocks noGrp="1" noChangeArrowheads="1"/>
          </p:cNvSpPr>
          <p:nvPr>
            <p:ph idx="1"/>
          </p:nvPr>
        </p:nvSpPr>
        <p:spPr/>
        <p:txBody>
          <a:bodyPr/>
          <a:lstStyle/>
          <a:p>
            <a:r>
              <a:rPr lang="en-US" dirty="0" smtClean="0"/>
              <a:t>Why refine?</a:t>
            </a:r>
          </a:p>
          <a:p>
            <a:pPr lvl="1"/>
            <a:r>
              <a:rPr lang="en-US" dirty="0" smtClean="0"/>
              <a:t>Mismatching resources</a:t>
            </a:r>
          </a:p>
          <a:p>
            <a:pPr lvl="1"/>
            <a:r>
              <a:rPr lang="en-US" dirty="0" smtClean="0"/>
              <a:t>Cost distortion</a:t>
            </a:r>
          </a:p>
          <a:p>
            <a:endParaRPr lang="en-US" dirty="0" smtClean="0"/>
          </a:p>
          <a:p>
            <a:r>
              <a:rPr lang="en-US" dirty="0" smtClean="0"/>
              <a:t>Who can refine?</a:t>
            </a:r>
          </a:p>
          <a:p>
            <a:pPr lvl="1"/>
            <a:r>
              <a:rPr lang="en-US" dirty="0" smtClean="0"/>
              <a:t>Manufacturing operations</a:t>
            </a:r>
          </a:p>
          <a:p>
            <a:pPr lvl="1"/>
            <a:r>
              <a:rPr lang="en-US" dirty="0" smtClean="0"/>
              <a:t>Service companies and governmental agencies</a:t>
            </a:r>
          </a:p>
          <a:p>
            <a:pPr lvl="1"/>
            <a:endParaRPr lang="en-US" dirty="0" smtClean="0"/>
          </a:p>
          <a:p>
            <a:pPr lvl="1"/>
            <a:endParaRPr lang="en-US" dirty="0" smtClean="0"/>
          </a:p>
        </p:txBody>
      </p:sp>
      <p:sp>
        <p:nvSpPr>
          <p:cNvPr id="8" name="Slide Number Placeholder 7"/>
          <p:cNvSpPr>
            <a:spLocks noGrp="1"/>
          </p:cNvSpPr>
          <p:nvPr>
            <p:ph type="sldNum" sz="quarter" idx="12"/>
          </p:nvPr>
        </p:nvSpPr>
        <p:spPr/>
        <p:txBody>
          <a:bodyPr/>
          <a:lstStyle/>
          <a:p>
            <a:fld id="{87989462-1FD5-4211-85BD-E99A4CF90F7A}" type="slidenum">
              <a:rPr lang="en-US" smtClean="0"/>
              <a:pPr/>
              <a:t>3</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US" dirty="0" smtClean="0"/>
              <a:t>E4-36B Example (cont.)</a:t>
            </a:r>
          </a:p>
        </p:txBody>
      </p:sp>
      <p:sp>
        <p:nvSpPr>
          <p:cNvPr id="25603" name="Rectangle 3"/>
          <p:cNvSpPr>
            <a:spLocks noGrp="1" noChangeArrowheads="1"/>
          </p:cNvSpPr>
          <p:nvPr>
            <p:ph idx="1"/>
          </p:nvPr>
        </p:nvSpPr>
        <p:spPr/>
        <p:txBody>
          <a:bodyPr/>
          <a:lstStyle/>
          <a:p>
            <a:pPr>
              <a:buNone/>
            </a:pPr>
            <a:r>
              <a:rPr lang="en-US" dirty="0" smtClean="0"/>
              <a:t>Step 3. Compute cost allocation rate for each. activity</a:t>
            </a:r>
            <a:br>
              <a:rPr lang="en-US" dirty="0" smtClean="0"/>
            </a:br>
            <a:endParaRPr lang="en-US" dirty="0" smtClean="0"/>
          </a:p>
          <a:p>
            <a:endParaRPr lang="en-US" dirty="0" smtClean="0"/>
          </a:p>
        </p:txBody>
      </p:sp>
      <p:graphicFrame>
        <p:nvGraphicFramePr>
          <p:cNvPr id="12" name="Group 36"/>
          <p:cNvGraphicFramePr>
            <a:graphicFrameLocks/>
          </p:cNvGraphicFramePr>
          <p:nvPr/>
        </p:nvGraphicFramePr>
        <p:xfrm>
          <a:off x="228600" y="2209800"/>
          <a:ext cx="8686800" cy="2895601"/>
        </p:xfrm>
        <a:graphic>
          <a:graphicData uri="http://schemas.openxmlformats.org/drawingml/2006/table">
            <a:tbl>
              <a:tblPr>
                <a:tableStyleId>{69CF1AB2-1976-4502-BF36-3FF5EA218861}</a:tableStyleId>
              </a:tblPr>
              <a:tblGrid>
                <a:gridCol w="2311163"/>
                <a:gridCol w="1673601"/>
                <a:gridCol w="398476"/>
                <a:gridCol w="2311163"/>
                <a:gridCol w="1992397"/>
              </a:tblGrid>
              <a:tr h="78726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200" u="none" strike="noStrike" cap="none" normalizeH="0" baseline="0" dirty="0" smtClean="0">
                          <a:ln>
                            <a:noFill/>
                          </a:ln>
                          <a:solidFill>
                            <a:schemeClr val="bg1"/>
                          </a:solidFill>
                          <a:effectLst/>
                        </a:rPr>
                        <a:t>Activity</a:t>
                      </a:r>
                      <a:endParaRPr kumimoji="0" lang="en-US" sz="2200" b="0" i="0" u="none" strike="noStrike" cap="none" normalizeH="0" baseline="0" dirty="0" smtClean="0">
                        <a:ln>
                          <a:noFill/>
                        </a:ln>
                        <a:solidFill>
                          <a:schemeClr val="bg1"/>
                        </a:solidFill>
                        <a:effectLst/>
                        <a:latin typeface="Arial" pitchFamily="34" charset="0"/>
                      </a:endParaRPr>
                    </a:p>
                  </a:txBody>
                  <a:tcPr marL="0" marR="0" marT="0" marB="0" anchor="ctr" horzOverflow="overflow">
                    <a:solidFill>
                      <a:schemeClr val="accent1"/>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200" u="none" strike="noStrike" cap="none" normalizeH="0" baseline="0" smtClean="0">
                          <a:ln>
                            <a:noFill/>
                          </a:ln>
                          <a:solidFill>
                            <a:schemeClr val="bg1"/>
                          </a:solidFill>
                          <a:effectLst/>
                        </a:rPr>
                        <a:t>Total Est.</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200" u="none" strike="noStrike" cap="none" normalizeH="0" baseline="0" smtClean="0">
                          <a:ln>
                            <a:noFill/>
                          </a:ln>
                          <a:solidFill>
                            <a:schemeClr val="bg1"/>
                          </a:solidFill>
                          <a:effectLst/>
                        </a:rPr>
                        <a:t>Cost</a:t>
                      </a:r>
                      <a:endParaRPr kumimoji="0" lang="en-US" sz="2200" b="0" i="0" u="none" strike="noStrike" cap="none" normalizeH="0" baseline="0" smtClean="0">
                        <a:ln>
                          <a:noFill/>
                        </a:ln>
                        <a:solidFill>
                          <a:schemeClr val="bg1"/>
                        </a:solidFill>
                        <a:effectLst/>
                        <a:latin typeface="Arial" pitchFamily="34" charset="0"/>
                      </a:endParaRPr>
                    </a:p>
                  </a:txBody>
                  <a:tcPr marL="0" marR="0" marT="0" marB="0" anchor="ctr" horzOverflow="overflow">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smtClean="0">
                        <a:ln>
                          <a:noFill/>
                        </a:ln>
                        <a:solidFill>
                          <a:schemeClr val="bg1"/>
                        </a:solidFill>
                        <a:effectLst/>
                        <a:latin typeface="Arial" pitchFamily="34" charset="0"/>
                      </a:endParaRPr>
                    </a:p>
                  </a:txBody>
                  <a:tcPr marL="0" marR="0" marT="0" marB="0" anchor="ctr" horzOverflow="overflow">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u="none" strike="noStrike" cap="none" normalizeH="0" baseline="0" dirty="0" smtClean="0">
                          <a:ln>
                            <a:noFill/>
                          </a:ln>
                          <a:solidFill>
                            <a:schemeClr val="bg1"/>
                          </a:solidFill>
                          <a:effectLst/>
                        </a:rPr>
                        <a:t>Est. Quant. of Cost Allocation Base </a:t>
                      </a:r>
                      <a:endParaRPr kumimoji="0" lang="en-US" sz="2200" b="0" i="0" u="none" strike="noStrike" cap="none" normalizeH="0" baseline="0" dirty="0" smtClean="0">
                        <a:ln>
                          <a:noFill/>
                        </a:ln>
                        <a:solidFill>
                          <a:schemeClr val="bg1"/>
                        </a:solidFill>
                        <a:effectLst/>
                        <a:latin typeface="Arial" pitchFamily="34" charset="0"/>
                      </a:endParaRPr>
                    </a:p>
                  </a:txBody>
                  <a:tcPr marL="0" marR="0" marT="0" marB="0" anchor="ctr" horzOverflow="overflow">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sz="2400" dirty="0" smtClean="0">
                          <a:solidFill>
                            <a:schemeClr val="bg1"/>
                          </a:solidFill>
                        </a:rPr>
                        <a:t>Allocation</a:t>
                      </a:r>
                    </a:p>
                    <a:p>
                      <a:pPr marL="0" marR="0" lvl="0" indent="0" algn="ctr" defTabSz="914400" rtl="0" eaLnBrk="0" fontAlgn="base" latinLnBrk="0" hangingPunct="0">
                        <a:lnSpc>
                          <a:spcPct val="100000"/>
                        </a:lnSpc>
                        <a:spcBef>
                          <a:spcPct val="0"/>
                        </a:spcBef>
                        <a:spcAft>
                          <a:spcPct val="0"/>
                        </a:spcAft>
                        <a:buClrTx/>
                        <a:buSzTx/>
                        <a:buFontTx/>
                        <a:buNone/>
                        <a:tabLst/>
                      </a:pPr>
                      <a:r>
                        <a:rPr lang="en-US" sz="2400" dirty="0" smtClean="0">
                          <a:solidFill>
                            <a:schemeClr val="bg1"/>
                          </a:solidFill>
                        </a:rPr>
                        <a:t>Rate    </a:t>
                      </a:r>
                      <a:endParaRPr kumimoji="0" lang="en-US" sz="2200" b="0" i="0" u="none" strike="noStrike" cap="none" normalizeH="0" baseline="0" dirty="0" smtClean="0">
                        <a:ln>
                          <a:noFill/>
                        </a:ln>
                        <a:solidFill>
                          <a:schemeClr val="bg1"/>
                        </a:solidFill>
                        <a:effectLst/>
                        <a:latin typeface="Arial" pitchFamily="34" charset="0"/>
                      </a:endParaRPr>
                    </a:p>
                  </a:txBody>
                  <a:tcPr marL="0" marR="0" marT="0" marB="0" anchor="ctr" horzOverflow="overflow">
                    <a:solidFill>
                      <a:schemeClr val="accent1"/>
                    </a:solidFill>
                  </a:tcPr>
                </a:tc>
              </a:tr>
              <a:tr h="527084">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200" u="none" strike="noStrike" cap="none" normalizeH="0" baseline="0" dirty="0" smtClean="0">
                          <a:ln>
                            <a:noFill/>
                          </a:ln>
                          <a:effectLst/>
                        </a:rPr>
                        <a:t>  Mat. handling</a:t>
                      </a:r>
                      <a:endParaRPr kumimoji="0" lang="en-US" sz="2200" b="0" i="0" u="none" strike="noStrike" cap="none" normalizeH="0" baseline="0" dirty="0" smtClean="0">
                        <a:ln>
                          <a:noFill/>
                        </a:ln>
                        <a:solidFill>
                          <a:schemeClr val="accent2"/>
                        </a:solidFill>
                        <a:effectLst/>
                        <a:latin typeface="Arial" pitchFamily="34" charset="0"/>
                      </a:endParaRPr>
                    </a:p>
                  </a:txBody>
                  <a:tcPr marL="0" marR="0" marT="0" marB="0" anchor="ctr" horzOverflow="overflow"/>
                </a:tc>
                <a:tc>
                  <a:txBody>
                    <a:bodyPr/>
                    <a:lstStyle/>
                    <a:p>
                      <a:pPr marL="457200" marR="0" lvl="1" indent="0" algn="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$6,400</a:t>
                      </a:r>
                      <a:endParaRPr kumimoji="0" lang="en-US" sz="2400" b="0" i="0" u="none" strike="noStrike" cap="none" normalizeH="0" baseline="0" dirty="0" smtClean="0">
                        <a:ln>
                          <a:noFill/>
                        </a:ln>
                        <a:solidFill>
                          <a:schemeClr val="accent2"/>
                        </a:solidFill>
                        <a:effectLst/>
                        <a:latin typeface="Arial" pitchFamily="34" charset="0"/>
                      </a:endParaRPr>
                    </a:p>
                  </a:txBody>
                  <a:tcPr marL="90488" marR="90488" marT="44450" marB="44450" anchor="ct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smtClean="0">
                          <a:ln>
                            <a:noFill/>
                          </a:ln>
                          <a:effectLst/>
                          <a:sym typeface="Courier New" pitchFamily="49" charset="0"/>
                        </a:rPr>
                        <a:t>÷</a:t>
                      </a:r>
                      <a:endParaRPr kumimoji="0" lang="en-US" sz="2400" b="1" i="0" u="none" strike="noStrike" cap="none" normalizeH="0" baseline="0" smtClean="0">
                        <a:ln>
                          <a:noFill/>
                        </a:ln>
                        <a:solidFill>
                          <a:schemeClr val="accent2"/>
                        </a:solidFill>
                        <a:effectLst/>
                        <a:latin typeface="Arial" pitchFamily="34" charset="0"/>
                        <a:ea typeface="Times New Roman" pitchFamily="18" charset="0"/>
                        <a:cs typeface="Arial" pitchFamily="34" charset="0"/>
                        <a:sym typeface="Courier New" pitchFamily="49" charset="0"/>
                      </a:endParaRPr>
                    </a:p>
                  </a:txBody>
                  <a:tcPr marL="0" marR="0" marT="0" marB="0" anchor="ctr" horzOverflow="overflow"/>
                </a:tc>
                <a:tc>
                  <a:txBody>
                    <a:bodyPr/>
                    <a:lstStyle/>
                    <a:p>
                      <a:pPr algn="ctr" eaLnBrk="0" hangingPunct="0"/>
                      <a:r>
                        <a:rPr lang="en-US" sz="2400" dirty="0" smtClean="0"/>
                        <a:t>3,200 parts</a:t>
                      </a:r>
                      <a:endParaRPr lang="en-US" sz="2400" dirty="0"/>
                    </a:p>
                  </a:txBody>
                  <a:tcPr marL="0" marR="0" marT="0" marB="0" anchor="ctr" horzOverflow="overflow"/>
                </a:tc>
                <a:tc>
                  <a:txBody>
                    <a:bodyPr/>
                    <a:lstStyle/>
                    <a:p>
                      <a:pPr algn="ctr"/>
                      <a:endParaRPr lang="en-US" dirty="0"/>
                    </a:p>
                  </a:txBody>
                  <a:tcPr marL="0" marR="0" marT="0" marB="0" anchor="ctr" horzOverflow="overflow"/>
                </a:tc>
              </a:tr>
              <a:tr h="527084">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200" u="none" strike="noStrike" cap="none" normalizeH="0" baseline="0" dirty="0" smtClean="0">
                          <a:ln>
                            <a:noFill/>
                          </a:ln>
                          <a:effectLst/>
                        </a:rPr>
                        <a:t>  Machine setups</a:t>
                      </a:r>
                      <a:endParaRPr kumimoji="0" lang="en-US" sz="2200" b="0" i="0" u="none" strike="noStrike" cap="none" normalizeH="0" baseline="0" dirty="0" smtClean="0">
                        <a:ln>
                          <a:noFill/>
                        </a:ln>
                        <a:solidFill>
                          <a:schemeClr val="accent2"/>
                        </a:solidFill>
                        <a:effectLst/>
                        <a:latin typeface="Arial" pitchFamily="34" charset="0"/>
                      </a:endParaRPr>
                    </a:p>
                  </a:txBody>
                  <a:tcPr marL="0" marR="0" marT="0" marB="0" anchor="ctr" horzOverflow="overflow"/>
                </a:tc>
                <a:tc>
                  <a:txBody>
                    <a:bodyPr/>
                    <a:lstStyle/>
                    <a:p>
                      <a:pPr marL="457200" marR="0" lvl="1" indent="0" algn="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9,000</a:t>
                      </a:r>
                      <a:endParaRPr kumimoji="0" lang="en-US" sz="2400" b="0" i="0" u="none" strike="noStrike" cap="none" normalizeH="0" baseline="0" dirty="0" smtClean="0">
                        <a:ln>
                          <a:noFill/>
                        </a:ln>
                        <a:solidFill>
                          <a:schemeClr val="accent2"/>
                        </a:solidFill>
                        <a:effectLst/>
                        <a:latin typeface="Arial" pitchFamily="34" charset="0"/>
                      </a:endParaRPr>
                    </a:p>
                  </a:txBody>
                  <a:tcPr marL="90488" marR="90488" marT="44450" marB="44450" anchor="ct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sym typeface="Courier New" pitchFamily="49" charset="0"/>
                        </a:rPr>
                        <a:t>÷</a:t>
                      </a:r>
                      <a:endParaRPr kumimoji="0" lang="en-US" sz="2400" b="1" i="0" u="none" strike="noStrike" cap="none" normalizeH="0" baseline="0" dirty="0" smtClean="0">
                        <a:ln>
                          <a:noFill/>
                        </a:ln>
                        <a:solidFill>
                          <a:schemeClr val="accent2"/>
                        </a:solidFill>
                        <a:effectLst/>
                        <a:latin typeface="Arial" pitchFamily="34" charset="0"/>
                        <a:ea typeface="Times New Roman" pitchFamily="18" charset="0"/>
                        <a:cs typeface="Arial" pitchFamily="34" charset="0"/>
                        <a:sym typeface="Courier New" pitchFamily="49" charset="0"/>
                      </a:endParaRPr>
                    </a:p>
                  </a:txBody>
                  <a:tcPr marL="0" marR="0" marT="0" marB="0" anchor="ctr" horzOverflow="overflow"/>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2400" dirty="0" smtClean="0"/>
                        <a:t>25 setups</a:t>
                      </a:r>
                      <a:endParaRPr lang="en-US" sz="2400" dirty="0"/>
                    </a:p>
                  </a:txBody>
                  <a:tcPr marL="0" marR="0" marT="0" marB="0" anchor="ctr" horzOverflow="overflow"/>
                </a:tc>
                <a:tc>
                  <a:txBody>
                    <a:bodyPr/>
                    <a:lstStyle/>
                    <a:p>
                      <a:pPr algn="ctr"/>
                      <a:endParaRPr lang="en-US"/>
                    </a:p>
                  </a:txBody>
                  <a:tcPr marL="0" marR="0" marT="0" marB="0" anchor="ctr" horzOverflow="overflow"/>
                </a:tc>
              </a:tr>
              <a:tr h="527084">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200" u="none" strike="noStrike" cap="none" normalizeH="0" baseline="0" dirty="0" smtClean="0">
                          <a:ln>
                            <a:noFill/>
                          </a:ln>
                          <a:effectLst/>
                        </a:rPr>
                        <a:t>  Insertion of parts</a:t>
                      </a:r>
                      <a:endParaRPr kumimoji="0" lang="en-US" sz="2200" b="0" i="0" u="none" strike="noStrike" cap="none" normalizeH="0" baseline="0" dirty="0" smtClean="0">
                        <a:ln>
                          <a:noFill/>
                        </a:ln>
                        <a:solidFill>
                          <a:schemeClr val="accent2"/>
                        </a:solidFill>
                        <a:effectLst/>
                        <a:latin typeface="Arial" pitchFamily="34" charset="0"/>
                      </a:endParaRPr>
                    </a:p>
                  </a:txBody>
                  <a:tcPr marL="0" marR="0" marT="0" marB="0" anchor="ctr" horzOverflow="overflow"/>
                </a:tc>
                <a:tc>
                  <a:txBody>
                    <a:bodyPr/>
                    <a:lstStyle/>
                    <a:p>
                      <a:pPr marL="457200" marR="0" lvl="1" indent="0" algn="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54,400</a:t>
                      </a:r>
                      <a:endParaRPr kumimoji="0" lang="en-US" sz="2400" b="0" i="0" u="none" strike="noStrike" cap="none" normalizeH="0" baseline="0" dirty="0" smtClean="0">
                        <a:ln>
                          <a:noFill/>
                        </a:ln>
                        <a:solidFill>
                          <a:schemeClr val="accent2"/>
                        </a:solidFill>
                        <a:effectLst/>
                        <a:latin typeface="Arial" pitchFamily="34" charset="0"/>
                      </a:endParaRPr>
                    </a:p>
                  </a:txBody>
                  <a:tcPr marL="90488" marR="90488" marT="44450" marB="44450" anchor="ct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sym typeface="Courier New" pitchFamily="49" charset="0"/>
                        </a:rPr>
                        <a:t>÷</a:t>
                      </a:r>
                      <a:endParaRPr kumimoji="0" lang="en-US" sz="2400" b="1" i="0" u="none" strike="noStrike" cap="none" normalizeH="0" baseline="0" dirty="0" smtClean="0">
                        <a:ln>
                          <a:noFill/>
                        </a:ln>
                        <a:solidFill>
                          <a:schemeClr val="accent2"/>
                        </a:solidFill>
                        <a:effectLst/>
                        <a:latin typeface="Arial" pitchFamily="34" charset="0"/>
                        <a:ea typeface="Times New Roman" pitchFamily="18" charset="0"/>
                        <a:cs typeface="Arial" pitchFamily="34" charset="0"/>
                        <a:sym typeface="Courier New" pitchFamily="49" charset="0"/>
                      </a:endParaRPr>
                    </a:p>
                  </a:txBody>
                  <a:tcPr marL="0" marR="0" marT="0" marB="0" anchor="ctr" horzOverflow="overflow"/>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2400" dirty="0" smtClean="0"/>
                        <a:t>3,200 parts</a:t>
                      </a:r>
                      <a:endParaRPr lang="en-US" sz="2400" dirty="0"/>
                    </a:p>
                  </a:txBody>
                  <a:tcPr marL="0" marR="0" marT="0" marB="0" anchor="ctr" horzOverflow="overflow"/>
                </a:tc>
                <a:tc>
                  <a:txBody>
                    <a:bodyPr/>
                    <a:lstStyle/>
                    <a:p>
                      <a:pPr algn="ctr"/>
                      <a:endParaRPr lang="en-US" dirty="0"/>
                    </a:p>
                  </a:txBody>
                  <a:tcPr marL="0" marR="0" marT="0" marB="0" anchor="ctr" horzOverflow="overflow"/>
                </a:tc>
              </a:tr>
              <a:tr h="527084">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200" u="none" strike="noStrike" cap="none" normalizeH="0" baseline="0" dirty="0" smtClean="0">
                          <a:ln>
                            <a:noFill/>
                          </a:ln>
                          <a:effectLst/>
                        </a:rPr>
                        <a:t>  Finishing</a:t>
                      </a:r>
                      <a:endParaRPr kumimoji="0" lang="en-US" sz="2200" b="0" i="0" u="none" strike="noStrike" cap="none" normalizeH="0" baseline="0" dirty="0" smtClean="0">
                        <a:ln>
                          <a:noFill/>
                        </a:ln>
                        <a:solidFill>
                          <a:schemeClr val="accent2"/>
                        </a:solidFill>
                        <a:effectLst/>
                        <a:latin typeface="Arial" pitchFamily="34" charset="0"/>
                      </a:endParaRPr>
                    </a:p>
                  </a:txBody>
                  <a:tcPr marL="0" marR="0" marT="0" marB="0" anchor="ctr" horzOverflow="overflow"/>
                </a:tc>
                <a:tc>
                  <a:txBody>
                    <a:bodyPr/>
                    <a:lstStyle/>
                    <a:p>
                      <a:pPr marL="457200" marR="0" lvl="1" indent="0" algn="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89,700</a:t>
                      </a:r>
                      <a:endParaRPr kumimoji="0" lang="en-US" sz="2400" b="0" i="0" u="none" strike="noStrike" cap="none" normalizeH="0" baseline="0" dirty="0" smtClean="0">
                        <a:ln>
                          <a:noFill/>
                        </a:ln>
                        <a:solidFill>
                          <a:schemeClr val="accent2"/>
                        </a:solidFill>
                        <a:effectLst/>
                        <a:latin typeface="Arial" pitchFamily="34" charset="0"/>
                      </a:endParaRPr>
                    </a:p>
                  </a:txBody>
                  <a:tcPr marL="90488" marR="90488" marT="44450" marB="44450" anchor="ct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smtClean="0">
                          <a:ln>
                            <a:noFill/>
                          </a:ln>
                          <a:effectLst/>
                          <a:sym typeface="Courier New" pitchFamily="49" charset="0"/>
                        </a:rPr>
                        <a:t>÷</a:t>
                      </a:r>
                      <a:endParaRPr kumimoji="0" lang="en-US" sz="2400" b="1" i="0" u="none" strike="noStrike" cap="none" normalizeH="0" baseline="0" smtClean="0">
                        <a:ln>
                          <a:noFill/>
                        </a:ln>
                        <a:solidFill>
                          <a:schemeClr val="accent2"/>
                        </a:solidFill>
                        <a:effectLst/>
                        <a:latin typeface="Arial" pitchFamily="34" charset="0"/>
                        <a:ea typeface="Times New Roman" pitchFamily="18" charset="0"/>
                        <a:cs typeface="Arial" pitchFamily="34" charset="0"/>
                        <a:sym typeface="Courier New" pitchFamily="49" charset="0"/>
                      </a:endParaRPr>
                    </a:p>
                  </a:txBody>
                  <a:tcPr marL="0" marR="0" marT="0" marB="0" anchor="ctr" horzOverflow="overflow"/>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2400" dirty="0" smtClean="0"/>
                        <a:t>2,300 hrs</a:t>
                      </a:r>
                      <a:endParaRPr lang="en-US" sz="2400" dirty="0"/>
                    </a:p>
                  </a:txBody>
                  <a:tcPr marL="0" marR="0" marT="0" marB="0" anchor="ctr" horzOverflow="overflow"/>
                </a:tc>
                <a:tc>
                  <a:txBody>
                    <a:bodyPr/>
                    <a:lstStyle/>
                    <a:p>
                      <a:pPr algn="ctr"/>
                      <a:endParaRPr lang="en-US" dirty="0"/>
                    </a:p>
                  </a:txBody>
                  <a:tcPr marL="0" marR="0" marT="0" marB="0" anchor="ctr" horzOverflow="overflow"/>
                </a:tc>
              </a:tr>
            </a:tbl>
          </a:graphicData>
        </a:graphic>
      </p:graphicFrame>
      <p:sp>
        <p:nvSpPr>
          <p:cNvPr id="13" name="TextBox 12"/>
          <p:cNvSpPr txBox="1">
            <a:spLocks noChangeArrowheads="1"/>
          </p:cNvSpPr>
          <p:nvPr/>
        </p:nvSpPr>
        <p:spPr bwMode="auto">
          <a:xfrm>
            <a:off x="7010400" y="3048000"/>
            <a:ext cx="1676400" cy="461665"/>
          </a:xfrm>
          <a:prstGeom prst="rect">
            <a:avLst/>
          </a:prstGeom>
          <a:noFill/>
          <a:ln w="9525">
            <a:noFill/>
            <a:miter lim="800000"/>
            <a:headEnd/>
            <a:tailEnd/>
          </a:ln>
        </p:spPr>
        <p:txBody>
          <a:bodyPr>
            <a:spAutoFit/>
          </a:bodyPr>
          <a:lstStyle/>
          <a:p>
            <a:pPr>
              <a:defRPr/>
            </a:pPr>
            <a:r>
              <a:rPr lang="en-US" sz="2400" dirty="0">
                <a:latin typeface="+mn-lt"/>
              </a:rPr>
              <a:t>$ </a:t>
            </a:r>
            <a:r>
              <a:rPr lang="en-US" sz="2400" dirty="0" smtClean="0">
                <a:latin typeface="+mn-lt"/>
              </a:rPr>
              <a:t> 2.00/part</a:t>
            </a:r>
            <a:endParaRPr lang="en-US" sz="2400" dirty="0">
              <a:latin typeface="+mn-lt"/>
            </a:endParaRPr>
          </a:p>
        </p:txBody>
      </p:sp>
      <p:sp>
        <p:nvSpPr>
          <p:cNvPr id="7" name="TextBox 6"/>
          <p:cNvSpPr txBox="1">
            <a:spLocks noChangeArrowheads="1"/>
          </p:cNvSpPr>
          <p:nvPr/>
        </p:nvSpPr>
        <p:spPr bwMode="auto">
          <a:xfrm>
            <a:off x="6934200" y="3581400"/>
            <a:ext cx="2057400" cy="461665"/>
          </a:xfrm>
          <a:prstGeom prst="rect">
            <a:avLst/>
          </a:prstGeom>
          <a:noFill/>
          <a:ln w="9525">
            <a:noFill/>
            <a:miter lim="800000"/>
            <a:headEnd/>
            <a:tailEnd/>
          </a:ln>
        </p:spPr>
        <p:txBody>
          <a:bodyPr wrap="square">
            <a:spAutoFit/>
          </a:bodyPr>
          <a:lstStyle/>
          <a:p>
            <a:pPr algn="r">
              <a:defRPr/>
            </a:pPr>
            <a:r>
              <a:rPr lang="en-US" sz="2400" dirty="0" smtClean="0">
                <a:latin typeface="+mn-lt"/>
              </a:rPr>
              <a:t>$360.00/setup</a:t>
            </a:r>
            <a:endParaRPr lang="en-US" sz="2400" dirty="0">
              <a:latin typeface="+mn-lt"/>
            </a:endParaRPr>
          </a:p>
        </p:txBody>
      </p:sp>
      <p:sp>
        <p:nvSpPr>
          <p:cNvPr id="8" name="TextBox 7"/>
          <p:cNvSpPr txBox="1">
            <a:spLocks noChangeArrowheads="1"/>
          </p:cNvSpPr>
          <p:nvPr/>
        </p:nvSpPr>
        <p:spPr bwMode="auto">
          <a:xfrm>
            <a:off x="7086600" y="4114800"/>
            <a:ext cx="1676400" cy="461963"/>
          </a:xfrm>
          <a:prstGeom prst="rect">
            <a:avLst/>
          </a:prstGeom>
          <a:noFill/>
          <a:ln w="9525">
            <a:noFill/>
            <a:miter lim="800000"/>
            <a:headEnd/>
            <a:tailEnd/>
          </a:ln>
        </p:spPr>
        <p:txBody>
          <a:bodyPr>
            <a:spAutoFit/>
          </a:bodyPr>
          <a:lstStyle/>
          <a:p>
            <a:pPr algn="r">
              <a:defRPr/>
            </a:pPr>
            <a:r>
              <a:rPr lang="en-US" sz="2400" dirty="0" smtClean="0">
                <a:latin typeface="+mn-lt"/>
              </a:rPr>
              <a:t>$17.00/part</a:t>
            </a:r>
            <a:endParaRPr lang="en-US" sz="2400" dirty="0">
              <a:latin typeface="+mn-lt"/>
            </a:endParaRPr>
          </a:p>
        </p:txBody>
      </p:sp>
      <p:sp>
        <p:nvSpPr>
          <p:cNvPr id="9" name="TextBox 8"/>
          <p:cNvSpPr txBox="1">
            <a:spLocks noChangeArrowheads="1"/>
          </p:cNvSpPr>
          <p:nvPr/>
        </p:nvSpPr>
        <p:spPr bwMode="auto">
          <a:xfrm>
            <a:off x="7086600" y="4572000"/>
            <a:ext cx="1676400" cy="461963"/>
          </a:xfrm>
          <a:prstGeom prst="rect">
            <a:avLst/>
          </a:prstGeom>
          <a:noFill/>
          <a:ln w="9525">
            <a:noFill/>
            <a:miter lim="800000"/>
            <a:headEnd/>
            <a:tailEnd/>
          </a:ln>
        </p:spPr>
        <p:txBody>
          <a:bodyPr>
            <a:spAutoFit/>
          </a:bodyPr>
          <a:lstStyle/>
          <a:p>
            <a:pPr algn="r">
              <a:defRPr/>
            </a:pPr>
            <a:r>
              <a:rPr lang="en-US" sz="2400" dirty="0" smtClean="0">
                <a:latin typeface="+mn-lt"/>
              </a:rPr>
              <a:t>$39.00/</a:t>
            </a:r>
            <a:r>
              <a:rPr lang="en-US" sz="2400" dirty="0" err="1" smtClean="0">
                <a:latin typeface="+mn-lt"/>
              </a:rPr>
              <a:t>hr</a:t>
            </a:r>
            <a:endParaRPr lang="en-US" sz="2400" dirty="0">
              <a:latin typeface="+mn-l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457200" y="0"/>
            <a:ext cx="8229600" cy="838200"/>
          </a:xfrm>
        </p:spPr>
        <p:txBody>
          <a:bodyPr/>
          <a:lstStyle/>
          <a:p>
            <a:pPr>
              <a:defRPr/>
            </a:pPr>
            <a:r>
              <a:rPr lang="en-US" dirty="0" smtClean="0"/>
              <a:t>E4-36B Example (cont.)</a:t>
            </a:r>
            <a:endParaRPr dirty="0" smtClean="0"/>
          </a:p>
        </p:txBody>
      </p:sp>
      <p:sp>
        <p:nvSpPr>
          <p:cNvPr id="26627" name="Rectangle 3"/>
          <p:cNvSpPr>
            <a:spLocks noGrp="1" noChangeArrowheads="1"/>
          </p:cNvSpPr>
          <p:nvPr>
            <p:ph idx="1"/>
          </p:nvPr>
        </p:nvSpPr>
        <p:spPr>
          <a:xfrm>
            <a:off x="152400" y="685800"/>
            <a:ext cx="8686800" cy="914400"/>
          </a:xfrm>
        </p:spPr>
        <p:txBody>
          <a:bodyPr>
            <a:normAutofit/>
          </a:bodyPr>
          <a:lstStyle/>
          <a:p>
            <a:pPr marL="609600" indent="-609600" eaLnBrk="1" hangingPunct="1">
              <a:buFontTx/>
              <a:buNone/>
            </a:pPr>
            <a:r>
              <a:rPr lang="en-US" sz="2400" dirty="0" smtClean="0">
                <a:cs typeface="Arial" pitchFamily="34" charset="0"/>
              </a:rPr>
              <a:t>Step 4.  Allocate some manufacturing overhead from each activity </a:t>
            </a:r>
            <a:br>
              <a:rPr lang="en-US" sz="2400" dirty="0" smtClean="0">
                <a:cs typeface="Arial" pitchFamily="34" charset="0"/>
              </a:rPr>
            </a:br>
            <a:r>
              <a:rPr lang="en-US" sz="2400" dirty="0" smtClean="0">
                <a:cs typeface="Arial" pitchFamily="34" charset="0"/>
              </a:rPr>
              <a:t>	to the individual jobs that use the activities.</a:t>
            </a:r>
            <a:endParaRPr lang="en-US" sz="2400" dirty="0" smtClean="0">
              <a:cs typeface="Times New Roman" pitchFamily="18" charset="0"/>
            </a:endParaRPr>
          </a:p>
        </p:txBody>
      </p:sp>
      <p:graphicFrame>
        <p:nvGraphicFramePr>
          <p:cNvPr id="4" name="Table 3"/>
          <p:cNvGraphicFramePr>
            <a:graphicFrameLocks noGrp="1"/>
          </p:cNvGraphicFramePr>
          <p:nvPr/>
        </p:nvGraphicFramePr>
        <p:xfrm>
          <a:off x="152400" y="1524000"/>
          <a:ext cx="8763000" cy="2468880"/>
        </p:xfrm>
        <a:graphic>
          <a:graphicData uri="http://schemas.openxmlformats.org/drawingml/2006/table">
            <a:tbl>
              <a:tblPr firstRow="1" bandRow="1">
                <a:tableStyleId>{5C22544A-7EE6-4342-B048-85BDC9FD1C3A}</a:tableStyleId>
              </a:tblPr>
              <a:tblGrid>
                <a:gridCol w="2572622"/>
                <a:gridCol w="2974594"/>
                <a:gridCol w="1286312"/>
                <a:gridCol w="1929472"/>
              </a:tblGrid>
              <a:tr h="365030">
                <a:tc gridSpan="4">
                  <a:txBody>
                    <a:bodyPr/>
                    <a:lstStyle/>
                    <a:p>
                      <a:pPr algn="ctr"/>
                      <a:r>
                        <a:rPr lang="en-US" dirty="0" smtClean="0">
                          <a:solidFill>
                            <a:schemeClr val="bg1"/>
                          </a:solidFill>
                        </a:rPr>
                        <a:t>Job 420</a:t>
                      </a:r>
                      <a:endParaRPr lang="en-US" dirty="0">
                        <a:solidFill>
                          <a:schemeClr val="bg1"/>
                        </a:solidFill>
                      </a:endParaRPr>
                    </a:p>
                  </a:txBody>
                  <a:tcPr anchor="ctr"/>
                </a:tc>
                <a:tc hMerge="1">
                  <a:txBody>
                    <a:bodyPr/>
                    <a:lstStyle/>
                    <a:p>
                      <a:pPr algn="ctr"/>
                      <a:endParaRPr lang="en-US" dirty="0">
                        <a:solidFill>
                          <a:schemeClr val="bg1"/>
                        </a:solidFill>
                      </a:endParaRPr>
                    </a:p>
                  </a:txBody>
                  <a:tcPr anchor="ctr"/>
                </a:tc>
                <a:tc hMerge="1">
                  <a:txBody>
                    <a:bodyPr/>
                    <a:lstStyle/>
                    <a:p>
                      <a:pPr algn="ctr"/>
                      <a:endParaRPr lang="en-US" dirty="0">
                        <a:solidFill>
                          <a:schemeClr val="bg1"/>
                        </a:solidFill>
                      </a:endParaRPr>
                    </a:p>
                  </a:txBody>
                  <a:tcPr anchor="ctr"/>
                </a:tc>
                <a:tc hMerge="1">
                  <a:txBody>
                    <a:bodyPr/>
                    <a:lstStyle/>
                    <a:p>
                      <a:pPr algn="ctr"/>
                      <a:endParaRPr lang="en-US" dirty="0">
                        <a:solidFill>
                          <a:schemeClr val="bg1"/>
                        </a:solidFill>
                      </a:endParaRPr>
                    </a:p>
                  </a:txBody>
                  <a:tcPr anchor="ctr"/>
                </a:tc>
              </a:tr>
              <a:tr h="36503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lang="en-US" sz="1800" kern="1200" dirty="0" smtClean="0">
                          <a:solidFill>
                            <a:schemeClr val="dk1"/>
                          </a:solidFill>
                          <a:latin typeface="+mn-lt"/>
                          <a:ea typeface="+mn-ea"/>
                          <a:cs typeface="+mn-cs"/>
                        </a:rPr>
                        <a:t>Material handling</a:t>
                      </a:r>
                    </a:p>
                  </a:txBody>
                  <a:tcPr marL="90488" marR="90488" marT="44450" marB="44450" anchor="ctr" horzOverflow="overflow"/>
                </a:tc>
                <a:tc>
                  <a:txBody>
                    <a:bodyPr/>
                    <a:lstStyle/>
                    <a:p>
                      <a:pPr algn="ctr"/>
                      <a:r>
                        <a:rPr lang="en-US" sz="1800" kern="1200" dirty="0" smtClean="0">
                          <a:solidFill>
                            <a:schemeClr val="dk1"/>
                          </a:solidFill>
                          <a:latin typeface="+mn-lt"/>
                          <a:ea typeface="+mn-ea"/>
                          <a:cs typeface="+mn-cs"/>
                        </a:rPr>
                        <a:t>250 parts</a:t>
                      </a:r>
                      <a:endParaRPr lang="en-US" sz="1800" kern="1200" dirty="0">
                        <a:solidFill>
                          <a:schemeClr val="dk1"/>
                        </a:solidFill>
                        <a:latin typeface="+mn-lt"/>
                        <a:ea typeface="+mn-ea"/>
                        <a:cs typeface="+mn-cs"/>
                      </a:endParaRPr>
                    </a:p>
                  </a:txBody>
                  <a:tcPr anchor="ctr"/>
                </a:tc>
                <a:tc>
                  <a:txBody>
                    <a:bodyPr/>
                    <a:lstStyle/>
                    <a:p>
                      <a:pPr algn="r"/>
                      <a:r>
                        <a:rPr lang="en-US" sz="1800" kern="1200" dirty="0" smtClean="0">
                          <a:solidFill>
                            <a:schemeClr val="dk1"/>
                          </a:solidFill>
                          <a:latin typeface="+mn-lt"/>
                          <a:ea typeface="+mn-ea"/>
                          <a:cs typeface="+mn-cs"/>
                        </a:rPr>
                        <a:t>$    2.00</a:t>
                      </a:r>
                    </a:p>
                  </a:txBody>
                  <a:tcPr anchor="ctr"/>
                </a:tc>
                <a:tc>
                  <a:txBody>
                    <a:bodyPr/>
                    <a:lstStyle/>
                    <a:p>
                      <a:pPr algn="ctr"/>
                      <a:r>
                        <a:rPr lang="en-US" dirty="0" smtClean="0"/>
                        <a:t>$   500</a:t>
                      </a:r>
                      <a:endParaRPr lang="en-US" dirty="0"/>
                    </a:p>
                  </a:txBody>
                  <a:tcPr anchor="ctr"/>
                </a:tc>
              </a:tr>
              <a:tr h="36503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lang="en-US" sz="1800" kern="1200" dirty="0" smtClean="0">
                          <a:solidFill>
                            <a:schemeClr val="dk1"/>
                          </a:solidFill>
                          <a:latin typeface="+mn-lt"/>
                          <a:ea typeface="+mn-ea"/>
                          <a:cs typeface="+mn-cs"/>
                        </a:rPr>
                        <a:t>Machine setup</a:t>
                      </a:r>
                    </a:p>
                  </a:txBody>
                  <a:tcPr marL="90488" marR="90488" marT="44450" marB="44450" anchor="ctr" horzOverflow="overflow"/>
                </a:tc>
                <a:tc>
                  <a:txBody>
                    <a:bodyPr/>
                    <a:lstStyle/>
                    <a:p>
                      <a:pPr algn="ctr"/>
                      <a:r>
                        <a:rPr lang="en-US" sz="1800" kern="1200" dirty="0" smtClean="0">
                          <a:solidFill>
                            <a:schemeClr val="dk1"/>
                          </a:solidFill>
                          <a:latin typeface="+mn-lt"/>
                          <a:ea typeface="+mn-ea"/>
                          <a:cs typeface="+mn-cs"/>
                        </a:rPr>
                        <a:t>3 setups</a:t>
                      </a:r>
                      <a:endParaRPr lang="en-US" sz="1800" kern="1200" dirty="0">
                        <a:solidFill>
                          <a:schemeClr val="dk1"/>
                        </a:solidFill>
                        <a:latin typeface="+mn-lt"/>
                        <a:ea typeface="+mn-ea"/>
                        <a:cs typeface="+mn-cs"/>
                      </a:endParaRPr>
                    </a:p>
                  </a:txBody>
                  <a:tcPr anchor="ctr"/>
                </a:tc>
                <a:tc>
                  <a:txBody>
                    <a:bodyPr/>
                    <a:lstStyle/>
                    <a:p>
                      <a:pPr algn="r"/>
                      <a:r>
                        <a:rPr lang="en-US" sz="1800" kern="1200" dirty="0" smtClean="0">
                          <a:solidFill>
                            <a:schemeClr val="dk1"/>
                          </a:solidFill>
                          <a:latin typeface="+mn-lt"/>
                          <a:ea typeface="+mn-ea"/>
                          <a:cs typeface="+mn-cs"/>
                        </a:rPr>
                        <a:t>360.00</a:t>
                      </a:r>
                      <a:endParaRPr lang="en-US" sz="1800" kern="1200" dirty="0">
                        <a:solidFill>
                          <a:schemeClr val="dk1"/>
                        </a:solidFill>
                        <a:latin typeface="+mn-lt"/>
                        <a:ea typeface="+mn-ea"/>
                        <a:cs typeface="+mn-cs"/>
                      </a:endParaRPr>
                    </a:p>
                  </a:txBody>
                  <a:tcPr anchor="ctr"/>
                </a:tc>
                <a:tc>
                  <a:txBody>
                    <a:bodyPr/>
                    <a:lstStyle/>
                    <a:p>
                      <a:pPr algn="ctr"/>
                      <a:r>
                        <a:rPr lang="en-US" dirty="0" smtClean="0"/>
                        <a:t>    1,080</a:t>
                      </a:r>
                      <a:endParaRPr lang="en-US" dirty="0"/>
                    </a:p>
                  </a:txBody>
                  <a:tcPr anchor="ctr"/>
                </a:tc>
              </a:tr>
              <a:tr h="36503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lang="en-US" sz="1800" kern="1200" smtClean="0">
                          <a:solidFill>
                            <a:schemeClr val="dk1"/>
                          </a:solidFill>
                          <a:latin typeface="+mn-lt"/>
                          <a:ea typeface="+mn-ea"/>
                          <a:cs typeface="+mn-cs"/>
                        </a:rPr>
                        <a:t>Insertion of parts</a:t>
                      </a:r>
                    </a:p>
                  </a:txBody>
                  <a:tcPr marL="90488" marR="90488" marT="44450" marB="44450" anchor="ctr" horzOverflow="overflow"/>
                </a:tc>
                <a:tc>
                  <a:txBody>
                    <a:bodyPr/>
                    <a:lstStyle/>
                    <a:p>
                      <a:pPr algn="ctr"/>
                      <a:r>
                        <a:rPr lang="en-US" sz="1800" kern="1200" dirty="0" smtClean="0">
                          <a:solidFill>
                            <a:schemeClr val="dk1"/>
                          </a:solidFill>
                          <a:latin typeface="+mn-lt"/>
                          <a:ea typeface="+mn-ea"/>
                          <a:cs typeface="+mn-cs"/>
                        </a:rPr>
                        <a:t>250 parts</a:t>
                      </a:r>
                      <a:endParaRPr lang="en-US" sz="1800" kern="1200" dirty="0">
                        <a:solidFill>
                          <a:schemeClr val="dk1"/>
                        </a:solidFill>
                        <a:latin typeface="+mn-lt"/>
                        <a:ea typeface="+mn-ea"/>
                        <a:cs typeface="+mn-cs"/>
                      </a:endParaRPr>
                    </a:p>
                  </a:txBody>
                  <a:tcPr anchor="ctr"/>
                </a:tc>
                <a:tc>
                  <a:txBody>
                    <a:bodyPr/>
                    <a:lstStyle/>
                    <a:p>
                      <a:pPr marL="0" marR="0" indent="0" algn="r" defTabSz="91440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17.00</a:t>
                      </a:r>
                      <a:endParaRPr lang="en-US" sz="1800" kern="1200" dirty="0">
                        <a:solidFill>
                          <a:schemeClr val="dk1"/>
                        </a:solidFill>
                        <a:latin typeface="+mn-lt"/>
                        <a:ea typeface="+mn-ea"/>
                        <a:cs typeface="+mn-cs"/>
                      </a:endParaRPr>
                    </a:p>
                  </a:txBody>
                  <a:tcPr anchor="ctr"/>
                </a:tc>
                <a:tc>
                  <a:txBody>
                    <a:bodyPr/>
                    <a:lstStyle/>
                    <a:p>
                      <a:pPr algn="ctr"/>
                      <a:r>
                        <a:rPr lang="en-US" dirty="0" smtClean="0"/>
                        <a:t>4,250</a:t>
                      </a:r>
                      <a:endParaRPr lang="en-US" dirty="0"/>
                    </a:p>
                  </a:txBody>
                  <a:tcPr anchor="ctr"/>
                </a:tc>
              </a:tr>
              <a:tr h="36503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lang="en-US" sz="1800" kern="1200" dirty="0" smtClean="0">
                          <a:solidFill>
                            <a:schemeClr val="dk1"/>
                          </a:solidFill>
                          <a:latin typeface="+mn-lt"/>
                          <a:ea typeface="+mn-ea"/>
                          <a:cs typeface="+mn-cs"/>
                        </a:rPr>
                        <a:t>Finishing</a:t>
                      </a:r>
                    </a:p>
                  </a:txBody>
                  <a:tcPr marL="90488" marR="90488" marT="44450" marB="44450" anchor="ctr" horzOverflow="overflow"/>
                </a:tc>
                <a:tc>
                  <a:txBody>
                    <a:bodyPr/>
                    <a:lstStyle/>
                    <a:p>
                      <a:pPr algn="ctr"/>
                      <a:r>
                        <a:rPr lang="en-US" sz="1800" kern="1200" dirty="0" smtClean="0">
                          <a:solidFill>
                            <a:schemeClr val="dk1"/>
                          </a:solidFill>
                          <a:latin typeface="+mn-lt"/>
                          <a:ea typeface="+mn-ea"/>
                          <a:cs typeface="+mn-cs"/>
                        </a:rPr>
                        <a:t>130 finishing hours</a:t>
                      </a:r>
                      <a:endParaRPr lang="en-US" sz="1800" kern="1200" dirty="0">
                        <a:solidFill>
                          <a:schemeClr val="dk1"/>
                        </a:solidFill>
                        <a:latin typeface="+mn-lt"/>
                        <a:ea typeface="+mn-ea"/>
                        <a:cs typeface="+mn-cs"/>
                      </a:endParaRPr>
                    </a:p>
                  </a:txBody>
                  <a:tcPr anchor="ctr"/>
                </a:tc>
                <a:tc>
                  <a:txBody>
                    <a:bodyPr/>
                    <a:lstStyle/>
                    <a:p>
                      <a:pPr algn="r"/>
                      <a:r>
                        <a:rPr lang="en-US" sz="1800" kern="1200" dirty="0" smtClean="0">
                          <a:solidFill>
                            <a:schemeClr val="dk1"/>
                          </a:solidFill>
                          <a:latin typeface="+mn-lt"/>
                          <a:ea typeface="+mn-ea"/>
                          <a:cs typeface="+mn-cs"/>
                        </a:rPr>
                        <a:t>39.00</a:t>
                      </a:r>
                      <a:endParaRPr lang="en-US" sz="1800" kern="1200" dirty="0">
                        <a:solidFill>
                          <a:schemeClr val="dk1"/>
                        </a:solidFill>
                        <a:latin typeface="+mn-lt"/>
                        <a:ea typeface="+mn-ea"/>
                        <a:cs typeface="+mn-cs"/>
                      </a:endParaRPr>
                    </a:p>
                  </a:txBody>
                  <a:tcPr anchor="ctr"/>
                </a:tc>
                <a:tc>
                  <a:txBody>
                    <a:bodyPr/>
                    <a:lstStyle/>
                    <a:p>
                      <a:pPr algn="ctr"/>
                      <a:r>
                        <a:rPr lang="en-US" sz="1800" kern="1200" dirty="0" smtClean="0">
                          <a:solidFill>
                            <a:schemeClr val="dk1"/>
                          </a:solidFill>
                          <a:latin typeface="+mn-lt"/>
                          <a:ea typeface="+mn-ea"/>
                          <a:cs typeface="+mn-cs"/>
                        </a:rPr>
                        <a:t>5,070</a:t>
                      </a:r>
                      <a:endParaRPr lang="en-US" sz="1800" kern="1200" dirty="0">
                        <a:solidFill>
                          <a:schemeClr val="dk1"/>
                        </a:solidFill>
                        <a:latin typeface="+mn-lt"/>
                        <a:ea typeface="+mn-ea"/>
                        <a:cs typeface="+mn-cs"/>
                      </a:endParaRPr>
                    </a:p>
                  </a:txBody>
                  <a:tcPr anchor="ctr"/>
                </a:tc>
              </a:tr>
              <a:tr h="61325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lang="en-US" sz="1800" kern="1200" dirty="0" smtClean="0">
                          <a:solidFill>
                            <a:schemeClr val="dk1"/>
                          </a:solidFill>
                          <a:latin typeface="+mn-lt"/>
                          <a:ea typeface="+mn-ea"/>
                          <a:cs typeface="+mn-cs"/>
                        </a:rPr>
                        <a:t>Total</a:t>
                      </a:r>
                    </a:p>
                  </a:txBody>
                  <a:tcPr marL="90488" marR="90488" marT="44450" marB="44450" anchor="ctr" horzOverflow="overflow"/>
                </a:tc>
                <a:tc>
                  <a:txBody>
                    <a:bodyPr/>
                    <a:lstStyle/>
                    <a:p>
                      <a:pPr algn="ctr"/>
                      <a:endParaRPr lang="en-US" sz="1800" kern="1200" dirty="0">
                        <a:solidFill>
                          <a:schemeClr val="dk1"/>
                        </a:solidFill>
                        <a:latin typeface="+mn-lt"/>
                        <a:ea typeface="+mn-ea"/>
                        <a:cs typeface="+mn-cs"/>
                      </a:endParaRPr>
                    </a:p>
                  </a:txBody>
                  <a:tcPr anchor="ct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nchor="ctr"/>
                </a:tc>
                <a:tc>
                  <a:txBody>
                    <a:bodyPr/>
                    <a:lstStyle/>
                    <a:p>
                      <a:pPr algn="ctr"/>
                      <a:r>
                        <a:rPr lang="en-US" sz="1800" kern="1200" dirty="0" smtClean="0">
                          <a:solidFill>
                            <a:schemeClr val="dk1"/>
                          </a:solidFill>
                          <a:latin typeface="+mn-lt"/>
                          <a:ea typeface="+mn-ea"/>
                          <a:cs typeface="+mn-cs"/>
                        </a:rPr>
                        <a:t>$10,900</a:t>
                      </a:r>
                      <a:endParaRPr lang="en-US" sz="1800" kern="1200" dirty="0">
                        <a:solidFill>
                          <a:schemeClr val="dk1"/>
                        </a:solidFill>
                        <a:latin typeface="+mn-lt"/>
                        <a:ea typeface="+mn-ea"/>
                        <a:cs typeface="+mn-cs"/>
                      </a:endParaRPr>
                    </a:p>
                  </a:txBody>
                  <a:tcPr anchor="ctr"/>
                </a:tc>
              </a:tr>
            </a:tbl>
          </a:graphicData>
        </a:graphic>
      </p:graphicFrame>
      <p:sp>
        <p:nvSpPr>
          <p:cNvPr id="6" name="Slide Number Placeholder 5"/>
          <p:cNvSpPr>
            <a:spLocks noGrp="1"/>
          </p:cNvSpPr>
          <p:nvPr>
            <p:ph type="sldNum" sz="quarter" idx="12"/>
          </p:nvPr>
        </p:nvSpPr>
        <p:spPr/>
        <p:txBody>
          <a:bodyPr/>
          <a:lstStyle/>
          <a:p>
            <a:fld id="{87989462-1FD5-4211-85BD-E99A4CF90F7A}" type="slidenum">
              <a:rPr lang="en-US" smtClean="0"/>
              <a:pPr/>
              <a:t>31</a:t>
            </a:fld>
            <a:endParaRPr lang="en-US"/>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457200" y="0"/>
            <a:ext cx="8229600" cy="838200"/>
          </a:xfrm>
        </p:spPr>
        <p:txBody>
          <a:bodyPr/>
          <a:lstStyle/>
          <a:p>
            <a:pPr>
              <a:defRPr/>
            </a:pPr>
            <a:r>
              <a:rPr lang="en-US" dirty="0" smtClean="0"/>
              <a:t>E4-36B Example (cont.)</a:t>
            </a:r>
            <a:endParaRPr dirty="0" smtClean="0"/>
          </a:p>
        </p:txBody>
      </p:sp>
      <p:sp>
        <p:nvSpPr>
          <p:cNvPr id="26627" name="Rectangle 3"/>
          <p:cNvSpPr>
            <a:spLocks noGrp="1" noChangeArrowheads="1"/>
          </p:cNvSpPr>
          <p:nvPr>
            <p:ph idx="1"/>
          </p:nvPr>
        </p:nvSpPr>
        <p:spPr>
          <a:xfrm>
            <a:off x="152400" y="685800"/>
            <a:ext cx="8686800" cy="914400"/>
          </a:xfrm>
        </p:spPr>
        <p:txBody>
          <a:bodyPr>
            <a:normAutofit/>
          </a:bodyPr>
          <a:lstStyle/>
          <a:p>
            <a:pPr marL="609600" indent="-609600" eaLnBrk="1" hangingPunct="1">
              <a:buFontTx/>
              <a:buNone/>
            </a:pPr>
            <a:r>
              <a:rPr lang="en-US" sz="2400" dirty="0" smtClean="0">
                <a:cs typeface="Arial" pitchFamily="34" charset="0"/>
              </a:rPr>
              <a:t>Step 4.  Allocate some manufacturing overhead from each activity </a:t>
            </a:r>
            <a:br>
              <a:rPr lang="en-US" sz="2400" dirty="0" smtClean="0">
                <a:cs typeface="Arial" pitchFamily="34" charset="0"/>
              </a:rPr>
            </a:br>
            <a:r>
              <a:rPr lang="en-US" sz="2400" dirty="0" smtClean="0">
                <a:cs typeface="Arial" pitchFamily="34" charset="0"/>
              </a:rPr>
              <a:t>	to the individual jobs that use the activities.</a:t>
            </a:r>
            <a:endParaRPr lang="en-US" sz="2400" dirty="0" smtClean="0">
              <a:cs typeface="Times New Roman" pitchFamily="18" charset="0"/>
            </a:endParaRPr>
          </a:p>
        </p:txBody>
      </p:sp>
      <p:graphicFrame>
        <p:nvGraphicFramePr>
          <p:cNvPr id="4" name="Table 3"/>
          <p:cNvGraphicFramePr>
            <a:graphicFrameLocks noGrp="1"/>
          </p:cNvGraphicFramePr>
          <p:nvPr/>
        </p:nvGraphicFramePr>
        <p:xfrm>
          <a:off x="152400" y="1524000"/>
          <a:ext cx="8763000" cy="2468880"/>
        </p:xfrm>
        <a:graphic>
          <a:graphicData uri="http://schemas.openxmlformats.org/drawingml/2006/table">
            <a:tbl>
              <a:tblPr firstRow="1" bandRow="1">
                <a:tableStyleId>{5C22544A-7EE6-4342-B048-85BDC9FD1C3A}</a:tableStyleId>
              </a:tblPr>
              <a:tblGrid>
                <a:gridCol w="2572622"/>
                <a:gridCol w="2974594"/>
                <a:gridCol w="1286312"/>
                <a:gridCol w="1929472"/>
              </a:tblGrid>
              <a:tr h="365030">
                <a:tc gridSpan="4">
                  <a:txBody>
                    <a:bodyPr/>
                    <a:lstStyle/>
                    <a:p>
                      <a:pPr algn="ctr"/>
                      <a:r>
                        <a:rPr lang="en-US" dirty="0" smtClean="0">
                          <a:solidFill>
                            <a:schemeClr val="bg1"/>
                          </a:solidFill>
                        </a:rPr>
                        <a:t>Job 420</a:t>
                      </a:r>
                      <a:endParaRPr lang="en-US" dirty="0">
                        <a:solidFill>
                          <a:schemeClr val="bg1"/>
                        </a:solidFill>
                      </a:endParaRPr>
                    </a:p>
                  </a:txBody>
                  <a:tcPr anchor="ctr"/>
                </a:tc>
                <a:tc hMerge="1">
                  <a:txBody>
                    <a:bodyPr/>
                    <a:lstStyle/>
                    <a:p>
                      <a:pPr algn="ctr"/>
                      <a:endParaRPr lang="en-US" dirty="0">
                        <a:solidFill>
                          <a:schemeClr val="bg1"/>
                        </a:solidFill>
                      </a:endParaRPr>
                    </a:p>
                  </a:txBody>
                  <a:tcPr anchor="ctr"/>
                </a:tc>
                <a:tc hMerge="1">
                  <a:txBody>
                    <a:bodyPr/>
                    <a:lstStyle/>
                    <a:p>
                      <a:pPr algn="ctr"/>
                      <a:endParaRPr lang="en-US" dirty="0">
                        <a:solidFill>
                          <a:schemeClr val="bg1"/>
                        </a:solidFill>
                      </a:endParaRPr>
                    </a:p>
                  </a:txBody>
                  <a:tcPr anchor="ctr"/>
                </a:tc>
                <a:tc hMerge="1">
                  <a:txBody>
                    <a:bodyPr/>
                    <a:lstStyle/>
                    <a:p>
                      <a:pPr algn="ctr"/>
                      <a:endParaRPr lang="en-US" dirty="0">
                        <a:solidFill>
                          <a:schemeClr val="bg1"/>
                        </a:solidFill>
                      </a:endParaRPr>
                    </a:p>
                  </a:txBody>
                  <a:tcPr anchor="ctr"/>
                </a:tc>
              </a:tr>
              <a:tr h="36503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lang="en-US" sz="1800" kern="1200" dirty="0" smtClean="0">
                          <a:solidFill>
                            <a:schemeClr val="dk1"/>
                          </a:solidFill>
                          <a:latin typeface="+mn-lt"/>
                          <a:ea typeface="+mn-ea"/>
                          <a:cs typeface="+mn-cs"/>
                        </a:rPr>
                        <a:t>Material handling</a:t>
                      </a:r>
                    </a:p>
                  </a:txBody>
                  <a:tcPr marL="90488" marR="90488" marT="44450" marB="44450" anchor="ctr" horzOverflow="overflow"/>
                </a:tc>
                <a:tc>
                  <a:txBody>
                    <a:bodyPr/>
                    <a:lstStyle/>
                    <a:p>
                      <a:pPr algn="ctr"/>
                      <a:r>
                        <a:rPr lang="en-US" sz="1800" kern="1200" dirty="0" smtClean="0">
                          <a:solidFill>
                            <a:schemeClr val="dk1"/>
                          </a:solidFill>
                          <a:latin typeface="+mn-lt"/>
                          <a:ea typeface="+mn-ea"/>
                          <a:cs typeface="+mn-cs"/>
                        </a:rPr>
                        <a:t>250 parts</a:t>
                      </a:r>
                      <a:endParaRPr lang="en-US" sz="1800" kern="1200" dirty="0">
                        <a:solidFill>
                          <a:schemeClr val="dk1"/>
                        </a:solidFill>
                        <a:latin typeface="+mn-lt"/>
                        <a:ea typeface="+mn-ea"/>
                        <a:cs typeface="+mn-cs"/>
                      </a:endParaRPr>
                    </a:p>
                  </a:txBody>
                  <a:tcPr anchor="ctr"/>
                </a:tc>
                <a:tc>
                  <a:txBody>
                    <a:bodyPr/>
                    <a:lstStyle/>
                    <a:p>
                      <a:pPr algn="r"/>
                      <a:r>
                        <a:rPr lang="en-US" sz="1800" kern="1200" dirty="0" smtClean="0">
                          <a:solidFill>
                            <a:schemeClr val="dk1"/>
                          </a:solidFill>
                          <a:latin typeface="+mn-lt"/>
                          <a:ea typeface="+mn-ea"/>
                          <a:cs typeface="+mn-cs"/>
                        </a:rPr>
                        <a:t>$    2.00</a:t>
                      </a:r>
                    </a:p>
                  </a:txBody>
                  <a:tcPr anchor="ctr"/>
                </a:tc>
                <a:tc>
                  <a:txBody>
                    <a:bodyPr/>
                    <a:lstStyle/>
                    <a:p>
                      <a:pPr algn="ctr"/>
                      <a:r>
                        <a:rPr lang="en-US" dirty="0" smtClean="0"/>
                        <a:t>$   500</a:t>
                      </a:r>
                      <a:endParaRPr lang="en-US" dirty="0"/>
                    </a:p>
                  </a:txBody>
                  <a:tcPr anchor="ctr"/>
                </a:tc>
              </a:tr>
              <a:tr h="36503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lang="en-US" sz="1800" kern="1200" dirty="0" smtClean="0">
                          <a:solidFill>
                            <a:schemeClr val="dk1"/>
                          </a:solidFill>
                          <a:latin typeface="+mn-lt"/>
                          <a:ea typeface="+mn-ea"/>
                          <a:cs typeface="+mn-cs"/>
                        </a:rPr>
                        <a:t>Machine setup</a:t>
                      </a:r>
                    </a:p>
                  </a:txBody>
                  <a:tcPr marL="90488" marR="90488" marT="44450" marB="44450" anchor="ctr" horzOverflow="overflow"/>
                </a:tc>
                <a:tc>
                  <a:txBody>
                    <a:bodyPr/>
                    <a:lstStyle/>
                    <a:p>
                      <a:pPr algn="ctr"/>
                      <a:r>
                        <a:rPr lang="en-US" sz="1800" kern="1200" dirty="0" smtClean="0">
                          <a:solidFill>
                            <a:schemeClr val="dk1"/>
                          </a:solidFill>
                          <a:latin typeface="+mn-lt"/>
                          <a:ea typeface="+mn-ea"/>
                          <a:cs typeface="+mn-cs"/>
                        </a:rPr>
                        <a:t>3 setups</a:t>
                      </a:r>
                      <a:endParaRPr lang="en-US" sz="1800" kern="1200" dirty="0">
                        <a:solidFill>
                          <a:schemeClr val="dk1"/>
                        </a:solidFill>
                        <a:latin typeface="+mn-lt"/>
                        <a:ea typeface="+mn-ea"/>
                        <a:cs typeface="+mn-cs"/>
                      </a:endParaRPr>
                    </a:p>
                  </a:txBody>
                  <a:tcPr anchor="ctr"/>
                </a:tc>
                <a:tc>
                  <a:txBody>
                    <a:bodyPr/>
                    <a:lstStyle/>
                    <a:p>
                      <a:pPr algn="r"/>
                      <a:r>
                        <a:rPr lang="en-US" sz="1800" kern="1200" dirty="0" smtClean="0">
                          <a:solidFill>
                            <a:schemeClr val="dk1"/>
                          </a:solidFill>
                          <a:latin typeface="+mn-lt"/>
                          <a:ea typeface="+mn-ea"/>
                          <a:cs typeface="+mn-cs"/>
                        </a:rPr>
                        <a:t>360.00</a:t>
                      </a:r>
                      <a:endParaRPr lang="en-US" sz="1800" kern="1200" dirty="0">
                        <a:solidFill>
                          <a:schemeClr val="dk1"/>
                        </a:solidFill>
                        <a:latin typeface="+mn-lt"/>
                        <a:ea typeface="+mn-ea"/>
                        <a:cs typeface="+mn-cs"/>
                      </a:endParaRPr>
                    </a:p>
                  </a:txBody>
                  <a:tcPr anchor="ctr"/>
                </a:tc>
                <a:tc>
                  <a:txBody>
                    <a:bodyPr/>
                    <a:lstStyle/>
                    <a:p>
                      <a:pPr algn="ctr"/>
                      <a:r>
                        <a:rPr lang="en-US" dirty="0" smtClean="0"/>
                        <a:t>    1080</a:t>
                      </a:r>
                      <a:endParaRPr lang="en-US" dirty="0"/>
                    </a:p>
                  </a:txBody>
                  <a:tcPr anchor="ctr"/>
                </a:tc>
              </a:tr>
              <a:tr h="36503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lang="en-US" sz="1800" kern="1200" smtClean="0">
                          <a:solidFill>
                            <a:schemeClr val="dk1"/>
                          </a:solidFill>
                          <a:latin typeface="+mn-lt"/>
                          <a:ea typeface="+mn-ea"/>
                          <a:cs typeface="+mn-cs"/>
                        </a:rPr>
                        <a:t>Insertion of parts</a:t>
                      </a:r>
                    </a:p>
                  </a:txBody>
                  <a:tcPr marL="90488" marR="90488" marT="44450" marB="44450" anchor="ctr" horzOverflow="overflow"/>
                </a:tc>
                <a:tc>
                  <a:txBody>
                    <a:bodyPr/>
                    <a:lstStyle/>
                    <a:p>
                      <a:pPr algn="ctr"/>
                      <a:r>
                        <a:rPr lang="en-US" sz="1800" kern="1200" dirty="0" smtClean="0">
                          <a:solidFill>
                            <a:schemeClr val="dk1"/>
                          </a:solidFill>
                          <a:latin typeface="+mn-lt"/>
                          <a:ea typeface="+mn-ea"/>
                          <a:cs typeface="+mn-cs"/>
                        </a:rPr>
                        <a:t>250 parts</a:t>
                      </a:r>
                      <a:endParaRPr lang="en-US" sz="1800" kern="1200" dirty="0">
                        <a:solidFill>
                          <a:schemeClr val="dk1"/>
                        </a:solidFill>
                        <a:latin typeface="+mn-lt"/>
                        <a:ea typeface="+mn-ea"/>
                        <a:cs typeface="+mn-cs"/>
                      </a:endParaRPr>
                    </a:p>
                  </a:txBody>
                  <a:tcPr anchor="ctr"/>
                </a:tc>
                <a:tc>
                  <a:txBody>
                    <a:bodyPr/>
                    <a:lstStyle/>
                    <a:p>
                      <a:pPr marL="0" marR="0" indent="0" algn="r" defTabSz="91440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17.00</a:t>
                      </a:r>
                      <a:endParaRPr lang="en-US" sz="1800" kern="1200" dirty="0">
                        <a:solidFill>
                          <a:schemeClr val="dk1"/>
                        </a:solidFill>
                        <a:latin typeface="+mn-lt"/>
                        <a:ea typeface="+mn-ea"/>
                        <a:cs typeface="+mn-cs"/>
                      </a:endParaRPr>
                    </a:p>
                  </a:txBody>
                  <a:tcPr anchor="ctr"/>
                </a:tc>
                <a:tc>
                  <a:txBody>
                    <a:bodyPr/>
                    <a:lstStyle/>
                    <a:p>
                      <a:pPr algn="ctr"/>
                      <a:r>
                        <a:rPr lang="en-US" dirty="0" smtClean="0"/>
                        <a:t>4,250</a:t>
                      </a:r>
                      <a:endParaRPr lang="en-US" dirty="0"/>
                    </a:p>
                  </a:txBody>
                  <a:tcPr anchor="ctr"/>
                </a:tc>
              </a:tr>
              <a:tr h="36503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lang="en-US" sz="1800" kern="1200" dirty="0" smtClean="0">
                          <a:solidFill>
                            <a:schemeClr val="dk1"/>
                          </a:solidFill>
                          <a:latin typeface="+mn-lt"/>
                          <a:ea typeface="+mn-ea"/>
                          <a:cs typeface="+mn-cs"/>
                        </a:rPr>
                        <a:t>Finishing</a:t>
                      </a:r>
                    </a:p>
                  </a:txBody>
                  <a:tcPr marL="90488" marR="90488" marT="44450" marB="44450" anchor="ctr" horzOverflow="overflow"/>
                </a:tc>
                <a:tc>
                  <a:txBody>
                    <a:bodyPr/>
                    <a:lstStyle/>
                    <a:p>
                      <a:pPr algn="ctr"/>
                      <a:r>
                        <a:rPr lang="en-US" sz="1800" kern="1200" dirty="0" smtClean="0">
                          <a:solidFill>
                            <a:schemeClr val="dk1"/>
                          </a:solidFill>
                          <a:latin typeface="+mn-lt"/>
                          <a:ea typeface="+mn-ea"/>
                          <a:cs typeface="+mn-cs"/>
                        </a:rPr>
                        <a:t>130 finishing hours</a:t>
                      </a:r>
                      <a:endParaRPr lang="en-US" sz="1800" kern="1200" dirty="0">
                        <a:solidFill>
                          <a:schemeClr val="dk1"/>
                        </a:solidFill>
                        <a:latin typeface="+mn-lt"/>
                        <a:ea typeface="+mn-ea"/>
                        <a:cs typeface="+mn-cs"/>
                      </a:endParaRPr>
                    </a:p>
                  </a:txBody>
                  <a:tcPr anchor="ctr"/>
                </a:tc>
                <a:tc>
                  <a:txBody>
                    <a:bodyPr/>
                    <a:lstStyle/>
                    <a:p>
                      <a:pPr algn="r"/>
                      <a:r>
                        <a:rPr lang="en-US" sz="1800" kern="1200" dirty="0" smtClean="0">
                          <a:solidFill>
                            <a:schemeClr val="dk1"/>
                          </a:solidFill>
                          <a:latin typeface="+mn-lt"/>
                          <a:ea typeface="+mn-ea"/>
                          <a:cs typeface="+mn-cs"/>
                        </a:rPr>
                        <a:t>39.00</a:t>
                      </a:r>
                      <a:endParaRPr lang="en-US" sz="1800" kern="1200" dirty="0">
                        <a:solidFill>
                          <a:schemeClr val="dk1"/>
                        </a:solidFill>
                        <a:latin typeface="+mn-lt"/>
                        <a:ea typeface="+mn-ea"/>
                        <a:cs typeface="+mn-cs"/>
                      </a:endParaRPr>
                    </a:p>
                  </a:txBody>
                  <a:tcPr anchor="ctr"/>
                </a:tc>
                <a:tc>
                  <a:txBody>
                    <a:bodyPr/>
                    <a:lstStyle/>
                    <a:p>
                      <a:pPr algn="ctr"/>
                      <a:r>
                        <a:rPr lang="en-US" sz="1800" kern="1200" dirty="0" smtClean="0">
                          <a:solidFill>
                            <a:schemeClr val="dk1"/>
                          </a:solidFill>
                          <a:latin typeface="+mn-lt"/>
                          <a:ea typeface="+mn-ea"/>
                          <a:cs typeface="+mn-cs"/>
                        </a:rPr>
                        <a:t>5,070</a:t>
                      </a:r>
                      <a:endParaRPr lang="en-US" sz="1800" kern="1200" dirty="0">
                        <a:solidFill>
                          <a:schemeClr val="dk1"/>
                        </a:solidFill>
                        <a:latin typeface="+mn-lt"/>
                        <a:ea typeface="+mn-ea"/>
                        <a:cs typeface="+mn-cs"/>
                      </a:endParaRPr>
                    </a:p>
                  </a:txBody>
                  <a:tcPr anchor="ctr"/>
                </a:tc>
              </a:tr>
              <a:tr h="61325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lang="en-US" sz="1800" kern="1200" dirty="0" smtClean="0">
                          <a:solidFill>
                            <a:schemeClr val="dk1"/>
                          </a:solidFill>
                          <a:latin typeface="+mn-lt"/>
                          <a:ea typeface="+mn-ea"/>
                          <a:cs typeface="+mn-cs"/>
                        </a:rPr>
                        <a:t>Total</a:t>
                      </a:r>
                    </a:p>
                  </a:txBody>
                  <a:tcPr marL="90488" marR="90488" marT="44450" marB="44450" anchor="ctr" horzOverflow="overflow"/>
                </a:tc>
                <a:tc>
                  <a:txBody>
                    <a:bodyPr/>
                    <a:lstStyle/>
                    <a:p>
                      <a:pPr algn="ctr"/>
                      <a:endParaRPr lang="en-US" sz="1800" kern="1200" dirty="0">
                        <a:solidFill>
                          <a:schemeClr val="dk1"/>
                        </a:solidFill>
                        <a:latin typeface="+mn-lt"/>
                        <a:ea typeface="+mn-ea"/>
                        <a:cs typeface="+mn-cs"/>
                      </a:endParaRPr>
                    </a:p>
                  </a:txBody>
                  <a:tcPr anchor="ct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nchor="ctr"/>
                </a:tc>
                <a:tc>
                  <a:txBody>
                    <a:bodyPr/>
                    <a:lstStyle/>
                    <a:p>
                      <a:pPr algn="ctr"/>
                      <a:r>
                        <a:rPr lang="en-US" sz="1800" kern="1200" dirty="0" smtClean="0">
                          <a:solidFill>
                            <a:schemeClr val="dk1"/>
                          </a:solidFill>
                          <a:latin typeface="+mn-lt"/>
                          <a:ea typeface="+mn-ea"/>
                          <a:cs typeface="+mn-cs"/>
                        </a:rPr>
                        <a:t>$10,900</a:t>
                      </a:r>
                      <a:endParaRPr lang="en-US" sz="1800" kern="1200" dirty="0">
                        <a:solidFill>
                          <a:schemeClr val="dk1"/>
                        </a:solidFill>
                        <a:latin typeface="+mn-lt"/>
                        <a:ea typeface="+mn-ea"/>
                        <a:cs typeface="+mn-cs"/>
                      </a:endParaRPr>
                    </a:p>
                  </a:txBody>
                  <a:tcPr anchor="ctr"/>
                </a:tc>
              </a:tr>
            </a:tbl>
          </a:graphicData>
        </a:graphic>
      </p:graphicFrame>
      <p:sp>
        <p:nvSpPr>
          <p:cNvPr id="6" name="Slide Number Placeholder 5"/>
          <p:cNvSpPr>
            <a:spLocks noGrp="1"/>
          </p:cNvSpPr>
          <p:nvPr>
            <p:ph type="sldNum" sz="quarter" idx="12"/>
          </p:nvPr>
        </p:nvSpPr>
        <p:spPr/>
        <p:txBody>
          <a:bodyPr/>
          <a:lstStyle/>
          <a:p>
            <a:fld id="{87989462-1FD5-4211-85BD-E99A4CF90F7A}" type="slidenum">
              <a:rPr lang="en-US" smtClean="0"/>
              <a:pPr/>
              <a:t>32</a:t>
            </a:fld>
            <a:endParaRPr lang="en-US"/>
          </a:p>
        </p:txBody>
      </p:sp>
      <p:graphicFrame>
        <p:nvGraphicFramePr>
          <p:cNvPr id="11" name="Table 10"/>
          <p:cNvGraphicFramePr>
            <a:graphicFrameLocks noGrp="1"/>
          </p:cNvGraphicFramePr>
          <p:nvPr>
            <p:extLst>
              <p:ext uri="{D42A27DB-BD31-4B8C-83A1-F6EECF244321}">
                <p14:modId xmlns:p14="http://schemas.microsoft.com/office/powerpoint/2010/main" xmlns="" val="3987630513"/>
              </p:ext>
            </p:extLst>
          </p:nvPr>
        </p:nvGraphicFramePr>
        <p:xfrm>
          <a:off x="152400" y="4114800"/>
          <a:ext cx="8763006" cy="2518569"/>
        </p:xfrm>
        <a:graphic>
          <a:graphicData uri="http://schemas.openxmlformats.org/drawingml/2006/table">
            <a:tbl>
              <a:tblPr firstRow="1" bandRow="1">
                <a:tableStyleId>{5C22544A-7EE6-4342-B048-85BDC9FD1C3A}</a:tableStyleId>
              </a:tblPr>
              <a:tblGrid>
                <a:gridCol w="2590800"/>
                <a:gridCol w="2971800"/>
                <a:gridCol w="1295400"/>
                <a:gridCol w="1905006"/>
              </a:tblGrid>
              <a:tr h="412838">
                <a:tc gridSpan="4">
                  <a:txBody>
                    <a:bodyPr/>
                    <a:lstStyle/>
                    <a:p>
                      <a:pPr algn="ctr"/>
                      <a:r>
                        <a:rPr lang="en-US" sz="1800" kern="1200" dirty="0" smtClean="0">
                          <a:solidFill>
                            <a:srgbClr val="FFFFFF"/>
                          </a:solidFill>
                          <a:latin typeface="+mn-lt"/>
                          <a:ea typeface="+mn-ea"/>
                          <a:cs typeface="+mn-cs"/>
                        </a:rPr>
                        <a:t>Job </a:t>
                      </a:r>
                      <a:r>
                        <a:rPr lang="en-US" sz="1800" kern="1200" dirty="0" smtClean="0">
                          <a:solidFill>
                            <a:schemeClr val="bg1"/>
                          </a:solidFill>
                          <a:latin typeface="+mn-lt"/>
                          <a:ea typeface="+mn-ea"/>
                          <a:cs typeface="+mn-cs"/>
                        </a:rPr>
                        <a:t>510</a:t>
                      </a:r>
                      <a:endParaRPr lang="en-US" sz="1800" kern="1200" dirty="0">
                        <a:solidFill>
                          <a:schemeClr val="bg1"/>
                        </a:solidFill>
                        <a:latin typeface="+mn-lt"/>
                        <a:ea typeface="+mn-ea"/>
                        <a:cs typeface="+mn-cs"/>
                      </a:endParaRPr>
                    </a:p>
                  </a:txBody>
                  <a:tcPr anchor="ctr"/>
                </a:tc>
                <a:tc hMerge="1">
                  <a:txBody>
                    <a:bodyPr/>
                    <a:lstStyle/>
                    <a:p>
                      <a:pPr algn="ctr"/>
                      <a:endParaRPr lang="en-US" dirty="0">
                        <a:solidFill>
                          <a:schemeClr val="bg1"/>
                        </a:solidFill>
                      </a:endParaRPr>
                    </a:p>
                  </a:txBody>
                  <a:tcPr anchor="ctr"/>
                </a:tc>
                <a:tc hMerge="1">
                  <a:txBody>
                    <a:bodyPr/>
                    <a:lstStyle/>
                    <a:p>
                      <a:pPr algn="ctr"/>
                      <a:endParaRPr lang="en-US" dirty="0">
                        <a:solidFill>
                          <a:schemeClr val="bg1"/>
                        </a:solidFill>
                      </a:endParaRPr>
                    </a:p>
                  </a:txBody>
                  <a:tcPr anchor="ctr"/>
                </a:tc>
                <a:tc hMerge="1">
                  <a:txBody>
                    <a:bodyPr/>
                    <a:lstStyle/>
                    <a:p>
                      <a:pPr algn="ctr"/>
                      <a:endParaRPr lang="en-US" dirty="0">
                        <a:solidFill>
                          <a:schemeClr val="bg1"/>
                        </a:solidFill>
                      </a:endParaRPr>
                    </a:p>
                  </a:txBody>
                  <a:tcPr anchor="ctr"/>
                </a:tc>
              </a:tr>
              <a:tr h="346829">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lang="en-US" sz="1800" kern="1200" dirty="0" smtClean="0">
                          <a:solidFill>
                            <a:schemeClr val="dk1"/>
                          </a:solidFill>
                          <a:latin typeface="+mn-lt"/>
                          <a:ea typeface="+mn-ea"/>
                          <a:cs typeface="+mn-cs"/>
                        </a:rPr>
                        <a:t>Material handling</a:t>
                      </a:r>
                    </a:p>
                  </a:txBody>
                  <a:tcPr marL="90488" marR="90488" marT="44450" marB="44450" anchor="ctr" horzOverflow="overflow"/>
                </a:tc>
                <a:tc>
                  <a:txBody>
                    <a:bodyPr/>
                    <a:lstStyle/>
                    <a:p>
                      <a:pPr algn="ctr"/>
                      <a:r>
                        <a:rPr lang="en-US" sz="1800" kern="1200" dirty="0" smtClean="0">
                          <a:solidFill>
                            <a:schemeClr val="dk1"/>
                          </a:solidFill>
                          <a:latin typeface="+mn-lt"/>
                          <a:ea typeface="+mn-ea"/>
                          <a:cs typeface="+mn-cs"/>
                        </a:rPr>
                        <a:t>425 parts</a:t>
                      </a:r>
                      <a:endParaRPr lang="en-US" sz="1800" kern="1200" dirty="0">
                        <a:solidFill>
                          <a:schemeClr val="dk1"/>
                        </a:solidFill>
                        <a:latin typeface="+mn-lt"/>
                        <a:ea typeface="+mn-ea"/>
                        <a:cs typeface="+mn-cs"/>
                      </a:endParaRPr>
                    </a:p>
                  </a:txBody>
                  <a:tcPr anchor="ctr"/>
                </a:tc>
                <a:tc>
                  <a:txBody>
                    <a:bodyPr/>
                    <a:lstStyle/>
                    <a:p>
                      <a:pPr algn="r"/>
                      <a:r>
                        <a:rPr lang="en-US" sz="1800" kern="1200" dirty="0" smtClean="0">
                          <a:solidFill>
                            <a:schemeClr val="dk1"/>
                          </a:solidFill>
                          <a:latin typeface="+mn-lt"/>
                          <a:ea typeface="+mn-ea"/>
                          <a:cs typeface="+mn-cs"/>
                        </a:rPr>
                        <a:t>$    2.00</a:t>
                      </a:r>
                    </a:p>
                  </a:txBody>
                  <a:tcPr anchor="ctr"/>
                </a:tc>
                <a:tc>
                  <a:txBody>
                    <a:bodyPr/>
                    <a:lstStyle/>
                    <a:p>
                      <a:pPr algn="ctr"/>
                      <a:r>
                        <a:rPr lang="en-US" sz="1800" kern="1200" dirty="0" smtClean="0">
                          <a:solidFill>
                            <a:schemeClr val="dk1"/>
                          </a:solidFill>
                          <a:latin typeface="+mn-lt"/>
                          <a:ea typeface="+mn-ea"/>
                          <a:cs typeface="+mn-cs"/>
                        </a:rPr>
                        <a:t>$850</a:t>
                      </a:r>
                      <a:endParaRPr lang="en-US" sz="1800" kern="1200" dirty="0">
                        <a:solidFill>
                          <a:schemeClr val="dk1"/>
                        </a:solidFill>
                        <a:latin typeface="+mn-lt"/>
                        <a:ea typeface="+mn-ea"/>
                        <a:cs typeface="+mn-cs"/>
                      </a:endParaRPr>
                    </a:p>
                  </a:txBody>
                  <a:tcPr anchor="ctr"/>
                </a:tc>
              </a:tr>
              <a:tr h="354203">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lang="en-US" sz="1800" kern="1200" smtClean="0">
                          <a:solidFill>
                            <a:schemeClr val="dk1"/>
                          </a:solidFill>
                          <a:latin typeface="+mn-lt"/>
                          <a:ea typeface="+mn-ea"/>
                          <a:cs typeface="+mn-cs"/>
                        </a:rPr>
                        <a:t>Machine setup</a:t>
                      </a:r>
                    </a:p>
                  </a:txBody>
                  <a:tcPr marL="90488" marR="90488" marT="44450" marB="44450" anchor="ctr" horzOverflow="overflow"/>
                </a:tc>
                <a:tc>
                  <a:txBody>
                    <a:bodyPr/>
                    <a:lstStyle/>
                    <a:p>
                      <a:pPr algn="ctr"/>
                      <a:r>
                        <a:rPr lang="en-US" sz="1800" kern="1200" dirty="0" smtClean="0">
                          <a:solidFill>
                            <a:schemeClr val="dk1"/>
                          </a:solidFill>
                          <a:latin typeface="+mn-lt"/>
                          <a:ea typeface="+mn-ea"/>
                          <a:cs typeface="+mn-cs"/>
                        </a:rPr>
                        <a:t>6 setups</a:t>
                      </a:r>
                      <a:endParaRPr lang="en-US" sz="1800" kern="1200" dirty="0">
                        <a:solidFill>
                          <a:schemeClr val="dk1"/>
                        </a:solidFill>
                        <a:latin typeface="+mn-lt"/>
                        <a:ea typeface="+mn-ea"/>
                        <a:cs typeface="+mn-cs"/>
                      </a:endParaRPr>
                    </a:p>
                  </a:txBody>
                  <a:tcPr anchor="ctr"/>
                </a:tc>
                <a:tc>
                  <a:txBody>
                    <a:bodyPr/>
                    <a:lstStyle/>
                    <a:p>
                      <a:pPr algn="r"/>
                      <a:r>
                        <a:rPr lang="en-US" sz="1800" kern="1200" dirty="0" smtClean="0">
                          <a:solidFill>
                            <a:schemeClr val="dk1"/>
                          </a:solidFill>
                          <a:latin typeface="+mn-lt"/>
                          <a:ea typeface="+mn-ea"/>
                          <a:cs typeface="+mn-cs"/>
                        </a:rPr>
                        <a:t>360.00</a:t>
                      </a:r>
                      <a:endParaRPr lang="en-US" sz="1800" kern="1200" dirty="0">
                        <a:solidFill>
                          <a:schemeClr val="dk1"/>
                        </a:solidFill>
                        <a:latin typeface="+mn-lt"/>
                        <a:ea typeface="+mn-ea"/>
                        <a:cs typeface="+mn-cs"/>
                      </a:endParaRPr>
                    </a:p>
                  </a:txBody>
                  <a:tcPr anchor="ctr"/>
                </a:tc>
                <a:tc>
                  <a:txBody>
                    <a:bodyPr/>
                    <a:lstStyle/>
                    <a:p>
                      <a:pPr algn="ctr"/>
                      <a:r>
                        <a:rPr lang="en-US" sz="1800" kern="1200" dirty="0" smtClean="0">
                          <a:solidFill>
                            <a:schemeClr val="dk1"/>
                          </a:solidFill>
                          <a:latin typeface="+mn-lt"/>
                          <a:ea typeface="+mn-ea"/>
                          <a:cs typeface="+mn-cs"/>
                        </a:rPr>
                        <a:t>2,160</a:t>
                      </a:r>
                      <a:endParaRPr lang="en-US" sz="1800" kern="1200" dirty="0">
                        <a:solidFill>
                          <a:schemeClr val="dk1"/>
                        </a:solidFill>
                        <a:latin typeface="+mn-lt"/>
                        <a:ea typeface="+mn-ea"/>
                        <a:cs typeface="+mn-cs"/>
                      </a:endParaRPr>
                    </a:p>
                  </a:txBody>
                  <a:tcPr anchor="ctr"/>
                </a:tc>
              </a:tr>
              <a:tr h="340035">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lang="en-US" sz="1800" kern="1200" smtClean="0">
                          <a:solidFill>
                            <a:schemeClr val="dk1"/>
                          </a:solidFill>
                          <a:latin typeface="+mn-lt"/>
                          <a:ea typeface="+mn-ea"/>
                          <a:cs typeface="+mn-cs"/>
                        </a:rPr>
                        <a:t>Insertion of parts</a:t>
                      </a:r>
                    </a:p>
                  </a:txBody>
                  <a:tcPr marL="90488" marR="90488" marT="44450" marB="44450" anchor="ctr" horzOverflow="overflow"/>
                </a:tc>
                <a:tc>
                  <a:txBody>
                    <a:bodyPr/>
                    <a:lstStyle/>
                    <a:p>
                      <a:pPr algn="ctr"/>
                      <a:r>
                        <a:rPr lang="en-US" sz="1800" kern="1200" dirty="0" smtClean="0">
                          <a:solidFill>
                            <a:schemeClr val="dk1"/>
                          </a:solidFill>
                          <a:latin typeface="+mn-lt"/>
                          <a:ea typeface="+mn-ea"/>
                          <a:cs typeface="+mn-cs"/>
                        </a:rPr>
                        <a:t>425 parts</a:t>
                      </a:r>
                      <a:endParaRPr lang="en-US" sz="1800" kern="1200" dirty="0">
                        <a:solidFill>
                          <a:schemeClr val="dk1"/>
                        </a:solidFill>
                        <a:latin typeface="+mn-lt"/>
                        <a:ea typeface="+mn-ea"/>
                        <a:cs typeface="+mn-cs"/>
                      </a:endParaRPr>
                    </a:p>
                  </a:txBody>
                  <a:tcPr anchor="ctr"/>
                </a:tc>
                <a:tc>
                  <a:txBody>
                    <a:bodyPr/>
                    <a:lstStyle/>
                    <a:p>
                      <a:pPr marL="0" marR="0" indent="0" algn="r" defTabSz="91440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17.00</a:t>
                      </a:r>
                      <a:endParaRPr lang="en-US" sz="1800" kern="1200" dirty="0">
                        <a:solidFill>
                          <a:schemeClr val="dk1"/>
                        </a:solidFill>
                        <a:latin typeface="+mn-lt"/>
                        <a:ea typeface="+mn-ea"/>
                        <a:cs typeface="+mn-cs"/>
                      </a:endParaRPr>
                    </a:p>
                  </a:txBody>
                  <a:tcPr anchor="ctr"/>
                </a:tc>
                <a:tc>
                  <a:txBody>
                    <a:bodyPr/>
                    <a:lstStyle/>
                    <a:p>
                      <a:pPr algn="ctr"/>
                      <a:r>
                        <a:rPr lang="en-US" sz="1800" kern="1200" dirty="0" smtClean="0">
                          <a:solidFill>
                            <a:schemeClr val="dk1"/>
                          </a:solidFill>
                          <a:latin typeface="+mn-lt"/>
                          <a:ea typeface="+mn-ea"/>
                          <a:cs typeface="+mn-cs"/>
                        </a:rPr>
                        <a:t>7,225</a:t>
                      </a:r>
                      <a:endParaRPr lang="en-US" sz="1800" kern="1200" dirty="0">
                        <a:solidFill>
                          <a:schemeClr val="dk1"/>
                        </a:solidFill>
                        <a:latin typeface="+mn-lt"/>
                        <a:ea typeface="+mn-ea"/>
                        <a:cs typeface="+mn-cs"/>
                      </a:endParaRPr>
                    </a:p>
                  </a:txBody>
                  <a:tcPr anchor="ctr"/>
                </a:tc>
              </a:tr>
              <a:tr h="368371">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lang="en-US" sz="1800" kern="1200" dirty="0" smtClean="0">
                          <a:solidFill>
                            <a:schemeClr val="dk1"/>
                          </a:solidFill>
                          <a:latin typeface="+mn-lt"/>
                          <a:ea typeface="+mn-ea"/>
                          <a:cs typeface="+mn-cs"/>
                        </a:rPr>
                        <a:t>Finishing</a:t>
                      </a:r>
                    </a:p>
                  </a:txBody>
                  <a:tcPr marL="90488" marR="90488" marT="44450" marB="44450" anchor="ctr" horzOverflow="overflow"/>
                </a:tc>
                <a:tc>
                  <a:txBody>
                    <a:bodyPr/>
                    <a:lstStyle/>
                    <a:p>
                      <a:pPr algn="ctr"/>
                      <a:r>
                        <a:rPr lang="en-US" sz="1800" kern="1200" dirty="0" smtClean="0">
                          <a:solidFill>
                            <a:schemeClr val="dk1"/>
                          </a:solidFill>
                          <a:latin typeface="+mn-lt"/>
                          <a:ea typeface="+mn-ea"/>
                          <a:cs typeface="+mn-cs"/>
                        </a:rPr>
                        <a:t>320 finishing hours</a:t>
                      </a:r>
                      <a:endParaRPr lang="en-US" sz="1800" kern="1200" dirty="0">
                        <a:solidFill>
                          <a:schemeClr val="dk1"/>
                        </a:solidFill>
                        <a:latin typeface="+mn-lt"/>
                        <a:ea typeface="+mn-ea"/>
                        <a:cs typeface="+mn-cs"/>
                      </a:endParaRPr>
                    </a:p>
                  </a:txBody>
                  <a:tcPr anchor="ctr"/>
                </a:tc>
                <a:tc>
                  <a:txBody>
                    <a:bodyPr/>
                    <a:lstStyle/>
                    <a:p>
                      <a:pPr algn="r"/>
                      <a:r>
                        <a:rPr lang="en-US" sz="1800" kern="1200" dirty="0" smtClean="0">
                          <a:solidFill>
                            <a:schemeClr val="dk1"/>
                          </a:solidFill>
                          <a:latin typeface="+mn-lt"/>
                          <a:ea typeface="+mn-ea"/>
                          <a:cs typeface="+mn-cs"/>
                        </a:rPr>
                        <a:t>39.00</a:t>
                      </a:r>
                      <a:endParaRPr lang="en-US" sz="1800" kern="1200" dirty="0">
                        <a:solidFill>
                          <a:schemeClr val="dk1"/>
                        </a:solidFill>
                        <a:latin typeface="+mn-lt"/>
                        <a:ea typeface="+mn-ea"/>
                        <a:cs typeface="+mn-cs"/>
                      </a:endParaRPr>
                    </a:p>
                  </a:txBody>
                  <a:tcPr anchor="ctr"/>
                </a:tc>
                <a:tc>
                  <a:txBody>
                    <a:bodyPr/>
                    <a:lstStyle/>
                    <a:p>
                      <a:pPr algn="ctr"/>
                      <a:r>
                        <a:rPr lang="en-US" sz="1800" kern="1200" dirty="0" smtClean="0">
                          <a:solidFill>
                            <a:schemeClr val="dk1"/>
                          </a:solidFill>
                          <a:latin typeface="+mn-lt"/>
                          <a:ea typeface="+mn-ea"/>
                          <a:cs typeface="+mn-cs"/>
                        </a:rPr>
                        <a:t>12,480</a:t>
                      </a:r>
                      <a:endParaRPr lang="en-US" sz="1800" kern="1200" dirty="0">
                        <a:solidFill>
                          <a:schemeClr val="dk1"/>
                        </a:solidFill>
                        <a:latin typeface="+mn-lt"/>
                        <a:ea typeface="+mn-ea"/>
                        <a:cs typeface="+mn-cs"/>
                      </a:endParaRPr>
                    </a:p>
                  </a:txBody>
                  <a:tcPr anchor="ctr"/>
                </a:tc>
              </a:tr>
              <a:tr h="595062">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lang="en-US" sz="1800" kern="1200" dirty="0" smtClean="0">
                          <a:solidFill>
                            <a:schemeClr val="dk1"/>
                          </a:solidFill>
                          <a:latin typeface="+mn-lt"/>
                          <a:ea typeface="+mn-ea"/>
                          <a:cs typeface="+mn-cs"/>
                        </a:rPr>
                        <a:t>Total</a:t>
                      </a:r>
                    </a:p>
                  </a:txBody>
                  <a:tcPr marL="90488" marR="90488" marT="44450" marB="44450" anchor="ctr" horzOverflow="overflow"/>
                </a:tc>
                <a:tc>
                  <a:txBody>
                    <a:bodyPr/>
                    <a:lstStyle/>
                    <a:p>
                      <a:pPr algn="ctr"/>
                      <a:endParaRPr lang="en-US" dirty="0"/>
                    </a:p>
                  </a:txBody>
                  <a:tcPr anchor="ct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nchor="ctr"/>
                </a:tc>
                <a:tc>
                  <a:txBody>
                    <a:bodyPr/>
                    <a:lstStyle/>
                    <a:p>
                      <a:pPr algn="ctr"/>
                      <a:r>
                        <a:rPr lang="en-US" sz="1800" kern="1200" smtClean="0">
                          <a:solidFill>
                            <a:schemeClr val="dk1"/>
                          </a:solidFill>
                          <a:latin typeface="+mn-lt"/>
                          <a:ea typeface="+mn-ea"/>
                          <a:cs typeface="+mn-cs"/>
                        </a:rPr>
                        <a:t>$22,715</a:t>
                      </a:r>
                      <a:endParaRPr lang="en-US" sz="1800" kern="1200" dirty="0">
                        <a:solidFill>
                          <a:schemeClr val="dk1"/>
                        </a:solidFill>
                        <a:latin typeface="+mn-lt"/>
                        <a:ea typeface="+mn-ea"/>
                        <a:cs typeface="+mn-cs"/>
                      </a:endParaRPr>
                    </a:p>
                  </a:txBody>
                  <a:tcPr anchor="ctr"/>
                </a:tc>
              </a:tr>
            </a:tbl>
          </a:graphicData>
        </a:graphic>
      </p:graphicFrame>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Cost Hierarchy</a:t>
            </a:r>
            <a:endParaRPr lang="en-US"/>
          </a:p>
        </p:txBody>
      </p:sp>
      <p:sp>
        <p:nvSpPr>
          <p:cNvPr id="4" name="Slide Number Placeholder 3"/>
          <p:cNvSpPr>
            <a:spLocks noGrp="1"/>
          </p:cNvSpPr>
          <p:nvPr>
            <p:ph type="sldNum" sz="quarter" idx="12"/>
          </p:nvPr>
        </p:nvSpPr>
        <p:spPr/>
        <p:txBody>
          <a:bodyPr/>
          <a:lstStyle/>
          <a:p>
            <a:fld id="{87989462-1FD5-4211-85BD-E99A4CF90F7A}" type="slidenum">
              <a:rPr lang="en-US" smtClean="0"/>
              <a:pPr/>
              <a:t>33</a:t>
            </a:fld>
            <a:endParaRPr lang="en-US"/>
          </a:p>
        </p:txBody>
      </p:sp>
      <p:pic>
        <p:nvPicPr>
          <p:cNvPr id="28676" name="Diagram 29"/>
          <p:cNvPicPr>
            <a:picLocks noChangeArrowheads="1"/>
          </p:cNvPicPr>
          <p:nvPr/>
        </p:nvPicPr>
        <p:blipFill>
          <a:blip r:embed="rId3" cstate="print"/>
          <a:srcRect/>
          <a:stretch>
            <a:fillRect/>
          </a:stretch>
        </p:blipFill>
        <p:spPr bwMode="auto">
          <a:xfrm>
            <a:off x="381000" y="1447800"/>
            <a:ext cx="8077200" cy="4800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turn to S4-9</a:t>
            </a:r>
            <a:endParaRPr lang="en-US" dirty="0"/>
          </a:p>
        </p:txBody>
      </p:sp>
      <p:sp>
        <p:nvSpPr>
          <p:cNvPr id="5" name="Slide Number Placeholder 4"/>
          <p:cNvSpPr>
            <a:spLocks noGrp="1"/>
          </p:cNvSpPr>
          <p:nvPr>
            <p:ph type="sldNum" sz="quarter" idx="12"/>
          </p:nvPr>
        </p:nvSpPr>
        <p:spPr/>
        <p:txBody>
          <a:bodyPr/>
          <a:lstStyle/>
          <a:p>
            <a:fld id="{87989462-1FD5-4211-85BD-E99A4CF90F7A}" type="slidenum">
              <a:rPr lang="en-US" smtClean="0"/>
              <a:pPr/>
              <a:t>34</a:t>
            </a:fld>
            <a:endParaRPr lang="en-US"/>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S4-9  Classifying Costs Within the </a:t>
            </a:r>
            <a:br>
              <a:rPr lang="en-US" dirty="0" smtClean="0"/>
            </a:br>
            <a:r>
              <a:rPr lang="en-US" dirty="0" smtClean="0"/>
              <a:t>Cost Hierarchy</a:t>
            </a:r>
            <a:endParaRPr lang="en-US" dirty="0"/>
          </a:p>
        </p:txBody>
      </p:sp>
      <p:graphicFrame>
        <p:nvGraphicFramePr>
          <p:cNvPr id="12" name="Content Placeholder 11"/>
          <p:cNvGraphicFramePr>
            <a:graphicFrameLocks noGrp="1"/>
          </p:cNvGraphicFramePr>
          <p:nvPr>
            <p:ph idx="1"/>
          </p:nvPr>
        </p:nvGraphicFramePr>
        <p:xfrm>
          <a:off x="457200" y="1600200"/>
          <a:ext cx="8229600" cy="4480560"/>
        </p:xfrm>
        <a:graphic>
          <a:graphicData uri="http://schemas.openxmlformats.org/drawingml/2006/table">
            <a:tbl>
              <a:tblPr firstRow="1" bandRow="1">
                <a:tableStyleId>{5940675A-B579-460E-94D1-54222C63F5DA}</a:tableStyleId>
              </a:tblPr>
              <a:tblGrid>
                <a:gridCol w="5791200"/>
                <a:gridCol w="2438400"/>
              </a:tblGrid>
              <a:tr h="370840">
                <a:tc>
                  <a:txBody>
                    <a:bodyPr/>
                    <a:lstStyle/>
                    <a:p>
                      <a:pPr marL="342900" indent="-342900">
                        <a:buFont typeface="+mj-lt"/>
                        <a:buAutoNum type="arabicPeriod"/>
                      </a:pPr>
                      <a:r>
                        <a:rPr lang="en-US" sz="2400" dirty="0" smtClean="0"/>
                        <a:t>Each container is cut from the mold once the plastic has cooled and hardened. </a:t>
                      </a:r>
                      <a:endParaRPr lang="en-US" sz="2400" dirty="0"/>
                    </a:p>
                  </a:txBody>
                  <a:tcP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smtClean="0">
                        <a:ln>
                          <a:noFill/>
                        </a:ln>
                        <a:solidFill>
                          <a:srgbClr val="16515F"/>
                        </a:solidFill>
                        <a:effectLst/>
                        <a:uLnTx/>
                        <a:uFillTx/>
                        <a:latin typeface="Arial" pitchFamily="34" charset="0"/>
                        <a:ea typeface="+mn-ea"/>
                        <a:cs typeface="+mn-cs"/>
                      </a:endParaRPr>
                    </a:p>
                  </a:txBody>
                  <a:tcPr anchor="ct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marL="342900" indent="-342900">
                        <a:buFont typeface="+mj-lt"/>
                        <a:buAutoNum type="arabicPeriod" startAt="2"/>
                      </a:pPr>
                      <a:r>
                        <a:rPr lang="en-US" sz="2400" dirty="0" smtClean="0"/>
                        <a:t>Patents are obtained for each new type of container mold.</a:t>
                      </a:r>
                      <a:endParaRPr lang="en-US" sz="2400" dirty="0"/>
                    </a:p>
                  </a:txBody>
                  <a:tcP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smtClean="0">
                        <a:ln>
                          <a:noFill/>
                        </a:ln>
                        <a:solidFill>
                          <a:srgbClr val="16515F"/>
                        </a:solidFill>
                        <a:effectLst/>
                        <a:uLnTx/>
                        <a:uFillTx/>
                        <a:latin typeface="Arial" pitchFamily="34" charset="0"/>
                        <a:ea typeface="+mn-ea"/>
                        <a:cs typeface="+mn-cs"/>
                      </a:endParaRPr>
                    </a:p>
                  </a:txBody>
                  <a:tcPr anchor="ct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lnTlToBr w="12700" cmpd="sng">
                      <a:noFill/>
                      <a:prstDash val="solid"/>
                    </a:lnTlToBr>
                    <a:lnBlToTr w="12700" cmpd="sng">
                      <a:noFill/>
                      <a:prstDash val="solid"/>
                    </a:lnBlToTr>
                  </a:tcPr>
                </a:tc>
              </a:tr>
              <a:tr h="320040">
                <a:tc>
                  <a:txBody>
                    <a:bodyPr/>
                    <a:lstStyle/>
                    <a:p>
                      <a:pPr marL="342900" indent="-342900">
                        <a:buFont typeface="+mj-lt"/>
                        <a:buAutoNum type="arabicPeriod" startAt="3"/>
                      </a:pPr>
                      <a:r>
                        <a:rPr lang="en-US" sz="2400" dirty="0" smtClean="0"/>
                        <a:t>Plastic resins are used as the main direct material for the containers.</a:t>
                      </a:r>
                      <a:endParaRPr lang="en-US" sz="2400" dirty="0"/>
                    </a:p>
                  </a:txBody>
                  <a:tcP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smtClean="0">
                        <a:ln>
                          <a:noFill/>
                        </a:ln>
                        <a:solidFill>
                          <a:srgbClr val="16515F"/>
                        </a:solidFill>
                        <a:effectLst/>
                        <a:uLnTx/>
                        <a:uFillTx/>
                        <a:latin typeface="Arial" pitchFamily="34" charset="0"/>
                        <a:ea typeface="+mn-ea"/>
                        <a:cs typeface="+mn-cs"/>
                      </a:endParaRPr>
                    </a:p>
                  </a:txBody>
                  <a:tcPr anchor="ct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marL="342900" indent="-342900">
                        <a:buFont typeface="+mj-lt"/>
                        <a:buAutoNum type="arabicPeriod" startAt="4"/>
                      </a:pPr>
                      <a:r>
                        <a:rPr lang="en-US" sz="2400" dirty="0" smtClean="0"/>
                        <a:t>A plant manager oversees the entire manufacturing operation.</a:t>
                      </a:r>
                      <a:endParaRPr lang="en-US" sz="2400" dirty="0"/>
                    </a:p>
                  </a:txBody>
                  <a:tcP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nchor="ct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marL="342900" indent="-342900">
                        <a:buFont typeface="+mj-lt"/>
                        <a:buAutoNum type="arabicPeriod" startAt="5"/>
                      </a:pPr>
                      <a:r>
                        <a:rPr lang="en-US" sz="2400" dirty="0" smtClean="0"/>
                        <a:t>The sales force incurs travel expenses to attend various trade shows throughout the country to market the containers.</a:t>
                      </a:r>
                      <a:endParaRPr lang="en-US" sz="2400" dirty="0"/>
                    </a:p>
                  </a:txBody>
                  <a:tcP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nchor="ct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9" name="Slide Number Placeholder 8"/>
          <p:cNvSpPr>
            <a:spLocks noGrp="1"/>
          </p:cNvSpPr>
          <p:nvPr>
            <p:ph type="sldNum" sz="quarter" idx="12"/>
          </p:nvPr>
        </p:nvSpPr>
        <p:spPr/>
        <p:txBody>
          <a:bodyPr/>
          <a:lstStyle/>
          <a:p>
            <a:fld id="{87989462-1FD5-4211-85BD-E99A4CF90F7A}" type="slidenum">
              <a:rPr lang="en-US" smtClean="0"/>
              <a:pPr/>
              <a:t>35</a:t>
            </a:fld>
            <a:endParaRPr lang="en-US"/>
          </a:p>
        </p:txBody>
      </p:sp>
      <p:sp>
        <p:nvSpPr>
          <p:cNvPr id="5" name="Rectangle 4"/>
          <p:cNvSpPr/>
          <p:nvPr/>
        </p:nvSpPr>
        <p:spPr>
          <a:xfrm>
            <a:off x="6324600" y="1752600"/>
            <a:ext cx="1569660" cy="461665"/>
          </a:xfrm>
          <a:prstGeom prst="rect">
            <a:avLst/>
          </a:prstGeom>
        </p:spPr>
        <p:txBody>
          <a:bodyPr wrap="none">
            <a:spAutoFit/>
          </a:bodyPr>
          <a:lstStyle/>
          <a:p>
            <a:pPr lvl="0">
              <a:defRPr/>
            </a:pPr>
            <a:r>
              <a:rPr lang="en-US" sz="2400" b="1" dirty="0" smtClean="0">
                <a:solidFill>
                  <a:srgbClr val="16515F"/>
                </a:solidFill>
              </a:rPr>
              <a:t>Unit-level</a:t>
            </a:r>
          </a:p>
        </p:txBody>
      </p:sp>
      <p:sp>
        <p:nvSpPr>
          <p:cNvPr id="6" name="Rectangle 5"/>
          <p:cNvSpPr/>
          <p:nvPr/>
        </p:nvSpPr>
        <p:spPr>
          <a:xfrm>
            <a:off x="6324600" y="3429000"/>
            <a:ext cx="1569660" cy="461665"/>
          </a:xfrm>
          <a:prstGeom prst="rect">
            <a:avLst/>
          </a:prstGeom>
        </p:spPr>
        <p:txBody>
          <a:bodyPr wrap="none">
            <a:spAutoFit/>
          </a:bodyPr>
          <a:lstStyle/>
          <a:p>
            <a:pPr lvl="0">
              <a:defRPr/>
            </a:pPr>
            <a:r>
              <a:rPr lang="en-US" sz="2400" b="1" dirty="0" smtClean="0">
                <a:solidFill>
                  <a:srgbClr val="16515F"/>
                </a:solidFill>
              </a:rPr>
              <a:t>Unit-level</a:t>
            </a:r>
          </a:p>
        </p:txBody>
      </p:sp>
      <p:sp>
        <p:nvSpPr>
          <p:cNvPr id="7" name="Rectangle 6"/>
          <p:cNvSpPr/>
          <p:nvPr/>
        </p:nvSpPr>
        <p:spPr>
          <a:xfrm>
            <a:off x="6324600" y="2590800"/>
            <a:ext cx="2133918" cy="461665"/>
          </a:xfrm>
          <a:prstGeom prst="rect">
            <a:avLst/>
          </a:prstGeom>
        </p:spPr>
        <p:txBody>
          <a:bodyPr wrap="none">
            <a:spAutoFit/>
          </a:bodyPr>
          <a:lstStyle/>
          <a:p>
            <a:pPr lvl="0">
              <a:defRPr/>
            </a:pPr>
            <a:r>
              <a:rPr lang="en-US" sz="2400" b="1" dirty="0" smtClean="0">
                <a:solidFill>
                  <a:srgbClr val="16515F"/>
                </a:solidFill>
              </a:rPr>
              <a:t>Product-level</a:t>
            </a:r>
          </a:p>
        </p:txBody>
      </p:sp>
      <p:sp>
        <p:nvSpPr>
          <p:cNvPr id="8" name="Rectangle 7"/>
          <p:cNvSpPr/>
          <p:nvPr/>
        </p:nvSpPr>
        <p:spPr>
          <a:xfrm>
            <a:off x="6324600" y="4267200"/>
            <a:ext cx="2031325" cy="461665"/>
          </a:xfrm>
          <a:prstGeom prst="rect">
            <a:avLst/>
          </a:prstGeom>
        </p:spPr>
        <p:txBody>
          <a:bodyPr wrap="none">
            <a:spAutoFit/>
          </a:bodyPr>
          <a:lstStyle/>
          <a:p>
            <a:pPr lvl="0">
              <a:defRPr/>
            </a:pPr>
            <a:r>
              <a:rPr lang="en-US" sz="2400" b="1" dirty="0" smtClean="0">
                <a:solidFill>
                  <a:srgbClr val="16515F"/>
                </a:solidFill>
              </a:rPr>
              <a:t>Facility-level</a:t>
            </a:r>
          </a:p>
        </p:txBody>
      </p:sp>
      <p:sp>
        <p:nvSpPr>
          <p:cNvPr id="10" name="Rectangle 9"/>
          <p:cNvSpPr/>
          <p:nvPr/>
        </p:nvSpPr>
        <p:spPr>
          <a:xfrm>
            <a:off x="6324600" y="5181600"/>
            <a:ext cx="2031325" cy="461665"/>
          </a:xfrm>
          <a:prstGeom prst="rect">
            <a:avLst/>
          </a:prstGeom>
        </p:spPr>
        <p:txBody>
          <a:bodyPr wrap="none">
            <a:spAutoFit/>
          </a:bodyPr>
          <a:lstStyle/>
          <a:p>
            <a:pPr lvl="0">
              <a:defRPr/>
            </a:pPr>
            <a:r>
              <a:rPr lang="en-US" sz="2400" b="1" dirty="0" smtClean="0">
                <a:solidFill>
                  <a:srgbClr val="16515F"/>
                </a:solidFill>
              </a:rPr>
              <a:t>Facility-level</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S4-9 (cont.)</a:t>
            </a:r>
            <a:endParaRPr lang="en-US" dirty="0"/>
          </a:p>
        </p:txBody>
      </p:sp>
      <p:graphicFrame>
        <p:nvGraphicFramePr>
          <p:cNvPr id="12" name="Content Placeholder 11"/>
          <p:cNvGraphicFramePr>
            <a:graphicFrameLocks noGrp="1"/>
          </p:cNvGraphicFramePr>
          <p:nvPr>
            <p:ph idx="1"/>
          </p:nvPr>
        </p:nvGraphicFramePr>
        <p:xfrm>
          <a:off x="457200" y="1600200"/>
          <a:ext cx="8229600" cy="4114800"/>
        </p:xfrm>
        <a:graphic>
          <a:graphicData uri="http://schemas.openxmlformats.org/drawingml/2006/table">
            <a:tbl>
              <a:tblPr firstRow="1" bandRow="1">
                <a:tableStyleId>{5940675A-B579-460E-94D1-54222C63F5DA}</a:tableStyleId>
              </a:tblPr>
              <a:tblGrid>
                <a:gridCol w="5791200"/>
                <a:gridCol w="2438400"/>
              </a:tblGrid>
              <a:tr h="370840">
                <a:tc>
                  <a:txBody>
                    <a:bodyPr/>
                    <a:lstStyle/>
                    <a:p>
                      <a:pPr marL="457200" indent="-457200">
                        <a:buFont typeface="+mj-lt"/>
                        <a:buAutoNum type="arabicPeriod" startAt="6"/>
                      </a:pPr>
                      <a:r>
                        <a:rPr lang="en-US" sz="2400" dirty="0" smtClean="0"/>
                        <a:t>Each container product line has a product line manager.</a:t>
                      </a:r>
                      <a:endParaRPr lang="en-US" sz="2400" dirty="0"/>
                    </a:p>
                  </a:txBody>
                  <a:tcP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smtClean="0">
                        <a:ln>
                          <a:noFill/>
                        </a:ln>
                        <a:solidFill>
                          <a:srgbClr val="16515F"/>
                        </a:solidFill>
                        <a:effectLst/>
                        <a:uLnTx/>
                        <a:uFillTx/>
                        <a:latin typeface="Arial" pitchFamily="34" charset="0"/>
                        <a:ea typeface="+mn-ea"/>
                        <a:cs typeface="+mn-cs"/>
                      </a:endParaRPr>
                    </a:p>
                  </a:txBody>
                  <a:tcPr anchor="ct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marL="457200" indent="-457200">
                        <a:buFont typeface="+mj-lt"/>
                        <a:buAutoNum type="arabicPeriod" startAt="7"/>
                      </a:pPr>
                      <a:r>
                        <a:rPr lang="en-US" sz="2400" dirty="0" smtClean="0"/>
                        <a:t>The extrusion machine is calibrated for each batch of containers made.</a:t>
                      </a:r>
                      <a:endParaRPr lang="en-US" sz="2400" dirty="0"/>
                    </a:p>
                  </a:txBody>
                  <a:tcP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smtClean="0">
                        <a:ln>
                          <a:noFill/>
                        </a:ln>
                        <a:solidFill>
                          <a:srgbClr val="16515F"/>
                        </a:solidFill>
                        <a:effectLst/>
                        <a:uLnTx/>
                        <a:uFillTx/>
                        <a:latin typeface="Arial" pitchFamily="34" charset="0"/>
                        <a:ea typeface="+mn-ea"/>
                        <a:cs typeface="+mn-cs"/>
                      </a:endParaRPr>
                    </a:p>
                  </a:txBody>
                  <a:tcPr anchor="ct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lnTlToBr w="12700" cmpd="sng">
                      <a:noFill/>
                      <a:prstDash val="solid"/>
                    </a:lnTlToBr>
                    <a:lnBlToTr w="12700" cmpd="sng">
                      <a:noFill/>
                      <a:prstDash val="solid"/>
                    </a:lnBlToTr>
                  </a:tcPr>
                </a:tc>
              </a:tr>
              <a:tr h="320040">
                <a:tc>
                  <a:txBody>
                    <a:bodyPr/>
                    <a:lstStyle/>
                    <a:p>
                      <a:pPr marL="457200" indent="-457200">
                        <a:buFont typeface="+mj-lt"/>
                        <a:buAutoNum type="arabicPeriod" startAt="8"/>
                      </a:pPr>
                      <a:r>
                        <a:rPr lang="en-US" sz="2400" dirty="0" smtClean="0"/>
                        <a:t>Each type of container has its own unique molds.</a:t>
                      </a:r>
                      <a:endParaRPr lang="en-US" sz="2400" dirty="0"/>
                    </a:p>
                  </a:txBody>
                  <a:tcP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smtClean="0">
                        <a:ln>
                          <a:noFill/>
                        </a:ln>
                        <a:solidFill>
                          <a:srgbClr val="16515F"/>
                        </a:solidFill>
                        <a:effectLst/>
                        <a:uLnTx/>
                        <a:uFillTx/>
                        <a:latin typeface="Arial" pitchFamily="34" charset="0"/>
                        <a:ea typeface="+mn-ea"/>
                        <a:cs typeface="+mn-cs"/>
                      </a:endParaRPr>
                    </a:p>
                  </a:txBody>
                  <a:tcPr anchor="ct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marL="457200" indent="-457200">
                        <a:buFont typeface="+mj-lt"/>
                        <a:buAutoNum type="arabicPeriod" startAt="9"/>
                      </a:pPr>
                      <a:r>
                        <a:rPr lang="en-US" sz="2400" dirty="0" smtClean="0"/>
                        <a:t>Routine maintenance is performed on the extrusion machines</a:t>
                      </a:r>
                      <a:endParaRPr lang="en-US" sz="2400" dirty="0"/>
                    </a:p>
                  </a:txBody>
                  <a:tcP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nchor="ct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marL="457200" indent="-457200">
                        <a:buFont typeface="+mj-lt"/>
                        <a:buAutoNum type="arabicPeriod" startAt="10"/>
                      </a:pPr>
                      <a:r>
                        <a:rPr lang="en-US" sz="2400" dirty="0" smtClean="0"/>
                        <a:t>Rent is paid for the building that houses the manufacturing processes.</a:t>
                      </a:r>
                      <a:endParaRPr lang="en-US" sz="2400" dirty="0"/>
                    </a:p>
                  </a:txBody>
                  <a:tcP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nchor="ct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9" name="Slide Number Placeholder 8"/>
          <p:cNvSpPr>
            <a:spLocks noGrp="1"/>
          </p:cNvSpPr>
          <p:nvPr>
            <p:ph type="sldNum" sz="quarter" idx="12"/>
          </p:nvPr>
        </p:nvSpPr>
        <p:spPr/>
        <p:txBody>
          <a:bodyPr/>
          <a:lstStyle/>
          <a:p>
            <a:fld id="{87989462-1FD5-4211-85BD-E99A4CF90F7A}" type="slidenum">
              <a:rPr lang="en-US" smtClean="0"/>
              <a:pPr/>
              <a:t>36</a:t>
            </a:fld>
            <a:endParaRPr lang="en-US"/>
          </a:p>
        </p:txBody>
      </p:sp>
      <p:sp>
        <p:nvSpPr>
          <p:cNvPr id="5" name="Rectangle 4"/>
          <p:cNvSpPr/>
          <p:nvPr/>
        </p:nvSpPr>
        <p:spPr>
          <a:xfrm>
            <a:off x="6324600" y="4191000"/>
            <a:ext cx="2031325" cy="461665"/>
          </a:xfrm>
          <a:prstGeom prst="rect">
            <a:avLst/>
          </a:prstGeom>
        </p:spPr>
        <p:txBody>
          <a:bodyPr wrap="none">
            <a:spAutoFit/>
          </a:bodyPr>
          <a:lstStyle/>
          <a:p>
            <a:pPr lvl="0">
              <a:defRPr/>
            </a:pPr>
            <a:r>
              <a:rPr lang="en-US" sz="2400" b="1" dirty="0" smtClean="0">
                <a:solidFill>
                  <a:srgbClr val="16515F"/>
                </a:solidFill>
              </a:rPr>
              <a:t>Facility-level</a:t>
            </a:r>
          </a:p>
        </p:txBody>
      </p:sp>
      <p:sp>
        <p:nvSpPr>
          <p:cNvPr id="6" name="Rectangle 5"/>
          <p:cNvSpPr/>
          <p:nvPr/>
        </p:nvSpPr>
        <p:spPr>
          <a:xfrm>
            <a:off x="6324600" y="5029200"/>
            <a:ext cx="2031325" cy="461665"/>
          </a:xfrm>
          <a:prstGeom prst="rect">
            <a:avLst/>
          </a:prstGeom>
        </p:spPr>
        <p:txBody>
          <a:bodyPr wrap="none">
            <a:spAutoFit/>
          </a:bodyPr>
          <a:lstStyle/>
          <a:p>
            <a:pPr lvl="0">
              <a:defRPr/>
            </a:pPr>
            <a:r>
              <a:rPr lang="en-US" sz="2400" b="1" dirty="0" smtClean="0">
                <a:solidFill>
                  <a:srgbClr val="16515F"/>
                </a:solidFill>
              </a:rPr>
              <a:t>Facility-level</a:t>
            </a:r>
          </a:p>
        </p:txBody>
      </p:sp>
      <p:sp>
        <p:nvSpPr>
          <p:cNvPr id="7" name="Rectangle 6"/>
          <p:cNvSpPr/>
          <p:nvPr/>
        </p:nvSpPr>
        <p:spPr>
          <a:xfrm>
            <a:off x="6324600" y="3429000"/>
            <a:ext cx="2133918" cy="461665"/>
          </a:xfrm>
          <a:prstGeom prst="rect">
            <a:avLst/>
          </a:prstGeom>
        </p:spPr>
        <p:txBody>
          <a:bodyPr wrap="none">
            <a:spAutoFit/>
          </a:bodyPr>
          <a:lstStyle/>
          <a:p>
            <a:pPr lvl="0">
              <a:defRPr/>
            </a:pPr>
            <a:r>
              <a:rPr lang="en-US" sz="2400" b="1" dirty="0" smtClean="0">
                <a:solidFill>
                  <a:srgbClr val="16515F"/>
                </a:solidFill>
              </a:rPr>
              <a:t>Product-level</a:t>
            </a:r>
          </a:p>
        </p:txBody>
      </p:sp>
      <p:sp>
        <p:nvSpPr>
          <p:cNvPr id="8" name="Rectangle 7"/>
          <p:cNvSpPr/>
          <p:nvPr/>
        </p:nvSpPr>
        <p:spPr>
          <a:xfrm>
            <a:off x="6400800" y="1752600"/>
            <a:ext cx="2133918" cy="461665"/>
          </a:xfrm>
          <a:prstGeom prst="rect">
            <a:avLst/>
          </a:prstGeom>
        </p:spPr>
        <p:txBody>
          <a:bodyPr wrap="none">
            <a:spAutoFit/>
          </a:bodyPr>
          <a:lstStyle/>
          <a:p>
            <a:pPr lvl="0">
              <a:defRPr/>
            </a:pPr>
            <a:r>
              <a:rPr lang="en-US" sz="2400" b="1" dirty="0" smtClean="0">
                <a:solidFill>
                  <a:srgbClr val="16515F"/>
                </a:solidFill>
              </a:rPr>
              <a:t>Product-level</a:t>
            </a:r>
          </a:p>
        </p:txBody>
      </p:sp>
      <p:sp>
        <p:nvSpPr>
          <p:cNvPr id="10" name="Rectangle 9"/>
          <p:cNvSpPr/>
          <p:nvPr/>
        </p:nvSpPr>
        <p:spPr>
          <a:xfrm>
            <a:off x="6400800" y="2590800"/>
            <a:ext cx="1827744" cy="461665"/>
          </a:xfrm>
          <a:prstGeom prst="rect">
            <a:avLst/>
          </a:prstGeom>
        </p:spPr>
        <p:txBody>
          <a:bodyPr wrap="none">
            <a:spAutoFit/>
          </a:bodyPr>
          <a:lstStyle/>
          <a:p>
            <a:pPr lvl="0">
              <a:defRPr/>
            </a:pPr>
            <a:r>
              <a:rPr lang="en-US" sz="2400" b="1" dirty="0" smtClean="0">
                <a:solidFill>
                  <a:srgbClr val="16515F"/>
                </a:solidFill>
              </a:rPr>
              <a:t>Batch-level</a:t>
            </a:r>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dirty="0" smtClean="0">
                <a:ea typeface="+mj-ea"/>
                <a:cs typeface="+mj-cs"/>
              </a:rPr>
              <a:t>Objective 3</a:t>
            </a:r>
            <a:endParaRPr lang="en-US" sz="6000" dirty="0">
              <a:ea typeface="+mj-ea"/>
              <a:cs typeface="+mj-cs"/>
            </a:endParaRPr>
          </a:p>
        </p:txBody>
      </p:sp>
      <p:sp>
        <p:nvSpPr>
          <p:cNvPr id="21507" name="Rectangle 3"/>
          <p:cNvSpPr>
            <a:spLocks noGrp="1" noChangeArrowheads="1"/>
          </p:cNvSpPr>
          <p:nvPr>
            <p:ph type="subTitle" idx="1"/>
          </p:nvPr>
        </p:nvSpPr>
        <p:spPr>
          <a:xfrm>
            <a:off x="1143000" y="2438400"/>
            <a:ext cx="6858000" cy="1752600"/>
          </a:xfrm>
        </p:spPr>
        <p:txBody>
          <a:bodyPr/>
          <a:lstStyle/>
          <a:p>
            <a:r>
              <a:rPr lang="en-US" dirty="0" smtClean="0"/>
              <a:t>Understand the benefits and limitations of ABC/ABM systems</a:t>
            </a:r>
          </a:p>
        </p:txBody>
      </p:sp>
      <p:sp>
        <p:nvSpPr>
          <p:cNvPr id="6" name="Slide Number Placeholder 5"/>
          <p:cNvSpPr>
            <a:spLocks noGrp="1"/>
          </p:cNvSpPr>
          <p:nvPr>
            <p:ph type="sldNum" sz="quarter" idx="12"/>
          </p:nvPr>
        </p:nvSpPr>
        <p:spPr/>
        <p:txBody>
          <a:bodyPr/>
          <a:lstStyle/>
          <a:p>
            <a:fld id="{87989462-1FD5-4211-85BD-E99A4CF90F7A}" type="slidenum">
              <a:rPr lang="en-US" smtClean="0"/>
              <a:pPr/>
              <a:t>37</a:t>
            </a:fld>
            <a:endParaRPr lang="en-US"/>
          </a:p>
        </p:txBody>
      </p:sp>
      <p:pic>
        <p:nvPicPr>
          <p:cNvPr id="7" name="Picture 6"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normAutofit fontScale="90000"/>
          </a:bodyPr>
          <a:lstStyle/>
          <a:p>
            <a:r>
              <a:rPr lang="en-US" dirty="0" smtClean="0"/>
              <a:t>Activity-Based Management (ABM)</a:t>
            </a:r>
          </a:p>
        </p:txBody>
      </p:sp>
      <p:sp>
        <p:nvSpPr>
          <p:cNvPr id="33795" name="Rectangle 3"/>
          <p:cNvSpPr>
            <a:spLocks noGrp="1" noChangeArrowheads="1"/>
          </p:cNvSpPr>
          <p:nvPr>
            <p:ph idx="1"/>
          </p:nvPr>
        </p:nvSpPr>
        <p:spPr/>
        <p:txBody>
          <a:bodyPr/>
          <a:lstStyle/>
          <a:p>
            <a:r>
              <a:rPr lang="en-US" dirty="0" smtClean="0"/>
              <a:t>Using ABC information to make decisions</a:t>
            </a:r>
          </a:p>
          <a:p>
            <a:pPr lvl="1"/>
            <a:r>
              <a:rPr lang="en-US" dirty="0" smtClean="0"/>
              <a:t>Pricing and product mix</a:t>
            </a:r>
          </a:p>
          <a:p>
            <a:pPr lvl="1"/>
            <a:r>
              <a:rPr lang="en-US" dirty="0" smtClean="0"/>
              <a:t>Cost cutting</a:t>
            </a:r>
          </a:p>
          <a:p>
            <a:pPr lvl="1"/>
            <a:r>
              <a:rPr lang="en-US" dirty="0" smtClean="0"/>
              <a:t>Planning and control</a:t>
            </a:r>
          </a:p>
        </p:txBody>
      </p:sp>
      <p:sp>
        <p:nvSpPr>
          <p:cNvPr id="4" name="Slide Number Placeholder 3"/>
          <p:cNvSpPr>
            <a:spLocks noGrp="1"/>
          </p:cNvSpPr>
          <p:nvPr>
            <p:ph type="sldNum" sz="quarter" idx="12"/>
          </p:nvPr>
        </p:nvSpPr>
        <p:spPr/>
        <p:txBody>
          <a:bodyPr/>
          <a:lstStyle/>
          <a:p>
            <a:fld id="{87989462-1FD5-4211-85BD-E99A4CF90F7A}" type="slidenum">
              <a:rPr lang="en-US" smtClean="0"/>
              <a:pPr/>
              <a:t>38</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r>
              <a:rPr lang="en-US" smtClean="0"/>
              <a:t>Pricing and Product Mix Decisions</a:t>
            </a:r>
          </a:p>
        </p:txBody>
      </p:sp>
      <p:sp>
        <p:nvSpPr>
          <p:cNvPr id="34819" name="Rectangle 3"/>
          <p:cNvSpPr>
            <a:spLocks noGrp="1" noChangeArrowheads="1"/>
          </p:cNvSpPr>
          <p:nvPr>
            <p:ph idx="1"/>
          </p:nvPr>
        </p:nvSpPr>
        <p:spPr/>
        <p:txBody>
          <a:bodyPr/>
          <a:lstStyle/>
          <a:p>
            <a:r>
              <a:rPr lang="en-US" dirty="0" smtClean="0"/>
              <a:t>Change the prices for products after identifying the different total cost</a:t>
            </a:r>
            <a:br>
              <a:rPr lang="en-US" dirty="0" smtClean="0"/>
            </a:br>
            <a:endParaRPr lang="en-US" dirty="0" smtClean="0"/>
          </a:p>
          <a:p>
            <a:r>
              <a:rPr lang="en-US" dirty="0" smtClean="0"/>
              <a:t>Decide to market the higher profitability product</a:t>
            </a:r>
            <a:br>
              <a:rPr lang="en-US" dirty="0" smtClean="0"/>
            </a:br>
            <a:endParaRPr lang="en-US" dirty="0" smtClean="0"/>
          </a:p>
          <a:p>
            <a:r>
              <a:rPr lang="en-US" dirty="0" smtClean="0"/>
              <a:t>Shift the product mix away from less-profitable products</a:t>
            </a:r>
          </a:p>
        </p:txBody>
      </p:sp>
      <p:sp>
        <p:nvSpPr>
          <p:cNvPr id="4" name="Slide Number Placeholder 3"/>
          <p:cNvSpPr>
            <a:spLocks noGrp="1"/>
          </p:cNvSpPr>
          <p:nvPr>
            <p:ph type="sldNum" sz="quarter" idx="12"/>
          </p:nvPr>
        </p:nvSpPr>
        <p:spPr/>
        <p:txBody>
          <a:bodyPr/>
          <a:lstStyle/>
          <a:p>
            <a:fld id="{87989462-1FD5-4211-85BD-E99A4CF90F7A}" type="slidenum">
              <a:rPr lang="en-US" smtClean="0"/>
              <a:pPr/>
              <a:t>39</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Plantwide</a:t>
            </a:r>
            <a:r>
              <a:rPr lang="en-US" dirty="0" smtClean="0"/>
              <a:t> Overhead Rate – </a:t>
            </a:r>
            <a:br>
              <a:rPr lang="en-US" dirty="0" smtClean="0"/>
            </a:br>
            <a:r>
              <a:rPr lang="en-US" dirty="0" smtClean="0"/>
              <a:t>example in textbook</a:t>
            </a:r>
            <a:endParaRPr lang="en-US" dirty="0"/>
          </a:p>
        </p:txBody>
      </p:sp>
      <p:sp>
        <p:nvSpPr>
          <p:cNvPr id="9219" name="Content Placeholder 2"/>
          <p:cNvSpPr>
            <a:spLocks noGrp="1"/>
          </p:cNvSpPr>
          <p:nvPr>
            <p:ph idx="1"/>
          </p:nvPr>
        </p:nvSpPr>
        <p:spPr/>
        <p:txBody>
          <a:bodyPr/>
          <a:lstStyle/>
          <a:p>
            <a:r>
              <a:rPr lang="en-US" dirty="0" smtClean="0"/>
              <a:t>Using one predetermined manufacturing overhead rate for all operations</a:t>
            </a:r>
          </a:p>
        </p:txBody>
      </p:sp>
      <p:grpSp>
        <p:nvGrpSpPr>
          <p:cNvPr id="8226" name="Group 8"/>
          <p:cNvGrpSpPr>
            <a:grpSpLocks/>
          </p:cNvGrpSpPr>
          <p:nvPr/>
        </p:nvGrpSpPr>
        <p:grpSpPr bwMode="auto">
          <a:xfrm>
            <a:off x="609600" y="3018631"/>
            <a:ext cx="8534400" cy="820738"/>
            <a:chOff x="0" y="2731294"/>
            <a:chExt cx="8991600" cy="820738"/>
          </a:xfrm>
        </p:grpSpPr>
        <p:sp>
          <p:nvSpPr>
            <p:cNvPr id="8227" name="TextBox 7"/>
            <p:cNvSpPr txBox="1">
              <a:spLocks noChangeArrowheads="1"/>
            </p:cNvSpPr>
            <p:nvPr/>
          </p:nvSpPr>
          <p:spPr bwMode="auto">
            <a:xfrm>
              <a:off x="0" y="2982912"/>
              <a:ext cx="3200400" cy="369888"/>
            </a:xfrm>
            <a:prstGeom prst="rect">
              <a:avLst/>
            </a:prstGeom>
            <a:noFill/>
            <a:ln w="9525">
              <a:noFill/>
              <a:miter lim="800000"/>
              <a:headEnd/>
              <a:tailEnd/>
            </a:ln>
          </p:spPr>
          <p:txBody>
            <a:bodyPr wrap="square">
              <a:spAutoFit/>
            </a:bodyPr>
            <a:lstStyle/>
            <a:p>
              <a:r>
                <a:rPr lang="en-US" b="1" dirty="0">
                  <a:latin typeface="+mn-lt"/>
                  <a:ea typeface="Calibri" pitchFamily="34" charset="0"/>
                  <a:cs typeface="Times New Roman" pitchFamily="18" charset="0"/>
                </a:rPr>
                <a:t>Predetermined MOH rate  </a:t>
              </a:r>
              <a:r>
                <a:rPr lang="en-US" dirty="0">
                  <a:latin typeface="+mn-lt"/>
                  <a:ea typeface="Calibri" pitchFamily="34" charset="0"/>
                  <a:cs typeface="Times New Roman" pitchFamily="18" charset="0"/>
                </a:rPr>
                <a:t>=</a:t>
              </a:r>
            </a:p>
          </p:txBody>
        </p:sp>
        <p:sp>
          <p:nvSpPr>
            <p:cNvPr id="8228" name="Rectangle 2"/>
            <p:cNvSpPr>
              <a:spLocks noChangeArrowheads="1"/>
            </p:cNvSpPr>
            <p:nvPr/>
          </p:nvSpPr>
          <p:spPr bwMode="auto">
            <a:xfrm>
              <a:off x="3124200" y="2731294"/>
              <a:ext cx="5867400" cy="820738"/>
            </a:xfrm>
            <a:prstGeom prst="rect">
              <a:avLst/>
            </a:prstGeom>
            <a:noFill/>
            <a:ln w="9525">
              <a:noFill/>
              <a:miter lim="800000"/>
              <a:headEnd/>
              <a:tailEnd/>
            </a:ln>
          </p:spPr>
          <p:txBody>
            <a:bodyPr wrap="square" anchor="ctr">
              <a:spAutoFit/>
            </a:bodyPr>
            <a:lstStyle/>
            <a:p>
              <a:pPr eaLnBrk="0" hangingPunct="0">
                <a:lnSpc>
                  <a:spcPct val="120000"/>
                </a:lnSpc>
              </a:pPr>
              <a:r>
                <a:rPr lang="en-US" sz="2000" b="1" dirty="0">
                  <a:latin typeface="+mn-lt"/>
                  <a:ea typeface="Calibri" pitchFamily="34" charset="0"/>
                  <a:cs typeface="Times New Roman" pitchFamily="18" charset="0"/>
                </a:rPr>
                <a:t>Total estimated manufacturing overhead costs</a:t>
              </a:r>
              <a:r>
                <a:rPr lang="en-US" sz="2000" b="1" dirty="0" smtClean="0">
                  <a:latin typeface="+mn-lt"/>
                  <a:ea typeface="Calibri" pitchFamily="34" charset="0"/>
                  <a:cs typeface="Times New Roman" pitchFamily="18" charset="0"/>
                </a:rPr>
                <a:t/>
              </a:r>
              <a:br>
                <a:rPr lang="en-US" sz="2000" b="1" dirty="0" smtClean="0">
                  <a:latin typeface="+mn-lt"/>
                  <a:ea typeface="Calibri" pitchFamily="34" charset="0"/>
                  <a:cs typeface="Times New Roman" pitchFamily="18" charset="0"/>
                </a:rPr>
              </a:br>
              <a:r>
                <a:rPr lang="en-US" sz="2000" b="1" dirty="0" smtClean="0">
                  <a:latin typeface="+mn-lt"/>
                  <a:ea typeface="Calibri" pitchFamily="34" charset="0"/>
                  <a:cs typeface="Times New Roman" pitchFamily="18" charset="0"/>
                </a:rPr>
                <a:t>Total </a:t>
              </a:r>
              <a:r>
                <a:rPr lang="en-US" sz="2000" b="1" dirty="0">
                  <a:latin typeface="+mn-lt"/>
                  <a:ea typeface="Calibri" pitchFamily="34" charset="0"/>
                  <a:cs typeface="Times New Roman" pitchFamily="18" charset="0"/>
                </a:rPr>
                <a:t>estimated amount of the allocation base</a:t>
              </a:r>
            </a:p>
          </p:txBody>
        </p:sp>
      </p:grpSp>
      <p:grpSp>
        <p:nvGrpSpPr>
          <p:cNvPr id="9" name="Group 8"/>
          <p:cNvGrpSpPr>
            <a:grpSpLocks/>
          </p:cNvGrpSpPr>
          <p:nvPr/>
        </p:nvGrpSpPr>
        <p:grpSpPr bwMode="auto">
          <a:xfrm>
            <a:off x="609600" y="4419600"/>
            <a:ext cx="6629400" cy="830997"/>
            <a:chOff x="0" y="2743200"/>
            <a:chExt cx="6629400" cy="830997"/>
          </a:xfrm>
        </p:grpSpPr>
        <p:sp>
          <p:nvSpPr>
            <p:cNvPr id="10" name="TextBox 7"/>
            <p:cNvSpPr txBox="1">
              <a:spLocks noChangeArrowheads="1"/>
            </p:cNvSpPr>
            <p:nvPr/>
          </p:nvSpPr>
          <p:spPr bwMode="auto">
            <a:xfrm>
              <a:off x="0" y="2982912"/>
              <a:ext cx="3200400" cy="369888"/>
            </a:xfrm>
            <a:prstGeom prst="rect">
              <a:avLst/>
            </a:prstGeom>
            <a:noFill/>
            <a:ln w="9525">
              <a:noFill/>
              <a:miter lim="800000"/>
              <a:headEnd/>
              <a:tailEnd/>
            </a:ln>
          </p:spPr>
          <p:txBody>
            <a:bodyPr>
              <a:spAutoFit/>
            </a:bodyPr>
            <a:lstStyle/>
            <a:p>
              <a:r>
                <a:rPr lang="en-US" b="1" dirty="0">
                  <a:latin typeface="+mn-lt"/>
                  <a:ea typeface="Calibri" pitchFamily="34" charset="0"/>
                  <a:cs typeface="Times New Roman" pitchFamily="18" charset="0"/>
                </a:rPr>
                <a:t>Predetermined MOH rate  </a:t>
              </a:r>
              <a:r>
                <a:rPr lang="en-US" dirty="0">
                  <a:latin typeface="+mn-lt"/>
                  <a:ea typeface="Calibri" pitchFamily="34" charset="0"/>
                  <a:cs typeface="Times New Roman" pitchFamily="18" charset="0"/>
                </a:rPr>
                <a:t>=</a:t>
              </a:r>
            </a:p>
          </p:txBody>
        </p:sp>
        <p:sp>
          <p:nvSpPr>
            <p:cNvPr id="11" name="Rectangle 2"/>
            <p:cNvSpPr>
              <a:spLocks noChangeArrowheads="1"/>
            </p:cNvSpPr>
            <p:nvPr/>
          </p:nvSpPr>
          <p:spPr bwMode="auto">
            <a:xfrm>
              <a:off x="3124200" y="2743200"/>
              <a:ext cx="3505200" cy="830997"/>
            </a:xfrm>
            <a:prstGeom prst="rect">
              <a:avLst/>
            </a:prstGeom>
            <a:noFill/>
            <a:ln w="9525">
              <a:noFill/>
              <a:miter lim="800000"/>
              <a:headEnd/>
              <a:tailEnd/>
            </a:ln>
          </p:spPr>
          <p:txBody>
            <a:bodyPr wrap="square" anchor="ctr">
              <a:spAutoFit/>
            </a:bodyPr>
            <a:lstStyle/>
            <a:p>
              <a:pPr eaLnBrk="0" hangingPunct="0">
                <a:lnSpc>
                  <a:spcPct val="120000"/>
                </a:lnSpc>
              </a:pPr>
              <a:r>
                <a:rPr lang="en-US" sz="2000" b="1" dirty="0" smtClean="0">
                  <a:latin typeface="+mn-lt"/>
                  <a:ea typeface="Calibri" pitchFamily="34" charset="0"/>
                  <a:cs typeface="Times New Roman" pitchFamily="18" charset="0"/>
                </a:rPr>
                <a:t>$1,000,000</a:t>
              </a:r>
              <a:br>
                <a:rPr lang="en-US" sz="2000" b="1" dirty="0" smtClean="0">
                  <a:latin typeface="+mn-lt"/>
                  <a:ea typeface="Calibri" pitchFamily="34" charset="0"/>
                  <a:cs typeface="Times New Roman" pitchFamily="18" charset="0"/>
                </a:rPr>
              </a:br>
              <a:r>
                <a:rPr lang="en-US" sz="2000" b="1" dirty="0" smtClean="0">
                  <a:latin typeface="+mn-lt"/>
                  <a:ea typeface="Calibri" pitchFamily="34" charset="0"/>
                  <a:cs typeface="Times New Roman" pitchFamily="18" charset="0"/>
                </a:rPr>
                <a:t>62,500 DL hours</a:t>
              </a:r>
              <a:endParaRPr lang="en-US" sz="2000" b="1" dirty="0">
                <a:latin typeface="+mn-lt"/>
                <a:ea typeface="Calibri" pitchFamily="34" charset="0"/>
                <a:cs typeface="Times New Roman" pitchFamily="18" charset="0"/>
              </a:endParaRPr>
            </a:p>
          </p:txBody>
        </p:sp>
      </p:grpSp>
      <p:sp>
        <p:nvSpPr>
          <p:cNvPr id="16" name="TextBox 15"/>
          <p:cNvSpPr txBox="1"/>
          <p:nvPr/>
        </p:nvSpPr>
        <p:spPr>
          <a:xfrm>
            <a:off x="5715000" y="4648200"/>
            <a:ext cx="2362200" cy="369332"/>
          </a:xfrm>
          <a:prstGeom prst="rect">
            <a:avLst/>
          </a:prstGeom>
          <a:noFill/>
        </p:spPr>
        <p:txBody>
          <a:bodyPr wrap="square" rtlCol="0">
            <a:spAutoFit/>
          </a:bodyPr>
          <a:lstStyle/>
          <a:p>
            <a:r>
              <a:rPr lang="en-US" b="1" dirty="0" smtClean="0">
                <a:latin typeface="+mn-lt"/>
              </a:rPr>
              <a:t>= $16 per DL hour</a:t>
            </a:r>
            <a:endParaRPr lang="en-US" b="1" dirty="0">
              <a:latin typeface="+mn-lt"/>
            </a:endParaRPr>
          </a:p>
        </p:txBody>
      </p:sp>
      <p:cxnSp>
        <p:nvCxnSpPr>
          <p:cNvPr id="27" name="Straight Connector 26"/>
          <p:cNvCxnSpPr/>
          <p:nvPr/>
        </p:nvCxnSpPr>
        <p:spPr>
          <a:xfrm>
            <a:off x="3657600" y="3503612"/>
            <a:ext cx="49530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3810000" y="4876800"/>
            <a:ext cx="16764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1" name="Slide Number Placeholder 30"/>
          <p:cNvSpPr>
            <a:spLocks noGrp="1"/>
          </p:cNvSpPr>
          <p:nvPr>
            <p:ph type="sldNum" sz="quarter" idx="12"/>
          </p:nvPr>
        </p:nvSpPr>
        <p:spPr/>
        <p:txBody>
          <a:bodyPr/>
          <a:lstStyle/>
          <a:p>
            <a:fld id="{87989462-1FD5-4211-85BD-E99A4CF90F7A}" type="slidenum">
              <a:rPr lang="en-US" smtClean="0"/>
              <a:pPr/>
              <a:t>4</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2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P spid="1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Cutting Costs</a:t>
            </a:r>
            <a:endParaRPr lang="en-US"/>
          </a:p>
        </p:txBody>
      </p:sp>
      <p:sp>
        <p:nvSpPr>
          <p:cNvPr id="3" name="Content Placeholder 2"/>
          <p:cNvSpPr>
            <a:spLocks noGrp="1"/>
          </p:cNvSpPr>
          <p:nvPr>
            <p:ph idx="1"/>
          </p:nvPr>
        </p:nvSpPr>
        <p:spPr/>
        <p:txBody>
          <a:bodyPr/>
          <a:lstStyle/>
          <a:p>
            <a:r>
              <a:rPr lang="en-US" dirty="0" smtClean="0"/>
              <a:t>Analyze costs in value chain</a:t>
            </a:r>
          </a:p>
          <a:p>
            <a:pPr lvl="1"/>
            <a:r>
              <a:rPr lang="en-US" dirty="0" smtClean="0"/>
              <a:t>Value-added activities</a:t>
            </a:r>
          </a:p>
          <a:p>
            <a:pPr lvl="1"/>
            <a:r>
              <a:rPr lang="en-US" dirty="0" smtClean="0"/>
              <a:t>Non–value-added activities</a:t>
            </a:r>
          </a:p>
          <a:p>
            <a:pPr lvl="1"/>
            <a:endParaRPr lang="en-US" dirty="0" smtClean="0"/>
          </a:p>
          <a:p>
            <a:r>
              <a:rPr lang="en-US" dirty="0" smtClean="0"/>
              <a:t>Value-added vs. non–value-added</a:t>
            </a:r>
          </a:p>
        </p:txBody>
      </p:sp>
      <p:sp>
        <p:nvSpPr>
          <p:cNvPr id="4" name="Slide Number Placeholder 3"/>
          <p:cNvSpPr>
            <a:spLocks noGrp="1"/>
          </p:cNvSpPr>
          <p:nvPr>
            <p:ph type="sldNum" sz="quarter" idx="12"/>
          </p:nvPr>
        </p:nvSpPr>
        <p:spPr/>
        <p:txBody>
          <a:bodyPr/>
          <a:lstStyle/>
          <a:p>
            <a:fld id="{87989462-1FD5-4211-85BD-E99A4CF90F7A}" type="slidenum">
              <a:rPr lang="en-US" smtClean="0"/>
              <a:pPr/>
              <a:t>40</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p:txBody>
          <a:bodyPr/>
          <a:lstStyle/>
          <a:p>
            <a:r>
              <a:rPr lang="en-US" smtClean="0"/>
              <a:t>Planning and Control Decisions</a:t>
            </a:r>
          </a:p>
        </p:txBody>
      </p:sp>
      <p:sp>
        <p:nvSpPr>
          <p:cNvPr id="36867" name="Rectangle 3"/>
          <p:cNvSpPr>
            <a:spLocks noGrp="1" noChangeArrowheads="1"/>
          </p:cNvSpPr>
          <p:nvPr>
            <p:ph idx="1"/>
          </p:nvPr>
        </p:nvSpPr>
        <p:spPr/>
        <p:txBody>
          <a:bodyPr/>
          <a:lstStyle/>
          <a:p>
            <a:r>
              <a:rPr lang="en-US" dirty="0" smtClean="0"/>
              <a:t>Uses the costs of activities to create budgets</a:t>
            </a:r>
            <a:br>
              <a:rPr lang="en-US" dirty="0" smtClean="0"/>
            </a:br>
            <a:endParaRPr lang="en-US" dirty="0" smtClean="0"/>
          </a:p>
          <a:p>
            <a:r>
              <a:rPr lang="en-US" dirty="0" smtClean="0"/>
              <a:t>Compare with actual activities to see if goals are being met</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87989462-1FD5-4211-85BD-E99A4CF90F7A}" type="slidenum">
              <a:rPr lang="en-US" smtClean="0"/>
              <a:pPr/>
              <a:t>41</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Using ABC Outside of Manufacturing</a:t>
            </a:r>
            <a:endParaRPr lang="en-US"/>
          </a:p>
        </p:txBody>
      </p:sp>
      <p:sp>
        <p:nvSpPr>
          <p:cNvPr id="3" name="Content Placeholder 2"/>
          <p:cNvSpPr>
            <a:spLocks noGrp="1"/>
          </p:cNvSpPr>
          <p:nvPr>
            <p:ph idx="1"/>
          </p:nvPr>
        </p:nvSpPr>
        <p:spPr/>
        <p:txBody>
          <a:bodyPr/>
          <a:lstStyle/>
          <a:p>
            <a:r>
              <a:rPr lang="en-US" dirty="0" smtClean="0"/>
              <a:t>Merchandising and service: find the most profitable product or service</a:t>
            </a:r>
          </a:p>
          <a:p>
            <a:endParaRPr lang="en-US" dirty="0" smtClean="0"/>
          </a:p>
          <a:p>
            <a:r>
              <a:rPr lang="en-US" dirty="0" smtClean="0"/>
              <a:t>Manufacturers: allocate operating activities</a:t>
            </a:r>
          </a:p>
          <a:p>
            <a:endParaRPr lang="en-US" dirty="0"/>
          </a:p>
        </p:txBody>
      </p:sp>
      <p:sp>
        <p:nvSpPr>
          <p:cNvPr id="4" name="Slide Number Placeholder 3"/>
          <p:cNvSpPr>
            <a:spLocks noGrp="1"/>
          </p:cNvSpPr>
          <p:nvPr>
            <p:ph type="sldNum" sz="quarter" idx="12"/>
          </p:nvPr>
        </p:nvSpPr>
        <p:spPr/>
        <p:txBody>
          <a:bodyPr/>
          <a:lstStyle/>
          <a:p>
            <a:fld id="{87989462-1FD5-4211-85BD-E99A4CF90F7A}" type="slidenum">
              <a:rPr lang="en-US" smtClean="0"/>
              <a:pPr/>
              <a:t>42</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Sustainability and Refined Costing Systems</a:t>
            </a:r>
            <a:endParaRPr lang="en-US" dirty="0"/>
          </a:p>
        </p:txBody>
      </p:sp>
      <p:sp>
        <p:nvSpPr>
          <p:cNvPr id="3" name="Content Placeholder 2"/>
          <p:cNvSpPr>
            <a:spLocks noGrp="1"/>
          </p:cNvSpPr>
          <p:nvPr>
            <p:ph idx="1"/>
          </p:nvPr>
        </p:nvSpPr>
        <p:spPr/>
        <p:txBody>
          <a:bodyPr/>
          <a:lstStyle/>
          <a:p>
            <a:endParaRPr lang="en-US" dirty="0" smtClean="0"/>
          </a:p>
          <a:p>
            <a:r>
              <a:rPr lang="en-US" dirty="0" smtClean="0"/>
              <a:t>Environmental overhead should be allocated to different activities that drive their costs.</a:t>
            </a:r>
          </a:p>
          <a:p>
            <a:endParaRPr lang="en-US" dirty="0" smtClean="0"/>
          </a:p>
          <a:p>
            <a:r>
              <a:rPr lang="en-US" dirty="0" smtClean="0"/>
              <a:t>Creates better transparency</a:t>
            </a:r>
            <a:endParaRPr lang="en-US" dirty="0"/>
          </a:p>
        </p:txBody>
      </p:sp>
      <p:sp>
        <p:nvSpPr>
          <p:cNvPr id="4" name="Slide Number Placeholder 3"/>
          <p:cNvSpPr>
            <a:spLocks noGrp="1"/>
          </p:cNvSpPr>
          <p:nvPr>
            <p:ph type="sldNum" sz="quarter" idx="12"/>
          </p:nvPr>
        </p:nvSpPr>
        <p:spPr/>
        <p:txBody>
          <a:bodyPr/>
          <a:lstStyle/>
          <a:p>
            <a:fld id="{87989462-1FD5-4211-85BD-E99A4CF90F7A}" type="slidenum">
              <a:rPr lang="en-US" smtClean="0"/>
              <a:pPr/>
              <a:t>43</a:t>
            </a:fld>
            <a:endParaRPr lang="en-US"/>
          </a:p>
        </p:txBody>
      </p:sp>
    </p:spTree>
  </p:cSld>
  <p:clrMapOvr>
    <a:masterClrMapping/>
  </p:clrMapOvr>
  <p:transition spd="med">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Cost Benefit Test</a:t>
            </a:r>
            <a:endParaRPr lang="en-US"/>
          </a:p>
        </p:txBody>
      </p:sp>
      <p:sp>
        <p:nvSpPr>
          <p:cNvPr id="3" name="Content Placeholder 2"/>
          <p:cNvSpPr>
            <a:spLocks noGrp="1"/>
          </p:cNvSpPr>
          <p:nvPr>
            <p:ph idx="1"/>
          </p:nvPr>
        </p:nvSpPr>
        <p:spPr/>
        <p:txBody>
          <a:bodyPr>
            <a:normAutofit fontScale="77500" lnSpcReduction="20000"/>
          </a:bodyPr>
          <a:lstStyle/>
          <a:p>
            <a:r>
              <a:rPr lang="en-US" dirty="0" smtClean="0"/>
              <a:t>Do the</a:t>
            </a:r>
            <a:r>
              <a:rPr lang="en-US" i="1" dirty="0" smtClean="0"/>
              <a:t> benefits </a:t>
            </a:r>
            <a:r>
              <a:rPr lang="en-US" dirty="0" smtClean="0"/>
              <a:t>of adopting ABC/ABM </a:t>
            </a:r>
            <a:r>
              <a:rPr lang="en-US" i="1" dirty="0" smtClean="0"/>
              <a:t>exceed</a:t>
            </a:r>
            <a:r>
              <a:rPr lang="en-US" dirty="0" smtClean="0"/>
              <a:t> the costs?</a:t>
            </a:r>
          </a:p>
          <a:p>
            <a:endParaRPr lang="en-US" dirty="0" smtClean="0"/>
          </a:p>
          <a:p>
            <a:r>
              <a:rPr lang="en-US" dirty="0" smtClean="0"/>
              <a:t>Benefits are higher for companies in competitive markets:</a:t>
            </a:r>
          </a:p>
          <a:p>
            <a:pPr lvl="1"/>
            <a:r>
              <a:rPr lang="en-US" dirty="0" smtClean="0"/>
              <a:t>Accurate product cost information is essential</a:t>
            </a:r>
          </a:p>
          <a:p>
            <a:pPr lvl="1"/>
            <a:r>
              <a:rPr lang="en-US" dirty="0" smtClean="0"/>
              <a:t>ABM can pinpoint cost savings opportunities</a:t>
            </a:r>
            <a:br>
              <a:rPr lang="en-US" dirty="0" smtClean="0"/>
            </a:br>
            <a:endParaRPr lang="en-US" dirty="0" smtClean="0"/>
          </a:p>
          <a:p>
            <a:r>
              <a:rPr lang="en-US" dirty="0" smtClean="0"/>
              <a:t> Benefits are higher when risk of cost distortion high:</a:t>
            </a:r>
          </a:p>
          <a:p>
            <a:pPr lvl="1"/>
            <a:r>
              <a:rPr lang="en-US" dirty="0" smtClean="0"/>
              <a:t>Many different products, many different types/amounts of resources</a:t>
            </a:r>
          </a:p>
          <a:p>
            <a:pPr lvl="1"/>
            <a:r>
              <a:rPr lang="en-US" dirty="0" smtClean="0"/>
              <a:t>High indirect costs</a:t>
            </a:r>
          </a:p>
          <a:p>
            <a:pPr lvl="1"/>
            <a:r>
              <a:rPr lang="en-US" dirty="0" smtClean="0"/>
              <a:t>High- and low-volume products</a:t>
            </a:r>
          </a:p>
        </p:txBody>
      </p:sp>
      <p:sp>
        <p:nvSpPr>
          <p:cNvPr id="4" name="Slide Number Placeholder 3"/>
          <p:cNvSpPr>
            <a:spLocks noGrp="1"/>
          </p:cNvSpPr>
          <p:nvPr>
            <p:ph type="sldNum" sz="quarter" idx="12"/>
          </p:nvPr>
        </p:nvSpPr>
        <p:spPr/>
        <p:txBody>
          <a:bodyPr/>
          <a:lstStyle/>
          <a:p>
            <a:fld id="{87989462-1FD5-4211-85BD-E99A4CF90F7A}" type="slidenum">
              <a:rPr lang="en-US" smtClean="0"/>
              <a:pPr/>
              <a:t>44</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Costs of Adopting ABC</a:t>
            </a:r>
            <a:endParaRPr lang="en-US"/>
          </a:p>
        </p:txBody>
      </p:sp>
      <p:sp>
        <p:nvSpPr>
          <p:cNvPr id="3" name="Content Placeholder 2"/>
          <p:cNvSpPr>
            <a:spLocks noGrp="1"/>
          </p:cNvSpPr>
          <p:nvPr>
            <p:ph idx="1"/>
          </p:nvPr>
        </p:nvSpPr>
        <p:spPr/>
        <p:txBody>
          <a:bodyPr>
            <a:normAutofit fontScale="92500"/>
          </a:bodyPr>
          <a:lstStyle/>
          <a:p>
            <a:r>
              <a:rPr lang="en-US" dirty="0" smtClean="0"/>
              <a:t>Generally lower with</a:t>
            </a:r>
          </a:p>
          <a:p>
            <a:pPr lvl="1"/>
            <a:r>
              <a:rPr lang="en-US" dirty="0" smtClean="0"/>
              <a:t>Accounting and information system expertise to develop the system</a:t>
            </a:r>
          </a:p>
          <a:p>
            <a:pPr lvl="1"/>
            <a:r>
              <a:rPr lang="en-US" dirty="0" smtClean="0"/>
              <a:t>Information technology</a:t>
            </a:r>
          </a:p>
          <a:p>
            <a:pPr lvl="1"/>
            <a:endParaRPr lang="en-US" dirty="0" smtClean="0"/>
          </a:p>
          <a:p>
            <a:r>
              <a:rPr lang="en-US" dirty="0" smtClean="0"/>
              <a:t>Are companies glad they adopted ABC?</a:t>
            </a:r>
          </a:p>
          <a:p>
            <a:pPr lvl="1"/>
            <a:r>
              <a:rPr lang="en-US" dirty="0" smtClean="0"/>
              <a:t>89% of the companies say that it was worth the cost </a:t>
            </a:r>
          </a:p>
          <a:p>
            <a:pPr lvl="1"/>
            <a:r>
              <a:rPr lang="en-US" dirty="0" smtClean="0"/>
              <a:t>Not a cure-all, helps managers understand costs better</a:t>
            </a:r>
          </a:p>
          <a:p>
            <a:pPr lvl="1"/>
            <a:endParaRPr lang="en-US" dirty="0" smtClean="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87989462-1FD5-4211-85BD-E99A4CF90F7A}" type="slidenum">
              <a:rPr lang="en-US" smtClean="0"/>
              <a:pPr/>
              <a:t>45</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Signs the Old System May Be Distorting Costs</a:t>
            </a:r>
            <a:endParaRPr lang="en-US" dirty="0"/>
          </a:p>
        </p:txBody>
      </p:sp>
      <p:sp>
        <p:nvSpPr>
          <p:cNvPr id="40963" name="Content Placeholder 2"/>
          <p:cNvSpPr>
            <a:spLocks noGrp="1"/>
          </p:cNvSpPr>
          <p:nvPr>
            <p:ph idx="1"/>
          </p:nvPr>
        </p:nvSpPr>
        <p:spPr/>
        <p:txBody>
          <a:bodyPr/>
          <a:lstStyle/>
          <a:p>
            <a:r>
              <a:rPr lang="en-US" dirty="0" smtClean="0"/>
              <a:t>Cost system may need repair when</a:t>
            </a:r>
          </a:p>
          <a:p>
            <a:pPr lvl="1"/>
            <a:r>
              <a:rPr lang="en-US" dirty="0" smtClean="0"/>
              <a:t>Managers don’t understand costs and profits</a:t>
            </a:r>
          </a:p>
          <a:p>
            <a:pPr lvl="1"/>
            <a:r>
              <a:rPr lang="en-US" dirty="0" smtClean="0"/>
              <a:t>Bids are lost when expected to win</a:t>
            </a:r>
          </a:p>
          <a:p>
            <a:pPr lvl="1"/>
            <a:r>
              <a:rPr lang="en-US" dirty="0" smtClean="0"/>
              <a:t>Win bids expected to lose</a:t>
            </a:r>
          </a:p>
          <a:p>
            <a:pPr lvl="1"/>
            <a:r>
              <a:rPr lang="en-US" dirty="0" smtClean="0"/>
              <a:t>Competitors price similar products much higher or much lower</a:t>
            </a:r>
          </a:p>
          <a:p>
            <a:r>
              <a:rPr lang="en-US" dirty="0" smtClean="0"/>
              <a:t>The cost system may be outdated if there is a diversified product line</a:t>
            </a:r>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87989462-1FD5-4211-85BD-E99A4CF90F7A}" type="slidenum">
              <a:rPr lang="en-US" smtClean="0"/>
              <a:pPr/>
              <a:t>46</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6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6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dirty="0" smtClean="0">
                <a:ea typeface="+mj-ea"/>
                <a:cs typeface="+mj-cs"/>
              </a:rPr>
              <a:t>Objective 4</a:t>
            </a:r>
            <a:endParaRPr lang="en-US" sz="6000" dirty="0">
              <a:ea typeface="+mj-ea"/>
              <a:cs typeface="+mj-cs"/>
            </a:endParaRPr>
          </a:p>
        </p:txBody>
      </p:sp>
      <p:sp>
        <p:nvSpPr>
          <p:cNvPr id="21507" name="Rectangle 3"/>
          <p:cNvSpPr>
            <a:spLocks noGrp="1" noChangeArrowheads="1"/>
          </p:cNvSpPr>
          <p:nvPr>
            <p:ph type="subTitle" idx="1"/>
          </p:nvPr>
        </p:nvSpPr>
        <p:spPr>
          <a:xfrm>
            <a:off x="1143000" y="2438400"/>
            <a:ext cx="6858000" cy="1752600"/>
          </a:xfrm>
        </p:spPr>
        <p:txBody>
          <a:bodyPr/>
          <a:lstStyle/>
          <a:p>
            <a:r>
              <a:rPr lang="en-US" dirty="0" smtClean="0"/>
              <a:t>Describe lean operations</a:t>
            </a:r>
          </a:p>
        </p:txBody>
      </p:sp>
      <p:sp>
        <p:nvSpPr>
          <p:cNvPr id="6" name="Slide Number Placeholder 5"/>
          <p:cNvSpPr>
            <a:spLocks noGrp="1"/>
          </p:cNvSpPr>
          <p:nvPr>
            <p:ph type="sldNum" sz="quarter" idx="12"/>
          </p:nvPr>
        </p:nvSpPr>
        <p:spPr/>
        <p:txBody>
          <a:bodyPr/>
          <a:lstStyle/>
          <a:p>
            <a:fld id="{87989462-1FD5-4211-85BD-E99A4CF90F7A}" type="slidenum">
              <a:rPr lang="en-US" smtClean="0"/>
              <a:pPr/>
              <a:t>47</a:t>
            </a:fld>
            <a:endParaRPr lang="en-US"/>
          </a:p>
        </p:txBody>
      </p:sp>
      <p:pic>
        <p:nvPicPr>
          <p:cNvPr id="7" name="Picture 6"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Traditional Production Systems</a:t>
            </a:r>
            <a:endParaRPr lang="en-US"/>
          </a:p>
        </p:txBody>
      </p:sp>
      <p:sp>
        <p:nvSpPr>
          <p:cNvPr id="3" name="Content Placeholder 2"/>
          <p:cNvSpPr>
            <a:spLocks noGrp="1"/>
          </p:cNvSpPr>
          <p:nvPr>
            <p:ph idx="1"/>
          </p:nvPr>
        </p:nvSpPr>
        <p:spPr/>
        <p:txBody>
          <a:bodyPr/>
          <a:lstStyle/>
          <a:p>
            <a:r>
              <a:rPr lang="en-US" dirty="0" smtClean="0"/>
              <a:t>Keep large inventories on hand</a:t>
            </a:r>
            <a:br>
              <a:rPr lang="en-US" dirty="0" smtClean="0"/>
            </a:br>
            <a:endParaRPr lang="en-US" dirty="0" smtClean="0"/>
          </a:p>
          <a:p>
            <a:r>
              <a:rPr lang="en-US" dirty="0" smtClean="0"/>
              <a:t>Problems:</a:t>
            </a:r>
          </a:p>
          <a:p>
            <a:pPr lvl="1"/>
            <a:r>
              <a:rPr lang="en-US" dirty="0" smtClean="0"/>
              <a:t>Storage cost</a:t>
            </a:r>
          </a:p>
          <a:p>
            <a:pPr lvl="1"/>
            <a:r>
              <a:rPr lang="en-US" dirty="0" smtClean="0"/>
              <a:t>Hide quality</a:t>
            </a:r>
          </a:p>
          <a:p>
            <a:pPr lvl="1"/>
            <a:r>
              <a:rPr lang="en-US" dirty="0" smtClean="0"/>
              <a:t>Bottlenecks and obsolete products</a:t>
            </a:r>
            <a:br>
              <a:rPr lang="en-US" dirty="0" smtClean="0"/>
            </a:br>
            <a:endParaRPr lang="en-US" dirty="0" smtClean="0"/>
          </a:p>
          <a:p>
            <a:r>
              <a:rPr lang="en-US" dirty="0" smtClean="0"/>
              <a:t>Solution: </a:t>
            </a:r>
            <a:r>
              <a:rPr lang="en-US" b="1" dirty="0" smtClean="0"/>
              <a:t>Lean Productions System</a:t>
            </a:r>
          </a:p>
          <a:p>
            <a:pPr lvl="1"/>
            <a:endParaRPr lang="en-US" dirty="0"/>
          </a:p>
        </p:txBody>
      </p:sp>
      <p:sp>
        <p:nvSpPr>
          <p:cNvPr id="4" name="Slide Number Placeholder 3"/>
          <p:cNvSpPr>
            <a:spLocks noGrp="1"/>
          </p:cNvSpPr>
          <p:nvPr>
            <p:ph type="sldNum" sz="quarter" idx="12"/>
          </p:nvPr>
        </p:nvSpPr>
        <p:spPr/>
        <p:txBody>
          <a:bodyPr/>
          <a:lstStyle/>
          <a:p>
            <a:fld id="{87989462-1FD5-4211-85BD-E99A4CF90F7A}" type="slidenum">
              <a:rPr lang="en-US" smtClean="0"/>
              <a:pPr/>
              <a:t>48</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Lean Thinking</a:t>
            </a:r>
            <a:endParaRPr lang="en-US" dirty="0"/>
          </a:p>
        </p:txBody>
      </p:sp>
      <p:sp>
        <p:nvSpPr>
          <p:cNvPr id="3" name="Content Placeholder 2"/>
          <p:cNvSpPr>
            <a:spLocks noGrp="1"/>
          </p:cNvSpPr>
          <p:nvPr>
            <p:ph idx="1"/>
          </p:nvPr>
        </p:nvSpPr>
        <p:spPr/>
        <p:txBody>
          <a:bodyPr/>
          <a:lstStyle/>
          <a:p>
            <a:r>
              <a:rPr lang="en-US" dirty="0" smtClean="0"/>
              <a:t>Philosophy and a business strategy</a:t>
            </a:r>
            <a:br>
              <a:rPr lang="en-US" dirty="0" smtClean="0"/>
            </a:br>
            <a:endParaRPr lang="en-US" dirty="0" smtClean="0"/>
          </a:p>
          <a:p>
            <a:r>
              <a:rPr lang="en-US" dirty="0" smtClean="0"/>
              <a:t>Primary goal: eliminate waste and cost</a:t>
            </a:r>
            <a:br>
              <a:rPr lang="en-US" dirty="0" smtClean="0"/>
            </a:br>
            <a:endParaRPr lang="en-US" dirty="0" smtClean="0"/>
          </a:p>
          <a:p>
            <a:r>
              <a:rPr lang="en-US" dirty="0" smtClean="0"/>
              <a:t>Focus of JIT</a:t>
            </a:r>
          </a:p>
          <a:p>
            <a:pPr lvl="1"/>
            <a:r>
              <a:rPr lang="en-US" dirty="0" smtClean="0"/>
              <a:t>Purchase raw materials </a:t>
            </a:r>
            <a:r>
              <a:rPr lang="en-US" i="1" dirty="0" smtClean="0"/>
              <a:t>just in time </a:t>
            </a:r>
            <a:r>
              <a:rPr lang="en-US" dirty="0" smtClean="0"/>
              <a:t>for production</a:t>
            </a:r>
          </a:p>
          <a:p>
            <a:pPr lvl="1"/>
            <a:r>
              <a:rPr lang="en-US" dirty="0" smtClean="0"/>
              <a:t>Finish goods </a:t>
            </a:r>
            <a:r>
              <a:rPr lang="en-US" i="1" dirty="0" smtClean="0"/>
              <a:t>just in time </a:t>
            </a:r>
            <a:r>
              <a:rPr lang="en-US" dirty="0" smtClean="0"/>
              <a:t>for delivery</a:t>
            </a:r>
          </a:p>
        </p:txBody>
      </p:sp>
      <p:sp>
        <p:nvSpPr>
          <p:cNvPr id="4" name="Slide Number Placeholder 3"/>
          <p:cNvSpPr>
            <a:spLocks noGrp="1"/>
          </p:cNvSpPr>
          <p:nvPr>
            <p:ph type="sldNum" sz="quarter" idx="12"/>
          </p:nvPr>
        </p:nvSpPr>
        <p:spPr/>
        <p:txBody>
          <a:bodyPr/>
          <a:lstStyle/>
          <a:p>
            <a:fld id="{87989462-1FD5-4211-85BD-E99A4CF90F7A}" type="slidenum">
              <a:rPr lang="en-US" smtClean="0"/>
              <a:pPr/>
              <a:t>49</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Plantwide</a:t>
            </a:r>
            <a:r>
              <a:rPr lang="en-US" dirty="0" smtClean="0"/>
              <a:t> Overhead Rate</a:t>
            </a:r>
            <a:endParaRPr lang="en-US" dirty="0"/>
          </a:p>
        </p:txBody>
      </p:sp>
      <p:sp>
        <p:nvSpPr>
          <p:cNvPr id="9219" name="Content Placeholder 2"/>
          <p:cNvSpPr>
            <a:spLocks noGrp="1"/>
          </p:cNvSpPr>
          <p:nvPr>
            <p:ph idx="1"/>
          </p:nvPr>
        </p:nvSpPr>
        <p:spPr/>
        <p:txBody>
          <a:bodyPr/>
          <a:lstStyle/>
          <a:p>
            <a:r>
              <a:rPr lang="en-US" dirty="0" smtClean="0"/>
              <a:t>Using one predetermined manufacturing overhead rate to allocate MOH to units</a:t>
            </a:r>
          </a:p>
        </p:txBody>
      </p:sp>
      <p:sp>
        <p:nvSpPr>
          <p:cNvPr id="10" name="Slide Number Placeholder 9"/>
          <p:cNvSpPr>
            <a:spLocks noGrp="1"/>
          </p:cNvSpPr>
          <p:nvPr>
            <p:ph type="sldNum" sz="quarter" idx="12"/>
          </p:nvPr>
        </p:nvSpPr>
        <p:spPr/>
        <p:txBody>
          <a:bodyPr/>
          <a:lstStyle/>
          <a:p>
            <a:fld id="{87989462-1FD5-4211-85BD-E99A4CF90F7A}" type="slidenum">
              <a:rPr lang="en-US" smtClean="0"/>
              <a:pPr/>
              <a:t>5</a:t>
            </a:fld>
            <a:endParaRPr lang="en-US"/>
          </a:p>
        </p:txBody>
      </p:sp>
      <p:sp>
        <p:nvSpPr>
          <p:cNvPr id="1028" name="AutoShape 4"/>
          <p:cNvSpPr>
            <a:spLocks noChangeAspect="1" noChangeArrowheads="1" noTextEdit="1"/>
          </p:cNvSpPr>
          <p:nvPr/>
        </p:nvSpPr>
        <p:spPr bwMode="auto">
          <a:xfrm>
            <a:off x="609600" y="2743200"/>
            <a:ext cx="7915275" cy="248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0" name="Rectangle 6"/>
          <p:cNvSpPr>
            <a:spLocks noChangeArrowheads="1"/>
          </p:cNvSpPr>
          <p:nvPr/>
        </p:nvSpPr>
        <p:spPr bwMode="auto">
          <a:xfrm>
            <a:off x="719138" y="2852738"/>
            <a:ext cx="1362075" cy="1047750"/>
          </a:xfrm>
          <a:prstGeom prst="rect">
            <a:avLst/>
          </a:prstGeom>
          <a:solidFill>
            <a:srgbClr val="16515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1" name="Rectangle 7"/>
          <p:cNvSpPr>
            <a:spLocks noChangeArrowheads="1"/>
          </p:cNvSpPr>
          <p:nvPr/>
        </p:nvSpPr>
        <p:spPr bwMode="auto">
          <a:xfrm>
            <a:off x="2081213" y="2852738"/>
            <a:ext cx="1990725" cy="1047750"/>
          </a:xfrm>
          <a:prstGeom prst="rect">
            <a:avLst/>
          </a:prstGeom>
          <a:solidFill>
            <a:srgbClr val="16515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2" name="Rectangle 8"/>
          <p:cNvSpPr>
            <a:spLocks noChangeArrowheads="1"/>
          </p:cNvSpPr>
          <p:nvPr/>
        </p:nvSpPr>
        <p:spPr bwMode="auto">
          <a:xfrm>
            <a:off x="4071938" y="2852738"/>
            <a:ext cx="238125" cy="1047750"/>
          </a:xfrm>
          <a:prstGeom prst="rect">
            <a:avLst/>
          </a:prstGeom>
          <a:solidFill>
            <a:srgbClr val="16515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3" name="Rectangle 9"/>
          <p:cNvSpPr>
            <a:spLocks noChangeArrowheads="1"/>
          </p:cNvSpPr>
          <p:nvPr/>
        </p:nvSpPr>
        <p:spPr bwMode="auto">
          <a:xfrm>
            <a:off x="4310063" y="2852738"/>
            <a:ext cx="1895475" cy="1047750"/>
          </a:xfrm>
          <a:prstGeom prst="rect">
            <a:avLst/>
          </a:prstGeom>
          <a:solidFill>
            <a:srgbClr val="16515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4" name="Rectangle 10"/>
          <p:cNvSpPr>
            <a:spLocks noChangeArrowheads="1"/>
          </p:cNvSpPr>
          <p:nvPr/>
        </p:nvSpPr>
        <p:spPr bwMode="auto">
          <a:xfrm>
            <a:off x="6205538" y="2852738"/>
            <a:ext cx="304800" cy="1047750"/>
          </a:xfrm>
          <a:prstGeom prst="rect">
            <a:avLst/>
          </a:prstGeom>
          <a:solidFill>
            <a:srgbClr val="16515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5" name="Rectangle 11"/>
          <p:cNvSpPr>
            <a:spLocks noChangeArrowheads="1"/>
          </p:cNvSpPr>
          <p:nvPr/>
        </p:nvSpPr>
        <p:spPr bwMode="auto">
          <a:xfrm>
            <a:off x="6510338" y="2852738"/>
            <a:ext cx="1905000" cy="1047750"/>
          </a:xfrm>
          <a:prstGeom prst="rect">
            <a:avLst/>
          </a:prstGeom>
          <a:solidFill>
            <a:srgbClr val="16515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6" name="Rectangle 12"/>
          <p:cNvSpPr>
            <a:spLocks noChangeArrowheads="1"/>
          </p:cNvSpPr>
          <p:nvPr/>
        </p:nvSpPr>
        <p:spPr bwMode="auto">
          <a:xfrm>
            <a:off x="719138" y="3900488"/>
            <a:ext cx="1362075" cy="60960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7" name="Rectangle 13"/>
          <p:cNvSpPr>
            <a:spLocks noChangeArrowheads="1"/>
          </p:cNvSpPr>
          <p:nvPr/>
        </p:nvSpPr>
        <p:spPr bwMode="auto">
          <a:xfrm>
            <a:off x="2081213" y="3900488"/>
            <a:ext cx="1990725" cy="60960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8" name="Rectangle 14"/>
          <p:cNvSpPr>
            <a:spLocks noChangeArrowheads="1"/>
          </p:cNvSpPr>
          <p:nvPr/>
        </p:nvSpPr>
        <p:spPr bwMode="auto">
          <a:xfrm>
            <a:off x="4071938" y="3900488"/>
            <a:ext cx="238125" cy="60960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9" name="Rectangle 15"/>
          <p:cNvSpPr>
            <a:spLocks noChangeArrowheads="1"/>
          </p:cNvSpPr>
          <p:nvPr/>
        </p:nvSpPr>
        <p:spPr bwMode="auto">
          <a:xfrm>
            <a:off x="4310063" y="3900488"/>
            <a:ext cx="1895475" cy="60960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0" name="Rectangle 16"/>
          <p:cNvSpPr>
            <a:spLocks noChangeArrowheads="1"/>
          </p:cNvSpPr>
          <p:nvPr/>
        </p:nvSpPr>
        <p:spPr bwMode="auto">
          <a:xfrm>
            <a:off x="6205538" y="3900488"/>
            <a:ext cx="304800" cy="60960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1" name="Rectangle 17"/>
          <p:cNvSpPr>
            <a:spLocks noChangeArrowheads="1"/>
          </p:cNvSpPr>
          <p:nvPr/>
        </p:nvSpPr>
        <p:spPr bwMode="auto">
          <a:xfrm>
            <a:off x="6510338" y="3900488"/>
            <a:ext cx="1905000" cy="60960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2" name="Rectangle 18"/>
          <p:cNvSpPr>
            <a:spLocks noChangeArrowheads="1"/>
          </p:cNvSpPr>
          <p:nvPr/>
        </p:nvSpPr>
        <p:spPr bwMode="auto">
          <a:xfrm>
            <a:off x="719138" y="4510088"/>
            <a:ext cx="1362075" cy="60960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3" name="Rectangle 19"/>
          <p:cNvSpPr>
            <a:spLocks noChangeArrowheads="1"/>
          </p:cNvSpPr>
          <p:nvPr/>
        </p:nvSpPr>
        <p:spPr bwMode="auto">
          <a:xfrm>
            <a:off x="2081213" y="4510088"/>
            <a:ext cx="1990725" cy="60960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4" name="Rectangle 20"/>
          <p:cNvSpPr>
            <a:spLocks noChangeArrowheads="1"/>
          </p:cNvSpPr>
          <p:nvPr/>
        </p:nvSpPr>
        <p:spPr bwMode="auto">
          <a:xfrm>
            <a:off x="4071938" y="4510088"/>
            <a:ext cx="238125" cy="60960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5" name="Rectangle 21"/>
          <p:cNvSpPr>
            <a:spLocks noChangeArrowheads="1"/>
          </p:cNvSpPr>
          <p:nvPr/>
        </p:nvSpPr>
        <p:spPr bwMode="auto">
          <a:xfrm>
            <a:off x="4310063" y="4510088"/>
            <a:ext cx="1895475" cy="60960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6" name="Rectangle 22"/>
          <p:cNvSpPr>
            <a:spLocks noChangeArrowheads="1"/>
          </p:cNvSpPr>
          <p:nvPr/>
        </p:nvSpPr>
        <p:spPr bwMode="auto">
          <a:xfrm>
            <a:off x="6205538" y="4510088"/>
            <a:ext cx="304800" cy="60960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7" name="Rectangle 23"/>
          <p:cNvSpPr>
            <a:spLocks noChangeArrowheads="1"/>
          </p:cNvSpPr>
          <p:nvPr/>
        </p:nvSpPr>
        <p:spPr bwMode="auto">
          <a:xfrm>
            <a:off x="6510338" y="4510088"/>
            <a:ext cx="1905000" cy="609600"/>
          </a:xfrm>
          <a:prstGeom prst="rect">
            <a:avLst/>
          </a:prstGeom>
          <a:solidFill>
            <a:srgbClr val="E7E9E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8" name="Rectangle 24"/>
          <p:cNvSpPr>
            <a:spLocks noChangeArrowheads="1"/>
          </p:cNvSpPr>
          <p:nvPr/>
        </p:nvSpPr>
        <p:spPr bwMode="auto">
          <a:xfrm>
            <a:off x="2081213" y="2847975"/>
            <a:ext cx="9525" cy="2286000"/>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9" name="Rectangle 25"/>
          <p:cNvSpPr>
            <a:spLocks noChangeArrowheads="1"/>
          </p:cNvSpPr>
          <p:nvPr/>
        </p:nvSpPr>
        <p:spPr bwMode="auto">
          <a:xfrm>
            <a:off x="4071938" y="2847975"/>
            <a:ext cx="9525" cy="2286000"/>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0" name="Rectangle 26"/>
          <p:cNvSpPr>
            <a:spLocks noChangeArrowheads="1"/>
          </p:cNvSpPr>
          <p:nvPr/>
        </p:nvSpPr>
        <p:spPr bwMode="auto">
          <a:xfrm>
            <a:off x="4310063" y="2847975"/>
            <a:ext cx="9525" cy="2286000"/>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1" name="Rectangle 27"/>
          <p:cNvSpPr>
            <a:spLocks noChangeArrowheads="1"/>
          </p:cNvSpPr>
          <p:nvPr/>
        </p:nvSpPr>
        <p:spPr bwMode="auto">
          <a:xfrm>
            <a:off x="6205538" y="2847975"/>
            <a:ext cx="9525" cy="2286000"/>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2" name="Rectangle 28"/>
          <p:cNvSpPr>
            <a:spLocks noChangeArrowheads="1"/>
          </p:cNvSpPr>
          <p:nvPr/>
        </p:nvSpPr>
        <p:spPr bwMode="auto">
          <a:xfrm>
            <a:off x="6510338" y="2847975"/>
            <a:ext cx="9525" cy="2286000"/>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3" name="Rectangle 29"/>
          <p:cNvSpPr>
            <a:spLocks noChangeArrowheads="1"/>
          </p:cNvSpPr>
          <p:nvPr/>
        </p:nvSpPr>
        <p:spPr bwMode="auto">
          <a:xfrm>
            <a:off x="714375" y="3900488"/>
            <a:ext cx="7715250" cy="9525"/>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4" name="Rectangle 30"/>
          <p:cNvSpPr>
            <a:spLocks noChangeArrowheads="1"/>
          </p:cNvSpPr>
          <p:nvPr/>
        </p:nvSpPr>
        <p:spPr bwMode="auto">
          <a:xfrm>
            <a:off x="714375" y="4510088"/>
            <a:ext cx="7715250" cy="9525"/>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5" name="Rectangle 31"/>
          <p:cNvSpPr>
            <a:spLocks noChangeArrowheads="1"/>
          </p:cNvSpPr>
          <p:nvPr/>
        </p:nvSpPr>
        <p:spPr bwMode="auto">
          <a:xfrm>
            <a:off x="719138" y="2847975"/>
            <a:ext cx="9525" cy="2286000"/>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6" name="Rectangle 32"/>
          <p:cNvSpPr>
            <a:spLocks noChangeArrowheads="1"/>
          </p:cNvSpPr>
          <p:nvPr/>
        </p:nvSpPr>
        <p:spPr bwMode="auto">
          <a:xfrm>
            <a:off x="8415338" y="2847975"/>
            <a:ext cx="9525" cy="2286000"/>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7" name="Rectangle 33"/>
          <p:cNvSpPr>
            <a:spLocks noChangeArrowheads="1"/>
          </p:cNvSpPr>
          <p:nvPr/>
        </p:nvSpPr>
        <p:spPr bwMode="auto">
          <a:xfrm>
            <a:off x="714375" y="2852738"/>
            <a:ext cx="7715250" cy="9525"/>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8" name="Rectangle 34"/>
          <p:cNvSpPr>
            <a:spLocks noChangeArrowheads="1"/>
          </p:cNvSpPr>
          <p:nvPr/>
        </p:nvSpPr>
        <p:spPr bwMode="auto">
          <a:xfrm>
            <a:off x="714375" y="5119688"/>
            <a:ext cx="7715250" cy="9525"/>
          </a:xfrm>
          <a:prstGeom prst="rect">
            <a:avLst/>
          </a:prstGeom>
          <a:solidFill>
            <a:srgbClr val="16515F"/>
          </a:solidFill>
          <a:ln w="0" cap="flat">
            <a:solidFill>
              <a:srgbClr val="16515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9" name="Rectangle 35"/>
          <p:cNvSpPr>
            <a:spLocks noChangeArrowheads="1"/>
          </p:cNvSpPr>
          <p:nvPr/>
        </p:nvSpPr>
        <p:spPr bwMode="auto">
          <a:xfrm>
            <a:off x="2563813" y="3051175"/>
            <a:ext cx="1276350" cy="3905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FFFF"/>
                </a:solidFill>
                <a:effectLst/>
                <a:latin typeface="Calibri" pitchFamily="34" charset="0"/>
              </a:rPr>
              <a:t>Plantwide </a:t>
            </a:r>
            <a:endParaRPr kumimoji="0" lang="en-US" sz="1800" b="0" i="0" u="none" strike="noStrike" cap="none" normalizeH="0" baseline="0" smtClean="0">
              <a:ln>
                <a:noFill/>
              </a:ln>
              <a:solidFill>
                <a:schemeClr val="tx1"/>
              </a:solidFill>
              <a:effectLst/>
              <a:latin typeface="Arial" pitchFamily="34" charset="0"/>
            </a:endParaRPr>
          </a:p>
        </p:txBody>
      </p:sp>
      <p:sp>
        <p:nvSpPr>
          <p:cNvPr id="1060" name="Rectangle 36"/>
          <p:cNvSpPr>
            <a:spLocks noChangeArrowheads="1"/>
          </p:cNvSpPr>
          <p:nvPr/>
        </p:nvSpPr>
        <p:spPr bwMode="auto">
          <a:xfrm>
            <a:off x="2316163" y="3394075"/>
            <a:ext cx="1752600" cy="3905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FFFF"/>
                </a:solidFill>
                <a:effectLst/>
                <a:latin typeface="Calibri" pitchFamily="34" charset="0"/>
              </a:rPr>
              <a:t>Overhead Rate</a:t>
            </a:r>
            <a:endParaRPr kumimoji="0" lang="en-US" sz="1800" b="0" i="0" u="none" strike="noStrike" cap="none" normalizeH="0" baseline="0" smtClean="0">
              <a:ln>
                <a:noFill/>
              </a:ln>
              <a:solidFill>
                <a:schemeClr val="tx1"/>
              </a:solidFill>
              <a:effectLst/>
              <a:latin typeface="Arial" pitchFamily="34" charset="0"/>
            </a:endParaRPr>
          </a:p>
        </p:txBody>
      </p:sp>
      <p:sp>
        <p:nvSpPr>
          <p:cNvPr id="1061" name="Rectangle 37"/>
          <p:cNvSpPr>
            <a:spLocks noChangeArrowheads="1"/>
          </p:cNvSpPr>
          <p:nvPr/>
        </p:nvSpPr>
        <p:spPr bwMode="auto">
          <a:xfrm>
            <a:off x="4578350" y="3051175"/>
            <a:ext cx="1628775" cy="3905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FFFF"/>
                </a:solidFill>
                <a:effectLst/>
                <a:latin typeface="Calibri" pitchFamily="34" charset="0"/>
              </a:rPr>
              <a:t>Actual Use of </a:t>
            </a:r>
            <a:endParaRPr kumimoji="0" lang="en-US" sz="1800" b="0" i="0" u="none" strike="noStrike" cap="none" normalizeH="0" baseline="0" smtClean="0">
              <a:ln>
                <a:noFill/>
              </a:ln>
              <a:solidFill>
                <a:schemeClr val="tx1"/>
              </a:solidFill>
              <a:effectLst/>
              <a:latin typeface="Arial" pitchFamily="34" charset="0"/>
            </a:endParaRPr>
          </a:p>
        </p:txBody>
      </p:sp>
      <p:sp>
        <p:nvSpPr>
          <p:cNvPr id="1062" name="Rectangle 38"/>
          <p:cNvSpPr>
            <a:spLocks noChangeArrowheads="1"/>
          </p:cNvSpPr>
          <p:nvPr/>
        </p:nvSpPr>
        <p:spPr bwMode="auto">
          <a:xfrm>
            <a:off x="4473575" y="3394075"/>
            <a:ext cx="1790700" cy="3905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FFFF"/>
                </a:solidFill>
                <a:effectLst/>
                <a:latin typeface="Calibri" pitchFamily="34" charset="0"/>
              </a:rPr>
              <a:t>Allocation Base</a:t>
            </a:r>
            <a:endParaRPr kumimoji="0" lang="en-US" sz="1800" b="0" i="0" u="none" strike="noStrike" cap="none" normalizeH="0" baseline="0" smtClean="0">
              <a:ln>
                <a:noFill/>
              </a:ln>
              <a:solidFill>
                <a:schemeClr val="tx1"/>
              </a:solidFill>
              <a:effectLst/>
              <a:latin typeface="Arial" pitchFamily="34" charset="0"/>
            </a:endParaRPr>
          </a:p>
        </p:txBody>
      </p:sp>
      <p:sp>
        <p:nvSpPr>
          <p:cNvPr id="1063" name="Rectangle 39"/>
          <p:cNvSpPr>
            <a:spLocks noChangeArrowheads="1"/>
          </p:cNvSpPr>
          <p:nvPr/>
        </p:nvSpPr>
        <p:spPr bwMode="auto">
          <a:xfrm>
            <a:off x="7192963" y="2876550"/>
            <a:ext cx="762000" cy="3905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FFFF"/>
                </a:solidFill>
                <a:effectLst/>
                <a:latin typeface="Calibri" pitchFamily="34" charset="0"/>
              </a:rPr>
              <a:t>MOH </a:t>
            </a:r>
            <a:endParaRPr kumimoji="0" lang="en-US" sz="1800" b="0" i="0" u="none" strike="noStrike" cap="none" normalizeH="0" baseline="0" smtClean="0">
              <a:ln>
                <a:noFill/>
              </a:ln>
              <a:solidFill>
                <a:schemeClr val="tx1"/>
              </a:solidFill>
              <a:effectLst/>
              <a:latin typeface="Arial" pitchFamily="34" charset="0"/>
            </a:endParaRPr>
          </a:p>
        </p:txBody>
      </p:sp>
      <p:sp>
        <p:nvSpPr>
          <p:cNvPr id="1064" name="Rectangle 40"/>
          <p:cNvSpPr>
            <a:spLocks noChangeArrowheads="1"/>
          </p:cNvSpPr>
          <p:nvPr/>
        </p:nvSpPr>
        <p:spPr bwMode="auto">
          <a:xfrm>
            <a:off x="6821488" y="3219450"/>
            <a:ext cx="1562100" cy="3905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FFFF"/>
                </a:solidFill>
                <a:effectLst/>
                <a:latin typeface="Calibri" pitchFamily="34" charset="0"/>
              </a:rPr>
              <a:t>Allocated  to </a:t>
            </a:r>
            <a:endParaRPr kumimoji="0" lang="en-US" sz="1800" b="0" i="0" u="none" strike="noStrike" cap="none" normalizeH="0" baseline="0" smtClean="0">
              <a:ln>
                <a:noFill/>
              </a:ln>
              <a:solidFill>
                <a:schemeClr val="tx1"/>
              </a:solidFill>
              <a:effectLst/>
              <a:latin typeface="Arial" pitchFamily="34" charset="0"/>
            </a:endParaRPr>
          </a:p>
        </p:txBody>
      </p:sp>
      <p:sp>
        <p:nvSpPr>
          <p:cNvPr id="1065" name="Rectangle 41"/>
          <p:cNvSpPr>
            <a:spLocks noChangeArrowheads="1"/>
          </p:cNvSpPr>
          <p:nvPr/>
        </p:nvSpPr>
        <p:spPr bwMode="auto">
          <a:xfrm>
            <a:off x="7011988" y="3571875"/>
            <a:ext cx="1104900" cy="3905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FFFF"/>
                </a:solidFill>
                <a:effectLst/>
                <a:latin typeface="Calibri" pitchFamily="34" charset="0"/>
              </a:rPr>
              <a:t>One Unit</a:t>
            </a:r>
            <a:endParaRPr kumimoji="0" lang="en-US" sz="1800" b="0" i="0" u="none" strike="noStrike" cap="none" normalizeH="0" baseline="0" smtClean="0">
              <a:ln>
                <a:noFill/>
              </a:ln>
              <a:solidFill>
                <a:schemeClr val="tx1"/>
              </a:solidFill>
              <a:effectLst/>
              <a:latin typeface="Arial" pitchFamily="34" charset="0"/>
            </a:endParaRPr>
          </a:p>
        </p:txBody>
      </p:sp>
      <p:sp>
        <p:nvSpPr>
          <p:cNvPr id="1066" name="Rectangle 42"/>
          <p:cNvSpPr>
            <a:spLocks noChangeArrowheads="1"/>
          </p:cNvSpPr>
          <p:nvPr/>
        </p:nvSpPr>
        <p:spPr bwMode="auto">
          <a:xfrm>
            <a:off x="792163" y="4117975"/>
            <a:ext cx="1038225" cy="3905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itchFamily="34" charset="0"/>
              </a:rPr>
              <a:t>Elliptical</a:t>
            </a:r>
            <a:endParaRPr kumimoji="0" lang="en-US" sz="1800" b="0" i="0" u="none" strike="noStrike" cap="none" normalizeH="0" baseline="0" dirty="0" smtClean="0">
              <a:ln>
                <a:noFill/>
              </a:ln>
              <a:solidFill>
                <a:schemeClr val="tx1"/>
              </a:solidFill>
              <a:effectLst/>
              <a:latin typeface="Arial" pitchFamily="34" charset="0"/>
            </a:endParaRPr>
          </a:p>
        </p:txBody>
      </p:sp>
      <p:sp>
        <p:nvSpPr>
          <p:cNvPr id="1068" name="Rectangle 44"/>
          <p:cNvSpPr>
            <a:spLocks noChangeArrowheads="1"/>
          </p:cNvSpPr>
          <p:nvPr/>
        </p:nvSpPr>
        <p:spPr bwMode="auto">
          <a:xfrm>
            <a:off x="4144963" y="4117975"/>
            <a:ext cx="128240"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strike="noStrike" cap="none" normalizeH="0" baseline="0" smtClean="0">
                <a:ln>
                  <a:noFill/>
                </a:ln>
                <a:solidFill>
                  <a:srgbClr val="000000"/>
                </a:solidFill>
                <a:effectLst/>
                <a:latin typeface="Calibri" pitchFamily="34" charset="0"/>
              </a:rPr>
              <a:t>×</a:t>
            </a:r>
            <a:endParaRPr kumimoji="0" lang="en-US" sz="1800" b="0" i="0" strike="noStrike" cap="none" normalizeH="0" baseline="0" smtClean="0">
              <a:ln>
                <a:noFill/>
              </a:ln>
              <a:solidFill>
                <a:schemeClr val="tx1"/>
              </a:solidFill>
              <a:effectLst/>
              <a:latin typeface="Arial" pitchFamily="34" charset="0"/>
            </a:endParaRPr>
          </a:p>
        </p:txBody>
      </p:sp>
      <p:grpSp>
        <p:nvGrpSpPr>
          <p:cNvPr id="58" name="Group 57"/>
          <p:cNvGrpSpPr/>
          <p:nvPr/>
        </p:nvGrpSpPr>
        <p:grpSpPr>
          <a:xfrm>
            <a:off x="2154238" y="4117975"/>
            <a:ext cx="3759397" cy="307777"/>
            <a:chOff x="2154238" y="4117975"/>
            <a:chExt cx="3759397" cy="307777"/>
          </a:xfrm>
        </p:grpSpPr>
        <p:sp>
          <p:nvSpPr>
            <p:cNvPr id="1067" name="Rectangle 43"/>
            <p:cNvSpPr>
              <a:spLocks noChangeArrowheads="1"/>
            </p:cNvSpPr>
            <p:nvPr/>
          </p:nvSpPr>
          <p:spPr bwMode="auto">
            <a:xfrm>
              <a:off x="2154238" y="4117975"/>
              <a:ext cx="1673535"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strike="noStrike" cap="none" normalizeH="0" baseline="0" dirty="0" smtClean="0">
                  <a:ln>
                    <a:noFill/>
                  </a:ln>
                  <a:solidFill>
                    <a:srgbClr val="000000"/>
                  </a:solidFill>
                  <a:effectLst/>
                  <a:latin typeface="Calibri" pitchFamily="34" charset="0"/>
                </a:rPr>
                <a:t>$16 per DL hour</a:t>
              </a:r>
              <a:endParaRPr kumimoji="0" lang="en-US" sz="1800" b="0" i="0" strike="noStrike" cap="none" normalizeH="0" baseline="0" dirty="0" smtClean="0">
                <a:ln>
                  <a:noFill/>
                </a:ln>
                <a:solidFill>
                  <a:schemeClr val="tx1"/>
                </a:solidFill>
                <a:effectLst/>
                <a:latin typeface="Arial" pitchFamily="34" charset="0"/>
              </a:endParaRPr>
            </a:p>
          </p:txBody>
        </p:sp>
        <p:sp>
          <p:nvSpPr>
            <p:cNvPr id="1069" name="Rectangle 45"/>
            <p:cNvSpPr>
              <a:spLocks noChangeArrowheads="1"/>
            </p:cNvSpPr>
            <p:nvPr/>
          </p:nvSpPr>
          <p:spPr bwMode="auto">
            <a:xfrm>
              <a:off x="4625975" y="4117975"/>
              <a:ext cx="1287660"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strike="noStrike" cap="none" normalizeH="0" baseline="0" dirty="0" smtClean="0">
                  <a:ln>
                    <a:noFill/>
                  </a:ln>
                  <a:solidFill>
                    <a:srgbClr val="000000"/>
                  </a:solidFill>
                  <a:effectLst/>
                  <a:latin typeface="Calibri" pitchFamily="34" charset="0"/>
                </a:rPr>
                <a:t>10  DL hours</a:t>
              </a:r>
              <a:endParaRPr kumimoji="0" lang="en-US" sz="1800" b="0" i="0" strike="noStrike" cap="none" normalizeH="0" baseline="0" dirty="0" smtClean="0">
                <a:ln>
                  <a:noFill/>
                </a:ln>
                <a:solidFill>
                  <a:schemeClr val="tx1"/>
                </a:solidFill>
                <a:effectLst/>
                <a:latin typeface="Arial" pitchFamily="34" charset="0"/>
              </a:endParaRPr>
            </a:p>
          </p:txBody>
        </p:sp>
      </p:grpSp>
      <p:sp>
        <p:nvSpPr>
          <p:cNvPr id="1070" name="Rectangle 46"/>
          <p:cNvSpPr>
            <a:spLocks noChangeArrowheads="1"/>
          </p:cNvSpPr>
          <p:nvPr/>
        </p:nvSpPr>
        <p:spPr bwMode="auto">
          <a:xfrm>
            <a:off x="6278563" y="4117975"/>
            <a:ext cx="128240"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strike="noStrike" cap="none" normalizeH="0" baseline="0" smtClean="0">
                <a:ln>
                  <a:noFill/>
                </a:ln>
                <a:solidFill>
                  <a:srgbClr val="000000"/>
                </a:solidFill>
                <a:effectLst/>
                <a:latin typeface="Calibri" pitchFamily="34" charset="0"/>
              </a:rPr>
              <a:t>=</a:t>
            </a:r>
            <a:endParaRPr kumimoji="0" lang="en-US" sz="1800" b="0" i="0" strike="noStrike" cap="none" normalizeH="0" baseline="0" smtClean="0">
              <a:ln>
                <a:noFill/>
              </a:ln>
              <a:solidFill>
                <a:schemeClr val="tx1"/>
              </a:solidFill>
              <a:effectLst/>
              <a:latin typeface="Arial" pitchFamily="34" charset="0"/>
            </a:endParaRPr>
          </a:p>
        </p:txBody>
      </p:sp>
      <p:sp>
        <p:nvSpPr>
          <p:cNvPr id="1071" name="Rectangle 47"/>
          <p:cNvSpPr>
            <a:spLocks noChangeArrowheads="1"/>
          </p:cNvSpPr>
          <p:nvPr/>
        </p:nvSpPr>
        <p:spPr bwMode="auto">
          <a:xfrm>
            <a:off x="7821613" y="4117975"/>
            <a:ext cx="676275" cy="3905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itchFamily="34" charset="0"/>
              </a:rPr>
              <a:t>$160</a:t>
            </a:r>
            <a:endParaRPr kumimoji="0" lang="en-US" sz="1800" b="0" i="0" u="none" strike="noStrike" cap="none" normalizeH="0" baseline="0" dirty="0" smtClean="0">
              <a:ln>
                <a:noFill/>
              </a:ln>
              <a:solidFill>
                <a:schemeClr val="tx1"/>
              </a:solidFill>
              <a:effectLst/>
              <a:latin typeface="Arial" pitchFamily="34" charset="0"/>
            </a:endParaRPr>
          </a:p>
        </p:txBody>
      </p:sp>
      <p:sp>
        <p:nvSpPr>
          <p:cNvPr id="1072" name="Rectangle 48"/>
          <p:cNvSpPr>
            <a:spLocks noChangeArrowheads="1"/>
          </p:cNvSpPr>
          <p:nvPr/>
        </p:nvSpPr>
        <p:spPr bwMode="auto">
          <a:xfrm>
            <a:off x="792163" y="4727575"/>
            <a:ext cx="1152525" cy="3905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itchFamily="34" charset="0"/>
              </a:rPr>
              <a:t>Treadmill</a:t>
            </a:r>
            <a:endParaRPr kumimoji="0" lang="en-US" sz="1800" b="0" i="0" u="none" strike="noStrike" cap="none" normalizeH="0" baseline="0" dirty="0" smtClean="0">
              <a:ln>
                <a:noFill/>
              </a:ln>
              <a:solidFill>
                <a:schemeClr val="tx1"/>
              </a:solidFill>
              <a:effectLst/>
              <a:latin typeface="Arial" pitchFamily="34" charset="0"/>
            </a:endParaRPr>
          </a:p>
        </p:txBody>
      </p:sp>
      <p:sp>
        <p:nvSpPr>
          <p:cNvPr id="1074" name="Rectangle 50"/>
          <p:cNvSpPr>
            <a:spLocks noChangeArrowheads="1"/>
          </p:cNvSpPr>
          <p:nvPr/>
        </p:nvSpPr>
        <p:spPr bwMode="auto">
          <a:xfrm>
            <a:off x="4144963" y="4727575"/>
            <a:ext cx="266700" cy="3905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34" charset="0"/>
              </a:rPr>
              <a:t>×</a:t>
            </a:r>
            <a:endParaRPr kumimoji="0" lang="en-US" sz="1800" b="0" i="0" u="none" strike="noStrike" cap="none" normalizeH="0" baseline="0" smtClean="0">
              <a:ln>
                <a:noFill/>
              </a:ln>
              <a:solidFill>
                <a:schemeClr val="tx1"/>
              </a:solidFill>
              <a:effectLst/>
              <a:latin typeface="Arial" pitchFamily="34" charset="0"/>
            </a:endParaRPr>
          </a:p>
        </p:txBody>
      </p:sp>
      <p:grpSp>
        <p:nvGrpSpPr>
          <p:cNvPr id="59" name="Group 58"/>
          <p:cNvGrpSpPr/>
          <p:nvPr/>
        </p:nvGrpSpPr>
        <p:grpSpPr>
          <a:xfrm>
            <a:off x="2154238" y="4727575"/>
            <a:ext cx="3948112" cy="390525"/>
            <a:chOff x="2154238" y="4727575"/>
            <a:chExt cx="3948112" cy="390525"/>
          </a:xfrm>
        </p:grpSpPr>
        <p:sp>
          <p:nvSpPr>
            <p:cNvPr id="1073" name="Rectangle 49"/>
            <p:cNvSpPr>
              <a:spLocks noChangeArrowheads="1"/>
            </p:cNvSpPr>
            <p:nvPr/>
          </p:nvSpPr>
          <p:spPr bwMode="auto">
            <a:xfrm>
              <a:off x="2154238" y="4727575"/>
              <a:ext cx="1876425" cy="3905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itchFamily="34" charset="0"/>
                </a:rPr>
                <a:t>$16 per DL hour</a:t>
              </a:r>
              <a:endParaRPr kumimoji="0" lang="en-US" sz="1800" b="0" i="0" u="none" strike="noStrike" cap="none" normalizeH="0" baseline="0" dirty="0" smtClean="0">
                <a:ln>
                  <a:noFill/>
                </a:ln>
                <a:solidFill>
                  <a:schemeClr val="tx1"/>
                </a:solidFill>
                <a:effectLst/>
                <a:latin typeface="Arial" pitchFamily="34" charset="0"/>
              </a:endParaRPr>
            </a:p>
          </p:txBody>
        </p:sp>
        <p:sp>
          <p:nvSpPr>
            <p:cNvPr id="1075" name="Rectangle 51"/>
            <p:cNvSpPr>
              <a:spLocks noChangeArrowheads="1"/>
            </p:cNvSpPr>
            <p:nvPr/>
          </p:nvSpPr>
          <p:spPr bwMode="auto">
            <a:xfrm>
              <a:off x="4625975" y="4727575"/>
              <a:ext cx="1476375" cy="3905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34" charset="0"/>
                </a:rPr>
                <a:t>10  DL hours</a:t>
              </a:r>
              <a:endParaRPr kumimoji="0" lang="en-US" sz="1800" b="0" i="0" u="none" strike="noStrike" cap="none" normalizeH="0" baseline="0" smtClean="0">
                <a:ln>
                  <a:noFill/>
                </a:ln>
                <a:solidFill>
                  <a:schemeClr val="tx1"/>
                </a:solidFill>
                <a:effectLst/>
                <a:latin typeface="Arial" pitchFamily="34" charset="0"/>
              </a:endParaRPr>
            </a:p>
          </p:txBody>
        </p:sp>
      </p:grpSp>
      <p:sp>
        <p:nvSpPr>
          <p:cNvPr id="1076" name="Rectangle 52"/>
          <p:cNvSpPr>
            <a:spLocks noChangeArrowheads="1"/>
          </p:cNvSpPr>
          <p:nvPr/>
        </p:nvSpPr>
        <p:spPr bwMode="auto">
          <a:xfrm>
            <a:off x="6278563" y="4727575"/>
            <a:ext cx="266700" cy="3905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34" charset="0"/>
              </a:rPr>
              <a:t>=</a:t>
            </a:r>
            <a:endParaRPr kumimoji="0" lang="en-US" sz="1800" b="0" i="0" u="none" strike="noStrike" cap="none" normalizeH="0" baseline="0" smtClean="0">
              <a:ln>
                <a:noFill/>
              </a:ln>
              <a:solidFill>
                <a:schemeClr val="tx1"/>
              </a:solidFill>
              <a:effectLst/>
              <a:latin typeface="Arial" pitchFamily="34" charset="0"/>
            </a:endParaRPr>
          </a:p>
        </p:txBody>
      </p:sp>
      <p:sp>
        <p:nvSpPr>
          <p:cNvPr id="1077" name="Rectangle 53"/>
          <p:cNvSpPr>
            <a:spLocks noChangeArrowheads="1"/>
          </p:cNvSpPr>
          <p:nvPr/>
        </p:nvSpPr>
        <p:spPr bwMode="auto">
          <a:xfrm>
            <a:off x="7821613" y="4727575"/>
            <a:ext cx="676275" cy="3905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itchFamily="34" charset="0"/>
              </a:rPr>
              <a:t>$160</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7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7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P spid="1066" grpId="0"/>
      <p:bldP spid="1071" grpId="0"/>
      <p:bldP spid="1072" grpId="0"/>
      <p:bldP spid="1077"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Lean Production/Just-in-Time</a:t>
            </a:r>
            <a:endParaRPr lang="en-US" dirty="0"/>
          </a:p>
        </p:txBody>
      </p:sp>
      <p:sp>
        <p:nvSpPr>
          <p:cNvPr id="3" name="Content Placeholder 2"/>
          <p:cNvSpPr>
            <a:spLocks noGrp="1"/>
          </p:cNvSpPr>
          <p:nvPr>
            <p:ph idx="1"/>
          </p:nvPr>
        </p:nvSpPr>
        <p:spPr/>
        <p:txBody>
          <a:bodyPr>
            <a:normAutofit lnSpcReduction="10000"/>
          </a:bodyPr>
          <a:lstStyle/>
          <a:p>
            <a:r>
              <a:rPr lang="en-US" dirty="0" smtClean="0"/>
              <a:t>Common characteristics of Just-in-Time (JIT)</a:t>
            </a:r>
          </a:p>
          <a:p>
            <a:pPr lvl="1"/>
            <a:r>
              <a:rPr lang="en-US" dirty="0" smtClean="0"/>
              <a:t>Production occurs in self-contained cells</a:t>
            </a:r>
          </a:p>
          <a:p>
            <a:pPr lvl="1"/>
            <a:r>
              <a:rPr lang="en-US" dirty="0" smtClean="0"/>
              <a:t>Broad employee roles</a:t>
            </a:r>
          </a:p>
          <a:p>
            <a:pPr lvl="1"/>
            <a:r>
              <a:rPr lang="en-US" dirty="0" smtClean="0"/>
              <a:t>Small batches produced just in time – </a:t>
            </a:r>
            <a:br>
              <a:rPr lang="en-US" dirty="0" smtClean="0"/>
            </a:br>
            <a:r>
              <a:rPr lang="en-US" dirty="0" smtClean="0"/>
              <a:t>“demand-pull system”</a:t>
            </a:r>
          </a:p>
          <a:p>
            <a:pPr lvl="1"/>
            <a:r>
              <a:rPr lang="en-US" dirty="0" smtClean="0"/>
              <a:t>Shortened setup times</a:t>
            </a:r>
          </a:p>
          <a:p>
            <a:pPr lvl="1"/>
            <a:r>
              <a:rPr lang="en-US" dirty="0" smtClean="0"/>
              <a:t>Shortened manufacturing cycle times</a:t>
            </a:r>
          </a:p>
          <a:p>
            <a:pPr lvl="1"/>
            <a:r>
              <a:rPr lang="en-US" dirty="0" smtClean="0"/>
              <a:t>Emphasis on quality</a:t>
            </a:r>
          </a:p>
          <a:p>
            <a:pPr lvl="1"/>
            <a:r>
              <a:rPr lang="en-US" dirty="0" smtClean="0"/>
              <a:t>Supply-chain management</a:t>
            </a:r>
          </a:p>
          <a:p>
            <a:endParaRPr lang="en-US" dirty="0"/>
          </a:p>
        </p:txBody>
      </p:sp>
      <p:sp>
        <p:nvSpPr>
          <p:cNvPr id="4" name="Slide Number Placeholder 3"/>
          <p:cNvSpPr>
            <a:spLocks noGrp="1"/>
          </p:cNvSpPr>
          <p:nvPr>
            <p:ph type="sldNum" sz="quarter" idx="12"/>
          </p:nvPr>
        </p:nvSpPr>
        <p:spPr/>
        <p:txBody>
          <a:bodyPr/>
          <a:lstStyle/>
          <a:p>
            <a:fld id="{87989462-1FD5-4211-85BD-E99A4CF90F7A}" type="slidenum">
              <a:rPr lang="en-US" smtClean="0"/>
              <a:pPr/>
              <a:t>50</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900" dirty="0" smtClean="0"/>
              <a:t>Drawbacks to Lean Production Systems</a:t>
            </a:r>
            <a:endParaRPr lang="en-US" sz="3900" dirty="0"/>
          </a:p>
        </p:txBody>
      </p:sp>
      <p:sp>
        <p:nvSpPr>
          <p:cNvPr id="46083" name="Content Placeholder 2"/>
          <p:cNvSpPr>
            <a:spLocks noGrp="1"/>
          </p:cNvSpPr>
          <p:nvPr>
            <p:ph idx="1"/>
          </p:nvPr>
        </p:nvSpPr>
        <p:spPr/>
        <p:txBody>
          <a:bodyPr/>
          <a:lstStyle/>
          <a:p>
            <a:r>
              <a:rPr lang="en-US" dirty="0" smtClean="0"/>
              <a:t>Vulnerable when problems strike suppliers or distributors</a:t>
            </a:r>
          </a:p>
          <a:p>
            <a:endParaRPr lang="en-US" dirty="0" smtClean="0"/>
          </a:p>
          <a:p>
            <a:r>
              <a:rPr lang="en-US" dirty="0" smtClean="0"/>
              <a:t>Examples</a:t>
            </a:r>
          </a:p>
          <a:p>
            <a:pPr lvl="1"/>
            <a:r>
              <a:rPr lang="en-US" dirty="0" smtClean="0"/>
              <a:t>Delays in delivery </a:t>
            </a:r>
          </a:p>
          <a:p>
            <a:pPr lvl="1"/>
            <a:r>
              <a:rPr lang="en-US" dirty="0" smtClean="0"/>
              <a:t>Personnel problems – union strikes</a:t>
            </a:r>
          </a:p>
          <a:p>
            <a:pPr lvl="1"/>
            <a:r>
              <a:rPr lang="en-US" dirty="0" smtClean="0"/>
              <a:t>Shortage of parts due to recalled products</a:t>
            </a:r>
          </a:p>
          <a:p>
            <a:pPr lvl="1"/>
            <a:r>
              <a:rPr lang="en-US" dirty="0" smtClean="0"/>
              <a:t>Weather related issues</a:t>
            </a:r>
          </a:p>
          <a:p>
            <a:pPr lvl="1"/>
            <a:endParaRPr lang="en-US" dirty="0" smtClean="0"/>
          </a:p>
        </p:txBody>
      </p:sp>
      <p:sp>
        <p:nvSpPr>
          <p:cNvPr id="4" name="Slide Number Placeholder 3"/>
          <p:cNvSpPr>
            <a:spLocks noGrp="1"/>
          </p:cNvSpPr>
          <p:nvPr>
            <p:ph type="sldNum" sz="quarter" idx="12"/>
          </p:nvPr>
        </p:nvSpPr>
        <p:spPr/>
        <p:txBody>
          <a:bodyPr/>
          <a:lstStyle/>
          <a:p>
            <a:fld id="{87989462-1FD5-4211-85BD-E99A4CF90F7A}" type="slidenum">
              <a:rPr lang="en-US" smtClean="0"/>
              <a:pPr/>
              <a:t>51</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08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0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 and Lean Thinking</a:t>
            </a:r>
            <a:endParaRPr lang="en-US" dirty="0"/>
          </a:p>
        </p:txBody>
      </p:sp>
      <p:sp>
        <p:nvSpPr>
          <p:cNvPr id="3" name="Content Placeholder 2"/>
          <p:cNvSpPr>
            <a:spLocks noGrp="1"/>
          </p:cNvSpPr>
          <p:nvPr>
            <p:ph idx="1"/>
          </p:nvPr>
        </p:nvSpPr>
        <p:spPr/>
        <p:txBody>
          <a:bodyPr/>
          <a:lstStyle/>
          <a:p>
            <a:r>
              <a:rPr lang="en-US" dirty="0" smtClean="0"/>
              <a:t>Both seek to reduce waste</a:t>
            </a:r>
          </a:p>
          <a:p>
            <a:r>
              <a:rPr lang="en-US" dirty="0" smtClean="0"/>
              <a:t>Lean focus on internal</a:t>
            </a:r>
          </a:p>
          <a:p>
            <a:r>
              <a:rPr lang="en-US" dirty="0" smtClean="0"/>
              <a:t>Green focus on external</a:t>
            </a:r>
          </a:p>
          <a:p>
            <a:r>
              <a:rPr lang="en-US" dirty="0" smtClean="0"/>
              <a:t>Lean and Green</a:t>
            </a:r>
          </a:p>
        </p:txBody>
      </p:sp>
      <p:sp>
        <p:nvSpPr>
          <p:cNvPr id="4" name="Slide Number Placeholder 3"/>
          <p:cNvSpPr>
            <a:spLocks noGrp="1"/>
          </p:cNvSpPr>
          <p:nvPr>
            <p:ph type="sldNum" sz="quarter" idx="12"/>
          </p:nvPr>
        </p:nvSpPr>
        <p:spPr/>
        <p:txBody>
          <a:bodyPr/>
          <a:lstStyle/>
          <a:p>
            <a:fld id="{87989462-1FD5-4211-85BD-E99A4CF90F7A}" type="slidenum">
              <a:rPr lang="en-US" smtClean="0"/>
              <a:pPr/>
              <a:t>52</a:t>
            </a:fld>
            <a:endParaRPr lang="en-US"/>
          </a:p>
        </p:txBody>
      </p:sp>
    </p:spTree>
  </p:cSld>
  <p:clrMapOvr>
    <a:masterClrMapping/>
  </p:clrMapOvr>
  <p:transition spd="med">
    <p:wip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dirty="0" smtClean="0">
                <a:ea typeface="+mj-ea"/>
                <a:cs typeface="+mj-cs"/>
              </a:rPr>
              <a:t>Objective 5</a:t>
            </a:r>
            <a:endParaRPr lang="en-US" sz="6000" dirty="0">
              <a:ea typeface="+mj-ea"/>
              <a:cs typeface="+mj-cs"/>
            </a:endParaRPr>
          </a:p>
        </p:txBody>
      </p:sp>
      <p:sp>
        <p:nvSpPr>
          <p:cNvPr id="21507" name="Rectangle 3"/>
          <p:cNvSpPr>
            <a:spLocks noGrp="1" noChangeArrowheads="1"/>
          </p:cNvSpPr>
          <p:nvPr>
            <p:ph type="subTitle" idx="1"/>
          </p:nvPr>
        </p:nvSpPr>
        <p:spPr>
          <a:xfrm>
            <a:off x="1143000" y="2438400"/>
            <a:ext cx="6858000" cy="1752600"/>
          </a:xfrm>
        </p:spPr>
        <p:txBody>
          <a:bodyPr/>
          <a:lstStyle/>
          <a:p>
            <a:r>
              <a:rPr lang="en-US" dirty="0" smtClean="0"/>
              <a:t>Describe and use the cost of quality framework</a:t>
            </a:r>
          </a:p>
        </p:txBody>
      </p:sp>
      <p:sp>
        <p:nvSpPr>
          <p:cNvPr id="6" name="Slide Number Placeholder 5"/>
          <p:cNvSpPr>
            <a:spLocks noGrp="1"/>
          </p:cNvSpPr>
          <p:nvPr>
            <p:ph type="sldNum" sz="quarter" idx="12"/>
          </p:nvPr>
        </p:nvSpPr>
        <p:spPr/>
        <p:txBody>
          <a:bodyPr/>
          <a:lstStyle/>
          <a:p>
            <a:fld id="{87989462-1FD5-4211-85BD-E99A4CF90F7A}" type="slidenum">
              <a:rPr lang="en-US" smtClean="0"/>
              <a:pPr/>
              <a:t>53</a:t>
            </a:fld>
            <a:endParaRPr lang="en-US"/>
          </a:p>
        </p:txBody>
      </p:sp>
      <p:pic>
        <p:nvPicPr>
          <p:cNvPr id="7" name="Picture 6"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p:txBody>
          <a:bodyPr/>
          <a:lstStyle/>
          <a:p>
            <a:r>
              <a:rPr lang="en-US" smtClean="0"/>
              <a:t>Total Quality Management</a:t>
            </a:r>
          </a:p>
        </p:txBody>
      </p:sp>
      <p:sp>
        <p:nvSpPr>
          <p:cNvPr id="75779" name="Rectangle 3"/>
          <p:cNvSpPr>
            <a:spLocks noGrp="1" noChangeArrowheads="1"/>
          </p:cNvSpPr>
          <p:nvPr>
            <p:ph idx="1"/>
          </p:nvPr>
        </p:nvSpPr>
        <p:spPr/>
        <p:txBody>
          <a:bodyPr/>
          <a:lstStyle/>
          <a:p>
            <a:r>
              <a:rPr lang="en-US" dirty="0" smtClean="0"/>
              <a:t>Goal: Provide customers with superior products and services</a:t>
            </a:r>
          </a:p>
          <a:p>
            <a:endParaRPr lang="en-US" dirty="0" smtClean="0"/>
          </a:p>
          <a:p>
            <a:r>
              <a:rPr lang="en-US" dirty="0" smtClean="0"/>
              <a:t>Continuous improvement</a:t>
            </a:r>
          </a:p>
          <a:p>
            <a:endParaRPr lang="en-US" dirty="0" smtClean="0"/>
          </a:p>
          <a:p>
            <a:r>
              <a:rPr lang="en-US" dirty="0" smtClean="0"/>
              <a:t>More investment up front to generate savings in the back end of the value chain </a:t>
            </a:r>
          </a:p>
        </p:txBody>
      </p:sp>
      <p:sp>
        <p:nvSpPr>
          <p:cNvPr id="4" name="Slide Number Placeholder 3"/>
          <p:cNvSpPr>
            <a:spLocks noGrp="1"/>
          </p:cNvSpPr>
          <p:nvPr>
            <p:ph type="sldNum" sz="quarter" idx="12"/>
          </p:nvPr>
        </p:nvSpPr>
        <p:spPr/>
        <p:txBody>
          <a:bodyPr/>
          <a:lstStyle/>
          <a:p>
            <a:fld id="{87989462-1FD5-4211-85BD-E99A4CF90F7A}" type="slidenum">
              <a:rPr lang="en-US" smtClean="0"/>
              <a:pPr/>
              <a:t>54</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7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7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p:txBody>
          <a:bodyPr/>
          <a:lstStyle/>
          <a:p>
            <a:r>
              <a:rPr lang="en-US" dirty="0" smtClean="0"/>
              <a:t>Four Types of Quality Costs</a:t>
            </a:r>
          </a:p>
        </p:txBody>
      </p:sp>
      <p:sp>
        <p:nvSpPr>
          <p:cNvPr id="50179" name="Rectangle 3"/>
          <p:cNvSpPr>
            <a:spLocks noGrp="1" noChangeArrowheads="1"/>
          </p:cNvSpPr>
          <p:nvPr>
            <p:ph idx="1"/>
          </p:nvPr>
        </p:nvSpPr>
        <p:spPr/>
        <p:txBody>
          <a:bodyPr>
            <a:normAutofit fontScale="92500" lnSpcReduction="20000"/>
          </a:bodyPr>
          <a:lstStyle/>
          <a:p>
            <a:pPr marL="514350" indent="-514350">
              <a:buFont typeface="+mj-lt"/>
              <a:buAutoNum type="arabicPeriod"/>
            </a:pPr>
            <a:r>
              <a:rPr lang="en-US" b="1" dirty="0" smtClean="0"/>
              <a:t>Prevention costs </a:t>
            </a:r>
            <a:r>
              <a:rPr lang="en-US" dirty="0" smtClean="0"/>
              <a:t>– avoid poor quality goods or services </a:t>
            </a:r>
          </a:p>
          <a:p>
            <a:pPr marL="750888" lvl="1" indent="-293688"/>
            <a:r>
              <a:rPr lang="en-US" dirty="0" smtClean="0"/>
              <a:t>Employee training</a:t>
            </a:r>
          </a:p>
          <a:p>
            <a:pPr marL="750888" lvl="1" indent="-293688"/>
            <a:r>
              <a:rPr lang="en-US" dirty="0" smtClean="0"/>
              <a:t>Improved materials</a:t>
            </a:r>
          </a:p>
          <a:p>
            <a:pPr marL="750888" lvl="1" indent="-293688"/>
            <a:r>
              <a:rPr lang="en-US" dirty="0" smtClean="0"/>
              <a:t>Preventive maintenance</a:t>
            </a:r>
            <a:br>
              <a:rPr lang="en-US" dirty="0" smtClean="0"/>
            </a:br>
            <a:endParaRPr lang="en-US" dirty="0" smtClean="0"/>
          </a:p>
          <a:p>
            <a:pPr marL="514350" indent="-514350">
              <a:buFont typeface="+mj-lt"/>
              <a:buAutoNum type="arabicPeriod"/>
            </a:pPr>
            <a:r>
              <a:rPr lang="en-US" b="1" dirty="0" smtClean="0"/>
              <a:t>Appraisal costs </a:t>
            </a:r>
            <a:r>
              <a:rPr lang="en-US" dirty="0" smtClean="0"/>
              <a:t>– detect poor quality goods or services</a:t>
            </a:r>
          </a:p>
          <a:p>
            <a:pPr lvl="1"/>
            <a:r>
              <a:rPr lang="en-US" dirty="0" smtClean="0"/>
              <a:t>Inspection throughout production</a:t>
            </a:r>
          </a:p>
          <a:p>
            <a:pPr lvl="1"/>
            <a:r>
              <a:rPr lang="en-US" dirty="0" smtClean="0"/>
              <a:t>Inspection of final product</a:t>
            </a:r>
          </a:p>
          <a:p>
            <a:pPr lvl="1"/>
            <a:r>
              <a:rPr lang="en-US" dirty="0" smtClean="0"/>
              <a:t>Product testing</a:t>
            </a:r>
          </a:p>
          <a:p>
            <a:endParaRPr lang="en-US" dirty="0" smtClean="0"/>
          </a:p>
        </p:txBody>
      </p:sp>
      <p:sp>
        <p:nvSpPr>
          <p:cNvPr id="4" name="Slide Number Placeholder 3"/>
          <p:cNvSpPr>
            <a:spLocks noGrp="1"/>
          </p:cNvSpPr>
          <p:nvPr>
            <p:ph type="sldNum" sz="quarter" idx="12"/>
          </p:nvPr>
        </p:nvSpPr>
        <p:spPr/>
        <p:txBody>
          <a:bodyPr/>
          <a:lstStyle/>
          <a:p>
            <a:fld id="{87989462-1FD5-4211-85BD-E99A4CF90F7A}" type="slidenum">
              <a:rPr lang="en-US" smtClean="0"/>
              <a:pPr/>
              <a:t>55</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17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7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17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017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01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noChangeArrowheads="1"/>
          </p:cNvSpPr>
          <p:nvPr>
            <p:ph type="title"/>
          </p:nvPr>
        </p:nvSpPr>
        <p:spPr/>
        <p:txBody>
          <a:bodyPr/>
          <a:lstStyle/>
          <a:p>
            <a:r>
              <a:rPr lang="en-US" dirty="0" smtClean="0"/>
              <a:t>Four Types of Quality Costs (cont.)</a:t>
            </a:r>
          </a:p>
        </p:txBody>
      </p:sp>
      <p:sp>
        <p:nvSpPr>
          <p:cNvPr id="52227" name="Rectangle 3"/>
          <p:cNvSpPr>
            <a:spLocks noGrp="1" noChangeArrowheads="1"/>
          </p:cNvSpPr>
          <p:nvPr>
            <p:ph idx="1"/>
          </p:nvPr>
        </p:nvSpPr>
        <p:spPr/>
        <p:txBody>
          <a:bodyPr>
            <a:normAutofit fontScale="92500" lnSpcReduction="20000"/>
          </a:bodyPr>
          <a:lstStyle/>
          <a:p>
            <a:pPr marL="514350" indent="-514350">
              <a:buFont typeface="+mj-lt"/>
              <a:buAutoNum type="arabicPeriod" startAt="3"/>
            </a:pPr>
            <a:r>
              <a:rPr lang="en-US" b="1" dirty="0" smtClean="0"/>
              <a:t>Internal failure costs </a:t>
            </a:r>
            <a:r>
              <a:rPr lang="en-US" dirty="0" smtClean="0"/>
              <a:t>– avoid poor quality goods or services </a:t>
            </a:r>
            <a:r>
              <a:rPr lang="en-US" i="1" dirty="0" smtClean="0"/>
              <a:t>before</a:t>
            </a:r>
            <a:r>
              <a:rPr lang="en-US" dirty="0" smtClean="0"/>
              <a:t> delivery to customers</a:t>
            </a:r>
          </a:p>
          <a:p>
            <a:pPr lvl="1"/>
            <a:r>
              <a:rPr lang="en-US" dirty="0" smtClean="0"/>
              <a:t>Production loss caused by downtime</a:t>
            </a:r>
          </a:p>
          <a:p>
            <a:pPr lvl="1"/>
            <a:r>
              <a:rPr lang="en-US" dirty="0" smtClean="0"/>
              <a:t>Rejected product units</a:t>
            </a:r>
            <a:br>
              <a:rPr lang="en-US" dirty="0" smtClean="0"/>
            </a:br>
            <a:endParaRPr lang="en-US" dirty="0" smtClean="0"/>
          </a:p>
          <a:p>
            <a:pPr marL="514350" indent="-514350">
              <a:buFont typeface="+mj-lt"/>
              <a:buAutoNum type="arabicPeriod" startAt="3"/>
            </a:pPr>
            <a:r>
              <a:rPr lang="en-US" b="1" dirty="0" smtClean="0"/>
              <a:t>External failure costs </a:t>
            </a:r>
            <a:r>
              <a:rPr lang="en-US" dirty="0" smtClean="0"/>
              <a:t>– incurred </a:t>
            </a:r>
            <a:r>
              <a:rPr lang="en-US" i="1" dirty="0" smtClean="0"/>
              <a:t>after</a:t>
            </a:r>
            <a:r>
              <a:rPr lang="en-US" dirty="0" smtClean="0"/>
              <a:t> defective product is delivered</a:t>
            </a:r>
          </a:p>
          <a:p>
            <a:pPr lvl="1"/>
            <a:r>
              <a:rPr lang="en-US" dirty="0" smtClean="0"/>
              <a:t>Lost profits from lost customers</a:t>
            </a:r>
          </a:p>
          <a:p>
            <a:pPr lvl="1"/>
            <a:r>
              <a:rPr lang="en-US" dirty="0" smtClean="0"/>
              <a:t>Warranty costs</a:t>
            </a:r>
          </a:p>
          <a:p>
            <a:pPr lvl="1"/>
            <a:r>
              <a:rPr lang="en-US" dirty="0" smtClean="0"/>
              <a:t>Service costs at customer sites</a:t>
            </a:r>
          </a:p>
          <a:p>
            <a:pPr lvl="1"/>
            <a:r>
              <a:rPr lang="en-US" dirty="0" smtClean="0"/>
              <a:t>Sales returns due to quality problems</a:t>
            </a:r>
          </a:p>
          <a:p>
            <a:endParaRPr lang="en-US" dirty="0" smtClean="0"/>
          </a:p>
        </p:txBody>
      </p:sp>
      <p:sp>
        <p:nvSpPr>
          <p:cNvPr id="4" name="Slide Number Placeholder 3"/>
          <p:cNvSpPr>
            <a:spLocks noGrp="1"/>
          </p:cNvSpPr>
          <p:nvPr>
            <p:ph type="sldNum" sz="quarter" idx="12"/>
          </p:nvPr>
        </p:nvSpPr>
        <p:spPr/>
        <p:txBody>
          <a:bodyPr/>
          <a:lstStyle/>
          <a:p>
            <a:fld id="{87989462-1FD5-4211-85BD-E99A4CF90F7A}" type="slidenum">
              <a:rPr lang="en-US" smtClean="0"/>
              <a:pPr/>
              <a:t>56</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222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227">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2227">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2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Non-Manufacturing Costs of Quality</a:t>
            </a:r>
            <a:endParaRPr lang="en-US"/>
          </a:p>
        </p:txBody>
      </p:sp>
      <p:sp>
        <p:nvSpPr>
          <p:cNvPr id="51203" name="Content Placeholder 2"/>
          <p:cNvSpPr>
            <a:spLocks noGrp="1"/>
          </p:cNvSpPr>
          <p:nvPr>
            <p:ph idx="1"/>
          </p:nvPr>
        </p:nvSpPr>
        <p:spPr/>
        <p:txBody>
          <a:bodyPr>
            <a:normAutofit fontScale="92500" lnSpcReduction="10000"/>
          </a:bodyPr>
          <a:lstStyle/>
          <a:p>
            <a:r>
              <a:rPr lang="en-US" dirty="0" smtClean="0"/>
              <a:t>Service firms and merchandising companies also incur costs of quality</a:t>
            </a:r>
            <a:br>
              <a:rPr lang="en-US" dirty="0" smtClean="0"/>
            </a:br>
            <a:endParaRPr lang="en-US" dirty="0" smtClean="0"/>
          </a:p>
          <a:p>
            <a:r>
              <a:rPr lang="en-US" dirty="0" smtClean="0"/>
              <a:t>Prevention</a:t>
            </a:r>
          </a:p>
          <a:p>
            <a:pPr lvl="1"/>
            <a:r>
              <a:rPr lang="en-US" dirty="0" smtClean="0"/>
              <a:t>Professional training to their staff </a:t>
            </a:r>
          </a:p>
          <a:p>
            <a:pPr lvl="1"/>
            <a:r>
              <a:rPr lang="en-US" dirty="0" smtClean="0"/>
              <a:t>Develop standardized service checklists</a:t>
            </a:r>
            <a:br>
              <a:rPr lang="en-US" dirty="0" smtClean="0"/>
            </a:br>
            <a:endParaRPr lang="en-US" dirty="0" smtClean="0"/>
          </a:p>
          <a:p>
            <a:r>
              <a:rPr lang="en-US" dirty="0" smtClean="0"/>
              <a:t>Appraisal costs </a:t>
            </a:r>
          </a:p>
          <a:p>
            <a:pPr lvl="1"/>
            <a:r>
              <a:rPr lang="en-US" dirty="0" smtClean="0"/>
              <a:t>Review work continuously</a:t>
            </a:r>
          </a:p>
          <a:p>
            <a:pPr lvl="1"/>
            <a:r>
              <a:rPr lang="en-US" dirty="0" smtClean="0"/>
              <a:t>Inspect before releasing</a:t>
            </a:r>
          </a:p>
        </p:txBody>
      </p:sp>
      <p:sp>
        <p:nvSpPr>
          <p:cNvPr id="4" name="Slide Number Placeholder 3"/>
          <p:cNvSpPr>
            <a:spLocks noGrp="1"/>
          </p:cNvSpPr>
          <p:nvPr>
            <p:ph type="sldNum" sz="quarter" idx="12"/>
          </p:nvPr>
        </p:nvSpPr>
        <p:spPr/>
        <p:txBody>
          <a:bodyPr/>
          <a:lstStyle/>
          <a:p>
            <a:fld id="{87989462-1FD5-4211-85BD-E99A4CF90F7A}" type="slidenum">
              <a:rPr lang="en-US" smtClean="0"/>
              <a:pPr/>
              <a:t>57</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120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12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Cost of Quality Report</a:t>
            </a:r>
            <a:endParaRPr lang="en-US"/>
          </a:p>
        </p:txBody>
      </p:sp>
      <p:sp>
        <p:nvSpPr>
          <p:cNvPr id="52227" name="Content Placeholder 2"/>
          <p:cNvSpPr>
            <a:spLocks noGrp="1"/>
          </p:cNvSpPr>
          <p:nvPr>
            <p:ph idx="1"/>
          </p:nvPr>
        </p:nvSpPr>
        <p:spPr/>
        <p:txBody>
          <a:bodyPr>
            <a:normAutofit/>
          </a:bodyPr>
          <a:lstStyle/>
          <a:p>
            <a:r>
              <a:rPr lang="en-US" sz="3000" dirty="0" smtClean="0"/>
              <a:t>Identifies, categorizes, and quantifies all of the costs it incurs relating to quality.</a:t>
            </a:r>
          </a:p>
          <a:p>
            <a:r>
              <a:rPr lang="en-US" sz="3000" dirty="0" smtClean="0"/>
              <a:t>Calculate the percentage of total costs of quality that are incurred in each cost category</a:t>
            </a:r>
          </a:p>
          <a:p>
            <a:r>
              <a:rPr lang="en-US" sz="3000" dirty="0" smtClean="0"/>
              <a:t>Use as a framework for decisions</a:t>
            </a:r>
          </a:p>
        </p:txBody>
      </p:sp>
      <p:sp>
        <p:nvSpPr>
          <p:cNvPr id="15" name="Slide Number Placeholder 14"/>
          <p:cNvSpPr>
            <a:spLocks noGrp="1"/>
          </p:cNvSpPr>
          <p:nvPr>
            <p:ph type="sldNum" sz="quarter" idx="12"/>
          </p:nvPr>
        </p:nvSpPr>
        <p:spPr/>
        <p:txBody>
          <a:bodyPr/>
          <a:lstStyle/>
          <a:p>
            <a:fld id="{87989462-1FD5-4211-85BD-E99A4CF90F7A}" type="slidenum">
              <a:rPr lang="en-US" smtClean="0"/>
              <a:pPr/>
              <a:t>58</a:t>
            </a:fld>
            <a:endParaRPr lang="en-US"/>
          </a:p>
        </p:txBody>
      </p:sp>
      <p:grpSp>
        <p:nvGrpSpPr>
          <p:cNvPr id="16" name="Group 15"/>
          <p:cNvGrpSpPr/>
          <p:nvPr/>
        </p:nvGrpSpPr>
        <p:grpSpPr>
          <a:xfrm>
            <a:off x="990600" y="4191000"/>
            <a:ext cx="6400800" cy="914400"/>
            <a:chOff x="990600" y="4191000"/>
            <a:chExt cx="6400800" cy="914400"/>
          </a:xfrm>
        </p:grpSpPr>
        <p:sp>
          <p:nvSpPr>
            <p:cNvPr id="5" name="Up Arrow 4"/>
            <p:cNvSpPr/>
            <p:nvPr/>
          </p:nvSpPr>
          <p:spPr bwMode="auto">
            <a:xfrm>
              <a:off x="990600" y="4191000"/>
              <a:ext cx="492125" cy="8382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ounded Rectangle 6"/>
            <p:cNvSpPr/>
            <p:nvPr/>
          </p:nvSpPr>
          <p:spPr bwMode="auto">
            <a:xfrm>
              <a:off x="1811338" y="4191000"/>
              <a:ext cx="205105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t>Prevention Costs </a:t>
              </a:r>
            </a:p>
          </p:txBody>
        </p:sp>
        <p:sp>
          <p:nvSpPr>
            <p:cNvPr id="8" name="Rounded Rectangle 7"/>
            <p:cNvSpPr/>
            <p:nvPr/>
          </p:nvSpPr>
          <p:spPr bwMode="auto">
            <a:xfrm>
              <a:off x="5340350" y="4191000"/>
              <a:ext cx="205105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t>Appraisal Costs</a:t>
              </a:r>
            </a:p>
          </p:txBody>
        </p:sp>
        <p:sp>
          <p:nvSpPr>
            <p:cNvPr id="10" name="Cross 9"/>
            <p:cNvSpPr/>
            <p:nvPr/>
          </p:nvSpPr>
          <p:spPr bwMode="auto">
            <a:xfrm>
              <a:off x="4354514" y="4419600"/>
              <a:ext cx="574675" cy="533400"/>
            </a:xfrm>
            <a:prstGeom prst="plu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7" name="Group 16"/>
          <p:cNvGrpSpPr/>
          <p:nvPr/>
        </p:nvGrpSpPr>
        <p:grpSpPr>
          <a:xfrm>
            <a:off x="990600" y="5334000"/>
            <a:ext cx="6400800" cy="914400"/>
            <a:chOff x="990600" y="5334000"/>
            <a:chExt cx="6400800" cy="914400"/>
          </a:xfrm>
        </p:grpSpPr>
        <p:sp>
          <p:nvSpPr>
            <p:cNvPr id="11" name="Up Arrow 10"/>
            <p:cNvSpPr/>
            <p:nvPr/>
          </p:nvSpPr>
          <p:spPr bwMode="auto">
            <a:xfrm flipV="1">
              <a:off x="990600" y="5334000"/>
              <a:ext cx="492125" cy="9144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ounded Rectangle 11"/>
            <p:cNvSpPr/>
            <p:nvPr/>
          </p:nvSpPr>
          <p:spPr bwMode="auto">
            <a:xfrm>
              <a:off x="1811338" y="5334000"/>
              <a:ext cx="205105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t>Internal Failure Costs </a:t>
              </a:r>
            </a:p>
          </p:txBody>
        </p:sp>
        <p:sp>
          <p:nvSpPr>
            <p:cNvPr id="13" name="Rounded Rectangle 12"/>
            <p:cNvSpPr/>
            <p:nvPr/>
          </p:nvSpPr>
          <p:spPr bwMode="auto">
            <a:xfrm>
              <a:off x="5340350" y="5334000"/>
              <a:ext cx="205105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t>External Failure Costs</a:t>
              </a:r>
            </a:p>
          </p:txBody>
        </p:sp>
        <p:sp>
          <p:nvSpPr>
            <p:cNvPr id="14" name="Cross 13"/>
            <p:cNvSpPr/>
            <p:nvPr/>
          </p:nvSpPr>
          <p:spPr bwMode="auto">
            <a:xfrm>
              <a:off x="4354514" y="5562600"/>
              <a:ext cx="574675" cy="533400"/>
            </a:xfrm>
            <a:prstGeom prst="plu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7989462-1FD5-4211-85BD-E99A4CF90F7A}" type="slidenum">
              <a:rPr lang="en-US" smtClean="0"/>
              <a:pPr/>
              <a:t>59</a:t>
            </a:fld>
            <a:endParaRPr lang="en-US"/>
          </a:p>
        </p:txBody>
      </p:sp>
      <p:sp>
        <p:nvSpPr>
          <p:cNvPr id="6" name="Title 5"/>
          <p:cNvSpPr>
            <a:spLocks noGrp="1"/>
          </p:cNvSpPr>
          <p:nvPr>
            <p:ph type="title" idx="4294967295"/>
          </p:nvPr>
        </p:nvSpPr>
        <p:spPr>
          <a:xfrm>
            <a:off x="457200" y="-1143000"/>
            <a:ext cx="8229600" cy="838200"/>
          </a:xfrm>
        </p:spPr>
        <p:txBody>
          <a:bodyPr/>
          <a:lstStyle/>
          <a:p>
            <a:r>
              <a:rPr lang="en-US" sz="1200" kern="1200" dirty="0" smtClean="0">
                <a:solidFill>
                  <a:schemeClr val="tx1"/>
                </a:solidFill>
                <a:latin typeface="Arial"/>
                <a:ea typeface="+mn-ea"/>
                <a:cs typeface="+mn-cs"/>
              </a:rPr>
              <a:t>Exhibit 4-27 </a:t>
            </a: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7855" y="0"/>
            <a:ext cx="7646705"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Departmental Overhead Rates</a:t>
            </a:r>
            <a:endParaRPr lang="en-US"/>
          </a:p>
        </p:txBody>
      </p:sp>
      <p:sp>
        <p:nvSpPr>
          <p:cNvPr id="3" name="Content Placeholder 2"/>
          <p:cNvSpPr>
            <a:spLocks noGrp="1"/>
          </p:cNvSpPr>
          <p:nvPr>
            <p:ph idx="1"/>
          </p:nvPr>
        </p:nvSpPr>
        <p:spPr/>
        <p:txBody>
          <a:bodyPr/>
          <a:lstStyle/>
          <a:p>
            <a:r>
              <a:rPr lang="en-US" dirty="0" smtClean="0"/>
              <a:t>Separate predetermined manufacturing overhead rates for each department</a:t>
            </a:r>
          </a:p>
          <a:p>
            <a:endParaRPr lang="en-US" dirty="0" smtClean="0"/>
          </a:p>
          <a:p>
            <a:endParaRPr lang="en-US" dirty="0" smtClean="0"/>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296160787"/>
              </p:ext>
            </p:extLst>
          </p:nvPr>
        </p:nvGraphicFramePr>
        <p:xfrm>
          <a:off x="457200" y="3124201"/>
          <a:ext cx="8153400" cy="2286000"/>
        </p:xfrm>
        <a:graphic>
          <a:graphicData uri="http://schemas.openxmlformats.org/drawingml/2006/table">
            <a:tbl>
              <a:tblPr firstRow="1" bandRow="1">
                <a:tableStyleId>{5C22544A-7EE6-4342-B048-85BDC9FD1C3A}</a:tableStyleId>
              </a:tblPr>
              <a:tblGrid>
                <a:gridCol w="4076700"/>
                <a:gridCol w="4076700"/>
              </a:tblGrid>
              <a:tr h="457200">
                <a:tc gridSpan="2">
                  <a:txBody>
                    <a:bodyPr/>
                    <a:lstStyle/>
                    <a:p>
                      <a:pPr algn="ctr"/>
                      <a:r>
                        <a:rPr lang="en-US" sz="2000" b="1" dirty="0" smtClean="0">
                          <a:solidFill>
                            <a:schemeClr val="lt1"/>
                          </a:solidFill>
                          <a:latin typeface="+mn-lt"/>
                          <a:ea typeface="+mn-ea"/>
                          <a:cs typeface="+mn-cs"/>
                        </a:rPr>
                        <a:t>Manufacturing Plant with  $1,000,000</a:t>
                      </a:r>
                      <a:r>
                        <a:rPr lang="en-US" sz="2000" b="1" baseline="0" dirty="0" smtClean="0">
                          <a:solidFill>
                            <a:schemeClr val="lt1"/>
                          </a:solidFill>
                          <a:latin typeface="+mn-lt"/>
                          <a:ea typeface="+mn-ea"/>
                          <a:cs typeface="+mn-cs"/>
                        </a:rPr>
                        <a:t> of </a:t>
                      </a:r>
                      <a:r>
                        <a:rPr lang="en-US" sz="2000" b="1" dirty="0" smtClean="0">
                          <a:solidFill>
                            <a:schemeClr val="lt1"/>
                          </a:solidFill>
                          <a:latin typeface="+mn-lt"/>
                          <a:ea typeface="+mn-ea"/>
                          <a:cs typeface="+mn-cs"/>
                        </a:rPr>
                        <a:t>total estimated MOH and 2 departments</a:t>
                      </a:r>
                      <a:endParaRPr lang="en-US" sz="2000" b="1" dirty="0">
                        <a:solidFill>
                          <a:schemeClr val="lt1"/>
                        </a:solidFill>
                        <a:latin typeface="+mn-lt"/>
                        <a:ea typeface="+mn-ea"/>
                        <a:cs typeface="+mn-cs"/>
                      </a:endParaRPr>
                    </a:p>
                  </a:txBody>
                  <a:tcPr anchor="ctr"/>
                </a:tc>
                <a:tc hMerge="1">
                  <a:txBody>
                    <a:bodyPr/>
                    <a:lstStyle/>
                    <a:p>
                      <a:pPr algn="ctr"/>
                      <a:endParaRPr lang="en-US" dirty="0"/>
                    </a:p>
                  </a:txBody>
                  <a:tcPr anchor="ctr"/>
                </a:tc>
              </a:tr>
              <a:tr h="457200">
                <a:tc>
                  <a:txBody>
                    <a:bodyPr/>
                    <a:lstStyle/>
                    <a:p>
                      <a:pPr algn="ctr"/>
                      <a:r>
                        <a:rPr lang="en-US" sz="2000" dirty="0" smtClean="0"/>
                        <a:t>Machining</a:t>
                      </a:r>
                      <a:r>
                        <a:rPr lang="en-US" sz="2000" baseline="0" dirty="0" smtClean="0"/>
                        <a:t> Department</a:t>
                      </a:r>
                      <a:endParaRPr lang="en-US" sz="2000" dirty="0" smtClean="0"/>
                    </a:p>
                    <a:p>
                      <a:pPr marL="0" marR="0" indent="0" algn="ctr" defTabSz="914400" eaLnBrk="1" fontAlgn="auto" latinLnBrk="0" hangingPunct="1">
                        <a:lnSpc>
                          <a:spcPct val="100000"/>
                        </a:lnSpc>
                        <a:spcBef>
                          <a:spcPts val="0"/>
                        </a:spcBef>
                        <a:spcAft>
                          <a:spcPts val="0"/>
                        </a:spcAft>
                        <a:buClrTx/>
                        <a:buSzTx/>
                        <a:buFontTx/>
                        <a:buNone/>
                        <a:tabLst/>
                        <a:defRPr/>
                      </a:pPr>
                      <a:r>
                        <a:rPr lang="en-US" sz="1800" b="1" dirty="0" smtClean="0">
                          <a:solidFill>
                            <a:schemeClr val="dk1"/>
                          </a:solidFill>
                          <a:latin typeface="+mn-lt"/>
                          <a:ea typeface="+mn-ea"/>
                          <a:cs typeface="+mn-cs"/>
                        </a:rPr>
                        <a:t>($400,000 of MOH)</a:t>
                      </a:r>
                      <a:endParaRPr lang="en-US" sz="1800" dirty="0" smtClean="0">
                        <a:solidFill>
                          <a:schemeClr val="dk1"/>
                        </a:solidFill>
                        <a:latin typeface="+mn-lt"/>
                        <a:ea typeface="+mn-ea"/>
                        <a:cs typeface="+mn-cs"/>
                      </a:endParaRPr>
                    </a:p>
                  </a:txBody>
                  <a:tcPr anchor="ct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dirty="0" smtClean="0"/>
                        <a:t>Assembly</a:t>
                      </a:r>
                      <a:r>
                        <a:rPr lang="en-US" sz="1800" baseline="0" dirty="0" smtClean="0"/>
                        <a:t> Department</a:t>
                      </a:r>
                      <a:endParaRPr lang="en-US" sz="1800" dirty="0" smtClean="0"/>
                    </a:p>
                    <a:p>
                      <a:pPr marL="0" marR="0" indent="0" algn="ctr" defTabSz="914400" eaLnBrk="1" fontAlgn="auto" latinLnBrk="0" hangingPunct="1">
                        <a:lnSpc>
                          <a:spcPct val="100000"/>
                        </a:lnSpc>
                        <a:spcBef>
                          <a:spcPts val="0"/>
                        </a:spcBef>
                        <a:spcAft>
                          <a:spcPts val="0"/>
                        </a:spcAft>
                        <a:buClrTx/>
                        <a:buSzTx/>
                        <a:buFontTx/>
                        <a:buNone/>
                        <a:tabLst/>
                        <a:defRPr/>
                      </a:pPr>
                      <a:r>
                        <a:rPr lang="en-US" sz="1800" b="1" dirty="0" smtClean="0">
                          <a:solidFill>
                            <a:schemeClr val="dk1"/>
                          </a:solidFill>
                          <a:latin typeface="+mn-lt"/>
                          <a:ea typeface="+mn-ea"/>
                          <a:cs typeface="+mn-cs"/>
                        </a:rPr>
                        <a:t>($600,000 of MOH)</a:t>
                      </a:r>
                      <a:endParaRPr lang="en-US" sz="1800" dirty="0" smtClean="0">
                        <a:solidFill>
                          <a:schemeClr val="dk1"/>
                        </a:solidFill>
                        <a:latin typeface="+mn-lt"/>
                        <a:ea typeface="+mn-ea"/>
                        <a:cs typeface="+mn-cs"/>
                      </a:endParaRPr>
                    </a:p>
                  </a:txBody>
                  <a:tcPr anchor="ctr"/>
                </a:tc>
              </a:tr>
              <a:tr h="584200">
                <a:tc>
                  <a:txBody>
                    <a:bodyPr/>
                    <a:lstStyle/>
                    <a:p>
                      <a:pPr algn="ctr"/>
                      <a:r>
                        <a:rPr lang="en-US" dirty="0" smtClean="0"/>
                        <a:t>$400,000 ÷ departmental allocation base </a:t>
                      </a:r>
                    </a:p>
                    <a:p>
                      <a:pPr algn="ctr"/>
                      <a:r>
                        <a:rPr lang="en-US" dirty="0" smtClean="0"/>
                        <a:t> yields a MOH</a:t>
                      </a:r>
                      <a:r>
                        <a:rPr lang="en-US" baseline="0" dirty="0" smtClean="0"/>
                        <a:t> rate for this department ONLY</a:t>
                      </a:r>
                      <a:endParaRPr lang="en-US" dirty="0"/>
                    </a:p>
                  </a:txBody>
                  <a:tcPr/>
                </a:tc>
                <a:tc>
                  <a:txBody>
                    <a:bodyPr/>
                    <a:lstStyle/>
                    <a:p>
                      <a:pPr algn="ctr"/>
                      <a:r>
                        <a:rPr lang="en-US" dirty="0" smtClean="0"/>
                        <a:t>$600,000 ÷ departmental allocation base </a:t>
                      </a:r>
                    </a:p>
                    <a:p>
                      <a:pPr algn="ctr"/>
                      <a:r>
                        <a:rPr lang="en-US" dirty="0" smtClean="0"/>
                        <a:t> yields a MOH</a:t>
                      </a:r>
                      <a:r>
                        <a:rPr lang="en-US" baseline="0" dirty="0" smtClean="0"/>
                        <a:t> rate for this department ONLY</a:t>
                      </a:r>
                      <a:endParaRPr lang="en-US" dirty="0"/>
                    </a:p>
                  </a:txBody>
                  <a:tcPr/>
                </a:tc>
              </a:tr>
            </a:tbl>
          </a:graphicData>
        </a:graphic>
      </p:graphicFrame>
      <p:sp>
        <p:nvSpPr>
          <p:cNvPr id="11" name="Slide Number Placeholder 10"/>
          <p:cNvSpPr>
            <a:spLocks noGrp="1"/>
          </p:cNvSpPr>
          <p:nvPr>
            <p:ph type="sldNum" sz="quarter" idx="12"/>
          </p:nvPr>
        </p:nvSpPr>
        <p:spPr/>
        <p:txBody>
          <a:bodyPr/>
          <a:lstStyle/>
          <a:p>
            <a:fld id="{87989462-1FD5-4211-85BD-E99A4CF90F7A}" type="slidenum">
              <a:rPr lang="en-US" smtClean="0"/>
              <a:pPr/>
              <a:t>6</a:t>
            </a:fld>
            <a:endParaRPr lang="en-US"/>
          </a:p>
        </p:txBody>
      </p:sp>
    </p:spTree>
  </p:cSld>
  <p:clrMapOvr>
    <a:masterClrMapping/>
  </p:clrMapOvr>
  <p:transition spd="med"/>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turn to E4-34A</a:t>
            </a:r>
            <a:endParaRPr lang="en-US" dirty="0"/>
          </a:p>
        </p:txBody>
      </p:sp>
      <p:sp>
        <p:nvSpPr>
          <p:cNvPr id="5" name="Slide Number Placeholder 4"/>
          <p:cNvSpPr>
            <a:spLocks noGrp="1"/>
          </p:cNvSpPr>
          <p:nvPr>
            <p:ph type="sldNum" sz="quarter" idx="12"/>
          </p:nvPr>
        </p:nvSpPr>
        <p:spPr/>
        <p:txBody>
          <a:bodyPr/>
          <a:lstStyle/>
          <a:p>
            <a:fld id="{87989462-1FD5-4211-85BD-E99A4CF90F7A}" type="slidenum">
              <a:rPr lang="en-US" smtClean="0"/>
              <a:pPr/>
              <a:t>60</a:t>
            </a:fld>
            <a:endParaRPr lang="en-US"/>
          </a:p>
        </p:txBody>
      </p:sp>
    </p:spTree>
  </p:cSld>
  <p:clrMapOvr>
    <a:masterClrMapping/>
  </p:clrMapOvr>
  <p:transition spd="med"/>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2"/>
          <p:cNvSpPr>
            <a:spLocks noGrp="1" noChangeArrowheads="1"/>
          </p:cNvSpPr>
          <p:nvPr>
            <p:ph type="title"/>
          </p:nvPr>
        </p:nvSpPr>
        <p:spPr/>
        <p:txBody>
          <a:bodyPr/>
          <a:lstStyle/>
          <a:p>
            <a:r>
              <a:rPr lang="en-US" dirty="0" smtClean="0"/>
              <a:t>E4-34A</a:t>
            </a:r>
          </a:p>
        </p:txBody>
      </p:sp>
      <p:sp>
        <p:nvSpPr>
          <p:cNvPr id="80899" name="Rectangle 3"/>
          <p:cNvSpPr>
            <a:spLocks noGrp="1" noChangeArrowheads="1"/>
          </p:cNvSpPr>
          <p:nvPr>
            <p:ph idx="1"/>
          </p:nvPr>
        </p:nvSpPr>
        <p:spPr/>
        <p:txBody>
          <a:bodyPr/>
          <a:lstStyle/>
          <a:p>
            <a:pPr>
              <a:buNone/>
            </a:pPr>
            <a:r>
              <a:rPr lang="en-US" dirty="0" smtClean="0"/>
              <a:t>Prevention costs</a:t>
            </a:r>
          </a:p>
          <a:p>
            <a:pPr lvl="1"/>
            <a:r>
              <a:rPr lang="en-US" dirty="0" smtClean="0"/>
              <a:t>Training employees in TQM</a:t>
            </a:r>
          </a:p>
          <a:p>
            <a:pPr lvl="1"/>
            <a:r>
              <a:rPr lang="en-US" dirty="0" smtClean="0"/>
              <a:t>Training suppliers in TQM</a:t>
            </a:r>
          </a:p>
          <a:p>
            <a:pPr lvl="1"/>
            <a:r>
              <a:rPr lang="en-US" dirty="0" smtClean="0"/>
              <a:t>Identifying preferred suppliers who commit to </a:t>
            </a:r>
            <a:br>
              <a:rPr lang="en-US" dirty="0" smtClean="0"/>
            </a:br>
            <a:r>
              <a:rPr lang="en-US" dirty="0" smtClean="0"/>
              <a:t>on-time delivery of perfect quality materials</a:t>
            </a:r>
          </a:p>
        </p:txBody>
      </p:sp>
      <p:sp>
        <p:nvSpPr>
          <p:cNvPr id="4" name="Slide Number Placeholder 3"/>
          <p:cNvSpPr>
            <a:spLocks noGrp="1"/>
          </p:cNvSpPr>
          <p:nvPr>
            <p:ph type="sldNum" sz="quarter" idx="12"/>
          </p:nvPr>
        </p:nvSpPr>
        <p:spPr/>
        <p:txBody>
          <a:bodyPr/>
          <a:lstStyle/>
          <a:p>
            <a:fld id="{87989462-1FD5-4211-85BD-E99A4CF90F7A}" type="slidenum">
              <a:rPr lang="en-US" smtClean="0"/>
              <a:pPr/>
              <a:t>61</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8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8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08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p:nvPr>
        </p:nvSpPr>
        <p:spPr/>
        <p:txBody>
          <a:bodyPr/>
          <a:lstStyle/>
          <a:p>
            <a:r>
              <a:rPr lang="en-US" dirty="0" smtClean="0"/>
              <a:t>E4-34A (cont.)</a:t>
            </a:r>
          </a:p>
        </p:txBody>
      </p:sp>
      <p:sp>
        <p:nvSpPr>
          <p:cNvPr id="81923" name="Rectangle 3"/>
          <p:cNvSpPr>
            <a:spLocks noGrp="1" noChangeArrowheads="1"/>
          </p:cNvSpPr>
          <p:nvPr>
            <p:ph idx="1"/>
          </p:nvPr>
        </p:nvSpPr>
        <p:spPr/>
        <p:txBody>
          <a:bodyPr/>
          <a:lstStyle/>
          <a:p>
            <a:pPr>
              <a:buNone/>
            </a:pPr>
            <a:r>
              <a:rPr lang="en-US" dirty="0" smtClean="0"/>
              <a:t>Appraisal costs</a:t>
            </a:r>
          </a:p>
          <a:p>
            <a:pPr lvl="1"/>
            <a:r>
              <a:rPr lang="en-US" dirty="0" smtClean="0"/>
              <a:t>Strength testing one item from each batch </a:t>
            </a:r>
            <a:br>
              <a:rPr lang="en-US" dirty="0" smtClean="0"/>
            </a:br>
            <a:r>
              <a:rPr lang="en-US" dirty="0" smtClean="0"/>
              <a:t>of panels </a:t>
            </a:r>
          </a:p>
          <a:p>
            <a:pPr lvl="1"/>
            <a:r>
              <a:rPr lang="en-US" dirty="0" smtClean="0"/>
              <a:t>Avoid inspection of raw materials</a:t>
            </a:r>
          </a:p>
          <a:p>
            <a:endParaRPr lang="en-US" dirty="0" smtClean="0"/>
          </a:p>
          <a:p>
            <a:pPr>
              <a:buNone/>
            </a:pPr>
            <a:r>
              <a:rPr lang="en-US" dirty="0" smtClean="0"/>
              <a:t>Internal failure costs</a:t>
            </a:r>
          </a:p>
          <a:p>
            <a:pPr lvl="1"/>
            <a:r>
              <a:rPr lang="en-US" dirty="0" smtClean="0"/>
              <a:t>Avoid rework and spoilage</a:t>
            </a:r>
          </a:p>
        </p:txBody>
      </p:sp>
      <p:sp>
        <p:nvSpPr>
          <p:cNvPr id="4" name="Slide Number Placeholder 3"/>
          <p:cNvSpPr>
            <a:spLocks noGrp="1"/>
          </p:cNvSpPr>
          <p:nvPr>
            <p:ph type="sldNum" sz="quarter" idx="12"/>
          </p:nvPr>
        </p:nvSpPr>
        <p:spPr/>
        <p:txBody>
          <a:bodyPr/>
          <a:lstStyle/>
          <a:p>
            <a:fld id="{87989462-1FD5-4211-85BD-E99A4CF90F7A}" type="slidenum">
              <a:rPr lang="en-US" smtClean="0"/>
              <a:pPr/>
              <a:t>62</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2"/>
          <p:cNvSpPr>
            <a:spLocks noGrp="1" noChangeArrowheads="1"/>
          </p:cNvSpPr>
          <p:nvPr>
            <p:ph type="title"/>
          </p:nvPr>
        </p:nvSpPr>
        <p:spPr/>
        <p:txBody>
          <a:bodyPr/>
          <a:lstStyle/>
          <a:p>
            <a:r>
              <a:rPr lang="en-US" dirty="0" smtClean="0"/>
              <a:t>E4-34 (cont.)</a:t>
            </a:r>
          </a:p>
        </p:txBody>
      </p:sp>
      <p:sp>
        <p:nvSpPr>
          <p:cNvPr id="82947" name="Rectangle 3"/>
          <p:cNvSpPr>
            <a:spLocks noGrp="1" noChangeArrowheads="1"/>
          </p:cNvSpPr>
          <p:nvPr>
            <p:ph idx="1"/>
          </p:nvPr>
        </p:nvSpPr>
        <p:spPr/>
        <p:txBody>
          <a:bodyPr/>
          <a:lstStyle/>
          <a:p>
            <a:pPr>
              <a:buNone/>
            </a:pPr>
            <a:r>
              <a:rPr lang="en-US" dirty="0" smtClean="0"/>
              <a:t>External failure costs</a:t>
            </a:r>
          </a:p>
          <a:p>
            <a:pPr lvl="1"/>
            <a:r>
              <a:rPr lang="en-US" dirty="0" smtClean="0"/>
              <a:t>Avoid lost profits from lost sales due to disappointed customers</a:t>
            </a:r>
          </a:p>
          <a:p>
            <a:pPr lvl="1"/>
            <a:r>
              <a:rPr lang="en-US" dirty="0" smtClean="0"/>
              <a:t>Avoid warranty costs</a:t>
            </a:r>
          </a:p>
        </p:txBody>
      </p:sp>
      <p:sp>
        <p:nvSpPr>
          <p:cNvPr id="4" name="Slide Number Placeholder 3"/>
          <p:cNvSpPr>
            <a:spLocks noGrp="1"/>
          </p:cNvSpPr>
          <p:nvPr>
            <p:ph type="sldNum" sz="quarter" idx="12"/>
          </p:nvPr>
        </p:nvSpPr>
        <p:spPr/>
        <p:txBody>
          <a:bodyPr/>
          <a:lstStyle/>
          <a:p>
            <a:fld id="{87989462-1FD5-4211-85BD-E99A4CF90F7A}" type="slidenum">
              <a:rPr lang="en-US" smtClean="0"/>
              <a:pPr/>
              <a:t>63</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9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29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p:txBody>
          <a:bodyPr/>
          <a:lstStyle/>
          <a:p>
            <a:r>
              <a:rPr lang="en-US" dirty="0" smtClean="0"/>
              <a:t>E4-34A (cont.)</a:t>
            </a:r>
          </a:p>
        </p:txBody>
      </p:sp>
      <p:graphicFrame>
        <p:nvGraphicFramePr>
          <p:cNvPr id="51229" name="Group 29"/>
          <p:cNvGraphicFramePr>
            <a:graphicFrameLocks noGrp="1"/>
          </p:cNvGraphicFramePr>
          <p:nvPr>
            <p:ph type="tbl" idx="1"/>
            <p:extLst>
              <p:ext uri="{D42A27DB-BD31-4B8C-83A1-F6EECF244321}">
                <p14:modId xmlns:p14="http://schemas.microsoft.com/office/powerpoint/2010/main" xmlns="" val="3047336998"/>
              </p:ext>
            </p:extLst>
          </p:nvPr>
        </p:nvGraphicFramePr>
        <p:xfrm>
          <a:off x="457200" y="1447800"/>
          <a:ext cx="8229600" cy="5090160"/>
        </p:xfrm>
        <a:graphic>
          <a:graphicData uri="http://schemas.openxmlformats.org/drawingml/2006/table">
            <a:tbl>
              <a:tblPr/>
              <a:tblGrid>
                <a:gridCol w="6317934"/>
                <a:gridCol w="1911666"/>
              </a:tblGrid>
              <a:tr h="131763">
                <a:tc gridSpan="2">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mn-lt"/>
                          <a:cs typeface="Times New Roman" pitchFamily="18" charset="0"/>
                        </a:rPr>
                        <a:t>Costs of Adopting New Quality Program:</a:t>
                      </a:r>
                      <a:br>
                        <a:rPr kumimoji="0" lang="en-US" sz="2800" b="0" i="1" u="none" strike="noStrike" cap="none" normalizeH="0" baseline="0" dirty="0" smtClean="0">
                          <a:ln>
                            <a:noFill/>
                          </a:ln>
                          <a:solidFill>
                            <a:schemeClr val="tx1"/>
                          </a:solidFill>
                          <a:effectLst/>
                          <a:latin typeface="+mn-lt"/>
                          <a:cs typeface="Times New Roman" pitchFamily="18" charset="0"/>
                        </a:rPr>
                      </a:br>
                      <a:endParaRPr kumimoji="0" lang="en-US" sz="2800" b="0" i="0" u="none" strike="noStrike" cap="none" normalizeH="0" baseline="0" dirty="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anchor="ctr" horzOverflow="overflow">
                    <a:lnL>
                      <a:noFill/>
                    </a:lnL>
                    <a:lnR>
                      <a:noFill/>
                    </a:lnR>
                    <a:lnT>
                      <a:noFill/>
                    </a:lnT>
                    <a:lnB>
                      <a:noFill/>
                    </a:lnB>
                    <a:lnTlToBr>
                      <a:noFill/>
                    </a:lnTlToBr>
                    <a:lnBlToTr>
                      <a:noFill/>
                    </a:lnBlToTr>
                    <a:noFill/>
                  </a:tcPr>
                </a:tc>
              </a:tr>
              <a:tr h="1714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cs typeface="Times New Roman" pitchFamily="18" charset="0"/>
                        </a:rPr>
                        <a:t>Prevention costs:</a:t>
                      </a:r>
                      <a:endParaRPr kumimoji="0" lang="en-US" sz="2800" b="0" i="0" u="none" strike="noStrike" cap="none" normalizeH="0" baseline="0" dirty="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r>
              <a:tr h="1714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cs typeface="Times New Roman" pitchFamily="18" charset="0"/>
                        </a:rPr>
                        <a:t>	Training employees in TQM</a:t>
                      </a:r>
                      <a:endParaRPr kumimoji="0" lang="en-US" sz="2800" b="0" i="0" u="none" strike="noStrike" cap="none" normalizeH="0" baseline="0" dirty="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cs typeface="Times New Roman" pitchFamily="18" charset="0"/>
                        </a:rPr>
                        <a:t>$  29,000</a:t>
                      </a:r>
                      <a:endParaRPr kumimoji="0" lang="en-US" sz="2800" b="0" i="0" u="none" strike="noStrike" cap="none" normalizeH="0" baseline="0" dirty="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r>
              <a:tr h="43338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mn-lt"/>
                          <a:cs typeface="Times New Roman" pitchFamily="18" charset="0"/>
                        </a:rPr>
                        <a:t>	Training suppliers in TQM</a:t>
                      </a:r>
                      <a:endParaRPr kumimoji="0" lang="en-US" sz="2800" b="0" i="0" u="none" strike="noStrike" cap="none" normalizeH="0" baseline="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cs typeface="Times New Roman" pitchFamily="18" charset="0"/>
                        </a:rPr>
                        <a:t>33,000</a:t>
                      </a:r>
                      <a:endParaRPr kumimoji="0" lang="en-US" sz="2800" b="0" i="0" u="none" strike="noStrike" cap="none" normalizeH="0" baseline="0" dirty="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r>
              <a:tr h="2667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cs typeface="Times New Roman" pitchFamily="18" charset="0"/>
                        </a:rPr>
                        <a:t>	Identifying preferred suppliers</a:t>
                      </a:r>
                      <a:endParaRPr kumimoji="0" lang="en-US" sz="2800" b="0" i="0" u="none" strike="noStrike" cap="none" normalizeH="0" baseline="0" dirty="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rPr>
                        <a:t>59,000</a:t>
                      </a:r>
                    </a:p>
                  </a:txBody>
                  <a:tcPr anchor="ctr" horzOverflow="overflow">
                    <a:lnL>
                      <a:noFill/>
                    </a:lnL>
                    <a:lnR>
                      <a:noFill/>
                    </a:lnR>
                    <a:lnT>
                      <a:noFill/>
                    </a:lnT>
                    <a:lnB>
                      <a:noFill/>
                    </a:lnB>
                    <a:lnTlToBr>
                      <a:noFill/>
                    </a:lnTlToBr>
                    <a:lnBlToTr>
                      <a:noFill/>
                    </a:lnBlToTr>
                    <a:noFill/>
                  </a:tcPr>
                </a:tc>
              </a:tr>
              <a:tr h="171450">
                <a:tc>
                  <a:txBody>
                    <a:bodyPr/>
                    <a:lstStyle/>
                    <a:p>
                      <a:pPr marL="0" marR="0" lvl="0" indent="0" algn="l" defTabSz="914400" rtl="0" eaLnBrk="0" fontAlgn="base" latinLnBrk="0" hangingPunct="0">
                        <a:lnSpc>
                          <a:spcPct val="100000"/>
                        </a:lnSpc>
                        <a:spcBef>
                          <a:spcPct val="0"/>
                        </a:spcBef>
                        <a:spcAft>
                          <a:spcPct val="0"/>
                        </a:spcAft>
                        <a:buClrTx/>
                        <a:buSzTx/>
                        <a:buFontTx/>
                        <a:buNone/>
                        <a:tabLst>
                          <a:tab pos="457200" algn="l"/>
                          <a:tab pos="5143500" algn="l"/>
                        </a:tabLst>
                      </a:pPr>
                      <a:r>
                        <a:rPr kumimoji="0" lang="en-US" sz="2800" b="0" i="0" u="none" strike="noStrike" cap="none" normalizeH="0" baseline="0" smtClean="0">
                          <a:ln>
                            <a:noFill/>
                          </a:ln>
                          <a:solidFill>
                            <a:schemeClr val="tx1"/>
                          </a:solidFill>
                          <a:effectLst/>
                          <a:latin typeface="+mn-lt"/>
                          <a:cs typeface="Times New Roman" pitchFamily="18" charset="0"/>
                        </a:rPr>
                        <a:t>Appraisal costs:</a:t>
                      </a:r>
                      <a:endParaRPr kumimoji="0" lang="en-US" sz="2800" b="0" i="0" u="none" strike="noStrike" cap="none" normalizeH="0" baseline="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r>
              <a:tr h="1698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cs typeface="Arial" pitchFamily="34" charset="0"/>
                        </a:rPr>
                        <a:t>	Strength testing</a:t>
                      </a:r>
                    </a:p>
                  </a:txBody>
                  <a:tcPr anchor="ctr"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cs typeface="Times New Roman" pitchFamily="18" charset="0"/>
                        </a:rPr>
                        <a:t>    64,000</a:t>
                      </a:r>
                      <a:endParaRPr kumimoji="0" lang="en-US" sz="2800" b="0" i="0" u="none" strike="noStrike" cap="none" normalizeH="0" baseline="0" dirty="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r>
              <a:tr h="1698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cs typeface="Arial" pitchFamily="34" charset="0"/>
                        </a:rPr>
                        <a:t>     Savings on inspection of raw materials</a:t>
                      </a:r>
                    </a:p>
                  </a:txBody>
                  <a:tcPr anchor="ctr"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rPr>
                        <a:t>(51,000)</a:t>
                      </a:r>
                    </a:p>
                  </a:txBody>
                  <a:tcPr anchor="ctr" horzOverflow="overflow">
                    <a:lnL>
                      <a:noFill/>
                    </a:lnL>
                    <a:lnR>
                      <a:noFill/>
                    </a:lnR>
                    <a:lnT>
                      <a:noFill/>
                    </a:lnT>
                    <a:lnB>
                      <a:noFill/>
                    </a:lnB>
                    <a:lnTlToBr>
                      <a:noFill/>
                    </a:lnTlToBr>
                    <a:lnBlToTr>
                      <a:noFill/>
                    </a:lnBlToTr>
                    <a:noFill/>
                  </a:tcPr>
                </a:tc>
              </a:tr>
              <a:tr h="1714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p:txBody>
          <a:bodyPr/>
          <a:lstStyle/>
          <a:p>
            <a:r>
              <a:rPr lang="en-US" dirty="0" smtClean="0"/>
              <a:t>E4-34A (cont.)</a:t>
            </a:r>
          </a:p>
        </p:txBody>
      </p:sp>
      <p:graphicFrame>
        <p:nvGraphicFramePr>
          <p:cNvPr id="84995" name="Group 3"/>
          <p:cNvGraphicFramePr>
            <a:graphicFrameLocks noGrp="1"/>
          </p:cNvGraphicFramePr>
          <p:nvPr>
            <p:ph type="tbl" idx="1"/>
            <p:extLst>
              <p:ext uri="{D42A27DB-BD31-4B8C-83A1-F6EECF244321}">
                <p14:modId xmlns:p14="http://schemas.microsoft.com/office/powerpoint/2010/main" xmlns="" val="2731324428"/>
              </p:ext>
            </p:extLst>
          </p:nvPr>
        </p:nvGraphicFramePr>
        <p:xfrm>
          <a:off x="457200" y="1447800"/>
          <a:ext cx="8229600" cy="4053840"/>
        </p:xfrm>
        <a:graphic>
          <a:graphicData uri="http://schemas.openxmlformats.org/drawingml/2006/table">
            <a:tbl>
              <a:tblPr/>
              <a:tblGrid>
                <a:gridCol w="6419850"/>
                <a:gridCol w="1809750"/>
              </a:tblGrid>
              <a:tr h="171450">
                <a:tc gridSpan="2">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mn-lt"/>
                          <a:cs typeface="Times New Roman" pitchFamily="18" charset="0"/>
                        </a:rPr>
                        <a:t>Quality report (continued from prior slide):</a:t>
                      </a:r>
                      <a:br>
                        <a:rPr kumimoji="0" lang="en-US" sz="2800" b="0" i="1" u="none" strike="noStrike" cap="none" normalizeH="0" baseline="0" dirty="0" smtClean="0">
                          <a:ln>
                            <a:noFill/>
                          </a:ln>
                          <a:solidFill>
                            <a:schemeClr val="tx1"/>
                          </a:solidFill>
                          <a:effectLst/>
                          <a:latin typeface="+mn-lt"/>
                          <a:cs typeface="Times New Roman" pitchFamily="18" charset="0"/>
                        </a:rPr>
                      </a:br>
                      <a:endParaRPr kumimoji="0" lang="en-US" sz="2800" b="0" i="0" u="none" strike="noStrike" cap="none" normalizeH="0" baseline="0" dirty="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c hMerge="1">
                  <a:txBody>
                    <a:bodyPr/>
                    <a:lstStyle/>
                    <a:p>
                      <a:endParaRPr lang="en-US"/>
                    </a:p>
                  </a:txBody>
                  <a:tcPr/>
                </a:tc>
              </a:tr>
              <a:tr h="1714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l"/>
                          <a:tab pos="6000750" algn="dec"/>
                        </a:tabLst>
                      </a:pPr>
                      <a:r>
                        <a:rPr kumimoji="0" lang="en-US" sz="2800" b="0" i="0" u="none" strike="noStrike" cap="none" normalizeH="0" baseline="0" dirty="0" smtClean="0">
                          <a:ln>
                            <a:noFill/>
                          </a:ln>
                          <a:solidFill>
                            <a:schemeClr val="tx1"/>
                          </a:solidFill>
                          <a:effectLst/>
                          <a:latin typeface="+mn-lt"/>
                          <a:cs typeface="Times New Roman" pitchFamily="18" charset="0"/>
                        </a:rPr>
                        <a:t>Internal failure costs:</a:t>
                      </a:r>
                      <a:endParaRPr kumimoji="0" lang="en-US" sz="2800" b="0" i="0" u="none" strike="noStrike" cap="none" normalizeH="0" baseline="0" dirty="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r>
              <a:tr h="171450">
                <a:tc>
                  <a:txBody>
                    <a:bodyPr/>
                    <a:lstStyle/>
                    <a:p>
                      <a:pPr marL="800100" marR="0" lvl="1" indent="-3429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cs typeface="Times New Roman" pitchFamily="18" charset="0"/>
                        </a:rPr>
                        <a:t> Savings on rework and spoilage</a:t>
                      </a:r>
                      <a:endParaRPr kumimoji="0" lang="en-US" sz="2800" b="0" i="0" u="none" strike="noStrike" cap="none" normalizeH="0" baseline="0" dirty="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cs typeface="Times New Roman" pitchFamily="18" charset="0"/>
                        </a:rPr>
                        <a:t>(65,000)</a:t>
                      </a:r>
                      <a:endParaRPr kumimoji="0" lang="en-US" sz="2800" b="0" i="0" u="none" strike="noStrike" cap="none" normalizeH="0" baseline="0" dirty="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r>
              <a:tr h="1714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457200" algn="l"/>
                          <a:tab pos="6000750" algn="dec"/>
                        </a:tabLst>
                      </a:pPr>
                      <a:r>
                        <a:rPr kumimoji="0" lang="en-US" sz="2800" b="0" i="0" u="none" strike="noStrike" cap="none" normalizeH="0" baseline="0" smtClean="0">
                          <a:ln>
                            <a:noFill/>
                          </a:ln>
                          <a:solidFill>
                            <a:schemeClr val="tx1"/>
                          </a:solidFill>
                          <a:effectLst/>
                          <a:latin typeface="+mn-lt"/>
                          <a:cs typeface="Times New Roman" pitchFamily="18" charset="0"/>
                        </a:rPr>
                        <a:t>External failure costs:</a:t>
                      </a:r>
                      <a:endParaRPr kumimoji="0" lang="en-US" sz="2800" b="0" i="0" u="none" strike="noStrike" cap="none" normalizeH="0" baseline="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r>
              <a:tr h="1714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cs typeface="Times New Roman" pitchFamily="18" charset="0"/>
                        </a:rPr>
                        <a:t>	Savings on formerly lost profits</a:t>
                      </a:r>
                      <a:endParaRPr kumimoji="0" lang="en-US" sz="2800" b="0" i="0" u="none" strike="noStrike" cap="none" normalizeH="0" baseline="0" dirty="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rPr>
                        <a:t>(92,000)</a:t>
                      </a:r>
                    </a:p>
                  </a:txBody>
                  <a:tcPr anchor="ctr" horzOverflow="overflow">
                    <a:lnL>
                      <a:noFill/>
                    </a:lnL>
                    <a:lnR>
                      <a:noFill/>
                    </a:lnR>
                    <a:lnT>
                      <a:noFill/>
                    </a:lnT>
                    <a:lnB>
                      <a:noFill/>
                    </a:lnB>
                    <a:lnTlToBr>
                      <a:noFill/>
                    </a:lnTlToBr>
                    <a:lnBlToTr>
                      <a:noFill/>
                    </a:lnBlToTr>
                    <a:noFill/>
                  </a:tcPr>
                </a:tc>
              </a:tr>
              <a:tr h="1714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cs typeface="Times New Roman" pitchFamily="18" charset="0"/>
                        </a:rPr>
                        <a:t>	Savings on warranty costs</a:t>
                      </a:r>
                      <a:endParaRPr kumimoji="0" lang="en-US" sz="2800" b="0" i="0" u="none" strike="noStrike" cap="none" normalizeH="0" baseline="0" dirty="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800" b="0" i="0" u="sng" strike="noStrike" cap="none" normalizeH="0" baseline="0" dirty="0" smtClean="0">
                          <a:ln>
                            <a:noFill/>
                          </a:ln>
                          <a:solidFill>
                            <a:schemeClr val="tx1"/>
                          </a:solidFill>
                          <a:effectLst/>
                          <a:latin typeface="+mn-lt"/>
                          <a:cs typeface="Times New Roman" pitchFamily="18" charset="0"/>
                        </a:rPr>
                        <a:t>    (16,000)</a:t>
                      </a:r>
                      <a:endParaRPr kumimoji="0" lang="en-US" sz="2800" b="0" i="0" u="none" strike="noStrike" cap="none" normalizeH="0" baseline="0" dirty="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r>
              <a:tr h="1714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Times New Roman" pitchFamily="18" charset="0"/>
                        </a:rPr>
                        <a:t>Net (Benefit)</a:t>
                      </a:r>
                      <a:endParaRPr kumimoji="0" lang="en-US" sz="2800" b="1" i="0" u="none" strike="noStrike" cap="none" normalizeH="0" baseline="0" dirty="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n-US" sz="2800" b="0" i="0" u="sng" strike="noStrike" cap="none" normalizeH="0" baseline="0" dirty="0" smtClean="0">
                          <a:ln>
                            <a:noFill/>
                          </a:ln>
                          <a:solidFill>
                            <a:schemeClr val="tx1"/>
                          </a:solidFill>
                          <a:effectLst/>
                          <a:latin typeface="+mn-lt"/>
                          <a:cs typeface="Times New Roman" pitchFamily="18" charset="0"/>
                        </a:rPr>
                        <a:t>($39,000)</a:t>
                      </a:r>
                      <a:endParaRPr kumimoji="0" lang="en-US" sz="2800" b="0" i="0" u="none" strike="noStrike" cap="none" normalizeH="0" baseline="0" dirty="0" smtClean="0">
                        <a:ln>
                          <a:noFill/>
                        </a:ln>
                        <a:solidFill>
                          <a:schemeClr val="tx1"/>
                        </a:solidFill>
                        <a:effectLst/>
                        <a:latin typeface="+mn-lt"/>
                      </a:endParaRPr>
                    </a:p>
                  </a:txBody>
                  <a:tcPr anchor="ctr" horzOverflow="overflow">
                    <a:lnL>
                      <a:noFill/>
                    </a:lnL>
                    <a:lnR>
                      <a:noFill/>
                    </a:lnR>
                    <a:lnT>
                      <a:noFill/>
                    </a:lnT>
                    <a:lnB>
                      <a:noFill/>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3"/>
          <p:cNvSpPr>
            <a:spLocks noGrp="1" noChangeArrowheads="1"/>
          </p:cNvSpPr>
          <p:nvPr>
            <p:ph type="ctrTitle"/>
          </p:nvPr>
        </p:nvSpPr>
        <p:spPr/>
        <p:txBody>
          <a:bodyPr rtlCol="0">
            <a:normAutofit/>
          </a:bodyPr>
          <a:lstStyle/>
          <a:p>
            <a:pPr fontAlgn="auto">
              <a:spcAft>
                <a:spcPts val="0"/>
              </a:spcAft>
              <a:defRPr/>
            </a:pPr>
            <a:r>
              <a:rPr sz="6000" dirty="0"/>
              <a:t>End </a:t>
            </a:r>
            <a:r>
              <a:rPr sz="6000"/>
              <a:t>of </a:t>
            </a:r>
            <a:r>
              <a:rPr sz="6000" smtClean="0"/>
              <a:t>Chapter</a:t>
            </a:r>
            <a:r>
              <a:rPr lang="en-US" sz="6000" smtClean="0"/>
              <a:t> 4</a:t>
            </a:r>
            <a:endParaRPr sz="6000" dirty="0"/>
          </a:p>
        </p:txBody>
      </p:sp>
      <p:sp>
        <p:nvSpPr>
          <p:cNvPr id="128002" name="Rectangle 2"/>
          <p:cNvSpPr>
            <a:spLocks noChangeArrowheads="1"/>
          </p:cNvSpPr>
          <p:nvPr/>
        </p:nvSpPr>
        <p:spPr bwMode="auto">
          <a:xfrm>
            <a:off x="685800" y="228600"/>
            <a:ext cx="7848600" cy="1143000"/>
          </a:xfrm>
          <a:prstGeom prst="rect">
            <a:avLst/>
          </a:prstGeom>
          <a:noFill/>
          <a:ln w="9525">
            <a:noFill/>
            <a:miter lim="800000"/>
            <a:headEnd/>
            <a:tailEnd/>
          </a:ln>
        </p:spPr>
        <p:txBody>
          <a:bodyPr/>
          <a:lstStyle/>
          <a:p>
            <a:pPr algn="ctr"/>
            <a:endParaRPr lang="en-US" sz="4000" b="1">
              <a:solidFill>
                <a:schemeClr val="tx2"/>
              </a:solidFill>
            </a:endParaRPr>
          </a:p>
        </p:txBody>
      </p:sp>
      <p:sp>
        <p:nvSpPr>
          <p:cNvPr id="4" name="Slide Number Placeholder 3"/>
          <p:cNvSpPr>
            <a:spLocks noGrp="1"/>
          </p:cNvSpPr>
          <p:nvPr>
            <p:ph type="sldNum" sz="quarter" idx="12"/>
          </p:nvPr>
        </p:nvSpPr>
        <p:spPr/>
        <p:txBody>
          <a:bodyPr/>
          <a:lstStyle/>
          <a:p>
            <a:pPr>
              <a:defRPr/>
            </a:pPr>
            <a:fld id="{5E28FA09-2408-4CC3-A250-D8905F56791E}" type="slidenum">
              <a:rPr lang="en-US" smtClean="0"/>
              <a:pPr>
                <a:defRPr/>
              </a:pPr>
              <a:t>66</a:t>
            </a:fld>
            <a:endParaRPr lang="en-US" dirty="0"/>
          </a:p>
        </p:txBody>
      </p:sp>
      <p:pic>
        <p:nvPicPr>
          <p:cNvPr id="7" name="Picture 6"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Departmental Overhead Rates</a:t>
            </a:r>
            <a:endParaRPr lang="en-US"/>
          </a:p>
        </p:txBody>
      </p:sp>
      <p:sp>
        <p:nvSpPr>
          <p:cNvPr id="3" name="Content Placeholder 2"/>
          <p:cNvSpPr>
            <a:spLocks noGrp="1"/>
          </p:cNvSpPr>
          <p:nvPr>
            <p:ph idx="1"/>
          </p:nvPr>
        </p:nvSpPr>
        <p:spPr/>
        <p:txBody>
          <a:bodyPr/>
          <a:lstStyle/>
          <a:p>
            <a:r>
              <a:rPr lang="en-US" dirty="0" smtClean="0"/>
              <a:t>When to use</a:t>
            </a:r>
          </a:p>
          <a:p>
            <a:pPr lvl="1"/>
            <a:r>
              <a:rPr lang="en-US" dirty="0" smtClean="0"/>
              <a:t>Departments incur different amounts and types </a:t>
            </a:r>
            <a:br>
              <a:rPr lang="en-US" dirty="0" smtClean="0"/>
            </a:br>
            <a:r>
              <a:rPr lang="en-US" dirty="0" smtClean="0"/>
              <a:t>of  MOH</a:t>
            </a:r>
          </a:p>
          <a:p>
            <a:pPr lvl="1"/>
            <a:endParaRPr lang="en-US" dirty="0" smtClean="0"/>
          </a:p>
          <a:p>
            <a:pPr lvl="1"/>
            <a:r>
              <a:rPr lang="en-US" dirty="0" smtClean="0"/>
              <a:t>Different jobs or products use the department resources to a different extent</a:t>
            </a:r>
          </a:p>
        </p:txBody>
      </p:sp>
      <p:sp>
        <p:nvSpPr>
          <p:cNvPr id="8" name="Slide Number Placeholder 7"/>
          <p:cNvSpPr>
            <a:spLocks noGrp="1"/>
          </p:cNvSpPr>
          <p:nvPr>
            <p:ph type="sldNum" sz="quarter" idx="12"/>
          </p:nvPr>
        </p:nvSpPr>
        <p:spPr/>
        <p:txBody>
          <a:bodyPr/>
          <a:lstStyle/>
          <a:p>
            <a:fld id="{87989462-1FD5-4211-85BD-E99A4CF90F7A}" type="slidenum">
              <a:rPr lang="en-US" smtClean="0"/>
              <a:pPr/>
              <a:t>7</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normAutofit fontScale="90000"/>
          </a:bodyPr>
          <a:lstStyle/>
          <a:p>
            <a:r>
              <a:rPr lang="en-US" dirty="0" smtClean="0"/>
              <a:t>Departmental Overhead Rates – Example on pages 182 - 187</a:t>
            </a:r>
          </a:p>
        </p:txBody>
      </p:sp>
      <p:graphicFrame>
        <p:nvGraphicFramePr>
          <p:cNvPr id="89138" name="Group 50"/>
          <p:cNvGraphicFramePr>
            <a:graphicFrameLocks noGrp="1"/>
          </p:cNvGraphicFramePr>
          <p:nvPr>
            <p:ph type="tbl" idx="1"/>
            <p:extLst>
              <p:ext uri="{D42A27DB-BD31-4B8C-83A1-F6EECF244321}">
                <p14:modId xmlns:p14="http://schemas.microsoft.com/office/powerpoint/2010/main" xmlns="" val="1812941136"/>
              </p:ext>
            </p:extLst>
          </p:nvPr>
        </p:nvGraphicFramePr>
        <p:xfrm>
          <a:off x="228600" y="1600200"/>
          <a:ext cx="8686801" cy="3480947"/>
        </p:xfrm>
        <a:graphic>
          <a:graphicData uri="http://schemas.openxmlformats.org/drawingml/2006/table">
            <a:tbl>
              <a:tblPr>
                <a:tableStyleId>{69CF1AB2-1976-4502-BF36-3FF5EA218861}</a:tableStyleId>
              </a:tblPr>
              <a:tblGrid>
                <a:gridCol w="1905000"/>
                <a:gridCol w="2590800"/>
                <a:gridCol w="2133600"/>
                <a:gridCol w="2057401"/>
              </a:tblGrid>
              <a:tr h="14171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solidFill>
                            <a:schemeClr val="bg1"/>
                          </a:solidFill>
                          <a:effectLst/>
                        </a:rPr>
                        <a:t>Department</a:t>
                      </a:r>
                      <a:endParaRPr kumimoji="0" lang="en-US" sz="2400" b="0" i="0" u="none" strike="noStrike" cap="none" normalizeH="0" baseline="0" dirty="0" smtClean="0">
                        <a:ln>
                          <a:noFill/>
                        </a:ln>
                        <a:solidFill>
                          <a:schemeClr val="bg1"/>
                        </a:solidFill>
                        <a:effectLst/>
                        <a:latin typeface="Arial" pitchFamily="34" charset="0"/>
                      </a:endParaRPr>
                    </a:p>
                  </a:txBody>
                  <a:tcPr anchor="ctr" horzOverflow="overflow">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solidFill>
                            <a:schemeClr val="bg1"/>
                          </a:solidFill>
                          <a:effectLst/>
                        </a:rPr>
                        <a:t>Total Departmental Manufacturing Overhead Costs</a:t>
                      </a:r>
                      <a:endParaRPr kumimoji="0" lang="en-US" sz="2400" b="0" i="0" u="none" strike="noStrike" cap="none" normalizeH="0" baseline="0" dirty="0" smtClean="0">
                        <a:ln>
                          <a:noFill/>
                        </a:ln>
                        <a:solidFill>
                          <a:schemeClr val="bg1"/>
                        </a:solidFill>
                        <a:effectLst/>
                        <a:latin typeface="Arial" pitchFamily="34" charset="0"/>
                      </a:endParaRPr>
                    </a:p>
                  </a:txBody>
                  <a:tcPr anchor="ctr" horzOverflow="overflow">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solidFill>
                            <a:schemeClr val="bg1"/>
                          </a:solidFill>
                          <a:effectLst/>
                        </a:rPr>
                        <a:t>Total Departmental Labor Hours</a:t>
                      </a:r>
                      <a:endParaRPr kumimoji="0" lang="en-US" sz="2400" b="0" i="0" u="none" strike="noStrike" cap="none" normalizeH="0" baseline="0" smtClean="0">
                        <a:ln>
                          <a:noFill/>
                        </a:ln>
                        <a:solidFill>
                          <a:schemeClr val="bg1"/>
                        </a:solidFill>
                        <a:effectLst/>
                        <a:latin typeface="Arial" pitchFamily="34" charset="0"/>
                      </a:endParaRPr>
                    </a:p>
                  </a:txBody>
                  <a:tcPr anchor="ctr" horzOverflow="overflow">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solidFill>
                            <a:schemeClr val="bg1"/>
                          </a:solidFill>
                          <a:effectLst/>
                        </a:rPr>
                        <a:t>Departmental Overhead Rate</a:t>
                      </a:r>
                      <a:endParaRPr kumimoji="0" lang="en-US" sz="2400" b="0" i="0" u="none" strike="noStrike" cap="none" normalizeH="0" baseline="0" dirty="0" smtClean="0">
                        <a:ln>
                          <a:noFill/>
                        </a:ln>
                        <a:solidFill>
                          <a:schemeClr val="bg1"/>
                        </a:solidFill>
                        <a:effectLst/>
                        <a:latin typeface="Arial" pitchFamily="34" charset="0"/>
                      </a:endParaRPr>
                    </a:p>
                  </a:txBody>
                  <a:tcPr anchor="ctr" horzOverflow="overflow">
                    <a:solidFill>
                      <a:schemeClr val="accent1"/>
                    </a:solidFill>
                  </a:tcPr>
                </a:tc>
              </a:tr>
              <a:tr h="7061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Machining</a:t>
                      </a:r>
                      <a:endParaRPr kumimoji="0" lang="en-US" sz="28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$400,000</a:t>
                      </a:r>
                      <a:endParaRPr kumimoji="0" lang="en-US" sz="28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12,500 hrs</a:t>
                      </a:r>
                      <a:endParaRPr kumimoji="0" lang="en-US" sz="28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endParaRPr lang="en-US" dirty="0"/>
                    </a:p>
                  </a:txBody>
                  <a:tcPr anchor="ctr" horzOverflow="overflow"/>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Assembly</a:t>
                      </a:r>
                      <a:endParaRPr kumimoji="0" lang="en-US" sz="28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u="sng" strike="noStrike" cap="none" normalizeH="0" baseline="0" dirty="0" smtClean="0">
                          <a:ln>
                            <a:noFill/>
                          </a:ln>
                          <a:effectLst/>
                        </a:rPr>
                        <a:t>$600,000</a:t>
                      </a:r>
                      <a:endParaRPr kumimoji="0" lang="en-US" sz="2800" b="0" i="0" u="sng"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50,000 hrs</a:t>
                      </a:r>
                      <a:endParaRPr kumimoji="0" lang="en-US" sz="28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endParaRPr lang="en-US" dirty="0"/>
                    </a:p>
                  </a:txBody>
                  <a:tcPr anchor="ctr" horzOverflow="overflow"/>
                </a:tc>
              </a:tr>
              <a:tr h="6719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TOTAL</a:t>
                      </a:r>
                      <a:endParaRPr kumimoji="0" lang="en-US" sz="28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u="none" strike="noStrike" kern="1200" cap="none" normalizeH="0" baseline="0" dirty="0" smtClean="0">
                          <a:ln>
                            <a:noFill/>
                          </a:ln>
                          <a:solidFill>
                            <a:schemeClr val="dk1"/>
                          </a:solidFill>
                          <a:effectLst/>
                          <a:latin typeface="+mn-lt"/>
                          <a:ea typeface="+mn-ea"/>
                          <a:cs typeface="+mn-cs"/>
                        </a:rPr>
                        <a:t>$1,000,000</a:t>
                      </a:r>
                      <a:endParaRPr kumimoji="0" lang="en-US" sz="2800" u="none" strike="noStrike" kern="1200" cap="none" normalizeH="0" baseline="0" dirty="0">
                        <a:ln>
                          <a:noFill/>
                        </a:ln>
                        <a:solidFill>
                          <a:schemeClr val="dk1"/>
                        </a:solidFill>
                        <a:effectLst/>
                        <a:latin typeface="+mn-lt"/>
                        <a:ea typeface="+mn-ea"/>
                        <a:cs typeface="+mn-cs"/>
                      </a:endParaRPr>
                    </a:p>
                  </a:txBody>
                  <a:tcPr anchor="ctr" horzOverflow="overflow"/>
                </a:tc>
                <a:tc>
                  <a:txBody>
                    <a:bodyPr/>
                    <a:lstStyle/>
                    <a:p>
                      <a:endParaRPr lang="en-US" dirty="0"/>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anchor="ctr" horzOverflow="overflow"/>
                </a:tc>
              </a:tr>
            </a:tbl>
          </a:graphicData>
        </a:graphic>
      </p:graphicFrame>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normAutofit fontScale="90000"/>
          </a:bodyPr>
          <a:lstStyle/>
          <a:p>
            <a:r>
              <a:rPr lang="en-US" dirty="0" smtClean="0"/>
              <a:t>Departmental Overhead Rates – Example on pages 182 - 187</a:t>
            </a:r>
          </a:p>
        </p:txBody>
      </p:sp>
      <p:graphicFrame>
        <p:nvGraphicFramePr>
          <p:cNvPr id="89138" name="Group 50"/>
          <p:cNvGraphicFramePr>
            <a:graphicFrameLocks noGrp="1"/>
          </p:cNvGraphicFramePr>
          <p:nvPr>
            <p:ph type="tbl" idx="1"/>
            <p:extLst>
              <p:ext uri="{D42A27DB-BD31-4B8C-83A1-F6EECF244321}">
                <p14:modId xmlns:p14="http://schemas.microsoft.com/office/powerpoint/2010/main" xmlns="" val="3341187975"/>
              </p:ext>
            </p:extLst>
          </p:nvPr>
        </p:nvGraphicFramePr>
        <p:xfrm>
          <a:off x="228600" y="1600200"/>
          <a:ext cx="8686801" cy="3480947"/>
        </p:xfrm>
        <a:graphic>
          <a:graphicData uri="http://schemas.openxmlformats.org/drawingml/2006/table">
            <a:tbl>
              <a:tblPr>
                <a:tableStyleId>{69CF1AB2-1976-4502-BF36-3FF5EA218861}</a:tableStyleId>
              </a:tblPr>
              <a:tblGrid>
                <a:gridCol w="1905000"/>
                <a:gridCol w="2590800"/>
                <a:gridCol w="2133600"/>
                <a:gridCol w="2057401"/>
              </a:tblGrid>
              <a:tr h="14171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solidFill>
                            <a:schemeClr val="bg1"/>
                          </a:solidFill>
                          <a:effectLst/>
                        </a:rPr>
                        <a:t>Department</a:t>
                      </a:r>
                      <a:endParaRPr kumimoji="0" lang="en-US" sz="2400" b="0" i="0" u="none" strike="noStrike" cap="none" normalizeH="0" baseline="0" dirty="0" smtClean="0">
                        <a:ln>
                          <a:noFill/>
                        </a:ln>
                        <a:solidFill>
                          <a:schemeClr val="bg1"/>
                        </a:solidFill>
                        <a:effectLst/>
                        <a:latin typeface="Arial" pitchFamily="34" charset="0"/>
                      </a:endParaRPr>
                    </a:p>
                  </a:txBody>
                  <a:tcPr anchor="ctr" horzOverflow="overflow">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solidFill>
                            <a:schemeClr val="bg1"/>
                          </a:solidFill>
                          <a:effectLst/>
                        </a:rPr>
                        <a:t>Total Departmental Manufacturing Overhead Costs</a:t>
                      </a:r>
                      <a:endParaRPr kumimoji="0" lang="en-US" sz="2400" b="0" i="0" u="none" strike="noStrike" cap="none" normalizeH="0" baseline="0" dirty="0" smtClean="0">
                        <a:ln>
                          <a:noFill/>
                        </a:ln>
                        <a:solidFill>
                          <a:schemeClr val="bg1"/>
                        </a:solidFill>
                        <a:effectLst/>
                        <a:latin typeface="Arial" pitchFamily="34" charset="0"/>
                      </a:endParaRPr>
                    </a:p>
                  </a:txBody>
                  <a:tcPr anchor="ctr" horzOverflow="overflow">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solidFill>
                            <a:schemeClr val="bg1"/>
                          </a:solidFill>
                          <a:effectLst/>
                        </a:rPr>
                        <a:t>Total Departmental Labor Hours</a:t>
                      </a:r>
                      <a:endParaRPr kumimoji="0" lang="en-US" sz="2400" b="0" i="0" u="none" strike="noStrike" cap="none" normalizeH="0" baseline="0" smtClean="0">
                        <a:ln>
                          <a:noFill/>
                        </a:ln>
                        <a:solidFill>
                          <a:schemeClr val="bg1"/>
                        </a:solidFill>
                        <a:effectLst/>
                        <a:latin typeface="Arial" pitchFamily="34" charset="0"/>
                      </a:endParaRPr>
                    </a:p>
                  </a:txBody>
                  <a:tcPr anchor="ctr" horzOverflow="overflow">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solidFill>
                            <a:schemeClr val="bg1"/>
                          </a:solidFill>
                          <a:effectLst/>
                        </a:rPr>
                        <a:t>Departmental Overhead Rate</a:t>
                      </a:r>
                      <a:endParaRPr kumimoji="0" lang="en-US" sz="2400" b="0" i="0" u="none" strike="noStrike" cap="none" normalizeH="0" baseline="0" dirty="0" smtClean="0">
                        <a:ln>
                          <a:noFill/>
                        </a:ln>
                        <a:solidFill>
                          <a:schemeClr val="bg1"/>
                        </a:solidFill>
                        <a:effectLst/>
                        <a:latin typeface="Arial" pitchFamily="34" charset="0"/>
                      </a:endParaRPr>
                    </a:p>
                  </a:txBody>
                  <a:tcPr anchor="ctr" horzOverflow="overflow">
                    <a:solidFill>
                      <a:schemeClr val="accent1"/>
                    </a:solidFill>
                  </a:tcPr>
                </a:tc>
              </a:tr>
              <a:tr h="7061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Machining</a:t>
                      </a:r>
                      <a:endParaRPr kumimoji="0" lang="en-US" sz="28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$400,000</a:t>
                      </a:r>
                      <a:endParaRPr kumimoji="0" lang="en-US" sz="28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12,500 hrs</a:t>
                      </a:r>
                      <a:endParaRPr kumimoji="0" lang="en-US" sz="28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r>
                        <a:rPr lang="en-US" dirty="0" smtClean="0"/>
                        <a:t>$400,000/12,500</a:t>
                      </a:r>
                      <a:r>
                        <a:rPr lang="en-US" baseline="0" dirty="0" smtClean="0"/>
                        <a:t> = $32/DLH</a:t>
                      </a:r>
                      <a:endParaRPr lang="en-US" dirty="0"/>
                    </a:p>
                  </a:txBody>
                  <a:tcPr anchor="ctr" horzOverflow="overflow"/>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Assembly</a:t>
                      </a:r>
                      <a:endParaRPr kumimoji="0" lang="en-US" sz="28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u="sng" strike="noStrike" cap="none" normalizeH="0" baseline="0" dirty="0" smtClean="0">
                          <a:ln>
                            <a:noFill/>
                          </a:ln>
                          <a:effectLst/>
                        </a:rPr>
                        <a:t>$600,000</a:t>
                      </a:r>
                      <a:endParaRPr kumimoji="0" lang="en-US" sz="2800" b="0" i="0" u="sng"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50,000 hrs</a:t>
                      </a:r>
                      <a:endParaRPr kumimoji="0" lang="en-US" sz="28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r>
                        <a:rPr lang="en-US" dirty="0" smtClean="0"/>
                        <a:t>$600,000/50,000 = $12/DLH</a:t>
                      </a:r>
                      <a:endParaRPr lang="en-US" dirty="0"/>
                    </a:p>
                  </a:txBody>
                  <a:tcPr anchor="ctr" horzOverflow="overflow"/>
                </a:tc>
              </a:tr>
              <a:tr h="6719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TOTAL</a:t>
                      </a:r>
                      <a:endParaRPr kumimoji="0" lang="en-US" sz="28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u="none" strike="noStrike" kern="1200" cap="none" normalizeH="0" baseline="0" dirty="0" smtClean="0">
                          <a:ln>
                            <a:noFill/>
                          </a:ln>
                          <a:solidFill>
                            <a:schemeClr val="dk1"/>
                          </a:solidFill>
                          <a:effectLst/>
                          <a:latin typeface="+mn-lt"/>
                          <a:ea typeface="+mn-ea"/>
                          <a:cs typeface="+mn-cs"/>
                        </a:rPr>
                        <a:t>$1,000,000</a:t>
                      </a:r>
                      <a:endParaRPr kumimoji="0" lang="en-US" sz="2800" u="none" strike="noStrike" kern="1200" cap="none" normalizeH="0" baseline="0" dirty="0">
                        <a:ln>
                          <a:noFill/>
                        </a:ln>
                        <a:solidFill>
                          <a:schemeClr val="dk1"/>
                        </a:solidFill>
                        <a:effectLst/>
                        <a:latin typeface="+mn-lt"/>
                        <a:ea typeface="+mn-ea"/>
                        <a:cs typeface="+mn-cs"/>
                      </a:endParaRPr>
                    </a:p>
                  </a:txBody>
                  <a:tcPr anchor="ctr" horzOverflow="overflow"/>
                </a:tc>
                <a:tc>
                  <a:txBody>
                    <a:bodyPr/>
                    <a:lstStyle/>
                    <a:p>
                      <a:endParaRPr lang="en-US" dirty="0"/>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anchor="ctr" horzOverflow="overflow"/>
                </a:tc>
              </a:tr>
            </a:tbl>
          </a:graphicData>
        </a:graphic>
      </p:graphicFrame>
    </p:spTree>
    <p:extLst>
      <p:ext uri="{BB962C8B-B14F-4D97-AF65-F5344CB8AC3E}">
        <p14:creationId xmlns:p14="http://schemas.microsoft.com/office/powerpoint/2010/main" xmlns="" val="30959314"/>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bt2einstch01_wmt">
  <a:themeElements>
    <a:clrScheme name="Custom 1">
      <a:dk1>
        <a:sysClr val="windowText" lastClr="000000"/>
      </a:dk1>
      <a:lt1>
        <a:sysClr val="window" lastClr="FFFFFF"/>
      </a:lt1>
      <a:dk2>
        <a:srgbClr val="464646"/>
      </a:dk2>
      <a:lt2>
        <a:srgbClr val="DEF5FA"/>
      </a:lt2>
      <a:accent1>
        <a:srgbClr val="16515F"/>
      </a:accent1>
      <a:accent2>
        <a:srgbClr val="6D0F14"/>
      </a:accent2>
      <a:accent3>
        <a:srgbClr val="B4490F"/>
      </a:accent3>
      <a:accent4>
        <a:srgbClr val="0F5666"/>
      </a:accent4>
      <a:accent5>
        <a:srgbClr val="474B78"/>
      </a:accent5>
      <a:accent6>
        <a:srgbClr val="7D3C4A"/>
      </a:accent6>
      <a:hlink>
        <a:srgbClr val="0F5666"/>
      </a:hlink>
      <a:folHlink>
        <a:srgbClr val="21798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13581</TotalTime>
  <Words>7517</Words>
  <Application>Microsoft Office PowerPoint</Application>
  <PresentationFormat>On-screen Show (4:3)</PresentationFormat>
  <Paragraphs>1172</Paragraphs>
  <Slides>66</Slides>
  <Notes>66</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bt2einstch01_wmt</vt:lpstr>
      <vt:lpstr>Slide 1</vt:lpstr>
      <vt:lpstr>Objective 1</vt:lpstr>
      <vt:lpstr>Why and How do Companies Refine Their Cost Allocation Systems?</vt:lpstr>
      <vt:lpstr>Plantwide Overhead Rate –  example in textbook</vt:lpstr>
      <vt:lpstr>Plantwide Overhead Rate</vt:lpstr>
      <vt:lpstr>Departmental Overhead Rates</vt:lpstr>
      <vt:lpstr>Departmental Overhead Rates</vt:lpstr>
      <vt:lpstr>Departmental Overhead Rates – Example on pages 182 - 187</vt:lpstr>
      <vt:lpstr>Departmental Overhead Rates – Example on pages 182 - 187</vt:lpstr>
      <vt:lpstr>Departmental Overhead Rates Example - Exhibit 4-8 (p.186) – Ellipticals</vt:lpstr>
      <vt:lpstr>Departmental Overhead Rates Example - Exhibit 4-8 (p.186) – Ellipticals</vt:lpstr>
      <vt:lpstr>Departmental Overhead Rates Example - Exhibit 4-9 (p.186) - Treadmills</vt:lpstr>
      <vt:lpstr>Departmental Overhead Rates Example - Exhibit 4-9 (p.186) - Treadmills</vt:lpstr>
      <vt:lpstr>Departmental Overhead Rates Example - Exhibit 4-11 (p.187)</vt:lpstr>
      <vt:lpstr>Now turn to S4-3</vt:lpstr>
      <vt:lpstr>S4-3 - Compute Departmental Overhead Rates</vt:lpstr>
      <vt:lpstr>S4-3 (cont.)</vt:lpstr>
      <vt:lpstr>S4-3 (cont.)</vt:lpstr>
      <vt:lpstr>Objective 2</vt:lpstr>
      <vt:lpstr>Activity-Based Costing </vt:lpstr>
      <vt:lpstr>Activity-Based Costing Steps</vt:lpstr>
      <vt:lpstr>Activity-Based Costing Steps</vt:lpstr>
      <vt:lpstr>Activity-Based Costing Steps</vt:lpstr>
      <vt:lpstr>Activity-Based Costing Steps</vt:lpstr>
      <vt:lpstr>Activity-Based Costing Steps</vt:lpstr>
      <vt:lpstr>Examples of Cost Drivers</vt:lpstr>
      <vt:lpstr>Now turn to E4-36B ABC Example</vt:lpstr>
      <vt:lpstr>E4-36B ABC Example</vt:lpstr>
      <vt:lpstr>E4-36B Example (cont.)</vt:lpstr>
      <vt:lpstr>E4-36B Example (cont.)</vt:lpstr>
      <vt:lpstr>E4-36B Example (cont.)</vt:lpstr>
      <vt:lpstr>E4-36B Example (cont.)</vt:lpstr>
      <vt:lpstr>Cost Hierarchy</vt:lpstr>
      <vt:lpstr>Now turn to S4-9</vt:lpstr>
      <vt:lpstr>S4-9  Classifying Costs Within the  Cost Hierarchy</vt:lpstr>
      <vt:lpstr>S4-9 (cont.)</vt:lpstr>
      <vt:lpstr>Objective 3</vt:lpstr>
      <vt:lpstr>Activity-Based Management (ABM)</vt:lpstr>
      <vt:lpstr>Pricing and Product Mix Decisions</vt:lpstr>
      <vt:lpstr>Cutting Costs</vt:lpstr>
      <vt:lpstr>Planning and Control Decisions</vt:lpstr>
      <vt:lpstr>Using ABC Outside of Manufacturing</vt:lpstr>
      <vt:lpstr>Sustainability and Refined Costing Systems</vt:lpstr>
      <vt:lpstr>Cost Benefit Test</vt:lpstr>
      <vt:lpstr>Costs of Adopting ABC</vt:lpstr>
      <vt:lpstr>Signs the Old System May Be Distorting Costs</vt:lpstr>
      <vt:lpstr>Objective 4</vt:lpstr>
      <vt:lpstr>Traditional Production Systems</vt:lpstr>
      <vt:lpstr>Lean Thinking</vt:lpstr>
      <vt:lpstr>Lean Production/Just-in-Time</vt:lpstr>
      <vt:lpstr>Drawbacks to Lean Production Systems</vt:lpstr>
      <vt:lpstr>Sustainability and Lean Thinking</vt:lpstr>
      <vt:lpstr>Objective 5</vt:lpstr>
      <vt:lpstr>Total Quality Management</vt:lpstr>
      <vt:lpstr>Four Types of Quality Costs</vt:lpstr>
      <vt:lpstr>Four Types of Quality Costs (cont.)</vt:lpstr>
      <vt:lpstr>Non-Manufacturing Costs of Quality</vt:lpstr>
      <vt:lpstr>Cost of Quality Report</vt:lpstr>
      <vt:lpstr>Exhibit 4-27 </vt:lpstr>
      <vt:lpstr>Now turn to E4-34A</vt:lpstr>
      <vt:lpstr>E4-34A</vt:lpstr>
      <vt:lpstr>E4-34A (cont.)</vt:lpstr>
      <vt:lpstr>E4-34 (cont.)</vt:lpstr>
      <vt:lpstr>E4-34A (cont.)</vt:lpstr>
      <vt:lpstr>E4-34A (cont.)</vt:lpstr>
      <vt:lpstr>End of Chapter 4</vt:lpstr>
    </vt:vector>
  </TitlesOfParts>
  <Company>PEARSON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Braun Tietz 3e</dc:subject>
  <dc:creator>Wendy Tietz, PhD, CPA, CMA</dc:creator>
  <cp:lastModifiedBy>Itc</cp:lastModifiedBy>
  <cp:revision>374</cp:revision>
  <dcterms:created xsi:type="dcterms:W3CDTF">2009-11-10T13:27:39Z</dcterms:created>
  <dcterms:modified xsi:type="dcterms:W3CDTF">2013-09-05T11:05:42Z</dcterms:modified>
</cp:coreProperties>
</file>