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74"/>
  </p:notesMasterIdLst>
  <p:handoutMasterIdLst>
    <p:handoutMasterId r:id="rId75"/>
  </p:handoutMasterIdLst>
  <p:sldIdLst>
    <p:sldId id="438" r:id="rId2"/>
    <p:sldId id="439" r:id="rId3"/>
    <p:sldId id="401" r:id="rId4"/>
    <p:sldId id="402" r:id="rId5"/>
    <p:sldId id="421" r:id="rId6"/>
    <p:sldId id="261" r:id="rId7"/>
    <p:sldId id="441" r:id="rId8"/>
    <p:sldId id="345" r:id="rId9"/>
    <p:sldId id="346" r:id="rId10"/>
    <p:sldId id="363" r:id="rId11"/>
    <p:sldId id="362" r:id="rId12"/>
    <p:sldId id="348" r:id="rId13"/>
    <p:sldId id="349" r:id="rId14"/>
    <p:sldId id="350" r:id="rId15"/>
    <p:sldId id="351" r:id="rId16"/>
    <p:sldId id="355" r:id="rId17"/>
    <p:sldId id="365" r:id="rId18"/>
    <p:sldId id="442" r:id="rId19"/>
    <p:sldId id="356" r:id="rId20"/>
    <p:sldId id="403" r:id="rId21"/>
    <p:sldId id="357" r:id="rId22"/>
    <p:sldId id="404" r:id="rId23"/>
    <p:sldId id="366" r:id="rId24"/>
    <p:sldId id="262" r:id="rId25"/>
    <p:sldId id="384" r:id="rId26"/>
    <p:sldId id="443" r:id="rId27"/>
    <p:sldId id="405" r:id="rId28"/>
    <p:sldId id="448" r:id="rId29"/>
    <p:sldId id="422" r:id="rId30"/>
    <p:sldId id="279" r:id="rId31"/>
    <p:sldId id="280" r:id="rId32"/>
    <p:sldId id="281" r:id="rId33"/>
    <p:sldId id="444" r:id="rId34"/>
    <p:sldId id="407" r:id="rId35"/>
    <p:sldId id="417" r:id="rId36"/>
    <p:sldId id="418" r:id="rId37"/>
    <p:sldId id="419" r:id="rId38"/>
    <p:sldId id="411" r:id="rId39"/>
    <p:sldId id="416" r:id="rId40"/>
    <p:sldId id="395" r:id="rId41"/>
    <p:sldId id="420" r:id="rId42"/>
    <p:sldId id="396" r:id="rId43"/>
    <p:sldId id="434" r:id="rId44"/>
    <p:sldId id="435" r:id="rId45"/>
    <p:sldId id="436" r:id="rId46"/>
    <p:sldId id="446" r:id="rId47"/>
    <p:sldId id="447" r:id="rId48"/>
    <p:sldId id="450" r:id="rId49"/>
    <p:sldId id="451" r:id="rId50"/>
    <p:sldId id="452" r:id="rId51"/>
    <p:sldId id="453" r:id="rId52"/>
    <p:sldId id="454" r:id="rId53"/>
    <p:sldId id="455" r:id="rId54"/>
    <p:sldId id="456" r:id="rId55"/>
    <p:sldId id="457" r:id="rId56"/>
    <p:sldId id="458" r:id="rId57"/>
    <p:sldId id="459" r:id="rId58"/>
    <p:sldId id="460" r:id="rId59"/>
    <p:sldId id="461" r:id="rId60"/>
    <p:sldId id="462" r:id="rId61"/>
    <p:sldId id="445" r:id="rId62"/>
    <p:sldId id="340" r:id="rId63"/>
    <p:sldId id="467" r:id="rId64"/>
    <p:sldId id="466" r:id="rId65"/>
    <p:sldId id="468" r:id="rId66"/>
    <p:sldId id="469" r:id="rId67"/>
    <p:sldId id="464" r:id="rId68"/>
    <p:sldId id="470" r:id="rId69"/>
    <p:sldId id="471" r:id="rId70"/>
    <p:sldId id="472" r:id="rId71"/>
    <p:sldId id="473" r:id="rId72"/>
    <p:sldId id="295"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ane Tanner" initials="" lastIdx="12" clrIdx="0"/>
  <p:cmAuthor id="1" name="Jennifer Brna" initials="AB" lastIdx="3" clrIdx="1"/>
  <p:cmAuthor id="2" name="Wendy Tietz" initials="WMT"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82" autoAdjust="0"/>
    <p:restoredTop sz="82238" autoAdjust="0"/>
  </p:normalViewPr>
  <p:slideViewPr>
    <p:cSldViewPr>
      <p:cViewPr>
        <p:scale>
          <a:sx n="100" d="100"/>
          <a:sy n="100" d="100"/>
        </p:scale>
        <p:origin x="-31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56748A-02C8-C640-A184-1A3FBD729EEB}" type="datetimeFigureOut">
              <a:rPr lang="en-US" smtClean="0"/>
              <a:pPr/>
              <a:t>9/5/2013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86D0AE-334E-274C-8327-99621C71383D}" type="slidenum">
              <a:rPr lang="en-US" smtClean="0"/>
              <a:pPr/>
              <a:t>‹#›</a:t>
            </a:fld>
            <a:endParaRPr lang="en-US"/>
          </a:p>
        </p:txBody>
      </p:sp>
    </p:spTree>
    <p:extLst>
      <p:ext uri="{BB962C8B-B14F-4D97-AF65-F5344CB8AC3E}">
        <p14:creationId xmlns:p14="http://schemas.microsoft.com/office/powerpoint/2010/main" xmlns="" val="17526621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5665B70F-A2C8-4F8D-9A20-B1B8635BEC57}" type="slidenum">
              <a:rPr lang="en-US"/>
              <a:pPr>
                <a:defRPr/>
              </a:pPr>
              <a:t>‹#›</a:t>
            </a:fld>
            <a:endParaRPr lang="en-US"/>
          </a:p>
        </p:txBody>
      </p:sp>
    </p:spTree>
    <p:extLst>
      <p:ext uri="{BB962C8B-B14F-4D97-AF65-F5344CB8AC3E}">
        <p14:creationId xmlns:p14="http://schemas.microsoft.com/office/powerpoint/2010/main" xmlns="" val="16168860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r>
              <a:rPr lang="en-US" dirty="0" smtClean="0"/>
              <a:t>Chapter 3 covers the topic of job costing.</a:t>
            </a:r>
          </a:p>
          <a:p>
            <a:endParaRPr lang="en-US" dirty="0" smtClean="0">
              <a:latin typeface="Arial" pitchFamily="-106" charset="0"/>
            </a:endParaRPr>
          </a:p>
        </p:txBody>
      </p:sp>
      <p:sp>
        <p:nvSpPr>
          <p:cNvPr id="65540" name="Slide Number Placeholder 3"/>
          <p:cNvSpPr>
            <a:spLocks noGrp="1"/>
          </p:cNvSpPr>
          <p:nvPr>
            <p:ph type="sldNum" sz="quarter" idx="5"/>
          </p:nvPr>
        </p:nvSpPr>
        <p:spPr/>
        <p:txBody>
          <a:bodyPr/>
          <a:lstStyle/>
          <a:p>
            <a:pPr>
              <a:defRPr/>
            </a:pPr>
            <a:fld id="{5D2690BE-F759-F041-BE90-D8DD68DAA15B}" type="slidenum">
              <a:rPr lang="en-US" smtClean="0">
                <a:latin typeface="Arial" charset="0"/>
              </a:rPr>
              <a:pPr>
                <a:defRPr/>
              </a:pPr>
              <a:t>1</a:t>
            </a:fld>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ln/>
        </p:spPr>
        <p:txBody>
          <a:bodyPr/>
          <a:lstStyle/>
          <a:p>
            <a:r>
              <a:rPr lang="en-US" dirty="0" smtClean="0"/>
              <a:t>Exhibit 3-4 contains an example of a bill of materials. Production engineers prepare a bill of materials for requesting raw materials needed to produce a job. The </a:t>
            </a:r>
            <a:r>
              <a:rPr lang="en-US" b="1" dirty="0" smtClean="0"/>
              <a:t>bill of materials </a:t>
            </a:r>
            <a:r>
              <a:rPr lang="en-US" dirty="0" smtClean="0"/>
              <a:t>is like a recipe card: It simply lists of all of the raw materials needed to manufacture the job.</a:t>
            </a:r>
          </a:p>
          <a:p>
            <a:endParaRPr lang="en-US" dirty="0" smtClean="0"/>
          </a:p>
          <a:p>
            <a:r>
              <a:rPr lang="en-US" dirty="0" smtClean="0"/>
              <a:t>Purchasing will then:</a:t>
            </a:r>
          </a:p>
          <a:p>
            <a:pPr>
              <a:buFontTx/>
              <a:buChar char="•"/>
            </a:pPr>
            <a:r>
              <a:rPr lang="en-US" dirty="0" smtClean="0"/>
              <a:t>Compute stock available</a:t>
            </a:r>
          </a:p>
          <a:p>
            <a:pPr>
              <a:buFontTx/>
              <a:buChar char="•"/>
            </a:pPr>
            <a:r>
              <a:rPr lang="en-US" dirty="0" smtClean="0"/>
              <a:t>Determine purchasing needs</a:t>
            </a:r>
          </a:p>
          <a:p>
            <a:pPr>
              <a:buFontTx/>
              <a:buChar char="•"/>
            </a:pPr>
            <a:r>
              <a:rPr lang="en-US" dirty="0" smtClean="0"/>
              <a:t>Make sure raw materials are on hand by production date</a:t>
            </a:r>
          </a:p>
          <a:p>
            <a:endParaRPr lang="en-US" dirty="0" smtClean="0"/>
          </a:p>
          <a:p>
            <a:endParaRPr lang="en-US" dirty="0" smtClean="0"/>
          </a:p>
        </p:txBody>
      </p:sp>
      <p:sp>
        <p:nvSpPr>
          <p:cNvPr id="35843" name="Slide Number Placeholder 3"/>
          <p:cNvSpPr>
            <a:spLocks noGrp="1"/>
          </p:cNvSpPr>
          <p:nvPr>
            <p:ph type="sldNum" sz="quarter" idx="5"/>
          </p:nvPr>
        </p:nvSpPr>
        <p:spPr>
          <a:noFill/>
        </p:spPr>
        <p:txBody>
          <a:bodyPr/>
          <a:lstStyle/>
          <a:p>
            <a:fld id="{3B64C132-FF3A-4850-A44E-EAC82D545516}"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dirty="0" smtClean="0"/>
              <a:t>The purchasing department will issue a </a:t>
            </a:r>
            <a:r>
              <a:rPr lang="en-US" b="1" dirty="0" smtClean="0"/>
              <a:t>purchase order</a:t>
            </a:r>
            <a:r>
              <a:rPr lang="en-US" dirty="0" smtClean="0"/>
              <a:t> to its suppliers for the needed parts.</a:t>
            </a:r>
          </a:p>
          <a:p>
            <a:endParaRPr lang="en-US" dirty="0" smtClean="0"/>
          </a:p>
          <a:p>
            <a:r>
              <a:rPr lang="en-US" dirty="0" smtClean="0"/>
              <a:t>Incoming shipments of raw materials are counted and recorded on a </a:t>
            </a:r>
            <a:r>
              <a:rPr lang="en-US" b="1" dirty="0" smtClean="0"/>
              <a:t>receiving report</a:t>
            </a:r>
            <a:r>
              <a:rPr lang="en-US" dirty="0" smtClean="0"/>
              <a:t>, which is typically just a duplicate of the purchase order but without the quantity prelisted on the form. </a:t>
            </a:r>
          </a:p>
          <a:p>
            <a:endParaRPr lang="en-US" dirty="0" smtClean="0"/>
          </a:p>
          <a:p>
            <a:r>
              <a:rPr lang="en-US" dirty="0" smtClean="0"/>
              <a:t>The accounting department will not pay the </a:t>
            </a:r>
            <a:r>
              <a:rPr lang="en-US" b="1" dirty="0" smtClean="0"/>
              <a:t>invoice</a:t>
            </a:r>
            <a:r>
              <a:rPr lang="en-US" dirty="0" smtClean="0"/>
              <a:t> (bill from the supplier) unless it agrees with the quantity of parts both ordered </a:t>
            </a:r>
            <a:r>
              <a:rPr lang="en-US" i="1" dirty="0" smtClean="0"/>
              <a:t>and</a:t>
            </a:r>
            <a:r>
              <a:rPr lang="en-US" dirty="0" smtClean="0"/>
              <a:t> received.</a:t>
            </a:r>
          </a:p>
          <a:p>
            <a:endParaRPr lang="en-US" dirty="0" smtClean="0"/>
          </a:p>
        </p:txBody>
      </p:sp>
      <p:sp>
        <p:nvSpPr>
          <p:cNvPr id="37891" name="Slide Number Placeholder 3"/>
          <p:cNvSpPr>
            <a:spLocks noGrp="1"/>
          </p:cNvSpPr>
          <p:nvPr>
            <p:ph type="sldNum" sz="quarter" idx="5"/>
          </p:nvPr>
        </p:nvSpPr>
        <p:spPr>
          <a:noFill/>
        </p:spPr>
        <p:txBody>
          <a:bodyPr/>
          <a:lstStyle/>
          <a:p>
            <a:fld id="{0650DDEB-2F8A-40DC-A339-D5A144FCA1DB}"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r>
              <a:rPr lang="en-US" dirty="0" smtClean="0"/>
              <a:t>Exhibit 3-7 contains an example of a job cost record.  A </a:t>
            </a:r>
            <a:r>
              <a:rPr lang="en-US" b="1" dirty="0" smtClean="0"/>
              <a:t>job cost record</a:t>
            </a:r>
            <a:r>
              <a:rPr lang="en-US" dirty="0" smtClean="0"/>
              <a:t> will be used to accumulate all of the direct materials and direct labor used on the job, as well as the manufacturing overhead allocated to the job. </a:t>
            </a:r>
          </a:p>
          <a:p>
            <a:endParaRPr lang="en-US" dirty="0" smtClean="0"/>
          </a:p>
          <a:p>
            <a:r>
              <a:rPr lang="en-US" dirty="0" smtClean="0"/>
              <a:t>Each job will have its own job cost record for keeping track of the three manufacturing costs associated with each job: direct materials, direct labor, and manufacturing overhead.  </a:t>
            </a:r>
          </a:p>
          <a:p>
            <a:endParaRPr lang="en-US" dirty="0" smtClean="0"/>
          </a:p>
          <a:p>
            <a:r>
              <a:rPr lang="en-US" dirty="0" smtClean="0"/>
              <a:t>Job cost records usually also contain details about what happens to the units in the job after it has been completed and sent to the finished goods warehouse. These details include the date and quantity of units shipped to customers, the number of units remaining in finished goods inventory, and the cost of these units.  The balance of </a:t>
            </a:r>
            <a:r>
              <a:rPr lang="en-US" i="1" dirty="0" smtClean="0"/>
              <a:t>unsold</a:t>
            </a:r>
            <a:r>
              <a:rPr lang="en-US" dirty="0" smtClean="0"/>
              <a:t> units from </a:t>
            </a:r>
            <a:r>
              <a:rPr lang="en-US" i="1" dirty="0" smtClean="0"/>
              <a:t>completed</a:t>
            </a:r>
            <a:r>
              <a:rPr lang="en-US" dirty="0" smtClean="0"/>
              <a:t> job cost records sum to the total Finished Goods Inventory on the balance sheet.</a:t>
            </a:r>
          </a:p>
        </p:txBody>
      </p:sp>
      <p:sp>
        <p:nvSpPr>
          <p:cNvPr id="39939" name="Slide Number Placeholder 3"/>
          <p:cNvSpPr>
            <a:spLocks noGrp="1"/>
          </p:cNvSpPr>
          <p:nvPr>
            <p:ph type="sldNum" sz="quarter" idx="5"/>
          </p:nvPr>
        </p:nvSpPr>
        <p:spPr>
          <a:noFill/>
        </p:spPr>
        <p:txBody>
          <a:bodyPr/>
          <a:lstStyle/>
          <a:p>
            <a:fld id="{7AAB1099-64C6-4C1E-8227-B57E44570884}"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r>
              <a:rPr lang="en-US" dirty="0" smtClean="0"/>
              <a:t>The individual raw materials records sum to the total Raw Materials Inventory shown on the balance sheet. Likewise, the job cost records on </a:t>
            </a:r>
            <a:r>
              <a:rPr lang="en-US" i="1" dirty="0" smtClean="0"/>
              <a:t>incomplete</a:t>
            </a:r>
            <a:r>
              <a:rPr lang="en-US" dirty="0" smtClean="0"/>
              <a:t> jobs sum to the total Work in Process Inventory shown on the balance sheet. It is noteworthy that Work in Process contains direct materials, whereas indirect materials go to manufacturing overhead.  </a:t>
            </a:r>
          </a:p>
          <a:p>
            <a:endParaRPr lang="en-US" dirty="0" smtClean="0"/>
          </a:p>
          <a:p>
            <a:endParaRPr lang="en-US" dirty="0" smtClean="0"/>
          </a:p>
        </p:txBody>
      </p:sp>
      <p:sp>
        <p:nvSpPr>
          <p:cNvPr id="41987" name="Slide Number Placeholder 3"/>
          <p:cNvSpPr>
            <a:spLocks noGrp="1"/>
          </p:cNvSpPr>
          <p:nvPr>
            <p:ph type="sldNum" sz="quarter" idx="5"/>
          </p:nvPr>
        </p:nvSpPr>
        <p:spPr>
          <a:noFill/>
        </p:spPr>
        <p:txBody>
          <a:bodyPr/>
          <a:lstStyle/>
          <a:p>
            <a:fld id="{BC025440-20E5-4B40-BA79-18B60F9A1884}"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r>
              <a:rPr lang="en-US" dirty="0" smtClean="0"/>
              <a:t>Exhibit 3-9 contains an example of a materials requisition form. Once production is ready to begin on Job 603, it will need many of the parts shown on the bill of materials. Each time production needs some raw materials, it will fill out a </a:t>
            </a:r>
            <a:r>
              <a:rPr lang="en-US" b="1" dirty="0" smtClean="0"/>
              <a:t>materials requisition</a:t>
            </a:r>
            <a:r>
              <a:rPr lang="en-US" dirty="0" smtClean="0"/>
              <a:t>.  As shown, the materials requisition is a form itemizing the raw materials currently needed from the storeroom. Materials requisitions are typically electronic forms that authorize material use. They also serve as a useful source document for recording material usage.   </a:t>
            </a:r>
          </a:p>
          <a:p>
            <a:endParaRPr lang="en-US" dirty="0" smtClean="0"/>
          </a:p>
          <a:p>
            <a:r>
              <a:rPr lang="en-US" dirty="0" smtClean="0"/>
              <a:t>As soon as the materials requisition is received by the raw materials storeroom, workers </a:t>
            </a:r>
            <a:r>
              <a:rPr lang="en-US" b="1" dirty="0" smtClean="0"/>
              <a:t>pick</a:t>
            </a:r>
            <a:r>
              <a:rPr lang="en-US" dirty="0" smtClean="0"/>
              <a:t> the appropriate materials and send them to the factory floor. Storeroom workers remove items from raw materials inventory that are needed by production.</a:t>
            </a:r>
          </a:p>
          <a:p>
            <a:endParaRPr lang="en-US" dirty="0" smtClean="0"/>
          </a:p>
        </p:txBody>
      </p:sp>
      <p:sp>
        <p:nvSpPr>
          <p:cNvPr id="44035" name="Slide Number Placeholder 3"/>
          <p:cNvSpPr>
            <a:spLocks noGrp="1"/>
          </p:cNvSpPr>
          <p:nvPr>
            <p:ph type="sldNum" sz="quarter" idx="5"/>
          </p:nvPr>
        </p:nvSpPr>
        <p:spPr>
          <a:noFill/>
        </p:spPr>
        <p:txBody>
          <a:bodyPr/>
          <a:lstStyle/>
          <a:p>
            <a:fld id="{188DA3C9-AEAB-40E3-B20B-EF03FE170689}"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r>
              <a:rPr lang="en-US" dirty="0" smtClean="0"/>
              <a:t>Exhibit 3-10 contains an example of a raw materials record. The unit cost and total cost of all materials picked are posted to the materials requisition based on the cost information found in the individual raw materials records. The individual raw materials records are also updated as soon as the materials are picked. In most companies, this mundane task is now performed automatically by the company’s computerized bar coding system.</a:t>
            </a:r>
          </a:p>
          <a:p>
            <a:endParaRPr lang="en-US" dirty="0" smtClean="0"/>
          </a:p>
          <a:p>
            <a:r>
              <a:rPr lang="en-US" dirty="0" smtClean="0"/>
              <a:t>Finally, the raw materials requisitioned for the job are posted to the job cost record. Each time raw materials are requisitioned for a job, they are posted to the direct materials section of the job cost record. They are considered direct materials (rather than indirect materials) because they can be traced specifically to the job. By using this system to trace direct materials to specific jobs, managers know </a:t>
            </a:r>
            <a:r>
              <a:rPr lang="en-US" i="1" dirty="0" smtClean="0"/>
              <a:t>exactly</a:t>
            </a:r>
            <a:r>
              <a:rPr lang="en-US" dirty="0" smtClean="0"/>
              <a:t> how much direct material cost is incurred by each job.  </a:t>
            </a:r>
          </a:p>
        </p:txBody>
      </p:sp>
      <p:sp>
        <p:nvSpPr>
          <p:cNvPr id="46083" name="Slide Number Placeholder 3"/>
          <p:cNvSpPr>
            <a:spLocks noGrp="1"/>
          </p:cNvSpPr>
          <p:nvPr>
            <p:ph type="sldNum" sz="quarter" idx="5"/>
          </p:nvPr>
        </p:nvSpPr>
        <p:spPr>
          <a:noFill/>
        </p:spPr>
        <p:txBody>
          <a:bodyPr/>
          <a:lstStyle/>
          <a:p>
            <a:fld id="{FFC1EAB7-CFA6-4D07-93B3-1F2C369A6D72}"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r>
              <a:rPr lang="en-US" dirty="0" smtClean="0"/>
              <a:t>All direct laborers in the factory fill out </a:t>
            </a:r>
            <a:r>
              <a:rPr lang="en-US" b="1" dirty="0" smtClean="0"/>
              <a:t>labor time records. </a:t>
            </a:r>
            <a:r>
              <a:rPr lang="en-US" dirty="0" smtClean="0"/>
              <a:t>A labor time record simply records the time spent by each employee on each job he or she worked on throughout the day. </a:t>
            </a:r>
          </a:p>
          <a:p>
            <a:endParaRPr lang="en-US" dirty="0" smtClean="0"/>
          </a:p>
          <a:p>
            <a:r>
              <a:rPr lang="en-US" dirty="0" smtClean="0"/>
              <a:t>Based on the employee’s unique hourly wage rate, the computer calculates the direct labor cost to be charged to the job.</a:t>
            </a:r>
          </a:p>
          <a:p>
            <a:endParaRPr lang="en-US" dirty="0" smtClean="0"/>
          </a:p>
          <a:p>
            <a:r>
              <a:rPr lang="en-US" dirty="0" smtClean="0"/>
              <a:t>We see that Hannah Smith, who is paid a wage rate of $20 per hour, worked on both Jobs 602 and 603 during the week. Hannah spent five hours working on Job 603 on December 2. Therefore, $100 of direct labor cost ($20 × 5) will be charged to Job 603 for Hannah’s work on that date. On December 3, Hannah’s eight hours of work on Job 603 resulted in another $160 ($20 × 8) of direct labor being charged to the job. </a:t>
            </a:r>
          </a:p>
          <a:p>
            <a:endParaRPr lang="en-US" dirty="0" smtClean="0"/>
          </a:p>
          <a:p>
            <a:r>
              <a:rPr lang="en-US" dirty="0" smtClean="0"/>
              <a:t>By tracing direct labor cost in this fashion, jobs are charged only for the direct labor actually incurred in producing the job.</a:t>
            </a:r>
          </a:p>
          <a:p>
            <a:endParaRPr lang="en-US" dirty="0" smtClean="0"/>
          </a:p>
          <a:p>
            <a:r>
              <a:rPr lang="en-US" dirty="0" smtClean="0"/>
              <a:t>Many companies treat extra payroll-related costs as part of manufacturing overhead, rather than loading these costs into the direct labor wage rates.</a:t>
            </a:r>
          </a:p>
        </p:txBody>
      </p:sp>
      <p:sp>
        <p:nvSpPr>
          <p:cNvPr id="48131" name="Slide Number Placeholder 3"/>
          <p:cNvSpPr>
            <a:spLocks noGrp="1"/>
          </p:cNvSpPr>
          <p:nvPr>
            <p:ph type="sldNum" sz="quarter" idx="5"/>
          </p:nvPr>
        </p:nvSpPr>
        <p:spPr>
          <a:noFill/>
        </p:spPr>
        <p:txBody>
          <a:bodyPr/>
          <a:lstStyle/>
          <a:p>
            <a:fld id="{C6C5CC5D-0D99-4864-9C08-AA0A46830B32}"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a:ln/>
        </p:spPr>
      </p:sp>
      <p:sp>
        <p:nvSpPr>
          <p:cNvPr id="50178" name="Notes Placeholder 2"/>
          <p:cNvSpPr>
            <a:spLocks noGrp="1"/>
          </p:cNvSpPr>
          <p:nvPr>
            <p:ph type="body" idx="1"/>
          </p:nvPr>
        </p:nvSpPr>
        <p:spPr>
          <a:noFill/>
          <a:ln/>
        </p:spPr>
        <p:txBody>
          <a:bodyPr/>
          <a:lstStyle/>
          <a:p>
            <a:r>
              <a:rPr lang="en-US" dirty="0" smtClean="0"/>
              <a:t>So far we have traced the direct materials cost and direct labor cost to Job 603.</a:t>
            </a:r>
          </a:p>
          <a:p>
            <a:endParaRPr lang="en-US" dirty="0" smtClean="0"/>
          </a:p>
          <a:p>
            <a:r>
              <a:rPr lang="en-US" dirty="0" smtClean="0"/>
              <a:t>There are many other manufacturing costs that cannot be directly traced to specific jobs. These indirect costs, otherwise known as </a:t>
            </a:r>
            <a:r>
              <a:rPr lang="en-US" i="1" dirty="0" smtClean="0"/>
              <a:t>manufacturing overhead</a:t>
            </a:r>
            <a:r>
              <a:rPr lang="en-US" dirty="0" smtClean="0"/>
              <a:t>, include depreciation on the factory plant and equipment, utilities to run the plant, property taxes and insurance on plant, equipment maintenance, the salaries of plant janitors and supervisors, machine lubricants, and so on. </a:t>
            </a:r>
          </a:p>
          <a:p>
            <a:endParaRPr lang="en-US" dirty="0" smtClean="0"/>
          </a:p>
          <a:p>
            <a:r>
              <a:rPr lang="en-US" dirty="0" smtClean="0"/>
              <a:t>We cannot trace these costs to jobs, as we did with direct materials and direct labor. We will have to allocate some reasonable amount of these costs to each job. </a:t>
            </a:r>
          </a:p>
          <a:p>
            <a:endParaRPr lang="en-US" dirty="0" smtClean="0"/>
          </a:p>
          <a:p>
            <a:r>
              <a:rPr lang="en-US" dirty="0" smtClean="0"/>
              <a:t>Generally accepted accounting principles (GAAP) mandate that manufacturing overhead </a:t>
            </a:r>
            <a:r>
              <a:rPr lang="en-US" i="1" dirty="0" smtClean="0"/>
              <a:t>must</a:t>
            </a:r>
            <a:r>
              <a:rPr lang="en-US" dirty="0" smtClean="0"/>
              <a:t> be treated as an </a:t>
            </a:r>
            <a:r>
              <a:rPr lang="en-US" dirty="0" err="1" smtClean="0"/>
              <a:t>inventoriable</a:t>
            </a:r>
            <a:r>
              <a:rPr lang="en-US" dirty="0" smtClean="0"/>
              <a:t> product cost for financial reporting purposes. </a:t>
            </a:r>
          </a:p>
          <a:p>
            <a:endParaRPr lang="en-US" dirty="0" smtClean="0"/>
          </a:p>
        </p:txBody>
      </p:sp>
      <p:sp>
        <p:nvSpPr>
          <p:cNvPr id="50179" name="Slide Number Placeholder 3"/>
          <p:cNvSpPr>
            <a:spLocks noGrp="1"/>
          </p:cNvSpPr>
          <p:nvPr>
            <p:ph type="sldNum" sz="quarter" idx="5"/>
          </p:nvPr>
        </p:nvSpPr>
        <p:spPr>
          <a:noFill/>
        </p:spPr>
        <p:txBody>
          <a:bodyPr/>
          <a:lstStyle/>
          <a:p>
            <a:fld id="{29AFF9C7-B23B-41A4-B2FA-9BB5038F5553}"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18</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3 shows how to compute a predetermined manufacturing overhead rate and use it to allocate MOH to jobs.  </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a:bodyPr>
          <a:lstStyle/>
          <a:p>
            <a:pPr>
              <a:lnSpc>
                <a:spcPct val="80000"/>
              </a:lnSpc>
            </a:pPr>
            <a:r>
              <a:rPr lang="en-US" sz="800" dirty="0" smtClean="0"/>
              <a:t>Manufacturing costs that cannot be directly traced to specific jobs are called </a:t>
            </a:r>
            <a:r>
              <a:rPr lang="en-US" sz="800" i="1" dirty="0" smtClean="0"/>
              <a:t>manufacturing overhead</a:t>
            </a:r>
            <a:r>
              <a:rPr lang="en-US" sz="800" dirty="0" smtClean="0"/>
              <a:t>.</a:t>
            </a:r>
          </a:p>
          <a:p>
            <a:pPr>
              <a:lnSpc>
                <a:spcPct val="80000"/>
              </a:lnSpc>
            </a:pPr>
            <a:endParaRPr lang="en-US" sz="800" dirty="0" smtClean="0"/>
          </a:p>
          <a:p>
            <a:pPr>
              <a:lnSpc>
                <a:spcPct val="80000"/>
              </a:lnSpc>
            </a:pPr>
            <a:r>
              <a:rPr lang="en-US" sz="800" dirty="0" smtClean="0"/>
              <a:t>These indirect costs, otherwise known as </a:t>
            </a:r>
            <a:r>
              <a:rPr lang="en-US" sz="800" i="1" dirty="0" smtClean="0"/>
              <a:t>manufacturing overhead</a:t>
            </a:r>
            <a:r>
              <a:rPr lang="en-US" sz="800" dirty="0" smtClean="0"/>
              <a:t>, include depreciation on the factory plant and equipment, utilities to run the plant, property taxes and insurance on plant, equipment maintenance, the salaries of plant janitors and supervisors, machine lubricants, and so on.</a:t>
            </a:r>
          </a:p>
          <a:p>
            <a:pPr>
              <a:lnSpc>
                <a:spcPct val="80000"/>
              </a:lnSpc>
            </a:pPr>
            <a:endParaRPr lang="en-US" sz="800" dirty="0" smtClean="0"/>
          </a:p>
          <a:p>
            <a:pPr>
              <a:lnSpc>
                <a:spcPct val="80000"/>
              </a:lnSpc>
            </a:pPr>
            <a:r>
              <a:rPr lang="en-US" sz="800" dirty="0" smtClean="0"/>
              <a:t>We cannot tell exactly how much of these costs are attributable to producing a specific job. Therefore, we cannot trace these costs to jobs, as we did with direct materials and direct labor. Rather, we will have to allocate some reasonable amount of these costs to each job.</a:t>
            </a:r>
          </a:p>
          <a:p>
            <a:pPr>
              <a:lnSpc>
                <a:spcPct val="80000"/>
              </a:lnSpc>
            </a:pPr>
            <a:endParaRPr lang="en-US" sz="800" dirty="0" smtClean="0"/>
          </a:p>
          <a:p>
            <a:pPr>
              <a:lnSpc>
                <a:spcPct val="80000"/>
              </a:lnSpc>
            </a:pPr>
            <a:r>
              <a:rPr lang="en-US" sz="800" dirty="0" smtClean="0"/>
              <a:t>Generally accepted accounting principles (GAAP) mandate that manufacturing overhead </a:t>
            </a:r>
            <a:r>
              <a:rPr lang="en-US" sz="800" i="1" dirty="0" smtClean="0"/>
              <a:t>must</a:t>
            </a:r>
            <a:r>
              <a:rPr lang="en-US" sz="800" dirty="0" smtClean="0"/>
              <a:t> be treated as an </a:t>
            </a:r>
            <a:r>
              <a:rPr lang="en-US" sz="800" dirty="0" err="1" smtClean="0"/>
              <a:t>inventoriable</a:t>
            </a:r>
            <a:r>
              <a:rPr lang="en-US" sz="800" dirty="0" smtClean="0"/>
              <a:t> product cost for financial reporting purposes.  The rationale is that these costs are a </a:t>
            </a:r>
            <a:r>
              <a:rPr lang="en-US" sz="800" i="1" dirty="0" smtClean="0"/>
              <a:t>necessary</a:t>
            </a:r>
            <a:r>
              <a:rPr lang="en-US" sz="800" dirty="0" smtClean="0"/>
              <a:t> part of the production process:  Jobs could not be produced without incurring these costs.</a:t>
            </a:r>
          </a:p>
          <a:p>
            <a:pPr>
              <a:lnSpc>
                <a:spcPct val="80000"/>
              </a:lnSpc>
            </a:pPr>
            <a:endParaRPr lang="en-US" sz="800" dirty="0" smtClean="0"/>
          </a:p>
          <a:p>
            <a:pPr>
              <a:lnSpc>
                <a:spcPct val="80000"/>
              </a:lnSpc>
            </a:pPr>
            <a:r>
              <a:rPr lang="en-US" sz="800" dirty="0" smtClean="0"/>
              <a:t>Management needs some reasonable basis for allocating the total manufacturing overhead costs to all of the jobs. </a:t>
            </a:r>
          </a:p>
          <a:p>
            <a:pPr>
              <a:lnSpc>
                <a:spcPct val="80000"/>
              </a:lnSpc>
            </a:pPr>
            <a:endParaRPr lang="en-US" sz="800" dirty="0" smtClean="0"/>
          </a:p>
          <a:p>
            <a:pPr>
              <a:lnSpc>
                <a:spcPct val="80000"/>
              </a:lnSpc>
            </a:pPr>
            <a:r>
              <a:rPr lang="en-US" sz="800" dirty="0" smtClean="0"/>
              <a:t>A cost driver is the primary factor that causes a cost.  For example, in many companies  manufacturing overhead costs rise and fall with the amount of work performed in the factory.  Examples of cost drivers include machine hours, direct labor hours, units produced, or direct labor dollars. </a:t>
            </a:r>
          </a:p>
          <a:p>
            <a:pPr>
              <a:lnSpc>
                <a:spcPct val="80000"/>
              </a:lnSpc>
            </a:pPr>
            <a:endParaRPr lang="en-US" sz="800" dirty="0" smtClean="0"/>
          </a:p>
          <a:p>
            <a:pPr>
              <a:lnSpc>
                <a:spcPct val="80000"/>
              </a:lnSpc>
            </a:pPr>
            <a:r>
              <a:rPr lang="en-US" sz="800" dirty="0" smtClean="0"/>
              <a:t>There are four steps in calculating the Predetermined Manufacturing Overhead Rate:</a:t>
            </a:r>
          </a:p>
          <a:p>
            <a:pPr>
              <a:lnSpc>
                <a:spcPct val="80000"/>
              </a:lnSpc>
              <a:buFont typeface="Calibri" pitchFamily="34" charset="0"/>
              <a:buAutoNum type="arabicPeriod"/>
            </a:pPr>
            <a:r>
              <a:rPr lang="en-US" sz="800" dirty="0" smtClean="0"/>
              <a:t> Estimate total manufacturing overhead costs</a:t>
            </a:r>
          </a:p>
          <a:p>
            <a:pPr>
              <a:lnSpc>
                <a:spcPct val="80000"/>
              </a:lnSpc>
              <a:buFont typeface="Calibri" pitchFamily="34" charset="0"/>
              <a:buAutoNum type="arabicPeriod"/>
            </a:pPr>
            <a:r>
              <a:rPr lang="en-US" sz="800" dirty="0" smtClean="0"/>
              <a:t> Select an allocation base (cost driver) </a:t>
            </a:r>
          </a:p>
          <a:p>
            <a:pPr marL="0" marR="0" indent="0" algn="l" defTabSz="914400" rtl="0" eaLnBrk="0" fontAlgn="base" latinLnBrk="0" hangingPunct="0">
              <a:lnSpc>
                <a:spcPct val="80000"/>
              </a:lnSpc>
              <a:spcBef>
                <a:spcPct val="30000"/>
              </a:spcBef>
              <a:spcAft>
                <a:spcPct val="0"/>
              </a:spcAft>
              <a:buClrTx/>
              <a:buSzTx/>
              <a:buFont typeface="Calibri" pitchFamily="34" charset="0"/>
              <a:buAutoNum type="arabicPeriod"/>
              <a:tabLst/>
              <a:defRPr/>
            </a:pPr>
            <a:r>
              <a:rPr lang="en-US" sz="800" i="0" dirty="0" smtClean="0"/>
              <a:t> Calculate</a:t>
            </a:r>
            <a:r>
              <a:rPr lang="en-US" sz="800" i="0" baseline="0" dirty="0" smtClean="0"/>
              <a:t> the </a:t>
            </a:r>
            <a:r>
              <a:rPr lang="en-US" sz="800" i="1" dirty="0" smtClean="0"/>
              <a:t>predetermined</a:t>
            </a:r>
            <a:r>
              <a:rPr lang="en-US" sz="800" dirty="0" smtClean="0"/>
              <a:t> manufacturing overhead rate (PMOHR)</a:t>
            </a:r>
          </a:p>
          <a:p>
            <a:pPr marL="0" marR="0" indent="0" algn="l" defTabSz="914400" rtl="0" eaLnBrk="0" fontAlgn="base" latinLnBrk="0" hangingPunct="0">
              <a:lnSpc>
                <a:spcPct val="80000"/>
              </a:lnSpc>
              <a:spcBef>
                <a:spcPct val="30000"/>
              </a:spcBef>
              <a:spcAft>
                <a:spcPct val="0"/>
              </a:spcAft>
              <a:buClrTx/>
              <a:buSzTx/>
              <a:buFont typeface="Calibri" pitchFamily="34" charset="0"/>
              <a:buAutoNum type="arabicPeriod"/>
              <a:tabLst/>
              <a:defRPr/>
            </a:pPr>
            <a:r>
              <a:rPr lang="en-US" sz="800" dirty="0" smtClean="0"/>
              <a:t> Allocate manufacturing</a:t>
            </a:r>
            <a:r>
              <a:rPr lang="en-US" sz="800" baseline="0" dirty="0" smtClean="0"/>
              <a:t> overhead to individual jobs</a:t>
            </a:r>
            <a:endParaRPr lang="en-US" sz="800" dirty="0" smtClean="0"/>
          </a:p>
          <a:p>
            <a:pPr>
              <a:lnSpc>
                <a:spcPct val="80000"/>
              </a:lnSpc>
              <a:buFont typeface="Calibri" pitchFamily="34" charset="0"/>
              <a:buAutoNum type="arabicPeriod"/>
            </a:pPr>
            <a:endParaRPr lang="en-US" sz="800" dirty="0" smtClean="0"/>
          </a:p>
          <a:p>
            <a:pPr>
              <a:lnSpc>
                <a:spcPct val="80000"/>
              </a:lnSpc>
            </a:pPr>
            <a:endParaRPr lang="en-US" sz="800" dirty="0" smtClean="0"/>
          </a:p>
          <a:p>
            <a:pPr>
              <a:lnSpc>
                <a:spcPct val="80000"/>
              </a:lnSpc>
            </a:pPr>
            <a:r>
              <a:rPr lang="en-US" sz="800" dirty="0" smtClean="0"/>
              <a:t>The</a:t>
            </a:r>
            <a:r>
              <a:rPr lang="en-US" sz="800" baseline="0" dirty="0" smtClean="0"/>
              <a:t> predetermined manufacturing overhead</a:t>
            </a:r>
            <a:r>
              <a:rPr lang="en-US" sz="800" dirty="0" smtClean="0"/>
              <a:t> rate will be used throughout the coming year.  It is not revised, unless the company finds that either the manufacturing overhead costs or the total amount of the allocation base being used in the factory have substantially shifted away from the estimated amounts.  If this is the case, management might find it necessary to revise the rate part way through the year.</a:t>
            </a:r>
          </a:p>
          <a:p>
            <a:pPr>
              <a:lnSpc>
                <a:spcPct val="80000"/>
              </a:lnSpc>
            </a:pPr>
            <a:endParaRPr lang="en-US" sz="800" dirty="0" smtClean="0"/>
          </a:p>
          <a:p>
            <a:pPr>
              <a:lnSpc>
                <a:spcPct val="80000"/>
              </a:lnSpc>
            </a:pPr>
            <a:r>
              <a:rPr lang="en-US" sz="800" dirty="0" smtClean="0"/>
              <a:t>Why does the company use a </a:t>
            </a:r>
            <a:r>
              <a:rPr lang="en-US" sz="800" i="1" dirty="0" smtClean="0"/>
              <a:t>predetermined</a:t>
            </a:r>
            <a:r>
              <a:rPr lang="en-US" sz="800" dirty="0" smtClean="0"/>
              <a:t> MOH rate, based on </a:t>
            </a:r>
            <a:r>
              <a:rPr lang="en-US" sz="800" i="1" dirty="0" smtClean="0"/>
              <a:t>estimated or budgeted data</a:t>
            </a:r>
            <a:r>
              <a:rPr lang="en-US" sz="800" dirty="0" smtClean="0"/>
              <a:t>, rather than an actual MOH rate based on actual data for the year?  In order to get actual data, the company would have to wait until the </a:t>
            </a:r>
            <a:r>
              <a:rPr lang="en-US" sz="800" i="1" dirty="0" smtClean="0"/>
              <a:t>end of the year </a:t>
            </a:r>
            <a:r>
              <a:rPr lang="en-US" sz="800" dirty="0" smtClean="0"/>
              <a:t>to set its MOH rate</a:t>
            </a:r>
            <a:r>
              <a:rPr lang="en-US" sz="800" i="1" dirty="0" smtClean="0"/>
              <a:t>.  </a:t>
            </a:r>
            <a:r>
              <a:rPr lang="en-US" sz="800" dirty="0" smtClean="0"/>
              <a:t>By then, the information is too late to be useful for making pricing and other decisions related to individual jobs.   Managers are willing to sacrifice some accuracy in order to get timely information on how much each job costs to produce.</a:t>
            </a:r>
          </a:p>
          <a:p>
            <a:pPr>
              <a:lnSpc>
                <a:spcPct val="80000"/>
              </a:lnSpc>
            </a:pPr>
            <a:endParaRPr lang="en-US" sz="800" dirty="0" smtClean="0"/>
          </a:p>
          <a:p>
            <a:pPr>
              <a:lnSpc>
                <a:spcPct val="80000"/>
              </a:lnSpc>
            </a:pPr>
            <a:r>
              <a:rPr lang="en-US" sz="800" dirty="0" smtClean="0"/>
              <a:t>Manufacturing overhead is used as a control account which accumulates costs. </a:t>
            </a:r>
          </a:p>
          <a:p>
            <a:pPr>
              <a:lnSpc>
                <a:spcPct val="80000"/>
              </a:lnSpc>
            </a:pPr>
            <a:endParaRPr lang="en-US" sz="800" dirty="0" smtClean="0"/>
          </a:p>
        </p:txBody>
      </p:sp>
      <p:sp>
        <p:nvSpPr>
          <p:cNvPr id="54275" name="Slide Number Placeholder 3"/>
          <p:cNvSpPr>
            <a:spLocks noGrp="1"/>
          </p:cNvSpPr>
          <p:nvPr>
            <p:ph type="sldNum" sz="quarter" idx="5"/>
          </p:nvPr>
        </p:nvSpPr>
        <p:spPr>
          <a:noFill/>
        </p:spPr>
        <p:txBody>
          <a:bodyPr/>
          <a:lstStyle/>
          <a:p>
            <a:fld id="{D9614365-DC71-4792-B8C8-C4FD709111E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2</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1 distinguishes between job order costing and process costing.</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p:spPr>
        <p:txBody>
          <a:bodyPr/>
          <a:lstStyle/>
          <a:p>
            <a:r>
              <a:rPr lang="en-US" dirty="0" smtClean="0"/>
              <a:t>To calculate the amount of manufacturing overhead to be allocated to a job, take the Predetermined Manufacturing Overhead Rate (PMOHR) times the amount of the cost allocation activity used. The next slide contains an example.</a:t>
            </a:r>
          </a:p>
        </p:txBody>
      </p:sp>
      <p:sp>
        <p:nvSpPr>
          <p:cNvPr id="56323" name="Slide Number Placeholder 3"/>
          <p:cNvSpPr>
            <a:spLocks noGrp="1"/>
          </p:cNvSpPr>
          <p:nvPr>
            <p:ph type="sldNum" sz="quarter" idx="5"/>
          </p:nvPr>
        </p:nvSpPr>
        <p:spPr>
          <a:noFill/>
        </p:spPr>
        <p:txBody>
          <a:bodyPr/>
          <a:lstStyle/>
          <a:p>
            <a:fld id="{96343B22-5291-4997-A489-9861FD758475}"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p:spPr>
        <p:txBody>
          <a:bodyPr/>
          <a:lstStyle/>
          <a:p>
            <a:r>
              <a:rPr lang="en-US" dirty="0" smtClean="0"/>
              <a:t>In this example, the $1,000,000 of estimated manufacturing overhead costs is divided by the 62,500 estimated direct labor hours for the year. The $16 PMOHR in the example in the slide means that, for every direct labor hour used in a job, $16 will be allocated to the job for manufacturing overhead.</a:t>
            </a:r>
          </a:p>
          <a:p>
            <a:endParaRPr lang="en-US" dirty="0" smtClean="0"/>
          </a:p>
          <a:p>
            <a:endParaRPr lang="en-US" dirty="0" smtClean="0"/>
          </a:p>
        </p:txBody>
      </p:sp>
      <p:sp>
        <p:nvSpPr>
          <p:cNvPr id="58371" name="Slide Number Placeholder 3"/>
          <p:cNvSpPr>
            <a:spLocks noGrp="1"/>
          </p:cNvSpPr>
          <p:nvPr>
            <p:ph type="sldNum" sz="quarter" idx="5"/>
          </p:nvPr>
        </p:nvSpPr>
        <p:spPr>
          <a:noFill/>
        </p:spPr>
        <p:txBody>
          <a:bodyPr/>
          <a:lstStyle/>
          <a:p>
            <a:fld id="{1013D0FE-BE2D-42A2-BA13-BBE956F9FE21}"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a:lstStyle/>
          <a:p>
            <a:pPr eaLnBrk="1" hangingPunct="1"/>
            <a:r>
              <a:rPr lang="en-US" dirty="0" smtClean="0"/>
              <a:t>Here we are continuing the example from the previous slide. On the prior slide, we found that the predetermined manufacturing overhead rate was $16 per direct labor hour. The given facts from the example told us that 500 direct labor hours were used for Job #603.</a:t>
            </a:r>
          </a:p>
          <a:p>
            <a:endParaRPr lang="en-US" dirty="0" smtClean="0"/>
          </a:p>
          <a:p>
            <a:r>
              <a:rPr lang="en-US" dirty="0" smtClean="0"/>
              <a:t>To calculate the amount of manufacturing overhead to be allocated to Job #603, take the predetermined manufacturing overhead rate of $16 per direct labor hour </a:t>
            </a:r>
            <a:r>
              <a:rPr lang="en-US" i="1" dirty="0" smtClean="0"/>
              <a:t>times</a:t>
            </a:r>
            <a:r>
              <a:rPr lang="en-US" dirty="0" smtClean="0"/>
              <a:t> the actual direct labor hours used for the job of 500. $16 x 500 equals $8,000. The $8,000 is the amount of manufacturing overhead which will be allocated to Job #603.</a:t>
            </a:r>
          </a:p>
          <a:p>
            <a:endParaRPr lang="en-US" dirty="0" smtClean="0"/>
          </a:p>
          <a:p>
            <a:r>
              <a:rPr lang="en-US" dirty="0" smtClean="0"/>
              <a:t>Another term for </a:t>
            </a:r>
            <a:r>
              <a:rPr lang="en-US" i="1" dirty="0" smtClean="0"/>
              <a:t>allocated</a:t>
            </a:r>
            <a:r>
              <a:rPr lang="en-US" dirty="0" smtClean="0"/>
              <a:t> is </a:t>
            </a:r>
            <a:r>
              <a:rPr lang="en-US" i="1" dirty="0" smtClean="0"/>
              <a:t>allocated</a:t>
            </a:r>
            <a:r>
              <a:rPr lang="en-US" dirty="0" smtClean="0"/>
              <a:t>.  allocated means the same thing as allocated.  Whether for a job or for the entire year, the overhead rate is computed the same way.  Companies will either allocate overhead as they go or do it at the end of the year.  </a:t>
            </a:r>
          </a:p>
        </p:txBody>
      </p:sp>
      <p:sp>
        <p:nvSpPr>
          <p:cNvPr id="60419" name="Slide Number Placeholder 3"/>
          <p:cNvSpPr>
            <a:spLocks noGrp="1"/>
          </p:cNvSpPr>
          <p:nvPr>
            <p:ph type="sldNum" sz="quarter" idx="5"/>
          </p:nvPr>
        </p:nvSpPr>
        <p:spPr>
          <a:noFill/>
        </p:spPr>
        <p:txBody>
          <a:bodyPr/>
          <a:lstStyle/>
          <a:p>
            <a:fld id="{3B25BBE2-FA17-4BC4-AD50-E2904733CF70}"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noTextEdit="1"/>
          </p:cNvSpPr>
          <p:nvPr>
            <p:ph type="sldImg"/>
          </p:nvPr>
        </p:nvSpPr>
        <p:spPr>
          <a:ln/>
        </p:spPr>
      </p:sp>
      <p:sp>
        <p:nvSpPr>
          <p:cNvPr id="62466" name="Notes Placeholder 2"/>
          <p:cNvSpPr>
            <a:spLocks noGrp="1"/>
          </p:cNvSpPr>
          <p:nvPr>
            <p:ph type="body" idx="1"/>
          </p:nvPr>
        </p:nvSpPr>
        <p:spPr>
          <a:noFill/>
          <a:ln/>
        </p:spPr>
        <p:txBody>
          <a:bodyPr/>
          <a:lstStyle/>
          <a:p>
            <a:r>
              <a:rPr lang="en-US" dirty="0" smtClean="0"/>
              <a:t>Because the predetermined MOH rate is based on direct labor hours ($16 per DL hour), we will need to know how many direct labor hours were used on Job 603. From Exhibit 3-14, shown here, we see that Job 603 required a total of 500 DL hours. </a:t>
            </a:r>
          </a:p>
          <a:p>
            <a:endParaRPr lang="en-US" dirty="0" smtClean="0"/>
          </a:p>
          <a:p>
            <a:r>
              <a:rPr lang="en-US" dirty="0" smtClean="0"/>
              <a:t>This information would have been collected from the individual labor time records.</a:t>
            </a:r>
          </a:p>
        </p:txBody>
      </p:sp>
      <p:sp>
        <p:nvSpPr>
          <p:cNvPr id="62467" name="Slide Number Placeholder 3"/>
          <p:cNvSpPr>
            <a:spLocks noGrp="1"/>
          </p:cNvSpPr>
          <p:nvPr>
            <p:ph type="sldNum" sz="quarter" idx="5"/>
          </p:nvPr>
        </p:nvSpPr>
        <p:spPr>
          <a:noFill/>
        </p:spPr>
        <p:txBody>
          <a:bodyPr/>
          <a:lstStyle/>
          <a:p>
            <a:fld id="{770FB54F-15DA-457D-8739-4AC311E28EEE}"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2C1EBA7B-535F-4F02-9113-CFAEB4BBBCA3}" type="slidenum">
              <a:rPr lang="en-US" smtClean="0"/>
              <a:pPr/>
              <a:t>24</a:t>
            </a:fld>
            <a:endParaRPr lang="en-US"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r>
              <a:rPr lang="en-US" dirty="0" smtClean="0"/>
              <a:t>The job’s cost, as shown on the job cost record, becomes the basis for valuing inventory and the cost of goods sold.</a:t>
            </a:r>
          </a:p>
          <a:p>
            <a:pPr eaLnBrk="1" hangingPunct="1"/>
            <a:endParaRPr lang="en-US" dirty="0" smtClean="0"/>
          </a:p>
          <a:p>
            <a:pPr eaLnBrk="1" hangingPunct="1"/>
            <a:r>
              <a:rPr lang="en-US" dirty="0" smtClean="0"/>
              <a:t>In most sophisticated systems, some manufacturing overhead is allocated to the job each time some of the allocation base is posted to the job cost record. </a:t>
            </a:r>
          </a:p>
          <a:p>
            <a:pPr eaLnBrk="1" hangingPunct="1"/>
            <a:endParaRPr lang="en-US" dirty="0" smtClean="0"/>
          </a:p>
          <a:p>
            <a:pPr eaLnBrk="1" hangingPunct="1"/>
            <a:r>
              <a:rPr lang="en-US" dirty="0" smtClean="0"/>
              <a:t>In less sophisticated systems, manufacturing overhead is allocated only once: as soon as the job is complete and the total amount of allocation base used by the job is known.</a:t>
            </a:r>
          </a:p>
          <a:p>
            <a:pPr eaLnBrk="1" hangingPunct="1"/>
            <a:endParaRPr lang="en-US" dirty="0" smtClean="0"/>
          </a:p>
          <a:p>
            <a:pPr eaLnBrk="1" hangingPunct="1"/>
            <a:r>
              <a:rPr lang="en-US" dirty="0" smtClean="0"/>
              <a:t>If the balance sheet date arrives before the job is complete, a company would need to allocate some manufacturing overhead to the job based on the number of direct labor hours used on the job thus far.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AC5BDBBA-C2FF-46A2-B8F9-E3C4BC44D665}" type="slidenum">
              <a:rPr lang="en-US" smtClean="0"/>
              <a:pPr/>
              <a:t>25</a:t>
            </a:fld>
            <a:endParaRPr lang="en-US"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r>
              <a:rPr lang="en-US" dirty="0" smtClean="0"/>
              <a:t>Direct costs are charged to the job cost record. As goods are finished, they move to finished goods inventory. As finished goods are sold, the cost of those goods sold is expensed to cost of goods sold. Gross profit can be determined by subtracting the cost of goods sold from the sales revenue.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26</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4 addresses how to determine the cost of a job and how to use it to make business decisions.  </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a:lnSpc>
                <a:spcPct val="90000"/>
              </a:lnSpc>
            </a:pPr>
            <a:r>
              <a:rPr lang="en-US" dirty="0" smtClean="0"/>
              <a:t>For the purpose of illustrating the concepts on this slide, we will be referring to the Life Fitness equipment example used in the chapter. There are several reasons management needs to know the costs of the company’s products. These reasons include:</a:t>
            </a:r>
          </a:p>
          <a:p>
            <a:pPr>
              <a:lnSpc>
                <a:spcPct val="90000"/>
              </a:lnSpc>
              <a:buFont typeface="Calibri" pitchFamily="34" charset="0"/>
              <a:buNone/>
            </a:pPr>
            <a:endParaRPr lang="en-US" dirty="0" smtClean="0"/>
          </a:p>
          <a:p>
            <a:pPr>
              <a:lnSpc>
                <a:spcPct val="90000"/>
              </a:lnSpc>
              <a:buFont typeface="Calibri" pitchFamily="34" charset="0"/>
              <a:buNone/>
            </a:pPr>
            <a:r>
              <a:rPr lang="en-US" dirty="0" smtClean="0"/>
              <a:t>1.) Reducing future job costs</a:t>
            </a:r>
          </a:p>
          <a:p>
            <a:pPr lvl="1">
              <a:lnSpc>
                <a:spcPct val="90000"/>
              </a:lnSpc>
            </a:pPr>
            <a:r>
              <a:rPr lang="en-US" i="1" dirty="0" smtClean="0"/>
              <a:t>By examining the exact costs traced to the job, management might be able to determine ways of reducing the cost of similar jobs produced in the future. For example, are the heart rate monitors costing more than they did on previous jobs? </a:t>
            </a:r>
          </a:p>
          <a:p>
            <a:pPr lvl="1">
              <a:lnSpc>
                <a:spcPct val="90000"/>
              </a:lnSpc>
            </a:pPr>
            <a:endParaRPr lang="en-US" i="1" dirty="0" smtClean="0"/>
          </a:p>
          <a:p>
            <a:pPr lvl="1">
              <a:lnSpc>
                <a:spcPct val="90000"/>
              </a:lnSpc>
              <a:buFont typeface="Calibri" pitchFamily="34" charset="0"/>
              <a:buAutoNum type="arabicPeriod"/>
            </a:pPr>
            <a:endParaRPr lang="en-US" dirty="0" smtClean="0"/>
          </a:p>
          <a:p>
            <a:pPr>
              <a:lnSpc>
                <a:spcPct val="90000"/>
              </a:lnSpc>
              <a:buFont typeface="Calibri" pitchFamily="34" charset="0"/>
              <a:buNone/>
            </a:pPr>
            <a:r>
              <a:rPr lang="en-US" dirty="0" smtClean="0"/>
              <a:t>2.) Assess and compare profitability of models</a:t>
            </a:r>
          </a:p>
          <a:p>
            <a:pPr lvl="1">
              <a:lnSpc>
                <a:spcPct val="90000"/>
              </a:lnSpc>
              <a:spcBef>
                <a:spcPct val="0"/>
              </a:spcBef>
              <a:buFont typeface="+mj-lt"/>
              <a:buNone/>
            </a:pPr>
            <a:r>
              <a:rPr lang="en-US" i="1" dirty="0" smtClean="0"/>
              <a:t>Managers will compare the gross profit on each model to the gross profit ratio of all models to determine which products to emphasize selling. Obviously, management will want to concentrate on marketing those models that yield the higher profit margins.</a:t>
            </a:r>
          </a:p>
          <a:p>
            <a:pPr>
              <a:lnSpc>
                <a:spcPct val="90000"/>
              </a:lnSpc>
              <a:buFont typeface="Calibri" pitchFamily="34" charset="0"/>
              <a:buAutoNum type="arabicPeriod" startAt="2"/>
            </a:pPr>
            <a:endParaRPr lang="en-US" dirty="0" smtClean="0"/>
          </a:p>
          <a:p>
            <a:pPr>
              <a:lnSpc>
                <a:spcPct val="90000"/>
              </a:lnSpc>
              <a:buFont typeface="Calibri" pitchFamily="34" charset="0"/>
              <a:buNone/>
            </a:pPr>
            <a:r>
              <a:rPr lang="en-US" dirty="0" smtClean="0"/>
              <a:t>3.) Dealing with pricing pressures from</a:t>
            </a:r>
            <a:r>
              <a:rPr lang="en-US" baseline="0" dirty="0" smtClean="0"/>
              <a:t> competitors</a:t>
            </a:r>
            <a:endParaRPr lang="en-US" dirty="0" smtClean="0"/>
          </a:p>
          <a:p>
            <a:pPr lvl="1">
              <a:lnSpc>
                <a:spcPct val="90000"/>
              </a:lnSpc>
              <a:spcBef>
                <a:spcPct val="0"/>
              </a:spcBef>
              <a:buFont typeface="+mj-lt"/>
              <a:buNone/>
            </a:pPr>
            <a:r>
              <a:rPr lang="en-US" i="1" dirty="0" smtClean="0"/>
              <a:t>Management can also use this information to determine how it will deal with pricing pressure. Say a competitor drops the price of its similar elliptical cross-trainer. A profit analysis could show that Life Fitness could drop the selling price of its elliptical cross-trainer by a similar amount and still make a reasonable profit.  </a:t>
            </a:r>
          </a:p>
          <a:p>
            <a:pPr>
              <a:lnSpc>
                <a:spcPct val="90000"/>
              </a:lnSpc>
              <a:buFont typeface="Calibri" pitchFamily="34" charset="0"/>
              <a:buAutoNum type="arabicPeriod" startAt="3"/>
            </a:pPr>
            <a:endParaRPr lang="en-US" dirty="0" smtClean="0"/>
          </a:p>
          <a:p>
            <a:pPr>
              <a:lnSpc>
                <a:spcPct val="90000"/>
              </a:lnSpc>
              <a:buFont typeface="Calibri" pitchFamily="34" charset="0"/>
              <a:buNone/>
            </a:pPr>
            <a:r>
              <a:rPr lang="en-US" dirty="0" smtClean="0"/>
              <a:t>4.) Discounts on high-volume sales</a:t>
            </a:r>
          </a:p>
          <a:p>
            <a:pPr lvl="1">
              <a:lnSpc>
                <a:spcPct val="90000"/>
              </a:lnSpc>
              <a:spcBef>
                <a:spcPct val="0"/>
              </a:spcBef>
              <a:buFont typeface="+mj-lt"/>
              <a:buNone/>
            </a:pPr>
            <a:r>
              <a:rPr lang="en-US" i="1" dirty="0" smtClean="0"/>
              <a:t>Often, customers will expect discounts for high-volume sales. Knowing the cost of products will help Life Fitness know whether a discounted price will still be profitable for the company.</a:t>
            </a:r>
          </a:p>
          <a:p>
            <a:pPr lvl="1">
              <a:lnSpc>
                <a:spcPct val="90000"/>
              </a:lnSpc>
              <a:spcBef>
                <a:spcPct val="0"/>
              </a:spcBef>
              <a:buFont typeface="+mj-lt"/>
              <a:buNone/>
            </a:pPr>
            <a:endParaRPr lang="en-US" dirty="0" smtClean="0"/>
          </a:p>
          <a:p>
            <a:pPr>
              <a:lnSpc>
                <a:spcPct val="90000"/>
              </a:lnSpc>
              <a:buFont typeface="Calibri" pitchFamily="34" charset="0"/>
              <a:buNone/>
            </a:pPr>
            <a:r>
              <a:rPr lang="en-US" dirty="0" smtClean="0"/>
              <a:t>5.) Bidding for custom orders</a:t>
            </a:r>
          </a:p>
          <a:p>
            <a:pPr lvl="1">
              <a:lnSpc>
                <a:spcPct val="90000"/>
              </a:lnSpc>
              <a:spcBef>
                <a:spcPct val="0"/>
              </a:spcBef>
              <a:buFont typeface="+mj-lt"/>
              <a:buNone/>
            </a:pPr>
            <a:r>
              <a:rPr lang="en-US" i="1" dirty="0" smtClean="0"/>
              <a:t>Suppose management at Life Fitness has the opportunity to bid on a contract to supply custom treadmills for a nearby university fitness center. Management can use the job cost records from past treadmill jobs to get a good idea of how much it will cost to complete the custom order. For example, the custom treadmills may require additional components not found on the standard models. </a:t>
            </a:r>
          </a:p>
          <a:p>
            <a:pPr lvl="1">
              <a:lnSpc>
                <a:spcPct val="90000"/>
              </a:lnSpc>
              <a:spcBef>
                <a:spcPct val="0"/>
              </a:spcBef>
              <a:buFont typeface="+mj-lt"/>
              <a:buNone/>
            </a:pPr>
            <a:endParaRPr lang="en-US" i="1" dirty="0" smtClean="0"/>
          </a:p>
          <a:p>
            <a:pPr lvl="1">
              <a:lnSpc>
                <a:spcPct val="90000"/>
              </a:lnSpc>
              <a:spcBef>
                <a:spcPct val="0"/>
              </a:spcBef>
              <a:buFont typeface="+mj-lt"/>
              <a:buNone/>
            </a:pPr>
            <a:r>
              <a:rPr lang="en-US" i="1" dirty="0" smtClean="0"/>
              <a:t>The markup percentage or final bid price is agreed upon in a written contract before the company goes ahead with production. </a:t>
            </a:r>
          </a:p>
          <a:p>
            <a:pPr lvl="1">
              <a:lnSpc>
                <a:spcPct val="90000"/>
              </a:lnSpc>
              <a:spcBef>
                <a:spcPct val="0"/>
              </a:spcBef>
              <a:buFont typeface="+mj-lt"/>
              <a:buNone/>
            </a:pPr>
            <a:endParaRPr lang="en-US" i="1" dirty="0" smtClean="0"/>
          </a:p>
          <a:p>
            <a:pPr lvl="1">
              <a:lnSpc>
                <a:spcPct val="90000"/>
              </a:lnSpc>
              <a:spcBef>
                <a:spcPct val="0"/>
              </a:spcBef>
              <a:buFont typeface="+mj-lt"/>
              <a:buNone/>
            </a:pPr>
            <a:r>
              <a:rPr lang="en-US" i="1" dirty="0" smtClean="0"/>
              <a:t>Factor in these additional costs to get an estimate of the total job cost, before it is produced. Life Fitness will most likely use cost-plus pricing to determine a sales price for the custom job.  </a:t>
            </a:r>
          </a:p>
          <a:p>
            <a:pPr>
              <a:lnSpc>
                <a:spcPct val="90000"/>
              </a:lnSpc>
              <a:buFont typeface="+mj-lt"/>
              <a:buNone/>
            </a:pPr>
            <a:endParaRPr lang="en-US" dirty="0" smtClean="0"/>
          </a:p>
          <a:p>
            <a:pPr>
              <a:lnSpc>
                <a:spcPct val="90000"/>
              </a:lnSpc>
              <a:buFont typeface="Calibri" pitchFamily="34" charset="0"/>
              <a:buNone/>
            </a:pPr>
            <a:r>
              <a:rPr lang="en-US" dirty="0" smtClean="0"/>
              <a:t>6.) Financial statement preparation</a:t>
            </a:r>
          </a:p>
          <a:p>
            <a:pPr lvl="1">
              <a:lnSpc>
                <a:spcPct val="90000"/>
              </a:lnSpc>
              <a:spcBef>
                <a:spcPct val="0"/>
              </a:spcBef>
              <a:buFont typeface="+mj-lt"/>
              <a:buNone/>
            </a:pPr>
            <a:r>
              <a:rPr lang="en-US" i="1" dirty="0" smtClean="0"/>
              <a:t>Finally, the job cost information is critical to preparing the company’s financial statements. Why? Because the information is used to figure out the total Cost of Goods Sold shown on the income statement, as well as the Work in Process and Finished Goods Inventory accounts shown on the balance sheet. </a:t>
            </a:r>
          </a:p>
          <a:p>
            <a:pPr lvl="1">
              <a:lnSpc>
                <a:spcPct val="90000"/>
              </a:lnSpc>
              <a:spcBef>
                <a:spcPct val="0"/>
              </a:spcBef>
              <a:buFont typeface="+mj-lt"/>
              <a:buNone/>
            </a:pPr>
            <a:endParaRPr lang="en-US" i="1" dirty="0" smtClean="0"/>
          </a:p>
          <a:p>
            <a:pPr>
              <a:lnSpc>
                <a:spcPct val="90000"/>
              </a:lnSpc>
              <a:buFont typeface="+mj-lt"/>
              <a:buNone/>
            </a:pPr>
            <a:endParaRPr lang="en-US" dirty="0" smtClean="0"/>
          </a:p>
          <a:p>
            <a:pPr>
              <a:lnSpc>
                <a:spcPct val="90000"/>
              </a:lnSpc>
            </a:pPr>
            <a:endParaRPr lang="en-US" dirty="0" smtClean="0"/>
          </a:p>
        </p:txBody>
      </p:sp>
      <p:sp>
        <p:nvSpPr>
          <p:cNvPr id="70659" name="Slide Number Placeholder 3"/>
          <p:cNvSpPr>
            <a:spLocks noGrp="1"/>
          </p:cNvSpPr>
          <p:nvPr>
            <p:ph type="sldNum" sz="quarter" idx="5"/>
          </p:nvPr>
        </p:nvSpPr>
        <p:spPr>
          <a:noFill/>
        </p:spPr>
        <p:txBody>
          <a:bodyPr/>
          <a:lstStyle/>
          <a:p>
            <a:fld id="{3A365492-28C2-436A-ADA8-7FF532C081DE}"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Arial" charset="0"/>
                <a:ea typeface="+mn-ea"/>
                <a:cs typeface="+mn-cs"/>
              </a:rPr>
              <a:t>Job cost records serve a vital role for manufacturers who embrace sustainability. Because job cost records contain information about the direct materials, direct labor, and manufacturing overhead assigned to each job, they capture the essential resources required to manufacture a product. The summary information on the job cost records can be enhanced to provide management with further information about how the product or production process may affect the environment, employees involved in the manufacturing process, future consumers of the product, and future disposal of the packaging materials and product itself.</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For example, the direct materials section of the job cost record can be broken down into subcategories that provide management with useful environmental information. Categories might include some of the following:</a:t>
            </a:r>
          </a:p>
          <a:p>
            <a:pPr marL="171450" indent="-171450">
              <a:buFont typeface="Arial"/>
              <a:buChar char="•"/>
            </a:pPr>
            <a:r>
              <a:rPr lang="en-US" sz="1200" kern="1200" baseline="0" dirty="0" smtClean="0">
                <a:solidFill>
                  <a:schemeClr val="tx1"/>
                </a:solidFill>
                <a:latin typeface="Arial" charset="0"/>
                <a:ea typeface="+mn-ea"/>
                <a:cs typeface="+mn-cs"/>
              </a:rPr>
              <a:t>material inputs that are post-consumer-use or recycled materials</a:t>
            </a:r>
          </a:p>
          <a:p>
            <a:pPr marL="171450" indent="-171450">
              <a:buFont typeface="Arial"/>
              <a:buChar char="•"/>
            </a:pPr>
            <a:r>
              <a:rPr lang="en-US" sz="1200" kern="1200" baseline="0" dirty="0" smtClean="0">
                <a:solidFill>
                  <a:schemeClr val="tx1"/>
                </a:solidFill>
                <a:latin typeface="Arial" charset="0"/>
                <a:ea typeface="+mn-ea"/>
                <a:cs typeface="+mn-cs"/>
              </a:rPr>
              <a:t>toxic versus non-toxic materials</a:t>
            </a:r>
          </a:p>
          <a:p>
            <a:pPr marL="171450" indent="-171450">
              <a:buFont typeface="Arial"/>
              <a:buChar char="•"/>
            </a:pPr>
            <a:r>
              <a:rPr lang="en-US" sz="1200" kern="1200" baseline="0" dirty="0" smtClean="0">
                <a:solidFill>
                  <a:schemeClr val="tx1"/>
                </a:solidFill>
                <a:latin typeface="Arial" charset="0"/>
                <a:ea typeface="+mn-ea"/>
                <a:cs typeface="+mn-cs"/>
              </a:rPr>
              <a:t>packaging materials that can be recycled or composted</a:t>
            </a:r>
          </a:p>
          <a:p>
            <a:r>
              <a:rPr lang="en-US" sz="1200" kern="1200" baseline="0" dirty="0" smtClean="0">
                <a:solidFill>
                  <a:schemeClr val="tx1"/>
                </a:solidFill>
                <a:latin typeface="Arial" charset="0"/>
                <a:ea typeface="+mn-ea"/>
                <a:cs typeface="+mn-cs"/>
              </a:rPr>
              <a:t>versus those that will end up in a landfill</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 job cost record could also reflect the percentage of the end product that can be recycled by the consumer. Companies embracing sustainability will also need more information about the specific resources that are treated as manufacturing overhead costs, especially those that are related to energy and water consumption. To provide better information, the accounting system should contain multiple subsidiary MOH accounts based on the types of MOH incurred.</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New government regulations, called </a:t>
            </a:r>
            <a:r>
              <a:rPr lang="en-US" sz="1200" b="1" kern="1200" baseline="0" dirty="0" smtClean="0">
                <a:solidFill>
                  <a:schemeClr val="tx1"/>
                </a:solidFill>
                <a:latin typeface="Arial" charset="0"/>
                <a:ea typeface="+mn-ea"/>
                <a:cs typeface="+mn-cs"/>
              </a:rPr>
              <a:t>Extended Producer Responsibility (EPR) laws, </a:t>
            </a:r>
            <a:r>
              <a:rPr lang="en-US" sz="1200" b="0" kern="1200" baseline="0" dirty="0" smtClean="0">
                <a:solidFill>
                  <a:schemeClr val="tx1"/>
                </a:solidFill>
                <a:latin typeface="Arial" charset="0"/>
                <a:ea typeface="+mn-ea"/>
                <a:cs typeface="+mn-cs"/>
              </a:rPr>
              <a:t>more commonly known as </a:t>
            </a:r>
            <a:r>
              <a:rPr lang="en-US" sz="1200" b="1" kern="1200" baseline="0" dirty="0" smtClean="0">
                <a:solidFill>
                  <a:schemeClr val="tx1"/>
                </a:solidFill>
                <a:latin typeface="Arial" charset="0"/>
                <a:ea typeface="+mn-ea"/>
                <a:cs typeface="+mn-cs"/>
              </a:rPr>
              <a:t>“take-back” laws</a:t>
            </a:r>
            <a:r>
              <a:rPr lang="en-US" sz="1200" b="0" kern="1200" baseline="0" dirty="0" smtClean="0">
                <a:solidFill>
                  <a:schemeClr val="tx1"/>
                </a:solidFill>
                <a:latin typeface="Arial" charset="0"/>
                <a:ea typeface="+mn-ea"/>
                <a:cs typeface="+mn-cs"/>
              </a:rPr>
              <a:t>, create future</a:t>
            </a:r>
          </a:p>
          <a:p>
            <a:r>
              <a:rPr lang="en-US" sz="1200" kern="1200" baseline="0" dirty="0" smtClean="0">
                <a:solidFill>
                  <a:schemeClr val="tx1"/>
                </a:solidFill>
                <a:latin typeface="Arial" charset="0"/>
                <a:ea typeface="+mn-ea"/>
                <a:cs typeface="+mn-cs"/>
              </a:rPr>
              <a:t>costs associated with each job. The goal of EPR laws is to reduce the amount of potentially dangerous </a:t>
            </a:r>
            <a:r>
              <a:rPr lang="en-US" sz="1200" kern="1200" baseline="0" dirty="0" err="1" smtClean="0">
                <a:solidFill>
                  <a:schemeClr val="tx1"/>
                </a:solidFill>
                <a:latin typeface="Arial" charset="0"/>
                <a:ea typeface="+mn-ea"/>
                <a:cs typeface="+mn-cs"/>
              </a:rPr>
              <a:t>e</a:t>
            </a:r>
            <a:r>
              <a:rPr lang="en-US" sz="1200" kern="1200" baseline="0" dirty="0" smtClean="0">
                <a:solidFill>
                  <a:schemeClr val="tx1"/>
                </a:solidFill>
                <a:latin typeface="Arial" charset="0"/>
                <a:ea typeface="+mn-ea"/>
                <a:cs typeface="+mn-cs"/>
              </a:rPr>
              <a:t>-waste (electronic waste) in landfills by shifting the end-of-life disposal cost back to the manufacturer. By bearing the disposal cost, manufacturers should be motivated to design greener products that are repairable, more easily recyclable, and have a longer life cycle.</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a:noFill/>
          <a:ln/>
        </p:spPr>
        <p:txBody>
          <a:bodyPr/>
          <a:lstStyle/>
          <a:p>
            <a:r>
              <a:rPr lang="en-US" dirty="0" smtClean="0"/>
              <a:t>Now turn to E3-18A. You will be calculating the predetermined manufacturing overhead rate and then using that rate to allocate manufacturing overhead to the job. Finally, you will be determining the total cost of the job. Pause this presentation so that you can try the exercise on your own. When you are finished, return to this presentation, and we will go over the answers.</a:t>
            </a:r>
          </a:p>
        </p:txBody>
      </p:sp>
      <p:sp>
        <p:nvSpPr>
          <p:cNvPr id="72707" name="Slide Number Placeholder 3"/>
          <p:cNvSpPr>
            <a:spLocks noGrp="1"/>
          </p:cNvSpPr>
          <p:nvPr>
            <p:ph type="sldNum" sz="quarter" idx="5"/>
          </p:nvPr>
        </p:nvSpPr>
        <p:spPr>
          <a:noFill/>
        </p:spPr>
        <p:txBody>
          <a:bodyPr/>
          <a:lstStyle/>
          <a:p>
            <a:fld id="{93430AAD-6546-44B2-AE23-F55A9AF7BD6B}"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r>
              <a:rPr lang="en-US" dirty="0" smtClean="0"/>
              <a:t>Process costing focuses on accumulating costs for each production process.  Generally, we see process costing used when a firm produces homogeneous goods (e.g., Hershey’s Kisses). “Homogeneous” means similar or identical. The items are produced in a continuous fashion through a series of uniform steps or processes. Process costing is not limited to manufacturers. Service companies, such as banks, use it to determine the cost of processing customer transactions. Merchandisers, such as granaries, use process costing to determine the storage cost for each bushel of grain.</a:t>
            </a:r>
          </a:p>
          <a:p>
            <a:endParaRPr lang="en-US" dirty="0" smtClean="0"/>
          </a:p>
          <a:p>
            <a:endParaRPr lang="en-US" dirty="0" smtClean="0"/>
          </a:p>
        </p:txBody>
      </p:sp>
      <p:sp>
        <p:nvSpPr>
          <p:cNvPr id="21507" name="Slide Number Placeholder 3"/>
          <p:cNvSpPr>
            <a:spLocks noGrp="1"/>
          </p:cNvSpPr>
          <p:nvPr>
            <p:ph type="sldNum" sz="quarter" idx="5"/>
          </p:nvPr>
        </p:nvSpPr>
        <p:spPr>
          <a:noFill/>
        </p:spPr>
        <p:txBody>
          <a:bodyPr/>
          <a:lstStyle/>
          <a:p>
            <a:fld id="{403A0D2E-640D-4969-9FFE-9420D54DF504}"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B0A8515C-1E17-4265-A240-FA914E34B276}" type="slidenum">
              <a:rPr lang="en-US" smtClean="0"/>
              <a:pPr/>
              <a:t>30</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dirty="0" smtClean="0"/>
              <a:t>In Part 1 of E3-18, you need to calculate the PMOHR. Because it tells us that the company allocated MOH based on Direct Labor dollars, we first need to calculate the total direct labor dollars (wages). We do this by taking 35 x 22,000</a:t>
            </a:r>
            <a:r>
              <a:rPr lang="en-US" baseline="0" dirty="0" smtClean="0"/>
              <a:t> direct labor</a:t>
            </a:r>
            <a:r>
              <a:rPr lang="en-US" dirty="0" smtClean="0"/>
              <a:t> hours to get $770,000. Now we can calculate the PMOHR as $485,100 divided by $500,000, or .63 (or 63%). This PMOHR means that manufacturing overhead will be allocated at a rate of 63% of direct labor dollars.  </a:t>
            </a:r>
          </a:p>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42E60EA9-3DEB-4A17-9A99-236BD1576F5D}" type="slidenum">
              <a:rPr lang="en-US" smtClean="0"/>
              <a:pPr/>
              <a:t>31</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r>
              <a:rPr lang="en-US" dirty="0" smtClean="0"/>
              <a:t>Part 2 of E3-18A asks for the amount of manufacturing overhead to be allocated to Job 371. First we need to calculate the direct labor dollars for this job, which would be $35 x 180 or $6,300. To calculate the allocated MOH, we then take the PMOHR we calculated in Step 1, or 63%, and multiply it by $6,300 to get $3,969.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C6E8B798-E0A7-482B-8DCE-AC3E5696D7FF}" type="slidenum">
              <a:rPr lang="en-US" smtClean="0"/>
              <a:pPr/>
              <a:t>32</a:t>
            </a:fld>
            <a:endParaRPr lang="en-US" smtClean="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xfrm>
            <a:off x="914400" y="4343400"/>
            <a:ext cx="5029200" cy="4114800"/>
          </a:xfrm>
          <a:noFill/>
          <a:ln/>
        </p:spPr>
        <p:txBody>
          <a:bodyPr/>
          <a:lstStyle/>
          <a:p>
            <a:pPr eaLnBrk="1" hangingPunct="1"/>
            <a:r>
              <a:rPr lang="en-US" dirty="0" smtClean="0"/>
              <a:t>In Part 3, to arrive at the total cost of Job #371, add the direct materials used, the direct labor cost, and the manufacturing overhead allocated (which we calculated in Part 2), or $14,500 + $6,300 + $3,969 = $24,769.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33</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5 shows how to compute and dispose of </a:t>
            </a:r>
            <a:r>
              <a:rPr lang="en-US" dirty="0" err="1" smtClean="0"/>
              <a:t>overallocated</a:t>
            </a:r>
            <a:r>
              <a:rPr lang="en-US" dirty="0" smtClean="0"/>
              <a:t> or </a:t>
            </a:r>
            <a:r>
              <a:rPr lang="en-US" dirty="0" err="1" smtClean="0"/>
              <a:t>underallocated</a:t>
            </a:r>
            <a:r>
              <a:rPr lang="en-US" dirty="0" smtClean="0"/>
              <a:t> manufacturing overhead.  </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a:noFill/>
          <a:ln/>
        </p:spPr>
        <p:txBody>
          <a:bodyPr/>
          <a:lstStyle/>
          <a:p>
            <a:pPr>
              <a:lnSpc>
                <a:spcPct val="90000"/>
              </a:lnSpc>
              <a:spcBef>
                <a:spcPct val="0"/>
              </a:spcBef>
              <a:buFont typeface="Wingdings" pitchFamily="2" charset="2"/>
              <a:buNone/>
            </a:pPr>
            <a:r>
              <a:rPr lang="en-US" sz="1100" dirty="0" smtClean="0"/>
              <a:t>The concept of </a:t>
            </a:r>
            <a:r>
              <a:rPr lang="en-US" sz="1100" dirty="0" err="1" smtClean="0"/>
              <a:t>overallocated</a:t>
            </a:r>
            <a:r>
              <a:rPr lang="en-US" sz="1100" dirty="0" smtClean="0"/>
              <a:t> or </a:t>
            </a:r>
            <a:r>
              <a:rPr lang="en-US" sz="1100" dirty="0" err="1" smtClean="0"/>
              <a:t>underallocated</a:t>
            </a:r>
            <a:r>
              <a:rPr lang="en-US" sz="1100" dirty="0" smtClean="0"/>
              <a:t> overhead will be illustrated by the use of an example.</a:t>
            </a:r>
          </a:p>
          <a:p>
            <a:pPr>
              <a:lnSpc>
                <a:spcPct val="90000"/>
              </a:lnSpc>
              <a:spcBef>
                <a:spcPct val="0"/>
              </a:spcBef>
              <a:buFont typeface="Wingdings" pitchFamily="2" charset="2"/>
              <a:buNone/>
            </a:pPr>
            <a:endParaRPr lang="en-US" sz="1100" dirty="0" smtClean="0"/>
          </a:p>
          <a:p>
            <a:pPr>
              <a:lnSpc>
                <a:spcPct val="90000"/>
              </a:lnSpc>
              <a:spcBef>
                <a:spcPct val="0"/>
              </a:spcBef>
              <a:buFont typeface="Wingdings" pitchFamily="2" charset="2"/>
              <a:buNone/>
            </a:pPr>
            <a:r>
              <a:rPr lang="en-US" sz="1100" dirty="0" err="1" smtClean="0"/>
              <a:t>FedCorp</a:t>
            </a:r>
            <a:r>
              <a:rPr lang="en-US" sz="1100" dirty="0" smtClean="0"/>
              <a:t> allocates manufacturing overhead based on direct labor hours. Total estimated manufacturing overhead for the year is projected to be $200,000. Total estimated direct labor cost is $140,000, while total estimated direct labor hours to be worked are 10,000.  </a:t>
            </a:r>
          </a:p>
          <a:p>
            <a:pPr>
              <a:lnSpc>
                <a:spcPct val="90000"/>
              </a:lnSpc>
              <a:spcBef>
                <a:spcPct val="0"/>
              </a:spcBef>
              <a:buFont typeface="Wingdings" pitchFamily="2" charset="2"/>
              <a:buNone/>
            </a:pPr>
            <a:r>
              <a:rPr lang="en-US" sz="1100" dirty="0" smtClean="0"/>
              <a:t/>
            </a:r>
            <a:br>
              <a:rPr lang="en-US" sz="1100" dirty="0" smtClean="0"/>
            </a:br>
            <a:r>
              <a:rPr lang="en-US" sz="1100" dirty="0" smtClean="0"/>
              <a:t>What is </a:t>
            </a:r>
            <a:r>
              <a:rPr lang="en-US" sz="1100" dirty="0" err="1" smtClean="0"/>
              <a:t>FedCorp’s</a:t>
            </a:r>
            <a:r>
              <a:rPr lang="en-US" sz="1100" dirty="0" smtClean="0"/>
              <a:t> predetermined manufacturing overhead rate? </a:t>
            </a:r>
          </a:p>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a:noFill/>
          <a:ln/>
        </p:spPr>
        <p:txBody>
          <a:bodyPr/>
          <a:lstStyle/>
          <a:p>
            <a:r>
              <a:rPr lang="en-US" dirty="0" smtClean="0"/>
              <a:t>To calculate </a:t>
            </a:r>
            <a:r>
              <a:rPr lang="en-US" dirty="0" err="1" smtClean="0"/>
              <a:t>FedCorp’s</a:t>
            </a:r>
            <a:r>
              <a:rPr lang="en-US" dirty="0" smtClean="0"/>
              <a:t> PMOHR, we would take the estimated MOH and divide it by 10,000 to get a PMOHR of $20.00 per Direct Labor Hour (DLH).</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noFill/>
          <a:ln/>
        </p:spPr>
        <p:txBody>
          <a:bodyPr/>
          <a:lstStyle/>
          <a:p>
            <a:r>
              <a:rPr lang="en-US" smtClean="0"/>
              <a:t>Now try to calculate FedCorp’s allocated MOH for the year.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a:noFill/>
          <a:ln/>
        </p:spPr>
        <p:txBody>
          <a:bodyPr/>
          <a:lstStyle/>
          <a:p>
            <a:r>
              <a:rPr lang="en-US" dirty="0" smtClean="0"/>
              <a:t>The allocated MOH would be the PMOHR times the actual direct labor hours worked or $20 x 11,000 = $220,000.</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a:noFill/>
          <a:ln/>
        </p:spPr>
        <p:txBody>
          <a:bodyPr/>
          <a:lstStyle/>
          <a:p>
            <a:r>
              <a:rPr lang="en-US" smtClean="0"/>
              <a:t>Now the question is what to do when the allocated MOH ($220,000) does not equal the actual MOH ($190,000).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r>
              <a:rPr lang="en-US" dirty="0" smtClean="0"/>
              <a:t>In the </a:t>
            </a:r>
            <a:r>
              <a:rPr lang="en-US" dirty="0" err="1" smtClean="0"/>
              <a:t>FedCorp</a:t>
            </a:r>
            <a:r>
              <a:rPr lang="en-US" dirty="0" smtClean="0"/>
              <a:t> example, the actual MOH was $190,000, compared to the $220,000 that was allocated. Because they allocated $30,000 MORE than actual, we say that they “</a:t>
            </a:r>
            <a:r>
              <a:rPr lang="en-US" dirty="0" err="1" smtClean="0"/>
              <a:t>overallocated</a:t>
            </a:r>
            <a:r>
              <a:rPr lang="en-US" dirty="0" smtClean="0"/>
              <a:t>” MOH by $30,000.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pPr eaLnBrk="1" hangingPunct="1"/>
            <a:r>
              <a:rPr lang="en-US" dirty="0" smtClean="0"/>
              <a:t>Job costing accumulates costs for each individual job. Companies use job costing when different jobs vary widely in:</a:t>
            </a:r>
          </a:p>
          <a:p>
            <a:pPr lvl="1" eaLnBrk="1" hangingPunct="1">
              <a:buFontTx/>
              <a:buChar char="•"/>
            </a:pPr>
            <a:r>
              <a:rPr lang="en-US" dirty="0" smtClean="0"/>
              <a:t>the resources and time required.</a:t>
            </a:r>
          </a:p>
          <a:p>
            <a:pPr lvl="1" eaLnBrk="1" hangingPunct="1">
              <a:buFontTx/>
              <a:buChar char="•"/>
            </a:pPr>
            <a:r>
              <a:rPr lang="en-US" dirty="0" smtClean="0"/>
              <a:t>the complexity of the production process.</a:t>
            </a:r>
          </a:p>
          <a:p>
            <a:pPr eaLnBrk="1" hangingPunct="1"/>
            <a:endParaRPr lang="en-US" dirty="0" smtClean="0"/>
          </a:p>
          <a:p>
            <a:pPr eaLnBrk="1" hangingPunct="1"/>
            <a:r>
              <a:rPr lang="en-US" dirty="0" smtClean="0"/>
              <a:t>Because the jobs are so different, it would not be reasonable to assign them equal costs. Because</a:t>
            </a:r>
            <a:r>
              <a:rPr lang="en-US" baseline="0" dirty="0" smtClean="0"/>
              <a:t> </a:t>
            </a:r>
            <a:r>
              <a:rPr lang="en-US" dirty="0" smtClean="0"/>
              <a:t>each job is unique, costs are assigned to specific units or small batches of products that are distinctly identifiable as they pass through production.</a:t>
            </a:r>
          </a:p>
          <a:p>
            <a:pPr eaLnBrk="1" hangingPunct="1"/>
            <a:endParaRPr lang="en-US" dirty="0" smtClean="0"/>
          </a:p>
          <a:p>
            <a:pPr eaLnBrk="1" hangingPunct="1"/>
            <a:r>
              <a:rPr lang="en-US" dirty="0" smtClean="0"/>
              <a:t>However, job costing is not limited to manufacturers. Professional service providers, such as law firms, accounting firms, consulting firms, and marketing firms, use job costing to determine the cost of serving each client. People working in trades, such as mechanics, plumbers, and electricians, also use job costing to determine the cost of performing separate jobs for clients. In both cases, the job cost is used as a basis for billing the client. </a:t>
            </a:r>
          </a:p>
          <a:p>
            <a:endParaRPr lang="en-US" dirty="0" smtClean="0"/>
          </a:p>
        </p:txBody>
      </p:sp>
      <p:sp>
        <p:nvSpPr>
          <p:cNvPr id="23555" name="Slide Number Placeholder 3"/>
          <p:cNvSpPr>
            <a:spLocks noGrp="1"/>
          </p:cNvSpPr>
          <p:nvPr>
            <p:ph type="sldNum" sz="quarter" idx="5"/>
          </p:nvPr>
        </p:nvSpPr>
        <p:spPr>
          <a:noFill/>
        </p:spPr>
        <p:txBody>
          <a:bodyPr/>
          <a:lstStyle/>
          <a:p>
            <a:fld id="{58443E6B-D976-4D0D-8A08-82202DB2D131}"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lnSpc>
                <a:spcPct val="80000"/>
              </a:lnSpc>
            </a:pPr>
            <a:r>
              <a:rPr lang="en-US" sz="1100" dirty="0" smtClean="0"/>
              <a:t>Manufacturing overhead is allocated to jobs using a predetermined rate that was calculated using estimates of the company’s total annual manufacturing costs and estimates of the total annual allocation base.</a:t>
            </a:r>
          </a:p>
          <a:p>
            <a:pPr>
              <a:lnSpc>
                <a:spcPct val="80000"/>
              </a:lnSpc>
            </a:pPr>
            <a:endParaRPr lang="en-US" sz="1100" dirty="0" smtClean="0"/>
          </a:p>
          <a:p>
            <a:pPr>
              <a:lnSpc>
                <a:spcPct val="80000"/>
              </a:lnSpc>
            </a:pPr>
            <a:r>
              <a:rPr lang="en-US" sz="1100" dirty="0" smtClean="0"/>
              <a:t>By the end of the period, the actual manufacturing overhead costs incurred by the company will be known and will most likely differ from the total amount allocated to jobs during the period. </a:t>
            </a:r>
          </a:p>
          <a:p>
            <a:pPr>
              <a:lnSpc>
                <a:spcPct val="80000"/>
              </a:lnSpc>
            </a:pPr>
            <a:endParaRPr lang="en-US" sz="1100" dirty="0" smtClean="0"/>
          </a:p>
          <a:p>
            <a:pPr>
              <a:lnSpc>
                <a:spcPct val="80000"/>
              </a:lnSpc>
            </a:pPr>
            <a:r>
              <a:rPr lang="en-US" sz="1100" dirty="0" smtClean="0"/>
              <a:t>If the manufacturing overhead is </a:t>
            </a:r>
            <a:r>
              <a:rPr lang="en-US" sz="1100" dirty="0" err="1" smtClean="0"/>
              <a:t>underallocated</a:t>
            </a:r>
            <a:r>
              <a:rPr lang="en-US" sz="1100" dirty="0" smtClean="0"/>
              <a:t>, this means that the company did not allocate enough costs to jobs. If the manufacturing overhead is </a:t>
            </a:r>
            <a:r>
              <a:rPr lang="en-US" sz="1100" dirty="0" err="1" smtClean="0"/>
              <a:t>overallocated</a:t>
            </a:r>
            <a:r>
              <a:rPr lang="en-US" sz="1100" dirty="0" smtClean="0"/>
              <a:t>, it means that the company allocated too much cost to jobs.</a:t>
            </a:r>
          </a:p>
        </p:txBody>
      </p:sp>
      <p:sp>
        <p:nvSpPr>
          <p:cNvPr id="89091" name="Slide Number Placeholder 3"/>
          <p:cNvSpPr>
            <a:spLocks noGrp="1"/>
          </p:cNvSpPr>
          <p:nvPr>
            <p:ph type="sldNum" sz="quarter" idx="5"/>
          </p:nvPr>
        </p:nvSpPr>
        <p:spPr>
          <a:noFill/>
        </p:spPr>
        <p:txBody>
          <a:bodyPr/>
          <a:lstStyle/>
          <a:p>
            <a:fld id="{B307AB99-5B2E-419B-9CF5-9EE8AF3FC45C}"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t>There are at least two reasons that the allocated manufacturing overhead will not equal the actual manufacturing overhead. Estimated manufacturing overhead costs could have been higher or lower than the actual manufacturing overhead costs. The company could also have used more or less of the estimated allocation base (i.e., direct labor hours or machine hours) than it initially projected when calculating its predetermined manufacturing overhead rate.</a:t>
            </a:r>
          </a:p>
          <a:p>
            <a:pPr>
              <a:defRPr/>
            </a:pPr>
            <a:endParaRPr lang="en-US" dirty="0" smtClean="0"/>
          </a:p>
          <a:p>
            <a:pPr>
              <a:defRPr/>
            </a:pPr>
            <a:r>
              <a:rPr lang="en-US" dirty="0" smtClean="0"/>
              <a:t>Assuming that the amount of under- or </a:t>
            </a:r>
            <a:r>
              <a:rPr lang="en-US" dirty="0" err="1" smtClean="0"/>
              <a:t>overallocation</a:t>
            </a:r>
            <a:r>
              <a:rPr lang="en-US" dirty="0" smtClean="0"/>
              <a:t> is immaterial, or that most of the inventory produced during the period has been sold, manufacturers typically adjust the Cost of Goods Sold shown on the income statement, for the total amount of the under- or </a:t>
            </a:r>
            <a:r>
              <a:rPr lang="en-US" dirty="0" err="1" smtClean="0"/>
              <a:t>overallocation</a:t>
            </a:r>
            <a:r>
              <a:rPr lang="en-US" dirty="0" smtClean="0"/>
              <a:t>.  </a:t>
            </a:r>
          </a:p>
          <a:p>
            <a:pPr>
              <a:defRPr/>
            </a:pPr>
            <a:endParaRPr lang="en-US" dirty="0" smtClean="0"/>
          </a:p>
          <a:p>
            <a:pPr>
              <a:defRPr/>
            </a:pPr>
            <a:r>
              <a:rPr lang="en-US" dirty="0" smtClean="0"/>
              <a:t>What if the amount of the difference is significant (large)? Then the company will prorate the total amount of under- or </a:t>
            </a:r>
            <a:r>
              <a:rPr lang="en-US" dirty="0" err="1" smtClean="0"/>
              <a:t>overallocation</a:t>
            </a:r>
            <a:r>
              <a:rPr lang="en-US" dirty="0" smtClean="0"/>
              <a:t> among Work in Process Inventory, Finished Goods Inventory, and Cost of Goods Sold based on the current status of the jobs worked on during the period. </a:t>
            </a:r>
          </a:p>
          <a:p>
            <a:pPr>
              <a:defRPr/>
            </a:pPr>
            <a:endParaRPr lang="en-US" dirty="0"/>
          </a:p>
        </p:txBody>
      </p:sp>
      <p:sp>
        <p:nvSpPr>
          <p:cNvPr id="91139" name="Slide Number Placeholder 3"/>
          <p:cNvSpPr>
            <a:spLocks noGrp="1"/>
          </p:cNvSpPr>
          <p:nvPr>
            <p:ph type="sldNum" sz="quarter" idx="5"/>
          </p:nvPr>
        </p:nvSpPr>
        <p:spPr>
          <a:noFill/>
        </p:spPr>
        <p:txBody>
          <a:bodyPr/>
          <a:lstStyle/>
          <a:p>
            <a:fld id="{CDBB9B4B-F196-4B11-9EF7-B73A0F755805}"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a:ln/>
        </p:spPr>
      </p:sp>
      <p:sp>
        <p:nvSpPr>
          <p:cNvPr id="93186" name="Notes Placeholder 2"/>
          <p:cNvSpPr>
            <a:spLocks noGrp="1"/>
          </p:cNvSpPr>
          <p:nvPr>
            <p:ph type="body" idx="1"/>
          </p:nvPr>
        </p:nvSpPr>
        <p:spPr>
          <a:noFill/>
          <a:ln/>
        </p:spPr>
        <p:txBody>
          <a:bodyPr/>
          <a:lstStyle/>
          <a:p>
            <a:r>
              <a:rPr lang="en-US" dirty="0" smtClean="0"/>
              <a:t>The focus on manufacturing costs arises because GAAP requires that the accounting records treat only </a:t>
            </a:r>
            <a:r>
              <a:rPr lang="en-US" dirty="0" err="1" smtClean="0"/>
              <a:t>inventoriable</a:t>
            </a:r>
            <a:r>
              <a:rPr lang="en-US" dirty="0" smtClean="0"/>
              <a:t> product costs as assets. Costs incurred in other elements of the value chain (period costs) are not assigned to products for external financial reporting, but instead, are treated as operating expenses.</a:t>
            </a:r>
          </a:p>
          <a:p>
            <a:endParaRPr lang="en-US" dirty="0" smtClean="0"/>
          </a:p>
          <a:p>
            <a:r>
              <a:rPr lang="en-US" dirty="0" smtClean="0"/>
              <a:t>Management, however, wants to know the total cost of the product across the entire value chain in its decision-making processes. Managers use the cost information to guide internal decisions, such as setting long-run average sale prices. </a:t>
            </a:r>
          </a:p>
          <a:p>
            <a:endParaRPr lang="en-US" dirty="0" smtClean="0"/>
          </a:p>
          <a:p>
            <a:r>
              <a:rPr lang="en-US" dirty="0" smtClean="0"/>
              <a:t>Managers can add these non-manufacturing costs to the </a:t>
            </a:r>
            <a:r>
              <a:rPr lang="en-US" dirty="0" err="1" smtClean="0"/>
              <a:t>inventoriable</a:t>
            </a:r>
            <a:r>
              <a:rPr lang="en-US" dirty="0" smtClean="0"/>
              <a:t> product costs to build the total cost of the product across the value chain. Keep in mind that these non-manufacturing costs are assigned to products only for internal decision making, never for external financial reporting because GAAP does not allow it.</a:t>
            </a:r>
          </a:p>
        </p:txBody>
      </p:sp>
      <p:sp>
        <p:nvSpPr>
          <p:cNvPr id="93187" name="Slide Number Placeholder 3"/>
          <p:cNvSpPr>
            <a:spLocks noGrp="1"/>
          </p:cNvSpPr>
          <p:nvPr>
            <p:ph type="sldNum" sz="quarter" idx="5"/>
          </p:nvPr>
        </p:nvSpPr>
        <p:spPr>
          <a:noFill/>
        </p:spPr>
        <p:txBody>
          <a:bodyPr/>
          <a:lstStyle/>
          <a:p>
            <a:fld id="{756424BC-AE7F-4C20-AED1-4461578F9A07}"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a:ln/>
        </p:spPr>
      </p:sp>
      <p:sp>
        <p:nvSpPr>
          <p:cNvPr id="95234" name="Notes Placeholder 2"/>
          <p:cNvSpPr>
            <a:spLocks noGrp="1"/>
          </p:cNvSpPr>
          <p:nvPr>
            <p:ph type="body" idx="1"/>
          </p:nvPr>
        </p:nvSpPr>
        <p:spPr>
          <a:noFill/>
          <a:ln/>
        </p:spPr>
        <p:txBody>
          <a:bodyPr/>
          <a:lstStyle/>
          <a:p>
            <a:r>
              <a:rPr lang="en-US" dirty="0" smtClean="0"/>
              <a:t>Now turn to E3-24A. You will calculate the predetermined manufacturing overhead rate and then use that rate to calculate the allocated manufacturing overhead for the year. Finally, you will determine</a:t>
            </a:r>
            <a:r>
              <a:rPr lang="en-US" baseline="0" dirty="0" smtClean="0"/>
              <a:t> the</a:t>
            </a:r>
            <a:r>
              <a:rPr lang="en-US" dirty="0" smtClean="0"/>
              <a:t> amount of </a:t>
            </a:r>
            <a:r>
              <a:rPr lang="en-US" dirty="0" err="1" smtClean="0"/>
              <a:t>overallocated</a:t>
            </a:r>
            <a:r>
              <a:rPr lang="en-US" dirty="0" smtClean="0"/>
              <a:t> or </a:t>
            </a:r>
            <a:r>
              <a:rPr lang="en-US" dirty="0" err="1" smtClean="0"/>
              <a:t>underallocated</a:t>
            </a:r>
            <a:r>
              <a:rPr lang="en-US" dirty="0" smtClean="0"/>
              <a:t> manufacturing overhead for the year. Pause this presentation so that you can try the exercise on your own. When you are finished, return to this presentation, and we will go over the answers.</a:t>
            </a:r>
          </a:p>
          <a:p>
            <a:endParaRPr lang="en-US" dirty="0" smtClean="0"/>
          </a:p>
        </p:txBody>
      </p:sp>
      <p:sp>
        <p:nvSpPr>
          <p:cNvPr id="95235" name="Slide Number Placeholder 3"/>
          <p:cNvSpPr>
            <a:spLocks noGrp="1"/>
          </p:cNvSpPr>
          <p:nvPr>
            <p:ph type="sldNum" sz="quarter" idx="5"/>
          </p:nvPr>
        </p:nvSpPr>
        <p:spPr>
          <a:noFill/>
        </p:spPr>
        <p:txBody>
          <a:bodyPr/>
          <a:lstStyle/>
          <a:p>
            <a:fld id="{9674D14E-3A15-485D-8032-9D57DA7BCDBF}"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a:noFill/>
          <a:ln/>
        </p:spPr>
        <p:txBody>
          <a:bodyPr/>
          <a:lstStyle/>
          <a:p>
            <a:r>
              <a:rPr lang="en-US" dirty="0" smtClean="0"/>
              <a:t>Requirement 1: Predetermined manufacturing overhead rate = $650,000 / 81,250 = $8/machine hour</a:t>
            </a:r>
          </a:p>
          <a:p>
            <a:endParaRPr lang="en-US" dirty="0" smtClean="0"/>
          </a:p>
          <a:p>
            <a:r>
              <a:rPr lang="en-US" dirty="0" smtClean="0"/>
              <a:t>Requirement 2: Allocated MOH = 54,500 machine hours x</a:t>
            </a:r>
          </a:p>
          <a:p>
            <a:r>
              <a:rPr lang="en-US" dirty="0" smtClean="0"/>
              <a:t>    $8 per machine hour = $436,000</a:t>
            </a:r>
          </a:p>
          <a:p>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pPr eaLnBrk="1" hangingPunct="1">
              <a:spcBef>
                <a:spcPct val="20000"/>
              </a:spcBef>
            </a:pPr>
            <a:r>
              <a:rPr lang="en-US" sz="1000" dirty="0" smtClean="0">
                <a:latin typeface="Helvetica" pitchFamily="34" charset="0"/>
                <a:cs typeface="Times New Roman" pitchFamily="18" charset="0"/>
              </a:rPr>
              <a:t>Requirement 3</a:t>
            </a:r>
          </a:p>
          <a:p>
            <a:pPr>
              <a:spcBef>
                <a:spcPct val="0"/>
              </a:spcBef>
            </a:pPr>
            <a:r>
              <a:rPr lang="en-US" sz="1000" dirty="0" smtClean="0">
                <a:latin typeface="Helvetica" pitchFamily="34" charset="0"/>
                <a:cs typeface="Times New Roman" pitchFamily="18" charset="0"/>
              </a:rPr>
              <a:t>Depreciation on plant and equipment.....	 $485,000</a:t>
            </a:r>
          </a:p>
          <a:p>
            <a:pPr>
              <a:spcBef>
                <a:spcPct val="0"/>
              </a:spcBef>
            </a:pPr>
            <a:r>
              <a:rPr lang="en-US" sz="1000" dirty="0" smtClean="0">
                <a:latin typeface="Helvetica" pitchFamily="34" charset="0"/>
                <a:cs typeface="Times New Roman" pitchFamily="18" charset="0"/>
              </a:rPr>
              <a:t>Property taxes on plant.............................	     21,500</a:t>
            </a:r>
          </a:p>
          <a:p>
            <a:pPr>
              <a:spcBef>
                <a:spcPct val="0"/>
              </a:spcBef>
            </a:pPr>
            <a:r>
              <a:rPr lang="en-US" sz="1000" dirty="0" smtClean="0">
                <a:latin typeface="Helvetica" pitchFamily="34" charset="0"/>
                <a:cs typeface="Times New Roman" pitchFamily="18" charset="0"/>
              </a:rPr>
              <a:t>Plant janitors’ wages................................. </a:t>
            </a:r>
            <a:r>
              <a:rPr lang="en-US" sz="1000" u="sng" dirty="0" smtClean="0">
                <a:latin typeface="Helvetica" pitchFamily="34" charset="0"/>
                <a:cs typeface="Times New Roman" pitchFamily="18" charset="0"/>
              </a:rPr>
              <a:t>    11,000</a:t>
            </a:r>
          </a:p>
          <a:p>
            <a:pPr>
              <a:spcBef>
                <a:spcPct val="0"/>
              </a:spcBef>
            </a:pPr>
            <a:r>
              <a:rPr lang="en-US" sz="1000" dirty="0" smtClean="0">
                <a:latin typeface="Helvetica" pitchFamily="34" charset="0"/>
                <a:cs typeface="Times New Roman" pitchFamily="18" charset="0"/>
              </a:rPr>
              <a:t>Total manufacturing overhead...................	  </a:t>
            </a:r>
            <a:r>
              <a:rPr lang="en-US" sz="1000" u="sng" dirty="0" smtClean="0">
                <a:latin typeface="Helvetica" pitchFamily="34" charset="0"/>
                <a:cs typeface="Times New Roman" pitchFamily="18" charset="0"/>
              </a:rPr>
              <a:t>$517,500</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pPr eaLnBrk="1" hangingPunct="1">
              <a:spcBef>
                <a:spcPct val="20000"/>
              </a:spcBef>
            </a:pPr>
            <a:r>
              <a:rPr lang="en-US" sz="1000" dirty="0" smtClean="0">
                <a:latin typeface="Helvetica" pitchFamily="34" charset="0"/>
                <a:cs typeface="Times New Roman" pitchFamily="18" charset="0"/>
              </a:rPr>
              <a:t>Requirement 3</a:t>
            </a:r>
          </a:p>
          <a:p>
            <a:pPr>
              <a:spcBef>
                <a:spcPct val="0"/>
              </a:spcBef>
            </a:pPr>
            <a:r>
              <a:rPr lang="en-US" sz="1000" dirty="0" smtClean="0">
                <a:latin typeface="Helvetica" pitchFamily="34" charset="0"/>
                <a:cs typeface="Times New Roman" pitchFamily="18" charset="0"/>
              </a:rPr>
              <a:t>Depreciation on plant and equipment.....	 $485,000</a:t>
            </a:r>
          </a:p>
          <a:p>
            <a:pPr>
              <a:spcBef>
                <a:spcPct val="0"/>
              </a:spcBef>
            </a:pPr>
            <a:r>
              <a:rPr lang="en-US" sz="1000" dirty="0" smtClean="0">
                <a:latin typeface="Helvetica" pitchFamily="34" charset="0"/>
                <a:cs typeface="Times New Roman" pitchFamily="18" charset="0"/>
              </a:rPr>
              <a:t>Property taxes on plant.............................	     21,500</a:t>
            </a:r>
          </a:p>
          <a:p>
            <a:pPr>
              <a:spcBef>
                <a:spcPct val="0"/>
              </a:spcBef>
            </a:pPr>
            <a:r>
              <a:rPr lang="en-US" sz="1000" dirty="0" smtClean="0">
                <a:latin typeface="Helvetica" pitchFamily="34" charset="0"/>
                <a:cs typeface="Times New Roman" pitchFamily="18" charset="0"/>
              </a:rPr>
              <a:t>Plant janitors’ wages................................. </a:t>
            </a:r>
            <a:r>
              <a:rPr lang="en-US" sz="1000" u="sng" dirty="0" smtClean="0">
                <a:latin typeface="Helvetica" pitchFamily="34" charset="0"/>
                <a:cs typeface="Times New Roman" pitchFamily="18" charset="0"/>
              </a:rPr>
              <a:t>    11,000</a:t>
            </a:r>
          </a:p>
          <a:p>
            <a:pPr>
              <a:spcBef>
                <a:spcPct val="0"/>
              </a:spcBef>
            </a:pPr>
            <a:r>
              <a:rPr lang="en-US" sz="1000" dirty="0" smtClean="0">
                <a:latin typeface="Helvetica" pitchFamily="34" charset="0"/>
                <a:cs typeface="Times New Roman" pitchFamily="18" charset="0"/>
              </a:rPr>
              <a:t>Total manufacturing overhead...................	  </a:t>
            </a:r>
            <a:r>
              <a:rPr lang="en-US" sz="1000" u="sng" dirty="0" smtClean="0">
                <a:latin typeface="Helvetica" pitchFamily="34" charset="0"/>
                <a:cs typeface="Times New Roman" pitchFamily="18" charset="0"/>
              </a:rPr>
              <a:t>$517,500</a:t>
            </a:r>
          </a:p>
          <a:p>
            <a:pPr>
              <a:spcBef>
                <a:spcPct val="0"/>
              </a:spcBef>
            </a:pPr>
            <a:endParaRPr lang="en-US" sz="1000" u="sng" dirty="0" smtClean="0">
              <a:latin typeface="Helvetica" pitchFamily="34" charset="0"/>
              <a:cs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defRPr/>
            </a:pPr>
            <a:r>
              <a:rPr lang="en-US" sz="1200" b="0" kern="1200" dirty="0" smtClean="0">
                <a:solidFill>
                  <a:schemeClr val="tx1"/>
                </a:solidFill>
                <a:latin typeface="Arial" charset="0"/>
                <a:ea typeface="+mn-ea"/>
                <a:cs typeface="+mn-cs"/>
              </a:rPr>
              <a:t>Manufacturing overhead was </a:t>
            </a:r>
            <a:r>
              <a:rPr lang="en-US" sz="1200" b="0" kern="1200" dirty="0" err="1" smtClean="0">
                <a:solidFill>
                  <a:schemeClr val="tx1"/>
                </a:solidFill>
                <a:latin typeface="Arial" charset="0"/>
                <a:ea typeface="+mn-ea"/>
                <a:cs typeface="+mn-cs"/>
              </a:rPr>
              <a:t>underallocated</a:t>
            </a:r>
            <a:r>
              <a:rPr lang="en-US" sz="1200" b="0" kern="1200" dirty="0" smtClean="0">
                <a:solidFill>
                  <a:schemeClr val="tx1"/>
                </a:solidFill>
                <a:latin typeface="Arial" charset="0"/>
                <a:ea typeface="+mn-ea"/>
                <a:cs typeface="+mn-cs"/>
              </a:rPr>
              <a:t> by $81,500 during the year. </a:t>
            </a:r>
          </a:p>
          <a:p>
            <a:pPr>
              <a:spcBef>
                <a:spcPct val="0"/>
              </a:spcBef>
            </a:pPr>
            <a:endParaRPr lang="en-US" sz="1000" u="sng" dirty="0" smtClean="0">
              <a:latin typeface="Helvetica" pitchFamily="34" charset="0"/>
              <a:cs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p:spPr>
        <p:txBody>
          <a:bodyPr/>
          <a:lstStyle/>
          <a:p>
            <a:pPr eaLnBrk="1" hangingPunct="1">
              <a:spcBef>
                <a:spcPct val="0"/>
              </a:spcBef>
            </a:pPr>
            <a:r>
              <a:rPr lang="en-US" dirty="0" smtClean="0"/>
              <a:t>Requirement 4</a:t>
            </a:r>
            <a:endParaRPr lang="en-US" sz="1000" dirty="0" smtClean="0">
              <a:latin typeface="Helvetica" pitchFamily="34" charset="0"/>
              <a:cs typeface="Times New Roman" pitchFamily="18" charset="0"/>
            </a:endParaRPr>
          </a:p>
          <a:p>
            <a:pPr>
              <a:spcBef>
                <a:spcPct val="0"/>
              </a:spcBef>
            </a:pPr>
            <a:r>
              <a:rPr lang="en-US" sz="1000" dirty="0" smtClean="0">
                <a:latin typeface="Helvetica" pitchFamily="34" charset="0"/>
                <a:cs typeface="Times New Roman" pitchFamily="18" charset="0"/>
              </a:rPr>
              <a:t>Actual manufacturing overhead….........	$517,500</a:t>
            </a:r>
          </a:p>
          <a:p>
            <a:pPr>
              <a:spcBef>
                <a:spcPct val="0"/>
              </a:spcBef>
            </a:pPr>
            <a:r>
              <a:rPr lang="en-US" sz="1000" dirty="0" smtClean="0">
                <a:latin typeface="Helvetica" pitchFamily="34" charset="0"/>
                <a:cs typeface="Times New Roman" pitchFamily="18" charset="0"/>
              </a:rPr>
              <a:t>Allocated manufacturing overhead........	</a:t>
            </a:r>
            <a:r>
              <a:rPr lang="en-US" sz="1000" u="sng" dirty="0" smtClean="0">
                <a:latin typeface="Helvetica" pitchFamily="34" charset="0"/>
                <a:cs typeface="Times New Roman" pitchFamily="18" charset="0"/>
              </a:rPr>
              <a:t>  436,000</a:t>
            </a:r>
          </a:p>
          <a:p>
            <a:pPr>
              <a:spcBef>
                <a:spcPct val="0"/>
              </a:spcBef>
            </a:pPr>
            <a:r>
              <a:rPr lang="en-US" sz="1000" dirty="0" err="1" smtClean="0">
                <a:latin typeface="Helvetica" pitchFamily="34" charset="0"/>
                <a:cs typeface="Times New Roman" pitchFamily="18" charset="0"/>
              </a:rPr>
              <a:t>Underallocated</a:t>
            </a:r>
            <a:r>
              <a:rPr lang="en-US" sz="1000" dirty="0" smtClean="0">
                <a:latin typeface="Helvetica" pitchFamily="34" charset="0"/>
                <a:cs typeface="Times New Roman" pitchFamily="18" charset="0"/>
              </a:rPr>
              <a:t> manufacturing overhead	</a:t>
            </a:r>
            <a:r>
              <a:rPr lang="en-US" sz="1000" u="sng" dirty="0" smtClean="0">
                <a:latin typeface="Helvetica" pitchFamily="34" charset="0"/>
                <a:cs typeface="Times New Roman" pitchFamily="18" charset="0"/>
              </a:rPr>
              <a:t>$ 81,500</a:t>
            </a:r>
          </a:p>
          <a:p>
            <a:pPr>
              <a:spcBef>
                <a:spcPct val="0"/>
              </a:spcBef>
            </a:pPr>
            <a:endParaRPr lang="en-US" sz="1000" u="sng" dirty="0" smtClean="0">
              <a:latin typeface="Helvetica" pitchFamily="34" charset="0"/>
              <a:cs typeface="Times New Roman" pitchFamily="18" charset="0"/>
            </a:endParaRPr>
          </a:p>
          <a:p>
            <a:pPr>
              <a:spcBef>
                <a:spcPct val="0"/>
              </a:spcBef>
            </a:pPr>
            <a:r>
              <a:rPr lang="en-US" sz="1000" b="0" kern="1200" dirty="0" smtClean="0">
                <a:solidFill>
                  <a:schemeClr val="tx1"/>
                </a:solidFill>
                <a:latin typeface="Arial" charset="0"/>
                <a:ea typeface="+mn-ea"/>
                <a:cs typeface="+mn-cs"/>
              </a:rPr>
              <a:t>This means the jobs were </a:t>
            </a:r>
            <a:r>
              <a:rPr lang="en-US" sz="1000" b="0" kern="1200" dirty="0" err="1" smtClean="0">
                <a:solidFill>
                  <a:schemeClr val="tx1"/>
                </a:solidFill>
                <a:latin typeface="Arial" charset="0"/>
                <a:ea typeface="+mn-ea"/>
                <a:cs typeface="+mn-cs"/>
              </a:rPr>
              <a:t>undercosted</a:t>
            </a:r>
            <a:r>
              <a:rPr lang="en-US" sz="1000" b="0" kern="1200" dirty="0" smtClean="0">
                <a:solidFill>
                  <a:schemeClr val="tx1"/>
                </a:solidFill>
                <a:latin typeface="Arial" charset="0"/>
                <a:ea typeface="+mn-ea"/>
                <a:cs typeface="+mn-cs"/>
              </a:rPr>
              <a:t> by $81,500.</a:t>
            </a:r>
            <a:endParaRPr lang="en-US" sz="1000" u="sng" dirty="0" smtClean="0">
              <a:latin typeface="Helvetica" pitchFamily="34" charset="0"/>
              <a:cs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48</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6 goes</a:t>
            </a:r>
            <a:r>
              <a:rPr lang="en-US" baseline="0" dirty="0" smtClean="0"/>
              <a:t> over the preparation of the journal entries for a manufacturer’s job costing system.</a:t>
            </a:r>
            <a:endParaRPr lang="en-US" dirty="0" smtClean="0"/>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Life Fitness’s purchase manager uses the bill of materials and raw materials records to determine what raw materials to purchase. Assume that Life Fitness ordered and received $90,000 of raw materials during December. Once the materials are received and verified against the purchase order and the invoice is received from the supplier, the purchase is recorded.  </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These materials will remain in the raw materials storeroom until they are needed for production. The liability in Accounts Payable will be removed when the supplier is paid.</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r>
              <a:rPr lang="en-US" dirty="0" smtClean="0"/>
              <a:t>Now turn to S3-1. For each of the companies listed, determine whether the company would use job costing or process costing. Pause this presentation so that you can try the exercise on your own. When you are finished, return to this presentation, and we will go over the answers.</a:t>
            </a:r>
          </a:p>
        </p:txBody>
      </p:sp>
      <p:sp>
        <p:nvSpPr>
          <p:cNvPr id="25603" name="Slide Number Placeholder 3"/>
          <p:cNvSpPr>
            <a:spLocks noGrp="1"/>
          </p:cNvSpPr>
          <p:nvPr>
            <p:ph type="sldNum" sz="quarter" idx="5"/>
          </p:nvPr>
        </p:nvSpPr>
        <p:spPr>
          <a:noFill/>
        </p:spPr>
        <p:txBody>
          <a:bodyPr/>
          <a:lstStyle/>
          <a:p>
            <a:fld id="{D9D7827C-C4B7-4DDB-ACA9-EBB8F560BA8C}"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Recall that direct materials are the primary physical components of the product. Each time production managers need particular direct materials for Jobs 603 and 604, they fill out a materials requisition informing the storeroom to pick the materials and send them into the manufacturing facility. Once these materials are sent into production, they become part of the work in process on Jobs 603 and 604, so their cost is added to the job cost record.</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From an accounting perspective, the cost of these materials must also be moved into Work in Process Inventory (through a debit) and out of Raw Materials Inventory (through a credit).</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Recall, from the first half of the chapter, that the individual job cost records form the underlying support for the Work in Process Inventory account shown on the Balance Sheet. 4 Therefore, the amount posted to the general ledger account ($112,000) must be identical to the sum of the amounts posted to the individual job cost records ($40,000 +$72,000 = $112,000).</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Indirect materials are materials used in the manufacturing plant that </a:t>
            </a:r>
            <a:r>
              <a:rPr lang="en-US" sz="1200" i="1" kern="1200" baseline="0" dirty="0" smtClean="0">
                <a:solidFill>
                  <a:schemeClr val="tx1"/>
                </a:solidFill>
                <a:latin typeface="Arial" charset="0"/>
                <a:ea typeface="+mn-ea"/>
                <a:cs typeface="+mn-cs"/>
              </a:rPr>
              <a:t>cannot be traced to </a:t>
            </a:r>
            <a:r>
              <a:rPr lang="en-US" sz="1200" kern="1200" baseline="0" dirty="0" smtClean="0">
                <a:solidFill>
                  <a:schemeClr val="tx1"/>
                </a:solidFill>
                <a:latin typeface="Arial" charset="0"/>
                <a:ea typeface="+mn-ea"/>
                <a:cs typeface="+mn-cs"/>
              </a:rPr>
              <a:t>individual jobs, and therefore are </a:t>
            </a:r>
            <a:r>
              <a:rPr lang="en-US" sz="1200" i="1" kern="1200" baseline="0" dirty="0" smtClean="0">
                <a:solidFill>
                  <a:schemeClr val="tx1"/>
                </a:solidFill>
                <a:latin typeface="Arial" charset="0"/>
                <a:ea typeface="+mn-ea"/>
                <a:cs typeface="+mn-cs"/>
              </a:rPr>
              <a:t>not recorded on any job cost record.</a:t>
            </a:r>
          </a:p>
          <a:p>
            <a:endParaRPr lang="en-US" sz="1200" i="1"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Once again, materials requisitions inform the raw materials storeroom to release these materials. However, instead of becoming part of the Work in Process for a particular job, the indirect materials used in the factory ($2,000) become part of the Manufacturing Overhead account. Therefore, the Manufacturing Overhead account is debited (to increase the account), and Raw Materials Inventory is credited (to decrease the account).</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All indirect manufacturing costs, including indirect materials, indirect labor, and other indirect manufacturing costs (such as plant insurance and depreciation), are accumulated in the Manufacturing Overhead account. The Manufacturing Overhead account is a temporary account used to “store” or “pool” indirect manufacturing costs until those costs can be allocated to individual jobs.</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The labor time records of individual factory workers are used to determine exactly how much time was spent directly working on Jobs 603 and 604.</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 Wages Payable liability will be removed on payday when the workers receive their paychecks.</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Recall that indirect labor consists of the salary, wages, and benefits of all factory workers that are </a:t>
            </a:r>
            <a:r>
              <a:rPr lang="en-US" sz="1200" i="1" kern="1200" baseline="0" dirty="0" smtClean="0">
                <a:solidFill>
                  <a:schemeClr val="tx1"/>
                </a:solidFill>
                <a:latin typeface="Arial" charset="0"/>
                <a:ea typeface="+mn-ea"/>
                <a:cs typeface="+mn-cs"/>
              </a:rPr>
              <a:t>not directly working on individual jobs. </a:t>
            </a:r>
            <a:r>
              <a:rPr lang="en-US" sz="1200" kern="1200" baseline="0" dirty="0" smtClean="0">
                <a:solidFill>
                  <a:schemeClr val="tx1"/>
                </a:solidFill>
                <a:latin typeface="Arial" charset="0"/>
                <a:ea typeface="+mn-ea"/>
                <a:cs typeface="+mn-cs"/>
              </a:rPr>
              <a:t>Because their time cannot be traced to particular jobs, the cost of employing these factory workers during the month ($13,000) cannot be posted to individual job cost records. Thus, we record the cost of indirect labor as part of Manufacturing Overhead, </a:t>
            </a:r>
            <a:r>
              <a:rPr lang="en-US" sz="1200" i="1" kern="1200" baseline="0" dirty="0" smtClean="0">
                <a:solidFill>
                  <a:schemeClr val="tx1"/>
                </a:solidFill>
                <a:latin typeface="Arial" charset="0"/>
                <a:ea typeface="+mn-ea"/>
                <a:cs typeface="+mn-cs"/>
              </a:rPr>
              <a:t>not Work in Process Inventory.</a:t>
            </a:r>
          </a:p>
          <a:p>
            <a:endParaRPr lang="en-US" sz="1200" i="1"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Again, the Wages Payable liability will be removed on payday when the workers receive their paychecks.</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Life Fitness incurs other indirect manufacturing costs, such as plant utilities ($3,000), plant depreciation ($4,000), plant insurance ($1,000) and plant property taxes ($2,000), during the period. All of these other indirect costs of operating the manufacturing plant during the month are also accumulated in the Manufacturing Overhead account until they can be allocated to specific jobs.</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Life Fitness allocates some manufacturing overhead to each job worked on during the month using its predetermined manufacturing overhead rate, calculated in the first half of the chapter to be $16 per direct labor hour. The total direct labor hours used on each job is found on the labor time records and is usually summarized on the job cost records. Assume Job 603 used 500 DL hours and Job 604 used 1,000 DL hours.</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Because we accumulated all actual manufacturing overhead costs </a:t>
            </a:r>
            <a:r>
              <a:rPr lang="en-US" sz="1200" i="1" kern="1200" baseline="0" dirty="0" smtClean="0">
                <a:solidFill>
                  <a:schemeClr val="tx1"/>
                </a:solidFill>
                <a:latin typeface="Arial" charset="0"/>
                <a:ea typeface="+mn-ea"/>
                <a:cs typeface="+mn-cs"/>
              </a:rPr>
              <a:t>into an account called Manufacturing Overhead (through debiting the account), we </a:t>
            </a:r>
            <a:r>
              <a:rPr lang="en-US" sz="1200" kern="1200" baseline="0" dirty="0" smtClean="0">
                <a:solidFill>
                  <a:schemeClr val="tx1"/>
                </a:solidFill>
                <a:latin typeface="Arial" charset="0"/>
                <a:ea typeface="+mn-ea"/>
                <a:cs typeface="+mn-cs"/>
              </a:rPr>
              <a:t>now allocate manufacturing overhead costs </a:t>
            </a:r>
            <a:r>
              <a:rPr lang="en-US" sz="1200" i="1" kern="1200" baseline="0" dirty="0" smtClean="0">
                <a:solidFill>
                  <a:schemeClr val="tx1"/>
                </a:solidFill>
                <a:latin typeface="Arial" charset="0"/>
                <a:ea typeface="+mn-ea"/>
                <a:cs typeface="+mn-cs"/>
              </a:rPr>
              <a:t>out of the account by crediting it.</a:t>
            </a:r>
            <a:r>
              <a:rPr lang="en-US" sz="1200" kern="1200" baseline="0" dirty="0" smtClean="0">
                <a:solidFill>
                  <a:schemeClr val="tx1"/>
                </a:solidFill>
                <a:latin typeface="Arial" charset="0"/>
                <a:ea typeface="+mn-ea"/>
                <a:cs typeface="+mn-cs"/>
              </a:rPr>
              <a:t> The actual manufacturing overhead costs are accumulated in the account through debits, while the amount of manufacturing overhead allocated to specific jobs is credited to the account.</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Once the job has been completed, the three manufacturing costs shown on the job cost record are summed to find the total job cost. If the job consists of more than one unit, the total job cost is divided by the number of units to find the cost of each unit.</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 jobs are physically moved off of the plant floor and into the finished goods warehouse. Likewise, in the accounting records the jobs are moved out of Work in Process Inventory (through a credit) and into Finished Goods Inventory (through a debit).</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For simplicity, let’s assume that Life Fitness only had one sale during the month: It sold 40 cross-trainers from Job 603 and all 60 treadmills from Job 604 to the City of Westlake for its recreation centers. The sales price was $1,425 for each cross-trainer and $2,500 for each treadmill. Like most companies, Life Fitness uses a perpetual inventory system so that its inventory records are always up to date. Two journal entries are needed. </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 first journal entry records the revenue generated from the sale and shows the amount due from the customer.</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The second journal entry reduces the company’s Finished Goods Inventory and records the Cost of Goods Sold. From the job cost record, we know that each cross-trainer produced in Job 603 cost $1,160 to make while each treadmill from Job 604 cost $1,800 to make.</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During the month, Life Fitness also incurred $32,700 of operating expenses to run its business. For example, Life Fitness incurred salaries and commissions ($20,000) for its sales people, office administrators, research and design staff, and customer service representatives. It also needs to pay rent ($3,300) for its office headquarters. The company also received a bill from its advertising agency for marketing expenses incurred during the month ($9,400). </a:t>
            </a:r>
            <a:r>
              <a:rPr lang="en-US" sz="1200" i="1" kern="1200" baseline="0" dirty="0" smtClean="0">
                <a:solidFill>
                  <a:schemeClr val="tx1"/>
                </a:solidFill>
                <a:latin typeface="Arial" charset="0"/>
                <a:ea typeface="+mn-ea"/>
                <a:cs typeface="+mn-cs"/>
              </a:rPr>
              <a:t>All costs incurred outside of manufacturing function of the value chain </a:t>
            </a:r>
            <a:r>
              <a:rPr lang="en-US" sz="1200" kern="1200" baseline="0" dirty="0" smtClean="0">
                <a:solidFill>
                  <a:schemeClr val="tx1"/>
                </a:solidFill>
                <a:latin typeface="Arial" charset="0"/>
                <a:ea typeface="+mn-ea"/>
                <a:cs typeface="+mn-cs"/>
              </a:rPr>
              <a:t>would be expensed in the current month.</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All non-manufacturing expenses will be shown as “operating expenses” on the company’s income statement.</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Arial" charset="0"/>
                <a:ea typeface="+mn-ea"/>
                <a:cs typeface="+mn-cs"/>
              </a:rPr>
              <a:t>As a final step, Life Fitness must deal with the balance in the manufacturing overhead account. Because the company uses a </a:t>
            </a:r>
            <a:r>
              <a:rPr lang="en-US" sz="1200" i="1" kern="1200" baseline="0" dirty="0" smtClean="0">
                <a:solidFill>
                  <a:schemeClr val="tx1"/>
                </a:solidFill>
                <a:latin typeface="Arial" charset="0"/>
                <a:ea typeface="+mn-ea"/>
                <a:cs typeface="+mn-cs"/>
              </a:rPr>
              <a:t>predetermined manufacturing overhead rate to allocate </a:t>
            </a:r>
            <a:r>
              <a:rPr lang="en-US" sz="1200" kern="1200" baseline="0" dirty="0" smtClean="0">
                <a:solidFill>
                  <a:schemeClr val="tx1"/>
                </a:solidFill>
                <a:latin typeface="Arial" charset="0"/>
                <a:ea typeface="+mn-ea"/>
                <a:cs typeface="+mn-cs"/>
              </a:rPr>
              <a:t>manufacturing overhead to individual jobs, the total amount allocated to jobs will most likely differ from the amount of manufacturing overhead actually incurred.</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All manufacturing overhead costs </a:t>
            </a:r>
            <a:r>
              <a:rPr lang="en-US" sz="1200" i="1" kern="1200" baseline="0" dirty="0" smtClean="0">
                <a:solidFill>
                  <a:schemeClr val="tx1"/>
                </a:solidFill>
                <a:latin typeface="Arial" charset="0"/>
                <a:ea typeface="+mn-ea"/>
                <a:cs typeface="+mn-cs"/>
              </a:rPr>
              <a:t>incurred by Life Fitness were recorded as debits to </a:t>
            </a:r>
            <a:r>
              <a:rPr lang="en-US" sz="1200" kern="1200" baseline="0" dirty="0" smtClean="0">
                <a:solidFill>
                  <a:schemeClr val="tx1"/>
                </a:solidFill>
                <a:latin typeface="Arial" charset="0"/>
                <a:ea typeface="+mn-ea"/>
                <a:cs typeface="+mn-cs"/>
              </a:rPr>
              <a:t>the Manufacturing Overhead account. These debits total $25,000 of actual manufacturing overhead incurred. On the other hand, all manufacturing overhead </a:t>
            </a:r>
            <a:r>
              <a:rPr lang="en-US" sz="1200" i="1" kern="1200" baseline="0" dirty="0" smtClean="0">
                <a:solidFill>
                  <a:schemeClr val="tx1"/>
                </a:solidFill>
                <a:latin typeface="Arial" charset="0"/>
                <a:ea typeface="+mn-ea"/>
                <a:cs typeface="+mn-cs"/>
              </a:rPr>
              <a:t>allocated to specific jobs ($8,000 + </a:t>
            </a:r>
            <a:r>
              <a:rPr lang="en-US" sz="1200" kern="1200" baseline="0" dirty="0" smtClean="0">
                <a:solidFill>
                  <a:schemeClr val="tx1"/>
                </a:solidFill>
                <a:latin typeface="Arial" charset="0"/>
                <a:ea typeface="+mn-ea"/>
                <a:cs typeface="+mn-cs"/>
              </a:rPr>
              <a:t>$16,000) was recorded as </a:t>
            </a:r>
            <a:r>
              <a:rPr lang="en-US" sz="1200" i="1" kern="1200" baseline="0" dirty="0" smtClean="0">
                <a:solidFill>
                  <a:schemeClr val="tx1"/>
                </a:solidFill>
                <a:latin typeface="Arial" charset="0"/>
                <a:ea typeface="+mn-ea"/>
                <a:cs typeface="+mn-cs"/>
              </a:rPr>
              <a:t>credits to the Manufacturing Overhead account.</a:t>
            </a:r>
            <a:r>
              <a:rPr lang="en-US" sz="1200" kern="1200" baseline="0" dirty="0" smtClean="0">
                <a:solidFill>
                  <a:schemeClr val="tx1"/>
                </a:solidFill>
                <a:latin typeface="Arial" charset="0"/>
                <a:ea typeface="+mn-ea"/>
                <a:cs typeface="+mn-cs"/>
              </a:rPr>
              <a:t> This leaves a debit balance of $1,000 in the Manufacturing Overhead account, which means that manufacturing overhead has been </a:t>
            </a:r>
            <a:r>
              <a:rPr lang="en-US" sz="1200" kern="1200" baseline="0" dirty="0" err="1" smtClean="0">
                <a:solidFill>
                  <a:schemeClr val="tx1"/>
                </a:solidFill>
                <a:latin typeface="Arial" charset="0"/>
                <a:ea typeface="+mn-ea"/>
                <a:cs typeface="+mn-cs"/>
              </a:rPr>
              <a:t>underallocated</a:t>
            </a:r>
            <a:r>
              <a:rPr lang="en-US" sz="1200" kern="1200" baseline="0" dirty="0" smtClean="0">
                <a:solidFill>
                  <a:schemeClr val="tx1"/>
                </a:solidFill>
                <a:latin typeface="Arial" charset="0"/>
                <a:ea typeface="+mn-ea"/>
                <a:cs typeface="+mn-cs"/>
              </a:rPr>
              <a:t> during the month.</a:t>
            </a:r>
          </a:p>
          <a:p>
            <a:endParaRPr lang="en-US" sz="1200" kern="1200" baseline="0" dirty="0" smtClean="0">
              <a:solidFill>
                <a:schemeClr val="tx1"/>
              </a:solidFill>
              <a:latin typeface="Arial" charset="0"/>
              <a:ea typeface="+mn-ea"/>
              <a:cs typeface="+mn-cs"/>
            </a:endParaRPr>
          </a:p>
          <a:p>
            <a:r>
              <a:rPr lang="en-US" sz="1200" kern="1200" baseline="0" dirty="0" smtClean="0">
                <a:solidFill>
                  <a:schemeClr val="tx1"/>
                </a:solidFill>
                <a:latin typeface="Arial" charset="0"/>
                <a:ea typeface="+mn-ea"/>
                <a:cs typeface="+mn-cs"/>
              </a:rPr>
              <a:t>Because Manufacturing Overhead is a temporary account, not shown on any of the company’s financial statements, it must be closed out (zeroed out) at the end of the period. Because most of the inventory produced during the period has been sold, Life Fitness will close the balance in Manufacturing Overhead to Cost of Goods Sold. If, in some period, Life Fitness </a:t>
            </a:r>
            <a:r>
              <a:rPr lang="en-US" sz="1200" kern="1200" baseline="0" dirty="0" err="1" smtClean="0">
                <a:solidFill>
                  <a:schemeClr val="tx1"/>
                </a:solidFill>
                <a:latin typeface="Arial" charset="0"/>
                <a:ea typeface="+mn-ea"/>
                <a:cs typeface="+mn-cs"/>
              </a:rPr>
              <a:t>overallocates</a:t>
            </a:r>
            <a:r>
              <a:rPr lang="en-US" sz="1200" kern="1200" baseline="0" dirty="0" smtClean="0">
                <a:solidFill>
                  <a:schemeClr val="tx1"/>
                </a:solidFill>
                <a:latin typeface="Arial" charset="0"/>
                <a:ea typeface="+mn-ea"/>
                <a:cs typeface="+mn-cs"/>
              </a:rPr>
              <a:t> its overhead, the journal entry to close Manufacturing Overhead would be the opposite of that shown: Manufacturing Overhead would be debited to zero it out; and Cost of Goods Sold would be credited to reduce it as a result of having </a:t>
            </a:r>
            <a:r>
              <a:rPr lang="en-US" sz="1200" kern="1200" baseline="0" dirty="0" err="1" smtClean="0">
                <a:solidFill>
                  <a:schemeClr val="tx1"/>
                </a:solidFill>
                <a:latin typeface="Arial" charset="0"/>
                <a:ea typeface="+mn-ea"/>
                <a:cs typeface="+mn-cs"/>
              </a:rPr>
              <a:t>overcosted</a:t>
            </a:r>
            <a:r>
              <a:rPr lang="en-US" sz="1200" kern="1200" baseline="0" dirty="0" smtClean="0">
                <a:solidFill>
                  <a:schemeClr val="tx1"/>
                </a:solidFill>
                <a:latin typeface="Arial" charset="0"/>
                <a:ea typeface="+mn-ea"/>
                <a:cs typeface="+mn-cs"/>
              </a:rPr>
              <a:t> jobs during the period.</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D15D543B-6183-4062-B6A4-3211FF8B2EE2}" type="slidenum">
              <a:rPr lang="en-US" smtClean="0"/>
              <a:pPr/>
              <a:t>6</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r>
              <a:rPr lang="en-US" dirty="0" smtClean="0"/>
              <a:t>See the slide </a:t>
            </a:r>
            <a:r>
              <a:rPr lang="en-US" smtClean="0"/>
              <a:t>shown here to </a:t>
            </a:r>
            <a:r>
              <a:rPr lang="en-US" dirty="0" smtClean="0"/>
              <a:t>see the answers for the exercise. </a:t>
            </a:r>
          </a:p>
          <a:p>
            <a:pPr eaLnBrk="1" hangingPunct="1"/>
            <a:endParaRPr lang="en-US" dirty="0" smtClean="0"/>
          </a:p>
          <a:p>
            <a:pPr eaLnBrk="1" hangingPunct="1"/>
            <a:endParaRPr lang="en-US"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Arial" charset="0"/>
                <a:ea typeface="+mn-ea"/>
                <a:cs typeface="+mn-cs"/>
              </a:rPr>
              <a:t>Now you have seen how all of the costs flow through Life Fitness’s accounts during December. Exhibit 3-18 shows the company’s income statement that results from the following journal entries.</a:t>
            </a:r>
            <a:endParaRPr lang="en-US" dirty="0"/>
          </a:p>
        </p:txBody>
      </p:sp>
      <p:sp>
        <p:nvSpPr>
          <p:cNvPr id="4" name="Slide Number Placeholder 3"/>
          <p:cNvSpPr>
            <a:spLocks noGrp="1"/>
          </p:cNvSpPr>
          <p:nvPr>
            <p:ph type="sldNum" sz="quarter" idx="10"/>
          </p:nvPr>
        </p:nvSpPr>
        <p:spPr/>
        <p:txBody>
          <a:bodyPr/>
          <a:lstStyle/>
          <a:p>
            <a:pPr>
              <a:defRPr/>
            </a:pPr>
            <a:fld id="{5665B70F-A2C8-4F8D-9A20-B1B8635BEC57}"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61</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dirty="0" smtClean="0"/>
              <a:t>Learning Objective 7 in the appendix explains how to use job costing at a service firm as a basis for billing clients. Note that you are not responsible for learning Objective 6 -- we will not be covering the journal entries.  </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p:cNvSpPr>
            <a:spLocks noGrp="1" noChangeArrowheads="1"/>
          </p:cNvSpPr>
          <p:nvPr>
            <p:ph type="sldNum" sz="quarter" idx="5"/>
          </p:nvPr>
        </p:nvSpPr>
        <p:spPr>
          <a:noFill/>
        </p:spPr>
        <p:txBody>
          <a:bodyPr/>
          <a:lstStyle/>
          <a:p>
            <a:fld id="{DD0DF3FE-6EA1-4726-9141-449C3246EC4F}" type="slidenum">
              <a:rPr lang="en-US" smtClean="0"/>
              <a:pPr/>
              <a:t>62</a:t>
            </a:fld>
            <a:endParaRPr lang="en-US" smtClean="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a:noFill/>
          <a:ln/>
        </p:spPr>
        <p:txBody>
          <a:bodyPr/>
          <a:lstStyle/>
          <a:p>
            <a:pPr eaLnBrk="1" hangingPunct="1"/>
            <a:r>
              <a:rPr lang="en-US" dirty="0" smtClean="0"/>
              <a:t>Job Costing at a service firm involves identification of costs by job, as they occur. This usually is handled through a good time entry process that permits employees to code the increments of their time allocated to any jobs worked on during the pay cycle.  The wages are then added to the job cost record for the job, just as they were in a manufacturing process.  There is a periodic allocation of overhead to each job based on the predetermined overhead rate, so that each job reflects the actual cost of completing the service.</a:t>
            </a:r>
          </a:p>
          <a:p>
            <a:pPr eaLnBrk="1" hangingPunct="1"/>
            <a:endParaRPr lang="en-US" dirty="0" smtClean="0"/>
          </a:p>
          <a:p>
            <a:pPr eaLnBrk="1" hangingPunct="1"/>
            <a:r>
              <a:rPr lang="en-US" dirty="0" smtClean="0"/>
              <a:t>The main difference between job costing at a manufacturer and job costing at a service firm is that the indirect costs of serving the client are all </a:t>
            </a:r>
            <a:r>
              <a:rPr lang="en-US" i="1" dirty="0" smtClean="0"/>
              <a:t>operating expenses</a:t>
            </a:r>
            <a:r>
              <a:rPr lang="en-US" dirty="0" smtClean="0"/>
              <a:t>, rather than </a:t>
            </a:r>
            <a:r>
              <a:rPr lang="en-US" dirty="0" err="1" smtClean="0"/>
              <a:t>inventoriable</a:t>
            </a:r>
            <a:r>
              <a:rPr lang="en-US" dirty="0" smtClean="0"/>
              <a:t> product costs.</a:t>
            </a:r>
          </a:p>
          <a:p>
            <a:pPr eaLnBrk="1" hangingPunct="1"/>
            <a:endParaRPr lang="en-US" dirty="0" smtClean="0"/>
          </a:p>
          <a:p>
            <a:pPr eaLnBrk="1" hangingPunct="1"/>
            <a:r>
              <a:rPr lang="en-US" dirty="0" smtClean="0"/>
              <a:t>The most significant direct cost at service firms is direct professional labor. In our example, direct professional labor is the attorney’s time spent on clients’ cases. </a:t>
            </a:r>
          </a:p>
          <a:p>
            <a:pPr eaLnBrk="1" hangingPunct="1"/>
            <a:endParaRPr lang="en-US" dirty="0" smtClean="0"/>
          </a:p>
          <a:p>
            <a:pPr eaLnBrk="1" hangingPunct="1"/>
            <a:r>
              <a:rPr lang="en-US" dirty="0" smtClean="0"/>
              <a:t>The law firm also incurs general operating costs, such as office rent, the salaries of office support staff, and office supplies.  These are the indirect costs of serving all of the law firm’s clients. These costs cannot be traced to specific clients, so the law firm will allocate these costs to client jobs using a predetermined indirect cost allocation rate. </a:t>
            </a:r>
          </a:p>
          <a:p>
            <a:pPr eaLnBrk="1" hangingPunct="1"/>
            <a:endParaRPr lang="en-US" dirty="0" smtClean="0"/>
          </a:p>
          <a:p>
            <a:pPr eaLnBrk="1" hangingPunct="1"/>
            <a:r>
              <a:rPr lang="en-US" dirty="0" smtClean="0"/>
              <a:t>Once the total job cost is known, the service company can determine the amount to bill the client using the calculated billing service rate calculated. </a:t>
            </a:r>
          </a:p>
          <a:p>
            <a:pPr eaLnBrk="1" hangingPunct="1"/>
            <a:endParaRPr lang="en-US" dirty="0" smtClean="0"/>
          </a:p>
          <a:p>
            <a:pPr eaLnBrk="1" hangingPunct="1"/>
            <a:r>
              <a:rPr lang="en-US" dirty="0" smtClean="0"/>
              <a:t>All costs at a service company are treated as period costs, meaning they are immediately recorded as operating expenses when they are incurred (for example, salaries expense, rent expense, telephone expense, supplies expense, and so on). The tracing of direct costs and allocation of indirect costs is performed only on the client’s job cost record; not through journal entries to the company’s general ledger.</a:t>
            </a:r>
          </a:p>
          <a:p>
            <a:pPr eaLnBrk="1" hangingPunct="1"/>
            <a:endParaRPr lang="en-US" dirty="0" smtClean="0"/>
          </a:p>
          <a:p>
            <a:endParaRPr lang="en-US" sz="1200" kern="1200" baseline="0" dirty="0" smtClean="0">
              <a:solidFill>
                <a:schemeClr val="tx1"/>
              </a:solidFill>
              <a:latin typeface="Arial" charset="0"/>
              <a:ea typeface="+mn-ea"/>
              <a:cs typeface="+mn-cs"/>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Rot="1" noChangeAspect="1" noChangeArrowheads="1" noTextEdit="1"/>
          </p:cNvSpPr>
          <p:nvPr>
            <p:ph type="sldImg"/>
          </p:nvPr>
        </p:nvSpPr>
        <p:spPr>
          <a:ln/>
        </p:spPr>
      </p:sp>
      <p:sp>
        <p:nvSpPr>
          <p:cNvPr id="129026" name="Rectangle 3"/>
          <p:cNvSpPr>
            <a:spLocks noGrp="1" noChangeArrowheads="1"/>
          </p:cNvSpPr>
          <p:nvPr>
            <p:ph type="body" idx="1"/>
          </p:nvPr>
        </p:nvSpPr>
        <p:spPr>
          <a:noFill/>
          <a:ln/>
        </p:spPr>
        <p:txBody>
          <a:bodyPr/>
          <a:lstStyle/>
          <a:p>
            <a:pPr eaLnBrk="1" hangingPunct="1"/>
            <a:r>
              <a:rPr lang="en-US" dirty="0" smtClean="0"/>
              <a:t>That brings us to the end of chapter 3.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p:txBody>
          <a:bodyPr/>
          <a:lstStyle/>
          <a:p>
            <a:pPr>
              <a:defRPr/>
            </a:pPr>
            <a:fld id="{1F477DE0-F18B-5B46-B019-BB9A3CDBD36E}" type="slidenum">
              <a:rPr lang="en-US" smtClean="0">
                <a:latin typeface="Arial" charset="0"/>
              </a:rPr>
              <a:pPr>
                <a:defRPr/>
              </a:pPr>
              <a:t>7</a:t>
            </a:fld>
            <a:endParaRPr lang="en-US" smtClean="0">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US" dirty="0" smtClean="0"/>
              <a:t>Learning Objective 2 covers the flow of production and how direct materials and direct labor are traced to jobs.</a:t>
            </a:r>
          </a:p>
        </p:txBody>
      </p:sp>
      <p:sp>
        <p:nvSpPr>
          <p:cNvPr id="68613" name="Footer Placeholder 4"/>
          <p:cNvSpPr>
            <a:spLocks noGrp="1"/>
          </p:cNvSpPr>
          <p:nvPr>
            <p:ph type="ftr" sz="quarter" idx="4"/>
          </p:nvPr>
        </p:nvSpPr>
        <p:spPr/>
        <p:txBody>
          <a:bodyPr/>
          <a:lstStyle/>
          <a:p>
            <a:pPr>
              <a:defRPr/>
            </a:pPr>
            <a:r>
              <a:rPr lang="en-US" smtClean="0">
                <a:latin typeface="Arial" charset="0"/>
              </a:rPr>
              <a:t>Copyright © 2009 Pearson Education, Inc. Publishing as Prentice Hall.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r>
              <a:rPr lang="en-US" sz="1100" dirty="0" smtClean="0"/>
              <a:t>Let us take a </a:t>
            </a:r>
            <a:r>
              <a:rPr lang="en-US" sz="1100" b="1" dirty="0" smtClean="0"/>
              <a:t>quick look </a:t>
            </a:r>
            <a:r>
              <a:rPr lang="en-US" sz="1100" dirty="0" smtClean="0"/>
              <a:t>at how the physical products, as well as costs, flow through the company.</a:t>
            </a:r>
          </a:p>
          <a:p>
            <a:endParaRPr lang="en-US" sz="1100" dirty="0" smtClean="0"/>
          </a:p>
          <a:p>
            <a:r>
              <a:rPr lang="en-US" sz="1100" dirty="0" smtClean="0"/>
              <a:t>As you learned in the last chapter, manufacturers maintain three separate types of inventory:  Raw Materials, Work in Process, and Finished Goods. The cost of each of these inventories is reflected on the company’s balance sheet.</a:t>
            </a:r>
          </a:p>
          <a:p>
            <a:endParaRPr lang="en-US" sz="1100" dirty="0" smtClean="0"/>
          </a:p>
          <a:p>
            <a:r>
              <a:rPr lang="en-US" sz="1100" dirty="0" smtClean="0"/>
              <a:t>Raw Materials (RM) Inventory is usually maintained in a storeroom, near the factory, until the materials are needed in production. As soon as these materials are transferred to the factory floor, they are no longer considered raw materials because they have become part of the work in process in the factory. </a:t>
            </a:r>
          </a:p>
          <a:p>
            <a:endParaRPr lang="en-US" sz="1100" dirty="0" smtClean="0"/>
          </a:p>
          <a:p>
            <a:r>
              <a:rPr lang="en-US" sz="1100" dirty="0" smtClean="0"/>
              <a:t>Work in Process (WIP) Inventory consists of all products that are partially through the production process. As soon as the manufacturing process is complete, the products are moved out of the factory and into a Finished Goods (FG) Inventory storage area, or warehouse, where they will await sale and shipment to a customer. </a:t>
            </a:r>
          </a:p>
          <a:p>
            <a:endParaRPr lang="en-US" sz="1100" dirty="0" smtClean="0"/>
          </a:p>
          <a:p>
            <a:r>
              <a:rPr lang="en-US" sz="1100" dirty="0" smtClean="0"/>
              <a:t>Finally, when the products are shipped to customers, the cost of manufacturing those products becomes the Cost of Goods Sold (CGS) shown on the company’s income statement.</a:t>
            </a:r>
          </a:p>
          <a:p>
            <a:endParaRPr lang="en-US" sz="1100" dirty="0" smtClean="0"/>
          </a:p>
          <a:p>
            <a:r>
              <a:rPr lang="en-US" sz="1100" dirty="0" smtClean="0"/>
              <a:t>The same general concept applies to companies in the service sector.</a:t>
            </a:r>
          </a:p>
        </p:txBody>
      </p:sp>
      <p:sp>
        <p:nvSpPr>
          <p:cNvPr id="31747" name="Slide Number Placeholder 3"/>
          <p:cNvSpPr>
            <a:spLocks noGrp="1"/>
          </p:cNvSpPr>
          <p:nvPr>
            <p:ph type="sldNum" sz="quarter" idx="5"/>
          </p:nvPr>
        </p:nvSpPr>
        <p:spPr>
          <a:noFill/>
        </p:spPr>
        <p:txBody>
          <a:bodyPr/>
          <a:lstStyle/>
          <a:p>
            <a:fld id="{E0782BDA-145C-4E3E-A2FC-9ED1BF2148DD}"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r>
              <a:rPr lang="en-US" dirty="0" smtClean="0"/>
              <a:t>Turn to Exhibit 3-3 in your textbook. This exhibit contains an example of a production schedule. Most companies also produce </a:t>
            </a:r>
            <a:r>
              <a:rPr lang="en-US" b="1" dirty="0" smtClean="0"/>
              <a:t>stock inventory </a:t>
            </a:r>
            <a:r>
              <a:rPr lang="en-US" dirty="0" smtClean="0"/>
              <a:t>for products they sell on a regular basis. They want to have stock available to quickly fill customer orders. By forecasting demand for the product, the manufacturer is able to estimate the number of units that should be produced during a given time period. </a:t>
            </a:r>
          </a:p>
          <a:p>
            <a:endParaRPr lang="en-US" dirty="0" smtClean="0"/>
          </a:p>
          <a:p>
            <a:r>
              <a:rPr lang="en-US" dirty="0" smtClean="0"/>
              <a:t>The </a:t>
            </a:r>
            <a:r>
              <a:rPr lang="en-US" b="1" dirty="0" smtClean="0"/>
              <a:t>production schedule</a:t>
            </a:r>
            <a:r>
              <a:rPr lang="en-US" dirty="0" smtClean="0"/>
              <a:t> indicates the quantity and types of inventory that are scheduled to be manufactured during the period. </a:t>
            </a:r>
          </a:p>
          <a:p>
            <a:endParaRPr lang="en-US" dirty="0" smtClean="0"/>
          </a:p>
          <a:p>
            <a:r>
              <a:rPr lang="en-US" dirty="0" smtClean="0"/>
              <a:t>The production schedule is very important in helping management determine the direct labor and direct materials that will be needed during the period. </a:t>
            </a:r>
          </a:p>
        </p:txBody>
      </p:sp>
      <p:sp>
        <p:nvSpPr>
          <p:cNvPr id="33795" name="Slide Number Placeholder 3"/>
          <p:cNvSpPr>
            <a:spLocks noGrp="1"/>
          </p:cNvSpPr>
          <p:nvPr>
            <p:ph type="sldNum" sz="quarter" idx="5"/>
          </p:nvPr>
        </p:nvSpPr>
        <p:spPr>
          <a:noFill/>
        </p:spPr>
        <p:txBody>
          <a:bodyPr/>
          <a:lstStyle/>
          <a:p>
            <a:fld id="{3C1088F5-6F3C-40B7-8E91-93CD486B46D9}"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bwMode="auto">
          <a:xfrm>
            <a:off x="0" y="6553200"/>
            <a:ext cx="9144000" cy="304800"/>
          </a:xfrm>
          <a:prstGeom prst="rect">
            <a:avLst/>
          </a:prstGeom>
          <a:noFill/>
          <a:ln w="9525">
            <a:noFill/>
            <a:miter lim="800000"/>
            <a:headEnd/>
            <a:tailEnd/>
          </a:ln>
          <a:effectLst/>
        </p:spPr>
        <p:txBody>
          <a:bodyPr/>
          <a:lstStyle/>
          <a:p>
            <a:pPr algn="ctr">
              <a:defRPr/>
            </a:pPr>
            <a:r>
              <a:rPr lang="en-US" sz="1100" dirty="0">
                <a:solidFill>
                  <a:schemeClr val="accent6">
                    <a:lumMod val="75000"/>
                  </a:schemeClr>
                </a:solidFill>
              </a:rPr>
              <a:t>Copyright © 2009 Pearson Education, Inc. Publishing as Prentice Hall. </a:t>
            </a:r>
          </a:p>
        </p:txBody>
      </p:sp>
      <p:sp>
        <p:nvSpPr>
          <p:cNvPr id="2" name="Title 1"/>
          <p:cNvSpPr>
            <a:spLocks noGrp="1"/>
          </p:cNvSpPr>
          <p:nvPr>
            <p:ph type="ctrTitle"/>
          </p:nvPr>
        </p:nvSpPr>
        <p:spPr>
          <a:xfrm>
            <a:off x="685800" y="2130425"/>
            <a:ext cx="7772400" cy="1470025"/>
          </a:xfrm>
        </p:spPr>
        <p:txBody>
          <a:bodyPr/>
          <a:lstStyle>
            <a:lvl1pPr>
              <a:defRPr>
                <a:solidFill>
                  <a:schemeClr val="bg2">
                    <a:lumMod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4BA4DFFF-CA49-BE44-9459-1E252D3F17E4}" type="datetime1">
              <a:rPr lang="en-US" smtClean="0"/>
              <a:pPr>
                <a:defRPr/>
              </a:pPr>
              <a:t>9/5/2013</a:t>
            </a:fld>
            <a:endParaRPr lang="en-US"/>
          </a:p>
        </p:txBody>
      </p:sp>
      <p:sp>
        <p:nvSpPr>
          <p:cNvPr id="6"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28FA09-2408-4CC3-A250-D8905F56791E}" type="slidenum">
              <a:rPr lang="en-US"/>
              <a:pPr>
                <a:defRPr/>
              </a:pPr>
              <a:t>‹#›</a:t>
            </a:fld>
            <a:endParaRPr lang="en-US" dirty="0"/>
          </a:p>
        </p:txBody>
      </p:sp>
    </p:spTree>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37028E7-5ACD-984F-B068-5E616EE36CF2}" type="datetime1">
              <a:rPr lang="en-US" smtClean="0"/>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74BCE3-3F5D-4B32-A82A-1BBF2A8F29EA}"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24D54AF-B3F0-C34E-8B02-9C521CFD8DB2}" type="datetime1">
              <a:rPr lang="en-US" smtClean="0"/>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B82BD6-3B92-4742-8B81-A1485D851C13}"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smtClean="0"/>
            </a:lvl1pPr>
          </a:lstStyle>
          <a:p>
            <a:pPr>
              <a:defRPr/>
            </a:pPr>
            <a:fld id="{836FF9F4-8E9F-9D47-95BB-DEEB5AEAD197}" type="datetime1">
              <a:rPr lang="en-US" smtClean="0"/>
              <a:pPr>
                <a:defRPr/>
              </a:pPr>
              <a:t>9/5/2013</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7E5A6F3-0E20-46C1-8875-C8D41FBE5004}" type="slidenum">
              <a:rPr lang="en-US"/>
              <a:pPr>
                <a:defRPr/>
              </a:pPr>
              <a:t>‹#›</a:t>
            </a:fld>
            <a:endParaRPr lang="en-US" dirty="0"/>
          </a:p>
        </p:txBody>
      </p:sp>
    </p:spTree>
  </p:cSld>
  <p:clrMapOvr>
    <a:masterClrMapping/>
  </p:clrMapOvr>
  <p:transition spd="med">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smtClean="0"/>
            </a:lvl1pPr>
          </a:lstStyle>
          <a:p>
            <a:pPr>
              <a:defRPr/>
            </a:pPr>
            <a:fld id="{7E3129BD-76DA-F149-BD35-80E3D7A5B7E1}" type="datetime1">
              <a:rPr lang="en-US" smtClean="0"/>
              <a:pPr>
                <a:defRPr/>
              </a:pPr>
              <a:t>9/5/2013</a:t>
            </a:fld>
            <a:endParaRPr lang="en-US"/>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7E5A6F3-0E20-46C1-8875-C8D41FBE5004}" type="slidenum">
              <a:rPr lang="en-US"/>
              <a:pPr>
                <a:defRPr/>
              </a:pPr>
              <a:t>‹#›</a:t>
            </a:fld>
            <a:endParaRPr lang="en-US" dirty="0"/>
          </a:p>
        </p:txBody>
      </p:sp>
    </p:spTree>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68546D-0C48-ED4C-BC74-34E9D00F9C46}" type="datetime1">
              <a:rPr lang="en-US" smtClean="0"/>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651A90-6246-461B-B258-8E908AC97563}"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7AB81C-BB1F-334E-915F-56469D3D8A4C}" type="datetime1">
              <a:rPr lang="en-US" smtClean="0"/>
              <a:pPr>
                <a:defRPr/>
              </a:pPr>
              <a:t>9/5/2013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86D92C-83B4-4898-957C-821F033D07C7}"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7690396A-F3C7-9A46-AD72-955C01AD3306}" type="datetime1">
              <a:rPr lang="en-US" smtClean="0"/>
              <a:pPr>
                <a:defRPr/>
              </a:pPr>
              <a:t>9/5/2013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D159BAAB-4C6D-4C15-AB5D-379B864326F7}"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98CF3C93-297A-2743-B3A4-1C539F571097}" type="datetime1">
              <a:rPr lang="en-US" smtClean="0"/>
              <a:pPr>
                <a:defRPr/>
              </a:pPr>
              <a:t>9/5/2013</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754D225B-07C8-4264-A951-8B8A59882541}"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82C304B-00CE-284D-8309-F3CABB588B5C}" type="datetime1">
              <a:rPr lang="en-US" smtClean="0"/>
              <a:pPr>
                <a:defRPr/>
              </a:pPr>
              <a:t>9/5/2013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02FF170-E83C-4174-9AFA-E65605388FC6}"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6141B6B-DCF3-DE41-9DC3-F81C523CF734}" type="datetime1">
              <a:rPr lang="en-US" smtClean="0"/>
              <a:pPr>
                <a:defRPr/>
              </a:pPr>
              <a:t>9/5/2013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C78FBE95-406C-450C-8706-7DC9A927CF90}"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B1D5C20F-4D10-D345-942A-0A105864914E}" type="datetime1">
              <a:rPr lang="en-US" smtClean="0"/>
              <a:pPr>
                <a:defRPr/>
              </a:pPr>
              <a:t>9/5/2013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3CBE467-47D7-4DBD-AE28-1C8B3ECE3BCA}"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F3FE179-4502-FC41-95A7-C410C9F923D3}" type="datetime1">
              <a:rPr lang="en-US" smtClean="0"/>
              <a:pPr>
                <a:defRPr/>
              </a:pPr>
              <a:t>9/5/2013</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0452D01-573A-4659-B0F7-AEB2B2BF7364}" type="slidenum">
              <a:rPr lang="en-US"/>
              <a:pPr>
                <a:defRPr/>
              </a:pPr>
              <a:t>‹#›</a:t>
            </a:fld>
            <a:endParaRPr lang="en-US" dirty="0"/>
          </a:p>
        </p:txBody>
      </p:sp>
    </p:spTree>
  </p:cSld>
  <p:clrMapOvr>
    <a:masterClrMapping/>
  </p:clrMapOvr>
  <p:transition spd="med">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00A6FE1B-CA0D-B344-9EDB-EA7D486CD74D}" type="datetime1">
              <a:rPr lang="en-US" smtClean="0"/>
              <a:pPr>
                <a:defRPr/>
              </a:pPr>
              <a:t>9/5/2013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27E5A6F3-0E20-46C1-8875-C8D41FBE5004}" type="slidenum">
              <a:rPr lang="en-US"/>
              <a:pPr>
                <a:defRPr/>
              </a:pPr>
              <a:t>‹#›</a:t>
            </a:fld>
            <a:endParaRPr lang="en-US" dirty="0"/>
          </a:p>
        </p:txBody>
      </p:sp>
      <p:sp>
        <p:nvSpPr>
          <p:cNvPr id="8" name="Footer Placeholder 4"/>
          <p:cNvSpPr txBox="1">
            <a:spLocks/>
          </p:cNvSpPr>
          <p:nvPr/>
        </p:nvSpPr>
        <p:spPr bwMode="auto">
          <a:xfrm>
            <a:off x="0" y="6553200"/>
            <a:ext cx="9144000" cy="304800"/>
          </a:xfrm>
          <a:prstGeom prst="rect">
            <a:avLst/>
          </a:prstGeom>
          <a:noFill/>
          <a:ln w="9525">
            <a:noFill/>
            <a:miter lim="800000"/>
            <a:headEnd/>
            <a:tailEnd/>
          </a:ln>
          <a:effectLst/>
        </p:spPr>
        <p:txBody>
          <a:bodyPr/>
          <a:lstStyle/>
          <a:p>
            <a:pPr algn="ctr">
              <a:defRPr/>
            </a:pPr>
            <a:r>
              <a:rPr lang="en-US" sz="1100" dirty="0">
                <a:solidFill>
                  <a:schemeClr val="accent6">
                    <a:lumMod val="75000"/>
                  </a:schemeClr>
                </a:solidFill>
              </a:rPr>
              <a:t>Copyright </a:t>
            </a:r>
            <a:r>
              <a:rPr lang="en-US" sz="1100">
                <a:solidFill>
                  <a:schemeClr val="accent6">
                    <a:lumMod val="75000"/>
                  </a:schemeClr>
                </a:solidFill>
              </a:rPr>
              <a:t>© </a:t>
            </a:r>
            <a:r>
              <a:rPr lang="en-US" sz="1100" smtClean="0">
                <a:solidFill>
                  <a:schemeClr val="accent6">
                    <a:lumMod val="75000"/>
                  </a:schemeClr>
                </a:solidFill>
              </a:rPr>
              <a:t>2013 </a:t>
            </a:r>
            <a:r>
              <a:rPr lang="en-US" sz="1100" dirty="0">
                <a:solidFill>
                  <a:schemeClr val="accent6">
                    <a:lumMod val="75000"/>
                  </a:schemeClr>
                </a:solidFill>
              </a:rPr>
              <a:t>Pearson Education, Inc. Publishing as Prentice Hall. </a:t>
            </a:r>
          </a:p>
        </p:txBody>
      </p:sp>
    </p:spTree>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Lst>
  <p:transition spd="med">
    <p:wipe/>
  </p:transition>
  <p:timing>
    <p:tnLst>
      <p:par>
        <p:cTn id="1" dur="indefinite" restart="never" nodeType="tmRoot"/>
      </p:par>
    </p:tnLst>
  </p:timing>
  <p:hf hdr="0" ftr="0" dt="0"/>
  <p:txStyles>
    <p:titleStyle>
      <a:lvl1pPr algn="ctr" rtl="0" fontAlgn="base">
        <a:spcBef>
          <a:spcPct val="0"/>
        </a:spcBef>
        <a:spcAft>
          <a:spcPct val="0"/>
        </a:spcAft>
        <a:defRPr sz="4400" b="1" kern="1200">
          <a:solidFill>
            <a:srgbClr val="6D0F14"/>
          </a:solidFill>
          <a:latin typeface="+mj-lt"/>
          <a:ea typeface="+mj-ea"/>
          <a:cs typeface="+mj-cs"/>
        </a:defRPr>
      </a:lvl1pPr>
      <a:lvl2pPr algn="ctr" rtl="0" fontAlgn="base">
        <a:spcBef>
          <a:spcPct val="0"/>
        </a:spcBef>
        <a:spcAft>
          <a:spcPct val="0"/>
        </a:spcAft>
        <a:defRPr sz="4400" b="1">
          <a:solidFill>
            <a:srgbClr val="6D0F14"/>
          </a:solidFill>
          <a:latin typeface="Calibri" pitchFamily="34" charset="0"/>
        </a:defRPr>
      </a:lvl2pPr>
      <a:lvl3pPr algn="ctr" rtl="0" fontAlgn="base">
        <a:spcBef>
          <a:spcPct val="0"/>
        </a:spcBef>
        <a:spcAft>
          <a:spcPct val="0"/>
        </a:spcAft>
        <a:defRPr sz="4400" b="1">
          <a:solidFill>
            <a:srgbClr val="6D0F14"/>
          </a:solidFill>
          <a:latin typeface="Calibri" pitchFamily="34" charset="0"/>
        </a:defRPr>
      </a:lvl3pPr>
      <a:lvl4pPr algn="ctr" rtl="0" fontAlgn="base">
        <a:spcBef>
          <a:spcPct val="0"/>
        </a:spcBef>
        <a:spcAft>
          <a:spcPct val="0"/>
        </a:spcAft>
        <a:defRPr sz="4400" b="1">
          <a:solidFill>
            <a:srgbClr val="6D0F14"/>
          </a:solidFill>
          <a:latin typeface="Calibri" pitchFamily="34" charset="0"/>
        </a:defRPr>
      </a:lvl4pPr>
      <a:lvl5pPr algn="ctr" rtl="0" fontAlgn="base">
        <a:spcBef>
          <a:spcPct val="0"/>
        </a:spcBef>
        <a:spcAft>
          <a:spcPct val="0"/>
        </a:spcAft>
        <a:defRPr sz="4400" b="1">
          <a:solidFill>
            <a:srgbClr val="6D0F14"/>
          </a:solidFill>
          <a:latin typeface="Calibri" pitchFamily="34" charset="0"/>
        </a:defRPr>
      </a:lvl5pPr>
      <a:lvl6pPr marL="457200" algn="ctr" rtl="0" fontAlgn="base">
        <a:spcBef>
          <a:spcPct val="0"/>
        </a:spcBef>
        <a:spcAft>
          <a:spcPct val="0"/>
        </a:spcAft>
        <a:defRPr sz="4400" b="1">
          <a:solidFill>
            <a:srgbClr val="6D0F14"/>
          </a:solidFill>
          <a:latin typeface="Calibri" pitchFamily="34" charset="0"/>
        </a:defRPr>
      </a:lvl6pPr>
      <a:lvl7pPr marL="914400" algn="ctr" rtl="0" fontAlgn="base">
        <a:spcBef>
          <a:spcPct val="0"/>
        </a:spcBef>
        <a:spcAft>
          <a:spcPct val="0"/>
        </a:spcAft>
        <a:defRPr sz="4400" b="1">
          <a:solidFill>
            <a:srgbClr val="6D0F14"/>
          </a:solidFill>
          <a:latin typeface="Calibri" pitchFamily="34" charset="0"/>
        </a:defRPr>
      </a:lvl7pPr>
      <a:lvl8pPr marL="1371600" algn="ctr" rtl="0" fontAlgn="base">
        <a:spcBef>
          <a:spcPct val="0"/>
        </a:spcBef>
        <a:spcAft>
          <a:spcPct val="0"/>
        </a:spcAft>
        <a:defRPr sz="4400" b="1">
          <a:solidFill>
            <a:srgbClr val="6D0F14"/>
          </a:solidFill>
          <a:latin typeface="Calibri" pitchFamily="34" charset="0"/>
        </a:defRPr>
      </a:lvl8pPr>
      <a:lvl9pPr marL="1828800" algn="ctr" rtl="0" fontAlgn="base">
        <a:spcBef>
          <a:spcPct val="0"/>
        </a:spcBef>
        <a:spcAft>
          <a:spcPct val="0"/>
        </a:spcAft>
        <a:defRPr sz="4400" b="1">
          <a:solidFill>
            <a:srgbClr val="6D0F14"/>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1219200"/>
            <a:ext cx="7772400" cy="1470025"/>
          </a:xfrm>
          <a:prstGeom prst="rect">
            <a:avLst/>
          </a:prstGeom>
        </p:spPr>
        <p:txBody>
          <a:bodyPr anchor="ctr"/>
          <a:lstStyle/>
          <a:p>
            <a:pPr algn="ctr" fontAlgn="auto">
              <a:spcAft>
                <a:spcPts val="0"/>
              </a:spcAft>
              <a:defRPr/>
            </a:pPr>
            <a:r>
              <a:rPr lang="en-US" sz="6000" b="1" kern="0" dirty="0" smtClean="0">
                <a:solidFill>
                  <a:srgbClr val="6D0F14"/>
                </a:solidFill>
                <a:latin typeface="+mj-lt"/>
                <a:ea typeface="+mj-ea"/>
                <a:cs typeface="+mj-cs"/>
              </a:rPr>
              <a:t>Job Costing</a:t>
            </a:r>
            <a:endParaRPr lang="en-US" sz="6000" b="1" kern="0" dirty="0">
              <a:solidFill>
                <a:srgbClr val="6D0F14"/>
              </a:solidFill>
              <a:latin typeface="+mj-lt"/>
              <a:ea typeface="+mj-ea"/>
              <a:cs typeface="+mj-cs"/>
            </a:endParaRPr>
          </a:p>
        </p:txBody>
      </p:sp>
      <p:sp>
        <p:nvSpPr>
          <p:cNvPr id="4" name="Rectangle 3"/>
          <p:cNvSpPr txBox="1">
            <a:spLocks noChangeArrowheads="1"/>
          </p:cNvSpPr>
          <p:nvPr/>
        </p:nvSpPr>
        <p:spPr>
          <a:xfrm>
            <a:off x="1371600" y="2971800"/>
            <a:ext cx="6400800" cy="990600"/>
          </a:xfrm>
          <a:prstGeom prst="rect">
            <a:avLst/>
          </a:prstGeom>
        </p:spPr>
        <p:txBody>
          <a:bodyPr>
            <a:normAutofit/>
          </a:bodyPr>
          <a:lstStyle/>
          <a:p>
            <a:pPr marL="342900" indent="-342900" algn="ctr" fontAlgn="auto">
              <a:spcBef>
                <a:spcPct val="20000"/>
              </a:spcBef>
              <a:spcAft>
                <a:spcPts val="0"/>
              </a:spcAft>
              <a:defRPr/>
            </a:pPr>
            <a:r>
              <a:rPr lang="en-US" sz="4400" b="0" dirty="0">
                <a:solidFill>
                  <a:srgbClr val="000000"/>
                </a:solidFill>
                <a:latin typeface="+mn-lt"/>
              </a:rPr>
              <a:t>Chapter</a:t>
            </a:r>
            <a:r>
              <a:rPr lang="en-US" sz="4400" b="0" dirty="0" smtClean="0">
                <a:solidFill>
                  <a:srgbClr val="000000"/>
                </a:solidFill>
                <a:latin typeface="+mn-lt"/>
              </a:rPr>
              <a:t> 3</a:t>
            </a:r>
            <a:endParaRPr lang="en-US" sz="4400" b="0" dirty="0">
              <a:solidFill>
                <a:srgbClr val="000000"/>
              </a:solidFill>
              <a:latin typeface="+mn-lt"/>
            </a:endParaRPr>
          </a:p>
        </p:txBody>
      </p:sp>
      <p:sp>
        <p:nvSpPr>
          <p:cNvPr id="9" name="Slide Number Placeholder 8"/>
          <p:cNvSpPr>
            <a:spLocks noGrp="1"/>
          </p:cNvSpPr>
          <p:nvPr>
            <p:ph type="sldNum" sz="quarter" idx="12"/>
          </p:nvPr>
        </p:nvSpPr>
        <p:spPr/>
        <p:txBody>
          <a:bodyPr/>
          <a:lstStyle/>
          <a:p>
            <a:fld id="{87989462-1FD5-4211-85BD-E99A4CF90F7A}" type="slidenum">
              <a:rPr lang="en-US" smtClean="0"/>
              <a:pPr/>
              <a:t>1</a:t>
            </a:fld>
            <a:endParaRPr lang="en-US"/>
          </a:p>
        </p:txBody>
      </p:sp>
      <p:pic>
        <p:nvPicPr>
          <p:cNvPr id="6" name="Picture 5"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Exhibit 3-4: Bill of Materials</a:t>
            </a:r>
            <a:endParaRPr lang="en-US" dirty="0"/>
          </a:p>
        </p:txBody>
      </p:sp>
      <p:sp>
        <p:nvSpPr>
          <p:cNvPr id="4" name="Slide Number Placeholder 3"/>
          <p:cNvSpPr>
            <a:spLocks noGrp="1"/>
          </p:cNvSpPr>
          <p:nvPr>
            <p:ph type="sldNum" sz="quarter" idx="12"/>
          </p:nvPr>
        </p:nvSpPr>
        <p:spPr/>
        <p:txBody>
          <a:bodyPr/>
          <a:lstStyle/>
          <a:p>
            <a:fld id="{B6DF4291-8122-4309-924F-1E59E20F481B}" type="slidenum">
              <a:rPr lang="en-US" smtClean="0"/>
              <a:pPr/>
              <a:t>10</a:t>
            </a:fld>
            <a:endParaRPr lang="en-US" dirty="0"/>
          </a:p>
        </p:txBody>
      </p:sp>
      <p:graphicFrame>
        <p:nvGraphicFramePr>
          <p:cNvPr id="13" name="Table 12"/>
          <p:cNvGraphicFramePr>
            <a:graphicFrameLocks noGrp="1"/>
          </p:cNvGraphicFramePr>
          <p:nvPr/>
        </p:nvGraphicFramePr>
        <p:xfrm>
          <a:off x="304800" y="1676400"/>
          <a:ext cx="8229600" cy="3962400"/>
        </p:xfrm>
        <a:graphic>
          <a:graphicData uri="http://schemas.openxmlformats.org/drawingml/2006/table">
            <a:tbl>
              <a:tblPr firstRow="1" bandRow="1">
                <a:tableStyleId>{5C22544A-7EE6-4342-B048-85BDC9FD1C3A}</a:tableStyleId>
              </a:tblPr>
              <a:tblGrid>
                <a:gridCol w="1828800"/>
                <a:gridCol w="3731740"/>
                <a:gridCol w="2669060"/>
              </a:tblGrid>
              <a:tr h="1009341">
                <a:tc>
                  <a:txBody>
                    <a:bodyPr/>
                    <a:lstStyle/>
                    <a:p>
                      <a:pPr marL="0" marR="0" algn="ctr">
                        <a:lnSpc>
                          <a:spcPct val="115000"/>
                        </a:lnSpc>
                        <a:spcBef>
                          <a:spcPts val="0"/>
                        </a:spcBef>
                        <a:spcAft>
                          <a:spcPts val="0"/>
                        </a:spcAft>
                      </a:pPr>
                      <a:r>
                        <a:rPr lang="en-US" sz="2400" dirty="0">
                          <a:solidFill>
                            <a:schemeClr val="bg1"/>
                          </a:solidFill>
                        </a:rPr>
                        <a:t>Part Number</a:t>
                      </a:r>
                      <a:endParaRPr lang="en-US" sz="2400" dirty="0">
                        <a:solidFill>
                          <a:schemeClr val="bg1"/>
                        </a:solidFill>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bg1"/>
                          </a:solidFill>
                        </a:rPr>
                        <a:t>Description</a:t>
                      </a:r>
                      <a:endParaRPr lang="en-US" sz="2400" dirty="0">
                        <a:solidFill>
                          <a:schemeClr val="bg1"/>
                        </a:solidFill>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solidFill>
                            <a:schemeClr val="bg1"/>
                          </a:solidFill>
                        </a:rPr>
                        <a:t>Quantity Needed</a:t>
                      </a:r>
                      <a:endParaRPr lang="en-US" sz="2400" dirty="0">
                        <a:solidFill>
                          <a:schemeClr val="bg1"/>
                        </a:solidFill>
                        <a:latin typeface="Calibri"/>
                        <a:ea typeface="Calibri"/>
                        <a:cs typeface="Times New Roman"/>
                      </a:endParaRPr>
                    </a:p>
                  </a:txBody>
                  <a:tcPr marL="68580" marR="68580" marT="0" marB="0" anchor="ctr"/>
                </a:tc>
              </a:tr>
              <a:tr h="501405">
                <a:tc>
                  <a:txBody>
                    <a:bodyPr/>
                    <a:lstStyle/>
                    <a:p>
                      <a:pPr marL="0" marR="0">
                        <a:lnSpc>
                          <a:spcPct val="115000"/>
                        </a:lnSpc>
                        <a:spcBef>
                          <a:spcPts val="0"/>
                        </a:spcBef>
                        <a:spcAft>
                          <a:spcPts val="0"/>
                        </a:spcAft>
                      </a:pPr>
                      <a:r>
                        <a:rPr lang="en-US" sz="2400"/>
                        <a:t>HRM50812</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t>Heart rate monitor</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a:t>50</a:t>
                      </a:r>
                      <a:endParaRPr lang="en-US" sz="2400">
                        <a:latin typeface="Calibri"/>
                        <a:ea typeface="Calibri"/>
                        <a:cs typeface="Times New Roman"/>
                      </a:endParaRPr>
                    </a:p>
                  </a:txBody>
                  <a:tcPr marL="68580" marR="68580" marT="0" marB="0"/>
                </a:tc>
              </a:tr>
              <a:tr h="431642">
                <a:tc>
                  <a:txBody>
                    <a:bodyPr/>
                    <a:lstStyle/>
                    <a:p>
                      <a:pPr marL="0" marR="0">
                        <a:lnSpc>
                          <a:spcPct val="115000"/>
                        </a:lnSpc>
                        <a:spcBef>
                          <a:spcPts val="0"/>
                        </a:spcBef>
                        <a:spcAft>
                          <a:spcPts val="0"/>
                        </a:spcAft>
                      </a:pPr>
                      <a:r>
                        <a:rPr lang="en-US" sz="2400"/>
                        <a:t>LCD620</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t>LCD entertainment screen</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t>50</a:t>
                      </a:r>
                      <a:endParaRPr lang="en-US" sz="2400" dirty="0">
                        <a:latin typeface="Calibri"/>
                        <a:ea typeface="Calibri"/>
                        <a:cs typeface="Times New Roman"/>
                      </a:endParaRPr>
                    </a:p>
                  </a:txBody>
                  <a:tcPr marL="68580" marR="68580" marT="0" marB="0"/>
                </a:tc>
              </a:tr>
              <a:tr h="431642">
                <a:tc>
                  <a:txBody>
                    <a:bodyPr/>
                    <a:lstStyle/>
                    <a:p>
                      <a:pPr marL="0" marR="0">
                        <a:lnSpc>
                          <a:spcPct val="115000"/>
                        </a:lnSpc>
                        <a:spcBef>
                          <a:spcPts val="0"/>
                        </a:spcBef>
                        <a:spcAft>
                          <a:spcPts val="0"/>
                        </a:spcAft>
                      </a:pPr>
                      <a:r>
                        <a:rPr lang="en-US" sz="2400"/>
                        <a:t>B4906</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t>Front and rear rolling base</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t>100</a:t>
                      </a:r>
                      <a:endParaRPr lang="en-US" sz="2400" dirty="0">
                        <a:latin typeface="Calibri"/>
                        <a:ea typeface="Calibri"/>
                        <a:cs typeface="Times New Roman"/>
                      </a:endParaRPr>
                    </a:p>
                  </a:txBody>
                  <a:tcPr marL="68580" marR="68580" marT="0" marB="0"/>
                </a:tc>
              </a:tr>
              <a:tr h="431642">
                <a:tc>
                  <a:txBody>
                    <a:bodyPr/>
                    <a:lstStyle/>
                    <a:p>
                      <a:pPr marL="0" marR="0">
                        <a:lnSpc>
                          <a:spcPct val="115000"/>
                        </a:lnSpc>
                        <a:spcBef>
                          <a:spcPts val="0"/>
                        </a:spcBef>
                        <a:spcAft>
                          <a:spcPts val="0"/>
                        </a:spcAft>
                      </a:pPr>
                      <a:r>
                        <a:rPr lang="en-US" sz="2400"/>
                        <a:t>HG2567</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t>Hand grips</a:t>
                      </a:r>
                      <a:endParaRPr lang="en-US" sz="24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t>100</a:t>
                      </a:r>
                      <a:endParaRPr lang="en-US" sz="2400" dirty="0">
                        <a:latin typeface="Calibri"/>
                        <a:ea typeface="Calibri"/>
                        <a:cs typeface="Times New Roman"/>
                      </a:endParaRPr>
                    </a:p>
                  </a:txBody>
                  <a:tcPr marL="68580" marR="68580" marT="0" marB="0"/>
                </a:tc>
              </a:tr>
              <a:tr h="503582">
                <a:tc>
                  <a:txBody>
                    <a:bodyPr/>
                    <a:lstStyle/>
                    <a:p>
                      <a:pPr marL="0" marR="0">
                        <a:lnSpc>
                          <a:spcPct val="115000"/>
                        </a:lnSpc>
                        <a:spcBef>
                          <a:spcPts val="0"/>
                        </a:spcBef>
                        <a:spcAft>
                          <a:spcPts val="0"/>
                        </a:spcAft>
                      </a:pPr>
                      <a:r>
                        <a:rPr lang="en-US" sz="2400"/>
                        <a:t>FP689</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t>Foot platform</a:t>
                      </a:r>
                      <a:endParaRPr lang="en-US" sz="24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400" dirty="0"/>
                        <a:t>100</a:t>
                      </a:r>
                      <a:endParaRPr lang="en-US" sz="2400" dirty="0">
                        <a:latin typeface="Calibri"/>
                        <a:ea typeface="Calibri"/>
                        <a:cs typeface="Times New Roman"/>
                      </a:endParaRPr>
                    </a:p>
                  </a:txBody>
                  <a:tcPr marL="68580" marR="68580" marT="0" marB="0"/>
                </a:tc>
              </a:tr>
              <a:tr h="653146">
                <a:tc>
                  <a:txBody>
                    <a:bodyPr/>
                    <a:lstStyle/>
                    <a:p>
                      <a:pPr marL="0" marR="0">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t>Etc.</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dirty="0">
                        <a:latin typeface="Calibri"/>
                        <a:ea typeface="Calibri"/>
                        <a:cs typeface="Times New Roman"/>
                      </a:endParaRPr>
                    </a:p>
                  </a:txBody>
                  <a:tcPr marL="68580" marR="68580" marT="0" marB="0"/>
                </a:tc>
              </a:tr>
            </a:tbl>
          </a:graphicData>
        </a:graphic>
      </p:graphicFrame>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dirty="0" smtClean="0"/>
              <a:t>Purchasing Process</a:t>
            </a:r>
          </a:p>
        </p:txBody>
      </p:sp>
      <p:sp>
        <p:nvSpPr>
          <p:cNvPr id="4" name="Slide Number Placeholder 3"/>
          <p:cNvSpPr>
            <a:spLocks noGrp="1"/>
          </p:cNvSpPr>
          <p:nvPr>
            <p:ph type="sldNum" sz="quarter" idx="12"/>
          </p:nvPr>
        </p:nvSpPr>
        <p:spPr/>
        <p:txBody>
          <a:bodyPr/>
          <a:lstStyle/>
          <a:p>
            <a:fld id="{18D22193-D76D-4F3B-8C74-79DD53B0D4D4}" type="slidenum">
              <a:rPr lang="en-US" smtClean="0"/>
              <a:pPr/>
              <a:t>11</a:t>
            </a:fld>
            <a:endParaRPr lang="en-US" dirty="0"/>
          </a:p>
        </p:txBody>
      </p:sp>
      <p:sp>
        <p:nvSpPr>
          <p:cNvPr id="5" name="Rounded Rectangle 4"/>
          <p:cNvSpPr/>
          <p:nvPr/>
        </p:nvSpPr>
        <p:spPr>
          <a:xfrm>
            <a:off x="304800" y="1524000"/>
            <a:ext cx="25146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Purchasing determines ordering needs</a:t>
            </a:r>
          </a:p>
        </p:txBody>
      </p:sp>
      <p:sp>
        <p:nvSpPr>
          <p:cNvPr id="6" name="Rounded Rectangle 5"/>
          <p:cNvSpPr/>
          <p:nvPr/>
        </p:nvSpPr>
        <p:spPr>
          <a:xfrm>
            <a:off x="6172200" y="1524000"/>
            <a:ext cx="25146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Shipping and receiving </a:t>
            </a:r>
            <a:r>
              <a:rPr lang="en-US" sz="2800" dirty="0" smtClean="0"/>
              <a:t>prepares </a:t>
            </a:r>
            <a:r>
              <a:rPr lang="en-US" sz="2800" dirty="0"/>
              <a:t>receiving report</a:t>
            </a:r>
          </a:p>
        </p:txBody>
      </p:sp>
      <p:sp>
        <p:nvSpPr>
          <p:cNvPr id="7" name="Rounded Rectangle 6"/>
          <p:cNvSpPr/>
          <p:nvPr/>
        </p:nvSpPr>
        <p:spPr>
          <a:xfrm>
            <a:off x="1600200" y="4114800"/>
            <a:ext cx="25908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Accounting matches invoice with purchase order</a:t>
            </a:r>
          </a:p>
        </p:txBody>
      </p:sp>
      <p:sp>
        <p:nvSpPr>
          <p:cNvPr id="8" name="Rounded Rectangle 7"/>
          <p:cNvSpPr/>
          <p:nvPr/>
        </p:nvSpPr>
        <p:spPr>
          <a:xfrm>
            <a:off x="3276600" y="1524000"/>
            <a:ext cx="2438400" cy="2514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Purchasing issues purchase order</a:t>
            </a:r>
          </a:p>
        </p:txBody>
      </p:sp>
      <p:sp>
        <p:nvSpPr>
          <p:cNvPr id="9" name="Rounded Rectangle 8"/>
          <p:cNvSpPr/>
          <p:nvPr/>
        </p:nvSpPr>
        <p:spPr>
          <a:xfrm>
            <a:off x="4724400" y="4114800"/>
            <a:ext cx="2895600" cy="2209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Accounting pays the invoice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04800" y="762000"/>
          <a:ext cx="8534398" cy="5812875"/>
        </p:xfrm>
        <a:graphic>
          <a:graphicData uri="http://schemas.openxmlformats.org/drawingml/2006/table">
            <a:tbl>
              <a:tblPr>
                <a:tableStyleId>{BC89EF96-8CEA-46FF-86C4-4CE0E7609802}</a:tableStyleId>
              </a:tblPr>
              <a:tblGrid>
                <a:gridCol w="1723292"/>
                <a:gridCol w="2051538"/>
                <a:gridCol w="1766081"/>
                <a:gridCol w="446063"/>
                <a:gridCol w="2547424"/>
              </a:tblGrid>
              <a:tr h="1650723">
                <a:tc gridSpan="5">
                  <a:txBody>
                    <a:bodyPr/>
                    <a:lstStyle/>
                    <a:p>
                      <a:pPr marL="0" marR="0" algn="ctr">
                        <a:lnSpc>
                          <a:spcPct val="115000"/>
                        </a:lnSpc>
                        <a:spcBef>
                          <a:spcPts val="0"/>
                        </a:spcBef>
                        <a:spcAft>
                          <a:spcPts val="0"/>
                        </a:spcAft>
                      </a:pPr>
                      <a:r>
                        <a:rPr lang="en-US" sz="2000" dirty="0"/>
                        <a:t>Job Cost Record</a:t>
                      </a:r>
                    </a:p>
                    <a:p>
                      <a:pPr marL="0" marR="0">
                        <a:lnSpc>
                          <a:spcPct val="115000"/>
                        </a:lnSpc>
                        <a:spcBef>
                          <a:spcPts val="0"/>
                        </a:spcBef>
                        <a:spcAft>
                          <a:spcPts val="0"/>
                        </a:spcAft>
                      </a:pPr>
                      <a:r>
                        <a:rPr lang="en-US" sz="2000" dirty="0"/>
                        <a:t>Job Number:  </a:t>
                      </a:r>
                      <a:r>
                        <a:rPr lang="en-US" sz="2000" u="sng" dirty="0"/>
                        <a:t>603</a:t>
                      </a:r>
                      <a:endParaRPr lang="en-US" sz="2000" dirty="0"/>
                    </a:p>
                    <a:p>
                      <a:pPr marL="0" marR="0">
                        <a:lnSpc>
                          <a:spcPct val="115000"/>
                        </a:lnSpc>
                        <a:spcBef>
                          <a:spcPts val="0"/>
                        </a:spcBef>
                        <a:spcAft>
                          <a:spcPts val="0"/>
                        </a:spcAft>
                      </a:pPr>
                      <a:r>
                        <a:rPr lang="en-US" sz="2000" dirty="0"/>
                        <a:t>Customer:  </a:t>
                      </a:r>
                      <a:r>
                        <a:rPr lang="en-US" sz="2000" u="sng" dirty="0"/>
                        <a:t>For stock</a:t>
                      </a:r>
                      <a:endParaRPr lang="en-US" sz="2000" dirty="0"/>
                    </a:p>
                    <a:p>
                      <a:pPr marL="0" marR="0">
                        <a:lnSpc>
                          <a:spcPct val="115000"/>
                        </a:lnSpc>
                        <a:spcBef>
                          <a:spcPts val="0"/>
                        </a:spcBef>
                        <a:spcAft>
                          <a:spcPts val="0"/>
                        </a:spcAft>
                      </a:pPr>
                      <a:r>
                        <a:rPr lang="en-US" sz="2000" dirty="0"/>
                        <a:t>Job Description: </a:t>
                      </a:r>
                      <a:r>
                        <a:rPr lang="en-US" sz="2000" u="sng" dirty="0"/>
                        <a:t>50 units of  X4 Elliptical Cross-Trainers</a:t>
                      </a:r>
                      <a:endParaRPr lang="en-US" sz="2000" dirty="0"/>
                    </a:p>
                    <a:p>
                      <a:pPr marL="0" marR="0">
                        <a:lnSpc>
                          <a:spcPct val="115000"/>
                        </a:lnSpc>
                        <a:spcBef>
                          <a:spcPts val="0"/>
                        </a:spcBef>
                        <a:spcAft>
                          <a:spcPts val="0"/>
                        </a:spcAft>
                      </a:pPr>
                      <a:r>
                        <a:rPr lang="en-US" sz="2000" dirty="0"/>
                        <a:t>Date Started:  </a:t>
                      </a:r>
                      <a:r>
                        <a:rPr lang="en-US" sz="2000" u="sng" dirty="0"/>
                        <a:t>Dec. 2         </a:t>
                      </a:r>
                      <a:r>
                        <a:rPr lang="en-US" sz="2000" dirty="0"/>
                        <a:t>           Date Completed: _________</a:t>
                      </a:r>
                      <a:endParaRPr lang="en-US" sz="2000" dirty="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4436">
                <a:tc gridSpan="3">
                  <a:txBody>
                    <a:bodyPr/>
                    <a:lstStyle/>
                    <a:p>
                      <a:pPr marL="0" marR="0">
                        <a:lnSpc>
                          <a:spcPct val="115000"/>
                        </a:lnSpc>
                        <a:spcBef>
                          <a:spcPts val="0"/>
                        </a:spcBef>
                        <a:spcAft>
                          <a:spcPts val="0"/>
                        </a:spcAft>
                      </a:pPr>
                      <a:r>
                        <a:rPr lang="en-US" sz="2000"/>
                        <a:t>Manufacturing Cost Information:</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2000"/>
                        <a:t>Cost Summary</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r>
              <a:tr h="314436">
                <a:tc gridSpan="3">
                  <a:txBody>
                    <a:bodyPr/>
                    <a:lstStyle/>
                    <a:p>
                      <a:pPr marL="0" marR="0">
                        <a:lnSpc>
                          <a:spcPct val="115000"/>
                        </a:lnSpc>
                        <a:spcBef>
                          <a:spcPts val="0"/>
                        </a:spcBef>
                        <a:spcAft>
                          <a:spcPts val="0"/>
                        </a:spcAft>
                      </a:pPr>
                      <a:r>
                        <a:rPr lang="en-US" sz="2000"/>
                        <a:t>Direct Materials</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2000"/>
                        <a:t>$</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r>
              <a:tr h="314436">
                <a:tc gridSpan="3">
                  <a:txBody>
                    <a:bodyPr/>
                    <a:lstStyle/>
                    <a:p>
                      <a:pPr marL="0" marR="0">
                        <a:lnSpc>
                          <a:spcPct val="115000"/>
                        </a:lnSpc>
                        <a:spcBef>
                          <a:spcPts val="0"/>
                        </a:spcBef>
                        <a:spcAft>
                          <a:spcPts val="0"/>
                        </a:spcAft>
                      </a:pPr>
                      <a:r>
                        <a:rPr lang="en-US" sz="2000"/>
                        <a:t>Direct Labor</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2000"/>
                        <a:t>$</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r>
              <a:tr h="314436">
                <a:tc gridSpan="3">
                  <a:txBody>
                    <a:bodyPr/>
                    <a:lstStyle/>
                    <a:p>
                      <a:pPr marL="0" marR="0">
                        <a:lnSpc>
                          <a:spcPct val="115000"/>
                        </a:lnSpc>
                        <a:spcBef>
                          <a:spcPts val="0"/>
                        </a:spcBef>
                        <a:spcAft>
                          <a:spcPts val="0"/>
                        </a:spcAft>
                      </a:pPr>
                      <a:r>
                        <a:rPr lang="en-US" sz="2000"/>
                        <a:t>Manufacturing Overhead</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2000"/>
                        <a:t>$</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r>
              <a:tr h="314436">
                <a:tc gridSpan="3">
                  <a:txBody>
                    <a:bodyPr/>
                    <a:lstStyle/>
                    <a:p>
                      <a:pPr marL="0" marR="0">
                        <a:lnSpc>
                          <a:spcPct val="115000"/>
                        </a:lnSpc>
                        <a:spcBef>
                          <a:spcPts val="0"/>
                        </a:spcBef>
                        <a:spcAft>
                          <a:spcPts val="0"/>
                        </a:spcAft>
                      </a:pPr>
                      <a:r>
                        <a:rPr lang="en-US" sz="2000"/>
                        <a:t>Total Job Cost</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2000"/>
                        <a:t>$</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r>
              <a:tr h="314436">
                <a:tc gridSpan="3">
                  <a:txBody>
                    <a:bodyPr/>
                    <a:lstStyle/>
                    <a:p>
                      <a:pPr marL="0" marR="0">
                        <a:lnSpc>
                          <a:spcPct val="115000"/>
                        </a:lnSpc>
                        <a:spcBef>
                          <a:spcPts val="0"/>
                        </a:spcBef>
                        <a:spcAft>
                          <a:spcPts val="0"/>
                        </a:spcAft>
                      </a:pPr>
                      <a:r>
                        <a:rPr lang="en-US" sz="2000"/>
                        <a:t>Number of Units</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gridSpan="2">
                  <a:txBody>
                    <a:bodyPr/>
                    <a:lstStyle/>
                    <a:p>
                      <a:pPr marL="0" marR="0" algn="ctr">
                        <a:lnSpc>
                          <a:spcPct val="115000"/>
                        </a:lnSpc>
                        <a:spcBef>
                          <a:spcPts val="0"/>
                        </a:spcBef>
                        <a:spcAft>
                          <a:spcPts val="0"/>
                        </a:spcAft>
                      </a:pPr>
                      <a:r>
                        <a:rPr lang="en-US" sz="2000"/>
                        <a:t>÷ 50 units</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r>
              <a:tr h="314436">
                <a:tc gridSpan="3">
                  <a:txBody>
                    <a:bodyPr/>
                    <a:lstStyle/>
                    <a:p>
                      <a:pPr marL="0" marR="0">
                        <a:lnSpc>
                          <a:spcPct val="115000"/>
                        </a:lnSpc>
                        <a:spcBef>
                          <a:spcPts val="0"/>
                        </a:spcBef>
                        <a:spcAft>
                          <a:spcPts val="0"/>
                        </a:spcAft>
                      </a:pPr>
                      <a:r>
                        <a:rPr lang="en-US" sz="2000" dirty="0"/>
                        <a:t>Cost per Unit</a:t>
                      </a:r>
                      <a:endParaRPr lang="en-US" sz="2000" dirty="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gridSpan="2">
                  <a:txBody>
                    <a:bodyPr/>
                    <a:lstStyle/>
                    <a:p>
                      <a:pPr marL="0" marR="0">
                        <a:lnSpc>
                          <a:spcPct val="115000"/>
                        </a:lnSpc>
                        <a:spcBef>
                          <a:spcPts val="0"/>
                        </a:spcBef>
                        <a:spcAft>
                          <a:spcPts val="0"/>
                        </a:spcAft>
                      </a:pPr>
                      <a:r>
                        <a:rPr lang="en-US" sz="2000" dirty="0"/>
                        <a:t>$</a:t>
                      </a:r>
                      <a:endParaRPr lang="en-US" sz="2000" dirty="0">
                        <a:latin typeface="Calibri"/>
                        <a:ea typeface="Calibri"/>
                        <a:cs typeface="Times New Roman"/>
                      </a:endParaRPr>
                    </a:p>
                  </a:txBody>
                  <a:tcPr marL="59814" marR="59814" marT="0" marB="0">
                    <a:solidFill>
                      <a:schemeClr val="bg2"/>
                    </a:solidFill>
                  </a:tcPr>
                </a:tc>
                <a:tc hMerge="1">
                  <a:txBody>
                    <a:bodyPr/>
                    <a:lstStyle/>
                    <a:p>
                      <a:endParaRPr lang="en-US"/>
                    </a:p>
                  </a:txBody>
                  <a:tcPr/>
                </a:tc>
              </a:tr>
              <a:tr h="179601">
                <a:tc gridSpan="5">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4436">
                <a:tc gridSpan="5">
                  <a:txBody>
                    <a:bodyPr/>
                    <a:lstStyle/>
                    <a:p>
                      <a:pPr marL="0" marR="0">
                        <a:lnSpc>
                          <a:spcPct val="115000"/>
                        </a:lnSpc>
                        <a:spcBef>
                          <a:spcPts val="0"/>
                        </a:spcBef>
                        <a:spcAft>
                          <a:spcPts val="0"/>
                        </a:spcAft>
                      </a:pPr>
                      <a:r>
                        <a:rPr lang="en-US" sz="2000"/>
                        <a:t>Shipping  Information:</a:t>
                      </a: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5474">
                <a:tc>
                  <a:txBody>
                    <a:bodyPr/>
                    <a:lstStyle/>
                    <a:p>
                      <a:pPr marL="0" marR="0">
                        <a:lnSpc>
                          <a:spcPct val="115000"/>
                        </a:lnSpc>
                        <a:spcBef>
                          <a:spcPts val="0"/>
                        </a:spcBef>
                        <a:spcAft>
                          <a:spcPts val="0"/>
                        </a:spcAft>
                      </a:pPr>
                      <a:r>
                        <a:rPr lang="en-US" sz="2000"/>
                        <a:t>Date</a:t>
                      </a:r>
                      <a:endParaRPr lang="en-US" sz="2000">
                        <a:latin typeface="Calibri"/>
                        <a:ea typeface="Calibri"/>
                        <a:cs typeface="Times New Roman"/>
                      </a:endParaRPr>
                    </a:p>
                  </a:txBody>
                  <a:tcPr marL="59814" marR="59814" marT="0" marB="0">
                    <a:solidFill>
                      <a:schemeClr val="bg2"/>
                    </a:solidFill>
                  </a:tcPr>
                </a:tc>
                <a:tc>
                  <a:txBody>
                    <a:bodyPr/>
                    <a:lstStyle/>
                    <a:p>
                      <a:pPr marL="0" marR="0">
                        <a:lnSpc>
                          <a:spcPct val="115000"/>
                        </a:lnSpc>
                        <a:spcBef>
                          <a:spcPts val="0"/>
                        </a:spcBef>
                        <a:spcAft>
                          <a:spcPts val="0"/>
                        </a:spcAft>
                      </a:pPr>
                      <a:r>
                        <a:rPr lang="en-US" sz="2000" dirty="0" smtClean="0"/>
                        <a:t>Quantity Shipped</a:t>
                      </a:r>
                      <a:endParaRPr lang="en-US" sz="2000" dirty="0">
                        <a:latin typeface="Calibri"/>
                        <a:ea typeface="Calibri"/>
                        <a:cs typeface="Times New Roman"/>
                      </a:endParaRPr>
                    </a:p>
                  </a:txBody>
                  <a:tcPr marL="59814" marR="59814" marT="0" marB="0">
                    <a:solidFill>
                      <a:schemeClr val="bg2"/>
                    </a:solidFill>
                  </a:tcPr>
                </a:tc>
                <a:tc gridSpan="2">
                  <a:txBody>
                    <a:bodyPr/>
                    <a:lstStyle/>
                    <a:p>
                      <a:pPr marL="0" marR="0">
                        <a:lnSpc>
                          <a:spcPct val="115000"/>
                        </a:lnSpc>
                        <a:spcBef>
                          <a:spcPts val="0"/>
                        </a:spcBef>
                        <a:spcAft>
                          <a:spcPts val="0"/>
                        </a:spcAft>
                      </a:pPr>
                      <a:r>
                        <a:rPr lang="en-US" sz="2000" dirty="0"/>
                        <a:t>Units Remaining</a:t>
                      </a:r>
                      <a:endParaRPr lang="en-US" sz="2000" dirty="0">
                        <a:latin typeface="Calibri"/>
                        <a:ea typeface="Calibri"/>
                        <a:cs typeface="Times New Roman"/>
                      </a:endParaRPr>
                    </a:p>
                  </a:txBody>
                  <a:tcPr marL="59814" marR="59814" marT="0" marB="0">
                    <a:solidFill>
                      <a:schemeClr val="bg2"/>
                    </a:solidFill>
                  </a:tcPr>
                </a:tc>
                <a:tc hMerge="1">
                  <a:txBody>
                    <a:bodyPr/>
                    <a:lstStyle/>
                    <a:p>
                      <a:endParaRPr lang="en-US"/>
                    </a:p>
                  </a:txBody>
                  <a:tcPr/>
                </a:tc>
                <a:tc>
                  <a:txBody>
                    <a:bodyPr/>
                    <a:lstStyle/>
                    <a:p>
                      <a:pPr marL="0" marR="0">
                        <a:lnSpc>
                          <a:spcPct val="115000"/>
                        </a:lnSpc>
                        <a:spcBef>
                          <a:spcPts val="0"/>
                        </a:spcBef>
                        <a:spcAft>
                          <a:spcPts val="0"/>
                        </a:spcAft>
                      </a:pPr>
                      <a:r>
                        <a:rPr lang="en-US" sz="2000" dirty="0"/>
                        <a:t>Cost </a:t>
                      </a:r>
                      <a:r>
                        <a:rPr lang="en-US" sz="2000" dirty="0" smtClean="0"/>
                        <a:t>Balance</a:t>
                      </a:r>
                      <a:endParaRPr lang="en-US" sz="2000" dirty="0">
                        <a:latin typeface="Calibri"/>
                        <a:ea typeface="Calibri"/>
                        <a:cs typeface="Times New Roman"/>
                      </a:endParaRPr>
                    </a:p>
                  </a:txBody>
                  <a:tcPr marL="59814" marR="59814" marT="0" marB="0">
                    <a:solidFill>
                      <a:schemeClr val="bg2"/>
                    </a:solidFill>
                  </a:tcPr>
                </a:tc>
              </a:tr>
              <a:tr h="334072">
                <a:tc>
                  <a:txBody>
                    <a:bodyPr/>
                    <a:lstStyle/>
                    <a:p>
                      <a:pPr marL="0" marR="0">
                        <a:lnSpc>
                          <a:spcPct val="115000"/>
                        </a:lnSpc>
                        <a:spcBef>
                          <a:spcPts val="0"/>
                        </a:spcBef>
                        <a:spcAft>
                          <a:spcPts val="0"/>
                        </a:spcAft>
                      </a:pPr>
                      <a:endParaRPr lang="en-US" sz="2000">
                        <a:latin typeface="Calibri"/>
                        <a:ea typeface="Calibri"/>
                        <a:cs typeface="Times New Roman"/>
                      </a:endParaRPr>
                    </a:p>
                  </a:txBody>
                  <a:tcPr marL="59814" marR="59814" marT="0" marB="0">
                    <a:solidFill>
                      <a:schemeClr val="bg2"/>
                    </a:solidFill>
                  </a:tcPr>
                </a:tc>
                <a:tc>
                  <a:txBody>
                    <a:bodyPr/>
                    <a:lstStyle/>
                    <a:p>
                      <a:pPr marL="0" marR="0">
                        <a:lnSpc>
                          <a:spcPct val="115000"/>
                        </a:lnSpc>
                        <a:spcBef>
                          <a:spcPts val="0"/>
                        </a:spcBef>
                        <a:spcAft>
                          <a:spcPts val="0"/>
                        </a:spcAft>
                      </a:pPr>
                      <a:endParaRPr lang="en-US" sz="2000">
                        <a:latin typeface="Calibri"/>
                        <a:ea typeface="Calibri"/>
                        <a:cs typeface="Times New Roman"/>
                      </a:endParaRPr>
                    </a:p>
                  </a:txBody>
                  <a:tcPr marL="59814" marR="59814" marT="0" marB="0">
                    <a:solidFill>
                      <a:schemeClr val="bg2"/>
                    </a:solidFill>
                  </a:tcPr>
                </a:tc>
                <a:tc gridSpan="2">
                  <a:txBody>
                    <a:bodyPr/>
                    <a:lstStyle/>
                    <a:p>
                      <a:pPr marL="0" marR="0">
                        <a:lnSpc>
                          <a:spcPct val="115000"/>
                        </a:lnSpc>
                        <a:spcBef>
                          <a:spcPts val="0"/>
                        </a:spcBef>
                        <a:spcAft>
                          <a:spcPts val="0"/>
                        </a:spcAft>
                      </a:pPr>
                      <a:endParaRPr lang="en-US" sz="2000">
                        <a:latin typeface="Calibri"/>
                        <a:ea typeface="Calibri"/>
                        <a:cs typeface="Times New Roman"/>
                      </a:endParaRPr>
                    </a:p>
                  </a:txBody>
                  <a:tcPr marL="59814" marR="59814" marT="0" marB="0">
                    <a:solidFill>
                      <a:schemeClr val="bg2"/>
                    </a:solidFill>
                  </a:tcPr>
                </a:tc>
                <a:tc hMerge="1">
                  <a:txBody>
                    <a:bodyPr/>
                    <a:lstStyle/>
                    <a:p>
                      <a:endParaRPr lang="en-US"/>
                    </a:p>
                  </a:txBody>
                  <a:tcPr/>
                </a:tc>
                <a:tc>
                  <a:txBody>
                    <a:bodyPr/>
                    <a:lstStyle/>
                    <a:p>
                      <a:pPr marL="0" marR="0">
                        <a:lnSpc>
                          <a:spcPct val="115000"/>
                        </a:lnSpc>
                        <a:spcBef>
                          <a:spcPts val="0"/>
                        </a:spcBef>
                        <a:spcAft>
                          <a:spcPts val="0"/>
                        </a:spcAft>
                      </a:pPr>
                      <a:endParaRPr lang="en-US" sz="2000">
                        <a:latin typeface="Calibri"/>
                        <a:ea typeface="Calibri"/>
                        <a:cs typeface="Times New Roman"/>
                      </a:endParaRPr>
                    </a:p>
                  </a:txBody>
                  <a:tcPr marL="59814" marR="59814" marT="0" marB="0">
                    <a:solidFill>
                      <a:schemeClr val="bg2"/>
                    </a:solidFill>
                  </a:tcPr>
                </a:tc>
              </a:tr>
              <a:tr h="0">
                <a:tc>
                  <a:txBody>
                    <a:bodyPr/>
                    <a:lstStyle/>
                    <a:p>
                      <a:pPr marL="0" marR="0">
                        <a:lnSpc>
                          <a:spcPct val="115000"/>
                        </a:lnSpc>
                        <a:spcBef>
                          <a:spcPts val="0"/>
                        </a:spcBef>
                        <a:spcAft>
                          <a:spcPts val="0"/>
                        </a:spcAft>
                      </a:pPr>
                      <a:endParaRPr lang="en-US" sz="2000">
                        <a:latin typeface="Calibri"/>
                        <a:ea typeface="Calibri"/>
                        <a:cs typeface="Times New Roman"/>
                      </a:endParaRPr>
                    </a:p>
                  </a:txBody>
                  <a:tcPr marL="59814" marR="59814" marT="0" marB="0">
                    <a:solidFill>
                      <a:schemeClr val="bg2"/>
                    </a:solidFill>
                  </a:tcPr>
                </a:tc>
                <a:tc>
                  <a:txBody>
                    <a:bodyPr/>
                    <a:lstStyle/>
                    <a:p>
                      <a:pPr marL="0" marR="0">
                        <a:lnSpc>
                          <a:spcPct val="115000"/>
                        </a:lnSpc>
                        <a:spcBef>
                          <a:spcPts val="0"/>
                        </a:spcBef>
                        <a:spcAft>
                          <a:spcPts val="0"/>
                        </a:spcAft>
                      </a:pPr>
                      <a:endParaRPr lang="en-US" sz="2000" dirty="0">
                        <a:latin typeface="Calibri"/>
                        <a:ea typeface="Calibri"/>
                        <a:cs typeface="Times New Roman"/>
                      </a:endParaRPr>
                    </a:p>
                  </a:txBody>
                  <a:tcPr marL="59814" marR="59814" marT="0" marB="0">
                    <a:solidFill>
                      <a:schemeClr val="bg2"/>
                    </a:solidFill>
                  </a:tcPr>
                </a:tc>
                <a:tc gridSpan="2">
                  <a:txBody>
                    <a:bodyPr/>
                    <a:lstStyle/>
                    <a:p>
                      <a:pPr marL="0" marR="0">
                        <a:lnSpc>
                          <a:spcPct val="115000"/>
                        </a:lnSpc>
                        <a:spcBef>
                          <a:spcPts val="0"/>
                        </a:spcBef>
                        <a:spcAft>
                          <a:spcPts val="0"/>
                        </a:spcAft>
                      </a:pPr>
                      <a:endParaRPr lang="en-US" sz="2000" dirty="0">
                        <a:latin typeface="Calibri"/>
                        <a:ea typeface="Calibri"/>
                        <a:cs typeface="Times New Roman"/>
                      </a:endParaRPr>
                    </a:p>
                  </a:txBody>
                  <a:tcPr marL="59814" marR="59814" marT="0" marB="0">
                    <a:solidFill>
                      <a:schemeClr val="bg2"/>
                    </a:solidFill>
                  </a:tcPr>
                </a:tc>
                <a:tc hMerge="1">
                  <a:txBody>
                    <a:bodyPr/>
                    <a:lstStyle/>
                    <a:p>
                      <a:endParaRPr lang="en-US"/>
                    </a:p>
                  </a:txBody>
                  <a:tcPr/>
                </a:tc>
                <a:tc>
                  <a:txBody>
                    <a:bodyPr/>
                    <a:lstStyle/>
                    <a:p>
                      <a:pPr marL="0" marR="0">
                        <a:lnSpc>
                          <a:spcPct val="115000"/>
                        </a:lnSpc>
                        <a:spcBef>
                          <a:spcPts val="0"/>
                        </a:spcBef>
                        <a:spcAft>
                          <a:spcPts val="0"/>
                        </a:spcAft>
                      </a:pPr>
                      <a:endParaRPr lang="en-US" sz="2000" dirty="0">
                        <a:latin typeface="Calibri"/>
                        <a:ea typeface="Calibri"/>
                        <a:cs typeface="Times New Roman"/>
                      </a:endParaRPr>
                    </a:p>
                  </a:txBody>
                  <a:tcPr marL="59814" marR="59814" marT="0" marB="0">
                    <a:solidFill>
                      <a:schemeClr val="bg2"/>
                    </a:solidFill>
                  </a:tcPr>
                </a:tc>
              </a:tr>
            </a:tbl>
          </a:graphicData>
        </a:graphic>
      </p:graphicFrame>
      <p:sp>
        <p:nvSpPr>
          <p:cNvPr id="2" name="Title 1"/>
          <p:cNvSpPr>
            <a:spLocks noGrp="1"/>
          </p:cNvSpPr>
          <p:nvPr>
            <p:ph type="title"/>
          </p:nvPr>
        </p:nvSpPr>
        <p:spPr>
          <a:xfrm>
            <a:off x="457200" y="-152400"/>
            <a:ext cx="8229600" cy="1143000"/>
          </a:xfrm>
        </p:spPr>
        <p:txBody>
          <a:bodyPr>
            <a:normAutofit/>
          </a:bodyPr>
          <a:lstStyle/>
          <a:p>
            <a:r>
              <a:rPr lang="en-US" dirty="0" smtClean="0"/>
              <a:t>Exhibit 3-7: Job Cost Record</a:t>
            </a:r>
            <a:endParaRPr lang="en-US" dirty="0"/>
          </a:p>
        </p:txBody>
      </p:sp>
      <p:sp>
        <p:nvSpPr>
          <p:cNvPr id="4" name="Slide Number Placeholder 3"/>
          <p:cNvSpPr>
            <a:spLocks noGrp="1"/>
          </p:cNvSpPr>
          <p:nvPr>
            <p:ph type="sldNum" sz="quarter" idx="12"/>
          </p:nvPr>
        </p:nvSpPr>
        <p:spPr/>
        <p:txBody>
          <a:bodyPr/>
          <a:lstStyle/>
          <a:p>
            <a:fld id="{F49C6DA7-73C8-4B31-9201-EC9BDA74EDE1}" type="slidenum">
              <a:rPr lang="en-US" smtClean="0"/>
              <a:pPr/>
              <a:t>12</a:t>
            </a:fld>
            <a:endParaRPr lang="en-US" dirty="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3048000" y="76200"/>
            <a:ext cx="5867400" cy="1066800"/>
          </a:xfrm>
        </p:spPr>
        <p:txBody>
          <a:bodyPr/>
          <a:lstStyle/>
          <a:p>
            <a:r>
              <a:rPr lang="en-US" sz="3600" dirty="0" smtClean="0"/>
              <a:t>Exhibit 3-8: Work in Process Inventory</a:t>
            </a:r>
          </a:p>
        </p:txBody>
      </p:sp>
      <p:sp>
        <p:nvSpPr>
          <p:cNvPr id="4" name="Slide Number Placeholder 3"/>
          <p:cNvSpPr>
            <a:spLocks noGrp="1"/>
          </p:cNvSpPr>
          <p:nvPr>
            <p:ph type="sldNum" sz="quarter" idx="12"/>
          </p:nvPr>
        </p:nvSpPr>
        <p:spPr/>
        <p:txBody>
          <a:bodyPr/>
          <a:lstStyle/>
          <a:p>
            <a:pPr>
              <a:defRPr/>
            </a:pPr>
            <a:fld id="{72E31CD3-C539-4996-B1B5-6C530E5D7BE2}" type="slidenum">
              <a:rPr smtClean="0"/>
              <a:pPr>
                <a:defRPr/>
              </a:pPr>
              <a:t>13</a:t>
            </a:fld>
            <a:endParaRPr dirty="0"/>
          </a:p>
        </p:txBody>
      </p:sp>
      <p:graphicFrame>
        <p:nvGraphicFramePr>
          <p:cNvPr id="5" name="Table 4"/>
          <p:cNvGraphicFramePr>
            <a:graphicFrameLocks noGrp="1"/>
          </p:cNvGraphicFramePr>
          <p:nvPr/>
        </p:nvGraphicFramePr>
        <p:xfrm>
          <a:off x="228600" y="228600"/>
          <a:ext cx="2590800" cy="1577340"/>
        </p:xfrm>
        <a:graphic>
          <a:graphicData uri="http://schemas.openxmlformats.org/drawingml/2006/table">
            <a:tbl>
              <a:tblPr>
                <a:tableStyleId>{BC89EF96-8CEA-46FF-86C4-4CE0E7609802}</a:tableStyleId>
              </a:tblPr>
              <a:tblGrid>
                <a:gridCol w="2590800"/>
              </a:tblGrid>
              <a:tr h="182880">
                <a:tc>
                  <a:txBody>
                    <a:bodyPr/>
                    <a:lstStyle/>
                    <a:p>
                      <a:pPr marL="0" marR="0">
                        <a:lnSpc>
                          <a:spcPct val="115000"/>
                        </a:lnSpc>
                        <a:spcBef>
                          <a:spcPts val="0"/>
                        </a:spcBef>
                        <a:spcAft>
                          <a:spcPts val="0"/>
                        </a:spcAft>
                      </a:pPr>
                      <a:r>
                        <a:rPr lang="en-US" sz="1800" dirty="0"/>
                        <a:t>     JOB 560-</a:t>
                      </a:r>
                      <a:endParaRPr lang="en-US" sz="1800" dirty="0">
                        <a:latin typeface="Calibri"/>
                        <a:ea typeface="Calibri"/>
                        <a:cs typeface="Times New Roman"/>
                      </a:endParaRPr>
                    </a:p>
                  </a:txBody>
                  <a:tcPr marL="68580" marR="68580" marT="0" marB="0">
                    <a:solidFill>
                      <a:schemeClr val="bg2"/>
                    </a:solidFill>
                  </a:tcPr>
                </a:tc>
              </a:tr>
              <a:tr h="182880">
                <a:tc>
                  <a:txBody>
                    <a:bodyPr/>
                    <a:lstStyle/>
                    <a:p>
                      <a:pPr marL="0" marR="0">
                        <a:lnSpc>
                          <a:spcPct val="115000"/>
                        </a:lnSpc>
                        <a:spcBef>
                          <a:spcPts val="0"/>
                        </a:spcBef>
                        <a:spcAft>
                          <a:spcPts val="0"/>
                        </a:spcAft>
                      </a:pPr>
                      <a:r>
                        <a:rPr lang="en-US" sz="1800" dirty="0"/>
                        <a:t>Direct Materials</a:t>
                      </a:r>
                      <a:endParaRPr lang="en-US" sz="1800" dirty="0">
                        <a:latin typeface="Calibri"/>
                        <a:ea typeface="Calibri"/>
                        <a:cs typeface="Times New Roman"/>
                      </a:endParaRPr>
                    </a:p>
                  </a:txBody>
                  <a:tcPr marL="68580" marR="68580" marT="0" marB="0">
                    <a:solidFill>
                      <a:schemeClr val="bg2"/>
                    </a:solidFill>
                  </a:tcPr>
                </a:tc>
              </a:tr>
              <a:tr h="182880">
                <a:tc>
                  <a:txBody>
                    <a:bodyPr/>
                    <a:lstStyle/>
                    <a:p>
                      <a:pPr marL="0" marR="0">
                        <a:lnSpc>
                          <a:spcPct val="115000"/>
                        </a:lnSpc>
                        <a:spcBef>
                          <a:spcPts val="0"/>
                        </a:spcBef>
                        <a:spcAft>
                          <a:spcPts val="0"/>
                        </a:spcAft>
                      </a:pPr>
                      <a:r>
                        <a:rPr lang="en-US" sz="1800" dirty="0"/>
                        <a:t>Direct Labor</a:t>
                      </a:r>
                      <a:endParaRPr lang="en-US" sz="1800" dirty="0">
                        <a:latin typeface="Calibri"/>
                        <a:ea typeface="Calibri"/>
                        <a:cs typeface="Times New Roman"/>
                      </a:endParaRPr>
                    </a:p>
                  </a:txBody>
                  <a:tcPr marL="68580" marR="68580" marT="0" marB="0">
                    <a:solidFill>
                      <a:schemeClr val="bg2"/>
                    </a:solidFill>
                  </a:tcPr>
                </a:tc>
              </a:tr>
              <a:tr h="182880">
                <a:tc>
                  <a:txBody>
                    <a:bodyPr/>
                    <a:lstStyle/>
                    <a:p>
                      <a:pPr marL="0" marR="0">
                        <a:lnSpc>
                          <a:spcPct val="115000"/>
                        </a:lnSpc>
                        <a:spcBef>
                          <a:spcPts val="0"/>
                        </a:spcBef>
                        <a:spcAft>
                          <a:spcPts val="0"/>
                        </a:spcAft>
                      </a:pPr>
                      <a:r>
                        <a:rPr lang="en-US" sz="1800" dirty="0"/>
                        <a:t>MOH</a:t>
                      </a:r>
                      <a:endParaRPr lang="en-US" sz="1800" dirty="0">
                        <a:latin typeface="Calibri"/>
                        <a:ea typeface="Calibri"/>
                        <a:cs typeface="Times New Roman"/>
                      </a:endParaRPr>
                    </a:p>
                  </a:txBody>
                  <a:tcPr marL="68580" marR="68580" marT="0" marB="0">
                    <a:solidFill>
                      <a:schemeClr val="bg2"/>
                    </a:solidFill>
                  </a:tcPr>
                </a:tc>
              </a:tr>
              <a:tr h="182880">
                <a:tc>
                  <a:txBody>
                    <a:bodyPr/>
                    <a:lstStyle/>
                    <a:p>
                      <a:pPr marL="0" marR="0">
                        <a:lnSpc>
                          <a:spcPct val="115000"/>
                        </a:lnSpc>
                        <a:spcBef>
                          <a:spcPts val="0"/>
                        </a:spcBef>
                        <a:spcAft>
                          <a:spcPts val="0"/>
                        </a:spcAft>
                      </a:pPr>
                      <a:r>
                        <a:rPr lang="en-US" sz="1800" dirty="0"/>
                        <a:t>      Total Job Cost</a:t>
                      </a:r>
                      <a:endParaRPr lang="en-US" sz="1800" dirty="0">
                        <a:latin typeface="Calibri"/>
                        <a:ea typeface="Calibri"/>
                        <a:cs typeface="Times New Roman"/>
                      </a:endParaRPr>
                    </a:p>
                  </a:txBody>
                  <a:tcPr marL="68580" marR="68580" marT="0" marB="0">
                    <a:solidFill>
                      <a:schemeClr val="bg2"/>
                    </a:solidFill>
                  </a:tcPr>
                </a:tc>
              </a:tr>
            </a:tbl>
          </a:graphicData>
        </a:graphic>
      </p:graphicFrame>
      <p:graphicFrame>
        <p:nvGraphicFramePr>
          <p:cNvPr id="6" name="Table 5"/>
          <p:cNvGraphicFramePr>
            <a:graphicFrameLocks noGrp="1"/>
          </p:cNvGraphicFramePr>
          <p:nvPr/>
        </p:nvGraphicFramePr>
        <p:xfrm>
          <a:off x="3276600" y="1143000"/>
          <a:ext cx="5638801" cy="3840480"/>
        </p:xfrm>
        <a:graphic>
          <a:graphicData uri="http://schemas.openxmlformats.org/drawingml/2006/table">
            <a:tbl>
              <a:tblPr>
                <a:tableStyleId>{69CF1AB2-1976-4502-BF36-3FF5EA218861}</a:tableStyleId>
              </a:tblPr>
              <a:tblGrid>
                <a:gridCol w="2667000"/>
                <a:gridCol w="2971801"/>
              </a:tblGrid>
              <a:tr h="457200">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t>Life Fitness</a:t>
                      </a:r>
                    </a:p>
                    <a:p>
                      <a:pPr marL="0" marR="0" algn="ctr">
                        <a:lnSpc>
                          <a:spcPct val="115000"/>
                        </a:lnSpc>
                        <a:spcBef>
                          <a:spcPts val="0"/>
                        </a:spcBef>
                        <a:spcAft>
                          <a:spcPts val="0"/>
                        </a:spcAft>
                      </a:pPr>
                      <a:r>
                        <a:rPr lang="en-US" sz="1600" dirty="0" smtClean="0"/>
                        <a:t>Balance </a:t>
                      </a:r>
                      <a:r>
                        <a:rPr lang="en-US" sz="1600" dirty="0"/>
                        <a:t>Sheet</a:t>
                      </a:r>
                      <a:endParaRPr lang="en-US" sz="1600" dirty="0" smtClean="0"/>
                    </a:p>
                    <a:p>
                      <a:pPr marL="0" marR="0" algn="ctr">
                        <a:lnSpc>
                          <a:spcPct val="115000"/>
                        </a:lnSpc>
                        <a:spcBef>
                          <a:spcPts val="0"/>
                        </a:spcBef>
                        <a:spcAft>
                          <a:spcPts val="0"/>
                        </a:spcAft>
                      </a:pPr>
                      <a:r>
                        <a:rPr lang="en-US" sz="1600" dirty="0" smtClean="0"/>
                        <a:t>November </a:t>
                      </a:r>
                      <a:r>
                        <a:rPr lang="en-US" sz="1600" dirty="0"/>
                        <a:t>30</a:t>
                      </a:r>
                      <a:endParaRPr lang="en-US" sz="1600" dirty="0">
                        <a:latin typeface="Calibri"/>
                        <a:ea typeface="Calibri"/>
                        <a:cs typeface="Times New Roman"/>
                      </a:endParaRPr>
                    </a:p>
                  </a:txBody>
                  <a:tcPr marL="68580" marR="68580" marT="0" marB="0"/>
                </a:tc>
                <a:tc hMerge="1">
                  <a:txBody>
                    <a:bodyPr/>
                    <a:lstStyle/>
                    <a:p>
                      <a:endParaRPr lang="en-US"/>
                    </a:p>
                  </a:txBody>
                  <a:tcPr/>
                </a:tc>
              </a:tr>
              <a:tr h="304800">
                <a:tc>
                  <a:txBody>
                    <a:bodyPr/>
                    <a:lstStyle/>
                    <a:p>
                      <a:pPr marL="0" marR="0" algn="l">
                        <a:lnSpc>
                          <a:spcPct val="115000"/>
                        </a:lnSpc>
                        <a:spcBef>
                          <a:spcPts val="0"/>
                        </a:spcBef>
                        <a:spcAft>
                          <a:spcPts val="0"/>
                        </a:spcAft>
                      </a:pPr>
                      <a:r>
                        <a:rPr lang="en-US" sz="1600"/>
                        <a:t>Assets:</a:t>
                      </a: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a:t>Liabilities and Owners Equity:</a:t>
                      </a: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r>
                        <a:rPr lang="en-US" sz="1600"/>
                        <a:t>     Cash</a:t>
                      </a: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a:t>     Accounts Payable</a:t>
                      </a: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r>
                        <a:rPr lang="en-US" sz="1600"/>
                        <a:t>     Accounts Receivable</a:t>
                      </a: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a:t>     Wages and Salaries Payable</a:t>
                      </a: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r>
                        <a:rPr lang="en-US" sz="1600"/>
                        <a:t>     Raw Materials Inventory</a:t>
                      </a: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a:t>     Other Liabilities</a:t>
                      </a: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r>
                        <a:rPr lang="en-US" sz="1600" dirty="0"/>
                        <a:t>     Work in Process Inventory</a:t>
                      </a:r>
                      <a:endParaRPr lang="en-US" sz="1600" dirty="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r>
                        <a:rPr lang="en-US" sz="1600"/>
                        <a:t>     Finished Goods Inventory</a:t>
                      </a: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a:t>    Common Stock</a:t>
                      </a: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a:t>    Retained Earnings</a:t>
                      </a: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r>
                        <a:rPr lang="en-US" sz="1600"/>
                        <a:t>     Property and Equipment</a:t>
                      </a: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endParaRPr lang="en-US" sz="1600">
                        <a:latin typeface="Calibri"/>
                        <a:ea typeface="Calibri"/>
                        <a:cs typeface="Times New Roman"/>
                      </a:endParaRPr>
                    </a:p>
                  </a:txBody>
                  <a:tcPr marL="68580" marR="68580" marT="0" marB="0"/>
                </a:tc>
              </a:tr>
              <a:tr h="304800">
                <a:tc>
                  <a:txBody>
                    <a:bodyPr/>
                    <a:lstStyle/>
                    <a:p>
                      <a:pPr marL="0" marR="0" algn="l">
                        <a:lnSpc>
                          <a:spcPct val="115000"/>
                        </a:lnSpc>
                        <a:spcBef>
                          <a:spcPts val="0"/>
                        </a:spcBef>
                        <a:spcAft>
                          <a:spcPts val="0"/>
                        </a:spcAft>
                      </a:pPr>
                      <a:r>
                        <a:rPr lang="en-US" sz="1600"/>
                        <a:t>Total Assets</a:t>
                      </a:r>
                      <a:endParaRPr lang="en-US" sz="1600">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600" dirty="0"/>
                        <a:t>Total Liabilities and Owner’s Equity</a:t>
                      </a:r>
                      <a:endParaRPr lang="en-US" sz="1600" dirty="0">
                        <a:latin typeface="Calibri"/>
                        <a:ea typeface="Calibri"/>
                        <a:cs typeface="Times New Roman"/>
                      </a:endParaRPr>
                    </a:p>
                  </a:txBody>
                  <a:tcPr marL="68580" marR="68580" marT="0" marB="0"/>
                </a:tc>
              </a:tr>
            </a:tbl>
          </a:graphicData>
        </a:graphic>
      </p:graphicFrame>
      <p:graphicFrame>
        <p:nvGraphicFramePr>
          <p:cNvPr id="7" name="Table 6"/>
          <p:cNvGraphicFramePr>
            <a:graphicFrameLocks noGrp="1"/>
          </p:cNvGraphicFramePr>
          <p:nvPr/>
        </p:nvGraphicFramePr>
        <p:xfrm>
          <a:off x="228600" y="1828800"/>
          <a:ext cx="2590800" cy="1577340"/>
        </p:xfrm>
        <a:graphic>
          <a:graphicData uri="http://schemas.openxmlformats.org/drawingml/2006/table">
            <a:tbl>
              <a:tblPr>
                <a:tableStyleId>{BC89EF96-8CEA-46FF-86C4-4CE0E7609802}</a:tableStyleId>
              </a:tblPr>
              <a:tblGrid>
                <a:gridCol w="2590800"/>
              </a:tblGrid>
              <a:tr h="167640">
                <a:tc>
                  <a:txBody>
                    <a:bodyPr/>
                    <a:lstStyle/>
                    <a:p>
                      <a:pPr marL="0" marR="0">
                        <a:lnSpc>
                          <a:spcPct val="115000"/>
                        </a:lnSpc>
                        <a:spcBef>
                          <a:spcPts val="0"/>
                        </a:spcBef>
                        <a:spcAft>
                          <a:spcPts val="0"/>
                        </a:spcAft>
                      </a:pPr>
                      <a:r>
                        <a:rPr lang="en-US" sz="1800" dirty="0"/>
                        <a:t>     JOB 561-</a:t>
                      </a:r>
                      <a:endParaRPr lang="en-US" sz="1800" dirty="0">
                        <a:latin typeface="Calibri"/>
                        <a:ea typeface="Calibri"/>
                        <a:cs typeface="Times New Roman"/>
                      </a:endParaRPr>
                    </a:p>
                  </a:txBody>
                  <a:tcPr marL="68580" marR="68580" marT="0" marB="0">
                    <a:solidFill>
                      <a:schemeClr val="bg2"/>
                    </a:solidFill>
                  </a:tcPr>
                </a:tc>
              </a:tr>
              <a:tr h="213360">
                <a:tc>
                  <a:txBody>
                    <a:bodyPr/>
                    <a:lstStyle/>
                    <a:p>
                      <a:pPr marL="0" marR="0">
                        <a:lnSpc>
                          <a:spcPct val="115000"/>
                        </a:lnSpc>
                        <a:spcBef>
                          <a:spcPts val="0"/>
                        </a:spcBef>
                        <a:spcAft>
                          <a:spcPts val="0"/>
                        </a:spcAft>
                      </a:pPr>
                      <a:r>
                        <a:rPr lang="en-US" sz="1800" dirty="0"/>
                        <a:t>Direct Materials</a:t>
                      </a:r>
                      <a:endParaRPr lang="en-US" sz="1800" dirty="0">
                        <a:latin typeface="Calibri"/>
                        <a:ea typeface="Calibri"/>
                        <a:cs typeface="Times New Roman"/>
                      </a:endParaRPr>
                    </a:p>
                  </a:txBody>
                  <a:tcPr marL="68580" marR="68580" marT="0" marB="0">
                    <a:solidFill>
                      <a:schemeClr val="bg2"/>
                    </a:solidFill>
                  </a:tcPr>
                </a:tc>
              </a:tr>
              <a:tr h="167640">
                <a:tc>
                  <a:txBody>
                    <a:bodyPr/>
                    <a:lstStyle/>
                    <a:p>
                      <a:pPr marL="0" marR="0">
                        <a:lnSpc>
                          <a:spcPct val="115000"/>
                        </a:lnSpc>
                        <a:spcBef>
                          <a:spcPts val="0"/>
                        </a:spcBef>
                        <a:spcAft>
                          <a:spcPts val="0"/>
                        </a:spcAft>
                      </a:pPr>
                      <a:r>
                        <a:rPr lang="en-US" sz="1800" dirty="0"/>
                        <a:t>Direct Labor</a:t>
                      </a:r>
                      <a:endParaRPr lang="en-US" sz="1800" dirty="0">
                        <a:latin typeface="Calibri"/>
                        <a:ea typeface="Calibri"/>
                        <a:cs typeface="Times New Roman"/>
                      </a:endParaRPr>
                    </a:p>
                  </a:txBody>
                  <a:tcPr marL="68580" marR="68580" marT="0" marB="0">
                    <a:solidFill>
                      <a:schemeClr val="bg2"/>
                    </a:solidFill>
                  </a:tcPr>
                </a:tc>
              </a:tr>
              <a:tr h="167640">
                <a:tc>
                  <a:txBody>
                    <a:bodyPr/>
                    <a:lstStyle/>
                    <a:p>
                      <a:pPr marL="0" marR="0">
                        <a:lnSpc>
                          <a:spcPct val="115000"/>
                        </a:lnSpc>
                        <a:spcBef>
                          <a:spcPts val="0"/>
                        </a:spcBef>
                        <a:spcAft>
                          <a:spcPts val="0"/>
                        </a:spcAft>
                      </a:pPr>
                      <a:r>
                        <a:rPr lang="en-US" sz="1800" dirty="0"/>
                        <a:t>MOH</a:t>
                      </a:r>
                      <a:endParaRPr lang="en-US" sz="1800" dirty="0">
                        <a:latin typeface="Calibri"/>
                        <a:ea typeface="Calibri"/>
                        <a:cs typeface="Times New Roman"/>
                      </a:endParaRPr>
                    </a:p>
                  </a:txBody>
                  <a:tcPr marL="68580" marR="68580" marT="0" marB="0">
                    <a:solidFill>
                      <a:schemeClr val="bg2"/>
                    </a:solidFill>
                  </a:tcPr>
                </a:tc>
              </a:tr>
              <a:tr h="167640">
                <a:tc>
                  <a:txBody>
                    <a:bodyPr/>
                    <a:lstStyle/>
                    <a:p>
                      <a:pPr marL="0" marR="0">
                        <a:lnSpc>
                          <a:spcPct val="115000"/>
                        </a:lnSpc>
                        <a:spcBef>
                          <a:spcPts val="0"/>
                        </a:spcBef>
                        <a:spcAft>
                          <a:spcPts val="0"/>
                        </a:spcAft>
                      </a:pPr>
                      <a:r>
                        <a:rPr lang="en-US" sz="1800" dirty="0"/>
                        <a:t>      Total Job Cost</a:t>
                      </a:r>
                      <a:endParaRPr lang="en-US" sz="1800" dirty="0">
                        <a:latin typeface="Calibri"/>
                        <a:ea typeface="Calibri"/>
                        <a:cs typeface="Times New Roman"/>
                      </a:endParaRPr>
                    </a:p>
                  </a:txBody>
                  <a:tcPr marL="68580" marR="68580" marT="0" marB="0">
                    <a:solidFill>
                      <a:schemeClr val="bg2"/>
                    </a:solidFill>
                  </a:tcPr>
                </a:tc>
              </a:tr>
            </a:tbl>
          </a:graphicData>
        </a:graphic>
      </p:graphicFrame>
      <p:graphicFrame>
        <p:nvGraphicFramePr>
          <p:cNvPr id="8" name="Table 7"/>
          <p:cNvGraphicFramePr>
            <a:graphicFrameLocks noGrp="1"/>
          </p:cNvGraphicFramePr>
          <p:nvPr/>
        </p:nvGraphicFramePr>
        <p:xfrm>
          <a:off x="228600" y="3429000"/>
          <a:ext cx="2590800" cy="1577340"/>
        </p:xfrm>
        <a:graphic>
          <a:graphicData uri="http://schemas.openxmlformats.org/drawingml/2006/table">
            <a:tbl>
              <a:tblPr>
                <a:tableStyleId>{BC89EF96-8CEA-46FF-86C4-4CE0E7609802}</a:tableStyleId>
              </a:tblPr>
              <a:tblGrid>
                <a:gridCol w="2590800"/>
              </a:tblGrid>
              <a:tr h="172974">
                <a:tc>
                  <a:txBody>
                    <a:bodyPr/>
                    <a:lstStyle/>
                    <a:p>
                      <a:pPr marL="0" marR="0">
                        <a:lnSpc>
                          <a:spcPct val="115000"/>
                        </a:lnSpc>
                        <a:spcBef>
                          <a:spcPts val="0"/>
                        </a:spcBef>
                        <a:spcAft>
                          <a:spcPts val="0"/>
                        </a:spcAft>
                      </a:pPr>
                      <a:r>
                        <a:rPr lang="en-US" sz="1800" dirty="0"/>
                        <a:t>     JOB 562-</a:t>
                      </a:r>
                      <a:endParaRPr lang="en-US" sz="1800" dirty="0">
                        <a:latin typeface="Calibri"/>
                        <a:ea typeface="Calibri"/>
                        <a:cs typeface="Times New Roman"/>
                      </a:endParaRPr>
                    </a:p>
                  </a:txBody>
                  <a:tcPr marL="68580" marR="68580" marT="0" marB="0">
                    <a:solidFill>
                      <a:schemeClr val="bg2"/>
                    </a:solidFill>
                  </a:tcPr>
                </a:tc>
              </a:tr>
              <a:tr h="172974">
                <a:tc>
                  <a:txBody>
                    <a:bodyPr/>
                    <a:lstStyle/>
                    <a:p>
                      <a:pPr marL="0" marR="0">
                        <a:lnSpc>
                          <a:spcPct val="115000"/>
                        </a:lnSpc>
                        <a:spcBef>
                          <a:spcPts val="0"/>
                        </a:spcBef>
                        <a:spcAft>
                          <a:spcPts val="0"/>
                        </a:spcAft>
                      </a:pPr>
                      <a:r>
                        <a:rPr lang="en-US" sz="1800" dirty="0"/>
                        <a:t>Direct Materials</a:t>
                      </a:r>
                      <a:endParaRPr lang="en-US" sz="1800" dirty="0">
                        <a:latin typeface="Calibri"/>
                        <a:ea typeface="Calibri"/>
                        <a:cs typeface="Times New Roman"/>
                      </a:endParaRPr>
                    </a:p>
                  </a:txBody>
                  <a:tcPr marL="68580" marR="68580" marT="0" marB="0">
                    <a:solidFill>
                      <a:schemeClr val="bg2"/>
                    </a:solidFill>
                  </a:tcPr>
                </a:tc>
              </a:tr>
              <a:tr h="172974">
                <a:tc>
                  <a:txBody>
                    <a:bodyPr/>
                    <a:lstStyle/>
                    <a:p>
                      <a:pPr marL="0" marR="0">
                        <a:lnSpc>
                          <a:spcPct val="115000"/>
                        </a:lnSpc>
                        <a:spcBef>
                          <a:spcPts val="0"/>
                        </a:spcBef>
                        <a:spcAft>
                          <a:spcPts val="0"/>
                        </a:spcAft>
                      </a:pPr>
                      <a:r>
                        <a:rPr lang="en-US" sz="1800" dirty="0"/>
                        <a:t>Direct Labor</a:t>
                      </a:r>
                      <a:endParaRPr lang="en-US" sz="1800" dirty="0">
                        <a:latin typeface="Calibri"/>
                        <a:ea typeface="Calibri"/>
                        <a:cs typeface="Times New Roman"/>
                      </a:endParaRPr>
                    </a:p>
                  </a:txBody>
                  <a:tcPr marL="68580" marR="68580" marT="0" marB="0">
                    <a:solidFill>
                      <a:schemeClr val="bg2"/>
                    </a:solidFill>
                  </a:tcPr>
                </a:tc>
              </a:tr>
              <a:tr h="172974">
                <a:tc>
                  <a:txBody>
                    <a:bodyPr/>
                    <a:lstStyle/>
                    <a:p>
                      <a:pPr marL="0" marR="0">
                        <a:lnSpc>
                          <a:spcPct val="115000"/>
                        </a:lnSpc>
                        <a:spcBef>
                          <a:spcPts val="0"/>
                        </a:spcBef>
                        <a:spcAft>
                          <a:spcPts val="0"/>
                        </a:spcAft>
                      </a:pPr>
                      <a:r>
                        <a:rPr lang="en-US" sz="1800" dirty="0"/>
                        <a:t>MOH</a:t>
                      </a:r>
                      <a:endParaRPr lang="en-US" sz="1800" dirty="0">
                        <a:latin typeface="Calibri"/>
                        <a:ea typeface="Calibri"/>
                        <a:cs typeface="Times New Roman"/>
                      </a:endParaRPr>
                    </a:p>
                  </a:txBody>
                  <a:tcPr marL="68580" marR="68580" marT="0" marB="0">
                    <a:solidFill>
                      <a:schemeClr val="bg2"/>
                    </a:solidFill>
                  </a:tcPr>
                </a:tc>
              </a:tr>
              <a:tr h="172974">
                <a:tc>
                  <a:txBody>
                    <a:bodyPr/>
                    <a:lstStyle/>
                    <a:p>
                      <a:pPr marL="0" marR="0">
                        <a:lnSpc>
                          <a:spcPct val="115000"/>
                        </a:lnSpc>
                        <a:spcBef>
                          <a:spcPts val="0"/>
                        </a:spcBef>
                        <a:spcAft>
                          <a:spcPts val="0"/>
                        </a:spcAft>
                      </a:pPr>
                      <a:r>
                        <a:rPr lang="en-US" sz="1800" dirty="0"/>
                        <a:t>      Total Job Cost</a:t>
                      </a:r>
                      <a:endParaRPr lang="en-US" sz="1800" dirty="0">
                        <a:latin typeface="Calibri"/>
                        <a:ea typeface="Calibri"/>
                        <a:cs typeface="Times New Roman"/>
                      </a:endParaRPr>
                    </a:p>
                  </a:txBody>
                  <a:tcPr marL="68580" marR="68580" marT="0" marB="0">
                    <a:solidFill>
                      <a:schemeClr val="bg2"/>
                    </a:solidFill>
                  </a:tcPr>
                </a:tc>
              </a:tr>
            </a:tbl>
          </a:graphicData>
        </a:graphic>
      </p:graphicFrame>
      <p:graphicFrame>
        <p:nvGraphicFramePr>
          <p:cNvPr id="9" name="Table 8"/>
          <p:cNvGraphicFramePr>
            <a:graphicFrameLocks noGrp="1"/>
          </p:cNvGraphicFramePr>
          <p:nvPr/>
        </p:nvGraphicFramePr>
        <p:xfrm>
          <a:off x="228600" y="5029200"/>
          <a:ext cx="2590800" cy="1577340"/>
        </p:xfrm>
        <a:graphic>
          <a:graphicData uri="http://schemas.openxmlformats.org/drawingml/2006/table">
            <a:tbl>
              <a:tblPr>
                <a:tableStyleId>{BC89EF96-8CEA-46FF-86C4-4CE0E7609802}</a:tableStyleId>
              </a:tblPr>
              <a:tblGrid>
                <a:gridCol w="2590800"/>
              </a:tblGrid>
              <a:tr h="213360">
                <a:tc>
                  <a:txBody>
                    <a:bodyPr/>
                    <a:lstStyle/>
                    <a:p>
                      <a:pPr marL="0" marR="0">
                        <a:lnSpc>
                          <a:spcPct val="115000"/>
                        </a:lnSpc>
                        <a:spcBef>
                          <a:spcPts val="0"/>
                        </a:spcBef>
                        <a:spcAft>
                          <a:spcPts val="0"/>
                        </a:spcAft>
                      </a:pPr>
                      <a:r>
                        <a:rPr lang="en-US" sz="1800" dirty="0"/>
                        <a:t>     JOB 563-</a:t>
                      </a:r>
                      <a:endParaRPr lang="en-US" sz="1800" dirty="0">
                        <a:latin typeface="Calibri"/>
                        <a:ea typeface="Calibri"/>
                        <a:cs typeface="Times New Roman"/>
                      </a:endParaRPr>
                    </a:p>
                  </a:txBody>
                  <a:tcPr marL="68580" marR="68580" marT="0" marB="0">
                    <a:solidFill>
                      <a:schemeClr val="bg2"/>
                    </a:solidFill>
                  </a:tcPr>
                </a:tc>
              </a:tr>
              <a:tr h="213360">
                <a:tc>
                  <a:txBody>
                    <a:bodyPr/>
                    <a:lstStyle/>
                    <a:p>
                      <a:pPr marL="0" marR="0">
                        <a:lnSpc>
                          <a:spcPct val="115000"/>
                        </a:lnSpc>
                        <a:spcBef>
                          <a:spcPts val="0"/>
                        </a:spcBef>
                        <a:spcAft>
                          <a:spcPts val="0"/>
                        </a:spcAft>
                      </a:pPr>
                      <a:r>
                        <a:rPr lang="en-US" sz="1800" dirty="0"/>
                        <a:t>Direct Materials</a:t>
                      </a:r>
                      <a:endParaRPr lang="en-US" sz="1800" dirty="0">
                        <a:latin typeface="Calibri"/>
                        <a:ea typeface="Calibri"/>
                        <a:cs typeface="Times New Roman"/>
                      </a:endParaRPr>
                    </a:p>
                  </a:txBody>
                  <a:tcPr marL="68580" marR="68580" marT="0" marB="0">
                    <a:solidFill>
                      <a:schemeClr val="bg2"/>
                    </a:solidFill>
                  </a:tcPr>
                </a:tc>
              </a:tr>
              <a:tr h="213360">
                <a:tc>
                  <a:txBody>
                    <a:bodyPr/>
                    <a:lstStyle/>
                    <a:p>
                      <a:pPr marL="0" marR="0">
                        <a:lnSpc>
                          <a:spcPct val="115000"/>
                        </a:lnSpc>
                        <a:spcBef>
                          <a:spcPts val="0"/>
                        </a:spcBef>
                        <a:spcAft>
                          <a:spcPts val="0"/>
                        </a:spcAft>
                      </a:pPr>
                      <a:r>
                        <a:rPr lang="en-US" sz="1800" dirty="0"/>
                        <a:t>Direct Labor</a:t>
                      </a:r>
                      <a:endParaRPr lang="en-US" sz="1800" dirty="0">
                        <a:latin typeface="Calibri"/>
                        <a:ea typeface="Calibri"/>
                        <a:cs typeface="Times New Roman"/>
                      </a:endParaRPr>
                    </a:p>
                  </a:txBody>
                  <a:tcPr marL="68580" marR="68580" marT="0" marB="0">
                    <a:solidFill>
                      <a:schemeClr val="bg2"/>
                    </a:solidFill>
                  </a:tcPr>
                </a:tc>
              </a:tr>
              <a:tr h="213360">
                <a:tc>
                  <a:txBody>
                    <a:bodyPr/>
                    <a:lstStyle/>
                    <a:p>
                      <a:pPr marL="0" marR="0">
                        <a:lnSpc>
                          <a:spcPct val="115000"/>
                        </a:lnSpc>
                        <a:spcBef>
                          <a:spcPts val="0"/>
                        </a:spcBef>
                        <a:spcAft>
                          <a:spcPts val="0"/>
                        </a:spcAft>
                      </a:pPr>
                      <a:r>
                        <a:rPr lang="en-US" sz="1800" dirty="0"/>
                        <a:t>MOH</a:t>
                      </a:r>
                      <a:endParaRPr lang="en-US" sz="1800" dirty="0">
                        <a:latin typeface="Calibri"/>
                        <a:ea typeface="Calibri"/>
                        <a:cs typeface="Times New Roman"/>
                      </a:endParaRPr>
                    </a:p>
                  </a:txBody>
                  <a:tcPr marL="68580" marR="68580" marT="0" marB="0">
                    <a:solidFill>
                      <a:schemeClr val="bg2"/>
                    </a:solidFill>
                  </a:tcPr>
                </a:tc>
              </a:tr>
              <a:tr h="213360">
                <a:tc>
                  <a:txBody>
                    <a:bodyPr/>
                    <a:lstStyle/>
                    <a:p>
                      <a:pPr marL="0" marR="0">
                        <a:lnSpc>
                          <a:spcPct val="115000"/>
                        </a:lnSpc>
                        <a:spcBef>
                          <a:spcPts val="0"/>
                        </a:spcBef>
                        <a:spcAft>
                          <a:spcPts val="0"/>
                        </a:spcAft>
                      </a:pPr>
                      <a:r>
                        <a:rPr lang="en-US" sz="1800" dirty="0"/>
                        <a:t>      Total Job Cost</a:t>
                      </a:r>
                      <a:endParaRPr lang="en-US" sz="1800" dirty="0">
                        <a:latin typeface="Calibri"/>
                        <a:ea typeface="Calibri"/>
                        <a:cs typeface="Times New Roman"/>
                      </a:endParaRPr>
                    </a:p>
                  </a:txBody>
                  <a:tcPr marL="68580" marR="68580" marT="0" marB="0">
                    <a:solidFill>
                      <a:schemeClr val="bg2"/>
                    </a:solidFill>
                  </a:tcPr>
                </a:tc>
              </a:tr>
            </a:tbl>
          </a:graphicData>
        </a:graphic>
      </p:graphicFrame>
      <p:sp>
        <p:nvSpPr>
          <p:cNvPr id="31837" name="AutoShape 4"/>
          <p:cNvSpPr>
            <a:spLocks/>
          </p:cNvSpPr>
          <p:nvPr/>
        </p:nvSpPr>
        <p:spPr bwMode="auto">
          <a:xfrm>
            <a:off x="2743200" y="838200"/>
            <a:ext cx="533400" cy="4953000"/>
          </a:xfrm>
          <a:prstGeom prst="rightBrace">
            <a:avLst>
              <a:gd name="adj1" fmla="val 61776"/>
              <a:gd name="adj2" fmla="val 50000"/>
            </a:avLst>
          </a:prstGeom>
          <a:noFill/>
          <a:ln w="9525">
            <a:solidFill>
              <a:srgbClr val="000000"/>
            </a:solidFill>
            <a:round/>
            <a:headEnd/>
            <a:tailEnd/>
          </a:ln>
        </p:spPr>
        <p:txBody>
          <a:bodyPr/>
          <a:lstStyle/>
          <a:p>
            <a:endParaRPr lang="en-US"/>
          </a:p>
        </p:txBody>
      </p:sp>
      <p:sp>
        <p:nvSpPr>
          <p:cNvPr id="41054"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41055" name="TextBox 15"/>
          <p:cNvSpPr txBox="1">
            <a:spLocks noChangeArrowheads="1"/>
          </p:cNvSpPr>
          <p:nvPr/>
        </p:nvSpPr>
        <p:spPr bwMode="auto">
          <a:xfrm>
            <a:off x="3200400" y="5181600"/>
            <a:ext cx="5715000" cy="1200328"/>
          </a:xfrm>
          <a:prstGeom prst="rect">
            <a:avLst/>
          </a:prstGeom>
          <a:noFill/>
          <a:ln w="9525">
            <a:noFill/>
            <a:miter lim="800000"/>
            <a:headEnd/>
            <a:tailEnd/>
          </a:ln>
        </p:spPr>
        <p:txBody>
          <a:bodyPr>
            <a:spAutoFit/>
          </a:bodyPr>
          <a:lstStyle/>
          <a:p>
            <a:r>
              <a:rPr lang="en-US" sz="2400" dirty="0">
                <a:latin typeface="+mn-lt"/>
              </a:rPr>
              <a:t>The job cost records on </a:t>
            </a:r>
            <a:r>
              <a:rPr lang="en-US" sz="2400" i="1" dirty="0">
                <a:latin typeface="+mn-lt"/>
              </a:rPr>
              <a:t>incomplete</a:t>
            </a:r>
            <a:r>
              <a:rPr lang="en-US" sz="2400" dirty="0">
                <a:latin typeface="+mn-lt"/>
              </a:rPr>
              <a:t> jobs sum to the total Work in Process Inventory shown on the balance sheet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Exhibit 3-9: Materials Requisition</a:t>
            </a:r>
            <a:endParaRPr lang="en-US" sz="3600" dirty="0"/>
          </a:p>
        </p:txBody>
      </p:sp>
      <p:sp>
        <p:nvSpPr>
          <p:cNvPr id="4" name="Slide Number Placeholder 3"/>
          <p:cNvSpPr>
            <a:spLocks noGrp="1"/>
          </p:cNvSpPr>
          <p:nvPr>
            <p:ph type="sldNum" sz="quarter" idx="12"/>
          </p:nvPr>
        </p:nvSpPr>
        <p:spPr/>
        <p:txBody>
          <a:bodyPr/>
          <a:lstStyle/>
          <a:p>
            <a:fld id="{766A84AD-4253-41BA-8DE0-255743C63456}" type="slidenum">
              <a:rPr lang="en-US" smtClean="0"/>
              <a:pPr/>
              <a:t>14</a:t>
            </a:fld>
            <a:endParaRPr lang="en-US" dirty="0"/>
          </a:p>
        </p:txBody>
      </p:sp>
      <p:graphicFrame>
        <p:nvGraphicFramePr>
          <p:cNvPr id="5" name="Table 4"/>
          <p:cNvGraphicFramePr>
            <a:graphicFrameLocks noGrp="1"/>
          </p:cNvGraphicFramePr>
          <p:nvPr/>
        </p:nvGraphicFramePr>
        <p:xfrm>
          <a:off x="152400" y="1828800"/>
          <a:ext cx="8762998" cy="3726942"/>
        </p:xfrm>
        <a:graphic>
          <a:graphicData uri="http://schemas.openxmlformats.org/drawingml/2006/table">
            <a:tbl>
              <a:tblPr>
                <a:tableStyleId>{69CF1AB2-1976-4502-BF36-3FF5EA218861}</a:tableStyleId>
              </a:tblPr>
              <a:tblGrid>
                <a:gridCol w="1904999"/>
                <a:gridCol w="3276600"/>
                <a:gridCol w="1187705"/>
                <a:gridCol w="1248883"/>
                <a:gridCol w="1144811"/>
              </a:tblGrid>
              <a:tr h="1371600">
                <a:tc gridSpan="5">
                  <a:txBody>
                    <a:bodyPr/>
                    <a:lstStyle/>
                    <a:p>
                      <a:pPr marL="0" marR="0" algn="ctr">
                        <a:lnSpc>
                          <a:spcPct val="115000"/>
                        </a:lnSpc>
                        <a:spcBef>
                          <a:spcPts val="0"/>
                        </a:spcBef>
                        <a:spcAft>
                          <a:spcPts val="0"/>
                        </a:spcAft>
                      </a:pPr>
                      <a:r>
                        <a:rPr lang="en-US" sz="2200" dirty="0"/>
                        <a:t>Materials Requisition</a:t>
                      </a:r>
                    </a:p>
                    <a:p>
                      <a:pPr marL="0" marR="0" algn="ctr">
                        <a:lnSpc>
                          <a:spcPct val="115000"/>
                        </a:lnSpc>
                        <a:spcBef>
                          <a:spcPts val="0"/>
                        </a:spcBef>
                        <a:spcAft>
                          <a:spcPts val="0"/>
                        </a:spcAft>
                      </a:pPr>
                      <a:r>
                        <a:rPr lang="en-US" sz="2200" dirty="0"/>
                        <a:t>Number: #7568</a:t>
                      </a:r>
                    </a:p>
                    <a:p>
                      <a:pPr marL="0" marR="0">
                        <a:lnSpc>
                          <a:spcPct val="115000"/>
                        </a:lnSpc>
                        <a:spcBef>
                          <a:spcPts val="0"/>
                        </a:spcBef>
                        <a:spcAft>
                          <a:spcPts val="0"/>
                        </a:spcAft>
                      </a:pPr>
                      <a:r>
                        <a:rPr lang="en-US" sz="2200" dirty="0"/>
                        <a:t>Date: 12/2</a:t>
                      </a:r>
                    </a:p>
                    <a:p>
                      <a:pPr marL="0" marR="0">
                        <a:lnSpc>
                          <a:spcPct val="115000"/>
                        </a:lnSpc>
                        <a:spcBef>
                          <a:spcPts val="0"/>
                        </a:spcBef>
                        <a:spcAft>
                          <a:spcPts val="0"/>
                        </a:spcAft>
                      </a:pPr>
                      <a:r>
                        <a:rPr lang="en-US" sz="2200" dirty="0"/>
                        <a:t>Job: 603</a:t>
                      </a:r>
                      <a:endParaRPr lang="en-US" sz="22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47294">
                <a:tc>
                  <a:txBody>
                    <a:bodyPr/>
                    <a:lstStyle/>
                    <a:p>
                      <a:pPr marL="0" marR="0" algn="ctr">
                        <a:lnSpc>
                          <a:spcPct val="115000"/>
                        </a:lnSpc>
                        <a:spcBef>
                          <a:spcPts val="0"/>
                        </a:spcBef>
                        <a:spcAft>
                          <a:spcPts val="0"/>
                        </a:spcAft>
                      </a:pPr>
                      <a:r>
                        <a:rPr lang="en-US" sz="2200" dirty="0"/>
                        <a:t>Part Number</a:t>
                      </a:r>
                      <a:endParaRPr lang="en-US" sz="2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a:t>Description</a:t>
                      </a:r>
                      <a:endParaRPr lang="en-US" sz="22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t>Quantity</a:t>
                      </a:r>
                      <a:endParaRPr lang="en-US" sz="2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t>Unit Cost</a:t>
                      </a:r>
                      <a:endParaRPr lang="en-US" sz="22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200" dirty="0"/>
                        <a:t>Amount</a:t>
                      </a:r>
                      <a:endParaRPr lang="en-US" sz="2200" dirty="0">
                        <a:latin typeface="Calibri"/>
                        <a:ea typeface="Calibri"/>
                        <a:cs typeface="Times New Roman"/>
                      </a:endParaRPr>
                    </a:p>
                  </a:txBody>
                  <a:tcPr marL="68580" marR="68580" marT="0" marB="0" anchor="ctr"/>
                </a:tc>
              </a:tr>
              <a:tr h="434340">
                <a:tc>
                  <a:txBody>
                    <a:bodyPr/>
                    <a:lstStyle/>
                    <a:p>
                      <a:pPr marL="0" marR="0">
                        <a:lnSpc>
                          <a:spcPct val="115000"/>
                        </a:lnSpc>
                        <a:spcBef>
                          <a:spcPts val="0"/>
                        </a:spcBef>
                        <a:spcAft>
                          <a:spcPts val="0"/>
                        </a:spcAft>
                      </a:pPr>
                      <a:r>
                        <a:rPr lang="en-US" sz="2200"/>
                        <a:t>HRM50812</a:t>
                      </a:r>
                      <a:endParaRPr lang="en-US" sz="2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200" dirty="0"/>
                        <a:t>Heart rate monitor</a:t>
                      </a:r>
                      <a:endParaRPr lang="en-US" sz="22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a:t>50</a:t>
                      </a:r>
                      <a:endParaRPr lang="en-US" sz="2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dirty="0"/>
                        <a:t>$60</a:t>
                      </a:r>
                      <a:endParaRPr lang="en-US" sz="22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dirty="0"/>
                        <a:t>$3,000</a:t>
                      </a:r>
                      <a:endParaRPr lang="en-US" sz="2200" dirty="0">
                        <a:latin typeface="Calibri"/>
                        <a:ea typeface="Calibri"/>
                        <a:cs typeface="Times New Roman"/>
                      </a:endParaRPr>
                    </a:p>
                  </a:txBody>
                  <a:tcPr marL="68580" marR="68580" marT="0" marB="0"/>
                </a:tc>
              </a:tr>
              <a:tr h="434340">
                <a:tc>
                  <a:txBody>
                    <a:bodyPr/>
                    <a:lstStyle/>
                    <a:p>
                      <a:pPr marL="0" marR="0">
                        <a:lnSpc>
                          <a:spcPct val="115000"/>
                        </a:lnSpc>
                        <a:spcBef>
                          <a:spcPts val="0"/>
                        </a:spcBef>
                        <a:spcAft>
                          <a:spcPts val="0"/>
                        </a:spcAft>
                      </a:pPr>
                      <a:r>
                        <a:rPr lang="en-US" sz="2200"/>
                        <a:t>LCD620</a:t>
                      </a:r>
                      <a:endParaRPr lang="en-US" sz="2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200"/>
                        <a:t>LCD entertainment screen</a:t>
                      </a:r>
                      <a:endParaRPr lang="en-US" sz="2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dirty="0"/>
                        <a:t>50</a:t>
                      </a:r>
                      <a:endParaRPr lang="en-US" sz="22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dirty="0"/>
                        <a:t>$100</a:t>
                      </a:r>
                      <a:endParaRPr lang="en-US" sz="22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dirty="0"/>
                        <a:t>5,000</a:t>
                      </a:r>
                      <a:endParaRPr lang="en-US" sz="2200" dirty="0">
                        <a:latin typeface="Calibri"/>
                        <a:ea typeface="Calibri"/>
                        <a:cs typeface="Times New Roman"/>
                      </a:endParaRPr>
                    </a:p>
                  </a:txBody>
                  <a:tcPr marL="68580" marR="68580" marT="0" marB="0"/>
                </a:tc>
              </a:tr>
              <a:tr h="434340">
                <a:tc>
                  <a:txBody>
                    <a:bodyPr/>
                    <a:lstStyle/>
                    <a:p>
                      <a:pPr marL="0" marR="0">
                        <a:lnSpc>
                          <a:spcPct val="115000"/>
                        </a:lnSpc>
                        <a:spcBef>
                          <a:spcPts val="0"/>
                        </a:spcBef>
                        <a:spcAft>
                          <a:spcPts val="0"/>
                        </a:spcAft>
                      </a:pPr>
                      <a:r>
                        <a:rPr lang="en-US" sz="2200" dirty="0"/>
                        <a:t>B4906</a:t>
                      </a:r>
                      <a:endParaRPr lang="en-US" sz="2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200"/>
                        <a:t>Front and rear rolling base</a:t>
                      </a:r>
                      <a:endParaRPr lang="en-US" sz="2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a:t>100</a:t>
                      </a:r>
                      <a:endParaRPr lang="en-US" sz="2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dirty="0"/>
                        <a:t>$5</a:t>
                      </a:r>
                      <a:endParaRPr lang="en-US" sz="22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u="sng" dirty="0"/>
                        <a:t>500</a:t>
                      </a:r>
                      <a:endParaRPr lang="en-US" sz="2200" u="sng" dirty="0">
                        <a:latin typeface="Calibri"/>
                        <a:ea typeface="Calibri"/>
                        <a:cs typeface="Times New Roman"/>
                      </a:endParaRPr>
                    </a:p>
                  </a:txBody>
                  <a:tcPr marL="68580" marR="68580" marT="0" marB="0"/>
                </a:tc>
              </a:tr>
              <a:tr h="434340">
                <a:tc>
                  <a:txBody>
                    <a:bodyPr/>
                    <a:lstStyle/>
                    <a:p>
                      <a:pPr marL="0" marR="0">
                        <a:lnSpc>
                          <a:spcPct val="115000"/>
                        </a:lnSpc>
                        <a:spcBef>
                          <a:spcPts val="0"/>
                        </a:spcBef>
                        <a:spcAft>
                          <a:spcPts val="0"/>
                        </a:spcAft>
                      </a:pPr>
                      <a:endParaRPr lang="en-US" sz="11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200" dirty="0"/>
                        <a:t>                      Total</a:t>
                      </a:r>
                      <a:endParaRPr lang="en-US" sz="2200" dirty="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2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200" dirty="0"/>
                        <a:t>$8,500</a:t>
                      </a:r>
                      <a:endParaRPr lang="en-US" sz="2200" dirty="0">
                        <a:latin typeface="Calibri"/>
                        <a:ea typeface="Calibri"/>
                        <a:cs typeface="Times New Roman"/>
                      </a:endParaRPr>
                    </a:p>
                  </a:txBody>
                  <a:tcPr marL="68580" marR="68580" marT="0" marB="0"/>
                </a:tc>
              </a:tr>
            </a:tbl>
          </a:graphicData>
        </a:graphic>
      </p:graphicFrame>
      <p:sp>
        <p:nvSpPr>
          <p:cNvPr id="43051"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371600"/>
          </a:xfrm>
        </p:spPr>
        <p:txBody>
          <a:bodyPr rtlCol="0">
            <a:normAutofit fontScale="90000"/>
          </a:bodyPr>
          <a:lstStyle/>
          <a:p>
            <a:pPr fontAlgn="auto">
              <a:spcAft>
                <a:spcPts val="0"/>
              </a:spcAft>
              <a:defRPr/>
            </a:pPr>
            <a:r>
              <a:rPr lang="en-US" sz="4000" dirty="0" smtClean="0"/>
              <a:t>Exhibit 3-10: </a:t>
            </a:r>
            <a:r>
              <a:rPr sz="4000" dirty="0" smtClean="0"/>
              <a:t>Raw Materials Record Updated for Materials Received and Used </a:t>
            </a:r>
            <a:r>
              <a:rPr dirty="0" smtClean="0"/>
              <a:t>  </a:t>
            </a:r>
            <a:endParaRPr dirty="0"/>
          </a:p>
        </p:txBody>
      </p:sp>
      <p:sp>
        <p:nvSpPr>
          <p:cNvPr id="4" name="Slide Number Placeholder 3"/>
          <p:cNvSpPr>
            <a:spLocks noGrp="1"/>
          </p:cNvSpPr>
          <p:nvPr>
            <p:ph type="sldNum" sz="quarter" idx="12"/>
          </p:nvPr>
        </p:nvSpPr>
        <p:spPr/>
        <p:txBody>
          <a:bodyPr/>
          <a:lstStyle/>
          <a:p>
            <a:pPr>
              <a:defRPr/>
            </a:pPr>
            <a:fld id="{17A54321-81D3-4711-8C4D-498736F9BC4F}" type="slidenum">
              <a:rPr smtClean="0"/>
              <a:pPr>
                <a:defRPr/>
              </a:pPr>
              <a:t>15</a:t>
            </a:fld>
            <a:endParaRPr dirty="0"/>
          </a:p>
        </p:txBody>
      </p:sp>
      <p:graphicFrame>
        <p:nvGraphicFramePr>
          <p:cNvPr id="5" name="Table 4"/>
          <p:cNvGraphicFramePr>
            <a:graphicFrameLocks noGrp="1"/>
          </p:cNvGraphicFramePr>
          <p:nvPr>
            <p:extLst>
              <p:ext uri="{D42A27DB-BD31-4B8C-83A1-F6EECF244321}">
                <p14:modId xmlns:p14="http://schemas.microsoft.com/office/powerpoint/2010/main" xmlns="" val="3124136352"/>
              </p:ext>
            </p:extLst>
          </p:nvPr>
        </p:nvGraphicFramePr>
        <p:xfrm>
          <a:off x="152401" y="1828800"/>
          <a:ext cx="8915399" cy="3652520"/>
        </p:xfrm>
        <a:graphic>
          <a:graphicData uri="http://schemas.openxmlformats.org/drawingml/2006/table">
            <a:tbl>
              <a:tblPr>
                <a:tableStyleId>{69CF1AB2-1976-4502-BF36-3FF5EA218861}</a:tableStyleId>
              </a:tblPr>
              <a:tblGrid>
                <a:gridCol w="630990"/>
                <a:gridCol w="788737"/>
                <a:gridCol w="709863"/>
                <a:gridCol w="867611"/>
                <a:gridCol w="1261979"/>
                <a:gridCol w="709863"/>
                <a:gridCol w="709863"/>
                <a:gridCol w="867611"/>
                <a:gridCol w="788737"/>
                <a:gridCol w="709863"/>
                <a:gridCol w="870282"/>
              </a:tblGrid>
              <a:tr h="1081209">
                <a:tc gridSpan="11">
                  <a:txBody>
                    <a:bodyPr/>
                    <a:lstStyle/>
                    <a:p>
                      <a:pPr marL="0" marR="0" algn="ctr">
                        <a:lnSpc>
                          <a:spcPct val="115000"/>
                        </a:lnSpc>
                        <a:spcBef>
                          <a:spcPts val="0"/>
                        </a:spcBef>
                        <a:spcAft>
                          <a:spcPts val="0"/>
                        </a:spcAft>
                      </a:pPr>
                      <a:r>
                        <a:rPr lang="en-US" sz="1800" dirty="0"/>
                        <a:t>Raw Materials Record</a:t>
                      </a:r>
                    </a:p>
                    <a:p>
                      <a:pPr marL="0" marR="0">
                        <a:lnSpc>
                          <a:spcPct val="115000"/>
                        </a:lnSpc>
                        <a:spcBef>
                          <a:spcPts val="0"/>
                        </a:spcBef>
                        <a:spcAft>
                          <a:spcPts val="0"/>
                        </a:spcAft>
                      </a:pPr>
                      <a:r>
                        <a:rPr lang="en-US" sz="1800" dirty="0"/>
                        <a:t>Item No.  </a:t>
                      </a:r>
                      <a:r>
                        <a:rPr lang="en-US" sz="1800" u="sng" dirty="0"/>
                        <a:t>HRM50812</a:t>
                      </a:r>
                      <a:r>
                        <a:rPr lang="en-US" sz="1800" dirty="0"/>
                        <a:t>                                                                            Description: </a:t>
                      </a:r>
                      <a:r>
                        <a:rPr lang="en-US" sz="1800" u="sng" dirty="0"/>
                        <a:t>Heart rate monitor</a:t>
                      </a:r>
                      <a:endParaRPr lang="en-US" sz="18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8272">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gridSpan="3">
                  <a:txBody>
                    <a:bodyPr/>
                    <a:lstStyle/>
                    <a:p>
                      <a:pPr marL="0" marR="0" algn="ctr">
                        <a:lnSpc>
                          <a:spcPct val="115000"/>
                        </a:lnSpc>
                        <a:spcBef>
                          <a:spcPts val="0"/>
                        </a:spcBef>
                        <a:spcAft>
                          <a:spcPts val="0"/>
                        </a:spcAft>
                      </a:pPr>
                      <a:r>
                        <a:rPr lang="en-US" sz="1800" dirty="0"/>
                        <a:t>Received</a:t>
                      </a:r>
                      <a:endParaRPr lang="en-US" sz="18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800" dirty="0"/>
                        <a:t>Used</a:t>
                      </a:r>
                      <a:endParaRPr lang="en-US" sz="18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800"/>
                        <a:t>Balance</a:t>
                      </a:r>
                      <a:endParaRPr lang="en-US" sz="180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725239">
                <a:tc>
                  <a:txBody>
                    <a:bodyPr/>
                    <a:lstStyle/>
                    <a:p>
                      <a:pPr marL="0" marR="0" algn="ctr">
                        <a:lnSpc>
                          <a:spcPct val="115000"/>
                        </a:lnSpc>
                        <a:spcBef>
                          <a:spcPts val="0"/>
                        </a:spcBef>
                        <a:spcAft>
                          <a:spcPts val="0"/>
                        </a:spcAft>
                      </a:pPr>
                      <a:r>
                        <a:rPr lang="en-US" sz="1800" dirty="0"/>
                        <a:t>Date</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Units</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Cost</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Total</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Requisition</a:t>
                      </a:r>
                    </a:p>
                    <a:p>
                      <a:pPr marL="0" marR="0" algn="ctr">
                        <a:lnSpc>
                          <a:spcPct val="115000"/>
                        </a:lnSpc>
                        <a:spcBef>
                          <a:spcPts val="0"/>
                        </a:spcBef>
                        <a:spcAft>
                          <a:spcPts val="0"/>
                        </a:spcAft>
                      </a:pPr>
                      <a:r>
                        <a:rPr lang="en-US" sz="1800" dirty="0"/>
                        <a:t>Number</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Units</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Cost</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Total</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Units </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Cost</a:t>
                      </a:r>
                      <a:endParaRPr lang="en-US" sz="18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t>Total</a:t>
                      </a:r>
                      <a:endParaRPr lang="en-US" sz="1800" dirty="0">
                        <a:latin typeface="Calibri"/>
                        <a:ea typeface="Calibri"/>
                        <a:cs typeface="Times New Roman"/>
                      </a:endParaRPr>
                    </a:p>
                  </a:txBody>
                  <a:tcPr marL="68580" marR="68580" marT="0" marB="0" anchor="ctr"/>
                </a:tc>
              </a:tr>
              <a:tr h="381000">
                <a:tc>
                  <a:txBody>
                    <a:bodyPr/>
                    <a:lstStyle/>
                    <a:p>
                      <a:pPr marL="0" marR="0" algn="ctr">
                        <a:lnSpc>
                          <a:spcPct val="115000"/>
                        </a:lnSpc>
                        <a:spcBef>
                          <a:spcPts val="0"/>
                        </a:spcBef>
                        <a:spcAft>
                          <a:spcPts val="0"/>
                        </a:spcAft>
                      </a:pPr>
                      <a:r>
                        <a:rPr lang="en-US" sz="1650" dirty="0"/>
                        <a:t>11-25</a:t>
                      </a:r>
                      <a:endParaRPr lang="en-US" sz="165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100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$6,000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100</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$60</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$6,000</a:t>
                      </a:r>
                      <a:endParaRPr lang="en-US" sz="1800">
                        <a:latin typeface="Calibri"/>
                        <a:ea typeface="Calibri"/>
                        <a:cs typeface="Times New Roman"/>
                      </a:endParaRPr>
                    </a:p>
                  </a:txBody>
                  <a:tcPr marL="68580" marR="68580" marT="0" marB="0"/>
                </a:tc>
              </a:tr>
              <a:tr h="381000">
                <a:tc>
                  <a:txBody>
                    <a:bodyPr/>
                    <a:lstStyle/>
                    <a:p>
                      <a:pPr marL="0" marR="0" algn="ctr">
                        <a:lnSpc>
                          <a:spcPct val="115000"/>
                        </a:lnSpc>
                        <a:spcBef>
                          <a:spcPts val="0"/>
                        </a:spcBef>
                        <a:spcAft>
                          <a:spcPts val="0"/>
                        </a:spcAft>
                      </a:pPr>
                      <a:r>
                        <a:rPr lang="en-US" sz="1650" dirty="0"/>
                        <a:t>11-30</a:t>
                      </a:r>
                      <a:endParaRPr lang="en-US" sz="165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#7235</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70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$4,200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30</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$1,800</a:t>
                      </a:r>
                      <a:endParaRPr lang="en-US" sz="1800" dirty="0">
                        <a:latin typeface="Calibri"/>
                        <a:ea typeface="Calibri"/>
                        <a:cs typeface="Times New Roman"/>
                      </a:endParaRPr>
                    </a:p>
                  </a:txBody>
                  <a:tcPr marL="68580" marR="68580" marT="0" marB="0"/>
                </a:tc>
              </a:tr>
              <a:tr h="304800">
                <a:tc>
                  <a:txBody>
                    <a:bodyPr/>
                    <a:lstStyle/>
                    <a:p>
                      <a:pPr marL="0" marR="0" algn="ctr">
                        <a:lnSpc>
                          <a:spcPct val="115000"/>
                        </a:lnSpc>
                        <a:spcBef>
                          <a:spcPts val="0"/>
                        </a:spcBef>
                        <a:spcAft>
                          <a:spcPts val="0"/>
                        </a:spcAft>
                      </a:pPr>
                      <a:r>
                        <a:rPr lang="en-US" sz="1800"/>
                        <a:t>12-1</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75</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$4,500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105</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$60</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$6,300</a:t>
                      </a:r>
                      <a:endParaRPr lang="en-US" sz="1800">
                        <a:latin typeface="Calibri"/>
                        <a:ea typeface="Calibri"/>
                        <a:cs typeface="Times New Roman"/>
                      </a:endParaRPr>
                    </a:p>
                  </a:txBody>
                  <a:tcPr marL="68580" marR="68580" marT="0" marB="0"/>
                </a:tc>
              </a:tr>
              <a:tr h="370332">
                <a:tc>
                  <a:txBody>
                    <a:bodyPr/>
                    <a:lstStyle/>
                    <a:p>
                      <a:pPr marL="0" marR="0" algn="ctr">
                        <a:lnSpc>
                          <a:spcPct val="115000"/>
                        </a:lnSpc>
                        <a:spcBef>
                          <a:spcPts val="0"/>
                        </a:spcBef>
                        <a:spcAft>
                          <a:spcPts val="0"/>
                        </a:spcAft>
                      </a:pPr>
                      <a:r>
                        <a:rPr lang="en-US" sz="1800"/>
                        <a:t>12-2</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#7568</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50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$60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$3,000</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a:t>55</a:t>
                      </a: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$60</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$3,300</a:t>
                      </a:r>
                      <a:endParaRPr lang="en-US" sz="1800" dirty="0">
                        <a:latin typeface="Calibri"/>
                        <a:ea typeface="Calibri"/>
                        <a:cs typeface="Times New Roman"/>
                      </a:endParaRPr>
                    </a:p>
                  </a:txBody>
                  <a:tcPr marL="68580" marR="68580" marT="0" marB="0"/>
                </a:tc>
              </a:tr>
            </a:tbl>
          </a:graphicData>
        </a:graphic>
      </p:graphicFrame>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Labor Costs Are Traced </a:t>
            </a:r>
            <a:br>
              <a:rPr lang="en-US" dirty="0" smtClean="0"/>
            </a:br>
            <a:r>
              <a:rPr lang="en-US" dirty="0" smtClean="0"/>
              <a:t>to Individual Jobs</a:t>
            </a:r>
            <a:endParaRPr lang="en-US" dirty="0"/>
          </a:p>
        </p:txBody>
      </p:sp>
      <p:sp>
        <p:nvSpPr>
          <p:cNvPr id="4" name="Slide Number Placeholder 3"/>
          <p:cNvSpPr>
            <a:spLocks noGrp="1"/>
          </p:cNvSpPr>
          <p:nvPr>
            <p:ph type="sldNum" sz="quarter" idx="12"/>
          </p:nvPr>
        </p:nvSpPr>
        <p:spPr/>
        <p:txBody>
          <a:bodyPr/>
          <a:lstStyle/>
          <a:p>
            <a:fld id="{E41FFBFA-1064-4378-8053-AD70303E453E}" type="slidenum">
              <a:rPr lang="en-US" smtClean="0"/>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423570201"/>
              </p:ext>
            </p:extLst>
          </p:nvPr>
        </p:nvGraphicFramePr>
        <p:xfrm>
          <a:off x="533400" y="1752600"/>
          <a:ext cx="8382000" cy="4041648"/>
        </p:xfrm>
        <a:graphic>
          <a:graphicData uri="http://schemas.openxmlformats.org/drawingml/2006/table">
            <a:tbl>
              <a:tblPr>
                <a:tableStyleId>{69CF1AB2-1976-4502-BF36-3FF5EA218861}</a:tableStyleId>
              </a:tblPr>
              <a:tblGrid>
                <a:gridCol w="1629239"/>
                <a:gridCol w="1500613"/>
                <a:gridCol w="1393427"/>
                <a:gridCol w="1286241"/>
                <a:gridCol w="1179053"/>
                <a:gridCol w="1393427"/>
              </a:tblGrid>
              <a:tr h="1371600">
                <a:tc gridSpan="6">
                  <a:txBody>
                    <a:bodyPr/>
                    <a:lstStyle/>
                    <a:p>
                      <a:pPr marL="0" marR="0" algn="ctr">
                        <a:lnSpc>
                          <a:spcPct val="115000"/>
                        </a:lnSpc>
                        <a:spcBef>
                          <a:spcPts val="0"/>
                        </a:spcBef>
                        <a:spcAft>
                          <a:spcPts val="0"/>
                        </a:spcAft>
                      </a:pPr>
                      <a:r>
                        <a:rPr lang="en-US" sz="2400" dirty="0"/>
                        <a:t>Labor Time Record</a:t>
                      </a:r>
                    </a:p>
                    <a:p>
                      <a:pPr marL="0" marR="0">
                        <a:lnSpc>
                          <a:spcPct val="115000"/>
                        </a:lnSpc>
                        <a:spcBef>
                          <a:spcPts val="0"/>
                        </a:spcBef>
                        <a:spcAft>
                          <a:spcPts val="0"/>
                        </a:spcAft>
                      </a:pPr>
                      <a:r>
                        <a:rPr lang="en-US" sz="2400" dirty="0"/>
                        <a:t>Employee: </a:t>
                      </a:r>
                      <a:r>
                        <a:rPr lang="en-US" sz="2400" u="sng" dirty="0"/>
                        <a:t>Hannah Smith </a:t>
                      </a:r>
                      <a:r>
                        <a:rPr lang="en-US" sz="2400" dirty="0"/>
                        <a:t>Week: </a:t>
                      </a:r>
                      <a:r>
                        <a:rPr lang="en-US" sz="2400" u="sng" dirty="0"/>
                        <a:t>12/2- 12/9</a:t>
                      </a:r>
                    </a:p>
                    <a:p>
                      <a:pPr marL="0" marR="0">
                        <a:lnSpc>
                          <a:spcPct val="115000"/>
                        </a:lnSpc>
                        <a:spcBef>
                          <a:spcPts val="0"/>
                        </a:spcBef>
                        <a:spcAft>
                          <a:spcPts val="0"/>
                        </a:spcAft>
                      </a:pPr>
                      <a:r>
                        <a:rPr lang="en-US" sz="2400" dirty="0"/>
                        <a:t>Hourly Wage Rate: </a:t>
                      </a:r>
                      <a:r>
                        <a:rPr lang="en-US" sz="2400" u="sng" dirty="0"/>
                        <a:t>$</a:t>
                      </a:r>
                      <a:r>
                        <a:rPr lang="en-US" sz="2400" u="sng" dirty="0" smtClean="0"/>
                        <a:t>20</a:t>
                      </a:r>
                      <a:r>
                        <a:rPr lang="en-US" sz="2400" dirty="0" smtClean="0"/>
                        <a:t> Record </a:t>
                      </a:r>
                      <a:r>
                        <a:rPr lang="en-US" sz="2400" dirty="0"/>
                        <a:t>#: </a:t>
                      </a:r>
                      <a:r>
                        <a:rPr lang="en-US" sz="2400" u="sng" dirty="0"/>
                        <a:t>324</a:t>
                      </a:r>
                      <a:endParaRPr lang="en-US" sz="24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7200">
                <a:tc>
                  <a:txBody>
                    <a:bodyPr/>
                    <a:lstStyle/>
                    <a:p>
                      <a:pPr marL="0" marR="0" algn="ctr">
                        <a:lnSpc>
                          <a:spcPct val="115000"/>
                        </a:lnSpc>
                        <a:spcBef>
                          <a:spcPts val="0"/>
                        </a:spcBef>
                        <a:spcAft>
                          <a:spcPts val="0"/>
                        </a:spcAft>
                      </a:pPr>
                      <a:r>
                        <a:rPr lang="en-US" sz="2400" dirty="0"/>
                        <a:t>Date</a:t>
                      </a:r>
                      <a:endParaRPr lang="en-US" sz="2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t>Job Number</a:t>
                      </a:r>
                      <a:endParaRPr lang="en-US" sz="2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t>Start Time</a:t>
                      </a:r>
                      <a:endParaRPr lang="en-US" sz="2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t>End Time</a:t>
                      </a:r>
                      <a:endParaRPr lang="en-US" sz="2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t>Hours</a:t>
                      </a:r>
                      <a:endParaRPr lang="en-US" sz="24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400" dirty="0"/>
                        <a:t>Cost</a:t>
                      </a:r>
                      <a:endParaRPr lang="en-US" sz="2400" dirty="0">
                        <a:latin typeface="Calibri"/>
                        <a:ea typeface="Calibri"/>
                        <a:cs typeface="Times New Roman"/>
                      </a:endParaRPr>
                    </a:p>
                  </a:txBody>
                  <a:tcPr marL="68580" marR="68580" marT="0" marB="0" anchor="ctr"/>
                </a:tc>
              </a:tr>
              <a:tr h="457200">
                <a:tc>
                  <a:txBody>
                    <a:bodyPr/>
                    <a:lstStyle/>
                    <a:p>
                      <a:pPr marL="0" marR="0">
                        <a:lnSpc>
                          <a:spcPct val="115000"/>
                        </a:lnSpc>
                        <a:spcBef>
                          <a:spcPts val="0"/>
                        </a:spcBef>
                        <a:spcAft>
                          <a:spcPts val="0"/>
                        </a:spcAft>
                      </a:pPr>
                      <a:r>
                        <a:rPr lang="en-US" sz="2400"/>
                        <a:t>12/2</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t>602</a:t>
                      </a: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400"/>
                        <a:t>3</a:t>
                      </a: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400"/>
                        <a:t>$ 60</a:t>
                      </a:r>
                      <a:endParaRPr lang="en-US" sz="2400">
                        <a:latin typeface="Calibri"/>
                        <a:ea typeface="Calibri"/>
                        <a:cs typeface="Times New Roman"/>
                      </a:endParaRPr>
                    </a:p>
                  </a:txBody>
                  <a:tcPr marL="68580" marR="68580" marT="0" marB="0"/>
                </a:tc>
              </a:tr>
              <a:tr h="457200">
                <a:tc>
                  <a:txBody>
                    <a:bodyPr/>
                    <a:lstStyle/>
                    <a:p>
                      <a:pPr marL="0" marR="0">
                        <a:lnSpc>
                          <a:spcPct val="115000"/>
                        </a:lnSpc>
                        <a:spcBef>
                          <a:spcPts val="0"/>
                        </a:spcBef>
                        <a:spcAft>
                          <a:spcPts val="0"/>
                        </a:spcAft>
                      </a:pPr>
                      <a:r>
                        <a:rPr lang="en-US" sz="2400"/>
                        <a:t>12/2</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t>603</a:t>
                      </a: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400"/>
                        <a:t>5</a:t>
                      </a: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400"/>
                        <a:t>$ 100</a:t>
                      </a:r>
                      <a:endParaRPr lang="en-US" sz="2400">
                        <a:latin typeface="Calibri"/>
                        <a:ea typeface="Calibri"/>
                        <a:cs typeface="Times New Roman"/>
                      </a:endParaRPr>
                    </a:p>
                  </a:txBody>
                  <a:tcPr marL="68580" marR="68580" marT="0" marB="0"/>
                </a:tc>
              </a:tr>
              <a:tr h="457200">
                <a:tc>
                  <a:txBody>
                    <a:bodyPr/>
                    <a:lstStyle/>
                    <a:p>
                      <a:pPr marL="0" marR="0">
                        <a:lnSpc>
                          <a:spcPct val="115000"/>
                        </a:lnSpc>
                        <a:spcBef>
                          <a:spcPts val="0"/>
                        </a:spcBef>
                        <a:spcAft>
                          <a:spcPts val="0"/>
                        </a:spcAft>
                      </a:pPr>
                      <a:r>
                        <a:rPr lang="en-US" sz="2400"/>
                        <a:t>12/3</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t>603</a:t>
                      </a: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400"/>
                        <a:t>8</a:t>
                      </a: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r>
                        <a:rPr lang="en-US" sz="2400"/>
                        <a:t>$ 160</a:t>
                      </a:r>
                      <a:endParaRPr lang="en-US" sz="2400">
                        <a:latin typeface="Calibri"/>
                        <a:ea typeface="Calibri"/>
                        <a:cs typeface="Times New Roman"/>
                      </a:endParaRPr>
                    </a:p>
                  </a:txBody>
                  <a:tcPr marL="68580" marR="68580" marT="0" marB="0"/>
                </a:tc>
              </a:tr>
              <a:tr h="457200">
                <a:tc>
                  <a:txBody>
                    <a:bodyPr/>
                    <a:lstStyle/>
                    <a:p>
                      <a:pPr marL="0" marR="0">
                        <a:lnSpc>
                          <a:spcPct val="115000"/>
                        </a:lnSpc>
                        <a:spcBef>
                          <a:spcPts val="0"/>
                        </a:spcBef>
                        <a:spcAft>
                          <a:spcPts val="0"/>
                        </a:spcAft>
                      </a:pPr>
                      <a:r>
                        <a:rPr lang="en-US" sz="2400"/>
                        <a:t>12/4 etc.  </a:t>
                      </a:r>
                      <a:endParaRPr lang="en-US" sz="24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a:solidFill>
                          <a:srgbClr val="215868"/>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a:solidFill>
                          <a:srgbClr val="548DD4"/>
                        </a:solidFill>
                        <a:latin typeface="Calibri"/>
                        <a:ea typeface="Calibri"/>
                        <a:cs typeface="Times New Roman"/>
                      </a:endParaRPr>
                    </a:p>
                  </a:txBody>
                  <a:tcPr marL="68580" marR="68580" marT="0" marB="0"/>
                </a:tc>
                <a:tc>
                  <a:txBody>
                    <a:bodyPr/>
                    <a:lstStyle/>
                    <a:p>
                      <a:pPr marL="0" marR="0" algn="r">
                        <a:lnSpc>
                          <a:spcPct val="115000"/>
                        </a:lnSpc>
                        <a:spcBef>
                          <a:spcPts val="0"/>
                        </a:spcBef>
                        <a:spcAft>
                          <a:spcPts val="0"/>
                        </a:spcAft>
                      </a:pPr>
                      <a:endParaRPr lang="en-US" sz="2400" dirty="0">
                        <a:latin typeface="Calibri"/>
                        <a:ea typeface="Calibri"/>
                        <a:cs typeface="Times New Roman"/>
                      </a:endParaRPr>
                    </a:p>
                  </a:txBody>
                  <a:tcPr marL="68580" marR="68580" marT="0" marB="0"/>
                </a:tc>
              </a:tr>
            </a:tbl>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0" y="0"/>
            <a:ext cx="9144000" cy="609600"/>
          </a:xfrm>
        </p:spPr>
        <p:txBody>
          <a:bodyPr/>
          <a:lstStyle/>
          <a:p>
            <a:r>
              <a:rPr lang="en-US" sz="2400" dirty="0" smtClean="0"/>
              <a:t>Ex 3-13: Direct Labor and Materials Posted to Job Cost Record</a:t>
            </a:r>
          </a:p>
        </p:txBody>
      </p:sp>
      <p:sp>
        <p:nvSpPr>
          <p:cNvPr id="4" name="Slide Number Placeholder 3"/>
          <p:cNvSpPr>
            <a:spLocks noGrp="1"/>
          </p:cNvSpPr>
          <p:nvPr>
            <p:ph type="sldNum" sz="quarter" idx="12"/>
          </p:nvPr>
        </p:nvSpPr>
        <p:spPr/>
        <p:txBody>
          <a:bodyPr/>
          <a:lstStyle/>
          <a:p>
            <a:pPr>
              <a:defRPr/>
            </a:pPr>
            <a:fld id="{709AA150-A92C-40FD-9A16-9D31FCEFE3FA}" type="slidenum">
              <a:rPr/>
              <a:pPr>
                <a:defRPr/>
              </a:pPr>
              <a:t>17</a:t>
            </a:fld>
            <a:endParaRPr dirty="0"/>
          </a:p>
        </p:txBody>
      </p:sp>
      <p:graphicFrame>
        <p:nvGraphicFramePr>
          <p:cNvPr id="5" name="Table 4"/>
          <p:cNvGraphicFramePr>
            <a:graphicFrameLocks noGrp="1"/>
          </p:cNvGraphicFramePr>
          <p:nvPr>
            <p:extLst>
              <p:ext uri="{D42A27DB-BD31-4B8C-83A1-F6EECF244321}">
                <p14:modId xmlns:p14="http://schemas.microsoft.com/office/powerpoint/2010/main" xmlns="" val="154982506"/>
              </p:ext>
            </p:extLst>
          </p:nvPr>
        </p:nvGraphicFramePr>
        <p:xfrm>
          <a:off x="609600" y="609600"/>
          <a:ext cx="8077200" cy="6235700"/>
        </p:xfrm>
        <a:graphic>
          <a:graphicData uri="http://schemas.openxmlformats.org/drawingml/2006/table">
            <a:tbl>
              <a:tblPr>
                <a:tableStyleId>{69CF1AB2-1976-4502-BF36-3FF5EA218861}</a:tableStyleId>
              </a:tblPr>
              <a:tblGrid>
                <a:gridCol w="5830160"/>
                <a:gridCol w="2247040"/>
              </a:tblGrid>
              <a:tr h="1425303">
                <a:tc gridSpan="2">
                  <a:txBody>
                    <a:bodyPr/>
                    <a:lstStyle/>
                    <a:p>
                      <a:pPr marL="0" marR="0" algn="ctr">
                        <a:lnSpc>
                          <a:spcPct val="115000"/>
                        </a:lnSpc>
                        <a:spcBef>
                          <a:spcPts val="0"/>
                        </a:spcBef>
                        <a:spcAft>
                          <a:spcPts val="0"/>
                        </a:spcAft>
                      </a:pPr>
                      <a:r>
                        <a:rPr lang="en-US" sz="1600" dirty="0"/>
                        <a:t>Job Cost Record</a:t>
                      </a:r>
                    </a:p>
                    <a:p>
                      <a:pPr marL="0" marR="0">
                        <a:lnSpc>
                          <a:spcPct val="115000"/>
                        </a:lnSpc>
                        <a:spcBef>
                          <a:spcPts val="0"/>
                        </a:spcBef>
                        <a:spcAft>
                          <a:spcPts val="0"/>
                        </a:spcAft>
                      </a:pPr>
                      <a:r>
                        <a:rPr lang="en-US" sz="1600" dirty="0"/>
                        <a:t>Job Number:  </a:t>
                      </a:r>
                      <a:r>
                        <a:rPr lang="en-US" sz="1600" u="sng" dirty="0"/>
                        <a:t>603</a:t>
                      </a:r>
                      <a:endParaRPr lang="en-US" sz="1600" dirty="0"/>
                    </a:p>
                    <a:p>
                      <a:pPr marL="0" marR="0">
                        <a:lnSpc>
                          <a:spcPct val="115000"/>
                        </a:lnSpc>
                        <a:spcBef>
                          <a:spcPts val="0"/>
                        </a:spcBef>
                        <a:spcAft>
                          <a:spcPts val="0"/>
                        </a:spcAft>
                      </a:pPr>
                      <a:r>
                        <a:rPr lang="en-US" sz="1600" dirty="0"/>
                        <a:t>Customer:  </a:t>
                      </a:r>
                      <a:r>
                        <a:rPr lang="en-US" sz="1600" u="sng" dirty="0"/>
                        <a:t>For stock</a:t>
                      </a:r>
                      <a:endParaRPr lang="en-US" sz="1600" dirty="0"/>
                    </a:p>
                    <a:p>
                      <a:pPr marL="0" marR="0">
                        <a:lnSpc>
                          <a:spcPct val="115000"/>
                        </a:lnSpc>
                        <a:spcBef>
                          <a:spcPts val="0"/>
                        </a:spcBef>
                        <a:spcAft>
                          <a:spcPts val="0"/>
                        </a:spcAft>
                      </a:pPr>
                      <a:r>
                        <a:rPr lang="en-US" sz="1600" dirty="0"/>
                        <a:t>Job Description: </a:t>
                      </a:r>
                      <a:r>
                        <a:rPr lang="en-US" sz="1600" u="sng" dirty="0"/>
                        <a:t>50 units of  X4 Elliptical Cross-Trainers</a:t>
                      </a:r>
                      <a:endParaRPr lang="en-US" sz="1600" dirty="0"/>
                    </a:p>
                    <a:p>
                      <a:pPr marL="0" marR="0">
                        <a:lnSpc>
                          <a:spcPct val="115000"/>
                        </a:lnSpc>
                        <a:spcBef>
                          <a:spcPts val="0"/>
                        </a:spcBef>
                        <a:spcAft>
                          <a:spcPts val="0"/>
                        </a:spcAft>
                      </a:pPr>
                      <a:r>
                        <a:rPr lang="en-US" sz="1600" dirty="0"/>
                        <a:t>Date Started:  </a:t>
                      </a:r>
                      <a:r>
                        <a:rPr lang="en-US" sz="1600" u="sng" dirty="0"/>
                        <a:t>Dec. 2         </a:t>
                      </a:r>
                      <a:r>
                        <a:rPr lang="en-US" sz="1600" dirty="0"/>
                        <a:t>           Date Completed:</a:t>
                      </a:r>
                      <a:r>
                        <a:rPr lang="en-US" sz="1600" dirty="0" smtClean="0"/>
                        <a:t> </a:t>
                      </a:r>
                      <a:r>
                        <a:rPr lang="en-US" sz="1600" u="sng" dirty="0" smtClean="0"/>
                        <a:t>Dec. 6_________</a:t>
                      </a:r>
                      <a:endParaRPr lang="en-US" sz="1600" u="sng" dirty="0">
                        <a:latin typeface="Calibri"/>
                        <a:ea typeface="Calibri"/>
                        <a:cs typeface="Times New Roman"/>
                      </a:endParaRPr>
                    </a:p>
                  </a:txBody>
                  <a:tcPr marL="67671" marR="67671" marT="0" marB="0"/>
                </a:tc>
                <a:tc hMerge="1">
                  <a:txBody>
                    <a:bodyPr/>
                    <a:lstStyle/>
                    <a:p>
                      <a:endParaRPr lang="en-US"/>
                    </a:p>
                  </a:txBody>
                  <a:tcPr/>
                </a:tc>
              </a:tr>
              <a:tr h="320693">
                <a:tc>
                  <a:txBody>
                    <a:bodyPr/>
                    <a:lstStyle/>
                    <a:p>
                      <a:pPr marL="0" marR="0">
                        <a:lnSpc>
                          <a:spcPct val="115000"/>
                        </a:lnSpc>
                        <a:spcBef>
                          <a:spcPts val="0"/>
                        </a:spcBef>
                        <a:spcAft>
                          <a:spcPts val="0"/>
                        </a:spcAft>
                      </a:pPr>
                      <a:r>
                        <a:rPr lang="en-US" sz="1800"/>
                        <a:t>Manufacturing Cost Information:</a:t>
                      </a:r>
                      <a:endParaRPr lang="en-US" sz="1800">
                        <a:latin typeface="Calibri"/>
                        <a:ea typeface="Calibri"/>
                        <a:cs typeface="Times New Roman"/>
                      </a:endParaRPr>
                    </a:p>
                  </a:txBody>
                  <a:tcPr marL="67671" marR="67671" marT="0" marB="0"/>
                </a:tc>
                <a:tc>
                  <a:txBody>
                    <a:bodyPr/>
                    <a:lstStyle/>
                    <a:p>
                      <a:pPr marL="0" marR="0">
                        <a:lnSpc>
                          <a:spcPct val="115000"/>
                        </a:lnSpc>
                        <a:spcBef>
                          <a:spcPts val="0"/>
                        </a:spcBef>
                        <a:spcAft>
                          <a:spcPts val="0"/>
                        </a:spcAft>
                      </a:pPr>
                      <a:r>
                        <a:rPr lang="en-US" sz="1800"/>
                        <a:t>Cost Summary</a:t>
                      </a:r>
                      <a:endParaRPr lang="en-US" sz="1800">
                        <a:latin typeface="Calibri"/>
                        <a:ea typeface="Calibri"/>
                        <a:cs typeface="Times New Roman"/>
                      </a:endParaRPr>
                    </a:p>
                  </a:txBody>
                  <a:tcPr marL="67671" marR="67671" marT="0" marB="0"/>
                </a:tc>
              </a:tr>
              <a:tr h="1603466">
                <a:tc>
                  <a:txBody>
                    <a:bodyPr/>
                    <a:lstStyle/>
                    <a:p>
                      <a:pPr marL="0" marR="0">
                        <a:lnSpc>
                          <a:spcPct val="115000"/>
                        </a:lnSpc>
                        <a:spcBef>
                          <a:spcPts val="0"/>
                        </a:spcBef>
                        <a:spcAft>
                          <a:spcPts val="0"/>
                        </a:spcAft>
                      </a:pPr>
                      <a:r>
                        <a:rPr lang="en-US" sz="1800" dirty="0"/>
                        <a:t>Direct Materials</a:t>
                      </a:r>
                    </a:p>
                    <a:p>
                      <a:pPr marL="0" marR="0">
                        <a:lnSpc>
                          <a:spcPct val="115000"/>
                        </a:lnSpc>
                        <a:spcBef>
                          <a:spcPts val="0"/>
                        </a:spcBef>
                        <a:spcAft>
                          <a:spcPts val="0"/>
                        </a:spcAft>
                      </a:pPr>
                      <a:r>
                        <a:rPr lang="en-US" sz="1800" dirty="0"/>
                        <a:t>             Req. #7568:  $ 8,500</a:t>
                      </a:r>
                    </a:p>
                    <a:p>
                      <a:pPr marL="0" marR="0">
                        <a:lnSpc>
                          <a:spcPct val="115000"/>
                        </a:lnSpc>
                        <a:spcBef>
                          <a:spcPts val="0"/>
                        </a:spcBef>
                        <a:spcAft>
                          <a:spcPts val="0"/>
                        </a:spcAft>
                      </a:pPr>
                      <a:r>
                        <a:rPr lang="en-US" sz="1800" dirty="0"/>
                        <a:t>             Req. #7580:  $ 14,000</a:t>
                      </a:r>
                    </a:p>
                    <a:p>
                      <a:pPr marL="0" marR="0">
                        <a:lnSpc>
                          <a:spcPct val="115000"/>
                        </a:lnSpc>
                        <a:spcBef>
                          <a:spcPts val="0"/>
                        </a:spcBef>
                        <a:spcAft>
                          <a:spcPts val="0"/>
                        </a:spcAft>
                      </a:pPr>
                      <a:r>
                        <a:rPr lang="en-US" sz="1800" dirty="0"/>
                        <a:t>             Req. # 7595: $ 13,500</a:t>
                      </a:r>
                    </a:p>
                    <a:p>
                      <a:pPr marL="0" marR="0">
                        <a:lnSpc>
                          <a:spcPct val="115000"/>
                        </a:lnSpc>
                        <a:spcBef>
                          <a:spcPts val="0"/>
                        </a:spcBef>
                        <a:spcAft>
                          <a:spcPts val="0"/>
                        </a:spcAft>
                      </a:pPr>
                      <a:r>
                        <a:rPr lang="en-US" sz="1800" dirty="0"/>
                        <a:t>             Req. # 7601: $ 4,000</a:t>
                      </a:r>
                      <a:endParaRPr lang="en-US" sz="1800" dirty="0">
                        <a:latin typeface="Calibri"/>
                        <a:ea typeface="Calibri"/>
                        <a:cs typeface="Times New Roman"/>
                      </a:endParaRPr>
                    </a:p>
                  </a:txBody>
                  <a:tcPr marL="67671" marR="67671" marT="0" marB="0"/>
                </a:tc>
                <a:tc>
                  <a:txBody>
                    <a:bodyPr/>
                    <a:lstStyle/>
                    <a:p>
                      <a:pPr marL="0" marR="0" algn="l">
                        <a:lnSpc>
                          <a:spcPct val="115000"/>
                        </a:lnSpc>
                        <a:spcBef>
                          <a:spcPts val="0"/>
                        </a:spcBef>
                        <a:spcAft>
                          <a:spcPts val="0"/>
                        </a:spcAft>
                      </a:pPr>
                      <a:r>
                        <a:rPr lang="en-US" sz="1800"/>
                        <a:t>$ 40,000</a:t>
                      </a:r>
                      <a:endParaRPr lang="en-US" sz="1800">
                        <a:latin typeface="Calibri"/>
                        <a:ea typeface="Calibri"/>
                        <a:cs typeface="Times New Roman"/>
                      </a:endParaRPr>
                    </a:p>
                  </a:txBody>
                  <a:tcPr marL="67671" marR="67671" marT="0" marB="0"/>
                </a:tc>
              </a:tr>
              <a:tr h="1603466">
                <a:tc>
                  <a:txBody>
                    <a:bodyPr/>
                    <a:lstStyle/>
                    <a:p>
                      <a:pPr marL="0" marR="0">
                        <a:lnSpc>
                          <a:spcPct val="115000"/>
                        </a:lnSpc>
                        <a:spcBef>
                          <a:spcPts val="0"/>
                        </a:spcBef>
                        <a:spcAft>
                          <a:spcPts val="0"/>
                        </a:spcAft>
                      </a:pPr>
                      <a:r>
                        <a:rPr lang="en-US" sz="1800" dirty="0"/>
                        <a:t>Direct Labor</a:t>
                      </a:r>
                    </a:p>
                    <a:p>
                      <a:pPr marL="0" marR="0">
                        <a:lnSpc>
                          <a:spcPct val="115000"/>
                        </a:lnSpc>
                        <a:spcBef>
                          <a:spcPts val="0"/>
                        </a:spcBef>
                        <a:spcAft>
                          <a:spcPts val="0"/>
                        </a:spcAft>
                      </a:pPr>
                      <a:r>
                        <a:rPr lang="en-US" sz="1800" dirty="0"/>
                        <a:t>            No. #324 (30 hours): $ 100, $ 160, etc.</a:t>
                      </a:r>
                      <a:endParaRPr lang="en-US" sz="1800" dirty="0" smtClean="0"/>
                    </a:p>
                    <a:p>
                      <a:pPr marL="0" marR="0">
                        <a:lnSpc>
                          <a:spcPct val="115000"/>
                        </a:lnSpc>
                        <a:spcBef>
                          <a:spcPts val="0"/>
                        </a:spcBef>
                        <a:spcAft>
                          <a:spcPts val="0"/>
                        </a:spcAft>
                      </a:pPr>
                      <a:r>
                        <a:rPr lang="es-ES" sz="1800" dirty="0" smtClean="0"/>
                        <a:t>            No</a:t>
                      </a:r>
                      <a:r>
                        <a:rPr lang="es-ES" sz="1800" dirty="0"/>
                        <a:t>. #327 (40 </a:t>
                      </a:r>
                      <a:r>
                        <a:rPr lang="es-ES" sz="1800" dirty="0" err="1"/>
                        <a:t>hours</a:t>
                      </a:r>
                      <a:r>
                        <a:rPr lang="es-ES" sz="1800" dirty="0"/>
                        <a:t>): $ 240, $ 240, etc.</a:t>
                      </a:r>
                      <a:endParaRPr lang="en-US" sz="1800" dirty="0"/>
                    </a:p>
                    <a:p>
                      <a:pPr marL="0" marR="0">
                        <a:lnSpc>
                          <a:spcPct val="115000"/>
                        </a:lnSpc>
                        <a:spcBef>
                          <a:spcPts val="0"/>
                        </a:spcBef>
                        <a:spcAft>
                          <a:spcPts val="0"/>
                        </a:spcAft>
                      </a:pPr>
                      <a:r>
                        <a:rPr lang="es-ES" sz="1800" dirty="0"/>
                        <a:t>            No. #333 (36 hours): $</a:t>
                      </a:r>
                      <a:r>
                        <a:rPr lang="es-ES" sz="1800" dirty="0" smtClean="0"/>
                        <a:t> 80, </a:t>
                      </a:r>
                      <a:r>
                        <a:rPr lang="es-ES" sz="1800" dirty="0"/>
                        <a:t>$ 120, etc.</a:t>
                      </a:r>
                      <a:endParaRPr lang="en-US" sz="1800" dirty="0"/>
                    </a:p>
                    <a:p>
                      <a:pPr marL="0" marR="0">
                        <a:lnSpc>
                          <a:spcPct val="115000"/>
                        </a:lnSpc>
                        <a:spcBef>
                          <a:spcPts val="0"/>
                        </a:spcBef>
                        <a:spcAft>
                          <a:spcPts val="0"/>
                        </a:spcAft>
                      </a:pPr>
                      <a:r>
                        <a:rPr lang="en-US" sz="1800" dirty="0"/>
                        <a:t>Etc</a:t>
                      </a:r>
                      <a:r>
                        <a:rPr lang="en-US" sz="1800" dirty="0" smtClean="0"/>
                        <a:t>.            </a:t>
                      </a:r>
                      <a:r>
                        <a:rPr lang="en-US" sz="1800" dirty="0"/>
                        <a:t>(a total of 500 direct labor hours)</a:t>
                      </a:r>
                      <a:endParaRPr lang="en-US" sz="1800" dirty="0">
                        <a:latin typeface="Calibri"/>
                        <a:ea typeface="Calibri"/>
                        <a:cs typeface="Times New Roman"/>
                      </a:endParaRPr>
                    </a:p>
                  </a:txBody>
                  <a:tcPr marL="67671" marR="67671" marT="0" marB="0"/>
                </a:tc>
                <a:tc>
                  <a:txBody>
                    <a:bodyPr/>
                    <a:lstStyle/>
                    <a:p>
                      <a:pPr marL="0" marR="0" algn="l">
                        <a:lnSpc>
                          <a:spcPct val="115000"/>
                        </a:lnSpc>
                        <a:spcBef>
                          <a:spcPts val="0"/>
                        </a:spcBef>
                        <a:spcAft>
                          <a:spcPts val="0"/>
                        </a:spcAft>
                      </a:pPr>
                      <a:r>
                        <a:rPr lang="en-US" sz="1800" dirty="0"/>
                        <a:t>$  10,000</a:t>
                      </a:r>
                      <a:endParaRPr lang="en-US" sz="1800" dirty="0">
                        <a:latin typeface="Calibri"/>
                        <a:ea typeface="Calibri"/>
                        <a:cs typeface="Times New Roman"/>
                      </a:endParaRPr>
                    </a:p>
                  </a:txBody>
                  <a:tcPr marL="67671" marR="67671" marT="0" marB="0"/>
                </a:tc>
              </a:tr>
              <a:tr h="320693">
                <a:tc>
                  <a:txBody>
                    <a:bodyPr/>
                    <a:lstStyle/>
                    <a:p>
                      <a:pPr marL="0" marR="0">
                        <a:lnSpc>
                          <a:spcPct val="115000"/>
                        </a:lnSpc>
                        <a:spcBef>
                          <a:spcPts val="0"/>
                        </a:spcBef>
                        <a:spcAft>
                          <a:spcPts val="0"/>
                        </a:spcAft>
                      </a:pPr>
                      <a:r>
                        <a:rPr lang="en-US" sz="1800" b="1" dirty="0"/>
                        <a:t>Manufacturing Overhead</a:t>
                      </a:r>
                      <a:endParaRPr lang="en-US" sz="1800" b="1" dirty="0">
                        <a:latin typeface="Calibri"/>
                        <a:ea typeface="Calibri"/>
                        <a:cs typeface="Times New Roman"/>
                      </a:endParaRPr>
                    </a:p>
                  </a:txBody>
                  <a:tcPr marL="67671" marR="67671" marT="0" marB="0"/>
                </a:tc>
                <a:tc>
                  <a:txBody>
                    <a:bodyPr/>
                    <a:lstStyle/>
                    <a:p>
                      <a:pPr marL="0" marR="0" algn="l">
                        <a:lnSpc>
                          <a:spcPct val="115000"/>
                        </a:lnSpc>
                        <a:spcBef>
                          <a:spcPts val="0"/>
                        </a:spcBef>
                        <a:spcAft>
                          <a:spcPts val="0"/>
                        </a:spcAft>
                      </a:pPr>
                      <a:r>
                        <a:rPr lang="en-US" sz="1800" dirty="0" smtClean="0"/>
                        <a:t>$   </a:t>
                      </a:r>
                      <a:endParaRPr lang="en-US" sz="1800" dirty="0">
                        <a:latin typeface="Calibri"/>
                        <a:ea typeface="Calibri"/>
                        <a:cs typeface="Times New Roman"/>
                      </a:endParaRPr>
                    </a:p>
                  </a:txBody>
                  <a:tcPr marL="67671" marR="67671" marT="0" marB="0"/>
                </a:tc>
              </a:tr>
              <a:tr h="320693">
                <a:tc>
                  <a:txBody>
                    <a:bodyPr/>
                    <a:lstStyle/>
                    <a:p>
                      <a:pPr marL="0" marR="0">
                        <a:lnSpc>
                          <a:spcPct val="115000"/>
                        </a:lnSpc>
                        <a:spcBef>
                          <a:spcPts val="0"/>
                        </a:spcBef>
                        <a:spcAft>
                          <a:spcPts val="0"/>
                        </a:spcAft>
                      </a:pPr>
                      <a:r>
                        <a:rPr lang="en-US" sz="1800"/>
                        <a:t>Total Job Cost</a:t>
                      </a:r>
                      <a:endParaRPr lang="en-US" sz="1800">
                        <a:latin typeface="Calibri"/>
                        <a:ea typeface="Calibri"/>
                        <a:cs typeface="Times New Roman"/>
                      </a:endParaRPr>
                    </a:p>
                  </a:txBody>
                  <a:tcPr marL="67671" marR="67671" marT="0" marB="0"/>
                </a:tc>
                <a:tc>
                  <a:txBody>
                    <a:bodyPr/>
                    <a:lstStyle/>
                    <a:p>
                      <a:pPr marL="0" marR="0" algn="l">
                        <a:lnSpc>
                          <a:spcPct val="115000"/>
                        </a:lnSpc>
                        <a:spcBef>
                          <a:spcPts val="0"/>
                        </a:spcBef>
                        <a:spcAft>
                          <a:spcPts val="0"/>
                        </a:spcAft>
                      </a:pPr>
                      <a:r>
                        <a:rPr lang="en-US" sz="1800" dirty="0" smtClean="0"/>
                        <a:t>$   </a:t>
                      </a:r>
                      <a:endParaRPr lang="en-US" sz="1800" dirty="0">
                        <a:latin typeface="Calibri"/>
                        <a:ea typeface="Calibri"/>
                        <a:cs typeface="Times New Roman"/>
                      </a:endParaRPr>
                    </a:p>
                  </a:txBody>
                  <a:tcPr marL="67671" marR="67671" marT="0" marB="0"/>
                </a:tc>
              </a:tr>
              <a:tr h="320693">
                <a:tc>
                  <a:txBody>
                    <a:bodyPr/>
                    <a:lstStyle/>
                    <a:p>
                      <a:pPr marL="0" marR="0">
                        <a:lnSpc>
                          <a:spcPct val="115000"/>
                        </a:lnSpc>
                        <a:spcBef>
                          <a:spcPts val="0"/>
                        </a:spcBef>
                        <a:spcAft>
                          <a:spcPts val="0"/>
                        </a:spcAft>
                      </a:pPr>
                      <a:r>
                        <a:rPr lang="en-US" sz="1800"/>
                        <a:t>Number of Units</a:t>
                      </a:r>
                      <a:endParaRPr lang="en-US" sz="1800">
                        <a:latin typeface="Calibri"/>
                        <a:ea typeface="Calibri"/>
                        <a:cs typeface="Times New Roman"/>
                      </a:endParaRPr>
                    </a:p>
                  </a:txBody>
                  <a:tcPr marL="67671" marR="67671" marT="0" marB="0"/>
                </a:tc>
                <a:tc>
                  <a:txBody>
                    <a:bodyPr/>
                    <a:lstStyle/>
                    <a:p>
                      <a:pPr marL="0" marR="0" algn="l">
                        <a:lnSpc>
                          <a:spcPct val="115000"/>
                        </a:lnSpc>
                        <a:spcBef>
                          <a:spcPts val="0"/>
                        </a:spcBef>
                        <a:spcAft>
                          <a:spcPts val="0"/>
                        </a:spcAft>
                      </a:pPr>
                      <a:r>
                        <a:rPr lang="en-US" sz="1800" dirty="0"/>
                        <a:t>÷ 50 units</a:t>
                      </a:r>
                      <a:endParaRPr lang="en-US" sz="1800" dirty="0">
                        <a:latin typeface="Calibri"/>
                        <a:ea typeface="Calibri"/>
                        <a:cs typeface="Times New Roman"/>
                      </a:endParaRPr>
                    </a:p>
                  </a:txBody>
                  <a:tcPr marL="67671" marR="67671" marT="0" marB="0"/>
                </a:tc>
              </a:tr>
              <a:tr h="320693">
                <a:tc>
                  <a:txBody>
                    <a:bodyPr/>
                    <a:lstStyle/>
                    <a:p>
                      <a:pPr marL="0" marR="0">
                        <a:lnSpc>
                          <a:spcPct val="115000"/>
                        </a:lnSpc>
                        <a:spcBef>
                          <a:spcPts val="0"/>
                        </a:spcBef>
                        <a:spcAft>
                          <a:spcPts val="0"/>
                        </a:spcAft>
                      </a:pPr>
                      <a:r>
                        <a:rPr lang="en-US" sz="1800" dirty="0"/>
                        <a:t>Cost per Unit</a:t>
                      </a:r>
                      <a:endParaRPr lang="en-US" sz="1800" dirty="0">
                        <a:latin typeface="Calibri"/>
                        <a:ea typeface="Calibri"/>
                        <a:cs typeface="Times New Roman"/>
                      </a:endParaRPr>
                    </a:p>
                  </a:txBody>
                  <a:tcPr marL="67671" marR="67671" marT="0" marB="0"/>
                </a:tc>
                <a:tc>
                  <a:txBody>
                    <a:bodyPr/>
                    <a:lstStyle/>
                    <a:p>
                      <a:pPr marL="0" marR="0" algn="l">
                        <a:lnSpc>
                          <a:spcPct val="115000"/>
                        </a:lnSpc>
                        <a:spcBef>
                          <a:spcPts val="0"/>
                        </a:spcBef>
                        <a:spcAft>
                          <a:spcPts val="0"/>
                        </a:spcAft>
                      </a:pPr>
                      <a:r>
                        <a:rPr lang="en-US" sz="1800" dirty="0" smtClean="0"/>
                        <a:t>$   </a:t>
                      </a:r>
                      <a:endParaRPr lang="en-US" sz="1800" dirty="0">
                        <a:latin typeface="Calibri"/>
                        <a:ea typeface="Calibri"/>
                        <a:cs typeface="Times New Roman"/>
                      </a:endParaRPr>
                    </a:p>
                  </a:txBody>
                  <a:tcPr marL="67671" marR="67671" marT="0" marB="0"/>
                </a:tc>
              </a:tr>
            </a:tbl>
          </a:graphicData>
        </a:graphic>
      </p:graphicFrame>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3</a:t>
            </a:r>
            <a:endParaRPr lang="en-US" sz="6000" dirty="0">
              <a:ea typeface="+mj-ea"/>
              <a:cs typeface="+mj-cs"/>
            </a:endParaRPr>
          </a:p>
        </p:txBody>
      </p:sp>
      <p:sp>
        <p:nvSpPr>
          <p:cNvPr id="21507" name="Rectangle 3"/>
          <p:cNvSpPr>
            <a:spLocks noGrp="1" noChangeArrowheads="1"/>
          </p:cNvSpPr>
          <p:nvPr>
            <p:ph type="subTitle" idx="1"/>
          </p:nvPr>
        </p:nvSpPr>
        <p:spPr>
          <a:xfrm>
            <a:off x="1371600" y="2438400"/>
            <a:ext cx="6400800" cy="1752600"/>
          </a:xfrm>
        </p:spPr>
        <p:txBody>
          <a:bodyPr/>
          <a:lstStyle/>
          <a:p>
            <a:r>
              <a:rPr lang="en-US" dirty="0" smtClean="0"/>
              <a:t>Compute a predetermined manufacturing overhead rate and use it to allocate MOH to jobs</a:t>
            </a:r>
          </a:p>
        </p:txBody>
      </p:sp>
      <p:sp>
        <p:nvSpPr>
          <p:cNvPr id="6" name="Slide Number Placeholder 5"/>
          <p:cNvSpPr>
            <a:spLocks noGrp="1"/>
          </p:cNvSpPr>
          <p:nvPr>
            <p:ph type="sldNum" sz="quarter" idx="12"/>
          </p:nvPr>
        </p:nvSpPr>
        <p:spPr/>
        <p:txBody>
          <a:bodyPr/>
          <a:lstStyle/>
          <a:p>
            <a:fld id="{87989462-1FD5-4211-85BD-E99A4CF90F7A}" type="slidenum">
              <a:rPr lang="en-US" smtClean="0"/>
              <a:pPr/>
              <a:t>18</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Calculating Predetermined Manufacturing Overhead Rate</a:t>
            </a:r>
            <a:endParaRPr lang="en-US"/>
          </a:p>
        </p:txBody>
      </p:sp>
      <p:sp>
        <p:nvSpPr>
          <p:cNvPr id="7" name="Slide Number Placeholder 6"/>
          <p:cNvSpPr>
            <a:spLocks noGrp="1"/>
          </p:cNvSpPr>
          <p:nvPr>
            <p:ph type="sldNum" sz="quarter" idx="12"/>
          </p:nvPr>
        </p:nvSpPr>
        <p:spPr/>
        <p:txBody>
          <a:bodyPr/>
          <a:lstStyle/>
          <a:p>
            <a:fld id="{F4651A90-6246-461B-B258-8E908AC97563}" type="slidenum">
              <a:rPr lang="en-US" smtClean="0"/>
              <a:pPr/>
              <a:t>19</a:t>
            </a:fld>
            <a:endParaRPr lang="en-US" dirty="0"/>
          </a:p>
        </p:txBody>
      </p:sp>
      <p:sp>
        <p:nvSpPr>
          <p:cNvPr id="5" name="TextBox 7"/>
          <p:cNvSpPr txBox="1">
            <a:spLocks noChangeArrowheads="1"/>
          </p:cNvSpPr>
          <p:nvPr/>
        </p:nvSpPr>
        <p:spPr bwMode="auto">
          <a:xfrm>
            <a:off x="304800" y="2590800"/>
            <a:ext cx="2286000" cy="584775"/>
          </a:xfrm>
          <a:prstGeom prst="rect">
            <a:avLst/>
          </a:prstGeom>
          <a:noFill/>
          <a:ln w="9525">
            <a:noFill/>
            <a:miter lim="800000"/>
            <a:headEnd/>
            <a:tailEnd/>
          </a:ln>
        </p:spPr>
        <p:txBody>
          <a:bodyPr wrap="square">
            <a:spAutoFit/>
          </a:bodyPr>
          <a:lstStyle/>
          <a:p>
            <a:r>
              <a:rPr lang="en-US" sz="3200" b="1" dirty="0" smtClean="0">
                <a:latin typeface="+mn-lt"/>
                <a:ea typeface="Calibri" pitchFamily="34" charset="0"/>
                <a:cs typeface="Times New Roman" pitchFamily="18" charset="0"/>
              </a:rPr>
              <a:t>PMOHR*</a:t>
            </a:r>
            <a:r>
              <a:rPr lang="en-US" sz="3200" dirty="0" smtClean="0">
                <a:latin typeface="+mn-lt"/>
                <a:ea typeface="Calibri" pitchFamily="34" charset="0"/>
                <a:cs typeface="Times New Roman" pitchFamily="18" charset="0"/>
              </a:rPr>
              <a:t>=</a:t>
            </a:r>
            <a:endParaRPr lang="en-US" sz="3200" dirty="0">
              <a:latin typeface="+mn-lt"/>
              <a:ea typeface="Calibri" pitchFamily="34" charset="0"/>
              <a:cs typeface="Times New Roman" pitchFamily="18" charset="0"/>
            </a:endParaRPr>
          </a:p>
        </p:txBody>
      </p:sp>
      <p:sp>
        <p:nvSpPr>
          <p:cNvPr id="6" name="Rectangle 2"/>
          <p:cNvSpPr>
            <a:spLocks noChangeArrowheads="1"/>
          </p:cNvSpPr>
          <p:nvPr/>
        </p:nvSpPr>
        <p:spPr bwMode="auto">
          <a:xfrm>
            <a:off x="2590800" y="2438400"/>
            <a:ext cx="7010400" cy="892175"/>
          </a:xfrm>
          <a:prstGeom prst="rect">
            <a:avLst/>
          </a:prstGeom>
          <a:noFill/>
          <a:ln w="9525">
            <a:noFill/>
            <a:miter lim="800000"/>
            <a:headEnd/>
            <a:tailEnd/>
          </a:ln>
        </p:spPr>
        <p:txBody>
          <a:bodyPr anchor="ctr">
            <a:spAutoFit/>
          </a:bodyPr>
          <a:lstStyle/>
          <a:p>
            <a:pPr eaLnBrk="0" hangingPunct="0"/>
            <a:r>
              <a:rPr lang="en-US" sz="2600" u="sng" dirty="0">
                <a:latin typeface="+mn-lt"/>
                <a:ea typeface="Calibri" pitchFamily="34" charset="0"/>
                <a:cs typeface="Times New Roman" pitchFamily="18" charset="0"/>
              </a:rPr>
              <a:t>Total estimated mfg overhead costs</a:t>
            </a:r>
            <a:r>
              <a:rPr lang="en-US" sz="2600" u="sng" dirty="0" smtClean="0">
                <a:latin typeface="+mn-lt"/>
                <a:ea typeface="Calibri" pitchFamily="34" charset="0"/>
                <a:cs typeface="Times New Roman" pitchFamily="18" charset="0"/>
              </a:rPr>
              <a:t/>
            </a:r>
            <a:br>
              <a:rPr lang="en-US" sz="2600" u="sng" dirty="0" smtClean="0">
                <a:latin typeface="+mn-lt"/>
                <a:ea typeface="Calibri" pitchFamily="34" charset="0"/>
                <a:cs typeface="Times New Roman" pitchFamily="18" charset="0"/>
              </a:rPr>
            </a:br>
            <a:r>
              <a:rPr lang="en-US" sz="2600" dirty="0" smtClean="0">
                <a:latin typeface="+mn-lt"/>
                <a:ea typeface="Calibri" pitchFamily="34" charset="0"/>
                <a:cs typeface="Times New Roman" pitchFamily="18" charset="0"/>
              </a:rPr>
              <a:t>Total </a:t>
            </a:r>
            <a:r>
              <a:rPr lang="en-US" sz="2600" dirty="0">
                <a:latin typeface="+mn-lt"/>
                <a:ea typeface="Calibri" pitchFamily="34" charset="0"/>
                <a:cs typeface="Times New Roman" pitchFamily="18" charset="0"/>
              </a:rPr>
              <a:t>estimated amount of allocation base</a:t>
            </a:r>
          </a:p>
        </p:txBody>
      </p:sp>
      <p:sp>
        <p:nvSpPr>
          <p:cNvPr id="8" name="TextBox 7"/>
          <p:cNvSpPr txBox="1"/>
          <p:nvPr/>
        </p:nvSpPr>
        <p:spPr>
          <a:xfrm>
            <a:off x="685800" y="5029200"/>
            <a:ext cx="7696200" cy="769441"/>
          </a:xfrm>
          <a:prstGeom prst="rect">
            <a:avLst/>
          </a:prstGeom>
          <a:noFill/>
        </p:spPr>
        <p:txBody>
          <a:bodyPr>
            <a:spAutoFit/>
          </a:bodyPr>
          <a:lstStyle/>
          <a:p>
            <a:pPr>
              <a:defRPr/>
            </a:pPr>
            <a:r>
              <a:rPr lang="en-US" sz="2200" dirty="0" smtClean="0">
                <a:solidFill>
                  <a:schemeClr val="accent2">
                    <a:lumMod val="75000"/>
                  </a:schemeClr>
                </a:solidFill>
                <a:latin typeface="+mn-lt"/>
              </a:rPr>
              <a:t>*PMOHR </a:t>
            </a:r>
            <a:r>
              <a:rPr lang="en-US" sz="2200" dirty="0">
                <a:solidFill>
                  <a:schemeClr val="accent2">
                    <a:lumMod val="75000"/>
                  </a:schemeClr>
                </a:solidFill>
                <a:latin typeface="+mn-lt"/>
              </a:rPr>
              <a:t>stands for “Predetermined Manufacturing Overhead Rate”</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1</a:t>
            </a:r>
            <a:endParaRPr lang="en-US" sz="6000" dirty="0">
              <a:ea typeface="+mj-ea"/>
              <a:cs typeface="+mj-cs"/>
            </a:endParaRPr>
          </a:p>
        </p:txBody>
      </p:sp>
      <p:sp>
        <p:nvSpPr>
          <p:cNvPr id="21507" name="Rectangle 3"/>
          <p:cNvSpPr>
            <a:spLocks noGrp="1" noChangeArrowheads="1"/>
          </p:cNvSpPr>
          <p:nvPr>
            <p:ph type="subTitle" idx="1"/>
          </p:nvPr>
        </p:nvSpPr>
        <p:spPr>
          <a:xfrm>
            <a:off x="1371600" y="2438400"/>
            <a:ext cx="6400800" cy="1752600"/>
          </a:xfrm>
        </p:spPr>
        <p:txBody>
          <a:bodyPr/>
          <a:lstStyle/>
          <a:p>
            <a:r>
              <a:rPr lang="en-US" dirty="0" smtClean="0"/>
              <a:t>Distinguish between job costing and process costing</a:t>
            </a:r>
          </a:p>
        </p:txBody>
      </p:sp>
      <p:sp>
        <p:nvSpPr>
          <p:cNvPr id="6" name="Slide Number Placeholder 5"/>
          <p:cNvSpPr>
            <a:spLocks noGrp="1"/>
          </p:cNvSpPr>
          <p:nvPr>
            <p:ph type="sldNum" sz="quarter" idx="12"/>
          </p:nvPr>
        </p:nvSpPr>
        <p:spPr/>
        <p:txBody>
          <a:bodyPr/>
          <a:lstStyle/>
          <a:p>
            <a:fld id="{87989462-1FD5-4211-85BD-E99A4CF90F7A}" type="slidenum">
              <a:rPr lang="en-US" smtClean="0"/>
              <a:pPr/>
              <a:t>2</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fontScale="90000"/>
          </a:bodyPr>
          <a:lstStyle/>
          <a:p>
            <a:r>
              <a:rPr lang="en-US" dirty="0" smtClean="0"/>
              <a:t>Allocating Manufacturing Overhead (MOH) to Individual Jobs</a:t>
            </a:r>
            <a:endParaRPr lang="en-US" dirty="0"/>
          </a:p>
        </p:txBody>
      </p:sp>
      <p:sp>
        <p:nvSpPr>
          <p:cNvPr id="17" name="Content Placeholder 16"/>
          <p:cNvSpPr>
            <a:spLocks noGrp="1"/>
          </p:cNvSpPr>
          <p:nvPr>
            <p:ph idx="1"/>
          </p:nvPr>
        </p:nvSpPr>
        <p:spPr/>
        <p:txBody>
          <a:bodyPr/>
          <a:lstStyle/>
          <a:p>
            <a:pPr>
              <a:buNone/>
            </a:pPr>
            <a:endParaRPr lang="en-US" dirty="0" smtClean="0"/>
          </a:p>
          <a:p>
            <a:pPr>
              <a:buNone/>
            </a:pPr>
            <a:r>
              <a:rPr lang="en-US" dirty="0" smtClean="0"/>
              <a:t>Allocated MOH =</a:t>
            </a:r>
          </a:p>
          <a:p>
            <a:pPr lvl="1">
              <a:buNone/>
            </a:pPr>
            <a:r>
              <a:rPr lang="en-US" dirty="0" smtClean="0"/>
              <a:t>PMOHR  x  Amount of cost allocation activity used</a:t>
            </a:r>
          </a:p>
          <a:p>
            <a:endParaRPr lang="en-US" dirty="0"/>
          </a:p>
        </p:txBody>
      </p:sp>
      <p:sp>
        <p:nvSpPr>
          <p:cNvPr id="5" name="Slide Number Placeholder 4"/>
          <p:cNvSpPr>
            <a:spLocks noGrp="1"/>
          </p:cNvSpPr>
          <p:nvPr>
            <p:ph type="sldNum" sz="quarter" idx="12"/>
          </p:nvPr>
        </p:nvSpPr>
        <p:spPr/>
        <p:txBody>
          <a:bodyPr/>
          <a:lstStyle/>
          <a:p>
            <a:fld id="{E34186E0-6303-489E-A527-0365EE7460FA}" type="slidenum">
              <a:rPr lang="en-US" smtClean="0"/>
              <a:pPr/>
              <a:t>20</a:t>
            </a:fld>
            <a:endParaRPr lang="en-US" dirty="0"/>
          </a:p>
        </p:txBody>
      </p:sp>
      <p:sp>
        <p:nvSpPr>
          <p:cNvPr id="18" name="TextBox 17"/>
          <p:cNvSpPr txBox="1"/>
          <p:nvPr/>
        </p:nvSpPr>
        <p:spPr>
          <a:xfrm>
            <a:off x="685800" y="5029200"/>
            <a:ext cx="7696200" cy="769441"/>
          </a:xfrm>
          <a:prstGeom prst="rect">
            <a:avLst/>
          </a:prstGeom>
          <a:noFill/>
        </p:spPr>
        <p:txBody>
          <a:bodyPr>
            <a:spAutoFit/>
          </a:bodyPr>
          <a:lstStyle/>
          <a:p>
            <a:pPr>
              <a:defRPr/>
            </a:pPr>
            <a:r>
              <a:rPr lang="en-US" sz="2200" dirty="0" smtClean="0">
                <a:solidFill>
                  <a:schemeClr val="accent2">
                    <a:lumMod val="75000"/>
                  </a:schemeClr>
                </a:solidFill>
                <a:latin typeface="+mn-lt"/>
              </a:rPr>
              <a:t>*PMOHR </a:t>
            </a:r>
            <a:r>
              <a:rPr lang="en-US" sz="2200" dirty="0">
                <a:solidFill>
                  <a:schemeClr val="accent2">
                    <a:lumMod val="75000"/>
                  </a:schemeClr>
                </a:solidFill>
                <a:latin typeface="+mn-lt"/>
              </a:rPr>
              <a:t>stands for “Predetermined Manufacturing Overhead Rate”</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Allocating MOH to Individual Job (Example)</a:t>
            </a:r>
            <a:endParaRPr lang="en-US" dirty="0"/>
          </a:p>
        </p:txBody>
      </p:sp>
      <p:sp>
        <p:nvSpPr>
          <p:cNvPr id="4" name="Slide Number Placeholder 3"/>
          <p:cNvSpPr>
            <a:spLocks noGrp="1"/>
          </p:cNvSpPr>
          <p:nvPr>
            <p:ph type="sldNum" sz="quarter" idx="12"/>
          </p:nvPr>
        </p:nvSpPr>
        <p:spPr/>
        <p:txBody>
          <a:bodyPr/>
          <a:lstStyle/>
          <a:p>
            <a:fld id="{0DA1FD7F-0A31-45BE-A6E4-04AD76FBAC4D}" type="slidenum">
              <a:rPr lang="en-US" smtClean="0"/>
              <a:pPr/>
              <a:t>21</a:t>
            </a:fld>
            <a:endParaRPr lang="en-US" dirty="0"/>
          </a:p>
        </p:txBody>
      </p:sp>
      <p:sp>
        <p:nvSpPr>
          <p:cNvPr id="57347" name="Rectangle 3"/>
          <p:cNvSpPr>
            <a:spLocks noChangeArrowheads="1"/>
          </p:cNvSpPr>
          <p:nvPr/>
        </p:nvSpPr>
        <p:spPr bwMode="auto">
          <a:xfrm>
            <a:off x="0" y="800100"/>
            <a:ext cx="9144000" cy="0"/>
          </a:xfrm>
          <a:prstGeom prst="rect">
            <a:avLst/>
          </a:prstGeom>
          <a:solidFill>
            <a:srgbClr val="8DB3E2"/>
          </a:solidFill>
          <a:ln w="9525">
            <a:noFill/>
            <a:miter lim="800000"/>
            <a:headEnd/>
            <a:tailEnd/>
          </a:ln>
        </p:spPr>
        <p:txBody>
          <a:bodyPr wrap="none" anchor="ctr">
            <a:spAutoFit/>
          </a:bodyPr>
          <a:lstStyle/>
          <a:p>
            <a:pPr eaLnBrk="0" hangingPunct="0"/>
            <a:endParaRPr lang="en-US"/>
          </a:p>
        </p:txBody>
      </p:sp>
      <p:sp>
        <p:nvSpPr>
          <p:cNvPr id="37895" name="TextBox 8"/>
          <p:cNvSpPr txBox="1">
            <a:spLocks noChangeArrowheads="1"/>
          </p:cNvSpPr>
          <p:nvPr/>
        </p:nvSpPr>
        <p:spPr bwMode="auto">
          <a:xfrm>
            <a:off x="381000" y="4419600"/>
            <a:ext cx="1600200" cy="461665"/>
          </a:xfrm>
          <a:prstGeom prst="rect">
            <a:avLst/>
          </a:prstGeom>
          <a:noFill/>
          <a:ln w="9525">
            <a:noFill/>
            <a:miter lim="800000"/>
            <a:headEnd/>
            <a:tailEnd/>
          </a:ln>
        </p:spPr>
        <p:txBody>
          <a:bodyPr wrap="square">
            <a:spAutoFit/>
          </a:bodyPr>
          <a:lstStyle/>
          <a:p>
            <a:r>
              <a:rPr lang="en-US" sz="2400" b="1" dirty="0" smtClean="0">
                <a:latin typeface="+mn-lt"/>
                <a:ea typeface="Calibri" pitchFamily="34" charset="0"/>
                <a:cs typeface="Times New Roman" pitchFamily="18" charset="0"/>
              </a:rPr>
              <a:t>PMOHR  </a:t>
            </a:r>
            <a:r>
              <a:rPr lang="en-US" sz="2400" dirty="0">
                <a:latin typeface="+mn-lt"/>
                <a:ea typeface="Calibri" pitchFamily="34" charset="0"/>
                <a:cs typeface="Times New Roman" pitchFamily="18" charset="0"/>
              </a:rPr>
              <a:t>=</a:t>
            </a:r>
          </a:p>
        </p:txBody>
      </p:sp>
      <p:sp>
        <p:nvSpPr>
          <p:cNvPr id="37896" name="TextBox 9"/>
          <p:cNvSpPr txBox="1">
            <a:spLocks noChangeArrowheads="1"/>
          </p:cNvSpPr>
          <p:nvPr/>
        </p:nvSpPr>
        <p:spPr bwMode="auto">
          <a:xfrm>
            <a:off x="2057400" y="4267200"/>
            <a:ext cx="5867400" cy="830263"/>
          </a:xfrm>
          <a:prstGeom prst="rect">
            <a:avLst/>
          </a:prstGeom>
          <a:noFill/>
          <a:ln w="9525">
            <a:noFill/>
            <a:miter lim="800000"/>
            <a:headEnd/>
            <a:tailEnd/>
          </a:ln>
        </p:spPr>
        <p:txBody>
          <a:bodyPr>
            <a:spAutoFit/>
          </a:bodyPr>
          <a:lstStyle/>
          <a:p>
            <a:r>
              <a:rPr lang="en-US" sz="2400" u="sng" dirty="0">
                <a:latin typeface="+mn-lt"/>
              </a:rPr>
              <a:t>$1,000,000 estimated overhead costs</a:t>
            </a:r>
          </a:p>
          <a:p>
            <a:r>
              <a:rPr lang="en-US" sz="2400" dirty="0">
                <a:latin typeface="+mn-lt"/>
              </a:rPr>
              <a:t>62,500 direct labor hours</a:t>
            </a:r>
          </a:p>
        </p:txBody>
      </p:sp>
      <p:sp>
        <p:nvSpPr>
          <p:cNvPr id="37897" name="TextBox 10"/>
          <p:cNvSpPr txBox="1">
            <a:spLocks noChangeArrowheads="1"/>
          </p:cNvSpPr>
          <p:nvPr/>
        </p:nvSpPr>
        <p:spPr bwMode="auto">
          <a:xfrm>
            <a:off x="1371600" y="5253038"/>
            <a:ext cx="4800600" cy="461962"/>
          </a:xfrm>
          <a:prstGeom prst="rect">
            <a:avLst/>
          </a:prstGeom>
          <a:noFill/>
          <a:ln w="9525">
            <a:noFill/>
            <a:miter lim="800000"/>
            <a:headEnd/>
            <a:tailEnd/>
          </a:ln>
        </p:spPr>
        <p:txBody>
          <a:bodyPr>
            <a:spAutoFit/>
          </a:bodyPr>
          <a:lstStyle/>
          <a:p>
            <a:r>
              <a:rPr lang="en-US" sz="2400" dirty="0">
                <a:latin typeface="+mn-lt"/>
              </a:rPr>
              <a:t>  =     $16 per direct labor hours</a:t>
            </a:r>
          </a:p>
        </p:txBody>
      </p:sp>
      <p:sp>
        <p:nvSpPr>
          <p:cNvPr id="13" name="TextBox 12"/>
          <p:cNvSpPr txBox="1"/>
          <p:nvPr/>
        </p:nvSpPr>
        <p:spPr>
          <a:xfrm>
            <a:off x="381000" y="1828800"/>
            <a:ext cx="8458200" cy="1938338"/>
          </a:xfrm>
          <a:prstGeom prst="rect">
            <a:avLst/>
          </a:prstGeom>
          <a:noFill/>
          <a:ln w="57150" cap="rnd">
            <a:solidFill>
              <a:schemeClr val="accent2">
                <a:lumMod val="75000"/>
              </a:schemeClr>
            </a:solidFill>
          </a:ln>
        </p:spPr>
        <p:txBody>
          <a:bodyPr>
            <a:spAutoFit/>
          </a:bodyPr>
          <a:lstStyle/>
          <a:p>
            <a:pPr>
              <a:defRPr/>
            </a:pPr>
            <a:r>
              <a:rPr lang="en-US" sz="2400" dirty="0">
                <a:latin typeface="+mn-lt"/>
              </a:rPr>
              <a:t>Example:</a:t>
            </a:r>
          </a:p>
          <a:p>
            <a:pPr>
              <a:defRPr/>
            </a:pPr>
            <a:r>
              <a:rPr lang="en-US" sz="2400" dirty="0">
                <a:latin typeface="+mn-lt"/>
              </a:rPr>
              <a:t>Total estimated manufacturing overhead costs = $1,000,000</a:t>
            </a:r>
          </a:p>
          <a:p>
            <a:pPr>
              <a:defRPr/>
            </a:pPr>
            <a:r>
              <a:rPr lang="en-US" sz="2400" dirty="0">
                <a:latin typeface="+mn-lt"/>
              </a:rPr>
              <a:t>Cost allocation base is direct labor hours (DLH)</a:t>
            </a:r>
          </a:p>
          <a:p>
            <a:pPr>
              <a:defRPr/>
            </a:pPr>
            <a:r>
              <a:rPr lang="en-US" sz="2400" dirty="0">
                <a:latin typeface="+mn-lt"/>
              </a:rPr>
              <a:t>Total estimated direct labor hours for the year = 62,500 DLHs</a:t>
            </a:r>
          </a:p>
          <a:p>
            <a:pPr>
              <a:defRPr/>
            </a:pPr>
            <a:r>
              <a:rPr lang="en-US" sz="2400" dirty="0">
                <a:latin typeface="+mn-lt"/>
              </a:rPr>
              <a:t>Job #603 used 500 DLHs</a:t>
            </a:r>
          </a:p>
        </p:txBody>
      </p:sp>
      <p:sp>
        <p:nvSpPr>
          <p:cNvPr id="17" name="TextBox 16"/>
          <p:cNvSpPr txBox="1"/>
          <p:nvPr/>
        </p:nvSpPr>
        <p:spPr>
          <a:xfrm>
            <a:off x="685800" y="5817513"/>
            <a:ext cx="7696200" cy="769441"/>
          </a:xfrm>
          <a:prstGeom prst="rect">
            <a:avLst/>
          </a:prstGeom>
          <a:noFill/>
        </p:spPr>
        <p:txBody>
          <a:bodyPr>
            <a:spAutoFit/>
          </a:bodyPr>
          <a:lstStyle/>
          <a:p>
            <a:pPr>
              <a:defRPr/>
            </a:pPr>
            <a:r>
              <a:rPr lang="en-US" sz="2200" dirty="0" smtClean="0">
                <a:solidFill>
                  <a:schemeClr val="accent2">
                    <a:lumMod val="75000"/>
                  </a:schemeClr>
                </a:solidFill>
                <a:latin typeface="+mn-lt"/>
              </a:rPr>
              <a:t>*PMOHR </a:t>
            </a:r>
            <a:r>
              <a:rPr lang="en-US" sz="2200" dirty="0">
                <a:solidFill>
                  <a:schemeClr val="accent2">
                    <a:lumMod val="75000"/>
                  </a:schemeClr>
                </a:solidFill>
                <a:latin typeface="+mn-lt"/>
              </a:rPr>
              <a:t>stands for “Predetermined Manufacturing Overhead Rate”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P spid="37896" grpId="0"/>
      <p:bldP spid="3789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Allocating MOH to Individual Job </a:t>
            </a:r>
            <a:br>
              <a:rPr lang="en-US" sz="3200" dirty="0" smtClean="0"/>
            </a:br>
            <a:r>
              <a:rPr lang="en-US" sz="3200" dirty="0" smtClean="0"/>
              <a:t>(continued from prior slide): </a:t>
            </a:r>
            <a:endParaRPr lang="en-US" sz="3200" dirty="0"/>
          </a:p>
        </p:txBody>
      </p:sp>
      <p:sp>
        <p:nvSpPr>
          <p:cNvPr id="28" name="Content Placeholder 27"/>
          <p:cNvSpPr>
            <a:spLocks noGrp="1"/>
          </p:cNvSpPr>
          <p:nvPr>
            <p:ph sz="half" idx="1"/>
          </p:nvPr>
        </p:nvSpPr>
        <p:spPr/>
        <p:txBody>
          <a:bodyPr/>
          <a:lstStyle/>
          <a:p>
            <a:endParaRPr lang="en-US" sz="3200" b="1" dirty="0" smtClean="0">
              <a:ea typeface="Calibri" pitchFamily="34" charset="0"/>
              <a:cs typeface="Times New Roman" pitchFamily="18" charset="0"/>
            </a:endParaRPr>
          </a:p>
          <a:p>
            <a:r>
              <a:rPr lang="en-US" sz="3200" b="1" dirty="0" smtClean="0">
                <a:ea typeface="Calibri" pitchFamily="34" charset="0"/>
                <a:cs typeface="Times New Roman" pitchFamily="18" charset="0"/>
              </a:rPr>
              <a:t>Allocated MOH </a:t>
            </a:r>
            <a:br>
              <a:rPr lang="en-US" sz="3200" b="1" dirty="0" smtClean="0">
                <a:ea typeface="Calibri" pitchFamily="34" charset="0"/>
                <a:cs typeface="Times New Roman" pitchFamily="18" charset="0"/>
              </a:rPr>
            </a:br>
            <a:r>
              <a:rPr lang="en-US" sz="3200" b="1" dirty="0" smtClean="0">
                <a:ea typeface="Calibri" pitchFamily="34" charset="0"/>
                <a:cs typeface="Times New Roman" pitchFamily="18" charset="0"/>
              </a:rPr>
              <a:t>for Job #603</a:t>
            </a:r>
            <a:endParaRPr lang="en-US" sz="3200" dirty="0" smtClean="0">
              <a:ea typeface="Calibri" pitchFamily="34" charset="0"/>
              <a:cs typeface="Times New Roman" pitchFamily="18" charset="0"/>
            </a:endParaRPr>
          </a:p>
          <a:p>
            <a:endParaRPr lang="en-US" dirty="0"/>
          </a:p>
        </p:txBody>
      </p:sp>
      <p:sp>
        <p:nvSpPr>
          <p:cNvPr id="32" name="Content Placeholder 31"/>
          <p:cNvSpPr>
            <a:spLocks noGrp="1"/>
          </p:cNvSpPr>
          <p:nvPr>
            <p:ph sz="half" idx="2"/>
          </p:nvPr>
        </p:nvSpPr>
        <p:spPr/>
        <p:txBody>
          <a:bodyPr/>
          <a:lstStyle/>
          <a:p>
            <a:pPr>
              <a:buNone/>
            </a:pPr>
            <a:endParaRPr lang="en-US" dirty="0" smtClean="0"/>
          </a:p>
          <a:p>
            <a:pPr>
              <a:buNone/>
            </a:pPr>
            <a:r>
              <a:rPr lang="en-US" dirty="0" smtClean="0"/>
              <a:t> =   $16 </a:t>
            </a:r>
            <a:r>
              <a:rPr lang="en-US" dirty="0" err="1" smtClean="0"/>
              <a:t>x</a:t>
            </a:r>
            <a:r>
              <a:rPr lang="en-US" dirty="0" smtClean="0"/>
              <a:t> 500 </a:t>
            </a:r>
            <a:r>
              <a:rPr lang="en-US" dirty="0" err="1" smtClean="0"/>
              <a:t>DLHs</a:t>
            </a:r>
            <a:endParaRPr lang="en-US" dirty="0" smtClean="0"/>
          </a:p>
          <a:p>
            <a:pPr>
              <a:buNone/>
            </a:pPr>
            <a:endParaRPr lang="en-US" dirty="0" smtClean="0"/>
          </a:p>
          <a:p>
            <a:pPr>
              <a:buNone/>
            </a:pPr>
            <a:r>
              <a:rPr lang="en-US" dirty="0" smtClean="0"/>
              <a:t>=   $8,000  </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DCDB14B7-CB56-4063-AC11-899B91DECC09}" type="slidenum">
              <a:rPr lang="en-US" smtClean="0"/>
              <a:pPr/>
              <a:t>22</a:t>
            </a:fld>
            <a:endParaRPr lang="en-US" dirty="0"/>
          </a:p>
        </p:txBody>
      </p:sp>
      <p:sp>
        <p:nvSpPr>
          <p:cNvPr id="59395" name="Rectangle 3"/>
          <p:cNvSpPr>
            <a:spLocks noChangeArrowheads="1"/>
          </p:cNvSpPr>
          <p:nvPr/>
        </p:nvSpPr>
        <p:spPr bwMode="auto">
          <a:xfrm>
            <a:off x="0" y="800100"/>
            <a:ext cx="9144000" cy="0"/>
          </a:xfrm>
          <a:prstGeom prst="rect">
            <a:avLst/>
          </a:prstGeom>
          <a:solidFill>
            <a:srgbClr val="8DB3E2"/>
          </a:solidFill>
          <a:ln w="9525">
            <a:noFill/>
            <a:miter lim="800000"/>
            <a:headEnd/>
            <a:tailEnd/>
          </a:ln>
        </p:spPr>
        <p:txBody>
          <a:bodyPr wrap="none" anchor="ctr">
            <a:spAutoFit/>
          </a:bodyPr>
          <a:lstStyle/>
          <a:p>
            <a:pPr eaLnBrk="0" hangingPunct="0"/>
            <a:endParaRPr lang="en-US"/>
          </a:p>
        </p:txBody>
      </p:sp>
      <p:sp>
        <p:nvSpPr>
          <p:cNvPr id="33" name="TextBox 32"/>
          <p:cNvSpPr txBox="1"/>
          <p:nvPr/>
        </p:nvSpPr>
        <p:spPr>
          <a:xfrm>
            <a:off x="685800" y="5029200"/>
            <a:ext cx="7696200" cy="769441"/>
          </a:xfrm>
          <a:prstGeom prst="rect">
            <a:avLst/>
          </a:prstGeom>
          <a:noFill/>
        </p:spPr>
        <p:txBody>
          <a:bodyPr>
            <a:spAutoFit/>
          </a:bodyPr>
          <a:lstStyle/>
          <a:p>
            <a:pPr>
              <a:defRPr/>
            </a:pPr>
            <a:r>
              <a:rPr lang="en-US" sz="2200" dirty="0" smtClean="0">
                <a:solidFill>
                  <a:schemeClr val="accent2">
                    <a:lumMod val="75000"/>
                  </a:schemeClr>
                </a:solidFill>
                <a:latin typeface="+mn-lt"/>
              </a:rPr>
              <a:t>*PMOHR </a:t>
            </a:r>
            <a:r>
              <a:rPr lang="en-US" sz="2200" dirty="0">
                <a:solidFill>
                  <a:schemeClr val="accent2">
                    <a:lumMod val="75000"/>
                  </a:schemeClr>
                </a:solidFill>
                <a:latin typeface="+mn-lt"/>
              </a:rPr>
              <a:t>stands for “Predetermined Manufacturing Overhead Rate”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3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0"/>
            <a:ext cx="8229600" cy="762000"/>
          </a:xfrm>
        </p:spPr>
        <p:txBody>
          <a:bodyPr/>
          <a:lstStyle/>
          <a:p>
            <a:r>
              <a:rPr lang="en-US" sz="2800" dirty="0" smtClean="0"/>
              <a:t>Exhibit 3-14: Completing the Job Cost Record</a:t>
            </a:r>
            <a:br>
              <a:rPr lang="en-US" sz="2800" dirty="0" smtClean="0"/>
            </a:br>
            <a:r>
              <a:rPr lang="en-US" sz="2800" dirty="0" smtClean="0"/>
              <a:t> </a:t>
            </a:r>
          </a:p>
        </p:txBody>
      </p:sp>
      <p:sp>
        <p:nvSpPr>
          <p:cNvPr id="4" name="Slide Number Placeholder 3"/>
          <p:cNvSpPr>
            <a:spLocks noGrp="1"/>
          </p:cNvSpPr>
          <p:nvPr>
            <p:ph type="sldNum" sz="quarter" idx="12"/>
          </p:nvPr>
        </p:nvSpPr>
        <p:spPr/>
        <p:txBody>
          <a:bodyPr/>
          <a:lstStyle/>
          <a:p>
            <a:pPr>
              <a:defRPr/>
            </a:pPr>
            <a:fld id="{24572775-FFB2-4FFB-8600-B64BAAFDA010}" type="slidenum">
              <a:rPr/>
              <a:pPr>
                <a:defRPr/>
              </a:pPr>
              <a:t>23</a:t>
            </a:fld>
            <a:endParaRPr dirty="0"/>
          </a:p>
        </p:txBody>
      </p:sp>
      <p:graphicFrame>
        <p:nvGraphicFramePr>
          <p:cNvPr id="5" name="Table 4"/>
          <p:cNvGraphicFramePr>
            <a:graphicFrameLocks noGrp="1"/>
          </p:cNvGraphicFramePr>
          <p:nvPr>
            <p:extLst>
              <p:ext uri="{D42A27DB-BD31-4B8C-83A1-F6EECF244321}">
                <p14:modId xmlns:p14="http://schemas.microsoft.com/office/powerpoint/2010/main" xmlns="" val="696266899"/>
              </p:ext>
            </p:extLst>
          </p:nvPr>
        </p:nvGraphicFramePr>
        <p:xfrm>
          <a:off x="762000" y="533400"/>
          <a:ext cx="7772399" cy="5955468"/>
        </p:xfrm>
        <a:graphic>
          <a:graphicData uri="http://schemas.openxmlformats.org/drawingml/2006/table">
            <a:tbl>
              <a:tblPr>
                <a:tableStyleId>{69CF1AB2-1976-4502-BF36-3FF5EA218861}</a:tableStyleId>
              </a:tblPr>
              <a:tblGrid>
                <a:gridCol w="5610153"/>
                <a:gridCol w="2162246"/>
              </a:tblGrid>
              <a:tr h="1159659">
                <a:tc gridSpan="2">
                  <a:txBody>
                    <a:bodyPr/>
                    <a:lstStyle/>
                    <a:p>
                      <a:pPr marL="0" marR="0" algn="ctr">
                        <a:lnSpc>
                          <a:spcPct val="115000"/>
                        </a:lnSpc>
                        <a:spcBef>
                          <a:spcPts val="0"/>
                        </a:spcBef>
                        <a:spcAft>
                          <a:spcPts val="0"/>
                        </a:spcAft>
                      </a:pPr>
                      <a:r>
                        <a:rPr lang="en-US" sz="1600" dirty="0"/>
                        <a:t>Job Cost Record</a:t>
                      </a:r>
                    </a:p>
                    <a:p>
                      <a:pPr marL="0" marR="0">
                        <a:lnSpc>
                          <a:spcPct val="115000"/>
                        </a:lnSpc>
                        <a:spcBef>
                          <a:spcPts val="0"/>
                        </a:spcBef>
                        <a:spcAft>
                          <a:spcPts val="0"/>
                        </a:spcAft>
                      </a:pPr>
                      <a:r>
                        <a:rPr lang="en-US" sz="1600" dirty="0"/>
                        <a:t>Job Number:  </a:t>
                      </a:r>
                      <a:r>
                        <a:rPr lang="en-US" sz="1600" u="sng" dirty="0"/>
                        <a:t>603</a:t>
                      </a:r>
                      <a:endParaRPr lang="en-US" sz="1600" dirty="0"/>
                    </a:p>
                    <a:p>
                      <a:pPr marL="0" marR="0">
                        <a:lnSpc>
                          <a:spcPct val="115000"/>
                        </a:lnSpc>
                        <a:spcBef>
                          <a:spcPts val="0"/>
                        </a:spcBef>
                        <a:spcAft>
                          <a:spcPts val="0"/>
                        </a:spcAft>
                      </a:pPr>
                      <a:r>
                        <a:rPr lang="en-US" sz="1600" dirty="0"/>
                        <a:t>Customer:  </a:t>
                      </a:r>
                      <a:r>
                        <a:rPr lang="en-US" sz="1600" u="sng" dirty="0"/>
                        <a:t>For stock</a:t>
                      </a:r>
                      <a:endParaRPr lang="en-US" sz="1600" dirty="0"/>
                    </a:p>
                    <a:p>
                      <a:pPr marL="0" marR="0">
                        <a:lnSpc>
                          <a:spcPct val="115000"/>
                        </a:lnSpc>
                        <a:spcBef>
                          <a:spcPts val="0"/>
                        </a:spcBef>
                        <a:spcAft>
                          <a:spcPts val="0"/>
                        </a:spcAft>
                      </a:pPr>
                      <a:r>
                        <a:rPr lang="en-US" sz="1600" dirty="0"/>
                        <a:t>Job Description: </a:t>
                      </a:r>
                      <a:r>
                        <a:rPr lang="en-US" sz="1600" u="sng" dirty="0"/>
                        <a:t>50 units of  X4 Elliptical Cross-Trainers</a:t>
                      </a:r>
                      <a:endParaRPr lang="en-US" sz="1600" dirty="0"/>
                    </a:p>
                    <a:p>
                      <a:pPr marL="0" marR="0">
                        <a:lnSpc>
                          <a:spcPct val="115000"/>
                        </a:lnSpc>
                        <a:spcBef>
                          <a:spcPts val="0"/>
                        </a:spcBef>
                        <a:spcAft>
                          <a:spcPts val="0"/>
                        </a:spcAft>
                      </a:pPr>
                      <a:r>
                        <a:rPr lang="en-US" sz="1600" dirty="0"/>
                        <a:t>Date Started:  </a:t>
                      </a:r>
                      <a:r>
                        <a:rPr lang="en-US" sz="1600" u="sng" dirty="0"/>
                        <a:t>Dec. 2         </a:t>
                      </a:r>
                      <a:r>
                        <a:rPr lang="en-US" sz="1600" dirty="0"/>
                        <a:t>           Date Completed: _________</a:t>
                      </a:r>
                      <a:endParaRPr lang="en-US" sz="1600" dirty="0">
                        <a:latin typeface="Calibri"/>
                        <a:ea typeface="Calibri"/>
                        <a:cs typeface="Times New Roman"/>
                      </a:endParaRPr>
                    </a:p>
                  </a:txBody>
                  <a:tcPr marL="67671" marR="67671" marT="0" marB="0"/>
                </a:tc>
                <a:tc hMerge="1">
                  <a:txBody>
                    <a:bodyPr/>
                    <a:lstStyle/>
                    <a:p>
                      <a:endParaRPr lang="en-US"/>
                    </a:p>
                  </a:txBody>
                  <a:tcPr/>
                </a:tc>
              </a:tr>
              <a:tr h="231932">
                <a:tc>
                  <a:txBody>
                    <a:bodyPr/>
                    <a:lstStyle/>
                    <a:p>
                      <a:pPr marL="0" marR="0">
                        <a:lnSpc>
                          <a:spcPct val="115000"/>
                        </a:lnSpc>
                        <a:spcBef>
                          <a:spcPts val="0"/>
                        </a:spcBef>
                        <a:spcAft>
                          <a:spcPts val="0"/>
                        </a:spcAft>
                      </a:pPr>
                      <a:r>
                        <a:rPr lang="en-US" sz="1600"/>
                        <a:t>Manufacturing Cost Information:</a:t>
                      </a:r>
                      <a:endParaRPr lang="en-US" sz="1600">
                        <a:latin typeface="Calibri"/>
                        <a:ea typeface="Calibri"/>
                        <a:cs typeface="Times New Roman"/>
                      </a:endParaRPr>
                    </a:p>
                  </a:txBody>
                  <a:tcPr marL="67671" marR="67671" marT="0" marB="0"/>
                </a:tc>
                <a:tc>
                  <a:txBody>
                    <a:bodyPr/>
                    <a:lstStyle/>
                    <a:p>
                      <a:pPr marL="0" marR="0">
                        <a:lnSpc>
                          <a:spcPct val="115000"/>
                        </a:lnSpc>
                        <a:spcBef>
                          <a:spcPts val="0"/>
                        </a:spcBef>
                        <a:spcAft>
                          <a:spcPts val="0"/>
                        </a:spcAft>
                      </a:pPr>
                      <a:r>
                        <a:rPr lang="en-US" sz="1600"/>
                        <a:t>Cost Summary</a:t>
                      </a:r>
                      <a:endParaRPr lang="en-US" sz="1600">
                        <a:latin typeface="Calibri"/>
                        <a:ea typeface="Calibri"/>
                        <a:cs typeface="Times New Roman"/>
                      </a:endParaRPr>
                    </a:p>
                  </a:txBody>
                  <a:tcPr marL="67671" marR="67671" marT="0" marB="0"/>
                </a:tc>
              </a:tr>
              <a:tr h="1180743">
                <a:tc>
                  <a:txBody>
                    <a:bodyPr/>
                    <a:lstStyle/>
                    <a:p>
                      <a:pPr marL="0" marR="0">
                        <a:lnSpc>
                          <a:spcPct val="115000"/>
                        </a:lnSpc>
                        <a:spcBef>
                          <a:spcPts val="0"/>
                        </a:spcBef>
                        <a:spcAft>
                          <a:spcPts val="0"/>
                        </a:spcAft>
                      </a:pPr>
                      <a:r>
                        <a:rPr lang="en-US" sz="1600" dirty="0"/>
                        <a:t>Direct Materials</a:t>
                      </a:r>
                    </a:p>
                    <a:p>
                      <a:pPr marL="0" marR="0">
                        <a:lnSpc>
                          <a:spcPct val="115000"/>
                        </a:lnSpc>
                        <a:spcBef>
                          <a:spcPts val="0"/>
                        </a:spcBef>
                        <a:spcAft>
                          <a:spcPts val="0"/>
                        </a:spcAft>
                      </a:pPr>
                      <a:r>
                        <a:rPr lang="en-US" sz="1600" dirty="0"/>
                        <a:t>             Req. #7568:  $ 8,500</a:t>
                      </a:r>
                    </a:p>
                    <a:p>
                      <a:pPr marL="0" marR="0">
                        <a:lnSpc>
                          <a:spcPct val="115000"/>
                        </a:lnSpc>
                        <a:spcBef>
                          <a:spcPts val="0"/>
                        </a:spcBef>
                        <a:spcAft>
                          <a:spcPts val="0"/>
                        </a:spcAft>
                      </a:pPr>
                      <a:r>
                        <a:rPr lang="en-US" sz="1600" dirty="0"/>
                        <a:t>             Req. #7580:  $ 14,000</a:t>
                      </a:r>
                    </a:p>
                    <a:p>
                      <a:pPr marL="0" marR="0">
                        <a:lnSpc>
                          <a:spcPct val="115000"/>
                        </a:lnSpc>
                        <a:spcBef>
                          <a:spcPts val="0"/>
                        </a:spcBef>
                        <a:spcAft>
                          <a:spcPts val="0"/>
                        </a:spcAft>
                      </a:pPr>
                      <a:r>
                        <a:rPr lang="en-US" sz="1600" dirty="0"/>
                        <a:t>             Req. # 7595: $ 13,500</a:t>
                      </a:r>
                    </a:p>
                    <a:p>
                      <a:pPr marL="0" marR="0">
                        <a:lnSpc>
                          <a:spcPct val="115000"/>
                        </a:lnSpc>
                        <a:spcBef>
                          <a:spcPts val="0"/>
                        </a:spcBef>
                        <a:spcAft>
                          <a:spcPts val="0"/>
                        </a:spcAft>
                      </a:pPr>
                      <a:r>
                        <a:rPr lang="en-US" sz="1600" dirty="0"/>
                        <a:t>             Req. # 7601: $ 4,000</a:t>
                      </a:r>
                      <a:endParaRPr lang="en-US" sz="1600" dirty="0">
                        <a:latin typeface="Calibri"/>
                        <a:ea typeface="Calibri"/>
                        <a:cs typeface="Times New Roman"/>
                      </a:endParaRPr>
                    </a:p>
                  </a:txBody>
                  <a:tcPr marL="67671" marR="67671" marT="0" marB="0"/>
                </a:tc>
                <a:tc>
                  <a:txBody>
                    <a:bodyPr/>
                    <a:lstStyle/>
                    <a:p>
                      <a:pPr marL="0" marR="0">
                        <a:lnSpc>
                          <a:spcPct val="115000"/>
                        </a:lnSpc>
                        <a:spcBef>
                          <a:spcPts val="0"/>
                        </a:spcBef>
                        <a:spcAft>
                          <a:spcPts val="0"/>
                        </a:spcAft>
                      </a:pPr>
                      <a:r>
                        <a:rPr lang="en-US" sz="1600" dirty="0"/>
                        <a:t>$ 40,000</a:t>
                      </a:r>
                      <a:endParaRPr lang="en-US" sz="1600" dirty="0">
                        <a:latin typeface="Calibri"/>
                        <a:ea typeface="Calibri"/>
                        <a:cs typeface="Times New Roman"/>
                      </a:endParaRPr>
                    </a:p>
                  </a:txBody>
                  <a:tcPr marL="67671" marR="67671" marT="0" marB="0"/>
                </a:tc>
              </a:tr>
              <a:tr h="1433760">
                <a:tc>
                  <a:txBody>
                    <a:bodyPr/>
                    <a:lstStyle/>
                    <a:p>
                      <a:pPr marL="0" marR="0">
                        <a:lnSpc>
                          <a:spcPct val="115000"/>
                        </a:lnSpc>
                        <a:spcBef>
                          <a:spcPts val="0"/>
                        </a:spcBef>
                        <a:spcAft>
                          <a:spcPts val="0"/>
                        </a:spcAft>
                      </a:pPr>
                      <a:r>
                        <a:rPr lang="en-US" sz="1600" dirty="0"/>
                        <a:t>Direct Labor</a:t>
                      </a:r>
                    </a:p>
                    <a:p>
                      <a:pPr marL="0" marR="0">
                        <a:lnSpc>
                          <a:spcPct val="115000"/>
                        </a:lnSpc>
                        <a:spcBef>
                          <a:spcPts val="0"/>
                        </a:spcBef>
                        <a:spcAft>
                          <a:spcPts val="0"/>
                        </a:spcAft>
                      </a:pPr>
                      <a:r>
                        <a:rPr lang="en-US" sz="1600" dirty="0"/>
                        <a:t>            No. #324 (30 hours): $ 100, $ 160, etc.</a:t>
                      </a:r>
                    </a:p>
                    <a:p>
                      <a:pPr marL="0" marR="0">
                        <a:lnSpc>
                          <a:spcPct val="115000"/>
                        </a:lnSpc>
                        <a:spcBef>
                          <a:spcPts val="0"/>
                        </a:spcBef>
                        <a:spcAft>
                          <a:spcPts val="0"/>
                        </a:spcAft>
                      </a:pPr>
                      <a:r>
                        <a:rPr lang="es-ES" sz="1600" dirty="0"/>
                        <a:t>No. #327 (40 </a:t>
                      </a:r>
                      <a:r>
                        <a:rPr lang="es-ES" sz="1600" dirty="0" err="1"/>
                        <a:t>hours</a:t>
                      </a:r>
                      <a:r>
                        <a:rPr lang="es-ES" sz="1600" dirty="0"/>
                        <a:t>): $ 240, $ 240, etc.</a:t>
                      </a:r>
                      <a:endParaRPr lang="en-US" sz="1600" dirty="0"/>
                    </a:p>
                    <a:p>
                      <a:pPr marL="0" marR="0">
                        <a:lnSpc>
                          <a:spcPct val="115000"/>
                        </a:lnSpc>
                        <a:spcBef>
                          <a:spcPts val="0"/>
                        </a:spcBef>
                        <a:spcAft>
                          <a:spcPts val="0"/>
                        </a:spcAft>
                      </a:pPr>
                      <a:r>
                        <a:rPr lang="es-ES" sz="1600" dirty="0"/>
                        <a:t>            No. #333 (36 hours): $</a:t>
                      </a:r>
                      <a:r>
                        <a:rPr lang="es-ES" sz="1600" dirty="0" smtClean="0"/>
                        <a:t> 80</a:t>
                      </a:r>
                      <a:r>
                        <a:rPr lang="es-ES" sz="1600" dirty="0"/>
                        <a:t>, $ 120, etc.</a:t>
                      </a:r>
                      <a:endParaRPr lang="en-US" sz="1600" dirty="0"/>
                    </a:p>
                    <a:p>
                      <a:pPr marL="0" marR="0">
                        <a:lnSpc>
                          <a:spcPct val="115000"/>
                        </a:lnSpc>
                        <a:spcBef>
                          <a:spcPts val="0"/>
                        </a:spcBef>
                        <a:spcAft>
                          <a:spcPts val="0"/>
                        </a:spcAft>
                      </a:pPr>
                      <a:r>
                        <a:rPr lang="en-US" sz="1600" dirty="0"/>
                        <a:t>Etc</a:t>
                      </a:r>
                      <a:r>
                        <a:rPr lang="en-US" sz="1600" dirty="0" smtClean="0"/>
                        <a:t>.            </a:t>
                      </a:r>
                      <a:r>
                        <a:rPr lang="en-US" sz="1600" dirty="0"/>
                        <a:t>(a total of </a:t>
                      </a:r>
                      <a:r>
                        <a:rPr lang="en-US" sz="1600" b="1" dirty="0"/>
                        <a:t>500</a:t>
                      </a:r>
                      <a:r>
                        <a:rPr lang="en-US" sz="1600" dirty="0"/>
                        <a:t> direct labor hours)</a:t>
                      </a:r>
                      <a:endParaRPr lang="en-US" sz="1600" dirty="0">
                        <a:latin typeface="Calibri"/>
                        <a:ea typeface="Calibri"/>
                        <a:cs typeface="Times New Roman"/>
                      </a:endParaRPr>
                    </a:p>
                  </a:txBody>
                  <a:tcPr marL="67671" marR="67671" marT="0" marB="0"/>
                </a:tc>
                <a:tc>
                  <a:txBody>
                    <a:bodyPr/>
                    <a:lstStyle/>
                    <a:p>
                      <a:pPr marL="0" marR="0">
                        <a:lnSpc>
                          <a:spcPct val="115000"/>
                        </a:lnSpc>
                        <a:spcBef>
                          <a:spcPts val="0"/>
                        </a:spcBef>
                        <a:spcAft>
                          <a:spcPts val="0"/>
                        </a:spcAft>
                      </a:pPr>
                      <a:r>
                        <a:rPr lang="en-US" sz="1600"/>
                        <a:t>$  10,000</a:t>
                      </a:r>
                      <a:endParaRPr lang="en-US" sz="1600">
                        <a:latin typeface="Calibri"/>
                        <a:ea typeface="Calibri"/>
                        <a:cs typeface="Times New Roman"/>
                      </a:endParaRPr>
                    </a:p>
                  </a:txBody>
                  <a:tcPr marL="67671" marR="67671" marT="0" marB="0"/>
                </a:tc>
              </a:tr>
              <a:tr h="253016">
                <a:tc>
                  <a:txBody>
                    <a:bodyPr/>
                    <a:lstStyle/>
                    <a:p>
                      <a:pPr marL="0" marR="0">
                        <a:lnSpc>
                          <a:spcPct val="115000"/>
                        </a:lnSpc>
                        <a:spcBef>
                          <a:spcPts val="0"/>
                        </a:spcBef>
                        <a:spcAft>
                          <a:spcPts val="0"/>
                        </a:spcAft>
                      </a:pPr>
                      <a:r>
                        <a:rPr lang="en-US" sz="1600" b="1" dirty="0"/>
                        <a:t>Manufacturing </a:t>
                      </a:r>
                      <a:r>
                        <a:rPr lang="en-US" sz="1600" b="1" dirty="0" smtClean="0"/>
                        <a:t>Overhead</a:t>
                      </a:r>
                    </a:p>
                    <a:p>
                      <a:pPr marL="0" marR="0">
                        <a:lnSpc>
                          <a:spcPct val="115000"/>
                        </a:lnSpc>
                        <a:spcBef>
                          <a:spcPts val="0"/>
                        </a:spcBef>
                        <a:spcAft>
                          <a:spcPts val="0"/>
                        </a:spcAft>
                      </a:pPr>
                      <a:r>
                        <a:rPr lang="en-US" sz="1800" dirty="0" smtClean="0">
                          <a:solidFill>
                            <a:schemeClr val="dk1"/>
                          </a:solidFill>
                          <a:latin typeface="+mn-lt"/>
                          <a:ea typeface="+mn-ea"/>
                          <a:cs typeface="+mn-cs"/>
                        </a:rPr>
                        <a:t>                 $16/ DL hour × 500 DL hours= $8,000</a:t>
                      </a:r>
                      <a:endParaRPr lang="en-US" sz="1600" b="1" dirty="0">
                        <a:latin typeface="Calibri"/>
                        <a:ea typeface="Calibri"/>
                        <a:cs typeface="Times New Roman"/>
                      </a:endParaRPr>
                    </a:p>
                  </a:txBody>
                  <a:tcPr marL="67671" marR="67671" marT="0" marB="0"/>
                </a:tc>
                <a:tc>
                  <a:txBody>
                    <a:bodyPr/>
                    <a:lstStyle/>
                    <a:p>
                      <a:pPr marL="0" marR="0">
                        <a:lnSpc>
                          <a:spcPct val="115000"/>
                        </a:lnSpc>
                        <a:spcBef>
                          <a:spcPts val="0"/>
                        </a:spcBef>
                        <a:spcAft>
                          <a:spcPts val="0"/>
                        </a:spcAft>
                      </a:pPr>
                      <a:r>
                        <a:rPr lang="en-US" sz="1600" smtClean="0"/>
                        <a:t>$ 8,000</a:t>
                      </a:r>
                      <a:endParaRPr lang="en-US" sz="1600" dirty="0">
                        <a:latin typeface="Calibri"/>
                        <a:ea typeface="Calibri"/>
                        <a:cs typeface="Times New Roman"/>
                      </a:endParaRPr>
                    </a:p>
                  </a:txBody>
                  <a:tcPr marL="67671" marR="67671" marT="0" marB="0"/>
                </a:tc>
              </a:tr>
              <a:tr h="231932">
                <a:tc>
                  <a:txBody>
                    <a:bodyPr/>
                    <a:lstStyle/>
                    <a:p>
                      <a:pPr marL="0" marR="0">
                        <a:lnSpc>
                          <a:spcPct val="115000"/>
                        </a:lnSpc>
                        <a:spcBef>
                          <a:spcPts val="0"/>
                        </a:spcBef>
                        <a:spcAft>
                          <a:spcPts val="0"/>
                        </a:spcAft>
                      </a:pPr>
                      <a:r>
                        <a:rPr lang="en-US" sz="1600"/>
                        <a:t>Total Job Cost</a:t>
                      </a:r>
                      <a:endParaRPr lang="en-US" sz="1600">
                        <a:latin typeface="Calibri"/>
                        <a:ea typeface="Calibri"/>
                        <a:cs typeface="Times New Roman"/>
                      </a:endParaRPr>
                    </a:p>
                  </a:txBody>
                  <a:tcPr marL="67671" marR="67671" marT="0" marB="0"/>
                </a:tc>
                <a:tc>
                  <a:txBody>
                    <a:bodyPr/>
                    <a:lstStyle/>
                    <a:p>
                      <a:pPr marL="0" marR="0">
                        <a:lnSpc>
                          <a:spcPct val="115000"/>
                        </a:lnSpc>
                        <a:spcBef>
                          <a:spcPts val="0"/>
                        </a:spcBef>
                        <a:spcAft>
                          <a:spcPts val="0"/>
                        </a:spcAft>
                      </a:pPr>
                      <a:r>
                        <a:rPr lang="en-US" sz="1600" dirty="0" smtClean="0"/>
                        <a:t>$ 58,000</a:t>
                      </a:r>
                      <a:endParaRPr lang="en-US" sz="1600" dirty="0">
                        <a:latin typeface="Calibri"/>
                        <a:ea typeface="Calibri"/>
                        <a:cs typeface="Times New Roman"/>
                      </a:endParaRPr>
                    </a:p>
                  </a:txBody>
                  <a:tcPr marL="67671" marR="67671" marT="0" marB="0"/>
                </a:tc>
              </a:tr>
              <a:tr h="231932">
                <a:tc>
                  <a:txBody>
                    <a:bodyPr/>
                    <a:lstStyle/>
                    <a:p>
                      <a:pPr marL="0" marR="0">
                        <a:lnSpc>
                          <a:spcPct val="115000"/>
                        </a:lnSpc>
                        <a:spcBef>
                          <a:spcPts val="0"/>
                        </a:spcBef>
                        <a:spcAft>
                          <a:spcPts val="0"/>
                        </a:spcAft>
                      </a:pPr>
                      <a:r>
                        <a:rPr lang="en-US" sz="1600"/>
                        <a:t>Number of Units</a:t>
                      </a:r>
                      <a:endParaRPr lang="en-US" sz="1600">
                        <a:latin typeface="Calibri"/>
                        <a:ea typeface="Calibri"/>
                        <a:cs typeface="Times New Roman"/>
                      </a:endParaRPr>
                    </a:p>
                  </a:txBody>
                  <a:tcPr marL="67671" marR="67671" marT="0" marB="0"/>
                </a:tc>
                <a:tc>
                  <a:txBody>
                    <a:bodyPr/>
                    <a:lstStyle/>
                    <a:p>
                      <a:pPr marL="0" marR="0" algn="l">
                        <a:lnSpc>
                          <a:spcPct val="115000"/>
                        </a:lnSpc>
                        <a:spcBef>
                          <a:spcPts val="0"/>
                        </a:spcBef>
                        <a:spcAft>
                          <a:spcPts val="0"/>
                        </a:spcAft>
                      </a:pPr>
                      <a:r>
                        <a:rPr lang="en-US" sz="1600" dirty="0" smtClean="0"/>
                        <a:t>   ÷ </a:t>
                      </a:r>
                      <a:r>
                        <a:rPr lang="en-US" sz="1600" dirty="0"/>
                        <a:t>50 units</a:t>
                      </a:r>
                      <a:endParaRPr lang="en-US" sz="1600" dirty="0">
                        <a:latin typeface="Calibri"/>
                        <a:ea typeface="Calibri"/>
                        <a:cs typeface="Times New Roman"/>
                      </a:endParaRPr>
                    </a:p>
                  </a:txBody>
                  <a:tcPr marL="67671" marR="67671" marT="0" marB="0"/>
                </a:tc>
              </a:tr>
              <a:tr h="231932">
                <a:tc>
                  <a:txBody>
                    <a:bodyPr/>
                    <a:lstStyle/>
                    <a:p>
                      <a:pPr marL="0" marR="0">
                        <a:lnSpc>
                          <a:spcPct val="115000"/>
                        </a:lnSpc>
                        <a:spcBef>
                          <a:spcPts val="0"/>
                        </a:spcBef>
                        <a:spcAft>
                          <a:spcPts val="0"/>
                        </a:spcAft>
                      </a:pPr>
                      <a:r>
                        <a:rPr lang="en-US" sz="1600" dirty="0"/>
                        <a:t>Cost per Unit</a:t>
                      </a:r>
                      <a:endParaRPr lang="en-US" sz="1600" dirty="0">
                        <a:latin typeface="Calibri"/>
                        <a:ea typeface="Calibri"/>
                        <a:cs typeface="Times New Roman"/>
                      </a:endParaRPr>
                    </a:p>
                  </a:txBody>
                  <a:tcPr marL="67671" marR="67671" marT="0" marB="0"/>
                </a:tc>
                <a:tc>
                  <a:txBody>
                    <a:bodyPr/>
                    <a:lstStyle/>
                    <a:p>
                      <a:pPr marL="0" marR="0">
                        <a:lnSpc>
                          <a:spcPct val="115000"/>
                        </a:lnSpc>
                        <a:spcBef>
                          <a:spcPts val="0"/>
                        </a:spcBef>
                        <a:spcAft>
                          <a:spcPts val="0"/>
                        </a:spcAft>
                      </a:pPr>
                      <a:r>
                        <a:rPr lang="en-US" sz="1600" dirty="0"/>
                        <a:t>$</a:t>
                      </a:r>
                      <a:r>
                        <a:rPr lang="en-US" sz="1600" u="sng" dirty="0" smtClean="0"/>
                        <a:t>1,160</a:t>
                      </a:r>
                      <a:endParaRPr lang="en-US" sz="1600" dirty="0">
                        <a:latin typeface="Calibri"/>
                        <a:ea typeface="Calibri"/>
                        <a:cs typeface="Times New Roman"/>
                      </a:endParaRPr>
                    </a:p>
                  </a:txBody>
                  <a:tcPr marL="67671" marR="67671" marT="0" marB="0"/>
                </a:tc>
              </a:tr>
            </a:tbl>
          </a:graphicData>
        </a:graphic>
      </p:graphicFrame>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7"/>
          <p:cNvSpPr>
            <a:spLocks noGrp="1" noChangeArrowheads="1"/>
          </p:cNvSpPr>
          <p:nvPr>
            <p:ph type="title"/>
          </p:nvPr>
        </p:nvSpPr>
        <p:spPr/>
        <p:txBody>
          <a:bodyPr/>
          <a:lstStyle/>
          <a:p>
            <a:r>
              <a:rPr lang="en-US" dirty="0" smtClean="0"/>
              <a:t>When Is Manufacturing Overhead Allocated?</a:t>
            </a:r>
          </a:p>
        </p:txBody>
      </p:sp>
      <p:sp>
        <p:nvSpPr>
          <p:cNvPr id="31" name="Slide Number Placeholder 30"/>
          <p:cNvSpPr>
            <a:spLocks noGrp="1"/>
          </p:cNvSpPr>
          <p:nvPr>
            <p:ph type="sldNum" sz="quarter" idx="12"/>
          </p:nvPr>
        </p:nvSpPr>
        <p:spPr/>
        <p:txBody>
          <a:bodyPr/>
          <a:lstStyle/>
          <a:p>
            <a:fld id="{402FF170-E83C-4174-9AFA-E65605388FC6}" type="slidenum">
              <a:rPr lang="en-US" smtClean="0"/>
              <a:pPr/>
              <a:t>24</a:t>
            </a:fld>
            <a:endParaRPr lang="en-US" dirty="0"/>
          </a:p>
        </p:txBody>
      </p:sp>
      <p:sp>
        <p:nvSpPr>
          <p:cNvPr id="38916" name="Rectangle 2"/>
          <p:cNvSpPr>
            <a:spLocks noChangeArrowheads="1"/>
          </p:cNvSpPr>
          <p:nvPr/>
        </p:nvSpPr>
        <p:spPr bwMode="auto">
          <a:xfrm>
            <a:off x="3581400" y="3505200"/>
            <a:ext cx="1698625" cy="844550"/>
          </a:xfrm>
          <a:prstGeom prst="rect">
            <a:avLst/>
          </a:prstGeom>
          <a:solidFill>
            <a:schemeClr val="accent2">
              <a:lumMod val="75000"/>
            </a:schemeClr>
          </a:solidFill>
          <a:ln w="25400">
            <a:solidFill>
              <a:schemeClr val="accent6">
                <a:lumMod val="60000"/>
                <a:lumOff val="40000"/>
              </a:schemeClr>
            </a:solidFill>
            <a:miter lim="800000"/>
            <a:headEnd/>
            <a:tailEnd/>
          </a:ln>
        </p:spPr>
        <p:txBody>
          <a:bodyPr lIns="90488" tIns="44450" rIns="90488" bIns="44450">
            <a:spAutoFit/>
          </a:bodyPr>
          <a:lstStyle/>
          <a:p>
            <a:pPr algn="ctr" eaLnBrk="0" hangingPunct="0">
              <a:spcBef>
                <a:spcPct val="50000"/>
              </a:spcBef>
              <a:defRPr/>
            </a:pPr>
            <a:r>
              <a:rPr lang="en-US" sz="2400" b="1" dirty="0">
                <a:solidFill>
                  <a:schemeClr val="bg1"/>
                </a:solidFill>
              </a:rPr>
              <a:t> Work in</a:t>
            </a:r>
            <a:br>
              <a:rPr lang="en-US" sz="2400" b="1" dirty="0">
                <a:solidFill>
                  <a:schemeClr val="bg1"/>
                </a:solidFill>
              </a:rPr>
            </a:br>
            <a:r>
              <a:rPr lang="en-US" sz="2400" b="1" dirty="0">
                <a:solidFill>
                  <a:schemeClr val="bg1"/>
                </a:solidFill>
              </a:rPr>
              <a:t> Process</a:t>
            </a:r>
          </a:p>
        </p:txBody>
      </p:sp>
      <p:grpSp>
        <p:nvGrpSpPr>
          <p:cNvPr id="2" name="Group 3"/>
          <p:cNvGrpSpPr>
            <a:grpSpLocks/>
          </p:cNvGrpSpPr>
          <p:nvPr/>
        </p:nvGrpSpPr>
        <p:grpSpPr bwMode="auto">
          <a:xfrm>
            <a:off x="6951663" y="4356100"/>
            <a:ext cx="1717675" cy="2024063"/>
            <a:chOff x="4379" y="2744"/>
            <a:chExt cx="1082" cy="1275"/>
          </a:xfrm>
          <a:solidFill>
            <a:schemeClr val="accent1"/>
          </a:solidFill>
        </p:grpSpPr>
        <p:sp>
          <p:nvSpPr>
            <p:cNvPr id="38942" name="Line 4"/>
            <p:cNvSpPr>
              <a:spLocks noChangeShapeType="1"/>
            </p:cNvSpPr>
            <p:nvPr/>
          </p:nvSpPr>
          <p:spPr bwMode="auto">
            <a:xfrm>
              <a:off x="4944" y="2744"/>
              <a:ext cx="0" cy="512"/>
            </a:xfrm>
            <a:prstGeom prst="line">
              <a:avLst/>
            </a:prstGeom>
            <a:grpFill/>
            <a:ln w="25400">
              <a:solidFill>
                <a:schemeClr val="accent1"/>
              </a:solidFill>
              <a:round/>
              <a:headEnd/>
              <a:tailEnd type="triangle" w="med" len="med"/>
            </a:ln>
          </p:spPr>
          <p:txBody>
            <a:bodyPr wrap="none" anchor="ctr"/>
            <a:lstStyle/>
            <a:p>
              <a:pPr>
                <a:defRPr/>
              </a:pPr>
              <a:endParaRPr lang="en-US"/>
            </a:p>
          </p:txBody>
        </p:sp>
        <p:sp>
          <p:nvSpPr>
            <p:cNvPr id="38943" name="Rectangle 5"/>
            <p:cNvSpPr>
              <a:spLocks noChangeArrowheads="1"/>
            </p:cNvSpPr>
            <p:nvPr/>
          </p:nvSpPr>
          <p:spPr bwMode="auto">
            <a:xfrm>
              <a:off x="4379" y="3257"/>
              <a:ext cx="1082" cy="762"/>
            </a:xfrm>
            <a:prstGeom prst="rect">
              <a:avLst/>
            </a:prstGeom>
            <a:grpFill/>
            <a:ln w="25400">
              <a:solidFill>
                <a:schemeClr val="accent1"/>
              </a:solidFill>
              <a:miter lim="800000"/>
              <a:headEnd/>
              <a:tailEnd/>
            </a:ln>
          </p:spPr>
          <p:txBody>
            <a:bodyPr lIns="90488" tIns="44450" rIns="90488" bIns="44450">
              <a:spAutoFit/>
            </a:bodyPr>
            <a:lstStyle/>
            <a:p>
              <a:pPr algn="ctr" eaLnBrk="0" hangingPunct="0">
                <a:spcBef>
                  <a:spcPct val="50000"/>
                </a:spcBef>
                <a:defRPr/>
              </a:pPr>
              <a:r>
                <a:rPr lang="en-US" sz="2400" b="1">
                  <a:solidFill>
                    <a:schemeClr val="bg1"/>
                  </a:solidFill>
                </a:rPr>
                <a:t>Cost of </a:t>
              </a:r>
              <a:br>
                <a:rPr lang="en-US" sz="2400" b="1">
                  <a:solidFill>
                    <a:schemeClr val="bg1"/>
                  </a:solidFill>
                </a:rPr>
              </a:br>
              <a:r>
                <a:rPr lang="en-US" sz="2400" b="1">
                  <a:solidFill>
                    <a:schemeClr val="bg1"/>
                  </a:solidFill>
                </a:rPr>
                <a:t>Goods</a:t>
              </a:r>
              <a:br>
                <a:rPr lang="en-US" sz="2400" b="1">
                  <a:solidFill>
                    <a:schemeClr val="bg1"/>
                  </a:solidFill>
                </a:rPr>
              </a:br>
              <a:r>
                <a:rPr lang="en-US" sz="2400" b="1">
                  <a:solidFill>
                    <a:schemeClr val="bg1"/>
                  </a:solidFill>
                </a:rPr>
                <a:t>Sold</a:t>
              </a:r>
            </a:p>
          </p:txBody>
        </p:sp>
      </p:grpSp>
      <p:sp>
        <p:nvSpPr>
          <p:cNvPr id="63492" name="Rectangle 6"/>
          <p:cNvSpPr>
            <a:spLocks noChangeArrowheads="1"/>
          </p:cNvSpPr>
          <p:nvPr/>
        </p:nvSpPr>
        <p:spPr bwMode="auto">
          <a:xfrm>
            <a:off x="484188" y="5551488"/>
            <a:ext cx="1670050" cy="458787"/>
          </a:xfrm>
          <a:prstGeom prst="rect">
            <a:avLst/>
          </a:prstGeom>
          <a:solidFill>
            <a:schemeClr val="accent1"/>
          </a:solidFill>
          <a:ln w="25400">
            <a:solidFill>
              <a:schemeClr val="accent1"/>
            </a:solidFill>
            <a:miter lim="800000"/>
            <a:headEnd/>
            <a:tailEnd/>
          </a:ln>
        </p:spPr>
        <p:txBody>
          <a:bodyPr lIns="90488" tIns="44450" rIns="90488" bIns="44450">
            <a:spAutoFit/>
          </a:bodyPr>
          <a:lstStyle/>
          <a:p>
            <a:pPr algn="ctr" eaLnBrk="0" hangingPunct="0">
              <a:spcBef>
                <a:spcPct val="50000"/>
              </a:spcBef>
            </a:pPr>
            <a:r>
              <a:rPr lang="en-US" sz="2400" b="1">
                <a:solidFill>
                  <a:schemeClr val="bg1"/>
                </a:solidFill>
              </a:rPr>
              <a:t>Labor</a:t>
            </a:r>
          </a:p>
        </p:txBody>
      </p:sp>
      <p:sp>
        <p:nvSpPr>
          <p:cNvPr id="63493" name="Rectangle 7"/>
          <p:cNvSpPr>
            <a:spLocks noChangeArrowheads="1"/>
          </p:cNvSpPr>
          <p:nvPr/>
        </p:nvSpPr>
        <p:spPr bwMode="auto">
          <a:xfrm>
            <a:off x="484188" y="1817688"/>
            <a:ext cx="1670050" cy="458787"/>
          </a:xfrm>
          <a:prstGeom prst="rect">
            <a:avLst/>
          </a:prstGeom>
          <a:solidFill>
            <a:schemeClr val="accent1"/>
          </a:solidFill>
          <a:ln w="25400">
            <a:solidFill>
              <a:schemeClr val="accent1"/>
            </a:solidFill>
            <a:miter lim="800000"/>
            <a:headEnd/>
            <a:tailEnd/>
          </a:ln>
        </p:spPr>
        <p:txBody>
          <a:bodyPr lIns="90488" tIns="44450" rIns="90488" bIns="44450">
            <a:spAutoFit/>
          </a:bodyPr>
          <a:lstStyle/>
          <a:p>
            <a:pPr algn="ctr" eaLnBrk="0" hangingPunct="0">
              <a:spcBef>
                <a:spcPct val="50000"/>
              </a:spcBef>
            </a:pPr>
            <a:r>
              <a:rPr lang="en-US" sz="2400" b="1">
                <a:solidFill>
                  <a:schemeClr val="bg1"/>
                </a:solidFill>
              </a:rPr>
              <a:t>Materials</a:t>
            </a:r>
          </a:p>
        </p:txBody>
      </p:sp>
      <p:grpSp>
        <p:nvGrpSpPr>
          <p:cNvPr id="3" name="Group 8"/>
          <p:cNvGrpSpPr>
            <a:grpSpLocks/>
          </p:cNvGrpSpPr>
          <p:nvPr/>
        </p:nvGrpSpPr>
        <p:grpSpPr bwMode="auto">
          <a:xfrm>
            <a:off x="914400" y="4343400"/>
            <a:ext cx="423863" cy="1244600"/>
            <a:chOff x="576" y="2736"/>
            <a:chExt cx="267" cy="784"/>
          </a:xfrm>
        </p:grpSpPr>
        <p:sp>
          <p:nvSpPr>
            <p:cNvPr id="63514" name="Line 9"/>
            <p:cNvSpPr>
              <a:spLocks noChangeShapeType="1"/>
            </p:cNvSpPr>
            <p:nvPr/>
          </p:nvSpPr>
          <p:spPr bwMode="auto">
            <a:xfrm flipV="1">
              <a:off x="816" y="2736"/>
              <a:ext cx="0" cy="784"/>
            </a:xfrm>
            <a:prstGeom prst="line">
              <a:avLst/>
            </a:prstGeom>
            <a:noFill/>
            <a:ln w="25400">
              <a:solidFill>
                <a:srgbClr val="FF0000"/>
              </a:solidFill>
              <a:round/>
              <a:headEnd/>
              <a:tailEnd type="triangle" w="med" len="med"/>
            </a:ln>
          </p:spPr>
          <p:txBody>
            <a:bodyPr wrap="none" anchor="ctr"/>
            <a:lstStyle/>
            <a:p>
              <a:endParaRPr lang="en-US"/>
            </a:p>
          </p:txBody>
        </p:sp>
        <p:sp>
          <p:nvSpPr>
            <p:cNvPr id="63515" name="Rectangle 10"/>
            <p:cNvSpPr>
              <a:spLocks noChangeArrowheads="1"/>
            </p:cNvSpPr>
            <p:nvPr/>
          </p:nvSpPr>
          <p:spPr bwMode="auto">
            <a:xfrm rot="-5400000">
              <a:off x="334" y="2978"/>
              <a:ext cx="751" cy="267"/>
            </a:xfrm>
            <a:prstGeom prst="rect">
              <a:avLst/>
            </a:prstGeom>
            <a:noFill/>
            <a:ln w="12700">
              <a:noFill/>
              <a:miter lim="800000"/>
              <a:headEnd/>
              <a:tailEnd/>
            </a:ln>
          </p:spPr>
          <p:txBody>
            <a:bodyPr wrap="none" lIns="90488" tIns="44450" rIns="90488" bIns="44450">
              <a:spAutoFit/>
            </a:bodyPr>
            <a:lstStyle/>
            <a:p>
              <a:pPr algn="ctr" eaLnBrk="0" hangingPunct="0"/>
              <a:r>
                <a:rPr lang="en-US" sz="2200" b="1">
                  <a:solidFill>
                    <a:schemeClr val="accent1"/>
                  </a:solidFill>
                </a:rPr>
                <a:t>Indirect</a:t>
              </a:r>
            </a:p>
          </p:txBody>
        </p:sp>
      </p:grpSp>
      <p:grpSp>
        <p:nvGrpSpPr>
          <p:cNvPr id="4" name="Group 11"/>
          <p:cNvGrpSpPr>
            <a:grpSpLocks/>
          </p:cNvGrpSpPr>
          <p:nvPr/>
        </p:nvGrpSpPr>
        <p:grpSpPr bwMode="auto">
          <a:xfrm>
            <a:off x="5294313" y="3492500"/>
            <a:ext cx="3403600" cy="844550"/>
            <a:chOff x="3335" y="2200"/>
            <a:chExt cx="2144" cy="532"/>
          </a:xfrm>
        </p:grpSpPr>
        <p:sp>
          <p:nvSpPr>
            <p:cNvPr id="63512" name="Line 12"/>
            <p:cNvSpPr>
              <a:spLocks noChangeShapeType="1"/>
            </p:cNvSpPr>
            <p:nvPr/>
          </p:nvSpPr>
          <p:spPr bwMode="auto">
            <a:xfrm>
              <a:off x="3335" y="2466"/>
              <a:ext cx="1025" cy="0"/>
            </a:xfrm>
            <a:prstGeom prst="line">
              <a:avLst/>
            </a:prstGeom>
            <a:noFill/>
            <a:ln w="25400">
              <a:noFill/>
              <a:round/>
              <a:headEnd/>
              <a:tailEnd type="triangle" w="med" len="med"/>
            </a:ln>
          </p:spPr>
          <p:txBody>
            <a:bodyPr wrap="none" anchor="ctr"/>
            <a:lstStyle/>
            <a:p>
              <a:endParaRPr lang="en-US"/>
            </a:p>
          </p:txBody>
        </p:sp>
        <p:sp>
          <p:nvSpPr>
            <p:cNvPr id="38938" name="Rectangle 13"/>
            <p:cNvSpPr>
              <a:spLocks noChangeArrowheads="1"/>
            </p:cNvSpPr>
            <p:nvPr/>
          </p:nvSpPr>
          <p:spPr bwMode="auto">
            <a:xfrm>
              <a:off x="4361" y="2200"/>
              <a:ext cx="1118" cy="532"/>
            </a:xfrm>
            <a:prstGeom prst="rect">
              <a:avLst/>
            </a:prstGeom>
            <a:solidFill>
              <a:schemeClr val="tx2">
                <a:lumMod val="50000"/>
              </a:schemeClr>
            </a:solidFill>
            <a:ln w="25400">
              <a:noFill/>
              <a:miter lim="800000"/>
              <a:headEnd/>
              <a:tailEnd/>
            </a:ln>
          </p:spPr>
          <p:txBody>
            <a:bodyPr lIns="90488" tIns="44450" rIns="90488" bIns="44450">
              <a:spAutoFit/>
            </a:bodyPr>
            <a:lstStyle/>
            <a:p>
              <a:pPr algn="ctr" eaLnBrk="0" hangingPunct="0">
                <a:spcBef>
                  <a:spcPct val="50000"/>
                </a:spcBef>
                <a:defRPr/>
              </a:pPr>
              <a:r>
                <a:rPr lang="en-US" sz="2400" b="1" dirty="0">
                  <a:solidFill>
                    <a:schemeClr val="bg1"/>
                  </a:solidFill>
                </a:rPr>
                <a:t>Finished</a:t>
              </a:r>
              <a:r>
                <a:rPr lang="en-US" sz="2400" b="1" dirty="0">
                  <a:solidFill>
                    <a:schemeClr val="tx2"/>
                  </a:solidFill>
                </a:rPr>
                <a:t/>
              </a:r>
              <a:br>
                <a:rPr lang="en-US" sz="2400" b="1" dirty="0">
                  <a:solidFill>
                    <a:schemeClr val="tx2"/>
                  </a:solidFill>
                </a:rPr>
              </a:br>
              <a:r>
                <a:rPr lang="en-US" sz="2400" b="1" dirty="0">
                  <a:solidFill>
                    <a:schemeClr val="bg1"/>
                  </a:solidFill>
                </a:rPr>
                <a:t>Goods</a:t>
              </a:r>
            </a:p>
          </p:txBody>
        </p:sp>
      </p:grpSp>
      <p:sp>
        <p:nvSpPr>
          <p:cNvPr id="63496" name="Rectangle 14"/>
          <p:cNvSpPr>
            <a:spLocks noChangeArrowheads="1"/>
          </p:cNvSpPr>
          <p:nvPr/>
        </p:nvSpPr>
        <p:spPr bwMode="auto">
          <a:xfrm>
            <a:off x="484188" y="3492500"/>
            <a:ext cx="1670050" cy="844550"/>
          </a:xfrm>
          <a:prstGeom prst="rect">
            <a:avLst/>
          </a:prstGeom>
          <a:solidFill>
            <a:schemeClr val="accent1"/>
          </a:solidFill>
          <a:ln w="25400">
            <a:solidFill>
              <a:schemeClr val="accent1"/>
            </a:solidFill>
            <a:miter lim="800000"/>
            <a:headEnd/>
            <a:tailEnd/>
          </a:ln>
        </p:spPr>
        <p:txBody>
          <a:bodyPr lIns="90488" tIns="44450" rIns="90488" bIns="44450">
            <a:spAutoFit/>
          </a:bodyPr>
          <a:lstStyle/>
          <a:p>
            <a:pPr algn="ctr" eaLnBrk="0" hangingPunct="0">
              <a:spcBef>
                <a:spcPct val="20000"/>
              </a:spcBef>
            </a:pPr>
            <a:r>
              <a:rPr lang="en-US" sz="2400" b="1">
                <a:solidFill>
                  <a:schemeClr val="bg1"/>
                </a:solidFill>
              </a:rPr>
              <a:t>Factory</a:t>
            </a:r>
            <a:br>
              <a:rPr lang="en-US" sz="2400" b="1">
                <a:solidFill>
                  <a:schemeClr val="bg1"/>
                </a:solidFill>
              </a:rPr>
            </a:br>
            <a:r>
              <a:rPr lang="en-US" sz="2400" b="1">
                <a:solidFill>
                  <a:schemeClr val="bg1"/>
                </a:solidFill>
              </a:rPr>
              <a:t>Overhead</a:t>
            </a:r>
          </a:p>
        </p:txBody>
      </p:sp>
      <p:grpSp>
        <p:nvGrpSpPr>
          <p:cNvPr id="5" name="Group 15"/>
          <p:cNvGrpSpPr>
            <a:grpSpLocks/>
          </p:cNvGrpSpPr>
          <p:nvPr/>
        </p:nvGrpSpPr>
        <p:grpSpPr bwMode="auto">
          <a:xfrm>
            <a:off x="2133600" y="4414838"/>
            <a:ext cx="2260600" cy="1452562"/>
            <a:chOff x="1360" y="2755"/>
            <a:chExt cx="1424" cy="915"/>
          </a:xfrm>
        </p:grpSpPr>
        <p:sp>
          <p:nvSpPr>
            <p:cNvPr id="63509" name="Line 16"/>
            <p:cNvSpPr>
              <a:spLocks noChangeShapeType="1"/>
            </p:cNvSpPr>
            <p:nvPr/>
          </p:nvSpPr>
          <p:spPr bwMode="auto">
            <a:xfrm>
              <a:off x="1360" y="3637"/>
              <a:ext cx="1424" cy="0"/>
            </a:xfrm>
            <a:prstGeom prst="line">
              <a:avLst/>
            </a:prstGeom>
            <a:noFill/>
            <a:ln w="25400">
              <a:solidFill>
                <a:schemeClr val="tx1"/>
              </a:solidFill>
              <a:round/>
              <a:headEnd/>
              <a:tailEnd/>
            </a:ln>
          </p:spPr>
          <p:txBody>
            <a:bodyPr wrap="none" anchor="ctr"/>
            <a:lstStyle/>
            <a:p>
              <a:endParaRPr lang="en-US"/>
            </a:p>
          </p:txBody>
        </p:sp>
        <p:sp>
          <p:nvSpPr>
            <p:cNvPr id="63510" name="Line 17"/>
            <p:cNvSpPr>
              <a:spLocks noChangeShapeType="1"/>
            </p:cNvSpPr>
            <p:nvPr/>
          </p:nvSpPr>
          <p:spPr bwMode="auto">
            <a:xfrm>
              <a:off x="2784" y="2755"/>
              <a:ext cx="0" cy="893"/>
            </a:xfrm>
            <a:prstGeom prst="line">
              <a:avLst/>
            </a:prstGeom>
            <a:noFill/>
            <a:ln w="25400">
              <a:solidFill>
                <a:schemeClr val="tx1"/>
              </a:solidFill>
              <a:round/>
              <a:headEnd type="triangle" w="med" len="med"/>
              <a:tailEnd/>
            </a:ln>
          </p:spPr>
          <p:txBody>
            <a:bodyPr wrap="none" anchor="ctr"/>
            <a:lstStyle/>
            <a:p>
              <a:endParaRPr lang="en-US"/>
            </a:p>
          </p:txBody>
        </p:sp>
        <p:sp>
          <p:nvSpPr>
            <p:cNvPr id="63511" name="Rectangle 18"/>
            <p:cNvSpPr>
              <a:spLocks noChangeArrowheads="1"/>
            </p:cNvSpPr>
            <p:nvPr/>
          </p:nvSpPr>
          <p:spPr bwMode="auto">
            <a:xfrm>
              <a:off x="1719" y="3403"/>
              <a:ext cx="613"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chemeClr val="accent1"/>
                  </a:solidFill>
                </a:rPr>
                <a:t>Direct</a:t>
              </a:r>
            </a:p>
          </p:txBody>
        </p:sp>
      </p:grpSp>
      <p:grpSp>
        <p:nvGrpSpPr>
          <p:cNvPr id="6" name="Group 19"/>
          <p:cNvGrpSpPr>
            <a:grpSpLocks/>
          </p:cNvGrpSpPr>
          <p:nvPr/>
        </p:nvGrpSpPr>
        <p:grpSpPr bwMode="auto">
          <a:xfrm>
            <a:off x="2159000" y="1600200"/>
            <a:ext cx="2260600" cy="1905000"/>
            <a:chOff x="1360" y="1008"/>
            <a:chExt cx="1424" cy="1200"/>
          </a:xfrm>
        </p:grpSpPr>
        <p:grpSp>
          <p:nvGrpSpPr>
            <p:cNvPr id="63505" name="Group 20"/>
            <p:cNvGrpSpPr>
              <a:grpSpLocks/>
            </p:cNvGrpSpPr>
            <p:nvPr/>
          </p:nvGrpSpPr>
          <p:grpSpPr bwMode="auto">
            <a:xfrm>
              <a:off x="1360" y="1277"/>
              <a:ext cx="1424" cy="931"/>
              <a:chOff x="1360" y="1277"/>
              <a:chExt cx="1424" cy="931"/>
            </a:xfrm>
          </p:grpSpPr>
          <p:sp>
            <p:nvSpPr>
              <p:cNvPr id="63507" name="Line 21"/>
              <p:cNvSpPr>
                <a:spLocks noChangeShapeType="1"/>
              </p:cNvSpPr>
              <p:nvPr/>
            </p:nvSpPr>
            <p:spPr bwMode="auto">
              <a:xfrm>
                <a:off x="1360" y="1277"/>
                <a:ext cx="1424" cy="0"/>
              </a:xfrm>
              <a:prstGeom prst="line">
                <a:avLst/>
              </a:prstGeom>
              <a:noFill/>
              <a:ln w="25400">
                <a:solidFill>
                  <a:schemeClr val="tx1"/>
                </a:solidFill>
                <a:round/>
                <a:headEnd/>
                <a:tailEnd/>
              </a:ln>
            </p:spPr>
            <p:txBody>
              <a:bodyPr wrap="none" anchor="ctr"/>
              <a:lstStyle/>
              <a:p>
                <a:endParaRPr lang="en-US"/>
              </a:p>
            </p:txBody>
          </p:sp>
          <p:sp>
            <p:nvSpPr>
              <p:cNvPr id="63508" name="Line 22"/>
              <p:cNvSpPr>
                <a:spLocks noChangeShapeType="1"/>
              </p:cNvSpPr>
              <p:nvPr/>
            </p:nvSpPr>
            <p:spPr bwMode="auto">
              <a:xfrm flipV="1">
                <a:off x="2784" y="1280"/>
                <a:ext cx="0" cy="928"/>
              </a:xfrm>
              <a:prstGeom prst="line">
                <a:avLst/>
              </a:prstGeom>
              <a:noFill/>
              <a:ln w="25400">
                <a:solidFill>
                  <a:schemeClr val="tx1"/>
                </a:solidFill>
                <a:round/>
                <a:headEnd type="triangle" w="med" len="med"/>
                <a:tailEnd/>
              </a:ln>
            </p:spPr>
            <p:txBody>
              <a:bodyPr wrap="none" anchor="ctr"/>
              <a:lstStyle/>
              <a:p>
                <a:endParaRPr lang="en-US"/>
              </a:p>
            </p:txBody>
          </p:sp>
        </p:grpSp>
        <p:sp>
          <p:nvSpPr>
            <p:cNvPr id="63506" name="Rectangle 23"/>
            <p:cNvSpPr>
              <a:spLocks noChangeArrowheads="1"/>
            </p:cNvSpPr>
            <p:nvPr/>
          </p:nvSpPr>
          <p:spPr bwMode="auto">
            <a:xfrm>
              <a:off x="1768" y="1008"/>
              <a:ext cx="613"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chemeClr val="accent1"/>
                  </a:solidFill>
                </a:rPr>
                <a:t>Direct</a:t>
              </a:r>
            </a:p>
          </p:txBody>
        </p:sp>
      </p:grpSp>
      <p:grpSp>
        <p:nvGrpSpPr>
          <p:cNvPr id="8" name="Group 24"/>
          <p:cNvGrpSpPr>
            <a:grpSpLocks/>
          </p:cNvGrpSpPr>
          <p:nvPr/>
        </p:nvGrpSpPr>
        <p:grpSpPr bwMode="auto">
          <a:xfrm>
            <a:off x="2133600" y="3505200"/>
            <a:ext cx="1422400" cy="423863"/>
            <a:chOff x="1344" y="2208"/>
            <a:chExt cx="896" cy="267"/>
          </a:xfrm>
        </p:grpSpPr>
        <p:sp>
          <p:nvSpPr>
            <p:cNvPr id="63503" name="Line 25"/>
            <p:cNvSpPr>
              <a:spLocks noChangeShapeType="1"/>
            </p:cNvSpPr>
            <p:nvPr/>
          </p:nvSpPr>
          <p:spPr bwMode="auto">
            <a:xfrm>
              <a:off x="1344" y="2448"/>
              <a:ext cx="896" cy="0"/>
            </a:xfrm>
            <a:prstGeom prst="line">
              <a:avLst/>
            </a:prstGeom>
            <a:noFill/>
            <a:ln w="25400">
              <a:solidFill>
                <a:srgbClr val="FF0000"/>
              </a:solidFill>
              <a:round/>
              <a:headEnd/>
              <a:tailEnd type="triangle" w="med" len="med"/>
            </a:ln>
          </p:spPr>
          <p:txBody>
            <a:bodyPr wrap="none" anchor="ctr"/>
            <a:lstStyle/>
            <a:p>
              <a:endParaRPr lang="en-US"/>
            </a:p>
          </p:txBody>
        </p:sp>
        <p:sp>
          <p:nvSpPr>
            <p:cNvPr id="63504" name="Rectangle 26"/>
            <p:cNvSpPr>
              <a:spLocks noChangeArrowheads="1"/>
            </p:cNvSpPr>
            <p:nvPr/>
          </p:nvSpPr>
          <p:spPr bwMode="auto">
            <a:xfrm>
              <a:off x="1392" y="2208"/>
              <a:ext cx="800" cy="267"/>
            </a:xfrm>
            <a:prstGeom prst="rect">
              <a:avLst/>
            </a:prstGeom>
            <a:noFill/>
            <a:ln w="12700">
              <a:noFill/>
              <a:miter lim="800000"/>
              <a:headEnd/>
              <a:tailEnd/>
            </a:ln>
          </p:spPr>
          <p:txBody>
            <a:bodyPr wrap="none" lIns="90488" tIns="44450" rIns="90488" bIns="44450">
              <a:spAutoFit/>
            </a:bodyPr>
            <a:lstStyle/>
            <a:p>
              <a:pPr eaLnBrk="0" hangingPunct="0"/>
              <a:r>
                <a:rPr lang="en-US" sz="2200" b="1">
                  <a:solidFill>
                    <a:schemeClr val="accent1"/>
                  </a:solidFill>
                </a:rPr>
                <a:t>Allocate</a:t>
              </a:r>
            </a:p>
          </p:txBody>
        </p:sp>
      </p:grpSp>
      <p:grpSp>
        <p:nvGrpSpPr>
          <p:cNvPr id="9" name="Group 28"/>
          <p:cNvGrpSpPr>
            <a:grpSpLocks/>
          </p:cNvGrpSpPr>
          <p:nvPr/>
        </p:nvGrpSpPr>
        <p:grpSpPr bwMode="auto">
          <a:xfrm>
            <a:off x="917575" y="2263775"/>
            <a:ext cx="423863" cy="1241425"/>
            <a:chOff x="578" y="1426"/>
            <a:chExt cx="267" cy="782"/>
          </a:xfrm>
        </p:grpSpPr>
        <p:sp>
          <p:nvSpPr>
            <p:cNvPr id="63501" name="Line 29"/>
            <p:cNvSpPr>
              <a:spLocks noChangeShapeType="1"/>
            </p:cNvSpPr>
            <p:nvPr/>
          </p:nvSpPr>
          <p:spPr bwMode="auto">
            <a:xfrm>
              <a:off x="816" y="1426"/>
              <a:ext cx="0" cy="782"/>
            </a:xfrm>
            <a:prstGeom prst="line">
              <a:avLst/>
            </a:prstGeom>
            <a:noFill/>
            <a:ln w="25400">
              <a:solidFill>
                <a:srgbClr val="FF0000"/>
              </a:solidFill>
              <a:round/>
              <a:headEnd/>
              <a:tailEnd type="triangle" w="med" len="med"/>
            </a:ln>
          </p:spPr>
          <p:txBody>
            <a:bodyPr wrap="none" anchor="ctr"/>
            <a:lstStyle/>
            <a:p>
              <a:endParaRPr lang="en-US"/>
            </a:p>
          </p:txBody>
        </p:sp>
        <p:sp>
          <p:nvSpPr>
            <p:cNvPr id="63502" name="Rectangle 30"/>
            <p:cNvSpPr>
              <a:spLocks noChangeArrowheads="1"/>
            </p:cNvSpPr>
            <p:nvPr/>
          </p:nvSpPr>
          <p:spPr bwMode="auto">
            <a:xfrm rot="-5400000">
              <a:off x="336" y="1682"/>
              <a:ext cx="751" cy="267"/>
            </a:xfrm>
            <a:prstGeom prst="rect">
              <a:avLst/>
            </a:prstGeom>
            <a:noFill/>
            <a:ln w="12700">
              <a:noFill/>
              <a:miter lim="800000"/>
              <a:headEnd/>
              <a:tailEnd/>
            </a:ln>
          </p:spPr>
          <p:txBody>
            <a:bodyPr wrap="none" lIns="90488" tIns="44450" rIns="90488" bIns="44450">
              <a:spAutoFit/>
            </a:bodyPr>
            <a:lstStyle/>
            <a:p>
              <a:pPr algn="ctr" eaLnBrk="0" hangingPunct="0"/>
              <a:r>
                <a:rPr lang="en-US" sz="2200" b="1">
                  <a:solidFill>
                    <a:schemeClr val="accent1"/>
                  </a:solidFill>
                </a:rPr>
                <a:t>Indirect</a:t>
              </a:r>
            </a:p>
          </p:txBody>
        </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p:cNvSpPr>
            <a:spLocks noGrp="1" noChangeArrowheads="1"/>
          </p:cNvSpPr>
          <p:nvPr>
            <p:ph type="title"/>
          </p:nvPr>
        </p:nvSpPr>
        <p:spPr/>
        <p:txBody>
          <a:bodyPr/>
          <a:lstStyle/>
          <a:p>
            <a:r>
              <a:rPr lang="en-US" dirty="0" smtClean="0"/>
              <a:t>Cost Flow</a:t>
            </a:r>
          </a:p>
        </p:txBody>
      </p:sp>
      <p:sp>
        <p:nvSpPr>
          <p:cNvPr id="14" name="Slide Number Placeholder 13"/>
          <p:cNvSpPr>
            <a:spLocks noGrp="1"/>
          </p:cNvSpPr>
          <p:nvPr>
            <p:ph type="sldNum" sz="quarter" idx="12"/>
          </p:nvPr>
        </p:nvSpPr>
        <p:spPr/>
        <p:txBody>
          <a:bodyPr/>
          <a:lstStyle/>
          <a:p>
            <a:fld id="{F4651A90-6246-461B-B258-8E908AC97563}" type="slidenum">
              <a:rPr lang="en-US" smtClean="0"/>
              <a:pPr/>
              <a:t>25</a:t>
            </a:fld>
            <a:endParaRPr lang="en-US" dirty="0"/>
          </a:p>
        </p:txBody>
      </p:sp>
      <p:sp>
        <p:nvSpPr>
          <p:cNvPr id="1031" name="Rectangle 4"/>
          <p:cNvSpPr>
            <a:spLocks noChangeArrowheads="1"/>
          </p:cNvSpPr>
          <p:nvPr/>
        </p:nvSpPr>
        <p:spPr bwMode="auto">
          <a:xfrm>
            <a:off x="457200" y="5327650"/>
            <a:ext cx="1698625" cy="844550"/>
          </a:xfrm>
          <a:prstGeom prst="rect">
            <a:avLst/>
          </a:prstGeom>
          <a:solidFill>
            <a:schemeClr val="accent6">
              <a:lumMod val="60000"/>
              <a:lumOff val="40000"/>
            </a:schemeClr>
          </a:solidFill>
          <a:ln w="25400">
            <a:solidFill>
              <a:schemeClr val="accent6">
                <a:lumMod val="60000"/>
                <a:lumOff val="40000"/>
              </a:schemeClr>
            </a:solidFill>
            <a:miter lim="800000"/>
            <a:headEnd/>
            <a:tailEnd/>
          </a:ln>
        </p:spPr>
        <p:txBody>
          <a:bodyPr lIns="90488" tIns="44450" rIns="90488" bIns="44450">
            <a:spAutoFit/>
          </a:bodyPr>
          <a:lstStyle/>
          <a:p>
            <a:pPr algn="ctr" eaLnBrk="0" hangingPunct="0">
              <a:spcBef>
                <a:spcPct val="50000"/>
              </a:spcBef>
              <a:defRPr/>
            </a:pPr>
            <a:r>
              <a:rPr lang="en-US" sz="2400" b="1" dirty="0">
                <a:solidFill>
                  <a:schemeClr val="accent2"/>
                </a:solidFill>
              </a:rPr>
              <a:t> Work in</a:t>
            </a:r>
            <a:br>
              <a:rPr lang="en-US" sz="2400" b="1" dirty="0">
                <a:solidFill>
                  <a:schemeClr val="accent2"/>
                </a:solidFill>
              </a:rPr>
            </a:br>
            <a:r>
              <a:rPr lang="en-US" sz="2400" b="1" dirty="0">
                <a:solidFill>
                  <a:schemeClr val="accent2"/>
                </a:solidFill>
              </a:rPr>
              <a:t> Process</a:t>
            </a:r>
          </a:p>
        </p:txBody>
      </p:sp>
      <p:grpSp>
        <p:nvGrpSpPr>
          <p:cNvPr id="16" name="Group 15"/>
          <p:cNvGrpSpPr/>
          <p:nvPr/>
        </p:nvGrpSpPr>
        <p:grpSpPr>
          <a:xfrm>
            <a:off x="2236788" y="5340350"/>
            <a:ext cx="3179762" cy="828675"/>
            <a:chOff x="2236788" y="5340350"/>
            <a:chExt cx="3179762" cy="828675"/>
          </a:xfrm>
        </p:grpSpPr>
        <p:sp>
          <p:nvSpPr>
            <p:cNvPr id="14342" name="Line 6"/>
            <p:cNvSpPr>
              <a:spLocks noChangeShapeType="1"/>
            </p:cNvSpPr>
            <p:nvPr/>
          </p:nvSpPr>
          <p:spPr bwMode="auto">
            <a:xfrm>
              <a:off x="2236788" y="5749925"/>
              <a:ext cx="1322387" cy="0"/>
            </a:xfrm>
            <a:prstGeom prst="line">
              <a:avLst/>
            </a:prstGeom>
            <a:noFill/>
            <a:ln w="25400">
              <a:solidFill>
                <a:schemeClr val="tx1"/>
              </a:solidFill>
              <a:round/>
              <a:headEnd/>
              <a:tailEnd type="triangle" w="med" len="med"/>
            </a:ln>
          </p:spPr>
          <p:txBody>
            <a:bodyPr wrap="none" anchor="ctr"/>
            <a:lstStyle/>
            <a:p>
              <a:endParaRPr lang="en-US"/>
            </a:p>
          </p:txBody>
        </p:sp>
        <p:sp>
          <p:nvSpPr>
            <p:cNvPr id="14343" name="Rectangle 7"/>
            <p:cNvSpPr>
              <a:spLocks noChangeArrowheads="1"/>
            </p:cNvSpPr>
            <p:nvPr/>
          </p:nvSpPr>
          <p:spPr bwMode="auto">
            <a:xfrm>
              <a:off x="3641725" y="5340350"/>
              <a:ext cx="1774825" cy="828675"/>
            </a:xfrm>
            <a:prstGeom prst="rect">
              <a:avLst/>
            </a:prstGeom>
            <a:solidFill>
              <a:srgbClr val="00B050"/>
            </a:solidFill>
            <a:ln w="25400">
              <a:solidFill>
                <a:srgbClr val="00B050"/>
              </a:solidFill>
              <a:miter lim="800000"/>
              <a:headEnd/>
              <a:tailEnd/>
            </a:ln>
          </p:spPr>
          <p:txBody>
            <a:bodyPr lIns="90488" tIns="44450" rIns="90488" bIns="44450">
              <a:spAutoFit/>
            </a:bodyPr>
            <a:lstStyle/>
            <a:p>
              <a:pPr algn="ctr" eaLnBrk="0" hangingPunct="0">
                <a:spcBef>
                  <a:spcPct val="50000"/>
                </a:spcBef>
              </a:pPr>
              <a:r>
                <a:rPr lang="en-US" sz="2400" b="1">
                  <a:solidFill>
                    <a:schemeClr val="bg1"/>
                  </a:solidFill>
                </a:rPr>
                <a:t>Finished</a:t>
              </a:r>
              <a:br>
                <a:rPr lang="en-US" sz="2400" b="1">
                  <a:solidFill>
                    <a:schemeClr val="bg1"/>
                  </a:solidFill>
                </a:rPr>
              </a:br>
              <a:r>
                <a:rPr lang="en-US" sz="2400" b="1">
                  <a:solidFill>
                    <a:schemeClr val="bg1"/>
                  </a:solidFill>
                </a:rPr>
                <a:t>Goods</a:t>
              </a:r>
            </a:p>
          </p:txBody>
        </p:sp>
      </p:grpSp>
      <p:grpSp>
        <p:nvGrpSpPr>
          <p:cNvPr id="17" name="Group 16"/>
          <p:cNvGrpSpPr/>
          <p:nvPr/>
        </p:nvGrpSpPr>
        <p:grpSpPr>
          <a:xfrm>
            <a:off x="5497513" y="5157788"/>
            <a:ext cx="3171825" cy="1196975"/>
            <a:chOff x="5497513" y="5157788"/>
            <a:chExt cx="3171825" cy="1196975"/>
          </a:xfrm>
        </p:grpSpPr>
        <p:sp>
          <p:nvSpPr>
            <p:cNvPr id="14341" name="Rectangle 5"/>
            <p:cNvSpPr>
              <a:spLocks noChangeArrowheads="1"/>
            </p:cNvSpPr>
            <p:nvPr/>
          </p:nvSpPr>
          <p:spPr bwMode="auto">
            <a:xfrm>
              <a:off x="6951663" y="5157788"/>
              <a:ext cx="1717675" cy="1196975"/>
            </a:xfrm>
            <a:prstGeom prst="rect">
              <a:avLst/>
            </a:prstGeom>
            <a:solidFill>
              <a:schemeClr val="accent1"/>
            </a:solidFill>
            <a:ln w="25400">
              <a:solidFill>
                <a:schemeClr val="accent1"/>
              </a:solidFill>
              <a:miter lim="800000"/>
              <a:headEnd/>
              <a:tailEnd/>
            </a:ln>
          </p:spPr>
          <p:txBody>
            <a:bodyPr lIns="90488" tIns="44450" rIns="90488" bIns="44450">
              <a:spAutoFit/>
            </a:bodyPr>
            <a:lstStyle/>
            <a:p>
              <a:pPr algn="ctr" eaLnBrk="0" hangingPunct="0">
                <a:spcBef>
                  <a:spcPct val="50000"/>
                </a:spcBef>
              </a:pPr>
              <a:r>
                <a:rPr lang="en-US" sz="2400" b="1">
                  <a:solidFill>
                    <a:schemeClr val="bg1"/>
                  </a:solidFill>
                </a:rPr>
                <a:t>Cost of </a:t>
              </a:r>
              <a:br>
                <a:rPr lang="en-US" sz="2400" b="1">
                  <a:solidFill>
                    <a:schemeClr val="bg1"/>
                  </a:solidFill>
                </a:rPr>
              </a:br>
              <a:r>
                <a:rPr lang="en-US" sz="2400" b="1">
                  <a:solidFill>
                    <a:schemeClr val="bg1"/>
                  </a:solidFill>
                </a:rPr>
                <a:t>Goods</a:t>
              </a:r>
              <a:br>
                <a:rPr lang="en-US" sz="2400" b="1">
                  <a:solidFill>
                    <a:schemeClr val="bg1"/>
                  </a:solidFill>
                </a:rPr>
              </a:br>
              <a:r>
                <a:rPr lang="en-US" sz="2400" b="1">
                  <a:solidFill>
                    <a:schemeClr val="bg1"/>
                  </a:solidFill>
                </a:rPr>
                <a:t>Sold</a:t>
              </a:r>
            </a:p>
          </p:txBody>
        </p:sp>
        <p:sp>
          <p:nvSpPr>
            <p:cNvPr id="14347" name="Line 11"/>
            <p:cNvSpPr>
              <a:spLocks noChangeShapeType="1"/>
            </p:cNvSpPr>
            <p:nvPr/>
          </p:nvSpPr>
          <p:spPr bwMode="auto">
            <a:xfrm>
              <a:off x="5497513" y="5749925"/>
              <a:ext cx="1371600" cy="0"/>
            </a:xfrm>
            <a:prstGeom prst="line">
              <a:avLst/>
            </a:prstGeom>
            <a:noFill/>
            <a:ln w="25400">
              <a:solidFill>
                <a:schemeClr val="tx1"/>
              </a:solidFill>
              <a:round/>
              <a:headEnd/>
              <a:tailEnd type="triangle" w="med" len="med"/>
            </a:ln>
          </p:spPr>
          <p:txBody>
            <a:bodyPr wrap="none" anchor="ctr"/>
            <a:lstStyle/>
            <a:p>
              <a:endParaRPr lang="en-US"/>
            </a:p>
          </p:txBody>
        </p:sp>
      </p:grpSp>
      <p:grpSp>
        <p:nvGrpSpPr>
          <p:cNvPr id="15" name="Group 14"/>
          <p:cNvGrpSpPr/>
          <p:nvPr/>
        </p:nvGrpSpPr>
        <p:grpSpPr>
          <a:xfrm>
            <a:off x="304800" y="1600200"/>
            <a:ext cx="4487863" cy="3733800"/>
            <a:chOff x="304800" y="1600200"/>
            <a:chExt cx="4487863" cy="3733800"/>
          </a:xfrm>
        </p:grpSpPr>
        <p:sp>
          <p:nvSpPr>
            <p:cNvPr id="14346" name="Text Box 10"/>
            <p:cNvSpPr txBox="1">
              <a:spLocks noChangeArrowheads="1"/>
            </p:cNvSpPr>
            <p:nvPr/>
          </p:nvSpPr>
          <p:spPr bwMode="auto">
            <a:xfrm>
              <a:off x="304800" y="1600200"/>
              <a:ext cx="1435100" cy="830263"/>
            </a:xfrm>
            <a:prstGeom prst="rect">
              <a:avLst/>
            </a:prstGeom>
            <a:solidFill>
              <a:srgbClr val="FFFFFF"/>
            </a:solidFill>
            <a:ln w="12700">
              <a:solidFill>
                <a:schemeClr val="tx1"/>
              </a:solidFill>
              <a:miter lim="800000"/>
              <a:headEnd type="none" w="sm" len="sm"/>
              <a:tailEnd type="none" w="sm" len="sm"/>
            </a:ln>
          </p:spPr>
          <p:txBody>
            <a:bodyPr wrap="none">
              <a:spAutoFit/>
            </a:bodyPr>
            <a:lstStyle/>
            <a:p>
              <a:pPr algn="ctr"/>
              <a:r>
                <a:rPr lang="en-US" sz="2400" dirty="0">
                  <a:cs typeface="Arial" charset="0"/>
                </a:rPr>
                <a:t> Direct</a:t>
              </a:r>
            </a:p>
            <a:p>
              <a:pPr algn="ctr"/>
              <a:r>
                <a:rPr lang="en-US" sz="2400" dirty="0">
                  <a:cs typeface="Arial" charset="0"/>
                </a:rPr>
                <a:t>Materials</a:t>
              </a:r>
            </a:p>
          </p:txBody>
        </p:sp>
        <p:sp>
          <p:nvSpPr>
            <p:cNvPr id="14348" name="Text Box 12"/>
            <p:cNvSpPr txBox="1">
              <a:spLocks noChangeArrowheads="1"/>
            </p:cNvSpPr>
            <p:nvPr/>
          </p:nvSpPr>
          <p:spPr bwMode="auto">
            <a:xfrm>
              <a:off x="2209800" y="2209800"/>
              <a:ext cx="1058863" cy="830263"/>
            </a:xfrm>
            <a:prstGeom prst="rect">
              <a:avLst/>
            </a:prstGeom>
            <a:solidFill>
              <a:srgbClr val="FFFFFF"/>
            </a:solidFill>
            <a:ln w="12700">
              <a:solidFill>
                <a:schemeClr val="tx1"/>
              </a:solidFill>
              <a:miter lim="800000"/>
              <a:headEnd type="none" w="sm" len="sm"/>
              <a:tailEnd type="none" w="sm" len="sm"/>
            </a:ln>
          </p:spPr>
          <p:txBody>
            <a:bodyPr wrap="none">
              <a:spAutoFit/>
            </a:bodyPr>
            <a:lstStyle/>
            <a:p>
              <a:pPr algn="ctr"/>
              <a:r>
                <a:rPr lang="en-US" sz="2400">
                  <a:cs typeface="Arial" charset="0"/>
                </a:rPr>
                <a:t>Direct</a:t>
              </a:r>
            </a:p>
            <a:p>
              <a:pPr algn="ctr"/>
              <a:r>
                <a:rPr lang="en-US" sz="2400">
                  <a:cs typeface="Arial" charset="0"/>
                </a:rPr>
                <a:t> Labor</a:t>
              </a:r>
            </a:p>
          </p:txBody>
        </p:sp>
        <p:sp>
          <p:nvSpPr>
            <p:cNvPr id="14349" name="Text Box 13"/>
            <p:cNvSpPr txBox="1">
              <a:spLocks noChangeArrowheads="1"/>
            </p:cNvSpPr>
            <p:nvPr/>
          </p:nvSpPr>
          <p:spPr bwMode="auto">
            <a:xfrm>
              <a:off x="2590800" y="3276600"/>
              <a:ext cx="2201863" cy="830263"/>
            </a:xfrm>
            <a:prstGeom prst="rect">
              <a:avLst/>
            </a:prstGeom>
            <a:solidFill>
              <a:srgbClr val="FFFFFF"/>
            </a:solidFill>
            <a:ln w="12700">
              <a:solidFill>
                <a:schemeClr val="tx1"/>
              </a:solidFill>
              <a:miter lim="800000"/>
              <a:headEnd type="none" w="sm" len="sm"/>
              <a:tailEnd type="none" w="sm" len="sm"/>
            </a:ln>
          </p:spPr>
          <p:txBody>
            <a:bodyPr wrap="none">
              <a:spAutoFit/>
            </a:bodyPr>
            <a:lstStyle/>
            <a:p>
              <a:pPr algn="ctr"/>
              <a:r>
                <a:rPr lang="en-US" sz="2400">
                  <a:cs typeface="Arial" charset="0"/>
                </a:rPr>
                <a:t>Manufacturing</a:t>
              </a:r>
            </a:p>
            <a:p>
              <a:pPr algn="ctr"/>
              <a:r>
                <a:rPr lang="en-US" sz="2400">
                  <a:cs typeface="Arial" charset="0"/>
                </a:rPr>
                <a:t>Overhead</a:t>
              </a:r>
            </a:p>
          </p:txBody>
        </p:sp>
        <p:cxnSp>
          <p:nvCxnSpPr>
            <p:cNvPr id="19" name="Straight Arrow Connector 18"/>
            <p:cNvCxnSpPr/>
            <p:nvPr/>
          </p:nvCxnSpPr>
          <p:spPr>
            <a:xfrm rot="16200000" flipH="1">
              <a:off x="-685800" y="3733800"/>
              <a:ext cx="2895600" cy="3048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1676400" y="4114800"/>
              <a:ext cx="1600200" cy="1219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031" idx="0"/>
            </p:cNvCxnSpPr>
            <p:nvPr/>
          </p:nvCxnSpPr>
          <p:spPr>
            <a:xfrm rot="5400000">
              <a:off x="732632" y="3621881"/>
              <a:ext cx="2279650" cy="11318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4</a:t>
            </a:r>
            <a:endParaRPr lang="en-US" sz="6000" dirty="0">
              <a:ea typeface="+mj-ea"/>
              <a:cs typeface="+mj-cs"/>
            </a:endParaRPr>
          </a:p>
        </p:txBody>
      </p:sp>
      <p:sp>
        <p:nvSpPr>
          <p:cNvPr id="21507" name="Rectangle 3"/>
          <p:cNvSpPr>
            <a:spLocks noGrp="1" noChangeArrowheads="1"/>
          </p:cNvSpPr>
          <p:nvPr>
            <p:ph type="subTitle" idx="1"/>
          </p:nvPr>
        </p:nvSpPr>
        <p:spPr>
          <a:xfrm>
            <a:off x="1371600" y="2438400"/>
            <a:ext cx="6400800" cy="1752600"/>
          </a:xfrm>
        </p:spPr>
        <p:txBody>
          <a:bodyPr/>
          <a:lstStyle/>
          <a:p>
            <a:r>
              <a:rPr lang="en-US" dirty="0" smtClean="0"/>
              <a:t>Determine the cost of a job and use it to make business decisions</a:t>
            </a:r>
          </a:p>
        </p:txBody>
      </p:sp>
      <p:sp>
        <p:nvSpPr>
          <p:cNvPr id="6" name="Slide Number Placeholder 5"/>
          <p:cNvSpPr>
            <a:spLocks noGrp="1"/>
          </p:cNvSpPr>
          <p:nvPr>
            <p:ph type="sldNum" sz="quarter" idx="12"/>
          </p:nvPr>
        </p:nvSpPr>
        <p:spPr/>
        <p:txBody>
          <a:bodyPr/>
          <a:lstStyle/>
          <a:p>
            <a:fld id="{87989462-1FD5-4211-85BD-E99A4CF90F7A}" type="slidenum">
              <a:rPr lang="en-US" smtClean="0"/>
              <a:pPr/>
              <a:t>26</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Reasons Why Management Needs Product Cost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Reduce future job costs</a:t>
            </a:r>
          </a:p>
          <a:p>
            <a:pPr marL="514350" indent="-514350">
              <a:buFont typeface="+mj-lt"/>
              <a:buAutoNum type="arabicPeriod"/>
            </a:pPr>
            <a:r>
              <a:rPr lang="en-US" dirty="0" smtClean="0"/>
              <a:t>Assess and compare profitability of models</a:t>
            </a:r>
          </a:p>
          <a:p>
            <a:pPr marL="514350" indent="-514350">
              <a:buFont typeface="+mj-lt"/>
              <a:buAutoNum type="arabicPeriod"/>
            </a:pPr>
            <a:r>
              <a:rPr lang="en-US" dirty="0" smtClean="0"/>
              <a:t>Pricing decisions</a:t>
            </a:r>
          </a:p>
          <a:p>
            <a:pPr marL="514350" indent="-514350">
              <a:buFont typeface="+mj-lt"/>
              <a:buAutoNum type="arabicPeriod"/>
            </a:pPr>
            <a:r>
              <a:rPr lang="en-US" dirty="0" smtClean="0"/>
              <a:t>Discounts on high-volume sales</a:t>
            </a:r>
          </a:p>
          <a:p>
            <a:pPr marL="514350" indent="-514350">
              <a:buFont typeface="+mj-lt"/>
              <a:buAutoNum type="arabicPeriod"/>
            </a:pPr>
            <a:r>
              <a:rPr lang="en-US" dirty="0" smtClean="0"/>
              <a:t>Bids for custom orders</a:t>
            </a:r>
          </a:p>
          <a:p>
            <a:pPr marL="514350" indent="-514350">
              <a:buFont typeface="+mj-lt"/>
              <a:buAutoNum type="arabicPeriod"/>
            </a:pPr>
            <a:r>
              <a:rPr lang="en-US" dirty="0" smtClean="0"/>
              <a:t>Financial statement preparation</a:t>
            </a:r>
          </a:p>
          <a:p>
            <a:endParaRPr lang="en-US" dirty="0"/>
          </a:p>
        </p:txBody>
      </p:sp>
      <p:sp>
        <p:nvSpPr>
          <p:cNvPr id="5" name="Slide Number Placeholder 4"/>
          <p:cNvSpPr>
            <a:spLocks noGrp="1"/>
          </p:cNvSpPr>
          <p:nvPr>
            <p:ph type="sldNum" sz="quarter" idx="12"/>
          </p:nvPr>
        </p:nvSpPr>
        <p:spPr/>
        <p:txBody>
          <a:bodyPr/>
          <a:lstStyle/>
          <a:p>
            <a:fld id="{9EC5A0F7-78B7-4A6C-9C81-F00533CF4A0A}" type="slidenum">
              <a:rPr lang="en-US" smtClean="0"/>
              <a:pPr/>
              <a:t>27</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Sustainability and Job Costing</a:t>
            </a:r>
            <a:endParaRPr lang="en-US" dirty="0"/>
          </a:p>
        </p:txBody>
      </p:sp>
      <p:sp>
        <p:nvSpPr>
          <p:cNvPr id="3" name="Content Placeholder 2"/>
          <p:cNvSpPr>
            <a:spLocks noGrp="1"/>
          </p:cNvSpPr>
          <p:nvPr>
            <p:ph idx="1"/>
          </p:nvPr>
        </p:nvSpPr>
        <p:spPr>
          <a:xfrm>
            <a:off x="457200" y="1066800"/>
            <a:ext cx="8229600" cy="4525963"/>
          </a:xfrm>
        </p:spPr>
        <p:txBody>
          <a:bodyPr/>
          <a:lstStyle/>
          <a:p>
            <a:r>
              <a:rPr lang="en-US" dirty="0" smtClean="0"/>
              <a:t>Job cost record captures the essential resources required to manufacture a product</a:t>
            </a:r>
          </a:p>
          <a:p>
            <a:r>
              <a:rPr lang="en-US" dirty="0" smtClean="0"/>
              <a:t>Job cost record can be enhanced with information about</a:t>
            </a:r>
          </a:p>
          <a:p>
            <a:pPr lvl="1"/>
            <a:r>
              <a:rPr lang="en-US" dirty="0" smtClean="0"/>
              <a:t>Product/production’s effect on the environment</a:t>
            </a:r>
          </a:p>
          <a:p>
            <a:pPr lvl="1"/>
            <a:r>
              <a:rPr lang="en-US" dirty="0" smtClean="0"/>
              <a:t>Employees involved in manufacturing process</a:t>
            </a:r>
          </a:p>
          <a:p>
            <a:pPr lvl="1"/>
            <a:r>
              <a:rPr lang="en-US" dirty="0" smtClean="0"/>
              <a:t>Future consumers </a:t>
            </a:r>
          </a:p>
          <a:p>
            <a:pPr lvl="1"/>
            <a:r>
              <a:rPr lang="en-US" dirty="0" smtClean="0"/>
              <a:t>Future disposal</a:t>
            </a:r>
          </a:p>
          <a:p>
            <a:r>
              <a:rPr lang="en-US" dirty="0" smtClean="0"/>
              <a:t>Subcategories </a:t>
            </a:r>
          </a:p>
          <a:p>
            <a:r>
              <a:rPr lang="en-US" dirty="0" smtClean="0"/>
              <a:t>Extended Producer Responsibility (EPR)</a:t>
            </a:r>
          </a:p>
          <a:p>
            <a:pPr lvl="1"/>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28</a:t>
            </a:fld>
            <a:endParaRPr lang="en-US" dirty="0"/>
          </a:p>
        </p:txBody>
      </p:sp>
    </p:spTree>
  </p:cSld>
  <p:clrMapOvr>
    <a:masterClrMapping/>
  </p:clrMapOvr>
  <p:transition spd="med">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dirty="0" smtClean="0"/>
              <a:t>Now turn to E3-18A</a:t>
            </a:r>
          </a:p>
        </p:txBody>
      </p:sp>
      <p:sp>
        <p:nvSpPr>
          <p:cNvPr id="5" name="Slide Number Placeholder 4"/>
          <p:cNvSpPr>
            <a:spLocks noGrp="1"/>
          </p:cNvSpPr>
          <p:nvPr>
            <p:ph type="sldNum" sz="quarter" idx="12"/>
          </p:nvPr>
        </p:nvSpPr>
        <p:spPr/>
        <p:txBody>
          <a:bodyPr/>
          <a:lstStyle/>
          <a:p>
            <a:fld id="{DD86A6A0-FAA9-4B79-83B2-7C137F369C79}" type="slidenum">
              <a:rPr lang="en-US" smtClean="0"/>
              <a:pPr/>
              <a:t>29</a:t>
            </a:fld>
            <a:endParaRPr 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Process Costing</a:t>
            </a:r>
          </a:p>
        </p:txBody>
      </p:sp>
      <p:sp>
        <p:nvSpPr>
          <p:cNvPr id="3" name="Content Placeholder 2"/>
          <p:cNvSpPr>
            <a:spLocks noGrp="1"/>
          </p:cNvSpPr>
          <p:nvPr>
            <p:ph idx="1"/>
          </p:nvPr>
        </p:nvSpPr>
        <p:spPr/>
        <p:txBody>
          <a:bodyPr/>
          <a:lstStyle/>
          <a:p>
            <a:r>
              <a:rPr lang="en-US" dirty="0" smtClean="0"/>
              <a:t>Mass production</a:t>
            </a:r>
          </a:p>
          <a:p>
            <a:r>
              <a:rPr lang="en-US" dirty="0" smtClean="0"/>
              <a:t> Similar items</a:t>
            </a:r>
          </a:p>
          <a:p>
            <a:r>
              <a:rPr lang="en-US" dirty="0" smtClean="0"/>
              <a:t> Total costs are averaged over all units</a:t>
            </a:r>
          </a:p>
          <a:p>
            <a:r>
              <a:rPr lang="en-US" dirty="0" smtClean="0"/>
              <a:t>Examples</a:t>
            </a:r>
          </a:p>
          <a:p>
            <a:pPr lvl="1"/>
            <a:r>
              <a:rPr lang="en-US" dirty="0" smtClean="0"/>
              <a:t>Paint manufacturers</a:t>
            </a:r>
          </a:p>
          <a:p>
            <a:pPr lvl="1"/>
            <a:r>
              <a:rPr lang="en-US" dirty="0" smtClean="0"/>
              <a:t>Oil refineries</a:t>
            </a:r>
          </a:p>
          <a:p>
            <a:pPr lvl="1"/>
            <a:r>
              <a:rPr lang="en-US" dirty="0" smtClean="0"/>
              <a:t>Cereal manufacturers</a:t>
            </a:r>
            <a:endParaRPr lang="en-US" dirty="0"/>
          </a:p>
        </p:txBody>
      </p:sp>
      <p:sp>
        <p:nvSpPr>
          <p:cNvPr id="5" name="Slide Number Placeholder 4"/>
          <p:cNvSpPr>
            <a:spLocks noGrp="1"/>
          </p:cNvSpPr>
          <p:nvPr>
            <p:ph type="sldNum" sz="quarter" idx="12"/>
          </p:nvPr>
        </p:nvSpPr>
        <p:spPr/>
        <p:txBody>
          <a:bodyPr/>
          <a:lstStyle/>
          <a:p>
            <a:fld id="{DDA9939B-9CA4-4F09-B4D0-28E120B7C93F}" type="slidenum">
              <a:rPr lang="en-US" smtClean="0"/>
              <a:pPr/>
              <a:t>3</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r>
              <a:rPr lang="en-US" smtClean="0"/>
              <a:t>E3-18A</a:t>
            </a:r>
          </a:p>
        </p:txBody>
      </p:sp>
      <p:sp>
        <p:nvSpPr>
          <p:cNvPr id="15" name="Content Placeholder 14"/>
          <p:cNvSpPr>
            <a:spLocks noGrp="1"/>
          </p:cNvSpPr>
          <p:nvPr>
            <p:ph idx="1"/>
          </p:nvPr>
        </p:nvSpPr>
        <p:spPr/>
        <p:txBody>
          <a:bodyPr>
            <a:normAutofit fontScale="92500" lnSpcReduction="10000"/>
          </a:bodyPr>
          <a:lstStyle/>
          <a:p>
            <a:pPr marL="457200" indent="-457200">
              <a:buFontTx/>
              <a:buAutoNum type="arabicPeriod"/>
            </a:pPr>
            <a:r>
              <a:rPr lang="en-US" sz="3459" dirty="0" smtClean="0">
                <a:latin typeface="Calibri" pitchFamily="34" charset="0"/>
              </a:rPr>
              <a:t>What is Raymond’s predetermined manufacturing overhead rate based on </a:t>
            </a:r>
            <a:br>
              <a:rPr lang="en-US" sz="3459" dirty="0" smtClean="0">
                <a:latin typeface="Calibri" pitchFamily="34" charset="0"/>
              </a:rPr>
            </a:br>
            <a:r>
              <a:rPr lang="en-US" sz="3459" dirty="0" smtClean="0">
                <a:latin typeface="Calibri" pitchFamily="34" charset="0"/>
              </a:rPr>
              <a:t>direct labor cost?</a:t>
            </a:r>
            <a:endParaRPr lang="en-US" sz="3459" b="1" dirty="0" smtClean="0">
              <a:latin typeface="Calibri" pitchFamily="34" charset="0"/>
              <a:ea typeface="Calibri" pitchFamily="34" charset="0"/>
              <a:cs typeface="Times New Roman" pitchFamily="18" charset="0"/>
            </a:endParaRPr>
          </a:p>
          <a:p>
            <a:pPr marL="457200" indent="-457200"/>
            <a:endParaRPr lang="en-US" dirty="0" smtClean="0">
              <a:latin typeface="Calibri" pitchFamily="34" charset="0"/>
              <a:ea typeface="Calibri" pitchFamily="34" charset="0"/>
              <a:cs typeface="Times New Roman" pitchFamily="18" charset="0"/>
            </a:endParaRPr>
          </a:p>
          <a:p>
            <a:pPr marL="857250" lvl="1" indent="-457200">
              <a:buNone/>
            </a:pPr>
            <a:r>
              <a:rPr lang="en-US" sz="3200" dirty="0" smtClean="0">
                <a:latin typeface="Calibri" pitchFamily="34" charset="0"/>
                <a:ea typeface="Calibri" pitchFamily="34" charset="0"/>
                <a:cs typeface="Times New Roman" pitchFamily="18" charset="0"/>
              </a:rPr>
              <a:t>Total direct labor cost = $35 </a:t>
            </a:r>
            <a:r>
              <a:rPr lang="en-US" sz="3200" dirty="0" err="1" smtClean="0">
                <a:latin typeface="Calibri" pitchFamily="34" charset="0"/>
                <a:ea typeface="Calibri" pitchFamily="34" charset="0"/>
                <a:cs typeface="Times New Roman" pitchFamily="18" charset="0"/>
              </a:rPr>
              <a:t>x</a:t>
            </a:r>
            <a:r>
              <a:rPr lang="en-US" sz="3200" dirty="0" smtClean="0">
                <a:latin typeface="Calibri" pitchFamily="34" charset="0"/>
                <a:ea typeface="Calibri" pitchFamily="34" charset="0"/>
                <a:cs typeface="Times New Roman" pitchFamily="18" charset="0"/>
              </a:rPr>
              <a:t> 22,000 hours = $770,000</a:t>
            </a:r>
          </a:p>
          <a:p>
            <a:pPr marL="457200" indent="-457200"/>
            <a:endParaRPr lang="en-US" dirty="0" smtClean="0">
              <a:latin typeface="Calibri" pitchFamily="34" charset="0"/>
              <a:ea typeface="Calibri" pitchFamily="34" charset="0"/>
              <a:cs typeface="Times New Roman" pitchFamily="18" charset="0"/>
            </a:endParaRPr>
          </a:p>
          <a:p>
            <a:pPr marL="857250" lvl="1" indent="-457200">
              <a:buNone/>
            </a:pPr>
            <a:r>
              <a:rPr lang="en-US" sz="3200" dirty="0" smtClean="0">
                <a:latin typeface="Calibri" pitchFamily="34" charset="0"/>
                <a:ea typeface="Calibri" pitchFamily="34" charset="0"/>
                <a:cs typeface="Times New Roman" pitchFamily="18" charset="0"/>
              </a:rPr>
              <a:t>PMOHR = </a:t>
            </a:r>
            <a:r>
              <a:rPr lang="en-US" sz="3200" dirty="0" smtClean="0">
                <a:latin typeface="Calibri" pitchFamily="34" charset="0"/>
              </a:rPr>
              <a:t>$485,100 ÷ $770,000</a:t>
            </a:r>
          </a:p>
          <a:p>
            <a:pPr marL="457200" indent="-457200">
              <a:buNone/>
            </a:pPr>
            <a:r>
              <a:rPr lang="en-US" dirty="0" smtClean="0">
                <a:latin typeface="Calibri" pitchFamily="34" charset="0"/>
              </a:rPr>
              <a:t>          	     = 63% of direct labor cost</a:t>
            </a:r>
            <a:endParaRPr lang="en-US" b="1" dirty="0" smtClean="0">
              <a:latin typeface="Calibri" pitchFamily="34" charset="0"/>
            </a:endParaRPr>
          </a:p>
          <a:p>
            <a:endParaRPr lang="en-US" dirty="0"/>
          </a:p>
        </p:txBody>
      </p:sp>
      <p:sp>
        <p:nvSpPr>
          <p:cNvPr id="4" name="Slide Number Placeholder 3"/>
          <p:cNvSpPr>
            <a:spLocks noGrp="1"/>
          </p:cNvSpPr>
          <p:nvPr>
            <p:ph type="sldNum" sz="quarter" idx="12"/>
          </p:nvPr>
        </p:nvSpPr>
        <p:spPr/>
        <p:txBody>
          <a:bodyPr/>
          <a:lstStyle/>
          <a:p>
            <a:fld id="{F4651A90-6246-461B-B258-8E908AC97563}" type="slidenum">
              <a:rPr lang="en-US" smtClean="0"/>
              <a:pPr/>
              <a:t>30</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r>
              <a:rPr lang="en-US" smtClean="0"/>
              <a:t>E3-18A (cont.)</a:t>
            </a:r>
          </a:p>
        </p:txBody>
      </p:sp>
      <p:sp>
        <p:nvSpPr>
          <p:cNvPr id="12" name="Content Placeholder 11"/>
          <p:cNvSpPr>
            <a:spLocks noGrp="1"/>
          </p:cNvSpPr>
          <p:nvPr>
            <p:ph idx="1"/>
          </p:nvPr>
        </p:nvSpPr>
        <p:spPr>
          <a:xfrm>
            <a:off x="457200" y="1600200"/>
            <a:ext cx="8382000" cy="4525963"/>
          </a:xfrm>
        </p:spPr>
        <p:txBody>
          <a:bodyPr>
            <a:normAutofit fontScale="92500" lnSpcReduction="20000"/>
          </a:bodyPr>
          <a:lstStyle/>
          <a:p>
            <a:pPr marL="514350" indent="-514350">
              <a:buFont typeface="+mj-lt"/>
              <a:buAutoNum type="arabicPeriod" startAt="2"/>
            </a:pPr>
            <a:r>
              <a:rPr lang="en-US" sz="3459" dirty="0" smtClean="0"/>
              <a:t>Calculate the manufacturing overhead to be allocated based on direct labor cost to </a:t>
            </a:r>
            <a:br>
              <a:rPr lang="en-US" sz="3459" dirty="0" smtClean="0"/>
            </a:br>
            <a:r>
              <a:rPr lang="en-US" sz="3459" dirty="0" smtClean="0"/>
              <a:t>Job 371.</a:t>
            </a:r>
          </a:p>
          <a:p>
            <a:pPr marL="457200" indent="-457200">
              <a:buFontTx/>
              <a:buAutoNum type="arabicPeriod" startAt="2"/>
            </a:pPr>
            <a:endParaRPr lang="en-US" dirty="0" smtClean="0"/>
          </a:p>
          <a:p>
            <a:pPr marL="857250" lvl="1" indent="-457200">
              <a:buNone/>
            </a:pPr>
            <a:r>
              <a:rPr lang="en-US" sz="3243" dirty="0" smtClean="0"/>
              <a:t>Direct labor hours used  = 180 </a:t>
            </a:r>
            <a:r>
              <a:rPr lang="en-US" sz="3243" dirty="0" err="1" smtClean="0"/>
              <a:t>x</a:t>
            </a:r>
            <a:r>
              <a:rPr lang="en-US" sz="3243" dirty="0" smtClean="0"/>
              <a:t> $35 per hour </a:t>
            </a:r>
          </a:p>
          <a:p>
            <a:pPr marL="857250" lvl="1" indent="-457200">
              <a:buNone/>
            </a:pPr>
            <a:r>
              <a:rPr lang="en-US" sz="3243" dirty="0" smtClean="0"/>
              <a:t>					      = $6,300 direct labor cost</a:t>
            </a:r>
          </a:p>
          <a:p>
            <a:pPr marL="857250" lvl="1" indent="-457200"/>
            <a:endParaRPr lang="en-US" sz="3243" dirty="0" smtClean="0"/>
          </a:p>
          <a:p>
            <a:pPr marL="857250" lvl="1" indent="-457200">
              <a:buNone/>
            </a:pPr>
            <a:r>
              <a:rPr lang="en-US" sz="3243" dirty="0" smtClean="0">
                <a:ea typeface="Calibri" pitchFamily="34" charset="0"/>
                <a:cs typeface="Times New Roman" pitchFamily="18" charset="0"/>
              </a:rPr>
              <a:t>PMOHR = 63% x $6,300 = $3,969</a:t>
            </a:r>
          </a:p>
          <a:p>
            <a:pPr marL="857250" lvl="1" indent="-457200"/>
            <a:endParaRPr lang="en-US" sz="3243" dirty="0" smtClean="0">
              <a:cs typeface="Times New Roman" pitchFamily="18" charset="0"/>
            </a:endParaRPr>
          </a:p>
          <a:p>
            <a:pPr marL="857250" lvl="1" indent="-457200">
              <a:buNone/>
            </a:pPr>
            <a:r>
              <a:rPr lang="en-US" sz="3243" dirty="0" smtClean="0"/>
              <a:t>Allocated MOH for Job 371 = $3,969</a:t>
            </a:r>
          </a:p>
          <a:p>
            <a:endParaRPr lang="en-US" dirty="0"/>
          </a:p>
        </p:txBody>
      </p:sp>
      <p:sp>
        <p:nvSpPr>
          <p:cNvPr id="4" name="Slide Number Placeholder 3"/>
          <p:cNvSpPr>
            <a:spLocks noGrp="1"/>
          </p:cNvSpPr>
          <p:nvPr>
            <p:ph type="sldNum" sz="quarter" idx="12"/>
          </p:nvPr>
        </p:nvSpPr>
        <p:spPr/>
        <p:txBody>
          <a:bodyPr/>
          <a:lstStyle/>
          <a:p>
            <a:fld id="{F4651A90-6246-461B-B258-8E908AC97563}" type="slidenum">
              <a:rPr lang="en-US" smtClean="0"/>
              <a:pPr/>
              <a:t>31</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r>
              <a:rPr lang="en-US" smtClean="0"/>
              <a:t>E3-18A (cont.)</a:t>
            </a:r>
          </a:p>
        </p:txBody>
      </p:sp>
      <p:sp>
        <p:nvSpPr>
          <p:cNvPr id="13" name="Content Placeholder 12"/>
          <p:cNvSpPr>
            <a:spLocks noGrp="1"/>
          </p:cNvSpPr>
          <p:nvPr>
            <p:ph idx="1"/>
          </p:nvPr>
        </p:nvSpPr>
        <p:spPr/>
        <p:txBody>
          <a:bodyPr/>
          <a:lstStyle/>
          <a:p>
            <a:pPr marL="514350" indent="-514350" fontAlgn="auto">
              <a:spcBef>
                <a:spcPts val="0"/>
              </a:spcBef>
              <a:spcAft>
                <a:spcPts val="0"/>
              </a:spcAft>
              <a:buFont typeface="+mj-lt"/>
              <a:buAutoNum type="arabicPeriod" startAt="3"/>
              <a:defRPr/>
            </a:pPr>
            <a:r>
              <a:rPr lang="en-US" dirty="0" smtClean="0"/>
              <a:t>What is the total cost of Job 371?</a:t>
            </a:r>
          </a:p>
          <a:p>
            <a:pPr marL="514350" indent="-514350" fontAlgn="auto">
              <a:spcBef>
                <a:spcPts val="0"/>
              </a:spcBef>
              <a:spcAft>
                <a:spcPts val="0"/>
              </a:spcAft>
              <a:buNone/>
              <a:defRPr/>
            </a:pPr>
            <a:endParaRPr lang="en-US" sz="3000" kern="0" dirty="0" smtClean="0">
              <a:solidFill>
                <a:prstClr val="black"/>
              </a:solidFill>
            </a:endParaRPr>
          </a:p>
          <a:p>
            <a:pPr fontAlgn="auto">
              <a:spcBef>
                <a:spcPts val="0"/>
              </a:spcBef>
              <a:spcAft>
                <a:spcPts val="0"/>
              </a:spcAft>
              <a:buNone/>
              <a:defRPr/>
            </a:pPr>
            <a:r>
              <a:rPr lang="en-US" sz="3000" kern="0" dirty="0" smtClean="0">
                <a:solidFill>
                  <a:prstClr val="black"/>
                </a:solidFill>
              </a:rPr>
              <a:t>Direct materials used                                        </a:t>
            </a:r>
            <a:r>
              <a:rPr lang="en-US" sz="3000" dirty="0" smtClean="0"/>
              <a:t>$14,500</a:t>
            </a:r>
          </a:p>
          <a:p>
            <a:pPr marL="0" lvl="2" fontAlgn="auto">
              <a:spcBef>
                <a:spcPts val="0"/>
              </a:spcBef>
              <a:spcAft>
                <a:spcPts val="0"/>
              </a:spcAft>
              <a:buNone/>
              <a:defRPr/>
            </a:pPr>
            <a:r>
              <a:rPr lang="en-US" sz="3000" dirty="0" smtClean="0"/>
              <a:t>Direct labor cost (180 </a:t>
            </a:r>
            <a:r>
              <a:rPr lang="en-US" sz="3000" dirty="0" err="1" smtClean="0"/>
              <a:t>x</a:t>
            </a:r>
            <a:r>
              <a:rPr lang="en-US" sz="3000" dirty="0" smtClean="0"/>
              <a:t> $35)                                6,300</a:t>
            </a:r>
          </a:p>
          <a:p>
            <a:pPr marL="0" lvl="2" fontAlgn="auto">
              <a:spcBef>
                <a:spcPts val="0"/>
              </a:spcBef>
              <a:spcAft>
                <a:spcPts val="0"/>
              </a:spcAft>
              <a:buNone/>
              <a:defRPr/>
            </a:pPr>
            <a:r>
              <a:rPr lang="en-US" sz="3000" dirty="0" smtClean="0"/>
              <a:t>Manufacturing overhead allocated                  </a:t>
            </a:r>
            <a:r>
              <a:rPr lang="en-US" sz="3000" u="sng" dirty="0" smtClean="0"/>
              <a:t>   3,969</a:t>
            </a:r>
          </a:p>
          <a:p>
            <a:pPr marL="0" lvl="2" fontAlgn="auto">
              <a:spcBef>
                <a:spcPts val="0"/>
              </a:spcBef>
              <a:spcAft>
                <a:spcPts val="0"/>
              </a:spcAft>
              <a:buNone/>
              <a:defRPr/>
            </a:pPr>
            <a:r>
              <a:rPr lang="en-US" sz="3000" dirty="0" smtClean="0"/>
              <a:t>Total cost of Job 371                                          </a:t>
            </a:r>
            <a:r>
              <a:rPr lang="en-US" sz="3000" u="dbl" dirty="0" smtClean="0"/>
              <a:t>$24,769</a:t>
            </a:r>
          </a:p>
          <a:p>
            <a:endParaRPr lang="en-US" dirty="0"/>
          </a:p>
        </p:txBody>
      </p:sp>
      <p:sp>
        <p:nvSpPr>
          <p:cNvPr id="5" name="Slide Number Placeholder 4"/>
          <p:cNvSpPr>
            <a:spLocks noGrp="1"/>
          </p:cNvSpPr>
          <p:nvPr>
            <p:ph type="sldNum" sz="quarter" idx="12"/>
          </p:nvPr>
        </p:nvSpPr>
        <p:spPr/>
        <p:txBody>
          <a:bodyPr/>
          <a:lstStyle/>
          <a:p>
            <a:fld id="{F4651A90-6246-461B-B258-8E908AC97563}" type="slidenum">
              <a:rPr lang="en-US" smtClean="0"/>
              <a:pPr/>
              <a:t>32</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5</a:t>
            </a:r>
            <a:endParaRPr lang="en-US" sz="6000" dirty="0">
              <a:ea typeface="+mj-ea"/>
              <a:cs typeface="+mj-cs"/>
            </a:endParaRPr>
          </a:p>
        </p:txBody>
      </p:sp>
      <p:sp>
        <p:nvSpPr>
          <p:cNvPr id="21507" name="Rectangle 3"/>
          <p:cNvSpPr>
            <a:spLocks noGrp="1" noChangeArrowheads="1"/>
          </p:cNvSpPr>
          <p:nvPr>
            <p:ph type="subTitle" idx="1"/>
          </p:nvPr>
        </p:nvSpPr>
        <p:spPr>
          <a:xfrm>
            <a:off x="1371600" y="2438400"/>
            <a:ext cx="6400800" cy="1752600"/>
          </a:xfrm>
        </p:spPr>
        <p:txBody>
          <a:bodyPr/>
          <a:lstStyle/>
          <a:p>
            <a:r>
              <a:rPr lang="en-US" dirty="0" smtClean="0"/>
              <a:t>Compute  and dispose of </a:t>
            </a:r>
            <a:r>
              <a:rPr lang="en-US" dirty="0" err="1" smtClean="0"/>
              <a:t>overallocated</a:t>
            </a:r>
            <a:r>
              <a:rPr lang="en-US" dirty="0" smtClean="0"/>
              <a:t> or </a:t>
            </a:r>
            <a:r>
              <a:rPr lang="en-US" dirty="0" err="1" smtClean="0"/>
              <a:t>underallocated</a:t>
            </a:r>
            <a:r>
              <a:rPr lang="en-US" dirty="0" smtClean="0"/>
              <a:t> manufacturing overhead</a:t>
            </a:r>
          </a:p>
        </p:txBody>
      </p:sp>
      <p:sp>
        <p:nvSpPr>
          <p:cNvPr id="6" name="Slide Number Placeholder 5"/>
          <p:cNvSpPr>
            <a:spLocks noGrp="1"/>
          </p:cNvSpPr>
          <p:nvPr>
            <p:ph type="sldNum" sz="quarter" idx="12"/>
          </p:nvPr>
        </p:nvSpPr>
        <p:spPr/>
        <p:txBody>
          <a:bodyPr/>
          <a:lstStyle/>
          <a:p>
            <a:fld id="{87989462-1FD5-4211-85BD-E99A4CF90F7A}" type="slidenum">
              <a:rPr lang="en-US" smtClean="0"/>
              <a:pPr/>
              <a:t>33</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title"/>
          </p:nvPr>
        </p:nvSpPr>
        <p:spPr/>
        <p:txBody>
          <a:bodyPr lIns="90488" tIns="44450" rIns="90488" bIns="44450"/>
          <a:lstStyle/>
          <a:p>
            <a:r>
              <a:rPr lang="en-US" dirty="0" smtClean="0"/>
              <a:t>Overhead Allocation Example</a:t>
            </a:r>
          </a:p>
        </p:txBody>
      </p:sp>
      <p:sp>
        <p:nvSpPr>
          <p:cNvPr id="32770" name="Rectangle 2"/>
          <p:cNvSpPr>
            <a:spLocks noGrp="1" noChangeArrowheads="1"/>
          </p:cNvSpPr>
          <p:nvPr>
            <p:ph idx="1"/>
          </p:nvPr>
        </p:nvSpPr>
        <p:spPr>
          <a:xfrm>
            <a:off x="533400" y="1600200"/>
            <a:ext cx="8077200" cy="4114800"/>
          </a:xfrm>
          <a:ln w="57150">
            <a:solidFill>
              <a:schemeClr val="tx1"/>
            </a:solidFill>
          </a:ln>
        </p:spPr>
        <p:txBody>
          <a:bodyPr lIns="90488" tIns="44450" rIns="90488" bIns="44450" rtlCol="0">
            <a:normAutofit fontScale="92500" lnSpcReduction="20000"/>
          </a:bodyPr>
          <a:lstStyle/>
          <a:p>
            <a:pPr marL="0" indent="0" fontAlgn="auto">
              <a:lnSpc>
                <a:spcPct val="110000"/>
              </a:lnSpc>
              <a:spcBef>
                <a:spcPts val="0"/>
              </a:spcBef>
              <a:spcAft>
                <a:spcPts val="0"/>
              </a:spcAft>
              <a:buFont typeface="Wingdings" pitchFamily="2" charset="2"/>
              <a:buNone/>
              <a:defRPr/>
            </a:pPr>
            <a:r>
              <a:rPr lang="en-US" dirty="0" err="1" smtClean="0"/>
              <a:t>FedCorp</a:t>
            </a:r>
            <a:r>
              <a:rPr lang="en-US" dirty="0" smtClean="0"/>
              <a:t> allocates manufacturing overhead based on direct labor hours.  Total estimated manufacturing overhead for the year is projected to be $200,000.  Total estimated direct labor cost is $140,000, while total estimated direct labor hours to be worked are 10,000.  </a:t>
            </a:r>
          </a:p>
          <a:p>
            <a:pPr marL="0" indent="0" fontAlgn="auto">
              <a:lnSpc>
                <a:spcPct val="110000"/>
              </a:lnSpc>
              <a:spcBef>
                <a:spcPts val="0"/>
              </a:spcBef>
              <a:spcAft>
                <a:spcPts val="0"/>
              </a:spcAft>
              <a:buFont typeface="Wingdings" pitchFamily="2" charset="2"/>
              <a:buNone/>
              <a:defRPr/>
            </a:pPr>
            <a:r>
              <a:rPr lang="en-US" dirty="0" smtClean="0"/>
              <a:t/>
            </a:r>
            <a:br>
              <a:rPr lang="en-US" dirty="0" smtClean="0"/>
            </a:br>
            <a:r>
              <a:rPr lang="en-US" dirty="0" smtClean="0"/>
              <a:t>What is </a:t>
            </a:r>
            <a:r>
              <a:rPr lang="en-US" dirty="0" err="1" smtClean="0"/>
              <a:t>FedCorp’s</a:t>
            </a:r>
            <a:r>
              <a:rPr lang="en-US" dirty="0" smtClean="0"/>
              <a:t> predetermined manufacturing overhead rate? </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34</a:t>
            </a:fld>
            <a:endParaRPr lang="en-US" dirty="0"/>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idx="1"/>
          </p:nvPr>
        </p:nvSpPr>
        <p:spPr>
          <a:xfrm>
            <a:off x="533400" y="1371600"/>
            <a:ext cx="8077200" cy="4876800"/>
          </a:xfrm>
          <a:ln w="57150">
            <a:solidFill>
              <a:schemeClr val="tx1"/>
            </a:solidFill>
          </a:ln>
        </p:spPr>
        <p:txBody>
          <a:bodyPr lIns="90488" tIns="44450" rIns="90488" bIns="44450" rtlCol="0">
            <a:normAutofit fontScale="92500"/>
          </a:bodyPr>
          <a:lstStyle/>
          <a:p>
            <a:pPr marL="0" indent="0" fontAlgn="auto">
              <a:lnSpc>
                <a:spcPct val="90000"/>
              </a:lnSpc>
              <a:spcBef>
                <a:spcPts val="0"/>
              </a:spcBef>
              <a:spcAft>
                <a:spcPts val="0"/>
              </a:spcAft>
              <a:buFont typeface="Arial" pitchFamily="34" charset="0"/>
              <a:buNone/>
              <a:defRPr/>
            </a:pPr>
            <a:r>
              <a:rPr lang="en-US" dirty="0" err="1" smtClean="0"/>
              <a:t>FedCorp</a:t>
            </a:r>
            <a:r>
              <a:rPr lang="en-US" dirty="0" smtClean="0"/>
              <a:t> allocates manufacturing overhead based on direct labor hours.  Total estimated manufacturing overhead for the year is projected to be $200,000.  Total estimated direct labor cost is $140,000, while total estimated direct labor hours to be worked are 10,000.  </a:t>
            </a:r>
          </a:p>
          <a:p>
            <a:pPr marL="0" indent="0" fontAlgn="auto">
              <a:lnSpc>
                <a:spcPct val="90000"/>
              </a:lnSpc>
              <a:spcBef>
                <a:spcPts val="0"/>
              </a:spcBef>
              <a:spcAft>
                <a:spcPts val="0"/>
              </a:spcAft>
              <a:buFont typeface="Arial" pitchFamily="34" charset="0"/>
              <a:buNone/>
              <a:defRPr/>
            </a:pPr>
            <a:r>
              <a:rPr lang="en-US" dirty="0" smtClean="0"/>
              <a:t/>
            </a:r>
            <a:br>
              <a:rPr lang="en-US" dirty="0" smtClean="0"/>
            </a:br>
            <a:r>
              <a:rPr lang="en-US" dirty="0" smtClean="0"/>
              <a:t>What is FedCorp’s predetermined manufacturing overhead rate? </a:t>
            </a:r>
          </a:p>
          <a:p>
            <a:pPr marL="0" indent="0" fontAlgn="auto">
              <a:lnSpc>
                <a:spcPct val="110000"/>
              </a:lnSpc>
              <a:spcBef>
                <a:spcPts val="0"/>
              </a:spcBef>
              <a:spcAft>
                <a:spcPts val="0"/>
              </a:spcAft>
              <a:buFont typeface="Wingdings" pitchFamily="2" charset="2"/>
              <a:buNone/>
              <a:defRPr/>
            </a:pPr>
            <a:endParaRPr lang="en-US" dirty="0" smtClean="0"/>
          </a:p>
          <a:p>
            <a:pPr marL="0" indent="0" fontAlgn="auto">
              <a:lnSpc>
                <a:spcPct val="110000"/>
              </a:lnSpc>
              <a:spcBef>
                <a:spcPts val="0"/>
              </a:spcBef>
              <a:spcAft>
                <a:spcPts val="0"/>
              </a:spcAft>
              <a:buFont typeface="Wingdings" pitchFamily="2" charset="2"/>
              <a:buNone/>
              <a:defRPr/>
            </a:pPr>
            <a:r>
              <a:rPr lang="en-US" b="1" dirty="0" smtClean="0"/>
              <a:t>PMOHR = $200,000 ÷ 10,000 = $20 per DLH</a:t>
            </a:r>
          </a:p>
          <a:p>
            <a:pPr marL="0" indent="0" fontAlgn="auto">
              <a:lnSpc>
                <a:spcPct val="110000"/>
              </a:lnSpc>
              <a:spcBef>
                <a:spcPts val="0"/>
              </a:spcBef>
              <a:spcAft>
                <a:spcPts val="0"/>
              </a:spcAft>
              <a:buFont typeface="Wingdings" pitchFamily="2" charset="2"/>
              <a:buNone/>
              <a:defRPr/>
            </a:pP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35</a:t>
            </a:fld>
            <a:endParaRPr lang="en-US" dirty="0"/>
          </a:p>
        </p:txBody>
      </p:sp>
      <p:sp>
        <p:nvSpPr>
          <p:cNvPr id="6" name="Title 5"/>
          <p:cNvSpPr>
            <a:spLocks noGrp="1"/>
          </p:cNvSpPr>
          <p:nvPr>
            <p:ph type="title"/>
          </p:nvPr>
        </p:nvSpPr>
        <p:spPr/>
        <p:txBody>
          <a:bodyPr>
            <a:normAutofit fontScale="90000"/>
          </a:bodyPr>
          <a:lstStyle/>
          <a:p>
            <a:pPr lvl="0"/>
            <a:r>
              <a:rPr lang="en-US" dirty="0" smtClean="0"/>
              <a:t>Overhead Allocation Example (cont.)</a:t>
            </a:r>
            <a:endParaRPr lang="en-US" dirty="0"/>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609600" y="274638"/>
            <a:ext cx="7924800" cy="1143000"/>
          </a:xfrm>
        </p:spPr>
        <p:txBody>
          <a:bodyPr lIns="90488" tIns="44450" rIns="90488" bIns="44450">
            <a:normAutofit/>
          </a:bodyPr>
          <a:lstStyle/>
          <a:p>
            <a:r>
              <a:rPr lang="en-US" sz="4000" dirty="0" smtClean="0"/>
              <a:t>Overhead Allocation Example (cont.)</a:t>
            </a:r>
          </a:p>
        </p:txBody>
      </p:sp>
      <p:sp>
        <p:nvSpPr>
          <p:cNvPr id="83970" name="Rectangle 2"/>
          <p:cNvSpPr>
            <a:spLocks noGrp="1" noChangeArrowheads="1"/>
          </p:cNvSpPr>
          <p:nvPr>
            <p:ph idx="1"/>
          </p:nvPr>
        </p:nvSpPr>
        <p:spPr>
          <a:xfrm>
            <a:off x="533400" y="1600200"/>
            <a:ext cx="8077200" cy="4876800"/>
          </a:xfrm>
          <a:ln w="57150">
            <a:solidFill>
              <a:schemeClr val="tx1"/>
            </a:solidFill>
          </a:ln>
        </p:spPr>
        <p:txBody>
          <a:bodyPr lIns="90488" tIns="44450" rIns="90488" bIns="44450"/>
          <a:lstStyle/>
          <a:p>
            <a:pPr marL="0" indent="0">
              <a:lnSpc>
                <a:spcPct val="90000"/>
              </a:lnSpc>
              <a:spcBef>
                <a:spcPct val="0"/>
              </a:spcBef>
              <a:buFont typeface="Arial" charset="0"/>
              <a:buNone/>
            </a:pPr>
            <a:r>
              <a:rPr lang="en-US" sz="3000" smtClean="0"/>
              <a:t>FedCorp’s actual manufacturing overhead for the year was $190,000.  A total of 11,000 direct labor hours were worked.</a:t>
            </a:r>
          </a:p>
          <a:p>
            <a:pPr marL="0" indent="0">
              <a:lnSpc>
                <a:spcPct val="90000"/>
              </a:lnSpc>
              <a:spcBef>
                <a:spcPct val="0"/>
              </a:spcBef>
              <a:buFont typeface="Arial" charset="0"/>
              <a:buNone/>
            </a:pPr>
            <a:endParaRPr lang="en-US" sz="3000" smtClean="0"/>
          </a:p>
          <a:p>
            <a:pPr marL="0" indent="0">
              <a:lnSpc>
                <a:spcPct val="90000"/>
              </a:lnSpc>
              <a:spcBef>
                <a:spcPct val="0"/>
              </a:spcBef>
              <a:buFont typeface="Arial" charset="0"/>
              <a:buNone/>
            </a:pPr>
            <a:r>
              <a:rPr lang="en-US" sz="3000" smtClean="0"/>
              <a:t>Using FedCorp’s predetermined manufacturing overhead rate of $20 per direct labor hour, how much overhead was allocated to all of FedCorp’s jobs during the year? </a:t>
            </a:r>
          </a:p>
          <a:p>
            <a:pPr marL="0" indent="0">
              <a:lnSpc>
                <a:spcPct val="90000"/>
              </a:lnSpc>
              <a:spcBef>
                <a:spcPct val="0"/>
              </a:spcBef>
              <a:buFont typeface="Arial" charset="0"/>
              <a:buNone/>
            </a:pPr>
            <a:endParaRPr lang="en-US" smtClean="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36</a:t>
            </a:fld>
            <a:endParaRPr lang="en-US" dirty="0"/>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609600" y="274638"/>
            <a:ext cx="7924800" cy="1143000"/>
          </a:xfrm>
        </p:spPr>
        <p:txBody>
          <a:bodyPr lIns="90488" tIns="44450" rIns="90488" bIns="44450">
            <a:normAutofit/>
          </a:bodyPr>
          <a:lstStyle/>
          <a:p>
            <a:r>
              <a:rPr lang="en-US" sz="4000" smtClean="0"/>
              <a:t>Overhead Allocation Example (cont.)</a:t>
            </a:r>
          </a:p>
        </p:txBody>
      </p:sp>
      <p:sp>
        <p:nvSpPr>
          <p:cNvPr id="84994" name="Rectangle 2"/>
          <p:cNvSpPr>
            <a:spLocks noGrp="1" noChangeArrowheads="1"/>
          </p:cNvSpPr>
          <p:nvPr>
            <p:ph idx="1"/>
          </p:nvPr>
        </p:nvSpPr>
        <p:spPr>
          <a:xfrm>
            <a:off x="533400" y="1600200"/>
            <a:ext cx="8077200" cy="4876800"/>
          </a:xfrm>
          <a:ln w="57150">
            <a:solidFill>
              <a:schemeClr val="tx1"/>
            </a:solidFill>
          </a:ln>
        </p:spPr>
        <p:txBody>
          <a:bodyPr lIns="90488" tIns="44450" rIns="90488" bIns="44450"/>
          <a:lstStyle/>
          <a:p>
            <a:pPr marL="0" indent="0">
              <a:lnSpc>
                <a:spcPct val="90000"/>
              </a:lnSpc>
              <a:spcBef>
                <a:spcPct val="0"/>
              </a:spcBef>
              <a:buFont typeface="Arial" charset="0"/>
              <a:buNone/>
            </a:pPr>
            <a:r>
              <a:rPr lang="en-US" sz="3000" smtClean="0"/>
              <a:t>FedCorp’s actual manufacturing overhead for the year was $190,000.  A total of 11,000 direct labor hours were worked.</a:t>
            </a:r>
          </a:p>
          <a:p>
            <a:pPr marL="0" indent="0">
              <a:lnSpc>
                <a:spcPct val="90000"/>
              </a:lnSpc>
              <a:spcBef>
                <a:spcPct val="0"/>
              </a:spcBef>
              <a:buFont typeface="Arial" charset="0"/>
              <a:buNone/>
            </a:pPr>
            <a:endParaRPr lang="en-US" sz="3000" smtClean="0"/>
          </a:p>
          <a:p>
            <a:pPr marL="0" indent="0">
              <a:lnSpc>
                <a:spcPct val="90000"/>
              </a:lnSpc>
              <a:spcBef>
                <a:spcPct val="0"/>
              </a:spcBef>
              <a:buFont typeface="Arial" charset="0"/>
              <a:buNone/>
            </a:pPr>
            <a:r>
              <a:rPr lang="en-US" sz="3000" smtClean="0"/>
              <a:t>Using FedCorp’s predetermined manufacturing overhead rate of $20 per direct labor hour, how much overhead was allocated to all of FedCorp’s jobs during the year? </a:t>
            </a:r>
          </a:p>
          <a:p>
            <a:pPr marL="0" indent="0">
              <a:lnSpc>
                <a:spcPct val="90000"/>
              </a:lnSpc>
              <a:spcBef>
                <a:spcPct val="0"/>
              </a:spcBef>
              <a:buFont typeface="Arial" charset="0"/>
              <a:buNone/>
            </a:pPr>
            <a:endParaRPr/>
          </a:p>
          <a:p>
            <a:pPr marL="0" indent="0">
              <a:lnSpc>
                <a:spcPct val="90000"/>
              </a:lnSpc>
              <a:spcBef>
                <a:spcPct val="0"/>
              </a:spcBef>
              <a:buFont typeface="Arial" charset="0"/>
              <a:buNone/>
            </a:pPr>
            <a:r>
              <a:rPr lang="en-US" sz="3000" b="1" smtClean="0"/>
              <a:t>MOH Allocated = $20 x 11,000 = $220,000</a:t>
            </a:r>
          </a:p>
          <a:p>
            <a:pPr marL="0" indent="0">
              <a:lnSpc>
                <a:spcPct val="110000"/>
              </a:lnSpc>
              <a:spcBef>
                <a:spcPct val="0"/>
              </a:spcBef>
              <a:buFont typeface="Wingdings" pitchFamily="2" charset="2"/>
              <a:buNone/>
            </a:pPr>
            <a:endParaRPr lang="en-US" smtClean="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37</a:t>
            </a:fld>
            <a:endParaRPr lang="en-US" dirty="0"/>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685800" y="228600"/>
            <a:ext cx="7772400" cy="3810000"/>
          </a:xfrm>
        </p:spPr>
        <p:txBody>
          <a:bodyPr/>
          <a:lstStyle/>
          <a:p>
            <a:r>
              <a:rPr lang="en-US" sz="4800" smtClean="0"/>
              <a:t>Now we look at what to do if (WHEN) actual MOH does not equal allocated MOH</a:t>
            </a:r>
          </a:p>
        </p:txBody>
      </p:sp>
      <p:sp>
        <p:nvSpPr>
          <p:cNvPr id="86018" name="Text Box 3"/>
          <p:cNvSpPr txBox="1">
            <a:spLocks noChangeArrowheads="1"/>
          </p:cNvSpPr>
          <p:nvPr/>
        </p:nvSpPr>
        <p:spPr bwMode="auto">
          <a:xfrm>
            <a:off x="685800" y="4724400"/>
            <a:ext cx="7696200" cy="641350"/>
          </a:xfrm>
          <a:prstGeom prst="rect">
            <a:avLst/>
          </a:prstGeom>
          <a:noFill/>
          <a:ln w="12700">
            <a:noFill/>
            <a:miter lim="800000"/>
            <a:headEnd/>
            <a:tailEnd/>
          </a:ln>
        </p:spPr>
        <p:txBody>
          <a:bodyPr>
            <a:spAutoFit/>
          </a:bodyPr>
          <a:lstStyle/>
          <a:p>
            <a:pPr>
              <a:spcBef>
                <a:spcPct val="50000"/>
              </a:spcBef>
            </a:pPr>
            <a:r>
              <a:rPr lang="en-US" sz="3600" i="1">
                <a:cs typeface="Arial" charset="0"/>
              </a:rPr>
              <a:t>Continuing same example (FedCorp)</a:t>
            </a:r>
          </a:p>
        </p:txBody>
      </p:sp>
      <p:sp>
        <p:nvSpPr>
          <p:cNvPr id="4" name="Slide Number Placeholder 3"/>
          <p:cNvSpPr>
            <a:spLocks noGrp="1"/>
          </p:cNvSpPr>
          <p:nvPr>
            <p:ph type="sldNum" sz="quarter" idx="12"/>
          </p:nvPr>
        </p:nvSpPr>
        <p:spPr/>
        <p:txBody>
          <a:bodyPr/>
          <a:lstStyle/>
          <a:p>
            <a:pPr>
              <a:defRPr/>
            </a:pPr>
            <a:fld id="{402FF170-E83C-4174-9AFA-E65605388FC6}" type="slidenum">
              <a:rPr lang="en-US" smtClean="0"/>
              <a:pPr>
                <a:defRPr/>
              </a:pPr>
              <a:t>38</a:t>
            </a:fld>
            <a:endParaRPr lang="en-US" dirty="0"/>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title"/>
          </p:nvPr>
        </p:nvSpPr>
        <p:spPr/>
        <p:txBody>
          <a:bodyPr>
            <a:normAutofit fontScale="90000"/>
          </a:bodyPr>
          <a:lstStyle/>
          <a:p>
            <a:r>
              <a:rPr lang="en-US" dirty="0" smtClean="0"/>
              <a:t>Overhead Allocation Example (cont.)</a:t>
            </a:r>
          </a:p>
        </p:txBody>
      </p:sp>
      <p:sp>
        <p:nvSpPr>
          <p:cNvPr id="8" name="Slide Number Placeholder 7"/>
          <p:cNvSpPr>
            <a:spLocks noGrp="1"/>
          </p:cNvSpPr>
          <p:nvPr>
            <p:ph type="sldNum" sz="quarter" idx="12"/>
          </p:nvPr>
        </p:nvSpPr>
        <p:spPr/>
        <p:txBody>
          <a:bodyPr/>
          <a:lstStyle/>
          <a:p>
            <a:fld id="{F4651A90-6246-461B-B258-8E908AC97563}" type="slidenum">
              <a:rPr lang="en-US" smtClean="0"/>
              <a:pPr/>
              <a:t>39</a:t>
            </a:fld>
            <a:endParaRPr lang="en-US" dirty="0"/>
          </a:p>
        </p:txBody>
      </p:sp>
      <p:sp>
        <p:nvSpPr>
          <p:cNvPr id="87042" name="Text Box 13"/>
          <p:cNvSpPr txBox="1">
            <a:spLocks noChangeArrowheads="1"/>
          </p:cNvSpPr>
          <p:nvPr/>
        </p:nvSpPr>
        <p:spPr bwMode="auto">
          <a:xfrm>
            <a:off x="694733" y="1905000"/>
            <a:ext cx="5096467" cy="1569660"/>
          </a:xfrm>
          <a:prstGeom prst="rect">
            <a:avLst/>
          </a:prstGeom>
          <a:noFill/>
          <a:ln w="12700">
            <a:noFill/>
            <a:miter lim="800000"/>
            <a:headEnd/>
            <a:tailEnd/>
          </a:ln>
        </p:spPr>
        <p:txBody>
          <a:bodyPr wrap="none">
            <a:spAutoFit/>
          </a:bodyPr>
          <a:lstStyle/>
          <a:p>
            <a:r>
              <a:rPr lang="en-US" sz="3200" dirty="0" err="1">
                <a:latin typeface="+mn-lt"/>
              </a:rPr>
              <a:t>FedCorp’s</a:t>
            </a:r>
            <a:r>
              <a:rPr lang="en-US" sz="3200" dirty="0">
                <a:latin typeface="+mn-lt"/>
              </a:rPr>
              <a:t> actual overhead</a:t>
            </a:r>
          </a:p>
          <a:p>
            <a:r>
              <a:rPr lang="en-US" sz="3200" dirty="0" err="1">
                <a:latin typeface="+mn-lt"/>
              </a:rPr>
              <a:t>FedCorp’s</a:t>
            </a:r>
            <a:r>
              <a:rPr lang="en-US" sz="3200" dirty="0">
                <a:latin typeface="+mn-lt"/>
              </a:rPr>
              <a:t> allocated overhead</a:t>
            </a:r>
          </a:p>
          <a:p>
            <a:r>
              <a:rPr lang="en-US" sz="3200" dirty="0">
                <a:latin typeface="+mn-lt"/>
              </a:rPr>
              <a:t>Difference</a:t>
            </a:r>
          </a:p>
        </p:txBody>
      </p:sp>
      <p:sp>
        <p:nvSpPr>
          <p:cNvPr id="87043" name="Text Box 14"/>
          <p:cNvSpPr txBox="1">
            <a:spLocks noChangeArrowheads="1"/>
          </p:cNvSpPr>
          <p:nvPr/>
        </p:nvSpPr>
        <p:spPr bwMode="auto">
          <a:xfrm>
            <a:off x="6324600" y="1903413"/>
            <a:ext cx="1745991" cy="584775"/>
          </a:xfrm>
          <a:prstGeom prst="rect">
            <a:avLst/>
          </a:prstGeom>
          <a:noFill/>
          <a:ln w="12700">
            <a:noFill/>
            <a:miter lim="800000"/>
            <a:headEnd/>
            <a:tailEnd/>
          </a:ln>
        </p:spPr>
        <p:txBody>
          <a:bodyPr wrap="none">
            <a:spAutoFit/>
          </a:bodyPr>
          <a:lstStyle/>
          <a:p>
            <a:r>
              <a:rPr lang="en-US" sz="3200" dirty="0">
                <a:latin typeface="+mn-lt"/>
              </a:rPr>
              <a:t>$</a:t>
            </a:r>
            <a:r>
              <a:rPr lang="en-US" sz="3200" dirty="0" smtClean="0">
                <a:latin typeface="+mn-lt"/>
              </a:rPr>
              <a:t>190,000</a:t>
            </a:r>
          </a:p>
        </p:txBody>
      </p:sp>
      <p:sp>
        <p:nvSpPr>
          <p:cNvPr id="87044" name="Line 15"/>
          <p:cNvSpPr>
            <a:spLocks noChangeShapeType="1"/>
          </p:cNvSpPr>
          <p:nvPr/>
        </p:nvSpPr>
        <p:spPr bwMode="auto">
          <a:xfrm>
            <a:off x="6019800" y="2971800"/>
            <a:ext cx="2362200" cy="0"/>
          </a:xfrm>
          <a:prstGeom prst="line">
            <a:avLst/>
          </a:prstGeom>
          <a:noFill/>
          <a:ln w="12700">
            <a:solidFill>
              <a:schemeClr val="tx1"/>
            </a:solidFill>
            <a:round/>
            <a:headEnd/>
            <a:tailEnd/>
          </a:ln>
        </p:spPr>
        <p:txBody>
          <a:bodyPr/>
          <a:lstStyle/>
          <a:p>
            <a:endParaRPr lang="en-US"/>
          </a:p>
        </p:txBody>
      </p:sp>
      <p:sp>
        <p:nvSpPr>
          <p:cNvPr id="87045" name="Text Box 16"/>
          <p:cNvSpPr txBox="1">
            <a:spLocks noChangeArrowheads="1"/>
          </p:cNvSpPr>
          <p:nvPr/>
        </p:nvSpPr>
        <p:spPr bwMode="auto">
          <a:xfrm>
            <a:off x="3190785" y="3886200"/>
            <a:ext cx="4876800" cy="1569660"/>
          </a:xfrm>
          <a:prstGeom prst="rect">
            <a:avLst/>
          </a:prstGeom>
          <a:noFill/>
          <a:ln w="12700">
            <a:noFill/>
            <a:miter lim="800000"/>
            <a:headEnd/>
            <a:tailEnd/>
          </a:ln>
        </p:spPr>
        <p:txBody>
          <a:bodyPr>
            <a:spAutoFit/>
          </a:bodyPr>
          <a:lstStyle/>
          <a:p>
            <a:pPr algn="r"/>
            <a:r>
              <a:rPr lang="en-US" sz="3200" dirty="0">
                <a:latin typeface="+mn-lt"/>
              </a:rPr>
              <a:t>“Target” was $</a:t>
            </a:r>
            <a:r>
              <a:rPr lang="en-US" sz="3200" dirty="0" smtClean="0">
                <a:latin typeface="+mn-lt"/>
              </a:rPr>
              <a:t>190,000</a:t>
            </a:r>
            <a:r>
              <a:rPr lang="en-US" sz="3200" dirty="0">
                <a:latin typeface="+mn-lt"/>
              </a:rPr>
              <a:t>; </a:t>
            </a:r>
          </a:p>
          <a:p>
            <a:pPr algn="r"/>
            <a:r>
              <a:rPr lang="en-US" sz="3200" dirty="0">
                <a:latin typeface="+mn-lt"/>
              </a:rPr>
              <a:t>actually allocated $220,000. </a:t>
            </a:r>
            <a:r>
              <a:rPr lang="en-US" sz="3200" u="sng" dirty="0" err="1" smtClean="0">
                <a:latin typeface="+mn-lt"/>
              </a:rPr>
              <a:t>Overallocated</a:t>
            </a:r>
            <a:r>
              <a:rPr lang="en-US" sz="3200" dirty="0" smtClean="0">
                <a:latin typeface="+mn-lt"/>
              </a:rPr>
              <a:t> </a:t>
            </a:r>
            <a:r>
              <a:rPr lang="en-US" sz="3200" dirty="0">
                <a:latin typeface="+mn-lt"/>
              </a:rPr>
              <a:t>by $30,000</a:t>
            </a:r>
            <a:r>
              <a:rPr lang="en-US" sz="3200" dirty="0" smtClean="0">
                <a:latin typeface="+mn-lt"/>
              </a:rPr>
              <a:t>.   </a:t>
            </a:r>
            <a:endParaRPr lang="en-US" sz="3200" dirty="0">
              <a:latin typeface="+mn-lt"/>
            </a:endParaRPr>
          </a:p>
        </p:txBody>
      </p:sp>
      <p:pic>
        <p:nvPicPr>
          <p:cNvPr id="87046" name="Picture 3" descr="C:\Documents and Settings\Wendy\Local Settings\Temporary Internet Files\Content.IE5\DU9MN4U9\MCj04079540000[1].wmf"/>
          <p:cNvPicPr>
            <a:picLocks noChangeAspect="1" noChangeArrowheads="1"/>
          </p:cNvPicPr>
          <p:nvPr/>
        </p:nvPicPr>
        <p:blipFill>
          <a:blip r:embed="rId3" cstate="print"/>
          <a:srcRect/>
          <a:stretch>
            <a:fillRect/>
          </a:stretch>
        </p:blipFill>
        <p:spPr bwMode="auto">
          <a:xfrm>
            <a:off x="694733" y="3733800"/>
            <a:ext cx="1841500" cy="1616075"/>
          </a:xfrm>
          <a:prstGeom prst="rect">
            <a:avLst/>
          </a:prstGeom>
          <a:noFill/>
          <a:ln w="9525">
            <a:noFill/>
            <a:miter lim="800000"/>
            <a:headEnd/>
            <a:tailEnd/>
          </a:ln>
        </p:spPr>
      </p:pic>
      <p:sp>
        <p:nvSpPr>
          <p:cNvPr id="10" name="Text Box 14"/>
          <p:cNvSpPr txBox="1">
            <a:spLocks noChangeArrowheads="1"/>
          </p:cNvSpPr>
          <p:nvPr/>
        </p:nvSpPr>
        <p:spPr bwMode="auto">
          <a:xfrm>
            <a:off x="6324600" y="2362200"/>
            <a:ext cx="1745991" cy="584775"/>
          </a:xfrm>
          <a:prstGeom prst="rect">
            <a:avLst/>
          </a:prstGeom>
          <a:noFill/>
          <a:ln w="12700">
            <a:noFill/>
            <a:miter lim="800000"/>
            <a:headEnd/>
            <a:tailEnd/>
          </a:ln>
        </p:spPr>
        <p:txBody>
          <a:bodyPr wrap="none">
            <a:spAutoFit/>
          </a:bodyPr>
          <a:lstStyle/>
          <a:p>
            <a:r>
              <a:rPr lang="en-US" sz="3200" dirty="0" smtClean="0">
                <a:latin typeface="+mn-lt"/>
              </a:rPr>
              <a:t>$220,000</a:t>
            </a:r>
            <a:endParaRPr lang="en-US" sz="3200" dirty="0">
              <a:latin typeface="+mn-lt"/>
            </a:endParaRPr>
          </a:p>
        </p:txBody>
      </p:sp>
      <p:sp>
        <p:nvSpPr>
          <p:cNvPr id="11" name="Text Box 14"/>
          <p:cNvSpPr txBox="1">
            <a:spLocks noChangeArrowheads="1"/>
          </p:cNvSpPr>
          <p:nvPr/>
        </p:nvSpPr>
        <p:spPr bwMode="auto">
          <a:xfrm>
            <a:off x="6353651" y="2971800"/>
            <a:ext cx="1723549" cy="584775"/>
          </a:xfrm>
          <a:prstGeom prst="rect">
            <a:avLst/>
          </a:prstGeom>
          <a:noFill/>
          <a:ln w="12700">
            <a:noFill/>
            <a:miter lim="800000"/>
            <a:headEnd/>
            <a:tailEnd/>
          </a:ln>
        </p:spPr>
        <p:txBody>
          <a:bodyPr wrap="none">
            <a:spAutoFit/>
          </a:bodyPr>
          <a:lstStyle/>
          <a:p>
            <a:r>
              <a:rPr lang="en-US" sz="3200" dirty="0" smtClean="0">
                <a:latin typeface="+mn-lt"/>
              </a:rPr>
              <a:t>$  30,000</a:t>
            </a:r>
            <a:endParaRPr lang="en-US" sz="3200" dirty="0">
              <a:latin typeface="+mn-lt"/>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704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70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p:bldP spid="87044" grpId="0" animBg="1"/>
      <p:bldP spid="87045"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Job Costing</a:t>
            </a:r>
          </a:p>
        </p:txBody>
      </p:sp>
      <p:sp>
        <p:nvSpPr>
          <p:cNvPr id="3" name="Content Placeholder 2"/>
          <p:cNvSpPr>
            <a:spLocks noGrp="1"/>
          </p:cNvSpPr>
          <p:nvPr>
            <p:ph idx="1"/>
          </p:nvPr>
        </p:nvSpPr>
        <p:spPr/>
        <p:txBody>
          <a:bodyPr/>
          <a:lstStyle/>
          <a:p>
            <a:r>
              <a:rPr lang="en-US" dirty="0" smtClean="0"/>
              <a:t>Unique, custom products or small batches</a:t>
            </a:r>
          </a:p>
          <a:p>
            <a:r>
              <a:rPr lang="en-US" dirty="0" smtClean="0"/>
              <a:t>Total costs are accumulated by job</a:t>
            </a:r>
          </a:p>
          <a:p>
            <a:r>
              <a:rPr lang="en-US" dirty="0" smtClean="0"/>
              <a:t>Examples</a:t>
            </a:r>
          </a:p>
          <a:p>
            <a:pPr lvl="1"/>
            <a:r>
              <a:rPr lang="en-US" dirty="0" smtClean="0"/>
              <a:t>Hospitals</a:t>
            </a:r>
          </a:p>
          <a:p>
            <a:pPr lvl="1"/>
            <a:r>
              <a:rPr lang="en-US" dirty="0" smtClean="0"/>
              <a:t>Custom home builders</a:t>
            </a:r>
          </a:p>
          <a:p>
            <a:pPr lvl="1"/>
            <a:r>
              <a:rPr lang="en-US" dirty="0" smtClean="0"/>
              <a:t>Advertising agencies</a:t>
            </a:r>
          </a:p>
        </p:txBody>
      </p:sp>
      <p:sp>
        <p:nvSpPr>
          <p:cNvPr id="5" name="Slide Number Placeholder 4"/>
          <p:cNvSpPr>
            <a:spLocks noGrp="1"/>
          </p:cNvSpPr>
          <p:nvPr>
            <p:ph type="sldNum" sz="quarter" idx="12"/>
          </p:nvPr>
        </p:nvSpPr>
        <p:spPr/>
        <p:txBody>
          <a:bodyPr/>
          <a:lstStyle/>
          <a:p>
            <a:fld id="{F9F7F5C5-F759-4C7E-9F4A-BA405905FE63}" type="slidenum">
              <a:rPr lang="en-US" smtClean="0"/>
              <a:pPr/>
              <a:t>4</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Underallocated</a:t>
            </a:r>
            <a:r>
              <a:rPr lang="en-US" dirty="0" smtClean="0"/>
              <a:t> or </a:t>
            </a:r>
            <a:r>
              <a:rPr lang="en-US" dirty="0" err="1" smtClean="0"/>
              <a:t>Overallocated</a:t>
            </a:r>
            <a:r>
              <a:rPr lang="en-US" dirty="0" smtClean="0"/>
              <a:t> Manufacturing Overhead</a:t>
            </a:r>
            <a:endParaRPr lang="en-US" dirty="0"/>
          </a:p>
        </p:txBody>
      </p:sp>
      <p:sp>
        <p:nvSpPr>
          <p:cNvPr id="53251" name="Content Placeholder 2"/>
          <p:cNvSpPr>
            <a:spLocks noGrp="1"/>
          </p:cNvSpPr>
          <p:nvPr>
            <p:ph idx="1"/>
          </p:nvPr>
        </p:nvSpPr>
        <p:spPr/>
        <p:txBody>
          <a:bodyPr/>
          <a:lstStyle/>
          <a:p>
            <a:r>
              <a:rPr lang="en-US" dirty="0" err="1" smtClean="0"/>
              <a:t>Underallocated</a:t>
            </a:r>
            <a:r>
              <a:rPr lang="en-US" dirty="0" smtClean="0"/>
              <a:t> (</a:t>
            </a:r>
            <a:r>
              <a:rPr lang="en-US" dirty="0" err="1" smtClean="0"/>
              <a:t>undercosted</a:t>
            </a:r>
            <a:r>
              <a:rPr lang="en-US" dirty="0" smtClean="0"/>
              <a:t>)</a:t>
            </a:r>
          </a:p>
          <a:p>
            <a:pPr lvl="1">
              <a:buNone/>
            </a:pPr>
            <a:r>
              <a:rPr lang="en-US" dirty="0" smtClean="0"/>
              <a:t> – Not enough allocated to jobs</a:t>
            </a:r>
          </a:p>
          <a:p>
            <a:pPr lvl="1">
              <a:buNone/>
            </a:pPr>
            <a:r>
              <a:rPr lang="en-US" dirty="0" smtClean="0"/>
              <a:t> – Too little expense</a:t>
            </a:r>
          </a:p>
          <a:p>
            <a:pPr lvl="2"/>
            <a:endParaRPr lang="en-US" dirty="0" smtClean="0"/>
          </a:p>
          <a:p>
            <a:r>
              <a:rPr lang="en-US" dirty="0" err="1" smtClean="0"/>
              <a:t>Overallocated</a:t>
            </a:r>
            <a:r>
              <a:rPr lang="en-US" dirty="0" smtClean="0"/>
              <a:t> (</a:t>
            </a:r>
            <a:r>
              <a:rPr lang="en-US" dirty="0" err="1" smtClean="0"/>
              <a:t>overcosting</a:t>
            </a:r>
            <a:r>
              <a:rPr lang="en-US" dirty="0" smtClean="0"/>
              <a:t>)</a:t>
            </a:r>
          </a:p>
          <a:p>
            <a:pPr lvl="1">
              <a:buNone/>
            </a:pPr>
            <a:r>
              <a:rPr lang="en-US" dirty="0" smtClean="0"/>
              <a:t> – Too much allocated to jobs</a:t>
            </a:r>
          </a:p>
          <a:p>
            <a:pPr lvl="1">
              <a:buNone/>
            </a:pPr>
            <a:r>
              <a:rPr lang="en-US" dirty="0" smtClean="0"/>
              <a:t> – Too much expense</a:t>
            </a:r>
          </a:p>
          <a:p>
            <a:pPr lvl="2"/>
            <a:endParaRPr lang="en-US" dirty="0" smtClean="0"/>
          </a:p>
        </p:txBody>
      </p:sp>
      <p:sp>
        <p:nvSpPr>
          <p:cNvPr id="4" name="Slide Number Placeholder 3"/>
          <p:cNvSpPr>
            <a:spLocks noGrp="1"/>
          </p:cNvSpPr>
          <p:nvPr>
            <p:ph type="sldNum" sz="quarter" idx="12"/>
          </p:nvPr>
        </p:nvSpPr>
        <p:spPr/>
        <p:txBody>
          <a:bodyPr/>
          <a:lstStyle/>
          <a:p>
            <a:fld id="{56AE2569-13AC-484E-870F-283E324FEB47}" type="slidenum">
              <a:rPr lang="en-US" smtClean="0"/>
              <a:pPr/>
              <a:t>40</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Underallocated</a:t>
            </a:r>
            <a:r>
              <a:rPr lang="en-US" dirty="0" smtClean="0"/>
              <a:t> or </a:t>
            </a:r>
            <a:r>
              <a:rPr lang="en-US" dirty="0" err="1" smtClean="0"/>
              <a:t>Overallocated</a:t>
            </a:r>
            <a:r>
              <a:rPr lang="en-US" dirty="0" smtClean="0"/>
              <a:t> Manufacturing Overhead</a:t>
            </a:r>
            <a:endParaRPr lang="en-US" dirty="0"/>
          </a:p>
        </p:txBody>
      </p:sp>
      <p:sp>
        <p:nvSpPr>
          <p:cNvPr id="53251" name="Content Placeholder 2"/>
          <p:cNvSpPr>
            <a:spLocks noGrp="1"/>
          </p:cNvSpPr>
          <p:nvPr>
            <p:ph idx="1"/>
          </p:nvPr>
        </p:nvSpPr>
        <p:spPr/>
        <p:txBody>
          <a:bodyPr/>
          <a:lstStyle/>
          <a:p>
            <a:r>
              <a:rPr lang="en-US" dirty="0" smtClean="0"/>
              <a:t>Why/How?</a:t>
            </a:r>
          </a:p>
          <a:p>
            <a:pPr lvl="2"/>
            <a:r>
              <a:rPr lang="en-US" dirty="0" smtClean="0"/>
              <a:t>Estimated manufacturing overhead costs were higher or lower than actual</a:t>
            </a:r>
          </a:p>
          <a:p>
            <a:pPr lvl="2"/>
            <a:r>
              <a:rPr lang="en-US" dirty="0" smtClean="0"/>
              <a:t>Used more or less of the estimated allocation base than projected </a:t>
            </a:r>
          </a:p>
          <a:p>
            <a:r>
              <a:rPr lang="en-US" dirty="0" smtClean="0"/>
              <a:t>Two Solutions</a:t>
            </a:r>
          </a:p>
          <a:p>
            <a:pPr lvl="2"/>
            <a:r>
              <a:rPr lang="en-US" dirty="0" smtClean="0"/>
              <a:t>Adjust cost of goods sold </a:t>
            </a:r>
          </a:p>
          <a:p>
            <a:pPr marL="914400" lvl="2" indent="0">
              <a:buNone/>
            </a:pPr>
            <a:r>
              <a:rPr lang="en-US" dirty="0" smtClean="0"/>
              <a:t>   OR</a:t>
            </a:r>
          </a:p>
          <a:p>
            <a:pPr lvl="2"/>
            <a:r>
              <a:rPr lang="en-US" dirty="0" smtClean="0"/>
              <a:t>Prorate between Cost of Goods Sold, Work in Process Inventory, Finished Goods Inventory</a:t>
            </a:r>
          </a:p>
          <a:p>
            <a:pPr lvl="2"/>
            <a:endParaRPr lang="en-US" dirty="0" smtClean="0"/>
          </a:p>
        </p:txBody>
      </p:sp>
      <p:sp>
        <p:nvSpPr>
          <p:cNvPr id="4" name="Slide Number Placeholder 3"/>
          <p:cNvSpPr>
            <a:spLocks noGrp="1"/>
          </p:cNvSpPr>
          <p:nvPr>
            <p:ph type="sldNum" sz="quarter" idx="12"/>
          </p:nvPr>
        </p:nvSpPr>
        <p:spPr/>
        <p:txBody>
          <a:bodyPr/>
          <a:lstStyle/>
          <a:p>
            <a:fld id="{AA276CA6-086C-46CD-908C-5669AFB432C4}" type="slidenum">
              <a:rPr lang="en-US" smtClean="0"/>
              <a:pPr/>
              <a:t>41</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Manufacturers Treat Non-Manufacturing Costs?</a:t>
            </a:r>
            <a:endParaRPr lang="en-US" dirty="0"/>
          </a:p>
        </p:txBody>
      </p:sp>
      <p:sp>
        <p:nvSpPr>
          <p:cNvPr id="55299" name="Content Placeholder 2"/>
          <p:cNvSpPr>
            <a:spLocks noGrp="1"/>
          </p:cNvSpPr>
          <p:nvPr>
            <p:ph idx="1"/>
          </p:nvPr>
        </p:nvSpPr>
        <p:spPr/>
        <p:txBody>
          <a:bodyPr/>
          <a:lstStyle/>
          <a:p>
            <a:r>
              <a:rPr lang="en-US" b="1" dirty="0" smtClean="0"/>
              <a:t>GAAP</a:t>
            </a:r>
            <a:r>
              <a:rPr lang="en-US" dirty="0" smtClean="0"/>
              <a:t> – only </a:t>
            </a:r>
            <a:r>
              <a:rPr lang="en-US" dirty="0" err="1" smtClean="0"/>
              <a:t>inventoriable</a:t>
            </a:r>
            <a:r>
              <a:rPr lang="en-US" dirty="0" smtClean="0"/>
              <a:t> product costs added to the cost of assets (inventory)</a:t>
            </a:r>
          </a:p>
          <a:p>
            <a:endParaRPr lang="en-US" dirty="0" smtClean="0"/>
          </a:p>
          <a:p>
            <a:r>
              <a:rPr lang="en-US" b="1" dirty="0" smtClean="0"/>
              <a:t>Internal decision-making </a:t>
            </a:r>
            <a:r>
              <a:rPr lang="en-US" dirty="0" smtClean="0"/>
              <a:t>– management wants to know the total cost of the product across the value chain</a:t>
            </a:r>
          </a:p>
        </p:txBody>
      </p:sp>
      <p:sp>
        <p:nvSpPr>
          <p:cNvPr id="4" name="Slide Number Placeholder 3"/>
          <p:cNvSpPr>
            <a:spLocks noGrp="1"/>
          </p:cNvSpPr>
          <p:nvPr>
            <p:ph type="sldNum" sz="quarter" idx="12"/>
          </p:nvPr>
        </p:nvSpPr>
        <p:spPr/>
        <p:txBody>
          <a:bodyPr/>
          <a:lstStyle/>
          <a:p>
            <a:fld id="{E037E4AE-64F7-4CD5-A466-71836E07FE8D}" type="slidenum">
              <a:rPr lang="en-US" smtClean="0"/>
              <a:pPr/>
              <a:t>42</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r>
              <a:rPr lang="en-US" dirty="0" smtClean="0"/>
              <a:t>Now turn to E3-24A</a:t>
            </a:r>
          </a:p>
        </p:txBody>
      </p:sp>
      <p:sp>
        <p:nvSpPr>
          <p:cNvPr id="5" name="Slide Number Placeholder 4"/>
          <p:cNvSpPr>
            <a:spLocks noGrp="1"/>
          </p:cNvSpPr>
          <p:nvPr>
            <p:ph type="sldNum" sz="quarter" idx="12"/>
          </p:nvPr>
        </p:nvSpPr>
        <p:spPr/>
        <p:txBody>
          <a:bodyPr/>
          <a:lstStyle/>
          <a:p>
            <a:pPr>
              <a:defRPr/>
            </a:pPr>
            <a:fld id="{EB042317-7358-42BB-AC1B-CAD376C02DE7}" type="slidenum">
              <a:rPr lang="en-US"/>
              <a:pPr>
                <a:defRPr/>
              </a:pPr>
              <a:t>43</a:t>
            </a:fld>
            <a:endParaRPr lang="en-US" dirty="0"/>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dirty="0" smtClean="0"/>
              <a:t>E3-24A (cont.) </a:t>
            </a:r>
          </a:p>
        </p:txBody>
      </p:sp>
      <p:sp>
        <p:nvSpPr>
          <p:cNvPr id="96258" name="Content Placeholder 2"/>
          <p:cNvSpPr>
            <a:spLocks noGrp="1"/>
          </p:cNvSpPr>
          <p:nvPr>
            <p:ph idx="1"/>
          </p:nvPr>
        </p:nvSpPr>
        <p:spPr/>
        <p:txBody>
          <a:bodyPr/>
          <a:lstStyle/>
          <a:p>
            <a:pPr>
              <a:buFont typeface="Arial" charset="0"/>
              <a:buNone/>
            </a:pPr>
            <a:r>
              <a:rPr lang="en-US" dirty="0" err="1" smtClean="0"/>
              <a:t>Req</a:t>
            </a:r>
            <a:r>
              <a:rPr lang="en-US" dirty="0" smtClean="0"/>
              <a:t> 1: Predetermined manufacturing overhead rate = $650,000 / 81,250 = $8/machine hour</a:t>
            </a:r>
          </a:p>
          <a:p>
            <a:pPr>
              <a:buFont typeface="Arial" charset="0"/>
              <a:buNone/>
            </a:pPr>
            <a:endParaRPr lang="en-US" dirty="0" smtClean="0"/>
          </a:p>
          <a:p>
            <a:pPr>
              <a:buFont typeface="Arial" charset="0"/>
              <a:buNone/>
            </a:pPr>
            <a:r>
              <a:rPr lang="en-US" dirty="0" err="1" smtClean="0"/>
              <a:t>Req</a:t>
            </a:r>
            <a:r>
              <a:rPr lang="en-US" dirty="0" smtClean="0"/>
              <a:t> 2: Allocated MOH = 54,500 machine hours </a:t>
            </a:r>
            <a:r>
              <a:rPr lang="en-US" dirty="0" err="1" smtClean="0"/>
              <a:t>x</a:t>
            </a:r>
            <a:endParaRPr lang="en-US" dirty="0" smtClean="0"/>
          </a:p>
          <a:p>
            <a:pPr>
              <a:buFont typeface="Arial" charset="0"/>
              <a:buNone/>
            </a:pPr>
            <a:r>
              <a:rPr lang="en-US" dirty="0" smtClean="0"/>
              <a:t>    $8 per machine hour = $436,000</a:t>
            </a:r>
          </a:p>
        </p:txBody>
      </p:sp>
      <p:sp>
        <p:nvSpPr>
          <p:cNvPr id="5" name="Slide Number Placeholder 4"/>
          <p:cNvSpPr>
            <a:spLocks noGrp="1"/>
          </p:cNvSpPr>
          <p:nvPr>
            <p:ph type="sldNum" sz="quarter" idx="12"/>
          </p:nvPr>
        </p:nvSpPr>
        <p:spPr/>
        <p:txBody>
          <a:bodyPr/>
          <a:lstStyle/>
          <a:p>
            <a:pPr>
              <a:defRPr/>
            </a:pPr>
            <a:fld id="{FD7401D3-520D-4B1D-9569-BD968857F5C3}" type="slidenum">
              <a:rPr lang="en-US" smtClean="0"/>
              <a:pPr>
                <a:defRPr/>
              </a:pPr>
              <a:t>44</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62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7281" name="Title 1"/>
          <p:cNvSpPr>
            <a:spLocks noGrp="1"/>
          </p:cNvSpPr>
          <p:nvPr>
            <p:ph type="title"/>
          </p:nvPr>
        </p:nvSpPr>
        <p:spPr/>
        <p:txBody>
          <a:bodyPr/>
          <a:lstStyle/>
          <a:p>
            <a:r>
              <a:rPr lang="en-US" dirty="0" smtClean="0"/>
              <a:t>E3-24A (cont.)</a:t>
            </a:r>
          </a:p>
        </p:txBody>
      </p:sp>
      <p:sp>
        <p:nvSpPr>
          <p:cNvPr id="10" name="Content Placeholder 9"/>
          <p:cNvSpPr>
            <a:spLocks noGrp="1"/>
          </p:cNvSpPr>
          <p:nvPr>
            <p:ph idx="1"/>
          </p:nvPr>
        </p:nvSpPr>
        <p:spPr/>
        <p:txBody>
          <a:bodyPr/>
          <a:lstStyle/>
          <a:p>
            <a:pPr>
              <a:buNone/>
            </a:pPr>
            <a:r>
              <a:rPr lang="en-US" dirty="0" err="1" smtClean="0"/>
              <a:t>Req</a:t>
            </a:r>
            <a:r>
              <a:rPr lang="en-US" dirty="0" smtClean="0"/>
              <a:t> 3:</a:t>
            </a:r>
            <a:endParaRPr lang="en-US" dirty="0"/>
          </a:p>
        </p:txBody>
      </p:sp>
      <p:sp>
        <p:nvSpPr>
          <p:cNvPr id="5" name="Slide Number Placeholder 4"/>
          <p:cNvSpPr>
            <a:spLocks noGrp="1"/>
          </p:cNvSpPr>
          <p:nvPr>
            <p:ph type="sldNum" sz="quarter" idx="12"/>
          </p:nvPr>
        </p:nvSpPr>
        <p:spPr/>
        <p:txBody>
          <a:bodyPr/>
          <a:lstStyle/>
          <a:p>
            <a:fld id="{1BB8AA73-C5C7-469A-B48A-72AD19489A07}" type="slidenum">
              <a:rPr lang="en-US" smtClean="0"/>
              <a:pPr/>
              <a:t>45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990534171"/>
              </p:ext>
            </p:extLst>
          </p:nvPr>
        </p:nvGraphicFramePr>
        <p:xfrm>
          <a:off x="838200" y="2438400"/>
          <a:ext cx="7924800" cy="1904999"/>
        </p:xfrm>
        <a:graphic>
          <a:graphicData uri="http://schemas.openxmlformats.org/drawingml/2006/table">
            <a:tbl>
              <a:tblPr/>
              <a:tblGrid>
                <a:gridCol w="6035027"/>
                <a:gridCol w="1889773"/>
              </a:tblGrid>
              <a:tr h="658091">
                <a:tc>
                  <a:txBody>
                    <a:bodyPr/>
                    <a:lstStyle/>
                    <a:p>
                      <a:pPr marL="0" marR="0">
                        <a:spcBef>
                          <a:spcPts val="0"/>
                        </a:spcBef>
                        <a:spcAft>
                          <a:spcPts val="0"/>
                        </a:spcAft>
                        <a:tabLst>
                          <a:tab pos="228600" algn="l"/>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dirty="0">
                          <a:latin typeface="+mn-lt"/>
                          <a:ea typeface="Times New Roman"/>
                          <a:cs typeface="Times New Roman"/>
                        </a:rPr>
                        <a:t>Depreciation on plant and equipment</a:t>
                      </a:r>
                      <a:r>
                        <a:rPr lang="en-US" sz="2400" b="0" dirty="0" smtClean="0">
                          <a:latin typeface="+mn-lt"/>
                          <a:ea typeface="Times New Roman"/>
                          <a:cs typeface="Times New Roman"/>
                        </a:rPr>
                        <a:t>.......</a:t>
                      </a:r>
                      <a:endParaRPr lang="en-US" sz="2400" b="0" dirty="0">
                        <a:latin typeface="+mn-lt"/>
                        <a:ea typeface="Times New Roman"/>
                        <a:cs typeface="Times New Roman"/>
                      </a:endParaRPr>
                    </a:p>
                  </a:txBody>
                  <a:tcPr marL="36830" marR="36830" marT="0" marB="0" anchor="b">
                    <a:lnL>
                      <a:noFill/>
                    </a:lnL>
                    <a:lnR>
                      <a:noFill/>
                    </a:lnR>
                    <a:lnT>
                      <a:noFill/>
                    </a:lnT>
                    <a:lnB>
                      <a:noFill/>
                    </a:lnB>
                  </a:tcPr>
                </a:tc>
                <a:tc>
                  <a:txBody>
                    <a:bodyPr/>
                    <a:lstStyle/>
                    <a:p>
                      <a:pPr marL="0" marR="0">
                        <a:spcBef>
                          <a:spcPts val="0"/>
                        </a:spcBef>
                        <a:spcAft>
                          <a:spcPts val="0"/>
                        </a:spcAft>
                        <a:tabLst>
                          <a:tab pos="877570" algn="dec"/>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dirty="0">
                          <a:latin typeface="+mn-lt"/>
                          <a:ea typeface="Times New Roman"/>
                          <a:cs typeface="Times New Roman"/>
                        </a:rPr>
                        <a:t>$</a:t>
                      </a:r>
                      <a:r>
                        <a:rPr lang="en-US" sz="2400" b="0" dirty="0" smtClean="0">
                          <a:latin typeface="+mn-lt"/>
                          <a:ea typeface="Times New Roman"/>
                          <a:cs typeface="Times New Roman"/>
                        </a:rPr>
                        <a:t>485,000</a:t>
                      </a:r>
                      <a:endParaRPr lang="en-US" sz="2400" b="0" dirty="0">
                        <a:latin typeface="+mn-lt"/>
                        <a:ea typeface="Times New Roman"/>
                        <a:cs typeface="Times New Roman"/>
                      </a:endParaRPr>
                    </a:p>
                  </a:txBody>
                  <a:tcPr marL="36830" marR="36830" marT="0" marB="0" anchor="b">
                    <a:lnL>
                      <a:noFill/>
                    </a:lnL>
                    <a:lnR>
                      <a:noFill/>
                    </a:lnR>
                    <a:lnT>
                      <a:noFill/>
                    </a:lnT>
                    <a:lnB>
                      <a:noFill/>
                    </a:lnB>
                  </a:tcPr>
                </a:tc>
              </a:tr>
              <a:tr h="415636">
                <a:tc>
                  <a:txBody>
                    <a:bodyPr/>
                    <a:lstStyle/>
                    <a:p>
                      <a:pPr marL="0" marR="0">
                        <a:spcBef>
                          <a:spcPts val="0"/>
                        </a:spcBef>
                        <a:spcAft>
                          <a:spcPts val="0"/>
                        </a:spcAft>
                        <a:tabLst>
                          <a:tab pos="228600" algn="l"/>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dirty="0">
                          <a:latin typeface="+mn-lt"/>
                          <a:ea typeface="Times New Roman"/>
                          <a:cs typeface="Times New Roman"/>
                        </a:rPr>
                        <a:t>Property taxes on plant</a:t>
                      </a:r>
                      <a:r>
                        <a:rPr lang="en-US" sz="2400" b="0" dirty="0" smtClean="0">
                          <a:latin typeface="+mn-lt"/>
                          <a:ea typeface="Times New Roman"/>
                          <a:cs typeface="Times New Roman"/>
                        </a:rPr>
                        <a:t>..............................</a:t>
                      </a:r>
                      <a:endParaRPr lang="en-US" sz="2400" b="0" dirty="0">
                        <a:latin typeface="+mn-lt"/>
                        <a:ea typeface="Times New Roman"/>
                        <a:cs typeface="Times New Roman"/>
                      </a:endParaRPr>
                    </a:p>
                  </a:txBody>
                  <a:tcPr marL="36830" marR="36830" marT="0" marB="0">
                    <a:lnL>
                      <a:noFill/>
                    </a:lnL>
                    <a:lnR>
                      <a:noFill/>
                    </a:lnR>
                    <a:lnT>
                      <a:noFill/>
                    </a:lnT>
                    <a:lnB>
                      <a:noFill/>
                    </a:lnB>
                  </a:tcPr>
                </a:tc>
                <a:tc>
                  <a:txBody>
                    <a:bodyPr/>
                    <a:lstStyle/>
                    <a:p>
                      <a:pPr marL="0" marR="0">
                        <a:spcBef>
                          <a:spcPts val="0"/>
                        </a:spcBef>
                        <a:spcAft>
                          <a:spcPts val="0"/>
                        </a:spcAft>
                        <a:tabLst>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dirty="0">
                          <a:latin typeface="+mn-lt"/>
                          <a:ea typeface="Times New Roman"/>
                          <a:cs typeface="Times New Roman"/>
                        </a:rPr>
                        <a:t>    </a:t>
                      </a:r>
                      <a:r>
                        <a:rPr lang="en-US" sz="2400" b="0" dirty="0" smtClean="0">
                          <a:latin typeface="+mn-lt"/>
                          <a:ea typeface="Times New Roman"/>
                          <a:cs typeface="Times New Roman"/>
                        </a:rPr>
                        <a:t>21,500</a:t>
                      </a:r>
                      <a:endParaRPr lang="en-US" sz="2400" b="0" dirty="0">
                        <a:latin typeface="+mn-lt"/>
                        <a:ea typeface="Times New Roman"/>
                        <a:cs typeface="Times New Roman"/>
                      </a:endParaRPr>
                    </a:p>
                  </a:txBody>
                  <a:tcPr marL="36830" marR="36830" marT="0" marB="0">
                    <a:lnL>
                      <a:noFill/>
                    </a:lnL>
                    <a:lnR>
                      <a:noFill/>
                    </a:lnR>
                    <a:lnT>
                      <a:noFill/>
                    </a:lnT>
                    <a:lnB>
                      <a:noFill/>
                    </a:lnB>
                  </a:tcPr>
                </a:tc>
              </a:tr>
              <a:tr h="415636">
                <a:tc>
                  <a:txBody>
                    <a:bodyPr/>
                    <a:lstStyle/>
                    <a:p>
                      <a:pPr marL="0" marR="0">
                        <a:spcBef>
                          <a:spcPts val="0"/>
                        </a:spcBef>
                        <a:spcAft>
                          <a:spcPts val="0"/>
                        </a:spcAft>
                        <a:tabLst>
                          <a:tab pos="228600" algn="l"/>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dirty="0">
                          <a:latin typeface="+mn-lt"/>
                          <a:ea typeface="Times New Roman"/>
                          <a:cs typeface="Times New Roman"/>
                        </a:rPr>
                        <a:t>Plant janitors’ wages</a:t>
                      </a:r>
                      <a:r>
                        <a:rPr lang="en-US" sz="2400" b="0" dirty="0" smtClean="0">
                          <a:latin typeface="+mn-lt"/>
                          <a:ea typeface="Times New Roman"/>
                          <a:cs typeface="Times New Roman"/>
                        </a:rPr>
                        <a:t>..................................</a:t>
                      </a:r>
                      <a:endParaRPr lang="en-US" sz="2400" b="0" dirty="0">
                        <a:latin typeface="+mn-lt"/>
                        <a:ea typeface="Times New Roman"/>
                        <a:cs typeface="Times New Roman"/>
                      </a:endParaRPr>
                    </a:p>
                  </a:txBody>
                  <a:tcPr marL="36830" marR="36830" marT="0" marB="0">
                    <a:lnL>
                      <a:noFill/>
                    </a:lnL>
                    <a:lnR>
                      <a:noFill/>
                    </a:lnR>
                    <a:lnT>
                      <a:noFill/>
                    </a:lnT>
                    <a:lnB>
                      <a:noFill/>
                    </a:lnB>
                  </a:tcPr>
                </a:tc>
                <a:tc>
                  <a:txBody>
                    <a:bodyPr/>
                    <a:lstStyle/>
                    <a:p>
                      <a:pPr marL="0" marR="0">
                        <a:spcBef>
                          <a:spcPts val="0"/>
                        </a:spcBef>
                        <a:spcAft>
                          <a:spcPts val="0"/>
                        </a:spcAft>
                        <a:tabLst>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u="sng" dirty="0">
                          <a:latin typeface="+mn-lt"/>
                          <a:ea typeface="Times New Roman"/>
                          <a:cs typeface="Times New Roman"/>
                        </a:rPr>
                        <a:t>    </a:t>
                      </a:r>
                      <a:r>
                        <a:rPr lang="en-US" sz="2400" b="0" u="sng" dirty="0" smtClean="0">
                          <a:latin typeface="+mn-lt"/>
                          <a:ea typeface="Times New Roman"/>
                          <a:cs typeface="Times New Roman"/>
                        </a:rPr>
                        <a:t>11,000</a:t>
                      </a:r>
                      <a:endParaRPr lang="en-US" sz="2400" b="0" dirty="0">
                        <a:latin typeface="+mn-lt"/>
                        <a:ea typeface="Times New Roman"/>
                        <a:cs typeface="Times New Roman"/>
                      </a:endParaRPr>
                    </a:p>
                  </a:txBody>
                  <a:tcPr marL="36830" marR="36830" marT="0" marB="0">
                    <a:lnL>
                      <a:noFill/>
                    </a:lnL>
                    <a:lnR>
                      <a:noFill/>
                    </a:lnR>
                    <a:lnT>
                      <a:noFill/>
                    </a:lnT>
                    <a:lnB>
                      <a:noFill/>
                    </a:lnB>
                  </a:tcPr>
                </a:tc>
              </a:tr>
              <a:tr h="415636">
                <a:tc>
                  <a:txBody>
                    <a:bodyPr/>
                    <a:lstStyle/>
                    <a:p>
                      <a:pPr marL="0" marR="0">
                        <a:spcBef>
                          <a:spcPts val="0"/>
                        </a:spcBef>
                        <a:spcAft>
                          <a:spcPts val="0"/>
                        </a:spcAft>
                        <a:tabLst>
                          <a:tab pos="228600" algn="l"/>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dirty="0">
                          <a:latin typeface="+mn-lt"/>
                          <a:ea typeface="Times New Roman"/>
                          <a:cs typeface="Times New Roman"/>
                        </a:rPr>
                        <a:t>Total manufacturing overhead</a:t>
                      </a:r>
                      <a:r>
                        <a:rPr lang="en-US" sz="2400" b="0" dirty="0" smtClean="0">
                          <a:latin typeface="+mn-lt"/>
                          <a:ea typeface="Times New Roman"/>
                          <a:cs typeface="Times New Roman"/>
                        </a:rPr>
                        <a:t>...................</a:t>
                      </a:r>
                      <a:endParaRPr lang="en-US" sz="2400" b="0" dirty="0">
                        <a:latin typeface="+mn-lt"/>
                        <a:ea typeface="Times New Roman"/>
                        <a:cs typeface="Times New Roman"/>
                      </a:endParaRPr>
                    </a:p>
                  </a:txBody>
                  <a:tcPr marL="36830" marR="36830" marT="0" marB="0">
                    <a:lnL>
                      <a:noFill/>
                    </a:lnL>
                    <a:lnR>
                      <a:noFill/>
                    </a:lnR>
                    <a:lnT>
                      <a:noFill/>
                    </a:lnT>
                    <a:lnB>
                      <a:noFill/>
                    </a:lnB>
                  </a:tcPr>
                </a:tc>
                <a:tc>
                  <a:txBody>
                    <a:bodyPr/>
                    <a:lstStyle/>
                    <a:p>
                      <a:pPr marL="0" marR="0">
                        <a:spcBef>
                          <a:spcPts val="0"/>
                        </a:spcBef>
                        <a:spcAft>
                          <a:spcPts val="0"/>
                        </a:spcAft>
                        <a:tabLst>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b="0" u="dbl" dirty="0">
                          <a:latin typeface="+mn-lt"/>
                          <a:ea typeface="Times New Roman"/>
                          <a:cs typeface="Times New Roman"/>
                        </a:rPr>
                        <a:t>$</a:t>
                      </a:r>
                      <a:r>
                        <a:rPr lang="en-US" sz="2400" b="0" u="dbl" dirty="0" smtClean="0">
                          <a:latin typeface="+mn-lt"/>
                          <a:ea typeface="Times New Roman"/>
                          <a:cs typeface="Times New Roman"/>
                        </a:rPr>
                        <a:t>517,500</a:t>
                      </a:r>
                      <a:endParaRPr lang="en-US" sz="2400" b="0" dirty="0">
                        <a:latin typeface="+mn-lt"/>
                        <a:ea typeface="Times New Roman"/>
                        <a:cs typeface="Times New Roman"/>
                      </a:endParaRPr>
                    </a:p>
                  </a:txBody>
                  <a:tcPr marL="36830" marR="36830" marT="0" marB="0">
                    <a:lnL>
                      <a:noFill/>
                    </a:lnL>
                    <a:lnR>
                      <a:noFill/>
                    </a:lnR>
                    <a:lnT>
                      <a:noFill/>
                    </a:lnT>
                    <a:lnB>
                      <a:noFill/>
                    </a:lnB>
                  </a:tcPr>
                </a:tc>
              </a:tr>
            </a:tbl>
          </a:graphicData>
        </a:graphic>
      </p:graphicFrame>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Title 1"/>
          <p:cNvSpPr>
            <a:spLocks noGrp="1"/>
          </p:cNvSpPr>
          <p:nvPr>
            <p:ph type="title"/>
          </p:nvPr>
        </p:nvSpPr>
        <p:spPr/>
        <p:txBody>
          <a:bodyPr/>
          <a:lstStyle/>
          <a:p>
            <a:r>
              <a:rPr lang="en-US" dirty="0" smtClean="0"/>
              <a:t>E3-24A (cont.)</a:t>
            </a:r>
          </a:p>
        </p:txBody>
      </p:sp>
      <p:sp>
        <p:nvSpPr>
          <p:cNvPr id="10" name="Content Placeholder 9"/>
          <p:cNvSpPr>
            <a:spLocks noGrp="1"/>
          </p:cNvSpPr>
          <p:nvPr>
            <p:ph idx="1"/>
          </p:nvPr>
        </p:nvSpPr>
        <p:spPr/>
        <p:txBody>
          <a:bodyPr/>
          <a:lstStyle/>
          <a:p>
            <a:pPr>
              <a:buNone/>
            </a:pPr>
            <a:r>
              <a:rPr lang="en-US" dirty="0" err="1" smtClean="0"/>
              <a:t>Req</a:t>
            </a:r>
            <a:r>
              <a:rPr lang="en-US" dirty="0" smtClean="0"/>
              <a:t> 3:</a:t>
            </a:r>
            <a:endParaRPr lang="en-US" dirty="0"/>
          </a:p>
        </p:txBody>
      </p:sp>
      <p:sp>
        <p:nvSpPr>
          <p:cNvPr id="5" name="Slide Number Placeholder 4"/>
          <p:cNvSpPr>
            <a:spLocks noGrp="1"/>
          </p:cNvSpPr>
          <p:nvPr>
            <p:ph type="sldNum" sz="quarter" idx="12"/>
          </p:nvPr>
        </p:nvSpPr>
        <p:spPr/>
        <p:txBody>
          <a:bodyPr/>
          <a:lstStyle/>
          <a:p>
            <a:fld id="{1BB8AA73-C5C7-469A-B48A-72AD19489A07}" type="slidenum">
              <a:rPr lang="en-US" smtClean="0"/>
              <a:pPr/>
              <a:t>46</a:t>
            </a:fld>
            <a:endParaRPr lang="en-US" dirty="0"/>
          </a:p>
        </p:txBody>
      </p:sp>
      <p:sp>
        <p:nvSpPr>
          <p:cNvPr id="1029" name="AutoShape 5"/>
          <p:cNvSpPr>
            <a:spLocks noChangeAspect="1" noChangeArrowheads="1" noTextEdit="1"/>
          </p:cNvSpPr>
          <p:nvPr/>
        </p:nvSpPr>
        <p:spPr bwMode="auto">
          <a:xfrm>
            <a:off x="500063" y="2481263"/>
            <a:ext cx="8143875" cy="1895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nvGrpSpPr>
          <p:cNvPr id="24" name="Group 23"/>
          <p:cNvGrpSpPr/>
          <p:nvPr/>
        </p:nvGrpSpPr>
        <p:grpSpPr>
          <a:xfrm>
            <a:off x="650876" y="2808288"/>
            <a:ext cx="5181600" cy="457200"/>
            <a:chOff x="650876" y="2808288"/>
            <a:chExt cx="5181600" cy="457200"/>
          </a:xfrm>
        </p:grpSpPr>
        <p:sp>
          <p:nvSpPr>
            <p:cNvPr id="1031" name="Rectangle 7"/>
            <p:cNvSpPr>
              <a:spLocks noChangeArrowheads="1"/>
            </p:cNvSpPr>
            <p:nvPr/>
          </p:nvSpPr>
          <p:spPr bwMode="auto">
            <a:xfrm>
              <a:off x="650876" y="2808288"/>
              <a:ext cx="4810125"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Depreciation on plant and equipment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5299076" y="2808288"/>
              <a:ext cx="533400"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grpSp>
      <p:sp>
        <p:nvSpPr>
          <p:cNvPr id="1033" name="Rectangle 9"/>
          <p:cNvSpPr>
            <a:spLocks noChangeArrowheads="1"/>
          </p:cNvSpPr>
          <p:nvPr/>
        </p:nvSpPr>
        <p:spPr bwMode="auto">
          <a:xfrm>
            <a:off x="6686551" y="2808288"/>
            <a:ext cx="116873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$485,000</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25" name="Group 24"/>
          <p:cNvGrpSpPr/>
          <p:nvPr/>
        </p:nvGrpSpPr>
        <p:grpSpPr>
          <a:xfrm>
            <a:off x="650876" y="3175001"/>
            <a:ext cx="5229225" cy="457200"/>
            <a:chOff x="650876" y="3175001"/>
            <a:chExt cx="5229225" cy="457200"/>
          </a:xfrm>
        </p:grpSpPr>
        <p:sp>
          <p:nvSpPr>
            <p:cNvPr id="1034" name="Rectangle 10"/>
            <p:cNvSpPr>
              <a:spLocks noChangeArrowheads="1"/>
            </p:cNvSpPr>
            <p:nvPr/>
          </p:nvSpPr>
          <p:spPr bwMode="auto">
            <a:xfrm>
              <a:off x="650876" y="3175001"/>
              <a:ext cx="3048000"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Property taxes on plant</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5" name="Rectangle 11"/>
            <p:cNvSpPr>
              <a:spLocks noChangeArrowheads="1"/>
            </p:cNvSpPr>
            <p:nvPr/>
          </p:nvSpPr>
          <p:spPr bwMode="auto">
            <a:xfrm>
              <a:off x="3517901" y="3175001"/>
              <a:ext cx="2362200"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grpSp>
      <p:sp>
        <p:nvSpPr>
          <p:cNvPr id="1036" name="Rectangle 12"/>
          <p:cNvSpPr>
            <a:spLocks noChangeArrowheads="1"/>
          </p:cNvSpPr>
          <p:nvPr/>
        </p:nvSpPr>
        <p:spPr bwMode="auto">
          <a:xfrm>
            <a:off x="6953251" y="3175001"/>
            <a:ext cx="856755"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21,500</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26" name="Group 25"/>
          <p:cNvGrpSpPr/>
          <p:nvPr/>
        </p:nvGrpSpPr>
        <p:grpSpPr>
          <a:xfrm>
            <a:off x="650876" y="3540126"/>
            <a:ext cx="5362575" cy="457200"/>
            <a:chOff x="650876" y="3540126"/>
            <a:chExt cx="5362575" cy="457200"/>
          </a:xfrm>
        </p:grpSpPr>
        <p:sp>
          <p:nvSpPr>
            <p:cNvPr id="1037" name="Rectangle 13"/>
            <p:cNvSpPr>
              <a:spLocks noChangeArrowheads="1"/>
            </p:cNvSpPr>
            <p:nvPr/>
          </p:nvSpPr>
          <p:spPr bwMode="auto">
            <a:xfrm>
              <a:off x="650876" y="3540126"/>
              <a:ext cx="2714625"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Plant janitors’ wages</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8" name="Rectangle 14"/>
            <p:cNvSpPr>
              <a:spLocks noChangeArrowheads="1"/>
            </p:cNvSpPr>
            <p:nvPr/>
          </p:nvSpPr>
          <p:spPr bwMode="auto">
            <a:xfrm>
              <a:off x="3194051" y="3540126"/>
              <a:ext cx="2819400"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grpSp>
      <p:grpSp>
        <p:nvGrpSpPr>
          <p:cNvPr id="28" name="Group 27"/>
          <p:cNvGrpSpPr/>
          <p:nvPr/>
        </p:nvGrpSpPr>
        <p:grpSpPr>
          <a:xfrm>
            <a:off x="6681788" y="3540126"/>
            <a:ext cx="1128218" cy="369332"/>
            <a:chOff x="6681788" y="3540126"/>
            <a:chExt cx="1128218" cy="369332"/>
          </a:xfrm>
        </p:grpSpPr>
        <p:sp>
          <p:nvSpPr>
            <p:cNvPr id="1039" name="Rectangle 15"/>
            <p:cNvSpPr>
              <a:spLocks noChangeArrowheads="1"/>
            </p:cNvSpPr>
            <p:nvPr/>
          </p:nvSpPr>
          <p:spPr bwMode="auto">
            <a:xfrm>
              <a:off x="6953251" y="3540126"/>
              <a:ext cx="856755"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11,000</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0" name="Rectangle 16"/>
            <p:cNvSpPr>
              <a:spLocks noChangeArrowheads="1"/>
            </p:cNvSpPr>
            <p:nvPr/>
          </p:nvSpPr>
          <p:spPr bwMode="auto">
            <a:xfrm>
              <a:off x="6681788" y="3851276"/>
              <a:ext cx="1104900" cy="1905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7" name="Group 26"/>
          <p:cNvGrpSpPr/>
          <p:nvPr/>
        </p:nvGrpSpPr>
        <p:grpSpPr>
          <a:xfrm>
            <a:off x="650876" y="3906838"/>
            <a:ext cx="5305425" cy="457200"/>
            <a:chOff x="650876" y="3906838"/>
            <a:chExt cx="5305425" cy="457200"/>
          </a:xfrm>
        </p:grpSpPr>
        <p:sp>
          <p:nvSpPr>
            <p:cNvPr id="1041" name="Rectangle 17"/>
            <p:cNvSpPr>
              <a:spLocks noChangeArrowheads="1"/>
            </p:cNvSpPr>
            <p:nvPr/>
          </p:nvSpPr>
          <p:spPr bwMode="auto">
            <a:xfrm>
              <a:off x="650876" y="3906838"/>
              <a:ext cx="3914775"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Total manufacturing overhead</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2" name="Rectangle 18"/>
            <p:cNvSpPr>
              <a:spLocks noChangeArrowheads="1"/>
            </p:cNvSpPr>
            <p:nvPr/>
          </p:nvSpPr>
          <p:spPr bwMode="auto">
            <a:xfrm>
              <a:off x="4356101" y="3906838"/>
              <a:ext cx="1600200"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grpSp>
      <p:grpSp>
        <p:nvGrpSpPr>
          <p:cNvPr id="29" name="Group 28"/>
          <p:cNvGrpSpPr/>
          <p:nvPr/>
        </p:nvGrpSpPr>
        <p:grpSpPr>
          <a:xfrm>
            <a:off x="6681788" y="3906838"/>
            <a:ext cx="1173502" cy="369332"/>
            <a:chOff x="6681788" y="3906838"/>
            <a:chExt cx="1173502" cy="369332"/>
          </a:xfrm>
        </p:grpSpPr>
        <p:sp>
          <p:nvSpPr>
            <p:cNvPr id="1043" name="Rectangle 19"/>
            <p:cNvSpPr>
              <a:spLocks noChangeArrowheads="1"/>
            </p:cNvSpPr>
            <p:nvPr/>
          </p:nvSpPr>
          <p:spPr bwMode="auto">
            <a:xfrm>
              <a:off x="6686551" y="3906838"/>
              <a:ext cx="116873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$517,500</a:t>
              </a:r>
              <a:endParaRPr kumimoji="0" lang="en-US" sz="1800" b="0" i="0" u="none" strike="noStrike" cap="none" normalizeH="0" baseline="0" dirty="0" smtClean="0">
                <a:ln>
                  <a:noFill/>
                </a:ln>
                <a:solidFill>
                  <a:schemeClr val="tx1"/>
                </a:solidFill>
                <a:effectLst/>
                <a:latin typeface="Arial" pitchFamily="34" charset="0"/>
              </a:endParaRPr>
            </a:p>
          </p:txBody>
        </p:sp>
        <p:sp>
          <p:nvSpPr>
            <p:cNvPr id="1044" name="Freeform 20"/>
            <p:cNvSpPr>
              <a:spLocks noEditPoints="1"/>
            </p:cNvSpPr>
            <p:nvPr/>
          </p:nvSpPr>
          <p:spPr bwMode="auto">
            <a:xfrm>
              <a:off x="6681788" y="4197351"/>
              <a:ext cx="1143000" cy="38100"/>
            </a:xfrm>
            <a:custGeom>
              <a:avLst/>
              <a:gdLst/>
              <a:ahLst/>
              <a:cxnLst>
                <a:cxn ang="0">
                  <a:pos x="0" y="0"/>
                </a:cxn>
                <a:cxn ang="0">
                  <a:pos x="720" y="0"/>
                </a:cxn>
                <a:cxn ang="0">
                  <a:pos x="720" y="6"/>
                </a:cxn>
                <a:cxn ang="0">
                  <a:pos x="0" y="6"/>
                </a:cxn>
                <a:cxn ang="0">
                  <a:pos x="0" y="0"/>
                </a:cxn>
                <a:cxn ang="0">
                  <a:pos x="0" y="18"/>
                </a:cxn>
                <a:cxn ang="0">
                  <a:pos x="720" y="18"/>
                </a:cxn>
                <a:cxn ang="0">
                  <a:pos x="720" y="24"/>
                </a:cxn>
                <a:cxn ang="0">
                  <a:pos x="0" y="24"/>
                </a:cxn>
                <a:cxn ang="0">
                  <a:pos x="0" y="18"/>
                </a:cxn>
              </a:cxnLst>
              <a:rect l="0" t="0" r="r" b="b"/>
              <a:pathLst>
                <a:path w="720" h="24">
                  <a:moveTo>
                    <a:pt x="0" y="0"/>
                  </a:moveTo>
                  <a:lnTo>
                    <a:pt x="720" y="0"/>
                  </a:lnTo>
                  <a:lnTo>
                    <a:pt x="720" y="6"/>
                  </a:lnTo>
                  <a:lnTo>
                    <a:pt x="0" y="6"/>
                  </a:lnTo>
                  <a:lnTo>
                    <a:pt x="0" y="0"/>
                  </a:lnTo>
                  <a:close/>
                  <a:moveTo>
                    <a:pt x="0" y="18"/>
                  </a:moveTo>
                  <a:lnTo>
                    <a:pt x="720" y="18"/>
                  </a:lnTo>
                  <a:lnTo>
                    <a:pt x="720" y="24"/>
                  </a:lnTo>
                  <a:lnTo>
                    <a:pt x="0" y="24"/>
                  </a:lnTo>
                  <a:lnTo>
                    <a:pt x="0" y="1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3" grpId="0"/>
      <p:bldP spid="103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r>
              <a:rPr lang="en-US" dirty="0" smtClean="0"/>
              <a:t>E3-24A, pp. </a:t>
            </a:r>
          </a:p>
        </p:txBody>
      </p:sp>
      <p:sp>
        <p:nvSpPr>
          <p:cNvPr id="9" name="Content Placeholder 8"/>
          <p:cNvSpPr>
            <a:spLocks noGrp="1"/>
          </p:cNvSpPr>
          <p:nvPr>
            <p:ph idx="1"/>
          </p:nvPr>
        </p:nvSpPr>
        <p:spPr/>
        <p:txBody>
          <a:bodyPr/>
          <a:lstStyle/>
          <a:p>
            <a:pPr>
              <a:buNone/>
            </a:pPr>
            <a:r>
              <a:rPr lang="en-US" dirty="0" err="1" smtClean="0"/>
              <a:t>Req</a:t>
            </a:r>
            <a:r>
              <a:rPr lang="en-US" dirty="0" smtClean="0"/>
              <a:t> 4:</a:t>
            </a:r>
            <a:endParaRPr lang="en-US" dirty="0"/>
          </a:p>
        </p:txBody>
      </p:sp>
      <p:sp>
        <p:nvSpPr>
          <p:cNvPr id="5" name="Slide Number Placeholder 4"/>
          <p:cNvSpPr>
            <a:spLocks noGrp="1"/>
          </p:cNvSpPr>
          <p:nvPr>
            <p:ph type="sldNum" sz="quarter" idx="12"/>
          </p:nvPr>
        </p:nvSpPr>
        <p:spPr/>
        <p:txBody>
          <a:bodyPr/>
          <a:lstStyle/>
          <a:p>
            <a:fld id="{EDB84674-8CAB-4297-AC33-A317598F0FFD}" type="slidenum">
              <a:rPr lang="en-US" smtClean="0"/>
              <a:pPr/>
              <a:t>47</a:t>
            </a:fld>
            <a:endParaRPr lang="en-US" dirty="0"/>
          </a:p>
        </p:txBody>
      </p:sp>
      <p:sp>
        <p:nvSpPr>
          <p:cNvPr id="2052" name="AutoShape 4"/>
          <p:cNvSpPr>
            <a:spLocks noChangeAspect="1" noChangeArrowheads="1" noTextEdit="1"/>
          </p:cNvSpPr>
          <p:nvPr/>
        </p:nvSpPr>
        <p:spPr bwMode="auto">
          <a:xfrm>
            <a:off x="481013" y="2495550"/>
            <a:ext cx="8181975" cy="1866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Rectangle 6"/>
          <p:cNvSpPr>
            <a:spLocks noChangeArrowheads="1"/>
          </p:cNvSpPr>
          <p:nvPr/>
        </p:nvSpPr>
        <p:spPr bwMode="auto">
          <a:xfrm>
            <a:off x="669926" y="2973388"/>
            <a:ext cx="5098301"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Actual manufacturing overhead…............</a:t>
            </a:r>
            <a:endParaRPr kumimoji="0" lang="en-US" sz="1800" b="0" i="0" u="none" strike="noStrike" cap="none" normalizeH="0" baseline="0" dirty="0" smtClean="0">
              <a:ln>
                <a:noFill/>
              </a:ln>
              <a:solidFill>
                <a:schemeClr val="tx1"/>
              </a:solidFill>
              <a:effectLst/>
              <a:latin typeface="Arial" pitchFamily="34" charset="0"/>
            </a:endParaRPr>
          </a:p>
        </p:txBody>
      </p:sp>
      <p:sp>
        <p:nvSpPr>
          <p:cNvPr id="2055" name="Rectangle 7"/>
          <p:cNvSpPr>
            <a:spLocks noChangeArrowheads="1"/>
          </p:cNvSpPr>
          <p:nvPr/>
        </p:nvSpPr>
        <p:spPr bwMode="auto">
          <a:xfrm>
            <a:off x="6705601" y="2978150"/>
            <a:ext cx="1168739"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$517,500</a:t>
            </a:r>
            <a:endParaRPr kumimoji="0" lang="en-US" sz="1800" b="0" i="0" u="none" strike="noStrike" cap="none" normalizeH="0" baseline="0" dirty="0" smtClean="0">
              <a:ln>
                <a:noFill/>
              </a:ln>
              <a:solidFill>
                <a:schemeClr val="tx1"/>
              </a:solidFill>
              <a:effectLst/>
              <a:latin typeface="Arial" pitchFamily="34" charset="0"/>
            </a:endParaRPr>
          </a:p>
        </p:txBody>
      </p:sp>
      <p:sp>
        <p:nvSpPr>
          <p:cNvPr id="2056" name="Rectangle 8"/>
          <p:cNvSpPr>
            <a:spLocks noChangeArrowheads="1"/>
          </p:cNvSpPr>
          <p:nvPr/>
        </p:nvSpPr>
        <p:spPr bwMode="auto">
          <a:xfrm>
            <a:off x="669926" y="3343275"/>
            <a:ext cx="5210175"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Allocated manufacturing overhead..........</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18" name="Group 17"/>
          <p:cNvGrpSpPr/>
          <p:nvPr/>
        </p:nvGrpSpPr>
        <p:grpSpPr>
          <a:xfrm>
            <a:off x="6700838" y="3343275"/>
            <a:ext cx="1141335" cy="369332"/>
            <a:chOff x="6700838" y="3343275"/>
            <a:chExt cx="1141335" cy="369332"/>
          </a:xfrm>
        </p:grpSpPr>
        <p:sp>
          <p:nvSpPr>
            <p:cNvPr id="2057" name="Rectangle 9"/>
            <p:cNvSpPr>
              <a:spLocks noChangeArrowheads="1"/>
            </p:cNvSpPr>
            <p:nvPr/>
          </p:nvSpPr>
          <p:spPr bwMode="auto">
            <a:xfrm>
              <a:off x="6829426" y="3343275"/>
              <a:ext cx="1012747"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436,000</a:t>
              </a:r>
              <a:endParaRPr kumimoji="0" lang="en-US" sz="1800" b="0" i="0" u="none" strike="noStrike" cap="none" normalizeH="0" baseline="0" dirty="0" smtClean="0">
                <a:ln>
                  <a:noFill/>
                </a:ln>
                <a:solidFill>
                  <a:schemeClr val="tx1"/>
                </a:solidFill>
                <a:effectLst/>
                <a:latin typeface="Arial" pitchFamily="34" charset="0"/>
              </a:endParaRPr>
            </a:p>
          </p:txBody>
        </p:sp>
        <p:sp>
          <p:nvSpPr>
            <p:cNvPr id="2058" name="Rectangle 10"/>
            <p:cNvSpPr>
              <a:spLocks noChangeArrowheads="1"/>
            </p:cNvSpPr>
            <p:nvPr/>
          </p:nvSpPr>
          <p:spPr bwMode="auto">
            <a:xfrm>
              <a:off x="6700838" y="3662363"/>
              <a:ext cx="1114425" cy="1905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0" name="Group 19"/>
          <p:cNvGrpSpPr/>
          <p:nvPr/>
        </p:nvGrpSpPr>
        <p:grpSpPr>
          <a:xfrm>
            <a:off x="669926" y="3800475"/>
            <a:ext cx="5172075" cy="457200"/>
            <a:chOff x="669926" y="3800475"/>
            <a:chExt cx="5172075" cy="457200"/>
          </a:xfrm>
        </p:grpSpPr>
        <p:sp>
          <p:nvSpPr>
            <p:cNvPr id="2059" name="Rectangle 11"/>
            <p:cNvSpPr>
              <a:spLocks noChangeArrowheads="1"/>
            </p:cNvSpPr>
            <p:nvPr/>
          </p:nvSpPr>
          <p:spPr bwMode="auto">
            <a:xfrm>
              <a:off x="669926" y="3800475"/>
              <a:ext cx="2057400"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pitchFamily="34" charset="0"/>
                </a:rPr>
                <a:t>Underallocated</a:t>
              </a:r>
              <a:endParaRPr kumimoji="0" lang="en-US" sz="1800" b="0" i="0" u="none" strike="noStrike" cap="none" normalizeH="0" baseline="0" smtClean="0">
                <a:ln>
                  <a:noFill/>
                </a:ln>
                <a:solidFill>
                  <a:schemeClr val="tx1"/>
                </a:solidFill>
                <a:effectLst/>
                <a:latin typeface="Arial" pitchFamily="34" charset="0"/>
              </a:endParaRPr>
            </a:p>
          </p:txBody>
        </p:sp>
        <p:sp>
          <p:nvSpPr>
            <p:cNvPr id="2060" name="Rectangle 12"/>
            <p:cNvSpPr>
              <a:spLocks noChangeArrowheads="1"/>
            </p:cNvSpPr>
            <p:nvPr/>
          </p:nvSpPr>
          <p:spPr bwMode="auto">
            <a:xfrm>
              <a:off x="2622551" y="3800475"/>
              <a:ext cx="3219450" cy="4572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manufacturing overhead</a:t>
              </a:r>
              <a:endParaRPr kumimoji="0" lang="en-US" sz="1800" b="0" i="0" u="none" strike="noStrike" cap="none" normalizeH="0" baseline="0" dirty="0" smtClean="0">
                <a:ln>
                  <a:noFill/>
                </a:ln>
                <a:solidFill>
                  <a:schemeClr val="tx1"/>
                </a:solidFill>
                <a:effectLst/>
                <a:latin typeface="Arial" pitchFamily="34" charset="0"/>
              </a:endParaRPr>
            </a:p>
          </p:txBody>
        </p:sp>
      </p:grpSp>
      <p:grpSp>
        <p:nvGrpSpPr>
          <p:cNvPr id="19" name="Group 18"/>
          <p:cNvGrpSpPr/>
          <p:nvPr/>
        </p:nvGrpSpPr>
        <p:grpSpPr>
          <a:xfrm>
            <a:off x="6700838" y="3800475"/>
            <a:ext cx="1087091" cy="369332"/>
            <a:chOff x="6700838" y="3800475"/>
            <a:chExt cx="1087091" cy="369332"/>
          </a:xfrm>
        </p:grpSpPr>
        <p:sp>
          <p:nvSpPr>
            <p:cNvPr id="2061" name="Rectangle 13"/>
            <p:cNvSpPr>
              <a:spLocks noChangeArrowheads="1"/>
            </p:cNvSpPr>
            <p:nvPr/>
          </p:nvSpPr>
          <p:spPr bwMode="auto">
            <a:xfrm>
              <a:off x="6705601" y="3800475"/>
              <a:ext cx="1082328" cy="36933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rPr>
                <a:t>$ </a:t>
              </a:r>
              <a:r>
                <a:rPr lang="en-US" sz="2400" dirty="0" smtClean="0">
                  <a:solidFill>
                    <a:srgbClr val="000000"/>
                  </a:solidFill>
                  <a:latin typeface="Calibri" pitchFamily="34" charset="0"/>
                </a:rPr>
                <a:t>81,500</a:t>
              </a:r>
              <a:endParaRPr kumimoji="0" lang="en-US" sz="1800" b="0" i="0" u="none" strike="noStrike" cap="none" normalizeH="0" baseline="0" dirty="0" smtClean="0">
                <a:ln>
                  <a:noFill/>
                </a:ln>
                <a:solidFill>
                  <a:schemeClr val="tx1"/>
                </a:solidFill>
                <a:effectLst/>
                <a:latin typeface="Arial" pitchFamily="34" charset="0"/>
              </a:endParaRPr>
            </a:p>
          </p:txBody>
        </p:sp>
        <p:sp>
          <p:nvSpPr>
            <p:cNvPr id="2062" name="Rectangle 14"/>
            <p:cNvSpPr>
              <a:spLocks noChangeArrowheads="1"/>
            </p:cNvSpPr>
            <p:nvPr/>
          </p:nvSpPr>
          <p:spPr bwMode="auto">
            <a:xfrm>
              <a:off x="6700838" y="4119563"/>
              <a:ext cx="1047750" cy="1905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P spid="205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6</a:t>
            </a:r>
            <a:endParaRPr lang="en-US" sz="6000" dirty="0">
              <a:ea typeface="+mj-ea"/>
              <a:cs typeface="+mj-cs"/>
            </a:endParaRPr>
          </a:p>
        </p:txBody>
      </p:sp>
      <p:sp>
        <p:nvSpPr>
          <p:cNvPr id="21507" name="Rectangle 3"/>
          <p:cNvSpPr>
            <a:spLocks noGrp="1" noChangeArrowheads="1"/>
          </p:cNvSpPr>
          <p:nvPr>
            <p:ph type="subTitle" idx="1"/>
          </p:nvPr>
        </p:nvSpPr>
        <p:spPr>
          <a:xfrm>
            <a:off x="1371600" y="2438400"/>
            <a:ext cx="6400800" cy="1752600"/>
          </a:xfrm>
        </p:spPr>
        <p:txBody>
          <a:bodyPr/>
          <a:lstStyle/>
          <a:p>
            <a:r>
              <a:rPr lang="en-US" dirty="0" smtClean="0"/>
              <a:t>Prepare the journal entries for a manufacturer’s job costing system</a:t>
            </a:r>
          </a:p>
        </p:txBody>
      </p:sp>
      <p:sp>
        <p:nvSpPr>
          <p:cNvPr id="6" name="Slide Number Placeholder 5"/>
          <p:cNvSpPr>
            <a:spLocks noGrp="1"/>
          </p:cNvSpPr>
          <p:nvPr>
            <p:ph type="sldNum" sz="quarter" idx="12"/>
          </p:nvPr>
        </p:nvSpPr>
        <p:spPr/>
        <p:txBody>
          <a:bodyPr/>
          <a:lstStyle/>
          <a:p>
            <a:fld id="{87989462-1FD5-4211-85BD-E99A4CF90F7A}" type="slidenum">
              <a:rPr lang="en-US" smtClean="0"/>
              <a:pPr/>
              <a:t>48</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of Raw Materials</a:t>
            </a:r>
            <a:endParaRPr lang="en-US" dirty="0"/>
          </a:p>
        </p:txBody>
      </p:sp>
      <p:sp>
        <p:nvSpPr>
          <p:cNvPr id="3" name="Content Placeholder 2"/>
          <p:cNvSpPr>
            <a:spLocks noGrp="1"/>
          </p:cNvSpPr>
          <p:nvPr>
            <p:ph idx="1"/>
          </p:nvPr>
        </p:nvSpPr>
        <p:spPr/>
        <p:txBody>
          <a:bodyPr/>
          <a:lstStyle/>
          <a:p>
            <a:pPr>
              <a:buClr>
                <a:schemeClr val="bg1"/>
              </a:buClr>
            </a:pPr>
            <a:endParaRPr lang="en-US" dirty="0" smtClean="0"/>
          </a:p>
          <a:p>
            <a:pPr>
              <a:buClr>
                <a:schemeClr val="bg1"/>
              </a:buClr>
            </a:pPr>
            <a:r>
              <a:rPr lang="en-US" dirty="0" smtClean="0"/>
              <a:t>Raw Materials Inventory		90,000</a:t>
            </a:r>
          </a:p>
          <a:p>
            <a:pPr>
              <a:buClr>
                <a:schemeClr val="bg1"/>
              </a:buClr>
            </a:pPr>
            <a:r>
              <a:rPr lang="en-US" dirty="0" smtClean="0"/>
              <a:t>         Accounts Payable			   90,000</a:t>
            </a:r>
          </a:p>
          <a:p>
            <a:pPr>
              <a:buClr>
                <a:schemeClr val="bg1"/>
              </a:buClr>
            </a:pPr>
            <a:r>
              <a:rPr lang="en-US" sz="2400" i="1" dirty="0" smtClean="0"/>
              <a:t>(to record purchase of raw materials)</a:t>
            </a:r>
            <a:endParaRPr lang="en-US" sz="24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49</a:t>
            </a:fld>
            <a:endParaRPr lang="en-US" dirty="0"/>
          </a:p>
        </p:txBody>
      </p:sp>
    </p:spTree>
  </p:cSld>
  <p:clrMapOvr>
    <a:masterClrMapping/>
  </p:clrMapOvr>
  <p:transition spd="med">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Now turn to S3-1</a:t>
            </a:r>
          </a:p>
        </p:txBody>
      </p:sp>
      <p:sp>
        <p:nvSpPr>
          <p:cNvPr id="5" name="Slide Number Placeholder 4"/>
          <p:cNvSpPr>
            <a:spLocks noGrp="1"/>
          </p:cNvSpPr>
          <p:nvPr>
            <p:ph type="sldNum" sz="quarter" idx="12"/>
          </p:nvPr>
        </p:nvSpPr>
        <p:spPr/>
        <p:txBody>
          <a:bodyPr/>
          <a:lstStyle/>
          <a:p>
            <a:pPr>
              <a:defRPr/>
            </a:pPr>
            <a:fld id="{3850AFC8-3280-4637-82CB-786FAD858A2F}" type="slidenum">
              <a:rPr lang="en-US"/>
              <a:pPr>
                <a:defRPr/>
              </a:pPr>
              <a:t>5</a:t>
            </a:fld>
            <a:endParaRPr lang="en-US" dirty="0"/>
          </a:p>
        </p:txBody>
      </p:sp>
    </p:spTree>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Direct Materials</a:t>
            </a:r>
            <a:endParaRPr lang="en-US" dirty="0"/>
          </a:p>
        </p:txBody>
      </p:sp>
      <p:sp>
        <p:nvSpPr>
          <p:cNvPr id="3" name="Content Placeholder 2"/>
          <p:cNvSpPr>
            <a:spLocks noGrp="1"/>
          </p:cNvSpPr>
          <p:nvPr>
            <p:ph idx="1"/>
          </p:nvPr>
        </p:nvSpPr>
        <p:spPr>
          <a:xfrm>
            <a:off x="457200" y="1600200"/>
            <a:ext cx="8686800" cy="4525963"/>
          </a:xfrm>
        </p:spPr>
        <p:txBody>
          <a:bodyPr/>
          <a:lstStyle/>
          <a:p>
            <a:pPr>
              <a:buNone/>
            </a:pPr>
            <a:r>
              <a:rPr lang="en-US" dirty="0" smtClean="0"/>
              <a:t>Work in Process Inventory		112,000</a:t>
            </a:r>
          </a:p>
          <a:p>
            <a:pPr>
              <a:buNone/>
            </a:pPr>
            <a:r>
              <a:rPr lang="en-US" dirty="0" smtClean="0"/>
              <a:t>		Raw Materials Inventory		     112,000</a:t>
            </a:r>
          </a:p>
          <a:p>
            <a:pPr>
              <a:buNone/>
            </a:pPr>
            <a:r>
              <a:rPr lang="en-US" sz="2400" i="1" dirty="0" smtClean="0"/>
              <a:t>(to record the use of direct materials on jobs)</a:t>
            </a:r>
            <a:endParaRPr lang="en-US" sz="24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50</a:t>
            </a:fld>
            <a:endParaRPr lang="en-US" dirty="0"/>
          </a:p>
        </p:txBody>
      </p:sp>
    </p:spTree>
  </p:cSld>
  <p:clrMapOvr>
    <a:masterClrMapping/>
  </p:clrMapOvr>
  <p:transition spd="med">
    <p:wip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Indirect Materials</a:t>
            </a:r>
            <a:endParaRPr lang="en-US" dirty="0"/>
          </a:p>
        </p:txBody>
      </p:sp>
      <p:sp>
        <p:nvSpPr>
          <p:cNvPr id="3" name="Content Placeholder 2"/>
          <p:cNvSpPr>
            <a:spLocks noGrp="1"/>
          </p:cNvSpPr>
          <p:nvPr>
            <p:ph idx="1"/>
          </p:nvPr>
        </p:nvSpPr>
        <p:spPr/>
        <p:txBody>
          <a:bodyPr/>
          <a:lstStyle/>
          <a:p>
            <a:pPr>
              <a:buNone/>
            </a:pPr>
            <a:r>
              <a:rPr lang="en-US" dirty="0" smtClean="0"/>
              <a:t>Manufacturing Overhead		2,000</a:t>
            </a:r>
          </a:p>
          <a:p>
            <a:pPr>
              <a:buNone/>
            </a:pPr>
            <a:r>
              <a:rPr lang="en-US" dirty="0" smtClean="0"/>
              <a:t>		Raw Materials Inventory		 2,000</a:t>
            </a:r>
          </a:p>
          <a:p>
            <a:pPr>
              <a:buNone/>
            </a:pPr>
            <a:r>
              <a:rPr lang="en-US" sz="2400" i="1" dirty="0" smtClean="0"/>
              <a:t>(to record the use of indirect materials in the factory)</a:t>
            </a:r>
            <a:endParaRPr lang="en-US" sz="24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51</a:t>
            </a:fld>
            <a:endParaRPr lang="en-US" dirty="0"/>
          </a:p>
        </p:txBody>
      </p:sp>
    </p:spTree>
  </p:cSld>
  <p:clrMapOvr>
    <a:masterClrMapping/>
  </p:clrMapOvr>
  <p:transition spd="med">
    <p:wip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Direct Labor</a:t>
            </a:r>
            <a:endParaRPr lang="en-US" dirty="0"/>
          </a:p>
        </p:txBody>
      </p:sp>
      <p:sp>
        <p:nvSpPr>
          <p:cNvPr id="3" name="Content Placeholder 2"/>
          <p:cNvSpPr>
            <a:spLocks noGrp="1"/>
          </p:cNvSpPr>
          <p:nvPr>
            <p:ph idx="1"/>
          </p:nvPr>
        </p:nvSpPr>
        <p:spPr/>
        <p:txBody>
          <a:bodyPr/>
          <a:lstStyle/>
          <a:p>
            <a:pPr>
              <a:buNone/>
            </a:pPr>
            <a:r>
              <a:rPr lang="en-US" dirty="0" smtClean="0"/>
              <a:t>Work in Process Inventory		30,000</a:t>
            </a:r>
          </a:p>
          <a:p>
            <a:pPr>
              <a:buNone/>
            </a:pPr>
            <a:r>
              <a:rPr lang="en-US" dirty="0" smtClean="0"/>
              <a:t>		Wages Payable				   30,000</a:t>
            </a:r>
          </a:p>
          <a:p>
            <a:pPr>
              <a:buNone/>
            </a:pPr>
            <a:r>
              <a:rPr lang="en-US" sz="2400" i="1" dirty="0" smtClean="0"/>
              <a:t>(to record the use of direct labor on jobs)</a:t>
            </a:r>
            <a:endParaRPr lang="en-US" sz="24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52</a:t>
            </a:fld>
            <a:endParaRPr lang="en-US" dirty="0"/>
          </a:p>
        </p:txBody>
      </p:sp>
    </p:spTree>
  </p:cSld>
  <p:clrMapOvr>
    <a:masterClrMapping/>
  </p:clrMapOvr>
  <p:transition spd="med">
    <p:wip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Indirect Labor</a:t>
            </a:r>
            <a:endParaRPr lang="en-US" dirty="0"/>
          </a:p>
        </p:txBody>
      </p:sp>
      <p:sp>
        <p:nvSpPr>
          <p:cNvPr id="3" name="Content Placeholder 2"/>
          <p:cNvSpPr>
            <a:spLocks noGrp="1"/>
          </p:cNvSpPr>
          <p:nvPr>
            <p:ph idx="1"/>
          </p:nvPr>
        </p:nvSpPr>
        <p:spPr/>
        <p:txBody>
          <a:bodyPr/>
          <a:lstStyle/>
          <a:p>
            <a:pPr>
              <a:buNone/>
            </a:pPr>
            <a:r>
              <a:rPr lang="en-US" dirty="0" smtClean="0"/>
              <a:t>Manufacturing Overhead		13,000</a:t>
            </a:r>
          </a:p>
          <a:p>
            <a:pPr>
              <a:buNone/>
            </a:pPr>
            <a:r>
              <a:rPr lang="en-US" dirty="0" smtClean="0"/>
              <a:t>		Wages Payable				  13,000</a:t>
            </a:r>
          </a:p>
          <a:p>
            <a:pPr>
              <a:buNone/>
            </a:pPr>
            <a:r>
              <a:rPr lang="en-US" sz="2400" i="1" dirty="0" smtClean="0"/>
              <a:t>(to record the use of indirect labor in the factory)</a:t>
            </a:r>
            <a:endParaRPr lang="en-US" sz="24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53</a:t>
            </a:fld>
            <a:endParaRPr lang="en-US" dirty="0"/>
          </a:p>
        </p:txBody>
      </p:sp>
    </p:spTree>
  </p:cSld>
  <p:clrMapOvr>
    <a:masterClrMapping/>
  </p:clrMapOvr>
  <p:transition spd="med">
    <p:wip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Incurring Other MOH Costs</a:t>
            </a:r>
            <a:endParaRPr lang="en-US" dirty="0"/>
          </a:p>
        </p:txBody>
      </p:sp>
      <p:sp>
        <p:nvSpPr>
          <p:cNvPr id="3" name="Content Placeholder 2"/>
          <p:cNvSpPr>
            <a:spLocks noGrp="1"/>
          </p:cNvSpPr>
          <p:nvPr>
            <p:ph idx="1"/>
          </p:nvPr>
        </p:nvSpPr>
        <p:spPr>
          <a:xfrm>
            <a:off x="25400" y="1676400"/>
            <a:ext cx="9144000" cy="5029200"/>
          </a:xfrm>
        </p:spPr>
        <p:txBody>
          <a:bodyPr/>
          <a:lstStyle/>
          <a:p>
            <a:pPr>
              <a:buNone/>
            </a:pPr>
            <a:r>
              <a:rPr lang="en-US" sz="2000" dirty="0" smtClean="0"/>
              <a:t>Manufacturing Overhead					10,000</a:t>
            </a:r>
          </a:p>
          <a:p>
            <a:pPr>
              <a:buNone/>
            </a:pPr>
            <a:r>
              <a:rPr lang="en-US" sz="2000" dirty="0" smtClean="0"/>
              <a:t>	Accounts Payable </a:t>
            </a:r>
            <a:r>
              <a:rPr lang="en-US" sz="2000" i="1" dirty="0" smtClean="0"/>
              <a:t>(for electric bill)				</a:t>
            </a:r>
            <a:r>
              <a:rPr lang="en-US" sz="2000" dirty="0" smtClean="0"/>
              <a:t>3,000</a:t>
            </a:r>
          </a:p>
          <a:p>
            <a:pPr>
              <a:buNone/>
            </a:pPr>
            <a:r>
              <a:rPr lang="en-US" sz="2000" i="1" dirty="0" smtClean="0"/>
              <a:t>	</a:t>
            </a:r>
            <a:r>
              <a:rPr lang="en-US" sz="2000" dirty="0" smtClean="0"/>
              <a:t>Accumulated Depreciation - Plant and Equipment			4,000</a:t>
            </a:r>
          </a:p>
          <a:p>
            <a:pPr>
              <a:buNone/>
            </a:pPr>
            <a:r>
              <a:rPr lang="en-US" sz="2000" dirty="0" smtClean="0"/>
              <a:t>	Prepaid Plant Insurance </a:t>
            </a:r>
            <a:r>
              <a:rPr lang="en-US" sz="2000" i="1" dirty="0" smtClean="0"/>
              <a:t>(for expiration of prepaid insurance)	</a:t>
            </a:r>
            <a:r>
              <a:rPr lang="en-US" sz="2000" dirty="0" smtClean="0"/>
              <a:t>1,000</a:t>
            </a:r>
          </a:p>
          <a:p>
            <a:pPr>
              <a:buNone/>
            </a:pPr>
            <a:r>
              <a:rPr lang="en-US" sz="2000" i="1" dirty="0" smtClean="0"/>
              <a:t>	</a:t>
            </a:r>
            <a:r>
              <a:rPr lang="en-US" sz="2000" dirty="0" smtClean="0"/>
              <a:t>Plant Property Taxes Payable </a:t>
            </a:r>
            <a:r>
              <a:rPr lang="en-US" sz="2000" i="1" dirty="0" smtClean="0"/>
              <a:t>(for taxes to be paid)			</a:t>
            </a:r>
            <a:r>
              <a:rPr lang="en-US" sz="2000" dirty="0" smtClean="0"/>
              <a:t>2,000</a:t>
            </a:r>
          </a:p>
          <a:p>
            <a:pPr>
              <a:buNone/>
            </a:pPr>
            <a:r>
              <a:rPr lang="en-US" sz="2000" i="1" dirty="0" smtClean="0"/>
              <a:t>(to record other indirect manufacturing costs incurred during the month)</a:t>
            </a:r>
            <a:endParaRPr lang="en-US" sz="20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54</a:t>
            </a:fld>
            <a:endParaRPr lang="en-US" dirty="0"/>
          </a:p>
        </p:txBody>
      </p:sp>
    </p:spTree>
  </p:cSld>
  <p:clrMapOvr>
    <a:masterClrMapping/>
  </p:clrMapOvr>
  <p:transition spd="med">
    <p:wip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Allocating MOH to Jobs</a:t>
            </a:r>
            <a:endParaRPr lang="en-US" dirty="0"/>
          </a:p>
        </p:txBody>
      </p:sp>
      <p:sp>
        <p:nvSpPr>
          <p:cNvPr id="3" name="Content Placeholder 2"/>
          <p:cNvSpPr>
            <a:spLocks noGrp="1"/>
          </p:cNvSpPr>
          <p:nvPr>
            <p:ph idx="1"/>
          </p:nvPr>
        </p:nvSpPr>
        <p:spPr>
          <a:xfrm>
            <a:off x="152400" y="1600200"/>
            <a:ext cx="8991600" cy="4525963"/>
          </a:xfrm>
        </p:spPr>
        <p:txBody>
          <a:bodyPr/>
          <a:lstStyle/>
          <a:p>
            <a:pPr>
              <a:buNone/>
            </a:pPr>
            <a:r>
              <a:rPr lang="en-US" sz="2800" dirty="0" smtClean="0"/>
              <a:t>Job 603: $16 per DL hour </a:t>
            </a:r>
            <a:r>
              <a:rPr lang="en-US" sz="2800" dirty="0" err="1" smtClean="0"/>
              <a:t>x</a:t>
            </a:r>
            <a:r>
              <a:rPr lang="en-US" sz="2800" dirty="0" smtClean="0"/>
              <a:t> 500 DL hours = $8,000</a:t>
            </a:r>
          </a:p>
          <a:p>
            <a:pPr>
              <a:buNone/>
            </a:pPr>
            <a:r>
              <a:rPr lang="en-US" sz="2800" dirty="0" smtClean="0"/>
              <a:t>Job 604: $16 per DL hour </a:t>
            </a:r>
            <a:r>
              <a:rPr lang="en-US" sz="2800" dirty="0" err="1" smtClean="0"/>
              <a:t>x</a:t>
            </a:r>
            <a:r>
              <a:rPr lang="en-US" sz="2800" dirty="0" smtClean="0"/>
              <a:t> 1,000 DL hours =  $16,000</a:t>
            </a:r>
          </a:p>
          <a:p>
            <a:pPr>
              <a:buNone/>
            </a:pPr>
            <a:endParaRPr lang="en-US" sz="2800" dirty="0" smtClean="0"/>
          </a:p>
          <a:p>
            <a:pPr>
              <a:buNone/>
            </a:pPr>
            <a:r>
              <a:rPr lang="en-US" sz="2800" dirty="0" smtClean="0"/>
              <a:t>Work in Process Inventory ($8,000+$16,000)     24,000</a:t>
            </a:r>
          </a:p>
          <a:p>
            <a:pPr>
              <a:buNone/>
            </a:pPr>
            <a:r>
              <a:rPr lang="en-US" sz="2800" dirty="0" smtClean="0"/>
              <a:t>		Manufacturing Overhead				     24,000</a:t>
            </a:r>
          </a:p>
          <a:p>
            <a:pPr>
              <a:buNone/>
            </a:pPr>
            <a:r>
              <a:rPr lang="en-US" sz="2800" i="1" dirty="0" smtClean="0"/>
              <a:t>(to allocate manufacturing overhead to specific jobs)</a:t>
            </a:r>
            <a:endParaRPr lang="en-US" sz="28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55</a:t>
            </a:fld>
            <a:endParaRPr lang="en-US" dirty="0"/>
          </a:p>
        </p:txBody>
      </p:sp>
    </p:spTree>
  </p:cSld>
  <p:clrMapOvr>
    <a:masterClrMapping/>
  </p:clrMapOvr>
  <p:transition spd="med">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Completion of Jobs	</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56</a:t>
            </a:fld>
            <a:endParaRPr lang="en-US" dirty="0"/>
          </a:p>
        </p:txBody>
      </p:sp>
      <p:graphicFrame>
        <p:nvGraphicFramePr>
          <p:cNvPr id="7" name="Content Placeholder 6"/>
          <p:cNvGraphicFramePr>
            <a:graphicFrameLocks noGrp="1"/>
          </p:cNvGraphicFramePr>
          <p:nvPr>
            <p:ph idx="1"/>
          </p:nvPr>
        </p:nvGraphicFramePr>
        <p:xfrm>
          <a:off x="457200" y="1600200"/>
          <a:ext cx="8229600" cy="2595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Job 604: Treadmills</a:t>
                      </a:r>
                      <a:endParaRPr lang="en-US" dirty="0"/>
                    </a:p>
                  </a:txBody>
                  <a:tcPr/>
                </a:tc>
                <a:tc>
                  <a:txBody>
                    <a:bodyPr/>
                    <a:lstStyle/>
                    <a:p>
                      <a:endParaRPr lang="en-US"/>
                    </a:p>
                  </a:txBody>
                  <a:tcPr/>
                </a:tc>
              </a:tr>
              <a:tr h="370840">
                <a:tc>
                  <a:txBody>
                    <a:bodyPr/>
                    <a:lstStyle/>
                    <a:p>
                      <a:r>
                        <a:rPr lang="en-US" dirty="0" smtClean="0"/>
                        <a:t>Direct Materials</a:t>
                      </a:r>
                      <a:endParaRPr lang="en-US" dirty="0"/>
                    </a:p>
                  </a:txBody>
                  <a:tcPr/>
                </a:tc>
                <a:tc>
                  <a:txBody>
                    <a:bodyPr/>
                    <a:lstStyle/>
                    <a:p>
                      <a:r>
                        <a:rPr lang="en-US" dirty="0" smtClean="0"/>
                        <a:t>$ 72,000</a:t>
                      </a:r>
                      <a:endParaRPr lang="en-US" dirty="0"/>
                    </a:p>
                  </a:txBody>
                  <a:tcPr/>
                </a:tc>
              </a:tr>
              <a:tr h="370840">
                <a:tc>
                  <a:txBody>
                    <a:bodyPr/>
                    <a:lstStyle/>
                    <a:p>
                      <a:r>
                        <a:rPr lang="en-US" dirty="0" smtClean="0"/>
                        <a:t>Direct Labor</a:t>
                      </a:r>
                      <a:endParaRPr lang="en-US" dirty="0"/>
                    </a:p>
                  </a:txBody>
                  <a:tcPr/>
                </a:tc>
                <a:tc>
                  <a:txBody>
                    <a:bodyPr/>
                    <a:lstStyle/>
                    <a:p>
                      <a:r>
                        <a:rPr lang="en-US" dirty="0" smtClean="0"/>
                        <a:t>   20,000</a:t>
                      </a:r>
                      <a:endParaRPr lang="en-US" dirty="0"/>
                    </a:p>
                  </a:txBody>
                  <a:tcPr/>
                </a:tc>
              </a:tr>
              <a:tr h="370840">
                <a:tc>
                  <a:txBody>
                    <a:bodyPr/>
                    <a:lstStyle/>
                    <a:p>
                      <a:r>
                        <a:rPr lang="en-US" dirty="0" smtClean="0"/>
                        <a:t>Manufacturing Overhead</a:t>
                      </a:r>
                      <a:endParaRPr lang="en-US" dirty="0"/>
                    </a:p>
                  </a:txBody>
                  <a:tcPr/>
                </a:tc>
                <a:tc>
                  <a:txBody>
                    <a:bodyPr/>
                    <a:lstStyle/>
                    <a:p>
                      <a:r>
                        <a:rPr lang="en-US" dirty="0" smtClean="0"/>
                        <a:t>   </a:t>
                      </a:r>
                      <a:r>
                        <a:rPr lang="en-US" u="sng" dirty="0" smtClean="0"/>
                        <a:t>16,000</a:t>
                      </a:r>
                      <a:endParaRPr lang="en-US" u="sng" dirty="0"/>
                    </a:p>
                  </a:txBody>
                  <a:tcPr/>
                </a:tc>
              </a:tr>
              <a:tr h="370840">
                <a:tc>
                  <a:txBody>
                    <a:bodyPr/>
                    <a:lstStyle/>
                    <a:p>
                      <a:r>
                        <a:rPr lang="en-US" dirty="0" smtClean="0"/>
                        <a:t>             Total</a:t>
                      </a:r>
                      <a:r>
                        <a:rPr lang="en-US" baseline="0" dirty="0" smtClean="0"/>
                        <a:t> Job Cost</a:t>
                      </a:r>
                      <a:endParaRPr lang="en-US" dirty="0"/>
                    </a:p>
                  </a:txBody>
                  <a:tcPr/>
                </a:tc>
                <a:tc>
                  <a:txBody>
                    <a:bodyPr/>
                    <a:lstStyle/>
                    <a:p>
                      <a:r>
                        <a:rPr lang="en-US" dirty="0" smtClean="0"/>
                        <a:t>$108,000</a:t>
                      </a:r>
                      <a:endParaRPr lang="en-US" dirty="0"/>
                    </a:p>
                  </a:txBody>
                  <a:tcPr/>
                </a:tc>
              </a:tr>
              <a:tr h="370840">
                <a:tc>
                  <a:txBody>
                    <a:bodyPr/>
                    <a:lstStyle/>
                    <a:p>
                      <a:r>
                        <a:rPr lang="en-US" b="0" dirty="0" smtClean="0"/>
                        <a:t>Number of Units</a:t>
                      </a:r>
                      <a:endParaRPr lang="en-US"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        ÷ 60</a:t>
                      </a:r>
                      <a:endParaRPr lang="en-US" b="0" dirty="0"/>
                    </a:p>
                  </a:txBody>
                  <a:tcPr/>
                </a:tc>
              </a:tr>
              <a:tr h="370840">
                <a:tc>
                  <a:txBody>
                    <a:bodyPr/>
                    <a:lstStyle/>
                    <a:p>
                      <a:r>
                        <a:rPr lang="en-US" dirty="0" smtClean="0"/>
                        <a:t>Cost per Unit</a:t>
                      </a:r>
                      <a:endParaRPr lang="en-US" dirty="0"/>
                    </a:p>
                  </a:txBody>
                  <a:tcPr/>
                </a:tc>
                <a:tc>
                  <a:txBody>
                    <a:bodyPr/>
                    <a:lstStyle/>
                    <a:p>
                      <a:r>
                        <a:rPr lang="en-US" dirty="0" smtClean="0"/>
                        <a:t>$   1,800</a:t>
                      </a:r>
                      <a:endParaRPr lang="en-US" dirty="0"/>
                    </a:p>
                  </a:txBody>
                  <a:tcPr/>
                </a:tc>
              </a:tr>
            </a:tbl>
          </a:graphicData>
        </a:graphic>
      </p:graphicFrame>
      <p:sp>
        <p:nvSpPr>
          <p:cNvPr id="8" name="TextBox 7"/>
          <p:cNvSpPr txBox="1"/>
          <p:nvPr/>
        </p:nvSpPr>
        <p:spPr>
          <a:xfrm>
            <a:off x="228600" y="4631829"/>
            <a:ext cx="8915400" cy="1692771"/>
          </a:xfrm>
          <a:prstGeom prst="rect">
            <a:avLst/>
          </a:prstGeom>
          <a:noFill/>
        </p:spPr>
        <p:txBody>
          <a:bodyPr wrap="square" rtlCol="0">
            <a:spAutoFit/>
          </a:bodyPr>
          <a:lstStyle/>
          <a:p>
            <a:r>
              <a:rPr lang="en-US" sz="2600" dirty="0" smtClean="0">
                <a:latin typeface="Calibri"/>
                <a:cs typeface="Calibri"/>
              </a:rPr>
              <a:t>Finished Goods Inventory				108,000</a:t>
            </a:r>
          </a:p>
          <a:p>
            <a:r>
              <a:rPr lang="en-US" sz="2600" dirty="0" smtClean="0">
                <a:latin typeface="Calibri"/>
                <a:cs typeface="Calibri"/>
              </a:rPr>
              <a:t>	Work in Process Inventory				108,000</a:t>
            </a:r>
          </a:p>
          <a:p>
            <a:r>
              <a:rPr lang="en-US" sz="2400" i="1" dirty="0" smtClean="0">
                <a:latin typeface="Calibri"/>
                <a:cs typeface="Calibri"/>
              </a:rPr>
              <a:t>(to move the completed jobs out of the factory and into</a:t>
            </a:r>
          </a:p>
          <a:p>
            <a:r>
              <a:rPr lang="en-US" sz="2400" i="1" dirty="0" smtClean="0">
                <a:latin typeface="Calibri"/>
                <a:cs typeface="Calibri"/>
              </a:rPr>
              <a:t>Finished Goods)</a:t>
            </a:r>
            <a:endParaRPr lang="en-US" sz="2400" i="1" dirty="0">
              <a:latin typeface="Calibri"/>
              <a:cs typeface="Calibri"/>
            </a:endParaRPr>
          </a:p>
        </p:txBody>
      </p:sp>
    </p:spTree>
  </p:cSld>
  <p:clrMapOvr>
    <a:masterClrMapping/>
  </p:clrMapOvr>
  <p:transition spd="med">
    <p:wip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 of Units</a:t>
            </a:r>
            <a:endParaRPr lang="en-US" dirty="0"/>
          </a:p>
        </p:txBody>
      </p:sp>
      <p:sp>
        <p:nvSpPr>
          <p:cNvPr id="3" name="Content Placeholder 2"/>
          <p:cNvSpPr>
            <a:spLocks noGrp="1"/>
          </p:cNvSpPr>
          <p:nvPr>
            <p:ph idx="1"/>
          </p:nvPr>
        </p:nvSpPr>
        <p:spPr>
          <a:xfrm>
            <a:off x="0" y="1600200"/>
            <a:ext cx="9144000" cy="4525963"/>
          </a:xfrm>
        </p:spPr>
        <p:txBody>
          <a:bodyPr/>
          <a:lstStyle/>
          <a:p>
            <a:pPr>
              <a:buNone/>
            </a:pPr>
            <a:r>
              <a:rPr lang="en-US" sz="2600" dirty="0" smtClean="0"/>
              <a:t>Accounts Receivable (40x$1,425)+(60x$2,500)	   207,000</a:t>
            </a:r>
          </a:p>
          <a:p>
            <a:pPr>
              <a:buNone/>
            </a:pPr>
            <a:r>
              <a:rPr lang="en-US" sz="2600" dirty="0" smtClean="0"/>
              <a:t>		Sales Revenue					       207,000</a:t>
            </a:r>
          </a:p>
          <a:p>
            <a:pPr>
              <a:buNone/>
            </a:pPr>
            <a:r>
              <a:rPr lang="en-US" sz="2600" i="1" dirty="0" smtClean="0"/>
              <a:t>(to record the sale of 40 cross-trainers and 60 treadmills)</a:t>
            </a:r>
          </a:p>
          <a:p>
            <a:pPr>
              <a:buNone/>
            </a:pPr>
            <a:endParaRPr lang="en-US" sz="2600" i="1" dirty="0" smtClean="0"/>
          </a:p>
          <a:p>
            <a:pPr>
              <a:buNone/>
            </a:pPr>
            <a:r>
              <a:rPr lang="en-US" sz="2600" dirty="0" smtClean="0"/>
              <a:t>Cost of Goods Sold (40x$1,160)+(60x$1,800)          154,400</a:t>
            </a:r>
          </a:p>
          <a:p>
            <a:pPr>
              <a:buNone/>
            </a:pPr>
            <a:r>
              <a:rPr lang="en-US" sz="2600" dirty="0" smtClean="0"/>
              <a:t>		Finished Goods Inventory				       154,400</a:t>
            </a:r>
          </a:p>
          <a:p>
            <a:pPr>
              <a:buNone/>
            </a:pPr>
            <a:r>
              <a:rPr lang="en-US" sz="2600" i="1" dirty="0" smtClean="0"/>
              <a:t>(to reduce finished goods inventory and record CGS)</a:t>
            </a:r>
            <a:endParaRPr lang="en-US" sz="2600"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57</a:t>
            </a:fld>
            <a:endParaRPr lang="en-US" dirty="0"/>
          </a:p>
        </p:txBody>
      </p:sp>
    </p:spTree>
  </p:cSld>
  <p:clrMapOvr>
    <a:masterClrMapping/>
  </p:clrMapOvr>
  <p:transition spd="med">
    <p:wip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Expenses</a:t>
            </a:r>
            <a:endParaRPr lang="en-US" dirty="0"/>
          </a:p>
        </p:txBody>
      </p:sp>
      <p:sp>
        <p:nvSpPr>
          <p:cNvPr id="3" name="Content Placeholder 2"/>
          <p:cNvSpPr>
            <a:spLocks noGrp="1"/>
          </p:cNvSpPr>
          <p:nvPr>
            <p:ph idx="1"/>
          </p:nvPr>
        </p:nvSpPr>
        <p:spPr>
          <a:xfrm>
            <a:off x="457200" y="1600200"/>
            <a:ext cx="8686800" cy="4525963"/>
          </a:xfrm>
        </p:spPr>
        <p:txBody>
          <a:bodyPr/>
          <a:lstStyle/>
          <a:p>
            <a:pPr>
              <a:buNone/>
            </a:pPr>
            <a:r>
              <a:rPr lang="en-US" sz="2600" dirty="0" smtClean="0"/>
              <a:t>Salaries and Commission Expense		      20,000</a:t>
            </a:r>
          </a:p>
          <a:p>
            <a:pPr>
              <a:buNone/>
            </a:pPr>
            <a:r>
              <a:rPr lang="en-US" sz="2600" dirty="0" smtClean="0"/>
              <a:t>Rent Expense					        3,300</a:t>
            </a:r>
          </a:p>
          <a:p>
            <a:pPr>
              <a:buNone/>
            </a:pPr>
            <a:r>
              <a:rPr lang="en-US" sz="2600" dirty="0" smtClean="0"/>
              <a:t>Marketing Expenses 			        9,400</a:t>
            </a:r>
          </a:p>
          <a:p>
            <a:pPr>
              <a:buNone/>
            </a:pPr>
            <a:r>
              <a:rPr lang="en-US" sz="2600" dirty="0" smtClean="0"/>
              <a:t>		Salaries and Commissions Payable		               20,000</a:t>
            </a:r>
          </a:p>
          <a:p>
            <a:pPr>
              <a:buNone/>
            </a:pPr>
            <a:r>
              <a:rPr lang="en-US" sz="2600" dirty="0" smtClean="0"/>
              <a:t>		Rent Payable					                 3,300</a:t>
            </a:r>
          </a:p>
          <a:p>
            <a:pPr>
              <a:buNone/>
            </a:pPr>
            <a:r>
              <a:rPr lang="en-US" sz="2600" dirty="0" smtClean="0"/>
              <a:t>		Accounts Payable				                 9,400</a:t>
            </a:r>
          </a:p>
          <a:p>
            <a:pPr>
              <a:buNone/>
            </a:pPr>
            <a:r>
              <a:rPr lang="en-US" sz="2600" i="1" dirty="0" smtClean="0"/>
              <a:t>(to record all non-manufacturing costs incurred during the month)</a:t>
            </a:r>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58</a:t>
            </a:fld>
            <a:endParaRPr lang="en-US" dirty="0"/>
          </a:p>
        </p:txBody>
      </p:sp>
    </p:spTree>
  </p:cSld>
  <p:clrMapOvr>
    <a:masterClrMapping/>
  </p:clrMapOvr>
  <p:transition spd="med">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Manufacturing Overhead</a:t>
            </a:r>
            <a:endParaRPr lang="en-US" dirty="0"/>
          </a:p>
        </p:txBody>
      </p:sp>
      <p:sp>
        <p:nvSpPr>
          <p:cNvPr id="3" name="Content Placeholder 2"/>
          <p:cNvSpPr>
            <a:spLocks noGrp="1"/>
          </p:cNvSpPr>
          <p:nvPr>
            <p:ph idx="1"/>
          </p:nvPr>
        </p:nvSpPr>
        <p:spPr/>
        <p:txBody>
          <a:bodyPr/>
          <a:lstStyle/>
          <a:p>
            <a:pPr>
              <a:buNone/>
            </a:pPr>
            <a:r>
              <a:rPr lang="en-US" dirty="0" smtClean="0"/>
              <a:t>Cost of Goods Sold			1,000</a:t>
            </a:r>
          </a:p>
          <a:p>
            <a:pPr>
              <a:buNone/>
            </a:pPr>
            <a:r>
              <a:rPr lang="en-US" dirty="0" smtClean="0"/>
              <a:t>		Manufacturing Overhead		1,000</a:t>
            </a:r>
          </a:p>
          <a:p>
            <a:pPr>
              <a:buNone/>
            </a:pPr>
            <a:r>
              <a:rPr lang="en-US" i="1" dirty="0" smtClean="0"/>
              <a:t>(to close the manufacturing overhead account)</a:t>
            </a:r>
            <a:endParaRPr lang="en-US" i="1"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59</a:t>
            </a:fld>
            <a:endParaRPr lang="en-US" dirty="0"/>
          </a:p>
        </p:txBody>
      </p:sp>
    </p:spTree>
  </p:cSld>
  <p:clrMapOvr>
    <a:masterClrMapping/>
  </p:clrMapOvr>
  <p:transition spd="med">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ontent Placeholder 23"/>
          <p:cNvGraphicFramePr>
            <a:graphicFrameLocks noGrp="1"/>
          </p:cNvGraphicFramePr>
          <p:nvPr>
            <p:ph idx="1"/>
          </p:nvPr>
        </p:nvGraphicFramePr>
        <p:xfrm>
          <a:off x="457200" y="1600200"/>
          <a:ext cx="8229600" cy="4907280"/>
        </p:xfrm>
        <a:graphic>
          <a:graphicData uri="http://schemas.openxmlformats.org/drawingml/2006/table">
            <a:tbl>
              <a:tblPr firstRow="1" bandRow="1">
                <a:tableStyleId>{5940675A-B579-460E-94D1-54222C63F5DA}</a:tableStyleId>
              </a:tblPr>
              <a:tblGrid>
                <a:gridCol w="5410200"/>
                <a:gridCol w="2819400"/>
              </a:tblGrid>
              <a:tr h="853440">
                <a:tc>
                  <a:txBody>
                    <a:bodyPr/>
                    <a:lstStyle/>
                    <a:p>
                      <a:pPr marL="514350" marR="0" indent="-514350" algn="l" defTabSz="914400" rtl="0" eaLnBrk="1" fontAlgn="auto" latinLnBrk="0" hangingPunct="1">
                        <a:lnSpc>
                          <a:spcPct val="100000"/>
                        </a:lnSpc>
                        <a:spcBef>
                          <a:spcPts val="0"/>
                        </a:spcBef>
                        <a:spcAft>
                          <a:spcPts val="0"/>
                        </a:spcAft>
                        <a:buClrTx/>
                        <a:buSzTx/>
                        <a:buFont typeface="+mj-lt"/>
                        <a:buAutoNum type="alphaLcPeriod"/>
                        <a:tabLst/>
                        <a:defRPr/>
                      </a:pPr>
                      <a:r>
                        <a:rPr lang="en-US" sz="3200" dirty="0" smtClean="0"/>
                        <a:t>A manufacturer of fiberglass insulation</a:t>
                      </a:r>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c>
                  <a:txBody>
                    <a:bodyPr/>
                    <a:lstStyle/>
                    <a:p>
                      <a:endParaRPr lang="en-US" sz="32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r>
              <a:tr h="853440">
                <a:tc>
                  <a:txBody>
                    <a:bodyPr/>
                    <a:lstStyle/>
                    <a:p>
                      <a:pPr marL="514350" marR="0" indent="-514350" algn="l" defTabSz="914400" rtl="0" eaLnBrk="1" fontAlgn="auto" latinLnBrk="0" hangingPunct="1">
                        <a:lnSpc>
                          <a:spcPct val="100000"/>
                        </a:lnSpc>
                        <a:spcBef>
                          <a:spcPts val="0"/>
                        </a:spcBef>
                        <a:spcAft>
                          <a:spcPts val="0"/>
                        </a:spcAft>
                        <a:buClrTx/>
                        <a:buSzTx/>
                        <a:buFont typeface="+mj-lt"/>
                        <a:buAutoNum type="alphaLcPeriod" startAt="2"/>
                        <a:tabLst/>
                        <a:defRPr/>
                      </a:pPr>
                      <a:r>
                        <a:rPr lang="en-US" sz="3200" dirty="0" smtClean="0"/>
                        <a:t>A residential plumbing contractor</a:t>
                      </a:r>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c>
                  <a:txBody>
                    <a:bodyPr/>
                    <a:lstStyle/>
                    <a:p>
                      <a:endParaRPr lang="en-US" sz="320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r>
              <a:tr h="853440">
                <a:tc>
                  <a:txBody>
                    <a:bodyPr/>
                    <a:lstStyle/>
                    <a:p>
                      <a:pPr marL="514350" marR="0" indent="-514350" algn="l" defTabSz="914400" rtl="0" eaLnBrk="1" fontAlgn="auto" latinLnBrk="0" hangingPunct="1">
                        <a:lnSpc>
                          <a:spcPct val="100000"/>
                        </a:lnSpc>
                        <a:spcBef>
                          <a:spcPts val="0"/>
                        </a:spcBef>
                        <a:spcAft>
                          <a:spcPts val="0"/>
                        </a:spcAft>
                        <a:buClrTx/>
                        <a:buSzTx/>
                        <a:buFont typeface="+mj-lt"/>
                        <a:buAutoNum type="alphaLcPeriod" startAt="3"/>
                        <a:tabLst/>
                        <a:defRPr/>
                      </a:pPr>
                      <a:r>
                        <a:rPr lang="en-US" sz="3200" dirty="0" smtClean="0"/>
                        <a:t>A manufacturer of fiber optic cable</a:t>
                      </a:r>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c>
                  <a:txBody>
                    <a:bodyPr/>
                    <a:lstStyle/>
                    <a:p>
                      <a:endParaRPr lang="en-US" sz="320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r>
              <a:tr h="853440">
                <a:tc>
                  <a:txBody>
                    <a:bodyPr/>
                    <a:lstStyle/>
                    <a:p>
                      <a:pPr marL="514350" marR="0" indent="-514350" algn="l" defTabSz="914400" rtl="0" eaLnBrk="1" fontAlgn="auto" latinLnBrk="0" hangingPunct="1">
                        <a:lnSpc>
                          <a:spcPct val="100000"/>
                        </a:lnSpc>
                        <a:spcBef>
                          <a:spcPts val="0"/>
                        </a:spcBef>
                        <a:spcAft>
                          <a:spcPts val="0"/>
                        </a:spcAft>
                        <a:buClrTx/>
                        <a:buSzTx/>
                        <a:buFont typeface="+mj-lt"/>
                        <a:buAutoNum type="alphaLcPeriod" startAt="4"/>
                        <a:tabLst/>
                        <a:defRPr/>
                      </a:pPr>
                      <a:r>
                        <a:rPr lang="en-US" sz="3200" dirty="0" smtClean="0"/>
                        <a:t>A custom home builder</a:t>
                      </a:r>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c>
                  <a:txBody>
                    <a:bodyPr/>
                    <a:lstStyle/>
                    <a:p>
                      <a:endParaRPr lang="en-US" sz="32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r>
              <a:tr h="853440">
                <a:tc>
                  <a:txBody>
                    <a:bodyPr/>
                    <a:lstStyle/>
                    <a:p>
                      <a:pPr marL="514350" marR="0" indent="-514350" algn="l" defTabSz="914400" rtl="0" eaLnBrk="1" fontAlgn="auto" latinLnBrk="0" hangingPunct="1">
                        <a:lnSpc>
                          <a:spcPct val="100000"/>
                        </a:lnSpc>
                        <a:spcBef>
                          <a:spcPts val="0"/>
                        </a:spcBef>
                        <a:spcAft>
                          <a:spcPts val="0"/>
                        </a:spcAft>
                        <a:buClrTx/>
                        <a:buSzTx/>
                        <a:buFont typeface="+mj-lt"/>
                        <a:buAutoNum type="alphaLcPeriod" startAt="5"/>
                        <a:tabLst/>
                        <a:defRPr/>
                      </a:pPr>
                      <a:r>
                        <a:rPr lang="en-US" sz="3200" dirty="0" smtClean="0"/>
                        <a:t>A hospital</a:t>
                      </a:r>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c>
                  <a:txBody>
                    <a:bodyPr/>
                    <a:lstStyle/>
                    <a:p>
                      <a:endParaRPr lang="en-US" sz="3200" dirty="0"/>
                    </a:p>
                  </a:txBody>
                  <a:tcPr>
                    <a:lnL w="12700" cap="flat" cmpd="sng" algn="ctr">
                      <a:solidFill>
                        <a:srgbClr val="16515F"/>
                      </a:solidFill>
                      <a:prstDash val="solid"/>
                      <a:round/>
                      <a:headEnd type="none" w="med" len="med"/>
                      <a:tailEnd type="none" w="med" len="med"/>
                    </a:lnL>
                    <a:lnR w="12700" cap="flat" cmpd="sng" algn="ctr">
                      <a:solidFill>
                        <a:srgbClr val="16515F"/>
                      </a:solidFill>
                      <a:prstDash val="solid"/>
                      <a:round/>
                      <a:headEnd type="none" w="med" len="med"/>
                      <a:tailEnd type="none" w="med" len="med"/>
                    </a:lnR>
                    <a:lnT w="12700" cap="flat" cmpd="sng" algn="ctr">
                      <a:solidFill>
                        <a:srgbClr val="16515F"/>
                      </a:solidFill>
                      <a:prstDash val="solid"/>
                      <a:round/>
                      <a:headEnd type="none" w="med" len="med"/>
                      <a:tailEnd type="none" w="med" len="med"/>
                    </a:lnT>
                    <a:lnB w="12700" cap="flat" cmpd="sng" algn="ctr">
                      <a:solidFill>
                        <a:srgbClr val="16515F"/>
                      </a:solidFill>
                      <a:prstDash val="solid"/>
                      <a:round/>
                      <a:headEnd type="none" w="med" len="med"/>
                      <a:tailEnd type="none" w="med" len="med"/>
                    </a:lnB>
                  </a:tcPr>
                </a:tc>
              </a:tr>
            </a:tbl>
          </a:graphicData>
        </a:graphic>
      </p:graphicFrame>
      <p:sp>
        <p:nvSpPr>
          <p:cNvPr id="9220" name="Rectangle 2"/>
          <p:cNvSpPr>
            <a:spLocks noGrp="1" noChangeArrowheads="1"/>
          </p:cNvSpPr>
          <p:nvPr>
            <p:ph type="title"/>
          </p:nvPr>
        </p:nvSpPr>
        <p:spPr/>
        <p:txBody>
          <a:bodyPr/>
          <a:lstStyle/>
          <a:p>
            <a:r>
              <a:rPr lang="en-US" dirty="0" smtClean="0"/>
              <a:t>S3-1: Examples of Process and </a:t>
            </a:r>
            <a:br>
              <a:rPr lang="en-US" dirty="0" smtClean="0"/>
            </a:br>
            <a:r>
              <a:rPr lang="en-US" dirty="0" smtClean="0"/>
              <a:t>Job Costing</a:t>
            </a:r>
          </a:p>
        </p:txBody>
      </p:sp>
      <p:sp>
        <p:nvSpPr>
          <p:cNvPr id="9" name="Slide Number Placeholder 8"/>
          <p:cNvSpPr>
            <a:spLocks noGrp="1"/>
          </p:cNvSpPr>
          <p:nvPr>
            <p:ph type="sldNum" sz="quarter" idx="12"/>
          </p:nvPr>
        </p:nvSpPr>
        <p:spPr/>
        <p:txBody>
          <a:bodyPr/>
          <a:lstStyle/>
          <a:p>
            <a:fld id="{F4651A90-6246-461B-B258-8E908AC97563}" type="slidenum">
              <a:rPr lang="en-US" smtClean="0"/>
              <a:pPr/>
              <a:t>6</a:t>
            </a:fld>
            <a:endParaRPr lang="en-US" dirty="0"/>
          </a:p>
        </p:txBody>
      </p:sp>
      <p:sp>
        <p:nvSpPr>
          <p:cNvPr id="12292" name="Text Box 4"/>
          <p:cNvSpPr txBox="1">
            <a:spLocks noChangeArrowheads="1"/>
          </p:cNvSpPr>
          <p:nvPr/>
        </p:nvSpPr>
        <p:spPr bwMode="auto">
          <a:xfrm>
            <a:off x="5943600" y="1600200"/>
            <a:ext cx="2725426" cy="584776"/>
          </a:xfrm>
          <a:prstGeom prst="rect">
            <a:avLst/>
          </a:prstGeom>
          <a:noFill/>
          <a:ln w="12700">
            <a:noFill/>
            <a:miter lim="800000"/>
            <a:headEnd type="none" w="sm" len="sm"/>
            <a:tailEnd type="none" w="sm" len="sm"/>
          </a:ln>
        </p:spPr>
        <p:txBody>
          <a:bodyPr wrap="none">
            <a:spAutoFit/>
          </a:bodyPr>
          <a:lstStyle/>
          <a:p>
            <a:pPr eaLnBrk="0" hangingPunct="0">
              <a:defRPr/>
            </a:pPr>
            <a:r>
              <a:rPr lang="en-US" sz="3200" dirty="0">
                <a:solidFill>
                  <a:schemeClr val="bg2">
                    <a:lumMod val="25000"/>
                  </a:schemeClr>
                </a:solidFill>
                <a:latin typeface="+mn-lt"/>
              </a:rPr>
              <a:t>Process costing</a:t>
            </a:r>
          </a:p>
        </p:txBody>
      </p:sp>
      <p:sp>
        <p:nvSpPr>
          <p:cNvPr id="12293" name="Text Box 5"/>
          <p:cNvSpPr txBox="1">
            <a:spLocks noChangeArrowheads="1"/>
          </p:cNvSpPr>
          <p:nvPr/>
        </p:nvSpPr>
        <p:spPr bwMode="auto">
          <a:xfrm>
            <a:off x="5943600" y="2667000"/>
            <a:ext cx="2024713" cy="584776"/>
          </a:xfrm>
          <a:prstGeom prst="rect">
            <a:avLst/>
          </a:prstGeom>
          <a:noFill/>
          <a:ln w="12700">
            <a:noFill/>
            <a:miter lim="800000"/>
            <a:headEnd type="none" w="sm" len="sm"/>
            <a:tailEnd type="none" w="sm" len="sm"/>
          </a:ln>
        </p:spPr>
        <p:txBody>
          <a:bodyPr wrap="none">
            <a:spAutoFit/>
          </a:bodyPr>
          <a:lstStyle/>
          <a:p>
            <a:pPr eaLnBrk="0" hangingPunct="0">
              <a:defRPr/>
            </a:pPr>
            <a:r>
              <a:rPr lang="en-US" sz="3200" dirty="0">
                <a:solidFill>
                  <a:schemeClr val="bg2">
                    <a:lumMod val="25000"/>
                  </a:schemeClr>
                </a:solidFill>
                <a:latin typeface="+mn-lt"/>
              </a:rPr>
              <a:t>Job costing</a:t>
            </a:r>
          </a:p>
        </p:txBody>
      </p:sp>
      <p:sp>
        <p:nvSpPr>
          <p:cNvPr id="12294" name="Text Box 6"/>
          <p:cNvSpPr txBox="1">
            <a:spLocks noChangeArrowheads="1"/>
          </p:cNvSpPr>
          <p:nvPr/>
        </p:nvSpPr>
        <p:spPr bwMode="auto">
          <a:xfrm>
            <a:off x="5943600" y="4825424"/>
            <a:ext cx="2024713" cy="584776"/>
          </a:xfrm>
          <a:prstGeom prst="rect">
            <a:avLst/>
          </a:prstGeom>
          <a:noFill/>
          <a:ln w="12700">
            <a:noFill/>
            <a:miter lim="800000"/>
            <a:headEnd type="none" w="sm" len="sm"/>
            <a:tailEnd type="none" w="sm" len="sm"/>
          </a:ln>
        </p:spPr>
        <p:txBody>
          <a:bodyPr wrap="none">
            <a:spAutoFit/>
          </a:bodyPr>
          <a:lstStyle/>
          <a:p>
            <a:pPr eaLnBrk="0" hangingPunct="0">
              <a:defRPr/>
            </a:pPr>
            <a:r>
              <a:rPr lang="en-US" sz="3200" dirty="0">
                <a:solidFill>
                  <a:schemeClr val="bg2">
                    <a:lumMod val="25000"/>
                  </a:schemeClr>
                </a:solidFill>
                <a:latin typeface="+mn-lt"/>
              </a:rPr>
              <a:t>Job costing</a:t>
            </a:r>
          </a:p>
        </p:txBody>
      </p:sp>
      <p:sp>
        <p:nvSpPr>
          <p:cNvPr id="12295" name="Text Box 7"/>
          <p:cNvSpPr txBox="1">
            <a:spLocks noChangeArrowheads="1"/>
          </p:cNvSpPr>
          <p:nvPr/>
        </p:nvSpPr>
        <p:spPr bwMode="auto">
          <a:xfrm>
            <a:off x="5943600" y="5587424"/>
            <a:ext cx="2024713" cy="584776"/>
          </a:xfrm>
          <a:prstGeom prst="rect">
            <a:avLst/>
          </a:prstGeom>
          <a:noFill/>
          <a:ln w="12700">
            <a:noFill/>
            <a:miter lim="800000"/>
            <a:headEnd type="none" w="sm" len="sm"/>
            <a:tailEnd type="none" w="sm" len="sm"/>
          </a:ln>
        </p:spPr>
        <p:txBody>
          <a:bodyPr wrap="none">
            <a:spAutoFit/>
          </a:bodyPr>
          <a:lstStyle/>
          <a:p>
            <a:pPr eaLnBrk="0" hangingPunct="0">
              <a:defRPr/>
            </a:pPr>
            <a:r>
              <a:rPr lang="en-US" sz="3200" dirty="0">
                <a:solidFill>
                  <a:schemeClr val="bg2">
                    <a:lumMod val="25000"/>
                  </a:schemeClr>
                </a:solidFill>
                <a:latin typeface="+mn-lt"/>
              </a:rPr>
              <a:t>Job costing</a:t>
            </a:r>
          </a:p>
        </p:txBody>
      </p:sp>
      <p:sp>
        <p:nvSpPr>
          <p:cNvPr id="12296" name="Text Box 8"/>
          <p:cNvSpPr txBox="1">
            <a:spLocks noChangeArrowheads="1"/>
          </p:cNvSpPr>
          <p:nvPr/>
        </p:nvSpPr>
        <p:spPr bwMode="auto">
          <a:xfrm>
            <a:off x="5943600" y="3733800"/>
            <a:ext cx="2725426" cy="584776"/>
          </a:xfrm>
          <a:prstGeom prst="rect">
            <a:avLst/>
          </a:prstGeom>
          <a:noFill/>
          <a:ln w="12700">
            <a:noFill/>
            <a:miter lim="800000"/>
            <a:headEnd type="none" w="sm" len="sm"/>
            <a:tailEnd type="none" w="sm" len="sm"/>
          </a:ln>
        </p:spPr>
        <p:txBody>
          <a:bodyPr wrap="none">
            <a:spAutoFit/>
          </a:bodyPr>
          <a:lstStyle/>
          <a:p>
            <a:pPr eaLnBrk="0" hangingPunct="0">
              <a:defRPr/>
            </a:pPr>
            <a:r>
              <a:rPr lang="en-US" sz="3200" dirty="0">
                <a:solidFill>
                  <a:schemeClr val="bg2">
                    <a:lumMod val="25000"/>
                  </a:schemeClr>
                </a:solidFill>
                <a:latin typeface="+mn-lt"/>
              </a:rPr>
              <a:t>Process costing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3" grpId="0"/>
      <p:bldP spid="12294" grpId="0"/>
      <p:bldP spid="12295" grpId="0"/>
      <p:bldP spid="1229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Statement, Exhibit 3-18</a:t>
            </a:r>
            <a:endParaRPr lang="en-US" dirty="0"/>
          </a:p>
        </p:txBody>
      </p:sp>
      <p:graphicFrame>
        <p:nvGraphicFramePr>
          <p:cNvPr id="5" name="Content Placeholder 4"/>
          <p:cNvGraphicFramePr>
            <a:graphicFrameLocks noGrp="1"/>
          </p:cNvGraphicFramePr>
          <p:nvPr>
            <p:ph idx="1"/>
          </p:nvPr>
        </p:nvGraphicFramePr>
        <p:xfrm>
          <a:off x="381000" y="1478281"/>
          <a:ext cx="8458200" cy="4084320"/>
        </p:xfrm>
        <a:graphic>
          <a:graphicData uri="http://schemas.openxmlformats.org/drawingml/2006/table">
            <a:tbl>
              <a:tblPr firstRow="1" bandRow="1">
                <a:tableStyleId>{5C22544A-7EE6-4342-B048-85BDC9FD1C3A}</a:tableStyleId>
              </a:tblPr>
              <a:tblGrid>
                <a:gridCol w="8458200"/>
              </a:tblGrid>
              <a:tr h="609600">
                <a:tc>
                  <a:txBody>
                    <a:bodyPr/>
                    <a:lstStyle/>
                    <a:p>
                      <a:pPr algn="ctr"/>
                      <a:r>
                        <a:rPr lang="en-US" dirty="0" smtClean="0"/>
                        <a:t>Life Fitness</a:t>
                      </a:r>
                    </a:p>
                    <a:p>
                      <a:pPr algn="ctr"/>
                      <a:r>
                        <a:rPr lang="en-US" dirty="0" smtClean="0"/>
                        <a:t>Income Statement</a:t>
                      </a:r>
                    </a:p>
                    <a:p>
                      <a:pPr algn="ctr"/>
                      <a:r>
                        <a:rPr lang="en-US" dirty="0" smtClean="0"/>
                        <a:t>December 31</a:t>
                      </a:r>
                      <a:endParaRPr lang="en-US" dirty="0"/>
                    </a:p>
                  </a:txBody>
                  <a:tcPr/>
                </a:tc>
              </a:tr>
              <a:tr h="609600">
                <a:tc>
                  <a:txBody>
                    <a:bodyPr/>
                    <a:lstStyle/>
                    <a:p>
                      <a:r>
                        <a:rPr lang="en-US" sz="2400" dirty="0" smtClean="0"/>
                        <a:t>Sales</a:t>
                      </a:r>
                      <a:r>
                        <a:rPr lang="en-US" sz="2400" baseline="0" dirty="0" smtClean="0"/>
                        <a:t> Revenue                                                                           $207,000</a:t>
                      </a:r>
                      <a:endParaRPr lang="en-US" sz="2400" dirty="0"/>
                    </a:p>
                  </a:txBody>
                  <a:tcPr/>
                </a:tc>
              </a:tr>
              <a:tr h="609600">
                <a:tc>
                  <a:txBody>
                    <a:bodyPr/>
                    <a:lstStyle/>
                    <a:p>
                      <a:r>
                        <a:rPr lang="en-US" sz="2400" dirty="0" smtClean="0"/>
                        <a:t>Less:</a:t>
                      </a:r>
                      <a:r>
                        <a:rPr lang="en-US" sz="2400" baseline="0" dirty="0" smtClean="0"/>
                        <a:t> Cost of Goods Sold                                                            </a:t>
                      </a:r>
                      <a:r>
                        <a:rPr lang="en-US" sz="2400" u="sng" baseline="0" dirty="0" smtClean="0"/>
                        <a:t>155,400</a:t>
                      </a:r>
                      <a:endParaRPr lang="en-US" sz="2400" u="sng" dirty="0"/>
                    </a:p>
                  </a:txBody>
                  <a:tcPr/>
                </a:tc>
              </a:tr>
              <a:tr h="609600">
                <a:tc>
                  <a:txBody>
                    <a:bodyPr/>
                    <a:lstStyle/>
                    <a:p>
                      <a:r>
                        <a:rPr lang="en-US" sz="2400" dirty="0" smtClean="0"/>
                        <a:t>Gross Profit                                                                                     51,600</a:t>
                      </a:r>
                      <a:endParaRPr lang="en-US" sz="2400" dirty="0"/>
                    </a:p>
                  </a:txBody>
                  <a:tcPr/>
                </a:tc>
              </a:tr>
              <a:tr h="609600">
                <a:tc>
                  <a:txBody>
                    <a:bodyPr/>
                    <a:lstStyle/>
                    <a:p>
                      <a:r>
                        <a:rPr lang="en-US" sz="2400" dirty="0" smtClean="0"/>
                        <a:t>Less: Operating Expenses                                                             32,700</a:t>
                      </a:r>
                      <a:endParaRPr lang="en-US" sz="2400" u="sng" dirty="0"/>
                    </a:p>
                  </a:txBody>
                  <a:tcPr/>
                </a:tc>
              </a:tr>
              <a:tr h="609600">
                <a:tc>
                  <a:txBody>
                    <a:bodyPr/>
                    <a:lstStyle/>
                    <a:p>
                      <a:pPr marL="0" marR="0" indent="0" algn="l" defTabSz="914400" rtl="0" eaLnBrk="1" fontAlgn="auto" latinLnBrk="0" hangingPunct="1">
                        <a:lnSpc>
                          <a:spcPct val="100000"/>
                        </a:lnSpc>
                        <a:spcBef>
                          <a:spcPts val="0"/>
                        </a:spcBef>
                        <a:spcAft>
                          <a:spcPts val="0"/>
                        </a:spcAft>
                        <a:buClrTx/>
                        <a:buSzTx/>
                        <a:buFontTx/>
                        <a:buNone/>
                        <a:tabLst>
                          <a:tab pos="228600" algn="l"/>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defRPr/>
                      </a:pPr>
                      <a:r>
                        <a:rPr lang="en-US" sz="2400" b="0" dirty="0" smtClean="0">
                          <a:latin typeface="+mn-lt"/>
                          <a:ea typeface="Times New Roman"/>
                          <a:cs typeface="Times New Roman"/>
                        </a:rPr>
                        <a:t>Operating Income                                                                     </a:t>
                      </a:r>
                      <a:r>
                        <a:rPr lang="en-US" sz="2400" b="0" u="dbl" dirty="0" smtClean="0">
                          <a:latin typeface="+mn-lt"/>
                          <a:ea typeface="Times New Roman"/>
                          <a:cs typeface="Times New Roman"/>
                        </a:rPr>
                        <a:t>$</a:t>
                      </a:r>
                      <a:r>
                        <a:rPr lang="en-US" sz="2400" b="0" u="dbl" baseline="0" dirty="0" smtClean="0">
                          <a:latin typeface="+mn-lt"/>
                          <a:ea typeface="Times New Roman"/>
                          <a:cs typeface="Times New Roman"/>
                        </a:rPr>
                        <a:t>   18,900</a:t>
                      </a:r>
                      <a:endParaRPr lang="en-US" sz="2400" b="0" dirty="0" smtClean="0">
                        <a:latin typeface="+mn-lt"/>
                        <a:ea typeface="Times New Roman"/>
                        <a:cs typeface="Times New Roman"/>
                      </a:endParaRPr>
                    </a:p>
                    <a:p>
                      <a:pPr marL="0" marR="0">
                        <a:spcBef>
                          <a:spcPts val="0"/>
                        </a:spcBef>
                        <a:spcAft>
                          <a:spcPts val="0"/>
                        </a:spcAft>
                        <a:tabLst>
                          <a:tab pos="228600" algn="l"/>
                          <a:tab pos="4572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endParaRPr lang="en-US" sz="2400" b="0" dirty="0">
                        <a:latin typeface="+mn-lt"/>
                        <a:ea typeface="Times New Roman"/>
                        <a:cs typeface="Times New Roman"/>
                      </a:endParaRPr>
                    </a:p>
                  </a:txBody>
                  <a:tcPr marL="36830" marR="36830" marT="0" marB="0"/>
                </a:tc>
              </a:tr>
            </a:tbl>
          </a:graphicData>
        </a:graphic>
      </p:graphicFrame>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60</a:t>
            </a:fld>
            <a:endParaRPr lang="en-US" dirty="0"/>
          </a:p>
        </p:txBody>
      </p:sp>
    </p:spTree>
  </p:cSld>
  <p:clrMapOvr>
    <a:masterClrMapping/>
  </p:clrMapOvr>
  <p:transition spd="med">
    <p:wip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7</a:t>
            </a:r>
            <a:endParaRPr lang="en-US" sz="6000" dirty="0">
              <a:ea typeface="+mj-ea"/>
              <a:cs typeface="+mj-cs"/>
            </a:endParaRPr>
          </a:p>
        </p:txBody>
      </p:sp>
      <p:sp>
        <p:nvSpPr>
          <p:cNvPr id="21507" name="Rectangle 3"/>
          <p:cNvSpPr>
            <a:spLocks noGrp="1" noChangeArrowheads="1"/>
          </p:cNvSpPr>
          <p:nvPr>
            <p:ph type="subTitle" idx="1"/>
          </p:nvPr>
        </p:nvSpPr>
        <p:spPr>
          <a:xfrm>
            <a:off x="1371600" y="2438400"/>
            <a:ext cx="6400800" cy="1752600"/>
          </a:xfrm>
        </p:spPr>
        <p:txBody>
          <a:bodyPr/>
          <a:lstStyle/>
          <a:p>
            <a:r>
              <a:rPr lang="en-US" dirty="0" smtClean="0"/>
              <a:t>(Appendix)  Use job costing at </a:t>
            </a:r>
            <a:br>
              <a:rPr lang="en-US" dirty="0" smtClean="0"/>
            </a:br>
            <a:r>
              <a:rPr lang="en-US" dirty="0" smtClean="0"/>
              <a:t>a service firm as a basis for </a:t>
            </a:r>
            <a:br>
              <a:rPr lang="en-US" dirty="0" smtClean="0"/>
            </a:br>
            <a:r>
              <a:rPr lang="en-US" dirty="0" smtClean="0"/>
              <a:t>billing clients </a:t>
            </a:r>
          </a:p>
        </p:txBody>
      </p:sp>
      <p:sp>
        <p:nvSpPr>
          <p:cNvPr id="6" name="Slide Number Placeholder 5"/>
          <p:cNvSpPr>
            <a:spLocks noGrp="1"/>
          </p:cNvSpPr>
          <p:nvPr>
            <p:ph type="sldNum" sz="quarter" idx="12"/>
          </p:nvPr>
        </p:nvSpPr>
        <p:spPr/>
        <p:txBody>
          <a:bodyPr/>
          <a:lstStyle/>
          <a:p>
            <a:fld id="{87989462-1FD5-4211-85BD-E99A4CF90F7A}" type="slidenum">
              <a:rPr lang="en-US" smtClean="0"/>
              <a:pPr/>
              <a:t>61</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ChangeArrowheads="1"/>
          </p:cNvSpPr>
          <p:nvPr>
            <p:ph type="title"/>
          </p:nvPr>
        </p:nvSpPr>
        <p:spPr/>
        <p:txBody>
          <a:bodyPr/>
          <a:lstStyle/>
          <a:p>
            <a:r>
              <a:rPr lang="en-US" smtClean="0"/>
              <a:t>Job Costing at a Service Firm</a:t>
            </a:r>
          </a:p>
        </p:txBody>
      </p:sp>
      <p:sp>
        <p:nvSpPr>
          <p:cNvPr id="67587" name="Rectangle 3"/>
          <p:cNvSpPr>
            <a:spLocks noGrp="1" noChangeArrowheads="1"/>
          </p:cNvSpPr>
          <p:nvPr>
            <p:ph idx="1"/>
          </p:nvPr>
        </p:nvSpPr>
        <p:spPr/>
        <p:txBody>
          <a:bodyPr/>
          <a:lstStyle/>
          <a:p>
            <a:r>
              <a:rPr lang="en-US" dirty="0" smtClean="0"/>
              <a:t>Similar to job costing at a manufacturer</a:t>
            </a:r>
          </a:p>
          <a:p>
            <a:endParaRPr lang="en-US" dirty="0" smtClean="0"/>
          </a:p>
          <a:p>
            <a:r>
              <a:rPr lang="en-US" dirty="0" smtClean="0"/>
              <a:t>Main difference is that company is allocated indirect period costs to each client rather than manufacturing costs</a:t>
            </a:r>
          </a:p>
          <a:p>
            <a:endParaRPr lang="en-US" dirty="0" smtClean="0"/>
          </a:p>
          <a:p>
            <a:r>
              <a:rPr lang="en-US" dirty="0" smtClean="0"/>
              <a:t>Since no inventory, no journal entries necessary</a:t>
            </a:r>
          </a:p>
        </p:txBody>
      </p:sp>
      <p:sp>
        <p:nvSpPr>
          <p:cNvPr id="4" name="Slide Number Placeholder 3"/>
          <p:cNvSpPr>
            <a:spLocks noGrp="1"/>
          </p:cNvSpPr>
          <p:nvPr>
            <p:ph type="sldNum" sz="quarter" idx="12"/>
          </p:nvPr>
        </p:nvSpPr>
        <p:spPr/>
        <p:txBody>
          <a:bodyPr/>
          <a:lstStyle/>
          <a:p>
            <a:fld id="{F4651A90-6246-461B-B258-8E908AC97563}" type="slidenum">
              <a:rPr lang="en-US" smtClean="0"/>
              <a:pPr/>
              <a:t>62</a:t>
            </a:fld>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allocating indirect costs at a service firm – 4 STEPS</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Step 1: Estimate total indirect costs for the coming year</a:t>
            </a:r>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63</a:t>
            </a:fld>
            <a:endParaRPr lang="en-US" dirty="0"/>
          </a:p>
        </p:txBody>
      </p:sp>
    </p:spTree>
    <p:extLst>
      <p:ext uri="{BB962C8B-B14F-4D97-AF65-F5344CB8AC3E}">
        <p14:creationId xmlns:p14="http://schemas.microsoft.com/office/powerpoint/2010/main" xmlns="" val="829512592"/>
      </p:ext>
    </p:extLst>
  </p:cSld>
  <p:clrMapOvr>
    <a:masterClrMapping/>
  </p:clrMapOvr>
  <p:transition spd="med">
    <p:wip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allocating indirect costs at a service firm – 4 STEPS</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Step 2: Choose an allocation base and estimate the total amount that will be used during the year</a:t>
            </a:r>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64</a:t>
            </a:fld>
            <a:endParaRPr lang="en-US" dirty="0"/>
          </a:p>
        </p:txBody>
      </p:sp>
    </p:spTree>
    <p:extLst>
      <p:ext uri="{BB962C8B-B14F-4D97-AF65-F5344CB8AC3E}">
        <p14:creationId xmlns:p14="http://schemas.microsoft.com/office/powerpoint/2010/main" xmlns="" val="829512592"/>
      </p:ext>
    </p:extLst>
  </p:cSld>
  <p:clrMapOvr>
    <a:masterClrMapping/>
  </p:clrMapOvr>
  <p:transition spd="med">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allocating indirect costs at a service firm – 4 STEPS</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Step 3: Compute the predetermined indirect cost allocation rate</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65</a:t>
            </a:fld>
            <a:endParaRPr lang="en-US" dirty="0"/>
          </a:p>
        </p:txBody>
      </p:sp>
    </p:spTree>
    <p:extLst>
      <p:ext uri="{BB962C8B-B14F-4D97-AF65-F5344CB8AC3E}">
        <p14:creationId xmlns:p14="http://schemas.microsoft.com/office/powerpoint/2010/main" xmlns="" val="2697989137"/>
      </p:ext>
    </p:extLst>
  </p:cSld>
  <p:clrMapOvr>
    <a:masterClrMapping/>
  </p:clrMapOvr>
  <p:transition spd="med">
    <p:wip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allocating indirect costs at a service firm – 4 STEPS</a:t>
            </a:r>
            <a:endParaRPr lang="en-US" dirty="0"/>
          </a:p>
        </p:txBody>
      </p:sp>
      <p:sp>
        <p:nvSpPr>
          <p:cNvPr id="3" name="Content Placeholder 2"/>
          <p:cNvSpPr>
            <a:spLocks noGrp="1"/>
          </p:cNvSpPr>
          <p:nvPr>
            <p:ph idx="1"/>
          </p:nvPr>
        </p:nvSpPr>
        <p:spPr>
          <a:xfrm>
            <a:off x="457200" y="1905000"/>
            <a:ext cx="8229600" cy="4221163"/>
          </a:xfrm>
        </p:spPr>
        <p:txBody>
          <a:bodyPr/>
          <a:lstStyle/>
          <a:p>
            <a:r>
              <a:rPr lang="en-US" dirty="0" smtClean="0"/>
              <a:t>Step 4: Allocate indirect costs to client jobs using the predetermined rate</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66</a:t>
            </a:fld>
            <a:endParaRPr lang="en-US" dirty="0"/>
          </a:p>
        </p:txBody>
      </p:sp>
    </p:spTree>
    <p:extLst>
      <p:ext uri="{BB962C8B-B14F-4D97-AF65-F5344CB8AC3E}">
        <p14:creationId xmlns:p14="http://schemas.microsoft.com/office/powerpoint/2010/main" xmlns="" val="2697989137"/>
      </p:ext>
    </p:extLst>
  </p:cSld>
  <p:clrMapOvr>
    <a:masterClrMapping/>
  </p:clrMapOvr>
  <p:transition spd="med">
    <p:wip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total cost of a job and adding a profit markup</a:t>
            </a:r>
            <a:endParaRPr lang="en-US" dirty="0"/>
          </a:p>
        </p:txBody>
      </p:sp>
      <p:sp>
        <p:nvSpPr>
          <p:cNvPr id="3" name="Content Placeholder 2"/>
          <p:cNvSpPr>
            <a:spLocks noGrp="1"/>
          </p:cNvSpPr>
          <p:nvPr>
            <p:ph idx="1"/>
          </p:nvPr>
        </p:nvSpPr>
        <p:spPr>
          <a:xfrm>
            <a:off x="152400" y="2133600"/>
            <a:ext cx="8915400" cy="3535363"/>
          </a:xfrm>
        </p:spPr>
        <p:txBody>
          <a:bodyPr/>
          <a:lstStyle/>
          <a:p>
            <a:pPr marL="0" indent="0">
              <a:buNone/>
            </a:pPr>
            <a:r>
              <a:rPr lang="en-US" dirty="0" smtClean="0"/>
              <a:t>Job cost + Markup for profit = Amount to bill client</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67</a:t>
            </a:fld>
            <a:endParaRPr lang="en-US" dirty="0"/>
          </a:p>
        </p:txBody>
      </p:sp>
    </p:spTree>
    <p:extLst>
      <p:ext uri="{BB962C8B-B14F-4D97-AF65-F5344CB8AC3E}">
        <p14:creationId xmlns:p14="http://schemas.microsoft.com/office/powerpoint/2010/main" xmlns="" val="979810402"/>
      </p:ext>
    </p:extLst>
  </p:cSld>
  <p:clrMapOvr>
    <a:masterClrMapping/>
  </p:clrMapOvr>
  <p:transition spd="med">
    <p:wip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 to S3-12</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68</a:t>
            </a:fld>
            <a:endParaRPr lang="en-US" dirty="0"/>
          </a:p>
        </p:txBody>
      </p:sp>
    </p:spTree>
    <p:extLst>
      <p:ext uri="{BB962C8B-B14F-4D97-AF65-F5344CB8AC3E}">
        <p14:creationId xmlns:p14="http://schemas.microsoft.com/office/powerpoint/2010/main" xmlns="" val="2672017285"/>
      </p:ext>
    </p:extLst>
  </p:cSld>
  <p:clrMapOvr>
    <a:masterClrMapping/>
  </p:clrMapOvr>
  <p:transition spd="med">
    <p:wip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S3-12, </a:t>
            </a:r>
            <a:r>
              <a:rPr lang="en-US" dirty="0" err="1" smtClean="0"/>
              <a:t>Reqs</a:t>
            </a:r>
            <a:r>
              <a:rPr lang="en-US" dirty="0" smtClean="0"/>
              <a:t> 1 &amp; 2</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69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017396410"/>
              </p:ext>
            </p:extLst>
          </p:nvPr>
        </p:nvGraphicFramePr>
        <p:xfrm>
          <a:off x="457200" y="2057400"/>
          <a:ext cx="7848600" cy="1463040"/>
        </p:xfrm>
        <a:graphic>
          <a:graphicData uri="http://schemas.openxmlformats.org/drawingml/2006/table">
            <a:tbl>
              <a:tblPr>
                <a:tableStyleId>{5C22544A-7EE6-4342-B048-85BDC9FD1C3A}</a:tableStyleId>
              </a:tblPr>
              <a:tblGrid>
                <a:gridCol w="3976577"/>
                <a:gridCol w="505046"/>
                <a:gridCol w="3366977"/>
              </a:tblGrid>
              <a:tr h="361950">
                <a:tc rowSpan="2">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dirty="0">
                          <a:effectLst/>
                        </a:rPr>
                        <a:t>Hourly direct labor cost rate</a:t>
                      </a:r>
                      <a:endParaRPr lang="en-US" sz="2400" dirty="0">
                        <a:effectLst/>
                        <a:latin typeface="Times New Roman"/>
                        <a:ea typeface="Times New Roman"/>
                      </a:endParaRPr>
                    </a:p>
                  </a:txBody>
                  <a:tcPr marL="68580" marR="68580" marT="0" marB="0"/>
                </a:tc>
                <a:tc rowSpan="2">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a:t>
                      </a:r>
                      <a:endParaRPr lang="en-US" sz="2400">
                        <a:effectLst/>
                        <a:latin typeface="Times New Roman"/>
                        <a:ea typeface="Times New Roman"/>
                      </a:endParaRPr>
                    </a:p>
                  </a:txBody>
                  <a:tcPr marL="68580" marR="68580" marT="0" marB="0" anchor="ctr"/>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$140,000 per year</a:t>
                      </a:r>
                      <a:endParaRPr lang="en-US" sz="2400">
                        <a:effectLst/>
                        <a:latin typeface="Times New Roman"/>
                        <a:ea typeface="Times New Roman"/>
                      </a:endParaRPr>
                    </a:p>
                  </a:txBody>
                  <a:tcPr marL="68580" marR="68580" marT="0" marB="0"/>
                </a:tc>
              </a:tr>
              <a:tr h="361950">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2,000 hours per year</a:t>
                      </a:r>
                      <a:endParaRPr lang="en-US" sz="2400">
                        <a:effectLst/>
                        <a:latin typeface="Times New Roman"/>
                        <a:ea typeface="Times New Roman"/>
                      </a:endParaRPr>
                    </a:p>
                  </a:txBody>
                  <a:tcPr marL="68580" marR="68580" marT="0" marB="0"/>
                </a:tc>
              </a:tr>
              <a:tr h="361950">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dirty="0">
                          <a:effectLst/>
                        </a:rPr>
                        <a:t> </a:t>
                      </a:r>
                      <a:endParaRPr lang="en-US" sz="2400" dirty="0">
                        <a:effectLst/>
                        <a:latin typeface="Times New Roman"/>
                        <a:ea typeface="Times New Roman"/>
                      </a:endParaRPr>
                    </a:p>
                  </a:txBody>
                  <a:tcPr marL="68580" marR="68580" marT="0" marB="0"/>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a:t>
                      </a:r>
                      <a:endParaRPr lang="en-US" sz="2400">
                        <a:effectLst/>
                        <a:latin typeface="Times New Roman"/>
                        <a:ea typeface="Times New Roman"/>
                      </a:endParaRPr>
                    </a:p>
                  </a:txBody>
                  <a:tcPr marL="68580" marR="68580" marT="0" marB="0" anchor="ctr"/>
                </a:tc>
                <a:tc>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a:t>
                      </a:r>
                      <a:endParaRPr lang="en-US" sz="2400">
                        <a:effectLst/>
                        <a:latin typeface="Times New Roman"/>
                        <a:ea typeface="Times New Roman"/>
                      </a:endParaRPr>
                    </a:p>
                  </a:txBody>
                  <a:tcPr marL="68580" marR="68580" marT="0" marB="0" anchor="ctr"/>
                </a:tc>
              </a:tr>
              <a:tr h="361950">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a:t>
                      </a:r>
                      <a:endParaRPr lang="en-US" sz="2400">
                        <a:effectLst/>
                        <a:latin typeface="Times New Roman"/>
                        <a:ea typeface="Times New Roman"/>
                      </a:endParaRPr>
                    </a:p>
                  </a:txBody>
                  <a:tcPr marL="68580" marR="68580" marT="0" marB="0" anchor="ctr"/>
                </a:tc>
                <a:tc>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dirty="0">
                          <a:effectLst/>
                        </a:rPr>
                        <a:t>$70 per hour</a:t>
                      </a:r>
                      <a:endParaRPr lang="en-US" sz="2400" dirty="0">
                        <a:effectLst/>
                        <a:latin typeface="Times New Roman"/>
                        <a:ea typeface="Times New Roman"/>
                      </a:endParaRPr>
                    </a:p>
                  </a:txBody>
                  <a:tcPr marL="68580" marR="68580" marT="0" marB="0" anchor="ctr"/>
                </a:tc>
              </a:tr>
            </a:tbl>
          </a:graphicData>
        </a:graphic>
      </p:graphicFrame>
      <p:sp>
        <p:nvSpPr>
          <p:cNvPr id="5" name="Rectangle 4"/>
          <p:cNvSpPr/>
          <p:nvPr/>
        </p:nvSpPr>
        <p:spPr>
          <a:xfrm>
            <a:off x="685800" y="3810000"/>
            <a:ext cx="7315200" cy="830997"/>
          </a:xfrm>
          <a:prstGeom prst="rect">
            <a:avLst/>
          </a:prstGeom>
        </p:spPr>
        <p:txBody>
          <a:bodyPr wrap="square">
            <a:spAutoFit/>
          </a:bodyPr>
          <a:lstStyle/>
          <a:p>
            <a:r>
              <a:rPr lang="en-US" sz="2400" b="1" i="1" dirty="0"/>
              <a:t>Req. 2</a:t>
            </a:r>
          </a:p>
          <a:p>
            <a:r>
              <a:rPr lang="en-US" sz="2400" b="1" dirty="0"/>
              <a:t>Client 367:  	21 hours × $70 / hour = $1,470</a:t>
            </a:r>
            <a:endParaRPr lang="en-US" sz="2400" dirty="0"/>
          </a:p>
        </p:txBody>
      </p:sp>
      <p:sp>
        <p:nvSpPr>
          <p:cNvPr id="6" name="Rectangle 5"/>
          <p:cNvSpPr/>
          <p:nvPr/>
        </p:nvSpPr>
        <p:spPr>
          <a:xfrm>
            <a:off x="762000" y="1524000"/>
            <a:ext cx="1107996" cy="461665"/>
          </a:xfrm>
          <a:prstGeom prst="rect">
            <a:avLst/>
          </a:prstGeom>
        </p:spPr>
        <p:txBody>
          <a:bodyPr wrap="none">
            <a:spAutoFit/>
          </a:bodyPr>
          <a:lstStyle/>
          <a:p>
            <a:r>
              <a:rPr lang="en-US" sz="2400" b="1" i="1" dirty="0"/>
              <a:t>Req. 1</a:t>
            </a:r>
          </a:p>
        </p:txBody>
      </p:sp>
    </p:spTree>
    <p:extLst>
      <p:ext uri="{BB962C8B-B14F-4D97-AF65-F5344CB8AC3E}">
        <p14:creationId xmlns:p14="http://schemas.microsoft.com/office/powerpoint/2010/main" xmlns="" val="4242367766"/>
      </p:ext>
    </p:extLst>
  </p:cSld>
  <p:clrMapOvr>
    <a:masterClrMapping/>
  </p:clrMapOvr>
  <p:transition spd="med">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990600"/>
            <a:ext cx="7772400" cy="1470025"/>
          </a:xfrm>
        </p:spPr>
        <p:txBody>
          <a:bodyPr rtlCol="0">
            <a:normAutofit/>
          </a:bodyPr>
          <a:lstStyle/>
          <a:p>
            <a:pPr fontAlgn="auto">
              <a:spcAft>
                <a:spcPts val="0"/>
              </a:spcAft>
              <a:defRPr/>
            </a:pPr>
            <a:r>
              <a:rPr lang="en-US" sz="6000" dirty="0" smtClean="0">
                <a:ea typeface="+mj-ea"/>
                <a:cs typeface="+mj-cs"/>
              </a:rPr>
              <a:t>Objective 2</a:t>
            </a:r>
            <a:endParaRPr lang="en-US" sz="6000" dirty="0">
              <a:ea typeface="+mj-ea"/>
              <a:cs typeface="+mj-cs"/>
            </a:endParaRPr>
          </a:p>
        </p:txBody>
      </p:sp>
      <p:sp>
        <p:nvSpPr>
          <p:cNvPr id="21507" name="Rectangle 3"/>
          <p:cNvSpPr>
            <a:spLocks noGrp="1" noChangeArrowheads="1"/>
          </p:cNvSpPr>
          <p:nvPr>
            <p:ph type="subTitle" idx="1"/>
          </p:nvPr>
        </p:nvSpPr>
        <p:spPr>
          <a:xfrm>
            <a:off x="1371600" y="2438400"/>
            <a:ext cx="6400800" cy="1752600"/>
          </a:xfrm>
        </p:spPr>
        <p:txBody>
          <a:bodyPr/>
          <a:lstStyle/>
          <a:p>
            <a:r>
              <a:rPr lang="en-US" dirty="0" smtClean="0"/>
              <a:t>Understand the flow of production and how direct materials and direct labor are traced to jobs</a:t>
            </a:r>
          </a:p>
        </p:txBody>
      </p:sp>
      <p:sp>
        <p:nvSpPr>
          <p:cNvPr id="6" name="Slide Number Placeholder 5"/>
          <p:cNvSpPr>
            <a:spLocks noGrp="1"/>
          </p:cNvSpPr>
          <p:nvPr>
            <p:ph type="sldNum" sz="quarter" idx="12"/>
          </p:nvPr>
        </p:nvSpPr>
        <p:spPr/>
        <p:txBody>
          <a:bodyPr/>
          <a:lstStyle/>
          <a:p>
            <a:fld id="{87989462-1FD5-4211-85BD-E99A4CF90F7A}" type="slidenum">
              <a:rPr lang="en-US" smtClean="0"/>
              <a:pPr/>
              <a:t>7</a:t>
            </a:fld>
            <a:endParaRPr lang="en-US"/>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spd="med"/>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S3-12, </a:t>
            </a:r>
            <a:r>
              <a:rPr lang="en-US" dirty="0" err="1" smtClean="0"/>
              <a:t>Reqs</a:t>
            </a:r>
            <a:r>
              <a:rPr lang="en-US" dirty="0" smtClean="0"/>
              <a:t> 3 &amp; 4</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70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972666742"/>
              </p:ext>
            </p:extLst>
          </p:nvPr>
        </p:nvGraphicFramePr>
        <p:xfrm>
          <a:off x="609599" y="2089665"/>
          <a:ext cx="8001000" cy="1542632"/>
        </p:xfrm>
        <a:graphic>
          <a:graphicData uri="http://schemas.openxmlformats.org/drawingml/2006/table">
            <a:tbl>
              <a:tblPr>
                <a:tableStyleId>{5C22544A-7EE6-4342-B048-85BDC9FD1C3A}</a:tableStyleId>
              </a:tblPr>
              <a:tblGrid>
                <a:gridCol w="4145974"/>
                <a:gridCol w="363682"/>
                <a:gridCol w="3491344"/>
              </a:tblGrid>
              <a:tr h="385658">
                <a:tc rowSpan="2">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dirty="0">
                          <a:effectLst/>
                        </a:rPr>
                        <a:t>Indirect </a:t>
                      </a:r>
                      <a:r>
                        <a:rPr lang="en-US" sz="2400" dirty="0" smtClean="0">
                          <a:effectLst/>
                        </a:rPr>
                        <a:t>cost allocation </a:t>
                      </a:r>
                      <a:r>
                        <a:rPr lang="en-US" sz="2400" dirty="0">
                          <a:effectLst/>
                        </a:rPr>
                        <a:t>rate</a:t>
                      </a:r>
                      <a:endParaRPr lang="en-US" sz="2400" dirty="0">
                        <a:effectLst/>
                        <a:latin typeface="Times New Roman"/>
                        <a:ea typeface="Times New Roman"/>
                      </a:endParaRPr>
                    </a:p>
                  </a:txBody>
                  <a:tcPr marL="68580" marR="68580" marT="0" marB="0"/>
                </a:tc>
                <a:tc rowSpan="2">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a:t>
                      </a:r>
                      <a:endParaRPr lang="en-US" sz="2400">
                        <a:effectLst/>
                        <a:latin typeface="Times New Roman"/>
                        <a:ea typeface="Times New Roman"/>
                      </a:endParaRPr>
                    </a:p>
                  </a:txBody>
                  <a:tcPr marL="68580" marR="68580" marT="0" marB="0" anchor="ctr"/>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$390,000</a:t>
                      </a:r>
                      <a:endParaRPr lang="en-US" sz="2400">
                        <a:effectLst/>
                        <a:latin typeface="Times New Roman"/>
                        <a:ea typeface="Times New Roman"/>
                      </a:endParaRPr>
                    </a:p>
                  </a:txBody>
                  <a:tcPr marL="68580" marR="68580" marT="0" marB="0"/>
                </a:tc>
              </a:tr>
              <a:tr h="385658">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26,000 direct labor hours</a:t>
                      </a:r>
                      <a:endParaRPr lang="en-US" sz="2400">
                        <a:effectLst/>
                        <a:latin typeface="Times New Roman"/>
                        <a:ea typeface="Times New Roman"/>
                      </a:endParaRPr>
                    </a:p>
                  </a:txBody>
                  <a:tcPr marL="68580" marR="68580" marT="0" marB="0"/>
                </a:tc>
              </a:tr>
              <a:tr h="385658">
                <a:tc>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a:t>
                      </a:r>
                      <a:endParaRPr lang="en-US" sz="2400">
                        <a:effectLst/>
                        <a:latin typeface="Times New Roman"/>
                        <a:ea typeface="Times New Roman"/>
                      </a:endParaRPr>
                    </a:p>
                  </a:txBody>
                  <a:tcPr marL="68580" marR="68580" marT="0" marB="0"/>
                </a:tc>
              </a:tr>
              <a:tr h="385658">
                <a:tc>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dirty="0">
                          <a:effectLst/>
                        </a:rPr>
                        <a:t>$15.00 / direct labor hour</a:t>
                      </a:r>
                      <a:endParaRPr lang="en-US" sz="2400" dirty="0">
                        <a:effectLst/>
                        <a:latin typeface="Times New Roman"/>
                        <a:ea typeface="Times New Roman"/>
                      </a:endParaRPr>
                    </a:p>
                  </a:txBody>
                  <a:tcPr marL="68580" marR="68580" marT="0" marB="0"/>
                </a:tc>
              </a:tr>
            </a:tbl>
          </a:graphicData>
        </a:graphic>
      </p:graphicFrame>
      <p:sp>
        <p:nvSpPr>
          <p:cNvPr id="6" name="Rectangle 1"/>
          <p:cNvSpPr>
            <a:spLocks noChangeArrowheads="1"/>
          </p:cNvSpPr>
          <p:nvPr/>
        </p:nvSpPr>
        <p:spPr bwMode="auto">
          <a:xfrm>
            <a:off x="609600" y="1720333"/>
            <a:ext cx="35052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kumimoji="0" lang="en-US" sz="2400" b="1" i="1" u="none" strike="noStrike" cap="none" normalizeH="0" baseline="0" dirty="0" smtClean="0">
                <a:ln>
                  <a:noFill/>
                </a:ln>
                <a:solidFill>
                  <a:schemeClr val="tx1"/>
                </a:solidFill>
                <a:effectLst/>
                <a:latin typeface="Helvetica"/>
                <a:cs typeface="Helvetica"/>
              </a:rPr>
              <a:t>Req. 3</a:t>
            </a:r>
            <a:endParaRPr kumimoji="0" lang="en-US" sz="2400" b="1" i="1" u="none" strike="noStrike" cap="none" normalizeH="0" baseline="0" dirty="0" smtClean="0">
              <a:ln>
                <a:noFill/>
              </a:ln>
              <a:solidFill>
                <a:schemeClr val="tx1"/>
              </a:solidFill>
              <a:effectLst/>
              <a:latin typeface="Helvetica"/>
              <a:cs typeface="Times New Roman" pitchFamily="18" charset="0"/>
            </a:endParaRPr>
          </a:p>
        </p:txBody>
      </p:sp>
      <p:sp>
        <p:nvSpPr>
          <p:cNvPr id="8" name="Rectangle 2"/>
          <p:cNvSpPr>
            <a:spLocks noChangeArrowheads="1"/>
          </p:cNvSpPr>
          <p:nvPr/>
        </p:nvSpPr>
        <p:spPr bwMode="auto">
          <a:xfrm>
            <a:off x="609600" y="3718382"/>
            <a:ext cx="7617470"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kumimoji="0" lang="en-US" sz="2400" b="1" i="1" u="none" strike="noStrike" cap="none" normalizeH="0" baseline="0" dirty="0" smtClean="0">
                <a:ln>
                  <a:noFill/>
                </a:ln>
                <a:solidFill>
                  <a:schemeClr val="tx1"/>
                </a:solidFill>
                <a:effectLst/>
                <a:latin typeface="Helvetica" charset="0"/>
                <a:cs typeface="Helvetica" charset="0"/>
              </a:rPr>
              <a:t>Req. 4</a:t>
            </a:r>
            <a:endParaRPr kumimoji="0" lang="en-US" sz="2400" b="1" i="1" u="none" strike="noStrike" cap="none" normalizeH="0" baseline="0" dirty="0" smtClean="0">
              <a:ln>
                <a:noFill/>
              </a:ln>
              <a:solidFill>
                <a:schemeClr val="tx1"/>
              </a:solidFill>
              <a:effectLst/>
              <a:latin typeface="Helvetica"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kumimoji="0" lang="en-US" sz="2400" b="0" i="0" u="none" strike="noStrike" cap="none" normalizeH="0" baseline="0" dirty="0" smtClean="0">
                <a:ln>
                  <a:noFill/>
                </a:ln>
                <a:solidFill>
                  <a:schemeClr val="tx1"/>
                </a:solidFill>
                <a:effectLst/>
                <a:latin typeface="Helvetica" charset="0"/>
                <a:ea typeface="Times New Roman" pitchFamily="18" charset="0"/>
                <a:cs typeface="Arial" pitchFamily="34" charset="0"/>
              </a:rPr>
              <a:t>Client 367: 	21 hours × $15.00 / direct labor hour = $315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80562329"/>
      </p:ext>
    </p:extLst>
  </p:cSld>
  <p:clrMapOvr>
    <a:masterClrMapping/>
  </p:clrMapOvr>
  <p:transition spd="med">
    <p:wip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S3-12, </a:t>
            </a:r>
            <a:r>
              <a:rPr lang="en-US" dirty="0" err="1" smtClean="0"/>
              <a:t>Req</a:t>
            </a:r>
            <a:r>
              <a:rPr lang="en-US" dirty="0" smtClean="0"/>
              <a:t> 5</a:t>
            </a:r>
            <a:endParaRPr lang="en-US" dirty="0"/>
          </a:p>
        </p:txBody>
      </p:sp>
      <p:sp>
        <p:nvSpPr>
          <p:cNvPr id="4" name="Slide Number Placeholder 3"/>
          <p:cNvSpPr>
            <a:spLocks noGrp="1"/>
          </p:cNvSpPr>
          <p:nvPr>
            <p:ph type="sldNum" sz="quarter" idx="12"/>
          </p:nvPr>
        </p:nvSpPr>
        <p:spPr/>
        <p:txBody>
          <a:bodyPr/>
          <a:lstStyle/>
          <a:p>
            <a:pPr>
              <a:defRPr/>
            </a:pPr>
            <a:fld id="{F4651A90-6246-461B-B258-8E908AC97563}" type="slidenum">
              <a:rPr lang="en-US" smtClean="0"/>
              <a:pPr>
                <a:defRPr/>
              </a:pPr>
              <a:t>71</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3272057911"/>
              </p:ext>
            </p:extLst>
          </p:nvPr>
        </p:nvGraphicFramePr>
        <p:xfrm>
          <a:off x="838200" y="1981200"/>
          <a:ext cx="7772400" cy="1981200"/>
        </p:xfrm>
        <a:graphic>
          <a:graphicData uri="http://schemas.openxmlformats.org/drawingml/2006/table">
            <a:tbl>
              <a:tblPr>
                <a:tableStyleId>{5C22544A-7EE6-4342-B048-85BDC9FD1C3A}</a:tableStyleId>
              </a:tblPr>
              <a:tblGrid>
                <a:gridCol w="5996378"/>
                <a:gridCol w="1776022"/>
              </a:tblGrid>
              <a:tr h="660400">
                <a:tc>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dirty="0">
                          <a:effectLst/>
                        </a:rPr>
                        <a:t>Direct labor…………………….</a:t>
                      </a:r>
                      <a:endParaRPr lang="en-US" sz="2400" dirty="0">
                        <a:effectLst/>
                        <a:latin typeface="Times New Roman"/>
                        <a:ea typeface="Times New Roman"/>
                      </a:endParaRPr>
                    </a:p>
                  </a:txBody>
                  <a:tcPr marL="36830" marR="18415" marT="0" marB="0"/>
                </a:tc>
                <a:tc>
                  <a:txBody>
                    <a:bodyPr/>
                    <a:lstStyle/>
                    <a:p>
                      <a:pPr marL="0" marR="0" algn="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   1,470</a:t>
                      </a:r>
                      <a:endParaRPr lang="en-US" sz="2400">
                        <a:effectLst/>
                        <a:latin typeface="Times New Roman"/>
                        <a:ea typeface="Times New Roman"/>
                      </a:endParaRPr>
                    </a:p>
                  </a:txBody>
                  <a:tcPr marL="36830" marR="18415" marT="0" marB="0"/>
                </a:tc>
              </a:tr>
              <a:tr h="660400">
                <a:tc>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a:effectLst/>
                        </a:rPr>
                        <a:t>Indirect cost……………………</a:t>
                      </a:r>
                      <a:endParaRPr lang="en-US" sz="2400">
                        <a:effectLst/>
                        <a:latin typeface="Times New Roman"/>
                        <a:ea typeface="Times New Roman"/>
                      </a:endParaRPr>
                    </a:p>
                  </a:txBody>
                  <a:tcPr marL="36830" marR="18415" marT="0" marB="0"/>
                </a:tc>
                <a:tc>
                  <a:txBody>
                    <a:bodyPr/>
                    <a:lstStyle/>
                    <a:p>
                      <a:pPr marL="0" marR="0" algn="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u="sng">
                          <a:effectLst/>
                        </a:rPr>
                        <a:t>     315</a:t>
                      </a:r>
                      <a:endParaRPr lang="en-US" sz="2400">
                        <a:effectLst/>
                        <a:latin typeface="Times New Roman"/>
                        <a:ea typeface="Times New Roman"/>
                      </a:endParaRPr>
                    </a:p>
                  </a:txBody>
                  <a:tcPr marL="36830" marR="18415" marT="0" marB="0"/>
                </a:tc>
              </a:tr>
              <a:tr h="660400">
                <a:tc>
                  <a:txBody>
                    <a:bodyPr/>
                    <a:lstStyle/>
                    <a:p>
                      <a:pPr marL="0" marR="0">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dirty="0">
                          <a:effectLst/>
                        </a:rPr>
                        <a:t>       Total job cost...................</a:t>
                      </a:r>
                      <a:endParaRPr lang="en-US" sz="2400" dirty="0">
                        <a:effectLst/>
                        <a:latin typeface="Times New Roman"/>
                        <a:ea typeface="Times New Roman"/>
                      </a:endParaRPr>
                    </a:p>
                  </a:txBody>
                  <a:tcPr marL="36830" marR="18415" marT="0" marB="0"/>
                </a:tc>
                <a:tc>
                  <a:txBody>
                    <a:bodyPr/>
                    <a:lstStyle/>
                    <a:p>
                      <a:pPr marL="0" marR="0" algn="r">
                        <a:spcBef>
                          <a:spcPts val="0"/>
                        </a:spcBef>
                        <a:spcAft>
                          <a:spcPts val="0"/>
                        </a:spcAft>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lang="en-US" sz="2400" u="dbl" dirty="0">
                          <a:effectLst/>
                        </a:rPr>
                        <a:t>$1,785</a:t>
                      </a:r>
                      <a:endParaRPr lang="en-US" sz="2400" dirty="0">
                        <a:effectLst/>
                        <a:latin typeface="Times New Roman"/>
                        <a:ea typeface="Times New Roman"/>
                      </a:endParaRPr>
                    </a:p>
                  </a:txBody>
                  <a:tcPr marL="36830" marR="18415" marT="0" marB="0"/>
                </a:tc>
              </a:tr>
            </a:tbl>
          </a:graphicData>
        </a:graphic>
      </p:graphicFrame>
      <p:sp>
        <p:nvSpPr>
          <p:cNvPr id="5" name="Rectangle 1"/>
          <p:cNvSpPr>
            <a:spLocks noChangeArrowheads="1"/>
          </p:cNvSpPr>
          <p:nvPr/>
        </p:nvSpPr>
        <p:spPr bwMode="auto">
          <a:xfrm>
            <a:off x="838200" y="1459468"/>
            <a:ext cx="12954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 pos="685800" algn="l"/>
                <a:tab pos="914400" algn="l"/>
                <a:tab pos="1143000" algn="l"/>
                <a:tab pos="1371600" algn="l"/>
                <a:tab pos="1600200" algn="l"/>
                <a:tab pos="1828800" algn="l"/>
                <a:tab pos="2057400" algn="l"/>
                <a:tab pos="2286000" algn="l"/>
                <a:tab pos="2514600" algn="l"/>
                <a:tab pos="2743200" algn="l"/>
                <a:tab pos="2971800" algn="l"/>
                <a:tab pos="3200400" algn="l"/>
                <a:tab pos="3429000" algn="l"/>
                <a:tab pos="3657600" algn="l"/>
                <a:tab pos="3886200" algn="l"/>
                <a:tab pos="4114800" algn="l"/>
                <a:tab pos="4343400" algn="l"/>
                <a:tab pos="4572000" algn="l"/>
                <a:tab pos="4800600" algn="l"/>
                <a:tab pos="5029200" algn="l"/>
                <a:tab pos="5257800" algn="l"/>
                <a:tab pos="5486400" algn="l"/>
                <a:tab pos="5715000" algn="l"/>
                <a:tab pos="5943600" algn="l"/>
              </a:tabLst>
            </a:pPr>
            <a:r>
              <a:rPr kumimoji="0" lang="en-US" sz="2400" b="1" i="1" u="none" strike="noStrike" cap="none" normalizeH="0" baseline="0" dirty="0" smtClean="0">
                <a:ln>
                  <a:noFill/>
                </a:ln>
                <a:solidFill>
                  <a:schemeClr val="tx1"/>
                </a:solidFill>
                <a:effectLst/>
                <a:latin typeface="Helvetica" charset="0"/>
                <a:cs typeface="Helvetica" charset="0"/>
              </a:rPr>
              <a:t>Req. 5</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88597698"/>
      </p:ext>
    </p:extLst>
  </p:cSld>
  <p:clrMapOvr>
    <a:masterClrMapping/>
  </p:clrMapOvr>
  <p:transition spd="med">
    <p:wip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3"/>
          <p:cNvSpPr>
            <a:spLocks noGrp="1" noChangeArrowheads="1"/>
          </p:cNvSpPr>
          <p:nvPr>
            <p:ph type="ctrTitle"/>
          </p:nvPr>
        </p:nvSpPr>
        <p:spPr/>
        <p:txBody>
          <a:bodyPr rtlCol="0">
            <a:normAutofit/>
          </a:bodyPr>
          <a:lstStyle/>
          <a:p>
            <a:pPr fontAlgn="auto">
              <a:spcAft>
                <a:spcPts val="0"/>
              </a:spcAft>
              <a:defRPr/>
            </a:pPr>
            <a:r>
              <a:rPr sz="6000" dirty="0"/>
              <a:t>End of Chapter 3</a:t>
            </a:r>
          </a:p>
        </p:txBody>
      </p:sp>
      <p:sp>
        <p:nvSpPr>
          <p:cNvPr id="128002" name="Rectangle 2"/>
          <p:cNvSpPr>
            <a:spLocks noChangeArrowheads="1"/>
          </p:cNvSpPr>
          <p:nvPr/>
        </p:nvSpPr>
        <p:spPr bwMode="auto">
          <a:xfrm>
            <a:off x="685800" y="228600"/>
            <a:ext cx="7848600" cy="1143000"/>
          </a:xfrm>
          <a:prstGeom prst="rect">
            <a:avLst/>
          </a:prstGeom>
          <a:noFill/>
          <a:ln w="9525">
            <a:noFill/>
            <a:miter lim="800000"/>
            <a:headEnd/>
            <a:tailEnd/>
          </a:ln>
        </p:spPr>
        <p:txBody>
          <a:bodyPr/>
          <a:lstStyle/>
          <a:p>
            <a:pPr algn="ctr"/>
            <a:endParaRPr lang="en-US" sz="4000" b="1">
              <a:solidFill>
                <a:schemeClr val="tx2"/>
              </a:solidFill>
            </a:endParaRPr>
          </a:p>
        </p:txBody>
      </p:sp>
      <p:sp>
        <p:nvSpPr>
          <p:cNvPr id="4" name="Slide Number Placeholder 3"/>
          <p:cNvSpPr>
            <a:spLocks noGrp="1"/>
          </p:cNvSpPr>
          <p:nvPr>
            <p:ph type="sldNum" sz="quarter" idx="12"/>
          </p:nvPr>
        </p:nvSpPr>
        <p:spPr/>
        <p:txBody>
          <a:bodyPr/>
          <a:lstStyle/>
          <a:p>
            <a:pPr>
              <a:defRPr/>
            </a:pPr>
            <a:fld id="{5E28FA09-2408-4CC3-A250-D8905F56791E}" type="slidenum">
              <a:rPr lang="en-US" smtClean="0"/>
              <a:pPr>
                <a:defRPr/>
              </a:pPr>
              <a:t>72</a:t>
            </a:fld>
            <a:endParaRPr lang="en-US" dirty="0"/>
          </a:p>
        </p:txBody>
      </p:sp>
      <p:pic>
        <p:nvPicPr>
          <p:cNvPr id="7" name="Picture 6" descr="Braun_Glas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4048854"/>
            <a:ext cx="2209800" cy="2468277"/>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of Inventory Through a Manufacturing System</a:t>
            </a:r>
            <a:endParaRPr lang="en-US" dirty="0"/>
          </a:p>
        </p:txBody>
      </p:sp>
      <p:sp>
        <p:nvSpPr>
          <p:cNvPr id="4" name="Slide Number Placeholder 3"/>
          <p:cNvSpPr>
            <a:spLocks noGrp="1"/>
          </p:cNvSpPr>
          <p:nvPr>
            <p:ph type="sldNum" sz="quarter" idx="12"/>
          </p:nvPr>
        </p:nvSpPr>
        <p:spPr/>
        <p:txBody>
          <a:bodyPr/>
          <a:lstStyle/>
          <a:p>
            <a:fld id="{6F525FDF-7CF8-4FE9-847F-4DBB3E1C3783}" type="slidenum">
              <a:rPr lang="en-US" smtClean="0"/>
              <a:pPr/>
              <a:t>8</a:t>
            </a:fld>
            <a:endParaRPr lang="en-US" dirty="0"/>
          </a:p>
        </p:txBody>
      </p:sp>
      <p:sp>
        <p:nvSpPr>
          <p:cNvPr id="31" name="Rounded Rectangle 30"/>
          <p:cNvSpPr/>
          <p:nvPr/>
        </p:nvSpPr>
        <p:spPr>
          <a:xfrm>
            <a:off x="228600" y="2209800"/>
            <a:ext cx="18288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Raw Materials</a:t>
            </a:r>
          </a:p>
          <a:p>
            <a:pPr algn="ctr">
              <a:defRPr/>
            </a:pPr>
            <a:endParaRPr lang="en-US" sz="2400" dirty="0"/>
          </a:p>
          <a:p>
            <a:pPr algn="ctr">
              <a:defRPr/>
            </a:pPr>
            <a:endParaRPr lang="en-US" sz="2400" dirty="0"/>
          </a:p>
          <a:p>
            <a:pPr algn="ctr">
              <a:defRPr/>
            </a:pPr>
            <a:r>
              <a:rPr lang="en-US" sz="2400" dirty="0"/>
              <a:t> Storeroom</a:t>
            </a:r>
          </a:p>
          <a:p>
            <a:pPr algn="ctr">
              <a:defRPr/>
            </a:pPr>
            <a:endParaRPr lang="en-US" sz="2400" dirty="0"/>
          </a:p>
        </p:txBody>
      </p:sp>
      <p:grpSp>
        <p:nvGrpSpPr>
          <p:cNvPr id="13" name="Group 12"/>
          <p:cNvGrpSpPr/>
          <p:nvPr/>
        </p:nvGrpSpPr>
        <p:grpSpPr>
          <a:xfrm>
            <a:off x="1600200" y="2209800"/>
            <a:ext cx="3276600" cy="2819400"/>
            <a:chOff x="1600200" y="2209800"/>
            <a:chExt cx="3276600" cy="2819400"/>
          </a:xfrm>
        </p:grpSpPr>
        <p:sp>
          <p:nvSpPr>
            <p:cNvPr id="32" name="Rounded Rectangle 31"/>
            <p:cNvSpPr/>
            <p:nvPr/>
          </p:nvSpPr>
          <p:spPr>
            <a:xfrm>
              <a:off x="2362200" y="2209800"/>
              <a:ext cx="25146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Work in process</a:t>
              </a:r>
            </a:p>
            <a:p>
              <a:pPr algn="ctr">
                <a:defRPr/>
              </a:pPr>
              <a:endParaRPr lang="en-US" sz="2400" dirty="0"/>
            </a:p>
            <a:p>
              <a:pPr algn="ctr">
                <a:defRPr/>
              </a:pPr>
              <a:endParaRPr dirty="0"/>
            </a:p>
            <a:p>
              <a:pPr algn="ctr">
                <a:defRPr/>
              </a:pPr>
              <a:r>
                <a:rPr lang="en-US" sz="2400" dirty="0"/>
                <a:t>Production </a:t>
              </a:r>
            </a:p>
            <a:p>
              <a:pPr algn="ctr">
                <a:defRPr/>
              </a:pPr>
              <a:r>
                <a:rPr lang="en-US" sz="2400" dirty="0" smtClean="0"/>
                <a:t>department</a:t>
              </a:r>
              <a:endParaRPr lang="en-US" sz="2400" dirty="0"/>
            </a:p>
          </p:txBody>
        </p:sp>
        <p:sp>
          <p:nvSpPr>
            <p:cNvPr id="36" name="Right Arrow 35"/>
            <p:cNvSpPr/>
            <p:nvPr/>
          </p:nvSpPr>
          <p:spPr>
            <a:xfrm>
              <a:off x="1600200" y="3352800"/>
              <a:ext cx="990600" cy="2286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4" name="Group 13"/>
          <p:cNvGrpSpPr/>
          <p:nvPr/>
        </p:nvGrpSpPr>
        <p:grpSpPr>
          <a:xfrm>
            <a:off x="4495800" y="2209800"/>
            <a:ext cx="2362200" cy="2819400"/>
            <a:chOff x="4495800" y="2209800"/>
            <a:chExt cx="2362200" cy="2819400"/>
          </a:xfrm>
        </p:grpSpPr>
        <p:sp>
          <p:nvSpPr>
            <p:cNvPr id="33" name="Rounded Rectangle 32"/>
            <p:cNvSpPr/>
            <p:nvPr/>
          </p:nvSpPr>
          <p:spPr>
            <a:xfrm>
              <a:off x="5181600" y="2209800"/>
              <a:ext cx="16764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p>
            <a:p>
              <a:pPr algn="ctr">
                <a:defRPr/>
              </a:pPr>
              <a:r>
                <a:rPr lang="en-US" sz="2800" dirty="0"/>
                <a:t>Finished Goods</a:t>
              </a:r>
            </a:p>
            <a:p>
              <a:pPr algn="ctr">
                <a:defRPr/>
              </a:pPr>
              <a:endParaRPr lang="en-US" sz="2400" dirty="0"/>
            </a:p>
            <a:p>
              <a:pPr algn="ctr">
                <a:defRPr/>
              </a:pPr>
              <a:endParaRPr lang="en-US" sz="2400" dirty="0"/>
            </a:p>
            <a:p>
              <a:pPr algn="ctr">
                <a:defRPr/>
              </a:pPr>
              <a:r>
                <a:rPr lang="en-US" sz="2400" dirty="0"/>
                <a:t>Ready for sale</a:t>
              </a:r>
            </a:p>
            <a:p>
              <a:pPr algn="ctr">
                <a:defRPr/>
              </a:pPr>
              <a:endParaRPr lang="en-US" dirty="0"/>
            </a:p>
            <a:p>
              <a:pPr algn="ctr">
                <a:defRPr/>
              </a:pPr>
              <a:endParaRPr lang="en-US" dirty="0"/>
            </a:p>
          </p:txBody>
        </p:sp>
        <p:sp>
          <p:nvSpPr>
            <p:cNvPr id="11" name="Right Arrow 10"/>
            <p:cNvSpPr/>
            <p:nvPr/>
          </p:nvSpPr>
          <p:spPr>
            <a:xfrm>
              <a:off x="4495800" y="3352800"/>
              <a:ext cx="990600" cy="2286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5" name="Group 14"/>
          <p:cNvGrpSpPr/>
          <p:nvPr/>
        </p:nvGrpSpPr>
        <p:grpSpPr>
          <a:xfrm>
            <a:off x="6553200" y="2209800"/>
            <a:ext cx="2286000" cy="2819400"/>
            <a:chOff x="6553200" y="2209800"/>
            <a:chExt cx="2286000" cy="2819400"/>
          </a:xfrm>
        </p:grpSpPr>
        <p:sp>
          <p:nvSpPr>
            <p:cNvPr id="9" name="Rounded Rectangle 8"/>
            <p:cNvSpPr/>
            <p:nvPr/>
          </p:nvSpPr>
          <p:spPr>
            <a:xfrm>
              <a:off x="7162800" y="2209800"/>
              <a:ext cx="16764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p>
            <a:p>
              <a:pPr algn="ctr">
                <a:defRPr/>
              </a:pPr>
              <a:r>
                <a:rPr lang="en-US" sz="2800" dirty="0"/>
                <a:t>Cost of Goods Sold</a:t>
              </a:r>
            </a:p>
            <a:p>
              <a:pPr algn="ctr">
                <a:defRPr/>
              </a:pPr>
              <a:endParaRPr lang="en-US" sz="2400" dirty="0"/>
            </a:p>
            <a:p>
              <a:pPr algn="ctr">
                <a:defRPr/>
              </a:pPr>
              <a:endParaRPr lang="en-US" sz="2400" dirty="0"/>
            </a:p>
            <a:p>
              <a:pPr algn="ctr">
                <a:defRPr/>
              </a:pPr>
              <a:r>
                <a:rPr lang="en-US" sz="2400" dirty="0"/>
                <a:t>Sold</a:t>
              </a:r>
            </a:p>
            <a:p>
              <a:pPr algn="ctr">
                <a:defRPr/>
              </a:pPr>
              <a:endParaRPr lang="en-US" dirty="0"/>
            </a:p>
            <a:p>
              <a:pPr algn="ctr">
                <a:defRPr/>
              </a:pPr>
              <a:endParaRPr lang="en-US" dirty="0"/>
            </a:p>
          </p:txBody>
        </p:sp>
        <p:sp>
          <p:nvSpPr>
            <p:cNvPr id="12" name="Right Arrow 11"/>
            <p:cNvSpPr/>
            <p:nvPr/>
          </p:nvSpPr>
          <p:spPr>
            <a:xfrm>
              <a:off x="6553200" y="3352800"/>
              <a:ext cx="990600" cy="228600"/>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Exhibit 3-3: Production Schedule</a:t>
            </a:r>
            <a:br>
              <a:rPr lang="en-US" sz="4000" dirty="0" smtClean="0"/>
            </a:br>
            <a:r>
              <a:rPr lang="en-US" sz="4000" dirty="0" smtClean="0"/>
              <a:t>for the Month of December  </a:t>
            </a:r>
            <a:endParaRPr lang="en-US" sz="4000" dirty="0"/>
          </a:p>
        </p:txBody>
      </p:sp>
      <p:sp>
        <p:nvSpPr>
          <p:cNvPr id="4" name="Slide Number Placeholder 3"/>
          <p:cNvSpPr>
            <a:spLocks noGrp="1"/>
          </p:cNvSpPr>
          <p:nvPr>
            <p:ph type="sldNum" sz="quarter" idx="12"/>
          </p:nvPr>
        </p:nvSpPr>
        <p:spPr/>
        <p:txBody>
          <a:bodyPr/>
          <a:lstStyle/>
          <a:p>
            <a:fld id="{9571E37A-74EC-4BF3-80D1-BF6BB70AEFA0}" type="slidenum">
              <a:rPr lang="en-US" smtClean="0"/>
              <a:pPr/>
              <a:t>9</a:t>
            </a:fld>
            <a:endParaRPr lang="en-US" dirty="0"/>
          </a:p>
        </p:txBody>
      </p:sp>
      <p:graphicFrame>
        <p:nvGraphicFramePr>
          <p:cNvPr id="6" name="Table 5"/>
          <p:cNvGraphicFramePr>
            <a:graphicFrameLocks noGrp="1"/>
          </p:cNvGraphicFramePr>
          <p:nvPr/>
        </p:nvGraphicFramePr>
        <p:xfrm>
          <a:off x="304800" y="1676400"/>
          <a:ext cx="8458199" cy="4652085"/>
        </p:xfrm>
        <a:graphic>
          <a:graphicData uri="http://schemas.openxmlformats.org/drawingml/2006/table">
            <a:tbl>
              <a:tblPr firstRow="1" bandRow="1">
                <a:tableStyleId>{5C22544A-7EE6-4342-B048-85BDC9FD1C3A}</a:tableStyleId>
              </a:tblPr>
              <a:tblGrid>
                <a:gridCol w="689081"/>
                <a:gridCol w="2358919"/>
                <a:gridCol w="1463041"/>
                <a:gridCol w="1208314"/>
                <a:gridCol w="1369423"/>
                <a:gridCol w="1369421"/>
              </a:tblGrid>
              <a:tr h="1069106">
                <a:tc>
                  <a:txBody>
                    <a:bodyPr/>
                    <a:lstStyle/>
                    <a:p>
                      <a:pPr marL="0" marR="0" algn="ctr">
                        <a:lnSpc>
                          <a:spcPct val="115000"/>
                        </a:lnSpc>
                        <a:spcBef>
                          <a:spcPts val="0"/>
                        </a:spcBef>
                        <a:spcAft>
                          <a:spcPts val="0"/>
                        </a:spcAft>
                      </a:pPr>
                      <a:r>
                        <a:rPr lang="en-US" sz="2000" b="1" dirty="0">
                          <a:latin typeface="Calibri"/>
                          <a:ea typeface="Calibri"/>
                          <a:cs typeface="Times New Roman"/>
                        </a:rPr>
                        <a:t>Job </a:t>
                      </a: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Calibri"/>
                          <a:cs typeface="Times New Roman"/>
                        </a:rPr>
                        <a:t>Model Number</a:t>
                      </a:r>
                      <a:endParaRPr lang="en-US" sz="20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Calibri"/>
                          <a:cs typeface="Times New Roman"/>
                        </a:rPr>
                        <a:t>Stock or Customer</a:t>
                      </a: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a:latin typeface="Calibri"/>
                          <a:ea typeface="Calibri"/>
                          <a:cs typeface="Times New Roman"/>
                        </a:rPr>
                        <a:t>Quantity</a:t>
                      </a:r>
                      <a:endParaRPr lang="en-US" sz="200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Calibri"/>
                          <a:cs typeface="Times New Roman"/>
                        </a:rPr>
                        <a:t>Scheduled</a:t>
                      </a:r>
                      <a:endParaRPr lang="en-US" sz="2000" dirty="0">
                        <a:latin typeface="Calibri"/>
                        <a:ea typeface="Calibri"/>
                        <a:cs typeface="Times New Roman"/>
                      </a:endParaRPr>
                    </a:p>
                    <a:p>
                      <a:pPr marL="0" marR="0" algn="ctr">
                        <a:lnSpc>
                          <a:spcPct val="115000"/>
                        </a:lnSpc>
                        <a:spcBef>
                          <a:spcPts val="0"/>
                        </a:spcBef>
                        <a:spcAft>
                          <a:spcPts val="0"/>
                        </a:spcAft>
                      </a:pPr>
                      <a:r>
                        <a:rPr lang="en-US" sz="2000" b="1" dirty="0">
                          <a:latin typeface="Calibri"/>
                          <a:ea typeface="Calibri"/>
                          <a:cs typeface="Times New Roman"/>
                        </a:rPr>
                        <a:t>Start Date</a:t>
                      </a:r>
                      <a:endParaRPr lang="en-US" sz="2000" dirty="0">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latin typeface="Calibri"/>
                          <a:ea typeface="Calibri"/>
                          <a:cs typeface="Times New Roman"/>
                        </a:rPr>
                        <a:t>Scheduled End date</a:t>
                      </a:r>
                      <a:endParaRPr lang="en-US" sz="2000" dirty="0">
                        <a:latin typeface="Calibri"/>
                        <a:ea typeface="Calibri"/>
                        <a:cs typeface="Times New Roman"/>
                      </a:endParaRPr>
                    </a:p>
                  </a:txBody>
                  <a:tcPr marL="68580" marR="68580" marT="0" marB="0" anchor="ctr"/>
                </a:tc>
              </a:tr>
              <a:tr h="712738">
                <a:tc>
                  <a:txBody>
                    <a:bodyPr/>
                    <a:lstStyle/>
                    <a:p>
                      <a:pPr marL="0" marR="0" algn="ctr">
                        <a:lnSpc>
                          <a:spcPct val="115000"/>
                        </a:lnSpc>
                        <a:spcBef>
                          <a:spcPts val="0"/>
                        </a:spcBef>
                        <a:spcAft>
                          <a:spcPts val="0"/>
                        </a:spcAft>
                      </a:pPr>
                      <a:r>
                        <a:rPr lang="en-US" sz="2000" dirty="0">
                          <a:latin typeface="Calibri"/>
                          <a:ea typeface="Calibri"/>
                          <a:cs typeface="Times New Roman"/>
                        </a:rPr>
                        <a:t>603</a:t>
                      </a:r>
                    </a:p>
                  </a:txBody>
                  <a:tcPr marL="68580" marR="68580" marT="0" marB="0" anchor="ctr"/>
                </a:tc>
                <a:tc>
                  <a:txBody>
                    <a:bodyPr/>
                    <a:lstStyle/>
                    <a:p>
                      <a:pPr marL="0" marR="0" algn="l">
                        <a:lnSpc>
                          <a:spcPct val="115000"/>
                        </a:lnSpc>
                        <a:spcBef>
                          <a:spcPts val="0"/>
                        </a:spcBef>
                        <a:spcAft>
                          <a:spcPts val="0"/>
                        </a:spcAft>
                      </a:pPr>
                      <a:r>
                        <a:rPr lang="en-US" sz="2000" dirty="0">
                          <a:latin typeface="Calibri"/>
                          <a:ea typeface="Calibri"/>
                          <a:cs typeface="Times New Roman"/>
                        </a:rPr>
                        <a:t>X4 Cross-Trainer</a:t>
                      </a:r>
                    </a:p>
                  </a:txBody>
                  <a:tcPr marL="68580" marR="68580" marT="0" marB="0" anchor="ctr"/>
                </a:tc>
                <a:tc>
                  <a:txBody>
                    <a:bodyPr/>
                    <a:lstStyle/>
                    <a:p>
                      <a:pPr marL="0" marR="0" algn="ctr">
                        <a:lnSpc>
                          <a:spcPct val="115000"/>
                        </a:lnSpc>
                        <a:spcBef>
                          <a:spcPts val="0"/>
                        </a:spcBef>
                        <a:spcAft>
                          <a:spcPts val="0"/>
                        </a:spcAft>
                      </a:pPr>
                      <a:r>
                        <a:rPr lang="en-US" sz="2000" dirty="0">
                          <a:latin typeface="Calibri"/>
                          <a:ea typeface="Calibri"/>
                          <a:cs typeface="Times New Roman"/>
                        </a:rPr>
                        <a:t>For stock</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50</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12/2</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12/6</a:t>
                      </a:r>
                    </a:p>
                  </a:txBody>
                  <a:tcPr marL="68580" marR="68580" marT="0" marB="0" anchor="ctr"/>
                </a:tc>
              </a:tr>
              <a:tr h="697243">
                <a:tc>
                  <a:txBody>
                    <a:bodyPr/>
                    <a:lstStyle/>
                    <a:p>
                      <a:pPr marL="0" marR="0" algn="ctr">
                        <a:lnSpc>
                          <a:spcPct val="115000"/>
                        </a:lnSpc>
                        <a:spcBef>
                          <a:spcPts val="0"/>
                        </a:spcBef>
                        <a:spcAft>
                          <a:spcPts val="0"/>
                        </a:spcAft>
                      </a:pPr>
                      <a:r>
                        <a:rPr lang="en-US" sz="2000" dirty="0">
                          <a:latin typeface="Calibri"/>
                          <a:ea typeface="Calibri"/>
                          <a:cs typeface="Times New Roman"/>
                        </a:rPr>
                        <a:t>604</a:t>
                      </a:r>
                    </a:p>
                  </a:txBody>
                  <a:tcPr marL="68580" marR="68580" marT="0" marB="0" anchor="ctr"/>
                </a:tc>
                <a:tc>
                  <a:txBody>
                    <a:bodyPr/>
                    <a:lstStyle/>
                    <a:p>
                      <a:pPr marL="0" marR="0" algn="l">
                        <a:lnSpc>
                          <a:spcPct val="115000"/>
                        </a:lnSpc>
                        <a:spcBef>
                          <a:spcPts val="0"/>
                        </a:spcBef>
                        <a:spcAft>
                          <a:spcPts val="0"/>
                        </a:spcAft>
                      </a:pPr>
                      <a:r>
                        <a:rPr lang="en-US" sz="2000">
                          <a:latin typeface="Calibri"/>
                          <a:ea typeface="Calibri"/>
                          <a:cs typeface="Times New Roman"/>
                        </a:rPr>
                        <a:t>T5-0 Treadmill</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For stock</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60</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12/7</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12/17</a:t>
                      </a:r>
                    </a:p>
                  </a:txBody>
                  <a:tcPr marL="68580" marR="68580" marT="0" marB="0" anchor="ctr"/>
                </a:tc>
              </a:tr>
              <a:tr h="774715">
                <a:tc>
                  <a:txBody>
                    <a:bodyPr/>
                    <a:lstStyle/>
                    <a:p>
                      <a:pPr marL="0" marR="0" algn="ctr">
                        <a:lnSpc>
                          <a:spcPct val="115000"/>
                        </a:lnSpc>
                        <a:spcBef>
                          <a:spcPts val="0"/>
                        </a:spcBef>
                        <a:spcAft>
                          <a:spcPts val="0"/>
                        </a:spcAft>
                      </a:pPr>
                      <a:r>
                        <a:rPr lang="en-US" sz="2000" dirty="0">
                          <a:latin typeface="Calibri"/>
                          <a:ea typeface="Calibri"/>
                          <a:cs typeface="Times New Roman"/>
                        </a:rPr>
                        <a:t>605</a:t>
                      </a:r>
                    </a:p>
                  </a:txBody>
                  <a:tcPr marL="68580" marR="68580" marT="0" marB="0" anchor="ctr"/>
                </a:tc>
                <a:tc>
                  <a:txBody>
                    <a:bodyPr/>
                    <a:lstStyle/>
                    <a:p>
                      <a:pPr marL="0" marR="0" algn="l">
                        <a:lnSpc>
                          <a:spcPct val="115000"/>
                        </a:lnSpc>
                        <a:spcBef>
                          <a:spcPts val="0"/>
                        </a:spcBef>
                        <a:spcAft>
                          <a:spcPts val="0"/>
                        </a:spcAft>
                      </a:pPr>
                      <a:r>
                        <a:rPr lang="en-US" sz="2000">
                          <a:latin typeface="Calibri"/>
                          <a:ea typeface="Calibri"/>
                          <a:cs typeface="Times New Roman"/>
                        </a:rPr>
                        <a:t>Custom T6-C Treadmill</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Bears</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15</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12/18</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12/21</a:t>
                      </a:r>
                    </a:p>
                  </a:txBody>
                  <a:tcPr marL="68580" marR="68580" marT="0" marB="0" anchor="ctr"/>
                </a:tc>
              </a:tr>
              <a:tr h="691820">
                <a:tc>
                  <a:txBody>
                    <a:bodyPr/>
                    <a:lstStyle/>
                    <a:p>
                      <a:pPr marL="0" marR="0" algn="ctr">
                        <a:lnSpc>
                          <a:spcPct val="115000"/>
                        </a:lnSpc>
                        <a:spcBef>
                          <a:spcPts val="0"/>
                        </a:spcBef>
                        <a:spcAft>
                          <a:spcPts val="0"/>
                        </a:spcAft>
                      </a:pPr>
                      <a:r>
                        <a:rPr lang="en-US" sz="2000" dirty="0">
                          <a:latin typeface="Calibri"/>
                          <a:ea typeface="Calibri"/>
                          <a:cs typeface="Times New Roman"/>
                        </a:rPr>
                        <a:t>606</a:t>
                      </a:r>
                    </a:p>
                  </a:txBody>
                  <a:tcPr marL="68580" marR="68580" marT="0" marB="0" anchor="ctr"/>
                </a:tc>
                <a:tc>
                  <a:txBody>
                    <a:bodyPr/>
                    <a:lstStyle/>
                    <a:p>
                      <a:pPr marL="0" marR="0" algn="l">
                        <a:lnSpc>
                          <a:spcPct val="115000"/>
                        </a:lnSpc>
                        <a:spcBef>
                          <a:spcPts val="0"/>
                        </a:spcBef>
                        <a:spcAft>
                          <a:spcPts val="0"/>
                        </a:spcAft>
                      </a:pPr>
                      <a:r>
                        <a:rPr lang="en-US" sz="2000" dirty="0">
                          <a:latin typeface="Calibri"/>
                          <a:ea typeface="Calibri"/>
                          <a:cs typeface="Times New Roman"/>
                        </a:rPr>
                        <a:t>Custom S3-C Stair-Climber</a:t>
                      </a:r>
                    </a:p>
                  </a:txBody>
                  <a:tcPr marL="68580" marR="68580" marT="0" marB="0" anchor="ctr"/>
                </a:tc>
                <a:tc>
                  <a:txBody>
                    <a:bodyPr/>
                    <a:lstStyle/>
                    <a:p>
                      <a:pPr marL="0" marR="0" algn="ctr">
                        <a:lnSpc>
                          <a:spcPct val="115000"/>
                        </a:lnSpc>
                        <a:spcBef>
                          <a:spcPts val="0"/>
                        </a:spcBef>
                        <a:spcAft>
                          <a:spcPts val="0"/>
                        </a:spcAft>
                      </a:pPr>
                      <a:r>
                        <a:rPr lang="en-US" sz="2000" dirty="0">
                          <a:latin typeface="Calibri"/>
                          <a:ea typeface="Calibri"/>
                          <a:cs typeface="Times New Roman"/>
                        </a:rPr>
                        <a:t>Bears</a:t>
                      </a:r>
                    </a:p>
                  </a:txBody>
                  <a:tcPr marL="68580" marR="68580" marT="0" marB="0" anchor="ctr"/>
                </a:tc>
                <a:tc>
                  <a:txBody>
                    <a:bodyPr/>
                    <a:lstStyle/>
                    <a:p>
                      <a:pPr marL="0" marR="0" algn="ctr">
                        <a:lnSpc>
                          <a:spcPct val="115000"/>
                        </a:lnSpc>
                        <a:spcBef>
                          <a:spcPts val="0"/>
                        </a:spcBef>
                        <a:spcAft>
                          <a:spcPts val="0"/>
                        </a:spcAft>
                      </a:pPr>
                      <a:r>
                        <a:rPr lang="en-US" sz="2000" dirty="0">
                          <a:latin typeface="Calibri"/>
                          <a:ea typeface="Calibri"/>
                          <a:cs typeface="Times New Roman"/>
                        </a:rPr>
                        <a:t>12</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12/22</a:t>
                      </a:r>
                    </a:p>
                  </a:txBody>
                  <a:tcPr marL="68580" marR="68580" marT="0" marB="0" anchor="ctr"/>
                </a:tc>
                <a:tc>
                  <a:txBody>
                    <a:bodyPr/>
                    <a:lstStyle/>
                    <a:p>
                      <a:pPr marL="0" marR="0" algn="ctr">
                        <a:lnSpc>
                          <a:spcPct val="115000"/>
                        </a:lnSpc>
                        <a:spcBef>
                          <a:spcPts val="0"/>
                        </a:spcBef>
                        <a:spcAft>
                          <a:spcPts val="0"/>
                        </a:spcAft>
                      </a:pPr>
                      <a:r>
                        <a:rPr lang="en-US" sz="2000">
                          <a:latin typeface="Calibri"/>
                          <a:ea typeface="Calibri"/>
                          <a:cs typeface="Times New Roman"/>
                        </a:rPr>
                        <a:t>12/24</a:t>
                      </a:r>
                    </a:p>
                  </a:txBody>
                  <a:tcPr marL="68580" marR="68580" marT="0" marB="0" anchor="ctr"/>
                </a:tc>
              </a:tr>
              <a:tr h="697243">
                <a:tc gridSpan="4">
                  <a:txBody>
                    <a:bodyPr/>
                    <a:lstStyle/>
                    <a:p>
                      <a:pPr marL="0" marR="0" algn="ctr">
                        <a:lnSpc>
                          <a:spcPct val="115000"/>
                        </a:lnSpc>
                        <a:spcBef>
                          <a:spcPts val="0"/>
                        </a:spcBef>
                        <a:spcAft>
                          <a:spcPts val="0"/>
                        </a:spcAft>
                      </a:pPr>
                      <a:r>
                        <a:rPr lang="en-US" sz="1800" i="1" dirty="0">
                          <a:latin typeface="Calibri"/>
                          <a:ea typeface="Calibri"/>
                          <a:cs typeface="Times New Roman"/>
                        </a:rPr>
                        <a:t>FACTORY CLOSED FOR HOLIDAYS </a:t>
                      </a:r>
                      <a:r>
                        <a:rPr lang="en-US" sz="1800" i="1" dirty="0" smtClean="0">
                          <a:latin typeface="Calibri"/>
                          <a:ea typeface="Calibri"/>
                          <a:cs typeface="Times New Roman"/>
                        </a:rPr>
                        <a:t/>
                      </a:r>
                      <a:br>
                        <a:rPr lang="en-US" sz="1800" i="1" dirty="0" smtClean="0">
                          <a:latin typeface="Calibri"/>
                          <a:ea typeface="Calibri"/>
                          <a:cs typeface="Times New Roman"/>
                        </a:rPr>
                      </a:br>
                      <a:r>
                        <a:rPr lang="en-US" sz="1800" i="1" dirty="0" smtClean="0">
                          <a:latin typeface="Calibri"/>
                          <a:ea typeface="Calibri"/>
                          <a:cs typeface="Times New Roman"/>
                        </a:rPr>
                        <a:t>and </a:t>
                      </a:r>
                      <a:r>
                        <a:rPr lang="en-US" sz="1800" i="1" dirty="0">
                          <a:latin typeface="Calibri"/>
                          <a:ea typeface="Calibri"/>
                          <a:cs typeface="Times New Roman"/>
                        </a:rPr>
                        <a:t>ANNUAL MAINTENANCE </a:t>
                      </a:r>
                    </a:p>
                  </a:txBody>
                  <a:tcPr marL="68580" marR="68580" marT="0" marB="0" anchor="ctr"/>
                </a:tc>
                <a:tc hMerge="1">
                  <a:txBody>
                    <a:bodyPr/>
                    <a:lstStyle/>
                    <a:p>
                      <a:pPr marL="0" marR="0">
                        <a:lnSpc>
                          <a:spcPct val="115000"/>
                        </a:lnSpc>
                        <a:spcBef>
                          <a:spcPts val="0"/>
                        </a:spcBef>
                        <a:spcAft>
                          <a:spcPts val="0"/>
                        </a:spcAft>
                      </a:pPr>
                      <a:endParaRPr lang="en-US" sz="1800" i="1"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2000" dirty="0">
                        <a:latin typeface="Calibri"/>
                        <a:ea typeface="Calibri"/>
                        <a:cs typeface="Times New Roman"/>
                      </a:endParaRPr>
                    </a:p>
                  </a:txBody>
                  <a:tcPr marL="68580" marR="68580" marT="0" marB="0"/>
                </a:tc>
                <a:tc hMerge="1">
                  <a:txBody>
                    <a:bodyPr/>
                    <a:lstStyle/>
                    <a:p>
                      <a:pPr marL="0" marR="0">
                        <a:lnSpc>
                          <a:spcPct val="115000"/>
                        </a:lnSpc>
                        <a:spcBef>
                          <a:spcPts val="0"/>
                        </a:spcBef>
                        <a:spcAft>
                          <a:spcPts val="0"/>
                        </a:spcAft>
                      </a:pPr>
                      <a:endParaRPr lang="en-US" sz="20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latin typeface="Calibri"/>
                          <a:ea typeface="Calibri"/>
                          <a:cs typeface="Times New Roman"/>
                        </a:rPr>
                        <a:t>12/25</a:t>
                      </a:r>
                    </a:p>
                  </a:txBody>
                  <a:tcPr marL="68580" marR="68580" marT="0" marB="0" anchor="ctr"/>
                </a:tc>
                <a:tc>
                  <a:txBody>
                    <a:bodyPr/>
                    <a:lstStyle/>
                    <a:p>
                      <a:pPr marL="0" marR="0" algn="ctr">
                        <a:lnSpc>
                          <a:spcPct val="115000"/>
                        </a:lnSpc>
                        <a:spcBef>
                          <a:spcPts val="0"/>
                        </a:spcBef>
                        <a:spcAft>
                          <a:spcPts val="0"/>
                        </a:spcAft>
                      </a:pPr>
                      <a:r>
                        <a:rPr lang="en-US" sz="2000" dirty="0">
                          <a:latin typeface="Calibri"/>
                          <a:ea typeface="Calibri"/>
                          <a:cs typeface="Times New Roman"/>
                        </a:rPr>
                        <a:t>12/31</a:t>
                      </a:r>
                    </a:p>
                  </a:txBody>
                  <a:tcPr marL="68580" marR="68580" marT="0" marB="0" anchor="ctr"/>
                </a:tc>
              </a:tr>
            </a:tbl>
          </a:graphicData>
        </a:graphic>
      </p:graphicFrame>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t2einstch01_wmt_2">
  <a:themeElements>
    <a:clrScheme name="Custom 1">
      <a:dk1>
        <a:sysClr val="windowText" lastClr="000000"/>
      </a:dk1>
      <a:lt1>
        <a:sysClr val="window" lastClr="FFFFFF"/>
      </a:lt1>
      <a:dk2>
        <a:srgbClr val="464646"/>
      </a:dk2>
      <a:lt2>
        <a:srgbClr val="DEF5FA"/>
      </a:lt2>
      <a:accent1>
        <a:srgbClr val="16515F"/>
      </a:accent1>
      <a:accent2>
        <a:srgbClr val="6D0F14"/>
      </a:accent2>
      <a:accent3>
        <a:srgbClr val="B4490F"/>
      </a:accent3>
      <a:accent4>
        <a:srgbClr val="0F5666"/>
      </a:accent4>
      <a:accent5>
        <a:srgbClr val="474B78"/>
      </a:accent5>
      <a:accent6>
        <a:srgbClr val="7D3C4A"/>
      </a:accent6>
      <a:hlink>
        <a:srgbClr val="0F5666"/>
      </a:hlink>
      <a:folHlink>
        <a:srgbClr val="21798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bt2einstch01_wmt_2</Template>
  <TotalTime>4631</TotalTime>
  <Words>8964</Words>
  <Application>Microsoft Office PowerPoint</Application>
  <PresentationFormat>On-screen Show (4:3)</PresentationFormat>
  <Paragraphs>1044</Paragraphs>
  <Slides>72</Slides>
  <Notes>63</Notes>
  <HiddenSlides>1</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bt2einstch01_wmt_2</vt:lpstr>
      <vt:lpstr>Slide 1</vt:lpstr>
      <vt:lpstr>Objective 1</vt:lpstr>
      <vt:lpstr>Process Costing</vt:lpstr>
      <vt:lpstr>Job Costing</vt:lpstr>
      <vt:lpstr>Now turn to S3-1</vt:lpstr>
      <vt:lpstr>S3-1: Examples of Process and  Job Costing</vt:lpstr>
      <vt:lpstr>Objective 2</vt:lpstr>
      <vt:lpstr>Flow of Inventory Through a Manufacturing System</vt:lpstr>
      <vt:lpstr>Exhibit 3-3: Production Schedule for the Month of December  </vt:lpstr>
      <vt:lpstr>Exhibit 3-4: Bill of Materials</vt:lpstr>
      <vt:lpstr>Purchasing Process</vt:lpstr>
      <vt:lpstr>Exhibit 3-7: Job Cost Record</vt:lpstr>
      <vt:lpstr>Exhibit 3-8: Work in Process Inventory</vt:lpstr>
      <vt:lpstr>Exhibit 3-9: Materials Requisition</vt:lpstr>
      <vt:lpstr>Exhibit 3-10: Raw Materials Record Updated for Materials Received and Used   </vt:lpstr>
      <vt:lpstr>Direct Labor Costs Are Traced  to Individual Jobs</vt:lpstr>
      <vt:lpstr>Ex 3-13: Direct Labor and Materials Posted to Job Cost Record</vt:lpstr>
      <vt:lpstr>Objective 3</vt:lpstr>
      <vt:lpstr>Calculating Predetermined Manufacturing Overhead Rate</vt:lpstr>
      <vt:lpstr>Allocating Manufacturing Overhead (MOH) to Individual Jobs</vt:lpstr>
      <vt:lpstr>Allocating MOH to Individual Job (Example)</vt:lpstr>
      <vt:lpstr>Allocating MOH to Individual Job  (continued from prior slide): </vt:lpstr>
      <vt:lpstr>Exhibit 3-14: Completing the Job Cost Record  </vt:lpstr>
      <vt:lpstr>When Is Manufacturing Overhead Allocated?</vt:lpstr>
      <vt:lpstr>Cost Flow</vt:lpstr>
      <vt:lpstr>Objective 4</vt:lpstr>
      <vt:lpstr>Reasons Why Management Needs Product Cost</vt:lpstr>
      <vt:lpstr>Sustainability and Job Costing</vt:lpstr>
      <vt:lpstr>Now turn to E3-18A</vt:lpstr>
      <vt:lpstr>E3-18A</vt:lpstr>
      <vt:lpstr>E3-18A (cont.)</vt:lpstr>
      <vt:lpstr>E3-18A (cont.)</vt:lpstr>
      <vt:lpstr>Objective 5</vt:lpstr>
      <vt:lpstr>Overhead Allocation Example</vt:lpstr>
      <vt:lpstr>Overhead Allocation Example (cont.)</vt:lpstr>
      <vt:lpstr>Overhead Allocation Example (cont.)</vt:lpstr>
      <vt:lpstr>Overhead Allocation Example (cont.)</vt:lpstr>
      <vt:lpstr>Now we look at what to do if (WHEN) actual MOH does not equal allocated MOH</vt:lpstr>
      <vt:lpstr>Overhead Allocation Example (cont.)</vt:lpstr>
      <vt:lpstr>Underallocated or Overallocated Manufacturing Overhead</vt:lpstr>
      <vt:lpstr>Underallocated or Overallocated Manufacturing Overhead</vt:lpstr>
      <vt:lpstr>How Do Manufacturers Treat Non-Manufacturing Costs?</vt:lpstr>
      <vt:lpstr>Now turn to E3-24A</vt:lpstr>
      <vt:lpstr>E3-24A (cont.) </vt:lpstr>
      <vt:lpstr>E3-24A (cont.)</vt:lpstr>
      <vt:lpstr>E3-24A (cont.)</vt:lpstr>
      <vt:lpstr>E3-24A, pp. </vt:lpstr>
      <vt:lpstr>Objective 6</vt:lpstr>
      <vt:lpstr>Purchase of Raw Materials</vt:lpstr>
      <vt:lpstr>Use of Direct Materials</vt:lpstr>
      <vt:lpstr>Use of Indirect Materials</vt:lpstr>
      <vt:lpstr>Use of Direct Labor</vt:lpstr>
      <vt:lpstr>Use of Indirect Labor</vt:lpstr>
      <vt:lpstr>Incurring Other MOH Costs</vt:lpstr>
      <vt:lpstr>Allocating MOH to Jobs</vt:lpstr>
      <vt:lpstr>Completion of Jobs </vt:lpstr>
      <vt:lpstr>Sale of Units</vt:lpstr>
      <vt:lpstr>Operating Expenses</vt:lpstr>
      <vt:lpstr>Closing Manufacturing Overhead</vt:lpstr>
      <vt:lpstr>Income Statement, Exhibit 3-18</vt:lpstr>
      <vt:lpstr>Objective 7</vt:lpstr>
      <vt:lpstr>Job Costing at a Service Firm</vt:lpstr>
      <vt:lpstr>Steps in allocating indirect costs at a service firm – 4 STEPS</vt:lpstr>
      <vt:lpstr>Steps in allocating indirect costs at a service firm – 4 STEPS</vt:lpstr>
      <vt:lpstr>Steps in allocating indirect costs at a service firm – 4 STEPS</vt:lpstr>
      <vt:lpstr>Steps in allocating indirect costs at a service firm – 4 STEPS</vt:lpstr>
      <vt:lpstr>Find the total cost of a job and adding a profit markup</vt:lpstr>
      <vt:lpstr>Turn to S3-12</vt:lpstr>
      <vt:lpstr>S3-12, Reqs 1 &amp; 2</vt:lpstr>
      <vt:lpstr>S3-12, Reqs 3 &amp; 4</vt:lpstr>
      <vt:lpstr>S3-12, Req 5</vt:lpstr>
      <vt:lpstr>End of Chapter 3</vt:lpstr>
    </vt:vector>
  </TitlesOfParts>
  <Company>PEARSON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03</dc:title>
  <dc:subject>Braun Tietz 3e</dc:subject>
  <dc:creator>Wendy Tietz, PhD, CPA, CMA</dc:creator>
  <cp:lastModifiedBy>Itc</cp:lastModifiedBy>
  <cp:revision>347</cp:revision>
  <dcterms:created xsi:type="dcterms:W3CDTF">2011-11-11T15:10:29Z</dcterms:created>
  <dcterms:modified xsi:type="dcterms:W3CDTF">2013-09-05T11:05:22Z</dcterms:modified>
</cp:coreProperties>
</file>