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5" r:id="rId1"/>
  </p:sldMasterIdLst>
  <p:notesMasterIdLst>
    <p:notesMasterId r:id="rId34"/>
  </p:notesMasterIdLst>
  <p:handoutMasterIdLst>
    <p:handoutMasterId r:id="rId35"/>
  </p:handoutMasterIdLst>
  <p:sldIdLst>
    <p:sldId id="336" r:id="rId2"/>
    <p:sldId id="258" r:id="rId3"/>
    <p:sldId id="259" r:id="rId4"/>
    <p:sldId id="306" r:id="rId5"/>
    <p:sldId id="307" r:id="rId6"/>
    <p:sldId id="309" r:id="rId7"/>
    <p:sldId id="337" r:id="rId8"/>
    <p:sldId id="345" r:id="rId9"/>
    <p:sldId id="353" r:id="rId10"/>
    <p:sldId id="355" r:id="rId11"/>
    <p:sldId id="362" r:id="rId12"/>
    <p:sldId id="367" r:id="rId13"/>
    <p:sldId id="340" r:id="rId14"/>
    <p:sldId id="276" r:id="rId15"/>
    <p:sldId id="277" r:id="rId16"/>
    <p:sldId id="278" r:id="rId17"/>
    <p:sldId id="341" r:id="rId18"/>
    <p:sldId id="282" r:id="rId19"/>
    <p:sldId id="283" r:id="rId20"/>
    <p:sldId id="310" r:id="rId21"/>
    <p:sldId id="284" r:id="rId22"/>
    <p:sldId id="311" r:id="rId23"/>
    <p:sldId id="342" r:id="rId24"/>
    <p:sldId id="290" r:id="rId25"/>
    <p:sldId id="313" r:id="rId26"/>
    <p:sldId id="316" r:id="rId27"/>
    <p:sldId id="315" r:id="rId28"/>
    <p:sldId id="317" r:id="rId29"/>
    <p:sldId id="329" r:id="rId30"/>
    <p:sldId id="330" r:id="rId31"/>
    <p:sldId id="331" r:id="rId32"/>
    <p:sldId id="295"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iane Tanner" initials="" lastIdx="80" clrIdx="0"/>
  <p:cmAuthor id="1" name="Haas"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C5D5E"/>
    <a:srgbClr val="627359"/>
    <a:srgbClr val="768B6B"/>
    <a:srgbClr val="008000"/>
    <a:srgbClr val="CAE8AA"/>
    <a:srgbClr val="99FFCC"/>
    <a:srgbClr val="9900CC"/>
    <a:srgbClr val="CCFF33"/>
  </p:clrMru>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104" autoAdjust="0"/>
    <p:restoredTop sz="80500" autoAdjust="0"/>
  </p:normalViewPr>
  <p:slideViewPr>
    <p:cSldViewPr>
      <p:cViewPr>
        <p:scale>
          <a:sx n="100" d="100"/>
          <a:sy n="100" d="100"/>
        </p:scale>
        <p:origin x="-870" y="-72"/>
      </p:cViewPr>
      <p:guideLst>
        <p:guide orient="horz" pos="2160"/>
        <p:guide pos="672"/>
      </p:guideLst>
    </p:cSldViewPr>
  </p:slideViewPr>
  <p:outlineViewPr>
    <p:cViewPr>
      <p:scale>
        <a:sx n="33" d="100"/>
        <a:sy n="33" d="100"/>
      </p:scale>
      <p:origin x="0" y="5000"/>
    </p:cViewPr>
  </p:outlineViewPr>
  <p:notesTextViewPr>
    <p:cViewPr>
      <p:scale>
        <a:sx n="100" d="100"/>
        <a:sy n="100" d="100"/>
      </p:scale>
      <p:origin x="0" y="0"/>
    </p:cViewPr>
  </p:notesTextViewPr>
  <p:sorterViewPr>
    <p:cViewPr>
      <p:scale>
        <a:sx n="66" d="100"/>
        <a:sy n="66" d="100"/>
      </p:scale>
      <p:origin x="0" y="828"/>
    </p:cViewPr>
  </p:sorterViewPr>
  <p:notesViewPr>
    <p:cSldViewPr>
      <p:cViewPr>
        <p:scale>
          <a:sx n="66" d="100"/>
          <a:sy n="66" d="100"/>
        </p:scale>
        <p:origin x="-1602" y="42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mn-cs"/>
              </a:defRPr>
            </a:lvl1pPr>
          </a:lstStyle>
          <a:p>
            <a:pPr>
              <a:defRPr/>
            </a:pPr>
            <a:fld id="{4F0B06FE-2401-44B5-86C3-7F827AE6F48F}" type="datetimeFigureOut">
              <a:rPr lang="en-US"/>
              <a:pPr>
                <a:defRPr/>
              </a:pPr>
              <a:t>9/8/2013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mn-cs"/>
              </a:defRPr>
            </a:lvl1pPr>
          </a:lstStyle>
          <a:p>
            <a:pPr>
              <a:defRPr/>
            </a:pPr>
            <a:r>
              <a:rPr lang="en-US"/>
              <a:t>Copyright © 2009 Pearson Education, Inc. Publishing as Prentice Hall. </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mn-cs"/>
              </a:defRPr>
            </a:lvl1pPr>
          </a:lstStyle>
          <a:p>
            <a:pPr>
              <a:defRPr/>
            </a:pPr>
            <a:fld id="{A4674A78-DD64-4EC7-A4A9-540A77C0536E}" type="slidenum">
              <a:rPr lang="en-US"/>
              <a:pPr>
                <a:defRPr/>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cs typeface="+mn-cs"/>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cs typeface="+mn-cs"/>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cs typeface="+mn-cs"/>
              </a:defRPr>
            </a:lvl1pPr>
          </a:lstStyle>
          <a:p>
            <a:pPr>
              <a:defRPr/>
            </a:pPr>
            <a:r>
              <a:rPr lang="en-US"/>
              <a:t>Copyright © 2009 Pearson Education, Inc. Publishing as Prentice Hall. </a:t>
            </a: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cs typeface="+mn-cs"/>
              </a:defRPr>
            </a:lvl1pPr>
          </a:lstStyle>
          <a:p>
            <a:pPr>
              <a:defRPr/>
            </a:pPr>
            <a:fld id="{047D92DB-19FD-487C-B91C-50F0312E6039}" type="slidenum">
              <a:rPr lang="en-US"/>
              <a:pPr>
                <a:defRPr/>
              </a:pPr>
              <a:t>‹#›</a:t>
            </a:fld>
            <a:endParaRPr 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0482" name="Notes Placeholder 2"/>
          <p:cNvSpPr>
            <a:spLocks noGrp="1"/>
          </p:cNvSpPr>
          <p:nvPr>
            <p:ph type="body" idx="1"/>
          </p:nvPr>
        </p:nvSpPr>
        <p:spPr>
          <a:noFill/>
          <a:ln/>
        </p:spPr>
        <p:txBody>
          <a:bodyPr/>
          <a:lstStyle/>
          <a:p>
            <a:endParaRPr lang="en-SG" smtClean="0"/>
          </a:p>
        </p:txBody>
      </p:sp>
      <p:sp>
        <p:nvSpPr>
          <p:cNvPr id="65540" name="Slide Number Placeholder 3"/>
          <p:cNvSpPr>
            <a:spLocks noGrp="1"/>
          </p:cNvSpPr>
          <p:nvPr>
            <p:ph type="sldNum" sz="quarter" idx="5"/>
          </p:nvPr>
        </p:nvSpPr>
        <p:spPr/>
        <p:txBody>
          <a:bodyPr/>
          <a:lstStyle/>
          <a:p>
            <a:pPr>
              <a:defRPr/>
            </a:pPr>
            <a:fld id="{F1948F6B-0E18-4AB3-BE90-07AB4696309B}" type="slidenum">
              <a:rPr lang="en-US" smtClean="0">
                <a:latin typeface="Arial" charset="0"/>
              </a:rPr>
              <a:pPr>
                <a:defRPr/>
              </a:pPr>
              <a:t>1</a:t>
            </a:fld>
            <a:endParaRPr 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p:txBody>
          <a:bodyPr/>
          <a:lstStyle/>
          <a:p>
            <a:pPr>
              <a:defRPr/>
            </a:pPr>
            <a:fld id="{905DC9B2-1EA2-44E4-BA69-4D580D06A932}" type="slidenum">
              <a:rPr lang="en-US" smtClean="0">
                <a:latin typeface="Arial" charset="0"/>
              </a:rPr>
              <a:pPr>
                <a:defRPr/>
              </a:pPr>
              <a:t>10</a:t>
            </a:fld>
            <a:endParaRPr lang="en-US" smtClean="0">
              <a:latin typeface="Arial" charset="0"/>
            </a:endParaRPr>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r>
              <a:rPr lang="en-US" smtClean="0"/>
              <a:t>Managerial report data must be relevant to the decisions that company management is required to make. Financial report data, initially based on historical transactions, must be reliable and objective.  </a:t>
            </a:r>
          </a:p>
        </p:txBody>
      </p:sp>
      <p:sp>
        <p:nvSpPr>
          <p:cNvPr id="77829" name="Footer Placeholder 4"/>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p:txBody>
          <a:bodyPr/>
          <a:lstStyle/>
          <a:p>
            <a:pPr>
              <a:defRPr/>
            </a:pPr>
            <a:fld id="{A510453F-5F22-4F70-9474-430E98FD90D3}" type="slidenum">
              <a:rPr lang="en-US" smtClean="0">
                <a:latin typeface="Arial" charset="0"/>
              </a:rPr>
              <a:pPr>
                <a:defRPr/>
              </a:pPr>
              <a:t>11</a:t>
            </a:fld>
            <a:endParaRPr lang="en-US" smtClean="0">
              <a:latin typeface="Arial" charset="0"/>
            </a:endParaRPr>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r>
              <a:rPr lang="en-US" smtClean="0"/>
              <a:t>Managerial accounting reports, prepared as needed for specific segments of the business, are verified by an internal audit.  </a:t>
            </a:r>
          </a:p>
          <a:p>
            <a:pPr eaLnBrk="1" hangingPunct="1"/>
            <a:r>
              <a:rPr lang="en-US" smtClean="0"/>
              <a:t>Financial accounting reports, prepared as required, are provided quarterly and annually, and are verified by external auditors.  </a:t>
            </a:r>
          </a:p>
        </p:txBody>
      </p:sp>
      <p:sp>
        <p:nvSpPr>
          <p:cNvPr id="78853" name="Footer Placeholder 4"/>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p:txBody>
          <a:bodyPr/>
          <a:lstStyle/>
          <a:p>
            <a:pPr>
              <a:defRPr/>
            </a:pPr>
            <a:fld id="{4497B434-4023-44E4-89A4-FF1254507DD9}" type="slidenum">
              <a:rPr lang="en-US" smtClean="0">
                <a:latin typeface="Arial" charset="0"/>
              </a:rPr>
              <a:pPr>
                <a:defRPr/>
              </a:pPr>
              <a:t>12</a:t>
            </a:fld>
            <a:endParaRPr lang="en-US" smtClean="0">
              <a:latin typeface="Arial" charset="0"/>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r>
              <a:rPr lang="en-US" smtClean="0"/>
              <a:t>Finally, managerial accounting reports</a:t>
            </a:r>
            <a:r>
              <a:rPr lang="en-US" smtClean="0">
                <a:cs typeface="Arial" charset="0"/>
              </a:rPr>
              <a:t>–which do not have any formal legal </a:t>
            </a:r>
            <a:r>
              <a:rPr lang="en-US" smtClean="0"/>
              <a:t>information requirements</a:t>
            </a:r>
            <a:r>
              <a:rPr lang="en-US" smtClean="0">
                <a:cs typeface="Arial" charset="0"/>
              </a:rPr>
              <a:t>–</a:t>
            </a:r>
            <a:r>
              <a:rPr lang="en-US" smtClean="0"/>
              <a:t>may have direct impact on employee behavior.  However, the SEC requires publicly traded companies to issue audited financial statements that disclose information critical to investors.  Usually, these financial accounting reports do not have impact on employee behavior.</a:t>
            </a:r>
          </a:p>
        </p:txBody>
      </p:sp>
      <p:sp>
        <p:nvSpPr>
          <p:cNvPr id="79877" name="Footer Placeholder 4"/>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a:defRPr/>
            </a:pPr>
            <a:fld id="{A2B3B3A7-2B75-4F4D-A7DD-54CE028D3BA5}" type="slidenum">
              <a:rPr lang="en-US" smtClean="0">
                <a:latin typeface="Arial" charset="0"/>
              </a:rPr>
              <a:pPr>
                <a:defRPr/>
              </a:pPr>
              <a:t>13</a:t>
            </a:fld>
            <a:endParaRPr lang="en-US" smtClean="0">
              <a:latin typeface="Arial" charset="0"/>
            </a:endParaRPr>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r>
              <a:rPr lang="en-US" smtClean="0"/>
              <a:t>Learning Objective 3 describes organizational structure and the roles and skills required of management accountants within the organization.</a:t>
            </a:r>
          </a:p>
        </p:txBody>
      </p:sp>
      <p:sp>
        <p:nvSpPr>
          <p:cNvPr id="68613" name="Footer Placeholder 4"/>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p:txBody>
          <a:bodyPr/>
          <a:lstStyle/>
          <a:p>
            <a:pPr>
              <a:defRPr/>
            </a:pPr>
            <a:fld id="{3BCED29C-FC08-4F56-9B70-AE1D62678C5B}" type="slidenum">
              <a:rPr lang="en-US" smtClean="0">
                <a:latin typeface="Arial" charset="0"/>
              </a:rPr>
              <a:pPr>
                <a:defRPr/>
              </a:pPr>
              <a:t>14</a:t>
            </a:fld>
            <a:endParaRPr lang="en-US" smtClean="0">
              <a:latin typeface="Arial" charset="0"/>
            </a:endParaRPr>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r>
              <a:rPr lang="en-US" smtClean="0"/>
              <a:t>Stockholders elect a </a:t>
            </a:r>
            <a:r>
              <a:rPr lang="en-US" b="1" smtClean="0"/>
              <a:t>board of directors</a:t>
            </a:r>
            <a:r>
              <a:rPr lang="en-US" smtClean="0"/>
              <a:t> to oversee the company. The board meets only periodically, so it hires a </a:t>
            </a:r>
            <a:r>
              <a:rPr lang="en-US" b="1" smtClean="0"/>
              <a:t>chief executive officer (CEO)</a:t>
            </a:r>
            <a:r>
              <a:rPr lang="en-US" smtClean="0"/>
              <a:t> to manage the company on a daily basis. The CEO hires other executives to run various aspects of the organization, including the </a:t>
            </a:r>
            <a:r>
              <a:rPr lang="en-US" b="1" smtClean="0"/>
              <a:t>chief operating officer (COO)</a:t>
            </a:r>
            <a:r>
              <a:rPr lang="en-US" smtClean="0"/>
              <a:t> and the </a:t>
            </a:r>
            <a:r>
              <a:rPr lang="en-US" b="1" smtClean="0"/>
              <a:t>chief financial officer (CFO)</a:t>
            </a:r>
            <a:r>
              <a:rPr lang="en-US" smtClean="0"/>
              <a:t>. The COO is responsible for the company’s operations, such as research and development (R&amp;D), production, and distribution. The CFO is responsible for all of the company’s financial concerns. The </a:t>
            </a:r>
            <a:r>
              <a:rPr lang="en-US" b="1" smtClean="0"/>
              <a:t>treasurer</a:t>
            </a:r>
            <a:r>
              <a:rPr lang="en-US" smtClean="0"/>
              <a:t> and the </a:t>
            </a:r>
            <a:r>
              <a:rPr lang="en-US" b="1" smtClean="0"/>
              <a:t>controller </a:t>
            </a:r>
            <a:r>
              <a:rPr lang="en-US" smtClean="0"/>
              <a:t>report directly to the CFO. The treasurer is primarily responsible for raising capital (through issuing stocks and bonds) and investing funds. The controller is usually responsible for general financial accounting, managerial accounting, and tax reporting.</a:t>
            </a:r>
          </a:p>
          <a:p>
            <a:pPr eaLnBrk="1" hangingPunct="1"/>
            <a:endParaRPr lang="en-US" smtClean="0"/>
          </a:p>
          <a:p>
            <a:pPr eaLnBrk="1" hangingPunct="1"/>
            <a:r>
              <a:rPr lang="en-US" smtClean="0"/>
              <a:t>The New York Stock Exchange requires that listed companies have an </a:t>
            </a:r>
            <a:r>
              <a:rPr lang="en-US" b="1" smtClean="0"/>
              <a:t>internal audit function</a:t>
            </a:r>
            <a:r>
              <a:rPr lang="en-US" smtClean="0"/>
              <a:t>. The role of the internal audit function is to ensure that the company’s internal controls and risk management policies are functioning properly. The internal audit department reports directly to a subcommittee of the board of directors called the </a:t>
            </a:r>
            <a:r>
              <a:rPr lang="en-US" b="1" smtClean="0"/>
              <a:t>audit committee</a:t>
            </a:r>
            <a:r>
              <a:rPr lang="en-US" smtClean="0"/>
              <a:t>. The audit committee oversees the internal audit function as well as the annual audit of the financial statements by independent CPAs. </a:t>
            </a:r>
          </a:p>
        </p:txBody>
      </p:sp>
      <p:sp>
        <p:nvSpPr>
          <p:cNvPr id="84997" name="Footer Placeholder 4"/>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p:txBody>
          <a:bodyPr/>
          <a:lstStyle/>
          <a:p>
            <a:pPr>
              <a:defRPr/>
            </a:pPr>
            <a:fld id="{F473B14F-AE2B-4A39-A3F3-A4CB2AD10F2F}" type="slidenum">
              <a:rPr lang="en-US" smtClean="0">
                <a:latin typeface="Arial" charset="0"/>
              </a:rPr>
              <a:pPr>
                <a:defRPr/>
              </a:pPr>
              <a:t>15</a:t>
            </a:fld>
            <a:endParaRPr lang="en-US" smtClean="0">
              <a:latin typeface="Arial" charset="0"/>
            </a:endParaRPr>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xfrm>
            <a:off x="685800" y="4495800"/>
            <a:ext cx="5486400" cy="3962400"/>
          </a:xfrm>
          <a:noFill/>
          <a:ln/>
        </p:spPr>
        <p:txBody>
          <a:bodyPr/>
          <a:lstStyle/>
          <a:p>
            <a:pPr eaLnBrk="1" hangingPunct="1"/>
            <a:r>
              <a:rPr lang="en-US" smtClean="0"/>
              <a:t>Technology has changed the roles of management accountants. They are still involved with the traditional tasks of ensuring accurate financial records. However, computers have taken over the task of performing routine mechanical accounting tasks. Freed from the routine mechanical work, management accountants spend more time planning, analyzing, and interpreting accounting data to provide decision support.</a:t>
            </a:r>
          </a:p>
          <a:p>
            <a:pPr eaLnBrk="1" hangingPunct="1"/>
            <a:endParaRPr lang="en-US" smtClean="0"/>
          </a:p>
          <a:p>
            <a:pPr eaLnBrk="1" hangingPunct="1"/>
            <a:r>
              <a:rPr lang="en-US" smtClean="0"/>
              <a:t>Management accountants must still ensure that the company’s financial records adequately capture economic events. They help design the information systems that capture and record transactions and make sure that the information system generates accurate data. They use professional judgment to record nonroutine transactions and make adjustments to the financial records as needed. Management accountants still need to know what transactions to record and how to record them, but they let technology do most of the routine work.</a:t>
            </a:r>
          </a:p>
          <a:p>
            <a:pPr eaLnBrk="1" hangingPunct="1"/>
            <a:endParaRPr lang="en-US" smtClean="0"/>
          </a:p>
        </p:txBody>
      </p:sp>
      <p:sp>
        <p:nvSpPr>
          <p:cNvPr id="86021" name="Footer Placeholder 4"/>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pPr>
              <a:defRPr/>
            </a:pPr>
            <a:fld id="{1E7EC5FC-8BD6-4A2A-8E95-ECBD67D8B814}" type="slidenum">
              <a:rPr lang="en-US" smtClean="0">
                <a:latin typeface="Arial" charset="0"/>
              </a:rPr>
              <a:pPr>
                <a:defRPr/>
              </a:pPr>
              <a:t>16</a:t>
            </a:fld>
            <a:endParaRPr lang="en-US" smtClean="0">
              <a:latin typeface="Arial" charset="0"/>
            </a:endParaRPr>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r>
              <a:rPr lang="en-US" smtClean="0"/>
              <a:t>Today’s management accountant requires solid knowledge of both financial and managerial accounting, analytical skills, knowledge of how a business functions, the ability to work on a team, and oral and written communications skills.</a:t>
            </a:r>
          </a:p>
          <a:p>
            <a:pPr eaLnBrk="1" hangingPunct="1"/>
            <a:endParaRPr lang="en-US" smtClean="0"/>
          </a:p>
        </p:txBody>
      </p:sp>
      <p:sp>
        <p:nvSpPr>
          <p:cNvPr id="87045" name="Footer Placeholder 4"/>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a:defRPr/>
            </a:pPr>
            <a:fld id="{8F596E3D-9011-481E-AD89-52EB681005DD}" type="slidenum">
              <a:rPr lang="en-US" smtClean="0">
                <a:latin typeface="Arial" charset="0"/>
              </a:rPr>
              <a:pPr>
                <a:defRPr/>
              </a:pPr>
              <a:t>17</a:t>
            </a:fld>
            <a:endParaRPr lang="en-US" smtClean="0">
              <a:latin typeface="Arial" charset="0"/>
            </a:endParaRPr>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r>
              <a:rPr lang="en-US" smtClean="0"/>
              <a:t>Learning Objective 4 describes the role of the Institute of Management Accountants (IMA) and how to use its ethical standards to make reasonable ethical judgments.</a:t>
            </a:r>
          </a:p>
        </p:txBody>
      </p:sp>
      <p:sp>
        <p:nvSpPr>
          <p:cNvPr id="68613" name="Footer Placeholder 4"/>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p:txBody>
          <a:bodyPr/>
          <a:lstStyle/>
          <a:p>
            <a:pPr>
              <a:defRPr/>
            </a:pPr>
            <a:fld id="{CB8ABFA6-234E-41CC-8DB6-DA1E8DE8BE03}" type="slidenum">
              <a:rPr lang="en-US" smtClean="0">
                <a:latin typeface="Arial" charset="0"/>
              </a:rPr>
              <a:pPr>
                <a:defRPr/>
              </a:pPr>
              <a:t>18</a:t>
            </a:fld>
            <a:endParaRPr lang="en-US" smtClean="0">
              <a:latin typeface="Arial" charset="0"/>
            </a:endParaRPr>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eaLnBrk="1" hangingPunct="1"/>
            <a:r>
              <a:rPr lang="en-US" smtClean="0"/>
              <a:t>The Institute of Management Accountants (IMA) is the professional association for management accountants. The goal of the IMA is to advance the management accounting profession primarily through certification, practice development, education and networking. The IMA issues one professional certification: the Certified Management Accountant (CMA). You can find out more about the IMA and the CMA at the IMA website www.imanet.org.</a:t>
            </a:r>
          </a:p>
        </p:txBody>
      </p:sp>
      <p:sp>
        <p:nvSpPr>
          <p:cNvPr id="91141" name="Footer Placeholder 4"/>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p:txBody>
          <a:bodyPr/>
          <a:lstStyle/>
          <a:p>
            <a:pPr>
              <a:defRPr/>
            </a:pPr>
            <a:fld id="{0E21DFEB-D167-42F2-9685-9638387AF5A8}" type="slidenum">
              <a:rPr lang="en-US" smtClean="0">
                <a:latin typeface="Arial" charset="0"/>
              </a:rPr>
              <a:pPr>
                <a:defRPr/>
              </a:pPr>
              <a:t>19</a:t>
            </a:fld>
            <a:endParaRPr lang="en-US" smtClean="0">
              <a:latin typeface="Arial" charset="0"/>
            </a:endParaRPr>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r>
              <a:rPr lang="en-US" smtClean="0"/>
              <a:t>The IMA Statement of Ethical Professional Practice requires compliance with four ethical standards: Maintain professional competence, preserve confidentiality of information, uphold integrity, and perform duties with credibility.  Failure to comply with the standards may result in disciplinary action.</a:t>
            </a:r>
          </a:p>
        </p:txBody>
      </p:sp>
      <p:sp>
        <p:nvSpPr>
          <p:cNvPr id="92165" name="Footer Placeholder 4"/>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a:defRPr/>
            </a:pPr>
            <a:fld id="{AA92CDAE-0C72-48D3-BC49-A14047AAF35C}" type="slidenum">
              <a:rPr lang="en-US" smtClean="0">
                <a:latin typeface="Arial" charset="0"/>
              </a:rPr>
              <a:pPr>
                <a:defRPr/>
              </a:pPr>
              <a:t>2</a:t>
            </a:fld>
            <a:endParaRPr lang="en-US" smtClean="0">
              <a:latin typeface="Arial" charset="0"/>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r>
              <a:rPr lang="en-US" smtClean="0"/>
              <a:t>There are three primary managerial accounting responsibilities. These three responsibilities are the topic of Learning Objective 1.</a:t>
            </a:r>
          </a:p>
        </p:txBody>
      </p:sp>
      <p:sp>
        <p:nvSpPr>
          <p:cNvPr id="68613" name="Footer Placeholder 4"/>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a:ln/>
        </p:spPr>
      </p:sp>
      <p:sp>
        <p:nvSpPr>
          <p:cNvPr id="59394" name="Notes Placeholder 2"/>
          <p:cNvSpPr>
            <a:spLocks noGrp="1"/>
          </p:cNvSpPr>
          <p:nvPr>
            <p:ph type="body" idx="1"/>
          </p:nvPr>
        </p:nvSpPr>
        <p:spPr>
          <a:noFill/>
          <a:ln/>
        </p:spPr>
        <p:txBody>
          <a:bodyPr/>
          <a:lstStyle/>
          <a:p>
            <a:pPr>
              <a:spcBef>
                <a:spcPct val="0"/>
              </a:spcBef>
            </a:pPr>
            <a:r>
              <a:rPr lang="en-US" smtClean="0"/>
              <a:t>Management accountants continually face ethical challenges. The IMA has developed principles and standards to help management accountants deal with these challenges. The principles and standards remind us that society expects professional accountants to exhibit the highest level of ethical behavior. Ethical behavior means doing the right thing, regardless of the consequences. Consequences can make it difficult to decide what to do.  Examples of unethical behavior:</a:t>
            </a:r>
          </a:p>
          <a:p>
            <a:pPr marL="914400" lvl="1" indent="-449263">
              <a:buFontTx/>
              <a:buChar char="•"/>
            </a:pPr>
            <a:r>
              <a:rPr lang="en-US" smtClean="0"/>
              <a:t>Allowing reimbursement of false expense reports</a:t>
            </a:r>
          </a:p>
          <a:p>
            <a:pPr marL="914400" lvl="1" indent="-449263">
              <a:buFontTx/>
              <a:buChar char="•"/>
            </a:pPr>
            <a:r>
              <a:rPr lang="en-US" smtClean="0"/>
              <a:t>Following the controller’s suggestion to manipulate income </a:t>
            </a:r>
          </a:p>
          <a:p>
            <a:pPr marL="914400" lvl="1" indent="-449263">
              <a:buFontTx/>
              <a:buChar char="•"/>
            </a:pPr>
            <a:r>
              <a:rPr lang="en-US" smtClean="0"/>
              <a:t>Performing tasks that you do not feel qualified to perform</a:t>
            </a:r>
          </a:p>
          <a:p>
            <a:endParaRPr lang="en-US" smtClean="0"/>
          </a:p>
        </p:txBody>
      </p:sp>
      <p:sp>
        <p:nvSpPr>
          <p:cNvPr id="93188" name="Footer Placeholder 3"/>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
        <p:nvSpPr>
          <p:cNvPr id="93189" name="Slide Number Placeholder 4"/>
          <p:cNvSpPr>
            <a:spLocks noGrp="1"/>
          </p:cNvSpPr>
          <p:nvPr>
            <p:ph type="sldNum" sz="quarter" idx="5"/>
          </p:nvPr>
        </p:nvSpPr>
        <p:spPr/>
        <p:txBody>
          <a:bodyPr/>
          <a:lstStyle/>
          <a:p>
            <a:pPr>
              <a:defRPr/>
            </a:pPr>
            <a:fld id="{1126A890-D387-42E2-8178-8CCB36F2D16E}" type="slidenum">
              <a:rPr lang="en-US" smtClean="0">
                <a:latin typeface="Arial" charset="0"/>
              </a:rPr>
              <a:pPr>
                <a:defRPr/>
              </a:pPr>
              <a:t>20</a:t>
            </a:fld>
            <a:endParaRPr lang="en-US"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p:txBody>
          <a:bodyPr/>
          <a:lstStyle/>
          <a:p>
            <a:pPr>
              <a:defRPr/>
            </a:pPr>
            <a:fld id="{2220EDEB-38EC-4B59-A526-7D4832363288}" type="slidenum">
              <a:rPr lang="en-US" smtClean="0">
                <a:latin typeface="Arial" charset="0"/>
              </a:rPr>
              <a:pPr>
                <a:defRPr/>
              </a:pPr>
              <a:t>21</a:t>
            </a:fld>
            <a:endParaRPr lang="en-US" smtClean="0">
              <a:latin typeface="Arial" charset="0"/>
            </a:endParaRPr>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pPr eaLnBrk="1" hangingPunct="1"/>
            <a:r>
              <a:rPr lang="en-US" smtClean="0"/>
              <a:t>To resolve ethical dilemmas, the IMA suggests that management accountants first follow their company’s established policies for reporting unethical behavior.  If not resolved in this way, then you should discuss the situation with the immediate supervisor unless the supervisor is involved in the unethical situation.  If the immediate supervisor is involved and is the CEO, you must notify the audit committee or board of directors. Discuss the unethical situation with an objective advisor, such as an IMA ethics counselor, for clarification. Consulting an attorney regarding legal obligations and rights is also advisable.</a:t>
            </a:r>
          </a:p>
          <a:p>
            <a:pPr eaLnBrk="1" hangingPunct="1"/>
            <a:endParaRPr lang="en-US" smtClean="0"/>
          </a:p>
        </p:txBody>
      </p:sp>
      <p:sp>
        <p:nvSpPr>
          <p:cNvPr id="94213" name="Footer Placeholder 4"/>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a:ln/>
        </p:spPr>
      </p:sp>
      <p:sp>
        <p:nvSpPr>
          <p:cNvPr id="63490" name="Notes Placeholder 2"/>
          <p:cNvSpPr>
            <a:spLocks noGrp="1"/>
          </p:cNvSpPr>
          <p:nvPr>
            <p:ph type="body" idx="1"/>
          </p:nvPr>
        </p:nvSpPr>
        <p:spPr>
          <a:noFill/>
          <a:ln/>
        </p:spPr>
        <p:txBody>
          <a:bodyPr/>
          <a:lstStyle/>
          <a:p>
            <a:r>
              <a:rPr lang="en-US" smtClean="0"/>
              <a:t>Finally, is there a difference between unethical and illegal behavior? Not all unethical behavior is illegal, but all illegal behavior is unethical. For example, consider the competence standard. The competence standard states that management accountants have a responsibility to provide decision support information that is accurate, clear, concise, and timely. Failure to follow this standard is unethical but in most cases not illegal. Now, consider the integrity standard. It states that management accountants must abstain from any activity that might discredit the profession. A management accountant who commits an illegal act is violating this ethical standard. In other words, ethical behavior encompasses more than simply following the law.</a:t>
            </a:r>
          </a:p>
        </p:txBody>
      </p:sp>
      <p:sp>
        <p:nvSpPr>
          <p:cNvPr id="95236" name="Footer Placeholder 3"/>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
        <p:nvSpPr>
          <p:cNvPr id="95237" name="Slide Number Placeholder 4"/>
          <p:cNvSpPr>
            <a:spLocks noGrp="1"/>
          </p:cNvSpPr>
          <p:nvPr>
            <p:ph type="sldNum" sz="quarter" idx="5"/>
          </p:nvPr>
        </p:nvSpPr>
        <p:spPr/>
        <p:txBody>
          <a:bodyPr/>
          <a:lstStyle/>
          <a:p>
            <a:pPr>
              <a:defRPr/>
            </a:pPr>
            <a:fld id="{981F3BD9-78C7-4751-BC47-BBD14D19D94C}" type="slidenum">
              <a:rPr lang="en-US" smtClean="0">
                <a:latin typeface="Arial" charset="0"/>
              </a:rPr>
              <a:pPr>
                <a:defRPr/>
              </a:pPr>
              <a:t>22</a:t>
            </a:fld>
            <a:endParaRPr lang="en-US"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a:defRPr/>
            </a:pPr>
            <a:fld id="{3644DBF4-4225-4DBE-9592-FA388AF81233}" type="slidenum">
              <a:rPr lang="en-US" smtClean="0">
                <a:latin typeface="Arial" charset="0"/>
              </a:rPr>
              <a:pPr>
                <a:defRPr/>
              </a:pPr>
              <a:t>23</a:t>
            </a:fld>
            <a:endParaRPr lang="en-US" smtClean="0">
              <a:latin typeface="Arial" charset="0"/>
            </a:endParaRPr>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pPr eaLnBrk="1" hangingPunct="1"/>
            <a:r>
              <a:rPr lang="en-US" smtClean="0"/>
              <a:t>Learning Objective 5 discusses regulatory and business trends. </a:t>
            </a:r>
          </a:p>
        </p:txBody>
      </p:sp>
      <p:sp>
        <p:nvSpPr>
          <p:cNvPr id="68613" name="Footer Placeholder 4"/>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p:txBody>
          <a:bodyPr/>
          <a:lstStyle/>
          <a:p>
            <a:pPr>
              <a:defRPr/>
            </a:pPr>
            <a:fld id="{5A85230E-87EE-4401-81CC-BB77A0617462}" type="slidenum">
              <a:rPr lang="en-US" smtClean="0">
                <a:latin typeface="Arial" charset="0"/>
              </a:rPr>
              <a:pPr>
                <a:defRPr/>
              </a:pPr>
              <a:t>24</a:t>
            </a:fld>
            <a:endParaRPr lang="en-US" smtClean="0">
              <a:latin typeface="Arial" charset="0"/>
            </a:endParaRPr>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pPr eaLnBrk="1" hangingPunct="1"/>
            <a:r>
              <a:rPr lang="en-US" smtClean="0"/>
              <a:t>The business world is continually changing.  Let us look at some of the current regulatory and business issues that affect managers and the managerial accounting systems that support them. These issues include the Sarbanes-Oxley Act (SOX), International Financial Reporting Standards (IFRS),  Extensible Business Reporting Language (XBRL), and the shifting economy.</a:t>
            </a:r>
          </a:p>
          <a:p>
            <a:pPr eaLnBrk="1" hangingPunct="1"/>
            <a:endParaRPr lang="en-US" sz="1000" smtClean="0"/>
          </a:p>
        </p:txBody>
      </p:sp>
      <p:sp>
        <p:nvSpPr>
          <p:cNvPr id="100357" name="Footer Placeholder 4"/>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77500" lnSpcReduction="20000"/>
          </a:bodyPr>
          <a:lstStyle/>
          <a:p>
            <a:pPr>
              <a:defRPr/>
            </a:pPr>
            <a:r>
              <a:rPr lang="en-US" dirty="0" smtClean="0"/>
              <a:t>As a result of corporate accounting scandals, such as those at Enron and WorldCom, the U.S. Congress enacted the </a:t>
            </a:r>
            <a:r>
              <a:rPr lang="en-US" b="1" dirty="0" smtClean="0"/>
              <a:t>Sarbanes-Oxley Act of 2002 (SOX)</a:t>
            </a:r>
            <a:r>
              <a:rPr lang="en-US" dirty="0" smtClean="0"/>
              <a:t>. The purpose of SOX is to restore trust in publicly traded corporations, their management, their financial statements, and their auditors. SOX enhances internal control and financial reporting requirements and establishes new regulatory requirements for publicly traded companies and their independent auditors. Publicly traded companies have spent millions of dollars upgrading their internal controls and accounting systems to comply with SOX regulations.</a:t>
            </a:r>
          </a:p>
          <a:p>
            <a:pPr>
              <a:defRPr/>
            </a:pPr>
            <a:endParaRPr lang="en-US" dirty="0" smtClean="0"/>
          </a:p>
          <a:p>
            <a:pPr>
              <a:defRPr/>
            </a:pPr>
            <a:r>
              <a:rPr lang="en-US" dirty="0" smtClean="0"/>
              <a:t> SOX requires the company’s CEO and CFO to assume responsibility for the financial statements and disclosures. The CEO and CFO must certify that the financial statements and disclosures fairly present, in all material respects, the operations and financial condition of the company. Additionally, they must accept responsibility for establishing and maintaining an adequate internal control structure and procedures for financial reporting. The company must have its internal controls and financial reporting procedures assessed annually.</a:t>
            </a:r>
          </a:p>
          <a:p>
            <a:pPr>
              <a:defRPr/>
            </a:pPr>
            <a:r>
              <a:rPr lang="en-US" dirty="0" smtClean="0"/>
              <a:t/>
            </a:r>
            <a:br>
              <a:rPr lang="en-US" dirty="0" smtClean="0"/>
            </a:br>
            <a:r>
              <a:rPr lang="en-US" dirty="0" smtClean="0"/>
              <a:t>SOX also requires audit committee members to be independent, meaning that they may not receive any consulting or advisory fees from the company other than for their service on the board of directors. In addition, at least one of the members should be a financial expert. The audit committee oversees not only the internal audit function, but also the company’s audit by independent CPAs.</a:t>
            </a:r>
          </a:p>
          <a:p>
            <a:pPr>
              <a:defRPr/>
            </a:pPr>
            <a:endParaRPr lang="en-US" dirty="0" smtClean="0"/>
          </a:p>
          <a:p>
            <a:pPr>
              <a:defRPr/>
            </a:pPr>
            <a:r>
              <a:rPr lang="en-US" dirty="0" smtClean="0"/>
              <a:t>To ensure that CPA firms maintain independence from their client company, SOX does not allow CPA firms to provide certain non-audit services (such as bookkeeping and financial information systems design) to companies during the same period of time in which they are providing audit services. If a company wants to obtain such services from a CPA firm, it must hire a different firm to do the non-audit work. Tax services may be provided by the same CPA firm if preapproved by the audit committee. The audit partner must rotate off the audit engagement every five years, and the audit firm must undergo quality reviews every one to three years.</a:t>
            </a:r>
          </a:p>
          <a:p>
            <a:pPr>
              <a:defRPr/>
            </a:pPr>
            <a:endParaRPr lang="en-US" dirty="0" smtClean="0"/>
          </a:p>
          <a:p>
            <a:pPr>
              <a:defRPr/>
            </a:pPr>
            <a:r>
              <a:rPr lang="en-US" dirty="0" smtClean="0"/>
              <a:t>SOX also increases the penalties for white-collar crimes such as corporate fraud. These penalties include both monetary fines and substantial imprisonment. For example, knowingly destroying or creating documents to “impede, obstruct, or influence” any federal investigation can result in up to 20 years of imprisonment. Since its enactment in 2002, SOX has significantly affected the internal operations of publicly traded corporations and their auditors. SOX will continue to play a major role in corporate management and the audit profession.</a:t>
            </a:r>
          </a:p>
          <a:p>
            <a:pPr>
              <a:defRPr/>
            </a:pPr>
            <a:endParaRPr lang="en-US" dirty="0" smtClean="0"/>
          </a:p>
          <a:p>
            <a:pPr>
              <a:defRPr/>
            </a:pPr>
            <a:r>
              <a:rPr lang="en-US" dirty="0" smtClean="0"/>
              <a:t>Go to www.AICPA.org to learn more about SOX.</a:t>
            </a:r>
          </a:p>
          <a:p>
            <a:pPr>
              <a:defRPr/>
            </a:pPr>
            <a:endParaRPr lang="en-US" dirty="0"/>
          </a:p>
        </p:txBody>
      </p:sp>
      <p:sp>
        <p:nvSpPr>
          <p:cNvPr id="101380" name="Footer Placeholder 3"/>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
        <p:nvSpPr>
          <p:cNvPr id="101381" name="Slide Number Placeholder 4"/>
          <p:cNvSpPr>
            <a:spLocks noGrp="1"/>
          </p:cNvSpPr>
          <p:nvPr>
            <p:ph type="sldNum" sz="quarter" idx="5"/>
          </p:nvPr>
        </p:nvSpPr>
        <p:spPr/>
        <p:txBody>
          <a:bodyPr/>
          <a:lstStyle/>
          <a:p>
            <a:pPr>
              <a:defRPr/>
            </a:pPr>
            <a:fld id="{A6A10E51-D43B-4B0A-9342-E5069D578CE9}" type="slidenum">
              <a:rPr lang="en-US" smtClean="0">
                <a:latin typeface="Arial" charset="0"/>
              </a:rPr>
              <a:pPr>
                <a:defRPr/>
              </a:pPr>
              <a:t>25</a:t>
            </a:fld>
            <a:endParaRPr lang="en-US" smtClean="0">
              <a:latin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a:ln/>
        </p:spPr>
      </p:sp>
      <p:sp>
        <p:nvSpPr>
          <p:cNvPr id="71682" name="Notes Placeholder 2"/>
          <p:cNvSpPr>
            <a:spLocks noGrp="1"/>
          </p:cNvSpPr>
          <p:nvPr>
            <p:ph type="body" idx="1"/>
          </p:nvPr>
        </p:nvSpPr>
        <p:spPr>
          <a:noFill/>
          <a:ln/>
        </p:spPr>
        <p:txBody>
          <a:bodyPr/>
          <a:lstStyle/>
          <a:p>
            <a:r>
              <a:rPr lang="en-US" smtClean="0"/>
              <a:t>The SEC has recently moved to adopt</a:t>
            </a:r>
            <a:r>
              <a:rPr lang="en-US" b="1" smtClean="0"/>
              <a:t> International Financial Reporting Standards (IFRS) </a:t>
            </a:r>
            <a:r>
              <a:rPr lang="en-US" smtClean="0"/>
              <a:t>for all publicly traded companies within the next few years.   In many instances, IFRS vary from GAAP.  Although the transition to IFRS may be time consuming and expensive, in the long run it should actually save companies money and make the markets more efficient.  Currently, a company operating in several different countries often must prepare several sets of financial statements using different accounting standards.  As a result of IFRS, these companies will need to prepare only one set of financial statements that will be acceptable to all countries that have adopted IFRS.   You can keep abreast of current IFRS developments and implications for accounting information at www.IFRS.com or www.IASB.org.</a:t>
            </a:r>
          </a:p>
        </p:txBody>
      </p:sp>
      <p:sp>
        <p:nvSpPr>
          <p:cNvPr id="102404" name="Footer Placeholder 3"/>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
        <p:nvSpPr>
          <p:cNvPr id="102405" name="Slide Number Placeholder 4"/>
          <p:cNvSpPr>
            <a:spLocks noGrp="1"/>
          </p:cNvSpPr>
          <p:nvPr>
            <p:ph type="sldNum" sz="quarter" idx="5"/>
          </p:nvPr>
        </p:nvSpPr>
        <p:spPr/>
        <p:txBody>
          <a:bodyPr/>
          <a:lstStyle/>
          <a:p>
            <a:pPr>
              <a:defRPr/>
            </a:pPr>
            <a:fld id="{4B283E43-8FC5-426C-A726-C1D0B361BF0D}" type="slidenum">
              <a:rPr lang="en-US" smtClean="0">
                <a:latin typeface="Arial" charset="0"/>
              </a:rPr>
              <a:pPr>
                <a:defRPr/>
              </a:pPr>
              <a:t>26</a:t>
            </a:fld>
            <a:endParaRPr lang="en-US" smtClean="0">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US" dirty="0" smtClean="0"/>
              <a:t>Wouldn’t it be nice if managers, analysts, investors, and regulators could easily access public company information over the Internet without having to </a:t>
            </a:r>
            <a:r>
              <a:rPr lang="en-US" i="1" dirty="0" smtClean="0"/>
              <a:t>manually</a:t>
            </a:r>
            <a:r>
              <a:rPr lang="en-US" dirty="0" smtClean="0"/>
              <a:t> read PDF documents and extract the data they need for decision making?  The </a:t>
            </a:r>
            <a:r>
              <a:rPr lang="en-US" b="1" dirty="0" smtClean="0"/>
              <a:t>Extensible Business Reporting Language (XBRL)</a:t>
            </a:r>
            <a:r>
              <a:rPr lang="en-US" dirty="0" smtClean="0"/>
              <a:t> enables companies to release financial and business information in a format that can be quickly, efficiently, and cost-effectively accessed, sorted, and analyzed over the Internet. XBRL uses a standardized coding system to “tag” each piece of reported financial and business data so that it can be read by computer programs, rather than human eyes. </a:t>
            </a:r>
          </a:p>
          <a:p>
            <a:pPr>
              <a:defRPr/>
            </a:pPr>
            <a:endParaRPr dirty="0"/>
          </a:p>
          <a:p>
            <a:pPr>
              <a:defRPr/>
            </a:pPr>
            <a:r>
              <a:rPr lang="en-US" dirty="0" smtClean="0"/>
              <a:t>For example, </a:t>
            </a:r>
            <a:r>
              <a:rPr lang="en-US" i="1" dirty="0" smtClean="0"/>
              <a:t>Sales Revenue</a:t>
            </a:r>
            <a:r>
              <a:rPr lang="en-US" dirty="0" smtClean="0"/>
              <a:t> would be tagged with the same code by all companies so that a computer program could extract </a:t>
            </a:r>
            <a:r>
              <a:rPr lang="en-US" i="1" dirty="0" smtClean="0"/>
              <a:t>Sales Revenue</a:t>
            </a:r>
            <a:r>
              <a:rPr lang="en-US" dirty="0" smtClean="0"/>
              <a:t> information from an individual company or a selected group of companies.  This standardized tagging system allows computers, rather than humans, to sift through financial reports and extract only the information that is needed.  </a:t>
            </a:r>
          </a:p>
          <a:p>
            <a:pPr>
              <a:defRPr/>
            </a:pPr>
            <a:endParaRPr lang="en-US" dirty="0" smtClean="0"/>
          </a:p>
          <a:p>
            <a:pPr>
              <a:defRPr/>
            </a:pPr>
            <a:r>
              <a:rPr lang="en-US" dirty="0" smtClean="0"/>
              <a:t>Because of these benefits, the SEC is requiring that all publicly traded companies begin using XBRL for filing their financial reports. This mandatory requirement for filing their financial reports is in effect for all periods after June 15, 2011. The U.S. joins Australia, Canada, China, Japan, the United Kingdom, and other countries in mandating the use of XBRL for publicly-traded companies. You can keep abreast of XBRL developments at www.XBRL.org and www.SEC.gov </a:t>
            </a:r>
          </a:p>
          <a:p>
            <a:pPr>
              <a:defRPr/>
            </a:pPr>
            <a:endParaRPr lang="en-US" dirty="0"/>
          </a:p>
        </p:txBody>
      </p:sp>
      <p:sp>
        <p:nvSpPr>
          <p:cNvPr id="103428" name="Footer Placeholder 3"/>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
        <p:nvSpPr>
          <p:cNvPr id="103429" name="Slide Number Placeholder 4"/>
          <p:cNvSpPr>
            <a:spLocks noGrp="1"/>
          </p:cNvSpPr>
          <p:nvPr>
            <p:ph type="sldNum" sz="quarter" idx="5"/>
          </p:nvPr>
        </p:nvSpPr>
        <p:spPr/>
        <p:txBody>
          <a:bodyPr/>
          <a:lstStyle/>
          <a:p>
            <a:pPr>
              <a:defRPr/>
            </a:pPr>
            <a:fld id="{8CA37A4C-6E08-4AEA-B579-DB24B4DEBBE3}" type="slidenum">
              <a:rPr lang="en-US" smtClean="0">
                <a:latin typeface="Arial" charset="0"/>
              </a:rPr>
              <a:pPr>
                <a:defRPr/>
              </a:pPr>
              <a:t>27</a:t>
            </a:fld>
            <a:endParaRPr lang="en-US" smtClean="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a:bodyPr>
          <a:lstStyle/>
          <a:p>
            <a:pPr marL="465138" indent="-465138">
              <a:defRPr/>
            </a:pPr>
            <a:r>
              <a:rPr lang="en-US" i="1" dirty="0" smtClean="0"/>
              <a:t>Advanced Information Systems</a:t>
            </a:r>
            <a:endParaRPr lang="en-US" dirty="0" smtClean="0"/>
          </a:p>
          <a:p>
            <a:pPr marL="465138" indent="-465138">
              <a:buFont typeface="Arial" pitchFamily="34" charset="0"/>
              <a:buChar char="•"/>
              <a:defRPr/>
            </a:pPr>
            <a:r>
              <a:rPr lang="en-US" dirty="0" smtClean="0"/>
              <a:t>Enterprise resource planning (ERP)</a:t>
            </a:r>
          </a:p>
          <a:p>
            <a:pPr marL="465138" indent="-465138">
              <a:buFont typeface="Arial" pitchFamily="34" charset="0"/>
              <a:buChar char="•"/>
              <a:defRPr/>
            </a:pPr>
            <a:r>
              <a:rPr lang="en-US" dirty="0" smtClean="0"/>
              <a:t>Lean production </a:t>
            </a:r>
          </a:p>
          <a:p>
            <a:pPr marL="465138" indent="-465138">
              <a:buFont typeface="Arial" pitchFamily="34" charset="0"/>
              <a:buChar char="•"/>
              <a:defRPr/>
            </a:pPr>
            <a:r>
              <a:rPr lang="en-US" dirty="0" smtClean="0"/>
              <a:t>Just-in-time (JIT) </a:t>
            </a:r>
          </a:p>
          <a:p>
            <a:pPr marL="465138" indent="-465138">
              <a:buFont typeface="Arial" pitchFamily="34" charset="0"/>
              <a:buChar char="•"/>
              <a:defRPr/>
            </a:pPr>
            <a:r>
              <a:rPr lang="en-US" dirty="0" smtClean="0"/>
              <a:t>Total quality management (TQM) </a:t>
            </a:r>
          </a:p>
          <a:p>
            <a:pPr>
              <a:defRPr/>
            </a:pPr>
            <a:endParaRPr lang="en-US" b="1" dirty="0" smtClean="0"/>
          </a:p>
          <a:p>
            <a:pPr>
              <a:defRPr/>
            </a:pPr>
            <a:r>
              <a:rPr lang="en-US" b="1" dirty="0" smtClean="0"/>
              <a:t>Enterprise resource planning (ERP)</a:t>
            </a:r>
            <a:r>
              <a:rPr lang="en-US" dirty="0" smtClean="0"/>
              <a:t> systems that can integrate all of a company’s worldwide functions, departments, and data are one such tool. ERP systems such as SAP, Oracle, and PeopleSoft gather company data into a centralized data warehouse. The system feeds the data into software for all of the company’s business activities, from budgeting and purchasing to production and customer service. </a:t>
            </a:r>
          </a:p>
          <a:p>
            <a:pPr>
              <a:defRPr/>
            </a:pPr>
            <a:endParaRPr lang="en-US" dirty="0" smtClean="0"/>
          </a:p>
          <a:p>
            <a:pPr>
              <a:defRPr/>
            </a:pPr>
            <a:r>
              <a:rPr lang="en-US" dirty="0" smtClean="0"/>
              <a:t>Lean production is both a philosophy and a business strategy of manufacturing without waste. The more waste that is eliminated, the lower the company’s costs will be. Why is this important? With lower costs, companies are better able to compete. One primary goal of a lean production system is to eliminate the waste of </a:t>
            </a:r>
            <a:r>
              <a:rPr lang="en-US" i="1" dirty="0" smtClean="0"/>
              <a:t>time and money</a:t>
            </a:r>
            <a:r>
              <a:rPr lang="en-US" dirty="0" smtClean="0"/>
              <a:t> that accompanies large inventories. </a:t>
            </a:r>
          </a:p>
          <a:p>
            <a:pPr>
              <a:defRPr/>
            </a:pPr>
            <a:endParaRPr lang="en-US" dirty="0" smtClean="0"/>
          </a:p>
          <a:p>
            <a:pPr>
              <a:defRPr/>
            </a:pPr>
            <a:r>
              <a:rPr lang="en-US" b="1" dirty="0" smtClean="0"/>
              <a:t>(JIT)</a:t>
            </a:r>
            <a:r>
              <a:rPr lang="en-US" dirty="0" smtClean="0"/>
              <a:t> inventory philosophy was first pioneered by Toyota. By manufacturing product </a:t>
            </a:r>
            <a:r>
              <a:rPr lang="en-US" i="1" dirty="0" smtClean="0"/>
              <a:t>just in time</a:t>
            </a:r>
            <a:r>
              <a:rPr lang="en-US" dirty="0" smtClean="0"/>
              <a:t> to fill customer orders, and no sooner, companies are able to substantially reduce the quantity of raw materials and finished product kept on hand. This, in turn, reduces storage costs and handling costs.</a:t>
            </a:r>
          </a:p>
          <a:p>
            <a:pPr>
              <a:defRPr/>
            </a:pPr>
            <a:endParaRPr lang="en-US" dirty="0" smtClean="0"/>
          </a:p>
          <a:p>
            <a:pPr>
              <a:defRPr/>
            </a:pPr>
            <a:r>
              <a:rPr lang="en-US" b="1" dirty="0" smtClean="0"/>
              <a:t>(TQM)</a:t>
            </a:r>
            <a:r>
              <a:rPr lang="en-US" dirty="0" smtClean="0"/>
              <a:t> is one key to succeeding in the global economy. The goal of TQM is to delight customers by providing them with superior products and services. As part of TQM, each business function examines its own activities and works to improve performance by </a:t>
            </a:r>
            <a:r>
              <a:rPr lang="en-US" i="1" dirty="0" smtClean="0"/>
              <a:t>continually</a:t>
            </a:r>
            <a:r>
              <a:rPr lang="en-US" dirty="0" smtClean="0"/>
              <a:t> setting higher goals. </a:t>
            </a:r>
          </a:p>
          <a:p>
            <a:pPr>
              <a:defRPr/>
            </a:pPr>
            <a:endParaRPr lang="en-US" dirty="0" smtClean="0"/>
          </a:p>
          <a:p>
            <a:pPr>
              <a:defRPr/>
            </a:pPr>
            <a:r>
              <a:rPr lang="en-US" dirty="0" smtClean="0"/>
              <a:t>Many firms want to demonstrate their commitment to continuous quality improvement. The International Organization for Standardization (ISO), made up of 157 member countries, has developed international quality management standards and guidelines. Firms may become </a:t>
            </a:r>
            <a:r>
              <a:rPr lang="en-US" b="1" dirty="0" smtClean="0"/>
              <a:t>ISO 9001:2008</a:t>
            </a:r>
            <a:r>
              <a:rPr lang="en-US" dirty="0" smtClean="0"/>
              <a:t> certified by complying with the quality management standards set forth by the ISO and undergoing extensive audits of their quality management processes.  </a:t>
            </a:r>
          </a:p>
          <a:p>
            <a:pPr>
              <a:defRPr/>
            </a:pPr>
            <a:endParaRPr lang="en-US" dirty="0"/>
          </a:p>
        </p:txBody>
      </p:sp>
      <p:sp>
        <p:nvSpPr>
          <p:cNvPr id="106500" name="Footer Placeholder 3"/>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
        <p:nvSpPr>
          <p:cNvPr id="106501" name="Slide Number Placeholder 4"/>
          <p:cNvSpPr>
            <a:spLocks noGrp="1"/>
          </p:cNvSpPr>
          <p:nvPr>
            <p:ph type="sldNum" sz="quarter" idx="5"/>
          </p:nvPr>
        </p:nvSpPr>
        <p:spPr/>
        <p:txBody>
          <a:bodyPr/>
          <a:lstStyle/>
          <a:p>
            <a:pPr>
              <a:defRPr/>
            </a:pPr>
            <a:fld id="{4D34B064-2508-4570-BC39-A6227E7C002B}" type="slidenum">
              <a:rPr lang="en-US" smtClean="0">
                <a:latin typeface="Arial" charset="0"/>
              </a:rPr>
              <a:pPr>
                <a:defRPr/>
              </a:pPr>
              <a:t>28</a:t>
            </a:fld>
            <a:endParaRPr lang="en-US" smtClean="0">
              <a:latin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10000"/>
          </a:bodyPr>
          <a:lstStyle/>
          <a:p>
            <a:pPr>
              <a:defRPr/>
            </a:pPr>
            <a:r>
              <a:rPr lang="en-US" dirty="0" smtClean="0"/>
              <a:t>Lean is both a philosophy and a business strategy of manufacturing without waste. The more waste that is eliminated, the lower the company’s costs will be. Why is this important? With lower costs, companies are better able to compete. One primary goal of a lean production system is to eliminate the waste of </a:t>
            </a:r>
            <a:r>
              <a:rPr lang="en-US" i="1" dirty="0" smtClean="0"/>
              <a:t>time and money</a:t>
            </a:r>
            <a:r>
              <a:rPr lang="en-US" dirty="0" smtClean="0"/>
              <a:t> that accompanies large inventories. </a:t>
            </a:r>
          </a:p>
        </p:txBody>
      </p:sp>
      <p:sp>
        <p:nvSpPr>
          <p:cNvPr id="110596" name="Footer Placeholder 3"/>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
        <p:nvSpPr>
          <p:cNvPr id="110597" name="Slide Number Placeholder 4"/>
          <p:cNvSpPr>
            <a:spLocks noGrp="1"/>
          </p:cNvSpPr>
          <p:nvPr>
            <p:ph type="sldNum" sz="quarter" idx="5"/>
          </p:nvPr>
        </p:nvSpPr>
        <p:spPr/>
        <p:txBody>
          <a:bodyPr/>
          <a:lstStyle/>
          <a:p>
            <a:pPr>
              <a:defRPr/>
            </a:pPr>
            <a:fld id="{E91A667C-1AF1-442A-AECF-76F337A8021F}" type="slidenum">
              <a:rPr lang="en-US" smtClean="0">
                <a:latin typeface="Arial" charset="0"/>
              </a:rPr>
              <a:pPr>
                <a:defRPr/>
              </a:pPr>
              <a:t>29</a:t>
            </a:fld>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p:txBody>
          <a:bodyPr/>
          <a:lstStyle/>
          <a:p>
            <a:pPr>
              <a:defRPr/>
            </a:pPr>
            <a:fld id="{8DC12D50-410B-4EAC-B144-51716317EC5B}" type="slidenum">
              <a:rPr lang="en-US" smtClean="0">
                <a:latin typeface="Arial" charset="0"/>
              </a:rPr>
              <a:pPr>
                <a:defRPr/>
              </a:pPr>
              <a:t>3</a:t>
            </a:fld>
            <a:endParaRPr lang="en-US" smtClean="0">
              <a:latin typeface="Arial" charset="0"/>
            </a:endParaRP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r>
              <a:rPr lang="en-US" smtClean="0"/>
              <a:t>Managerial accounting helps managers fulfill their three primary responsibilities: Planning, Directing, and Controlling.</a:t>
            </a:r>
          </a:p>
        </p:txBody>
      </p:sp>
      <p:sp>
        <p:nvSpPr>
          <p:cNvPr id="69637" name="Footer Placeholder 4"/>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noTextEdit="1"/>
          </p:cNvSpPr>
          <p:nvPr>
            <p:ph type="sldImg"/>
          </p:nvPr>
        </p:nvSpPr>
        <p:spPr>
          <a:ln/>
        </p:spPr>
      </p:sp>
      <p:sp>
        <p:nvSpPr>
          <p:cNvPr id="88066" name="Notes Placeholder 2"/>
          <p:cNvSpPr>
            <a:spLocks noGrp="1"/>
          </p:cNvSpPr>
          <p:nvPr>
            <p:ph type="body" idx="1"/>
          </p:nvPr>
        </p:nvSpPr>
        <p:spPr>
          <a:noFill/>
          <a:ln/>
        </p:spPr>
        <p:txBody>
          <a:bodyPr/>
          <a:lstStyle/>
          <a:p>
            <a:endParaRPr lang="en-US" smtClean="0"/>
          </a:p>
          <a:p>
            <a:r>
              <a:rPr lang="en-US" b="1" smtClean="0"/>
              <a:t>(JIT)</a:t>
            </a:r>
            <a:r>
              <a:rPr lang="en-US" smtClean="0"/>
              <a:t> inventory philosophy was first pioneered by Toyota. By manufacturing product </a:t>
            </a:r>
            <a:r>
              <a:rPr lang="en-US" i="1" smtClean="0"/>
              <a:t>just in time</a:t>
            </a:r>
            <a:r>
              <a:rPr lang="en-US" smtClean="0"/>
              <a:t> to fill customer orders, and no sooner, companies are able to substantially reduce the quantity of raw materials and finished product kept on hand.  This, in turn, reduces storage costs and handling costs. </a:t>
            </a:r>
          </a:p>
        </p:txBody>
      </p:sp>
      <p:sp>
        <p:nvSpPr>
          <p:cNvPr id="111620" name="Footer Placeholder 3"/>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
        <p:nvSpPr>
          <p:cNvPr id="111621" name="Slide Number Placeholder 4"/>
          <p:cNvSpPr>
            <a:spLocks noGrp="1"/>
          </p:cNvSpPr>
          <p:nvPr>
            <p:ph type="sldNum" sz="quarter" idx="5"/>
          </p:nvPr>
        </p:nvSpPr>
        <p:spPr/>
        <p:txBody>
          <a:bodyPr/>
          <a:lstStyle/>
          <a:p>
            <a:pPr>
              <a:defRPr/>
            </a:pPr>
            <a:fld id="{623801BE-5C96-4F96-A17F-7FD6B6FA0586}" type="slidenum">
              <a:rPr lang="en-US" smtClean="0">
                <a:latin typeface="Arial" charset="0"/>
              </a:rPr>
              <a:pPr>
                <a:defRPr/>
              </a:pPr>
              <a:t>30</a:t>
            </a:fld>
            <a:endParaRPr lang="en-US" smtClean="0">
              <a:latin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p:cNvSpPr>
            <a:spLocks noGrp="1" noRot="1" noChangeAspect="1" noTextEdit="1"/>
          </p:cNvSpPr>
          <p:nvPr>
            <p:ph type="sldImg"/>
          </p:nvPr>
        </p:nvSpPr>
        <p:spPr>
          <a:ln/>
        </p:spPr>
      </p:sp>
      <p:sp>
        <p:nvSpPr>
          <p:cNvPr id="90114" name="Notes Placeholder 2"/>
          <p:cNvSpPr>
            <a:spLocks noGrp="1"/>
          </p:cNvSpPr>
          <p:nvPr>
            <p:ph type="body" idx="1"/>
          </p:nvPr>
        </p:nvSpPr>
        <p:spPr>
          <a:noFill/>
          <a:ln/>
        </p:spPr>
        <p:txBody>
          <a:bodyPr/>
          <a:lstStyle/>
          <a:p>
            <a:r>
              <a:rPr lang="en-US" b="1" smtClean="0"/>
              <a:t>Total Quality Management (TQM)</a:t>
            </a:r>
            <a:r>
              <a:rPr lang="en-US" smtClean="0"/>
              <a:t> is one key to succeeding in the global economy. The goal of TQM is to delight customers by providing them with superior products and services. As part of TQM, each business function examines its own activities and works to improve performance by </a:t>
            </a:r>
            <a:r>
              <a:rPr lang="en-US" i="1" smtClean="0"/>
              <a:t>continually</a:t>
            </a:r>
            <a:r>
              <a:rPr lang="en-US" smtClean="0"/>
              <a:t> setting higher goals. </a:t>
            </a:r>
          </a:p>
          <a:p>
            <a:endParaRPr lang="en-US" smtClean="0"/>
          </a:p>
          <a:p>
            <a:r>
              <a:rPr lang="en-US" smtClean="0"/>
              <a:t>Many firms want to demonstrate their commitment to continuous quality improvement. The International Organization for Standardization (ISO) is made up of 157 member countries. It has developed international quality management standards and guidelines. Firms may become </a:t>
            </a:r>
            <a:r>
              <a:rPr lang="en-US" b="1" smtClean="0"/>
              <a:t>ISO 9001:2008</a:t>
            </a:r>
            <a:r>
              <a:rPr lang="en-US" smtClean="0"/>
              <a:t> certified by complying with the quality management standards set forth by the ISO and undergoing extensive audits of their quality management processes.  </a:t>
            </a:r>
          </a:p>
          <a:p>
            <a:endParaRPr lang="en-US" smtClean="0"/>
          </a:p>
        </p:txBody>
      </p:sp>
      <p:sp>
        <p:nvSpPr>
          <p:cNvPr id="112644" name="Footer Placeholder 3"/>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
        <p:nvSpPr>
          <p:cNvPr id="112645" name="Slide Number Placeholder 4"/>
          <p:cNvSpPr>
            <a:spLocks noGrp="1"/>
          </p:cNvSpPr>
          <p:nvPr>
            <p:ph type="sldNum" sz="quarter" idx="5"/>
          </p:nvPr>
        </p:nvSpPr>
        <p:spPr/>
        <p:txBody>
          <a:bodyPr/>
          <a:lstStyle/>
          <a:p>
            <a:pPr>
              <a:defRPr/>
            </a:pPr>
            <a:fld id="{203D9BB6-8333-48A9-A1F9-05E34BDFC3F2}" type="slidenum">
              <a:rPr lang="en-US" smtClean="0">
                <a:latin typeface="Arial" charset="0"/>
              </a:rPr>
              <a:pPr>
                <a:defRPr/>
              </a:pPr>
              <a:t>31</a:t>
            </a:fld>
            <a:endParaRPr lang="en-US" smtClean="0">
              <a:latin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p:txBody>
          <a:bodyPr/>
          <a:lstStyle/>
          <a:p>
            <a:pPr>
              <a:defRPr/>
            </a:pPr>
            <a:fld id="{2A9EFEB6-3BA8-41C7-BDF6-56F34D8F4E77}" type="slidenum">
              <a:rPr lang="en-US" smtClean="0">
                <a:latin typeface="Arial" charset="0"/>
              </a:rPr>
              <a:pPr>
                <a:defRPr/>
              </a:pPr>
              <a:t>32</a:t>
            </a:fld>
            <a:endParaRPr lang="en-US" smtClean="0">
              <a:latin typeface="Arial" charset="0"/>
            </a:endParaRPr>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p:spPr>
        <p:txBody>
          <a:bodyPr/>
          <a:lstStyle/>
          <a:p>
            <a:pPr eaLnBrk="1" hangingPunct="1"/>
            <a:r>
              <a:rPr lang="en-US" smtClean="0"/>
              <a:t>That brings us to the end of chapter 1.  </a:t>
            </a:r>
          </a:p>
        </p:txBody>
      </p:sp>
      <p:sp>
        <p:nvSpPr>
          <p:cNvPr id="122885" name="Footer Placeholder 4"/>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a:ln/>
        </p:spPr>
      </p:sp>
      <p:sp>
        <p:nvSpPr>
          <p:cNvPr id="26626" name="Notes Placeholder 2"/>
          <p:cNvSpPr>
            <a:spLocks noGrp="1"/>
          </p:cNvSpPr>
          <p:nvPr>
            <p:ph type="body" idx="1"/>
          </p:nvPr>
        </p:nvSpPr>
        <p:spPr>
          <a:noFill/>
          <a:ln/>
        </p:spPr>
        <p:txBody>
          <a:bodyPr/>
          <a:lstStyle/>
          <a:p>
            <a:r>
              <a:rPr lang="en-US" b="1" smtClean="0"/>
              <a:t>Planning</a:t>
            </a:r>
            <a:r>
              <a:rPr lang="en-US" smtClean="0"/>
              <a:t> involves setting goals and objectives for the company and determining how to achieve them. For example, one of Chipotle’s goals is to generate more sales. One strategy to achieve this goal is to open more restaurants. Managerial accounting translates these plans into </a:t>
            </a:r>
            <a:r>
              <a:rPr lang="en-US" b="1" smtClean="0"/>
              <a:t>budgets</a:t>
            </a:r>
            <a:r>
              <a:rPr lang="en-US" smtClean="0"/>
              <a:t>—the quantitative expression of a plan. Management analyzes the budgets before proceeding to determine whether its expansion plans make financial sense.</a:t>
            </a:r>
          </a:p>
        </p:txBody>
      </p:sp>
      <p:sp>
        <p:nvSpPr>
          <p:cNvPr id="70660" name="Footer Placeholder 3"/>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
        <p:nvSpPr>
          <p:cNvPr id="70661" name="Slide Number Placeholder 4"/>
          <p:cNvSpPr>
            <a:spLocks noGrp="1"/>
          </p:cNvSpPr>
          <p:nvPr>
            <p:ph type="sldNum" sz="quarter" idx="5"/>
          </p:nvPr>
        </p:nvSpPr>
        <p:spPr/>
        <p:txBody>
          <a:bodyPr/>
          <a:lstStyle/>
          <a:p>
            <a:pPr>
              <a:defRPr/>
            </a:pPr>
            <a:fld id="{9D684201-7ED1-4D3A-8C82-3B0191FAA44C}" type="slidenum">
              <a:rPr lang="en-US" smtClean="0">
                <a:latin typeface="Arial" charset="0"/>
              </a:rPr>
              <a:pPr>
                <a:defRPr/>
              </a:pPr>
              <a:t>4</a:t>
            </a:fld>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a:ln/>
        </p:spPr>
      </p:sp>
      <p:sp>
        <p:nvSpPr>
          <p:cNvPr id="28674" name="Notes Placeholder 2"/>
          <p:cNvSpPr>
            <a:spLocks noGrp="1"/>
          </p:cNvSpPr>
          <p:nvPr>
            <p:ph type="body" idx="1"/>
          </p:nvPr>
        </p:nvSpPr>
        <p:spPr>
          <a:noFill/>
          <a:ln/>
        </p:spPr>
        <p:txBody>
          <a:bodyPr/>
          <a:lstStyle/>
          <a:p>
            <a:r>
              <a:rPr lang="en-US" b="1" smtClean="0"/>
              <a:t>Directing</a:t>
            </a:r>
            <a:r>
              <a:rPr lang="en-US" smtClean="0"/>
              <a:t> means overseeing the company’s day-to-day operations. Management uses product cost reports, product sales information, and other managerial accounting reports to run daily business operations. For example, Chipotle uses product sales data to determine which menu items are generating the most sales and then uses that information to adjust menus and marketing strategies.</a:t>
            </a:r>
          </a:p>
          <a:p>
            <a:endParaRPr lang="en-US" smtClean="0"/>
          </a:p>
        </p:txBody>
      </p:sp>
      <p:sp>
        <p:nvSpPr>
          <p:cNvPr id="71684" name="Footer Placeholder 3"/>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
        <p:nvSpPr>
          <p:cNvPr id="71685" name="Slide Number Placeholder 4"/>
          <p:cNvSpPr>
            <a:spLocks noGrp="1"/>
          </p:cNvSpPr>
          <p:nvPr>
            <p:ph type="sldNum" sz="quarter" idx="5"/>
          </p:nvPr>
        </p:nvSpPr>
        <p:spPr/>
        <p:txBody>
          <a:bodyPr/>
          <a:lstStyle/>
          <a:p>
            <a:pPr>
              <a:defRPr/>
            </a:pPr>
            <a:fld id="{0D7A17E5-0824-4730-9FCA-EF7988C093D6}" type="slidenum">
              <a:rPr lang="en-US" smtClean="0">
                <a:latin typeface="Arial" charset="0"/>
              </a:rPr>
              <a:pPr>
                <a:defRPr/>
              </a:pPr>
              <a:t>5</a:t>
            </a:fld>
            <a:endParaRPr 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a:ln/>
        </p:spPr>
      </p:sp>
      <p:sp>
        <p:nvSpPr>
          <p:cNvPr id="30722" name="Notes Placeholder 2"/>
          <p:cNvSpPr>
            <a:spLocks noGrp="1"/>
          </p:cNvSpPr>
          <p:nvPr>
            <p:ph type="body" idx="1"/>
          </p:nvPr>
        </p:nvSpPr>
        <p:spPr>
          <a:noFill/>
          <a:ln/>
        </p:spPr>
        <p:txBody>
          <a:bodyPr/>
          <a:lstStyle/>
          <a:p>
            <a:r>
              <a:rPr lang="en-US" b="1" smtClean="0"/>
              <a:t>Controlling</a:t>
            </a:r>
            <a:r>
              <a:rPr lang="en-US" smtClean="0"/>
              <a:t> means evaluating the results of business operations against the plan and making adjustments to keep the company pressing toward its goals. Chipotle uses performance reports to compare each restaurant’s actual performance against the budget and then uses that </a:t>
            </a:r>
            <a:r>
              <a:rPr lang="en-US" i="1" smtClean="0"/>
              <a:t>feedback</a:t>
            </a:r>
            <a:r>
              <a:rPr lang="en-US" smtClean="0"/>
              <a:t> to take corrective actions if needed. If actual costs are higher than planned, or actual sales are lower than planned, then management may revise its plans or adjust operations. Perhaps the newly opened restaurants are not generating as much income as budgeted. As a result, management may decide to increase local advertising to increase sales.</a:t>
            </a:r>
          </a:p>
        </p:txBody>
      </p:sp>
      <p:sp>
        <p:nvSpPr>
          <p:cNvPr id="72708" name="Footer Placeholder 3"/>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
        <p:nvSpPr>
          <p:cNvPr id="72709" name="Slide Number Placeholder 4"/>
          <p:cNvSpPr>
            <a:spLocks noGrp="1"/>
          </p:cNvSpPr>
          <p:nvPr>
            <p:ph type="sldNum" sz="quarter" idx="5"/>
          </p:nvPr>
        </p:nvSpPr>
        <p:spPr/>
        <p:txBody>
          <a:bodyPr/>
          <a:lstStyle/>
          <a:p>
            <a:pPr>
              <a:defRPr/>
            </a:pPr>
            <a:fld id="{ED7CBFFA-4ECD-4EE3-8534-55DF56ADD077}" type="slidenum">
              <a:rPr lang="en-US" smtClean="0">
                <a:latin typeface="Arial" charset="0"/>
              </a:rPr>
              <a:pPr>
                <a:defRPr/>
              </a:pPr>
              <a:t>6</a:t>
            </a:fld>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a:defRPr/>
            </a:pPr>
            <a:fld id="{B13671FB-E91A-485C-B327-1D3AD25260A2}" type="slidenum">
              <a:rPr lang="en-US" smtClean="0">
                <a:latin typeface="Arial" charset="0"/>
              </a:rPr>
              <a:pPr>
                <a:defRPr/>
              </a:pPr>
              <a:t>7</a:t>
            </a:fld>
            <a:endParaRPr lang="en-US" smtClean="0">
              <a:latin typeface="Arial" charset="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r>
              <a:rPr lang="en-US" smtClean="0"/>
              <a:t>Learning Objective 2 is the ability to distinguish financial accounting from managerial accounting. Financial accounting is primarily for external users. Managerial accounting is primarily for internal users. Over the next several slides, we will talk about specific differences between the two areas.</a:t>
            </a:r>
          </a:p>
        </p:txBody>
      </p:sp>
      <p:sp>
        <p:nvSpPr>
          <p:cNvPr id="68613" name="Footer Placeholder 4"/>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p:txBody>
          <a:bodyPr/>
          <a:lstStyle/>
          <a:p>
            <a:pPr>
              <a:defRPr/>
            </a:pPr>
            <a:fld id="{B3254B70-8FCD-4CD1-8FCA-8D3AAE273B17}" type="slidenum">
              <a:rPr lang="en-US" smtClean="0">
                <a:latin typeface="Arial" charset="0"/>
              </a:rPr>
              <a:pPr>
                <a:defRPr/>
              </a:pPr>
              <a:t>8</a:t>
            </a:fld>
            <a:endParaRPr lang="en-US" smtClean="0">
              <a:latin typeface="Arial" charset="0"/>
            </a:endParaRPr>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r>
              <a:rPr lang="en-US" smtClean="0"/>
              <a:t>Managerial accounting provides information to internal users; this will help managers direct, plan, control and make decisions that impact the company.  Financial accounting addresses external users and is geared toward making investment and lending decisions.   </a:t>
            </a:r>
          </a:p>
        </p:txBody>
      </p:sp>
      <p:sp>
        <p:nvSpPr>
          <p:cNvPr id="75781" name="Footer Placeholder 4"/>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p>
            <a:pPr>
              <a:defRPr/>
            </a:pPr>
            <a:fld id="{4CB99B2E-6418-47E5-89BB-5C43FBD9CEF0}" type="slidenum">
              <a:rPr lang="en-US" smtClean="0">
                <a:latin typeface="Arial" charset="0"/>
              </a:rPr>
              <a:pPr>
                <a:defRPr/>
              </a:pPr>
              <a:t>9</a:t>
            </a:fld>
            <a:endParaRPr lang="en-US" smtClean="0">
              <a:latin typeface="Arial" charset="0"/>
            </a:endParaRPr>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r>
              <a:rPr lang="en-US" smtClean="0"/>
              <a:t>In order to address decision-making needs, managerial accounting provides internal reports useful to management, while financial accounting provides general purpose financial statements, as determined by GAAP.</a:t>
            </a:r>
          </a:p>
        </p:txBody>
      </p:sp>
      <p:sp>
        <p:nvSpPr>
          <p:cNvPr id="76805" name="Footer Placeholder 4"/>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2">
                    <a:lumMod val="2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C89B92-9BC6-43D1-AE43-C8E12612165F}" type="slidenum">
              <a:rPr lang="en-US"/>
              <a:pPr>
                <a:defRPr/>
              </a:pPr>
              <a:t>‹#›</a:t>
            </a:fld>
            <a:endParaRPr lang="en-US"/>
          </a:p>
        </p:txBody>
      </p:sp>
    </p:spTree>
  </p:cSld>
  <p:clrMapOvr>
    <a:masterClrMapping/>
  </p:clrMapOvr>
  <p:transition spd="med">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AAA842-98C2-4F1A-A5AA-205D5EF20F53}" type="slidenum">
              <a:rPr lang="en-US"/>
              <a:pPr>
                <a:defRPr/>
              </a:pPr>
              <a:t>‹#›</a:t>
            </a:fld>
            <a:endParaRPr lang="en-US"/>
          </a:p>
        </p:txBody>
      </p:sp>
    </p:spTree>
  </p:cSld>
  <p:clrMapOvr>
    <a:masterClrMapping/>
  </p:clrMapOvr>
  <p:transition spd="med">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4608C7-E126-40D9-8D77-08770EA39C7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smtClean="0"/>
              <a:t>Click icon to add table</a:t>
            </a:r>
            <a:endParaRPr lang="en-US" noProof="0" dirty="0" smtClean="0"/>
          </a:p>
        </p:txBody>
      </p:sp>
      <p:sp>
        <p:nvSpPr>
          <p:cNvPr id="4" name="Rectangle 22"/>
          <p:cNvSpPr>
            <a:spLocks noGrp="1"/>
          </p:cNvSpPr>
          <p:nvPr>
            <p:ph type="dt" sz="half"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D690339B-418D-467C-991F-EC0DA0DEE666}" type="slidenum">
              <a:rPr lang="en-US"/>
              <a:pPr>
                <a:defRPr/>
              </a:pPr>
              <a:t>‹#›</a:t>
            </a:fld>
            <a:endParaRPr lang="en-US"/>
          </a:p>
        </p:txBody>
      </p:sp>
    </p:spTree>
  </p:cSld>
  <p:clrMapOvr>
    <a:masterClrMapping/>
  </p:clrMapOvr>
  <p:transition spd="med">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464E6395-7C42-4E90-9AA4-9116AFC95735}" type="slidenum">
              <a:rPr lang="en-US"/>
              <a:pPr>
                <a:defRPr/>
              </a:pPr>
              <a:t>‹#›</a:t>
            </a:fld>
            <a:endParaRPr lang="en-US"/>
          </a:p>
        </p:txBody>
      </p:sp>
    </p:spTree>
  </p:cSld>
  <p:clrMapOvr>
    <a:masterClrMapping/>
  </p:clrMapOvr>
  <p:transition spd="med">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Rectangle 22"/>
          <p:cNvSpPr>
            <a:spLocks noGrp="1"/>
          </p:cNvSpPr>
          <p:nvPr>
            <p:ph type="dt" sz="half" idx="10"/>
          </p:nvPr>
        </p:nvSpPr>
        <p:spPr/>
        <p:txBody>
          <a:bodyPr/>
          <a:lstStyle>
            <a:lvl1pPr>
              <a:defRPr/>
            </a:lvl1pPr>
          </a:lstStyle>
          <a:p>
            <a:pPr>
              <a:defRPr/>
            </a:pPr>
            <a:endParaRPr lang="en-US"/>
          </a:p>
        </p:txBody>
      </p:sp>
      <p:sp>
        <p:nvSpPr>
          <p:cNvPr id="4" name="Slide Number Placeholder 5"/>
          <p:cNvSpPr>
            <a:spLocks noGrp="1"/>
          </p:cNvSpPr>
          <p:nvPr>
            <p:ph type="sldNum" sz="quarter" idx="11"/>
          </p:nvPr>
        </p:nvSpPr>
        <p:spPr/>
        <p:txBody>
          <a:bodyPr/>
          <a:lstStyle>
            <a:lvl1pPr>
              <a:defRPr/>
            </a:lvl1pPr>
          </a:lstStyle>
          <a:p>
            <a:pPr>
              <a:defRPr/>
            </a:pPr>
            <a:fld id="{3988F7D4-B5F1-49BF-8B06-F79B0B924622}" type="slidenum">
              <a:rPr lang="en-US"/>
              <a:pPr>
                <a:defRPr/>
              </a:pPr>
              <a:t>‹#›</a:t>
            </a:fld>
            <a:endParaRPr lang="en-US"/>
          </a:p>
        </p:txBody>
      </p:sp>
    </p:spTree>
  </p:cSld>
  <p:clrMapOvr>
    <a:masterClrMapping/>
  </p:clrMapOvr>
  <p:transition spd="med">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rtlCol="0">
            <a:normAutofit/>
          </a:bodyPr>
          <a:lstStyle/>
          <a:p>
            <a:pPr lvl="0"/>
            <a:endParaRPr lang="en-US" noProof="0" dirty="0" smtClean="0"/>
          </a:p>
        </p:txBody>
      </p:sp>
      <p:sp>
        <p:nvSpPr>
          <p:cNvPr id="4" name="Rectangle 3"/>
          <p:cNvSpPr>
            <a:spLocks noGrp="1" noChangeArrowheads="1"/>
          </p:cNvSpPr>
          <p:nvPr>
            <p:ph type="dt" sz="half" idx="10"/>
          </p:nvPr>
        </p:nvSpPr>
        <p:spPr>
          <a:xfrm>
            <a:off x="685800" y="6248400"/>
            <a:ext cx="1905000" cy="457200"/>
          </a:xfrm>
        </p:spPr>
        <p:txBody>
          <a:bodyPr/>
          <a:lstStyle>
            <a:lvl1pPr>
              <a:defRPr/>
            </a:lvl1pPr>
          </a:lstStyle>
          <a:p>
            <a:pPr>
              <a:defRPr/>
            </a:pPr>
            <a:endParaRPr/>
          </a:p>
        </p:txBody>
      </p:sp>
      <p:sp>
        <p:nvSpPr>
          <p:cNvPr id="5" name="Slide Number Placeholder 5"/>
          <p:cNvSpPr>
            <a:spLocks noGrp="1"/>
          </p:cNvSpPr>
          <p:nvPr>
            <p:ph type="sldNum" sz="quarter" idx="11"/>
          </p:nvPr>
        </p:nvSpPr>
        <p:spPr/>
        <p:txBody>
          <a:bodyPr/>
          <a:lstStyle>
            <a:lvl1pPr>
              <a:defRPr/>
            </a:lvl1pPr>
          </a:lstStyle>
          <a:p>
            <a:pPr>
              <a:defRPr/>
            </a:pPr>
            <a:fld id="{34F09753-047E-41D8-9217-B59686C0305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7A1A1A-588A-4A80-95AC-6827B0B9D5C3}" type="slidenum">
              <a:rPr lang="en-US"/>
              <a:pPr>
                <a:defRPr/>
              </a:pPr>
              <a:t>‹#›</a:t>
            </a:fld>
            <a:endParaRPr lang="en-US"/>
          </a:p>
        </p:txBody>
      </p:sp>
    </p:spTree>
  </p:cSld>
  <p:clrMapOvr>
    <a:masterClrMapping/>
  </p:clrMapOvr>
  <p:transition spd="med">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94466F-6842-478F-B963-0CFCE0C2A0B9}" type="slidenum">
              <a:rPr lang="en-US"/>
              <a:pPr>
                <a:defRPr/>
              </a:pPr>
              <a:t>‹#›</a:t>
            </a:fld>
            <a:endParaRPr lang="en-US"/>
          </a:p>
        </p:txBody>
      </p:sp>
    </p:spTree>
  </p:cSld>
  <p:clrMapOvr>
    <a:masterClrMapping/>
  </p:clrMapOvr>
  <p:transition spd="med">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03E6BA4-7F0A-47B4-BD80-CB458CADEA60}" type="slidenum">
              <a:rPr lang="en-US"/>
              <a:pPr>
                <a:defRPr/>
              </a:pPr>
              <a:t>‹#›</a:t>
            </a:fld>
            <a:endParaRPr lang="en-US"/>
          </a:p>
        </p:txBody>
      </p:sp>
    </p:spTree>
  </p:cSld>
  <p:clrMapOvr>
    <a:masterClrMapping/>
  </p:clrMapOvr>
  <p:transition spd="med">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1510C04-64B4-49B7-8DC9-67AC6595ADD7}" type="slidenum">
              <a:rPr lang="en-US"/>
              <a:pPr>
                <a:defRPr/>
              </a:pPr>
              <a:t>‹#›</a:t>
            </a:fld>
            <a:endParaRPr lang="en-US"/>
          </a:p>
        </p:txBody>
      </p:sp>
    </p:spTree>
  </p:cSld>
  <p:clrMapOvr>
    <a:masterClrMapping/>
  </p:clrMapOvr>
  <p:transition spd="med">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D27CE4A-FAA4-42DC-B962-4ED81A4F62A8}" type="slidenum">
              <a:rPr lang="en-US"/>
              <a:pPr>
                <a:defRPr/>
              </a:pPr>
              <a:t>‹#›</a:t>
            </a:fld>
            <a:endParaRPr lang="en-US"/>
          </a:p>
        </p:txBody>
      </p:sp>
    </p:spTree>
  </p:cSld>
  <p:clrMapOvr>
    <a:masterClrMapping/>
  </p:clrMapOvr>
  <p:transition spd="med">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DC02010-515E-413E-AC3C-DC24FDBDBC80}" type="slidenum">
              <a:rPr lang="en-US"/>
              <a:pPr>
                <a:defRPr/>
              </a:pPr>
              <a:t>‹#›</a:t>
            </a:fld>
            <a:endParaRPr lang="en-US"/>
          </a:p>
        </p:txBody>
      </p:sp>
    </p:spTree>
  </p:cSld>
  <p:clrMapOvr>
    <a:masterClrMapping/>
  </p:clrMapOvr>
  <p:transition spd="med">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896FE6F-E2F2-4D08-B09D-8AF48BFD7BA7}" type="slidenum">
              <a:rPr lang="en-US"/>
              <a:pPr>
                <a:defRPr/>
              </a:pPr>
              <a:t>‹#›</a:t>
            </a:fld>
            <a:endParaRPr lang="en-US"/>
          </a:p>
        </p:txBody>
      </p:sp>
    </p:spTree>
  </p:cSld>
  <p:clrMapOvr>
    <a:masterClrMapping/>
  </p:clrMapOvr>
  <p:transition spd="med">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58CA151-85CC-43F4-97BE-64B98156A4B6}" type="slidenum">
              <a:rPr lang="en-US"/>
              <a:pPr>
                <a:defRPr/>
              </a:pPr>
              <a:t>‹#›</a:t>
            </a:fld>
            <a:endParaRPr lang="en-US"/>
          </a:p>
        </p:txBody>
      </p:sp>
    </p:spTree>
  </p:cSld>
  <p:clrMapOvr>
    <a:masterClrMapping/>
  </p:clrMapOvr>
  <p:transition spd="med">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8461D1F1-931F-46E4-9590-F52806180E0B}" type="slidenum">
              <a:rPr lang="en-US"/>
              <a:pPr>
                <a:defRPr/>
              </a:pPr>
              <a:t>‹#›</a:t>
            </a:fld>
            <a:endParaRPr lang="en-US"/>
          </a:p>
        </p:txBody>
      </p:sp>
      <p:sp>
        <p:nvSpPr>
          <p:cNvPr id="8" name="Footer Placeholder 4"/>
          <p:cNvSpPr txBox="1">
            <a:spLocks/>
          </p:cNvSpPr>
          <p:nvPr/>
        </p:nvSpPr>
        <p:spPr bwMode="auto">
          <a:xfrm>
            <a:off x="0" y="6553200"/>
            <a:ext cx="9144000" cy="304800"/>
          </a:xfrm>
          <a:prstGeom prst="rect">
            <a:avLst/>
          </a:prstGeom>
          <a:noFill/>
          <a:ln w="9525">
            <a:noFill/>
            <a:miter lim="800000"/>
            <a:headEnd/>
            <a:tailEnd/>
          </a:ln>
          <a:effectLst/>
        </p:spPr>
        <p:txBody>
          <a:bodyPr/>
          <a:lstStyle/>
          <a:p>
            <a:pPr algn="ctr">
              <a:defRPr/>
            </a:pPr>
            <a:r>
              <a:rPr lang="en-US" sz="1100" dirty="0">
                <a:solidFill>
                  <a:schemeClr val="accent6">
                    <a:lumMod val="75000"/>
                  </a:schemeClr>
                </a:solidFill>
                <a:cs typeface="+mn-cs"/>
              </a:rPr>
              <a:t>Copyright © </a:t>
            </a:r>
            <a:r>
              <a:rPr lang="en-US" sz="1100" dirty="0">
                <a:solidFill>
                  <a:schemeClr val="accent6">
                    <a:lumMod val="75000"/>
                  </a:schemeClr>
                </a:solidFill>
                <a:cs typeface="+mn-cs"/>
              </a:rPr>
              <a:t>2013 Pearson </a:t>
            </a:r>
            <a:r>
              <a:rPr lang="en-US" sz="1100" dirty="0">
                <a:solidFill>
                  <a:schemeClr val="accent6">
                    <a:lumMod val="75000"/>
                  </a:schemeClr>
                </a:solidFill>
                <a:cs typeface="+mn-cs"/>
              </a:rPr>
              <a:t>Education, Inc. Publishing as Prentice Hall. </a:t>
            </a:r>
          </a:p>
        </p:txBody>
      </p:sp>
      <p:sp>
        <p:nvSpPr>
          <p:cNvPr id="9" name="Footer Placeholder 4"/>
          <p:cNvSpPr txBox="1">
            <a:spLocks/>
          </p:cNvSpPr>
          <p:nvPr userDrawn="1"/>
        </p:nvSpPr>
        <p:spPr bwMode="auto">
          <a:xfrm>
            <a:off x="19050" y="6248400"/>
            <a:ext cx="9144000" cy="304800"/>
          </a:xfrm>
          <a:prstGeom prst="rect">
            <a:avLst/>
          </a:prstGeom>
          <a:noFill/>
          <a:ln w="9525">
            <a:noFill/>
            <a:miter lim="800000"/>
            <a:headEnd/>
            <a:tailEnd/>
          </a:ln>
          <a:effectLst/>
        </p:spPr>
        <p:txBody>
          <a:bodyPr/>
          <a:lstStyle/>
          <a:p>
            <a:pPr algn="ctr">
              <a:defRPr/>
            </a:pPr>
            <a:endParaRPr lang="en-US" sz="1100" dirty="0">
              <a:solidFill>
                <a:schemeClr val="accent6">
                  <a:lumMod val="75000"/>
                </a:schemeClr>
              </a:solidFill>
              <a:cs typeface="+mn-cs"/>
            </a:endParaRPr>
          </a:p>
        </p:txBody>
      </p:sp>
    </p:spTree>
  </p:cSld>
  <p:clrMap bg1="lt1" tx1="dk1" bg2="lt2" tx2="dk2" accent1="accent1" accent2="accent2" accent3="accent3" accent4="accent4" accent5="accent5" accent6="accent6" hlink="hlink" folHlink="folHlink"/>
  <p:sldLayoutIdLst>
    <p:sldLayoutId id="2147484200" r:id="rId1"/>
    <p:sldLayoutId id="2147484201" r:id="rId2"/>
    <p:sldLayoutId id="2147484199" r:id="rId3"/>
    <p:sldLayoutId id="2147484198" r:id="rId4"/>
    <p:sldLayoutId id="2147484197" r:id="rId5"/>
    <p:sldLayoutId id="2147484196" r:id="rId6"/>
    <p:sldLayoutId id="2147484195" r:id="rId7"/>
    <p:sldLayoutId id="2147484194" r:id="rId8"/>
    <p:sldLayoutId id="2147484193" r:id="rId9"/>
    <p:sldLayoutId id="2147484192" r:id="rId10"/>
    <p:sldLayoutId id="2147484191" r:id="rId11"/>
    <p:sldLayoutId id="2147484202" r:id="rId12"/>
    <p:sldLayoutId id="2147484203" r:id="rId13"/>
    <p:sldLayoutId id="2147484204" r:id="rId14"/>
    <p:sldLayoutId id="2147484205" r:id="rId15"/>
  </p:sldLayoutIdLst>
  <p:transition spd="med">
    <p:wipe/>
  </p:transition>
  <p:timing>
    <p:tnLst>
      <p:par>
        <p:cTn id="1" dur="indefinite" restart="never" nodeType="tmRoot"/>
      </p:par>
    </p:tnLst>
  </p:timing>
  <p:hf hdr="0" ftr="0" dt="0"/>
  <p:txStyles>
    <p:titleStyle>
      <a:lvl1pPr algn="ctr" rtl="0" fontAlgn="base">
        <a:spcBef>
          <a:spcPct val="0"/>
        </a:spcBef>
        <a:spcAft>
          <a:spcPct val="0"/>
        </a:spcAft>
        <a:defRPr sz="4400" b="1" kern="1200">
          <a:solidFill>
            <a:srgbClr val="6D0F14"/>
          </a:solidFill>
          <a:latin typeface="+mj-lt"/>
          <a:ea typeface="+mj-ea"/>
          <a:cs typeface="+mj-cs"/>
        </a:defRPr>
      </a:lvl1pPr>
      <a:lvl2pPr algn="ctr" rtl="0" fontAlgn="base">
        <a:spcBef>
          <a:spcPct val="0"/>
        </a:spcBef>
        <a:spcAft>
          <a:spcPct val="0"/>
        </a:spcAft>
        <a:defRPr sz="4400" b="1">
          <a:solidFill>
            <a:srgbClr val="6D0F14"/>
          </a:solidFill>
          <a:latin typeface="Calibri" pitchFamily="34" charset="0"/>
        </a:defRPr>
      </a:lvl2pPr>
      <a:lvl3pPr algn="ctr" rtl="0" fontAlgn="base">
        <a:spcBef>
          <a:spcPct val="0"/>
        </a:spcBef>
        <a:spcAft>
          <a:spcPct val="0"/>
        </a:spcAft>
        <a:defRPr sz="4400" b="1">
          <a:solidFill>
            <a:srgbClr val="6D0F14"/>
          </a:solidFill>
          <a:latin typeface="Calibri" pitchFamily="34" charset="0"/>
        </a:defRPr>
      </a:lvl3pPr>
      <a:lvl4pPr algn="ctr" rtl="0" fontAlgn="base">
        <a:spcBef>
          <a:spcPct val="0"/>
        </a:spcBef>
        <a:spcAft>
          <a:spcPct val="0"/>
        </a:spcAft>
        <a:defRPr sz="4400" b="1">
          <a:solidFill>
            <a:srgbClr val="6D0F14"/>
          </a:solidFill>
          <a:latin typeface="Calibri" pitchFamily="34" charset="0"/>
        </a:defRPr>
      </a:lvl4pPr>
      <a:lvl5pPr algn="ctr" rtl="0" fontAlgn="base">
        <a:spcBef>
          <a:spcPct val="0"/>
        </a:spcBef>
        <a:spcAft>
          <a:spcPct val="0"/>
        </a:spcAft>
        <a:defRPr sz="4400" b="1">
          <a:solidFill>
            <a:srgbClr val="6D0F14"/>
          </a:solidFill>
          <a:latin typeface="Calibri" pitchFamily="34" charset="0"/>
        </a:defRPr>
      </a:lvl5pPr>
      <a:lvl6pPr marL="457200" algn="ctr" rtl="0" fontAlgn="base">
        <a:spcBef>
          <a:spcPct val="0"/>
        </a:spcBef>
        <a:spcAft>
          <a:spcPct val="0"/>
        </a:spcAft>
        <a:defRPr sz="4400" b="1">
          <a:solidFill>
            <a:srgbClr val="6D0F14"/>
          </a:solidFill>
          <a:latin typeface="Calibri" pitchFamily="34" charset="0"/>
        </a:defRPr>
      </a:lvl6pPr>
      <a:lvl7pPr marL="914400" algn="ctr" rtl="0" fontAlgn="base">
        <a:spcBef>
          <a:spcPct val="0"/>
        </a:spcBef>
        <a:spcAft>
          <a:spcPct val="0"/>
        </a:spcAft>
        <a:defRPr sz="4400" b="1">
          <a:solidFill>
            <a:srgbClr val="6D0F14"/>
          </a:solidFill>
          <a:latin typeface="Calibri" pitchFamily="34" charset="0"/>
        </a:defRPr>
      </a:lvl7pPr>
      <a:lvl8pPr marL="1371600" algn="ctr" rtl="0" fontAlgn="base">
        <a:spcBef>
          <a:spcPct val="0"/>
        </a:spcBef>
        <a:spcAft>
          <a:spcPct val="0"/>
        </a:spcAft>
        <a:defRPr sz="4400" b="1">
          <a:solidFill>
            <a:srgbClr val="6D0F14"/>
          </a:solidFill>
          <a:latin typeface="Calibri" pitchFamily="34" charset="0"/>
        </a:defRPr>
      </a:lvl8pPr>
      <a:lvl9pPr marL="1828800" algn="ctr" rtl="0" fontAlgn="base">
        <a:spcBef>
          <a:spcPct val="0"/>
        </a:spcBef>
        <a:spcAft>
          <a:spcPct val="0"/>
        </a:spcAft>
        <a:defRPr sz="4400" b="1">
          <a:solidFill>
            <a:srgbClr val="6D0F14"/>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685800" y="1219200"/>
            <a:ext cx="7772400" cy="1470025"/>
          </a:xfrm>
          <a:prstGeom prst="rect">
            <a:avLst/>
          </a:prstGeom>
        </p:spPr>
        <p:txBody>
          <a:bodyPr anchor="ctr"/>
          <a:lstStyle/>
          <a:p>
            <a:pPr algn="ctr" fontAlgn="auto">
              <a:spcAft>
                <a:spcPts val="0"/>
              </a:spcAft>
              <a:defRPr/>
            </a:pPr>
            <a:r>
              <a:rPr lang="en-US" sz="6000" b="1" kern="0" dirty="0">
                <a:solidFill>
                  <a:srgbClr val="6D0F14"/>
                </a:solidFill>
                <a:latin typeface="+mj-lt"/>
                <a:ea typeface="+mj-ea"/>
                <a:cs typeface="+mj-cs"/>
              </a:rPr>
              <a:t>Introduction to Managerial Accounting</a:t>
            </a:r>
          </a:p>
        </p:txBody>
      </p:sp>
      <p:sp>
        <p:nvSpPr>
          <p:cNvPr id="4" name="Rectangle 3"/>
          <p:cNvSpPr txBox="1">
            <a:spLocks noChangeArrowheads="1"/>
          </p:cNvSpPr>
          <p:nvPr/>
        </p:nvSpPr>
        <p:spPr>
          <a:xfrm>
            <a:off x="1371600" y="2971800"/>
            <a:ext cx="6400800" cy="990600"/>
          </a:xfrm>
          <a:prstGeom prst="rect">
            <a:avLst/>
          </a:prstGeom>
        </p:spPr>
        <p:txBody>
          <a:bodyPr>
            <a:normAutofit/>
          </a:bodyPr>
          <a:lstStyle/>
          <a:p>
            <a:pPr marL="342900" indent="-342900" algn="ctr" fontAlgn="auto">
              <a:spcBef>
                <a:spcPct val="20000"/>
              </a:spcBef>
              <a:spcAft>
                <a:spcPts val="0"/>
              </a:spcAft>
              <a:defRPr/>
            </a:pPr>
            <a:r>
              <a:rPr lang="en-US" sz="4400" dirty="0">
                <a:latin typeface="+mn-lt"/>
                <a:cs typeface="+mn-cs"/>
              </a:rPr>
              <a:t>Chapter 1</a:t>
            </a:r>
          </a:p>
        </p:txBody>
      </p:sp>
      <p:sp>
        <p:nvSpPr>
          <p:cNvPr id="6" name="Slide Number Placeholder 5"/>
          <p:cNvSpPr>
            <a:spLocks noGrp="1"/>
          </p:cNvSpPr>
          <p:nvPr>
            <p:ph type="sldNum" sz="quarter" idx="12"/>
          </p:nvPr>
        </p:nvSpPr>
        <p:spPr/>
        <p:txBody>
          <a:bodyPr/>
          <a:lstStyle/>
          <a:p>
            <a:pPr>
              <a:defRPr/>
            </a:pPr>
            <a:fld id="{3BF8BD94-CDD2-4DFD-977C-67658FF97081}" type="slidenum">
              <a:rPr lang="en-US"/>
              <a:pPr>
                <a:defRPr/>
              </a:pPr>
              <a:t>1</a:t>
            </a:fld>
            <a:endParaRPr lang="en-US"/>
          </a:p>
        </p:txBody>
      </p:sp>
      <p:pic>
        <p:nvPicPr>
          <p:cNvPr id="19460" name="Picture 1" descr="Braun_Glass.jpg"/>
          <p:cNvPicPr>
            <a:picLocks noChangeAspect="1"/>
          </p:cNvPicPr>
          <p:nvPr/>
        </p:nvPicPr>
        <p:blipFill>
          <a:blip r:embed="rId3"/>
          <a:srcRect/>
          <a:stretch>
            <a:fillRect/>
          </a:stretch>
        </p:blipFill>
        <p:spPr bwMode="auto">
          <a:xfrm>
            <a:off x="3519488" y="3810000"/>
            <a:ext cx="2424112" cy="2706688"/>
          </a:xfrm>
          <a:prstGeom prst="rect">
            <a:avLst/>
          </a:prstGeom>
          <a:noFill/>
          <a:ln w="9525">
            <a:noFill/>
            <a:miter lim="800000"/>
            <a:headEnd/>
            <a:tailEnd/>
          </a:ln>
        </p:spPr>
      </p:pic>
      <p:sp>
        <p:nvSpPr>
          <p:cNvPr id="19461" name="TextBox 4"/>
          <p:cNvSpPr txBox="1">
            <a:spLocks noChangeArrowheads="1"/>
          </p:cNvSpPr>
          <p:nvPr/>
        </p:nvSpPr>
        <p:spPr bwMode="auto">
          <a:xfrm>
            <a:off x="3162300" y="6705600"/>
            <a:ext cx="184150" cy="369888"/>
          </a:xfrm>
          <a:prstGeom prst="rect">
            <a:avLst/>
          </a:prstGeom>
          <a:noFill/>
          <a:ln w="9525">
            <a:noFill/>
            <a:miter lim="800000"/>
            <a:headEnd/>
            <a:tailEnd/>
          </a:ln>
        </p:spPr>
        <p:txBody>
          <a:bodyPr wrap="none">
            <a:spAutoFit/>
          </a:bodyPr>
          <a:lstStyle/>
          <a:p>
            <a:endParaRPr lang="en-SG"/>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rtlCol="0">
            <a:normAutofit fontScale="90000"/>
          </a:bodyPr>
          <a:lstStyle/>
          <a:p>
            <a:pPr fontAlgn="auto">
              <a:spcAft>
                <a:spcPts val="0"/>
              </a:spcAft>
              <a:defRPr/>
            </a:pPr>
            <a:r>
              <a:rPr lang="en-US" smtClean="0"/>
              <a:t>Managerial vs. Financial Accounting</a:t>
            </a:r>
          </a:p>
        </p:txBody>
      </p:sp>
      <p:graphicFrame>
        <p:nvGraphicFramePr>
          <p:cNvPr id="93212" name="Group 28"/>
          <p:cNvGraphicFramePr>
            <a:graphicFrameLocks noGrp="1"/>
          </p:cNvGraphicFramePr>
          <p:nvPr>
            <p:ph type="tbl" idx="1"/>
          </p:nvPr>
        </p:nvGraphicFramePr>
        <p:xfrm>
          <a:off x="457200" y="1600200"/>
          <a:ext cx="8229600" cy="4251325"/>
        </p:xfrm>
        <a:graphic>
          <a:graphicData uri="http://schemas.openxmlformats.org/drawingml/2006/table">
            <a:tbl>
              <a:tblPr>
                <a:tableStyleId>{69CF1AB2-1976-4502-BF36-3FF5EA218861}</a:tableStyleId>
              </a:tblPr>
              <a:tblGrid>
                <a:gridCol w="2743200"/>
                <a:gridCol w="2743200"/>
                <a:gridCol w="2743200"/>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dirty="0" smtClean="0">
                          <a:ln>
                            <a:noFill/>
                          </a:ln>
                          <a:solidFill>
                            <a:schemeClr val="bg1"/>
                          </a:solidFill>
                          <a:effectLst/>
                        </a:rPr>
                        <a:t>Issue</a:t>
                      </a:r>
                      <a:endParaRPr kumimoji="0" lang="en-US" sz="2800" b="1" i="0" u="none" strike="noStrike" cap="none" normalizeH="0" baseline="0" dirty="0" smtClean="0">
                        <a:ln>
                          <a:noFill/>
                        </a:ln>
                        <a:solidFill>
                          <a:schemeClr val="bg1"/>
                        </a:solidFill>
                        <a:effectLst/>
                        <a:latin typeface="Arial" charset="0"/>
                      </a:endParaRPr>
                    </a:p>
                  </a:txBody>
                  <a:tcPr anchor="ctr" horzOverflow="overflow">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dirty="0" smtClean="0">
                          <a:ln>
                            <a:noFill/>
                          </a:ln>
                          <a:solidFill>
                            <a:schemeClr val="bg1"/>
                          </a:solidFill>
                          <a:effectLst/>
                        </a:rPr>
                        <a:t>Managerial</a:t>
                      </a:r>
                      <a:endParaRPr kumimoji="0" lang="en-US" sz="2800" b="1" i="0" u="none" strike="noStrike" cap="none" normalizeH="0" baseline="0" dirty="0" smtClean="0">
                        <a:ln>
                          <a:noFill/>
                        </a:ln>
                        <a:solidFill>
                          <a:schemeClr val="bg1"/>
                        </a:solidFill>
                        <a:effectLst/>
                        <a:latin typeface="Arial" charset="0"/>
                      </a:endParaRPr>
                    </a:p>
                  </a:txBody>
                  <a:tcPr anchor="ctr" horzOverflow="overflow">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dirty="0" smtClean="0">
                          <a:ln>
                            <a:noFill/>
                          </a:ln>
                          <a:solidFill>
                            <a:schemeClr val="bg1"/>
                          </a:solidFill>
                          <a:effectLst/>
                        </a:rPr>
                        <a:t>Financial</a:t>
                      </a:r>
                      <a:endParaRPr kumimoji="0" lang="en-US" sz="2800" b="1" i="0" u="none" strike="noStrike" cap="none" normalizeH="0" baseline="0" dirty="0" smtClean="0">
                        <a:ln>
                          <a:noFill/>
                        </a:ln>
                        <a:solidFill>
                          <a:schemeClr val="bg1"/>
                        </a:solidFill>
                        <a:effectLst/>
                        <a:latin typeface="Arial" charset="0"/>
                      </a:endParaRPr>
                    </a:p>
                  </a:txBody>
                  <a:tcPr anchor="ctr" horzOverflow="overflow">
                    <a:solidFill>
                      <a:schemeClr val="accent1"/>
                    </a:solidFill>
                  </a:tcPr>
                </a:tc>
              </a:tr>
              <a:tr h="1981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Underlying basis of information</a:t>
                      </a:r>
                      <a:endParaRPr kumimoji="0" lang="en-US" sz="28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Internal and external transactions, focus on future</a:t>
                      </a:r>
                      <a:endParaRPr kumimoji="0" lang="en-US" sz="28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Based on historical transactions with external parties</a:t>
                      </a:r>
                      <a:endParaRPr kumimoji="0" lang="en-US" sz="2800" b="0" i="0" u="none" strike="noStrike" cap="none" normalizeH="0" baseline="0" dirty="0" smtClean="0">
                        <a:ln>
                          <a:noFill/>
                        </a:ln>
                        <a:solidFill>
                          <a:schemeClr val="tx1"/>
                        </a:solidFill>
                        <a:effectLst/>
                        <a:latin typeface="Arial" charset="0"/>
                      </a:endParaRPr>
                    </a:p>
                  </a:txBody>
                  <a:tcPr anchor="ctr" horzOverflow="overflow"/>
                </a:tc>
              </a:tr>
              <a:tr h="1660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Emphasis</a:t>
                      </a:r>
                      <a:endParaRPr kumimoji="0" lang="en-US" sz="28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Data must be relevant</a:t>
                      </a:r>
                      <a:endParaRPr kumimoji="0" lang="en-US" sz="28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Data must be reliable and objective</a:t>
                      </a:r>
                      <a:endParaRPr kumimoji="0" lang="en-US" sz="2800" b="0" i="0" u="none" strike="noStrike" cap="none" normalizeH="0" baseline="0" dirty="0" smtClean="0">
                        <a:ln>
                          <a:noFill/>
                        </a:ln>
                        <a:solidFill>
                          <a:schemeClr val="tx1"/>
                        </a:solidFill>
                        <a:effectLst/>
                        <a:latin typeface="Arial" charset="0"/>
                      </a:endParaRPr>
                    </a:p>
                  </a:txBody>
                  <a:tcPr anchor="ctr" horzOverflow="overflow"/>
                </a:tc>
              </a:tr>
            </a:tbl>
          </a:graphicData>
        </a:graphic>
      </p:graphicFrame>
      <p:sp>
        <p:nvSpPr>
          <p:cNvPr id="4" name="Slide Number Placeholder 3"/>
          <p:cNvSpPr>
            <a:spLocks noGrp="1"/>
          </p:cNvSpPr>
          <p:nvPr>
            <p:ph type="sldNum" sz="quarter" idx="11"/>
          </p:nvPr>
        </p:nvSpPr>
        <p:spPr/>
        <p:txBody>
          <a:bodyPr/>
          <a:lstStyle/>
          <a:p>
            <a:pPr>
              <a:defRPr/>
            </a:pPr>
            <a:fld id="{DF21CEA5-1A33-41F6-896F-D0DC45DE786B}" type="slidenum">
              <a:rPr lang="en-US"/>
              <a:pPr>
                <a:defRPr/>
              </a:pPr>
              <a:t>10</a:t>
            </a:fld>
            <a:endParaRPr lang="en-US"/>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rtlCol="0">
            <a:normAutofit fontScale="90000"/>
          </a:bodyPr>
          <a:lstStyle/>
          <a:p>
            <a:pPr fontAlgn="auto">
              <a:spcAft>
                <a:spcPts val="0"/>
              </a:spcAft>
              <a:defRPr/>
            </a:pPr>
            <a:r>
              <a:rPr lang="en-US" dirty="0" smtClean="0"/>
              <a:t>Managerial vs. Financial Accounting</a:t>
            </a:r>
          </a:p>
        </p:txBody>
      </p:sp>
      <p:graphicFrame>
        <p:nvGraphicFramePr>
          <p:cNvPr id="92202" name="Group 42"/>
          <p:cNvGraphicFramePr>
            <a:graphicFrameLocks noGrp="1"/>
          </p:cNvGraphicFramePr>
          <p:nvPr>
            <p:ph type="tbl" idx="1"/>
          </p:nvPr>
        </p:nvGraphicFramePr>
        <p:xfrm>
          <a:off x="457200" y="1600200"/>
          <a:ext cx="8229600" cy="4319588"/>
        </p:xfrm>
        <a:graphic>
          <a:graphicData uri="http://schemas.openxmlformats.org/drawingml/2006/table">
            <a:tbl>
              <a:tblPr>
                <a:tableStyleId>{69CF1AB2-1976-4502-BF36-3FF5EA218861}</a:tableStyleId>
              </a:tblPr>
              <a:tblGrid>
                <a:gridCol w="2743200"/>
                <a:gridCol w="2743200"/>
                <a:gridCol w="2743200"/>
              </a:tblGrid>
              <a:tr h="685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dirty="0" smtClean="0">
                          <a:ln>
                            <a:noFill/>
                          </a:ln>
                          <a:solidFill>
                            <a:schemeClr val="bg1"/>
                          </a:solidFill>
                          <a:effectLst/>
                        </a:rPr>
                        <a:t>Issue</a:t>
                      </a:r>
                      <a:endParaRPr kumimoji="0" lang="en-US" sz="2800" b="1" i="0" u="none" strike="noStrike" cap="none" normalizeH="0" baseline="0" dirty="0" smtClean="0">
                        <a:ln>
                          <a:noFill/>
                        </a:ln>
                        <a:solidFill>
                          <a:schemeClr val="bg1"/>
                        </a:solidFill>
                        <a:effectLst/>
                        <a:latin typeface="Arial" charset="0"/>
                      </a:endParaRPr>
                    </a:p>
                  </a:txBody>
                  <a:tcPr anchor="ctr" horzOverflow="overflow">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dirty="0" smtClean="0">
                          <a:ln>
                            <a:noFill/>
                          </a:ln>
                          <a:solidFill>
                            <a:schemeClr val="bg1"/>
                          </a:solidFill>
                          <a:effectLst/>
                        </a:rPr>
                        <a:t>Managerial</a:t>
                      </a:r>
                      <a:endParaRPr kumimoji="0" lang="en-US" sz="2800" b="1" i="0" u="none" strike="noStrike" cap="none" normalizeH="0" baseline="0" dirty="0" smtClean="0">
                        <a:ln>
                          <a:noFill/>
                        </a:ln>
                        <a:solidFill>
                          <a:schemeClr val="bg1"/>
                        </a:solidFill>
                        <a:effectLst/>
                        <a:latin typeface="Arial" charset="0"/>
                      </a:endParaRPr>
                    </a:p>
                  </a:txBody>
                  <a:tcPr anchor="ctr" horzOverflow="overflow">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dirty="0" smtClean="0">
                          <a:ln>
                            <a:noFill/>
                          </a:ln>
                          <a:solidFill>
                            <a:schemeClr val="bg1"/>
                          </a:solidFill>
                          <a:effectLst/>
                        </a:rPr>
                        <a:t>Financial</a:t>
                      </a:r>
                      <a:endParaRPr kumimoji="0" lang="en-US" sz="2800" b="1" i="0" u="none" strike="noStrike" cap="none" normalizeH="0" baseline="0" dirty="0" smtClean="0">
                        <a:ln>
                          <a:noFill/>
                        </a:ln>
                        <a:solidFill>
                          <a:schemeClr val="bg1"/>
                        </a:solidFill>
                        <a:effectLst/>
                        <a:latin typeface="Arial" charset="0"/>
                      </a:endParaRPr>
                    </a:p>
                  </a:txBody>
                  <a:tcPr anchor="ctr" horzOverflow="overflow">
                    <a:solidFill>
                      <a:schemeClr val="accent1"/>
                    </a:solidFill>
                  </a:tcPr>
                </a:tc>
              </a:tr>
              <a:tr h="1131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Business unit</a:t>
                      </a:r>
                      <a:endParaRPr kumimoji="0" lang="en-US" sz="28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Segments of the business</a:t>
                      </a:r>
                      <a:endParaRPr kumimoji="0" lang="en-US" sz="28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Company as a whole</a:t>
                      </a:r>
                      <a:endParaRPr kumimoji="0" lang="en-US" sz="2800" b="0" i="0" u="none" strike="noStrike" cap="none" normalizeH="0" baseline="0" dirty="0" smtClean="0">
                        <a:ln>
                          <a:noFill/>
                        </a:ln>
                        <a:solidFill>
                          <a:schemeClr val="tx1"/>
                        </a:solidFill>
                        <a:effectLst/>
                        <a:latin typeface="Arial" charset="0"/>
                      </a:endParaRPr>
                    </a:p>
                  </a:txBody>
                  <a:tcPr anchor="ctr" horzOverflow="overflow"/>
                </a:tc>
              </a:tr>
              <a:tr h="1306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Preparation</a:t>
                      </a:r>
                      <a:endParaRPr kumimoji="0" lang="en-US" sz="28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Depends on management needs</a:t>
                      </a:r>
                      <a:endParaRPr kumimoji="0" lang="en-US" sz="28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Annually and quarterly</a:t>
                      </a:r>
                      <a:endParaRPr kumimoji="0" lang="en-US" sz="2800" b="0" i="0" u="none" strike="noStrike" cap="none" normalizeH="0" baseline="0" dirty="0" smtClean="0">
                        <a:ln>
                          <a:noFill/>
                        </a:ln>
                        <a:solidFill>
                          <a:schemeClr val="tx1"/>
                        </a:solidFill>
                        <a:effectLst/>
                        <a:latin typeface="Arial" charset="0"/>
                      </a:endParaRPr>
                    </a:p>
                  </a:txBody>
                  <a:tcPr anchor="ctr" horzOverflow="overflow"/>
                </a:tc>
              </a:tr>
              <a:tr h="1130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Verification</a:t>
                      </a:r>
                      <a:endParaRPr kumimoji="0" lang="en-US" sz="28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Internal audit</a:t>
                      </a:r>
                      <a:endParaRPr kumimoji="0" lang="en-US" sz="28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External audit</a:t>
                      </a:r>
                      <a:endParaRPr kumimoji="0" lang="en-US" sz="2800" b="0" i="0" u="none" strike="noStrike" cap="none" normalizeH="0" baseline="0" dirty="0" smtClean="0">
                        <a:ln>
                          <a:noFill/>
                        </a:ln>
                        <a:solidFill>
                          <a:schemeClr val="tx1"/>
                        </a:solidFill>
                        <a:effectLst/>
                        <a:latin typeface="Arial" charset="0"/>
                      </a:endParaRPr>
                    </a:p>
                  </a:txBody>
                  <a:tcPr anchor="ctr" horzOverflow="overflow"/>
                </a:tc>
              </a:tr>
            </a:tbl>
          </a:graphicData>
        </a:graphic>
      </p:graphicFrame>
      <p:sp>
        <p:nvSpPr>
          <p:cNvPr id="4" name="Slide Number Placeholder 3"/>
          <p:cNvSpPr>
            <a:spLocks noGrp="1"/>
          </p:cNvSpPr>
          <p:nvPr>
            <p:ph type="sldNum" sz="quarter" idx="11"/>
          </p:nvPr>
        </p:nvSpPr>
        <p:spPr/>
        <p:txBody>
          <a:bodyPr/>
          <a:lstStyle/>
          <a:p>
            <a:pPr>
              <a:defRPr/>
            </a:pPr>
            <a:fld id="{C8E5323A-95E4-4D74-9E23-804BAD84CD74}" type="slidenum">
              <a:rPr lang="en-US"/>
              <a:pPr>
                <a:defRPr/>
              </a:pPr>
              <a:t>11</a:t>
            </a:fld>
            <a:endParaRPr lang="en-US"/>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rtlCol="0">
            <a:normAutofit fontScale="90000"/>
          </a:bodyPr>
          <a:lstStyle/>
          <a:p>
            <a:pPr fontAlgn="auto">
              <a:spcAft>
                <a:spcPts val="0"/>
              </a:spcAft>
              <a:defRPr/>
            </a:pPr>
            <a:r>
              <a:rPr lang="en-US" dirty="0" smtClean="0"/>
              <a:t>Managerial vs. Financial Accounting</a:t>
            </a:r>
          </a:p>
        </p:txBody>
      </p:sp>
      <p:graphicFrame>
        <p:nvGraphicFramePr>
          <p:cNvPr id="95261" name="Group 29"/>
          <p:cNvGraphicFramePr>
            <a:graphicFrameLocks noGrp="1"/>
          </p:cNvGraphicFramePr>
          <p:nvPr>
            <p:ph type="tbl" idx="1"/>
          </p:nvPr>
        </p:nvGraphicFramePr>
        <p:xfrm>
          <a:off x="457200" y="1600200"/>
          <a:ext cx="8229600" cy="4876800"/>
        </p:xfrm>
        <a:graphic>
          <a:graphicData uri="http://schemas.openxmlformats.org/drawingml/2006/table">
            <a:tbl>
              <a:tblPr>
                <a:tableStyleId>{69CF1AB2-1976-4502-BF36-3FF5EA218861}</a:tableStyleId>
              </a:tblPr>
              <a:tblGrid>
                <a:gridCol w="2743200"/>
                <a:gridCol w="2743200"/>
                <a:gridCol w="2743200"/>
              </a:tblGrid>
              <a:tr h="76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dirty="0" smtClean="0">
                          <a:ln>
                            <a:noFill/>
                          </a:ln>
                          <a:solidFill>
                            <a:schemeClr val="bg1"/>
                          </a:solidFill>
                          <a:effectLst/>
                        </a:rPr>
                        <a:t>Issue</a:t>
                      </a:r>
                      <a:endParaRPr kumimoji="0" lang="en-US" sz="2800" b="1" i="0" u="none" strike="noStrike" cap="none" normalizeH="0" baseline="0" dirty="0" smtClean="0">
                        <a:ln>
                          <a:noFill/>
                        </a:ln>
                        <a:solidFill>
                          <a:schemeClr val="bg1"/>
                        </a:solidFill>
                        <a:effectLst/>
                        <a:latin typeface="Arial" charset="0"/>
                      </a:endParaRPr>
                    </a:p>
                  </a:txBody>
                  <a:tcPr anchor="ctr" horzOverflow="overflow">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dirty="0" smtClean="0">
                          <a:ln>
                            <a:noFill/>
                          </a:ln>
                          <a:solidFill>
                            <a:schemeClr val="bg1"/>
                          </a:solidFill>
                          <a:effectLst/>
                        </a:rPr>
                        <a:t>Managerial</a:t>
                      </a:r>
                      <a:endParaRPr kumimoji="0" lang="en-US" sz="2800" b="1" i="0" u="none" strike="noStrike" cap="none" normalizeH="0" baseline="0" dirty="0" smtClean="0">
                        <a:ln>
                          <a:noFill/>
                        </a:ln>
                        <a:solidFill>
                          <a:schemeClr val="bg1"/>
                        </a:solidFill>
                        <a:effectLst/>
                        <a:latin typeface="Arial" charset="0"/>
                      </a:endParaRPr>
                    </a:p>
                  </a:txBody>
                  <a:tcPr anchor="ctr" horzOverflow="overflow">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dirty="0" smtClean="0">
                          <a:ln>
                            <a:noFill/>
                          </a:ln>
                          <a:solidFill>
                            <a:schemeClr val="bg1"/>
                          </a:solidFill>
                          <a:effectLst/>
                        </a:rPr>
                        <a:t>Financial</a:t>
                      </a:r>
                      <a:endParaRPr kumimoji="0" lang="en-US" sz="2800" b="1" i="0" u="none" strike="noStrike" cap="none" normalizeH="0" baseline="0" dirty="0" smtClean="0">
                        <a:ln>
                          <a:noFill/>
                        </a:ln>
                        <a:solidFill>
                          <a:schemeClr val="bg1"/>
                        </a:solidFill>
                        <a:effectLst/>
                        <a:latin typeface="Arial" charset="0"/>
                      </a:endParaRPr>
                    </a:p>
                  </a:txBody>
                  <a:tcPr anchor="ctr" horzOverflow="overflow">
                    <a:solidFill>
                      <a:schemeClr val="accent1"/>
                    </a:solidFill>
                  </a:tcPr>
                </a:tc>
              </a:tr>
              <a:tr h="2743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Information requirements</a:t>
                      </a:r>
                      <a:endParaRPr kumimoji="0" lang="en-US" sz="28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No requirement</a:t>
                      </a:r>
                      <a:endParaRPr kumimoji="0" lang="en-US" sz="28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SEC requires publicly traded companies to issue audited financial statements</a:t>
                      </a:r>
                      <a:endParaRPr kumimoji="0" lang="en-US" sz="2800" b="0" i="0" u="none" strike="noStrike" cap="none" normalizeH="0" baseline="0" dirty="0" smtClean="0">
                        <a:ln>
                          <a:noFill/>
                        </a:ln>
                        <a:solidFill>
                          <a:schemeClr val="tx1"/>
                        </a:solidFill>
                        <a:effectLst/>
                        <a:latin typeface="Arial" charset="0"/>
                      </a:endParaRPr>
                    </a:p>
                  </a:txBody>
                  <a:tcPr anchor="ctr" horzOverflow="overflow"/>
                </a:tc>
              </a:tr>
              <a:tr h="1306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Impact on employee behavior</a:t>
                      </a:r>
                      <a:endParaRPr kumimoji="0" lang="en-US" sz="28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Careful consideration</a:t>
                      </a:r>
                      <a:endParaRPr kumimoji="0" lang="en-US" sz="28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Adequacy of disclosure</a:t>
                      </a:r>
                      <a:endParaRPr kumimoji="0" lang="en-US" sz="2800" b="0" i="0" u="none" strike="noStrike" cap="none" normalizeH="0" baseline="0" dirty="0" smtClean="0">
                        <a:ln>
                          <a:noFill/>
                        </a:ln>
                        <a:solidFill>
                          <a:schemeClr val="tx1"/>
                        </a:solidFill>
                        <a:effectLst/>
                        <a:latin typeface="Arial" charset="0"/>
                      </a:endParaRPr>
                    </a:p>
                  </a:txBody>
                  <a:tcPr anchor="ctr" horzOverflow="overflow"/>
                </a:tc>
              </a:tr>
            </a:tbl>
          </a:graphicData>
        </a:graphic>
      </p:graphicFrame>
      <p:sp>
        <p:nvSpPr>
          <p:cNvPr id="4" name="Slide Number Placeholder 3"/>
          <p:cNvSpPr>
            <a:spLocks noGrp="1"/>
          </p:cNvSpPr>
          <p:nvPr>
            <p:ph type="sldNum" sz="quarter" idx="11"/>
          </p:nvPr>
        </p:nvSpPr>
        <p:spPr/>
        <p:txBody>
          <a:bodyPr/>
          <a:lstStyle/>
          <a:p>
            <a:pPr>
              <a:defRPr/>
            </a:pPr>
            <a:fld id="{F4C79275-E8D7-4181-8BE0-BB8FE93A36E2}" type="slidenum">
              <a:rPr lang="en-US"/>
              <a:pPr>
                <a:defRPr/>
              </a:pPr>
              <a:t>12</a:t>
            </a:fld>
            <a:endParaRPr lang="en-US"/>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990600"/>
            <a:ext cx="7772400" cy="1470025"/>
          </a:xfrm>
        </p:spPr>
        <p:txBody>
          <a:bodyPr rtlCol="0">
            <a:normAutofit/>
          </a:bodyPr>
          <a:lstStyle/>
          <a:p>
            <a:pPr fontAlgn="auto">
              <a:spcAft>
                <a:spcPts val="0"/>
              </a:spcAft>
              <a:defRPr/>
            </a:pPr>
            <a:r>
              <a:rPr lang="en-US" sz="6000" dirty="0" smtClean="0"/>
              <a:t>Objective 3</a:t>
            </a:r>
            <a:endParaRPr lang="en-US" sz="6000" dirty="0"/>
          </a:p>
        </p:txBody>
      </p:sp>
      <p:sp>
        <p:nvSpPr>
          <p:cNvPr id="44034" name="Rectangle 3"/>
          <p:cNvSpPr>
            <a:spLocks noGrp="1" noChangeArrowheads="1"/>
          </p:cNvSpPr>
          <p:nvPr>
            <p:ph type="subTitle" idx="1"/>
          </p:nvPr>
        </p:nvSpPr>
        <p:spPr>
          <a:xfrm>
            <a:off x="914400" y="2286000"/>
            <a:ext cx="7391400" cy="1752600"/>
          </a:xfrm>
        </p:spPr>
        <p:txBody>
          <a:bodyPr/>
          <a:lstStyle/>
          <a:p>
            <a:r>
              <a:rPr lang="en-US" smtClean="0"/>
              <a:t>Describe organizational structure and the roles and skills required of management accountants within the organization</a:t>
            </a:r>
          </a:p>
        </p:txBody>
      </p:sp>
      <p:sp>
        <p:nvSpPr>
          <p:cNvPr id="5" name="Slide Number Placeholder 4"/>
          <p:cNvSpPr>
            <a:spLocks noGrp="1"/>
          </p:cNvSpPr>
          <p:nvPr>
            <p:ph type="sldNum" sz="quarter" idx="12"/>
          </p:nvPr>
        </p:nvSpPr>
        <p:spPr/>
        <p:txBody>
          <a:bodyPr/>
          <a:lstStyle/>
          <a:p>
            <a:pPr>
              <a:defRPr/>
            </a:pPr>
            <a:fld id="{AB716E96-E713-4898-A079-859EC6623F1D}" type="slidenum">
              <a:rPr lang="en-US"/>
              <a:pPr>
                <a:defRPr/>
              </a:pPr>
              <a:t>13</a:t>
            </a:fld>
            <a:endParaRPr lang="en-US"/>
          </a:p>
        </p:txBody>
      </p:sp>
      <p:pic>
        <p:nvPicPr>
          <p:cNvPr id="44036" name="Picture 5" descr="Braun_Glass.jpg"/>
          <p:cNvPicPr>
            <a:picLocks noChangeAspect="1"/>
          </p:cNvPicPr>
          <p:nvPr/>
        </p:nvPicPr>
        <p:blipFill>
          <a:blip r:embed="rId3"/>
          <a:srcRect/>
          <a:stretch>
            <a:fillRect/>
          </a:stretch>
        </p:blipFill>
        <p:spPr bwMode="auto">
          <a:xfrm>
            <a:off x="3519488" y="3810000"/>
            <a:ext cx="2424112" cy="2706688"/>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5"/>
          <p:cNvSpPr>
            <a:spLocks noGrp="1" noChangeArrowheads="1"/>
          </p:cNvSpPr>
          <p:nvPr>
            <p:ph type="title"/>
          </p:nvPr>
        </p:nvSpPr>
        <p:spPr/>
        <p:txBody>
          <a:bodyPr/>
          <a:lstStyle/>
          <a:p>
            <a:r>
              <a:rPr lang="en-US" smtClean="0"/>
              <a:t>Organizational Structure</a:t>
            </a:r>
          </a:p>
        </p:txBody>
      </p:sp>
      <p:sp>
        <p:nvSpPr>
          <p:cNvPr id="1048" name="Line 26"/>
          <p:cNvSpPr>
            <a:spLocks noChangeShapeType="1"/>
          </p:cNvSpPr>
          <p:nvPr/>
        </p:nvSpPr>
        <p:spPr bwMode="auto">
          <a:xfrm flipV="1">
            <a:off x="7237413" y="1981200"/>
            <a:ext cx="1587" cy="609600"/>
          </a:xfrm>
          <a:prstGeom prst="line">
            <a:avLst/>
          </a:prstGeom>
          <a:noFill/>
          <a:ln w="25400">
            <a:solidFill>
              <a:schemeClr val="tx2"/>
            </a:solidFill>
            <a:prstDash val="dash"/>
            <a:round/>
            <a:headEnd/>
            <a:tailEnd/>
          </a:ln>
        </p:spPr>
        <p:txBody>
          <a:bodyPr anchor="ctr">
            <a:spAutoFit/>
          </a:bodyPr>
          <a:lstStyle/>
          <a:p>
            <a:endParaRPr lang="en-US"/>
          </a:p>
        </p:txBody>
      </p:sp>
      <p:cxnSp>
        <p:nvCxnSpPr>
          <p:cNvPr id="46083" name="_s1048"/>
          <p:cNvCxnSpPr>
            <a:cxnSpLocks noChangeShapeType="1"/>
            <a:stCxn id="26" idx="0"/>
            <a:endCxn id="23" idx="2"/>
          </p:cNvCxnSpPr>
          <p:nvPr/>
        </p:nvCxnSpPr>
        <p:spPr bwMode="auto">
          <a:xfrm rot="-5400000">
            <a:off x="5434807" y="5096669"/>
            <a:ext cx="412750" cy="1587"/>
          </a:xfrm>
          <a:prstGeom prst="straightConnector1">
            <a:avLst/>
          </a:prstGeom>
          <a:noFill/>
          <a:ln w="38100">
            <a:solidFill>
              <a:srgbClr val="FEF3BA"/>
            </a:solidFill>
            <a:round/>
            <a:headEnd/>
            <a:tailEnd/>
          </a:ln>
        </p:spPr>
      </p:cxnSp>
      <p:sp>
        <p:nvSpPr>
          <p:cNvPr id="1056" name="_s1054"/>
          <p:cNvSpPr>
            <a:spLocks noChangeArrowheads="1"/>
          </p:cNvSpPr>
          <p:nvPr/>
        </p:nvSpPr>
        <p:spPr bwMode="auto">
          <a:xfrm>
            <a:off x="2590800" y="1600200"/>
            <a:ext cx="1828800" cy="822325"/>
          </a:xfrm>
          <a:prstGeom prst="roundRect">
            <a:avLst>
              <a:gd name="adj" fmla="val 16667"/>
            </a:avLst>
          </a:prstGeom>
          <a:solidFill>
            <a:schemeClr val="accent1">
              <a:lumMod val="75000"/>
            </a:schemeClr>
          </a:solidFill>
          <a:ln w="9525">
            <a:noFill/>
            <a:round/>
            <a:headEnd/>
            <a:tailEnd/>
          </a:ln>
        </p:spPr>
        <p:txBody>
          <a:bodyPr wrap="none" lIns="0" tIns="0" rIns="0" bIns="0" anchor="ctr"/>
          <a:lstStyle/>
          <a:p>
            <a:pPr algn="ctr">
              <a:defRPr/>
            </a:pPr>
            <a:r>
              <a:rPr lang="en-US" b="1" dirty="0">
                <a:solidFill>
                  <a:schemeClr val="bg1"/>
                </a:solidFill>
              </a:rPr>
              <a:t>Board of </a:t>
            </a:r>
          </a:p>
          <a:p>
            <a:pPr algn="ctr">
              <a:defRPr/>
            </a:pPr>
            <a:r>
              <a:rPr lang="en-US" b="1" dirty="0">
                <a:solidFill>
                  <a:schemeClr val="bg1"/>
                </a:solidFill>
              </a:rPr>
              <a:t>Directors</a:t>
            </a:r>
          </a:p>
        </p:txBody>
      </p:sp>
      <p:grpSp>
        <p:nvGrpSpPr>
          <p:cNvPr id="30" name="Group 29"/>
          <p:cNvGrpSpPr>
            <a:grpSpLocks/>
          </p:cNvGrpSpPr>
          <p:nvPr/>
        </p:nvGrpSpPr>
        <p:grpSpPr bwMode="auto">
          <a:xfrm>
            <a:off x="2590800" y="2420938"/>
            <a:ext cx="1828800" cy="1236662"/>
            <a:chOff x="2590800" y="2421443"/>
            <a:chExt cx="1828800" cy="1235436"/>
          </a:xfrm>
        </p:grpSpPr>
        <p:cxnSp>
          <p:nvCxnSpPr>
            <p:cNvPr id="46111" name="_s1053"/>
            <p:cNvCxnSpPr>
              <a:cxnSpLocks noChangeShapeType="1"/>
              <a:stCxn id="21" idx="0"/>
              <a:endCxn id="1056" idx="2"/>
            </p:cNvCxnSpPr>
            <p:nvPr/>
          </p:nvCxnSpPr>
          <p:spPr bwMode="auto">
            <a:xfrm rot="-5400000">
              <a:off x="3300485" y="2626952"/>
              <a:ext cx="412605" cy="1588"/>
            </a:xfrm>
            <a:prstGeom prst="straightConnector1">
              <a:avLst/>
            </a:prstGeom>
            <a:noFill/>
            <a:ln w="38100">
              <a:solidFill>
                <a:schemeClr val="tx2"/>
              </a:solidFill>
              <a:round/>
              <a:headEnd/>
              <a:tailEnd/>
            </a:ln>
          </p:spPr>
        </p:cxnSp>
        <p:sp>
          <p:nvSpPr>
            <p:cNvPr id="21" name="_s1055"/>
            <p:cNvSpPr>
              <a:spLocks noChangeArrowheads="1"/>
            </p:cNvSpPr>
            <p:nvPr/>
          </p:nvSpPr>
          <p:spPr bwMode="auto">
            <a:xfrm>
              <a:off x="2590800" y="2835369"/>
              <a:ext cx="1828800" cy="821510"/>
            </a:xfrm>
            <a:prstGeom prst="roundRect">
              <a:avLst>
                <a:gd name="adj" fmla="val 16667"/>
              </a:avLst>
            </a:prstGeom>
            <a:solidFill>
              <a:schemeClr val="accent6">
                <a:lumMod val="75000"/>
              </a:schemeClr>
            </a:solidFill>
            <a:ln w="9525">
              <a:noFill/>
              <a:round/>
              <a:headEnd/>
              <a:tailEnd/>
            </a:ln>
          </p:spPr>
          <p:txBody>
            <a:bodyPr wrap="none" lIns="0" tIns="0" rIns="0" bIns="0" anchor="ctr"/>
            <a:lstStyle/>
            <a:p>
              <a:pPr algn="ctr">
                <a:defRPr/>
              </a:pPr>
              <a:r>
                <a:rPr lang="en-US" b="1" dirty="0">
                  <a:solidFill>
                    <a:schemeClr val="bg1"/>
                  </a:solidFill>
                  <a:latin typeface="Arial" pitchFamily="34" charset="0"/>
                  <a:cs typeface="+mn-cs"/>
                </a:rPr>
                <a:t>Chief Executive</a:t>
              </a:r>
            </a:p>
            <a:p>
              <a:pPr algn="ctr">
                <a:defRPr/>
              </a:pPr>
              <a:r>
                <a:rPr lang="en-US" b="1" dirty="0">
                  <a:solidFill>
                    <a:schemeClr val="bg1"/>
                  </a:solidFill>
                  <a:latin typeface="Arial" pitchFamily="34" charset="0"/>
                  <a:cs typeface="+mn-cs"/>
                </a:rPr>
                <a:t> Officer</a:t>
              </a:r>
            </a:p>
          </p:txBody>
        </p:sp>
      </p:grpSp>
      <p:grpSp>
        <p:nvGrpSpPr>
          <p:cNvPr id="31" name="Group 30"/>
          <p:cNvGrpSpPr>
            <a:grpSpLocks/>
          </p:cNvGrpSpPr>
          <p:nvPr/>
        </p:nvGrpSpPr>
        <p:grpSpPr bwMode="auto">
          <a:xfrm>
            <a:off x="457200" y="3657600"/>
            <a:ext cx="6096000" cy="1233488"/>
            <a:chOff x="457200" y="3656879"/>
            <a:chExt cx="6096000" cy="1234642"/>
          </a:xfrm>
        </p:grpSpPr>
        <p:cxnSp>
          <p:nvCxnSpPr>
            <p:cNvPr id="46107" name="_s1051"/>
            <p:cNvCxnSpPr>
              <a:cxnSpLocks noChangeShapeType="1"/>
              <a:stCxn id="23" idx="0"/>
              <a:endCxn id="21" idx="2"/>
            </p:cNvCxnSpPr>
            <p:nvPr/>
          </p:nvCxnSpPr>
          <p:spPr bwMode="auto">
            <a:xfrm rot="5400000" flipH="1">
              <a:off x="4365697" y="2796382"/>
              <a:ext cx="412605" cy="2133600"/>
            </a:xfrm>
            <a:prstGeom prst="bentConnector3">
              <a:avLst>
                <a:gd name="adj1" fmla="val 27801"/>
              </a:avLst>
            </a:prstGeom>
            <a:noFill/>
            <a:ln w="38100">
              <a:solidFill>
                <a:schemeClr val="tx2"/>
              </a:solidFill>
              <a:miter lim="800000"/>
              <a:headEnd/>
              <a:tailEnd/>
            </a:ln>
          </p:spPr>
        </p:cxnSp>
        <p:cxnSp>
          <p:nvCxnSpPr>
            <p:cNvPr id="46108" name="_s1052"/>
            <p:cNvCxnSpPr>
              <a:cxnSpLocks noChangeShapeType="1"/>
              <a:stCxn id="22" idx="0"/>
              <a:endCxn id="21" idx="2"/>
            </p:cNvCxnSpPr>
            <p:nvPr/>
          </p:nvCxnSpPr>
          <p:spPr bwMode="auto">
            <a:xfrm rot="-5400000">
              <a:off x="2232097" y="2796382"/>
              <a:ext cx="412605" cy="2133600"/>
            </a:xfrm>
            <a:prstGeom prst="bentConnector3">
              <a:avLst>
                <a:gd name="adj1" fmla="val 27801"/>
              </a:avLst>
            </a:prstGeom>
            <a:noFill/>
            <a:ln w="38100">
              <a:solidFill>
                <a:schemeClr val="tx2"/>
              </a:solidFill>
              <a:miter lim="800000"/>
              <a:headEnd/>
              <a:tailEnd/>
            </a:ln>
          </p:spPr>
        </p:cxnSp>
        <p:sp>
          <p:nvSpPr>
            <p:cNvPr id="22" name="_s1056"/>
            <p:cNvSpPr>
              <a:spLocks noChangeArrowheads="1"/>
            </p:cNvSpPr>
            <p:nvPr/>
          </p:nvSpPr>
          <p:spPr bwMode="auto">
            <a:xfrm>
              <a:off x="457200" y="4070015"/>
              <a:ext cx="1828800" cy="821506"/>
            </a:xfrm>
            <a:prstGeom prst="roundRect">
              <a:avLst>
                <a:gd name="adj" fmla="val 16667"/>
              </a:avLst>
            </a:prstGeom>
            <a:solidFill>
              <a:schemeClr val="accent6">
                <a:lumMod val="75000"/>
              </a:schemeClr>
            </a:solidFill>
            <a:ln w="9525">
              <a:noFill/>
              <a:round/>
              <a:headEnd/>
              <a:tailEnd/>
            </a:ln>
          </p:spPr>
          <p:txBody>
            <a:bodyPr wrap="none" lIns="0" tIns="0" rIns="0" bIns="0" anchor="ctr"/>
            <a:lstStyle/>
            <a:p>
              <a:pPr algn="ctr">
                <a:defRPr/>
              </a:pPr>
              <a:r>
                <a:rPr lang="en-US" b="1" dirty="0">
                  <a:solidFill>
                    <a:schemeClr val="bg1"/>
                  </a:solidFill>
                  <a:latin typeface="Arial" pitchFamily="34" charset="0"/>
                  <a:cs typeface="+mn-cs"/>
                </a:rPr>
                <a:t>Chief Operating</a:t>
              </a:r>
            </a:p>
            <a:p>
              <a:pPr algn="ctr">
                <a:defRPr/>
              </a:pPr>
              <a:r>
                <a:rPr lang="en-US" b="1" dirty="0">
                  <a:solidFill>
                    <a:schemeClr val="bg1"/>
                  </a:solidFill>
                  <a:latin typeface="Arial" pitchFamily="34" charset="0"/>
                  <a:cs typeface="+mn-cs"/>
                </a:rPr>
                <a:t> Officer</a:t>
              </a:r>
            </a:p>
          </p:txBody>
        </p:sp>
        <p:sp>
          <p:nvSpPr>
            <p:cNvPr id="23" name="_s1057"/>
            <p:cNvSpPr>
              <a:spLocks noChangeArrowheads="1"/>
            </p:cNvSpPr>
            <p:nvPr/>
          </p:nvSpPr>
          <p:spPr bwMode="auto">
            <a:xfrm>
              <a:off x="4724400" y="4070015"/>
              <a:ext cx="1828800" cy="821506"/>
            </a:xfrm>
            <a:prstGeom prst="roundRect">
              <a:avLst>
                <a:gd name="adj" fmla="val 16667"/>
              </a:avLst>
            </a:prstGeom>
            <a:solidFill>
              <a:schemeClr val="accent6">
                <a:lumMod val="75000"/>
              </a:schemeClr>
            </a:solidFill>
            <a:ln w="9525">
              <a:noFill/>
              <a:round/>
              <a:headEnd/>
              <a:tailEnd/>
            </a:ln>
          </p:spPr>
          <p:txBody>
            <a:bodyPr wrap="none" lIns="0" tIns="0" rIns="0" bIns="0" anchor="ctr"/>
            <a:lstStyle/>
            <a:p>
              <a:pPr algn="ctr">
                <a:defRPr/>
              </a:pPr>
              <a:r>
                <a:rPr lang="en-US" b="1" dirty="0">
                  <a:solidFill>
                    <a:schemeClr val="bg1"/>
                  </a:solidFill>
                  <a:latin typeface="Arial" pitchFamily="34" charset="0"/>
                  <a:cs typeface="+mn-cs"/>
                </a:rPr>
                <a:t>Chief Financial</a:t>
              </a:r>
            </a:p>
            <a:p>
              <a:pPr algn="ctr">
                <a:defRPr/>
              </a:pPr>
              <a:r>
                <a:rPr lang="en-US" b="1" dirty="0">
                  <a:solidFill>
                    <a:schemeClr val="bg1"/>
                  </a:solidFill>
                  <a:latin typeface="Arial" pitchFamily="34" charset="0"/>
                  <a:cs typeface="+mn-cs"/>
                </a:rPr>
                <a:t> Officer</a:t>
              </a:r>
            </a:p>
          </p:txBody>
        </p:sp>
      </p:grpSp>
      <p:grpSp>
        <p:nvGrpSpPr>
          <p:cNvPr id="32" name="Group 31"/>
          <p:cNvGrpSpPr>
            <a:grpSpLocks/>
          </p:cNvGrpSpPr>
          <p:nvPr/>
        </p:nvGrpSpPr>
        <p:grpSpPr bwMode="auto">
          <a:xfrm>
            <a:off x="457200" y="4891088"/>
            <a:ext cx="1828800" cy="1235075"/>
            <a:chOff x="457200" y="4890727"/>
            <a:chExt cx="1828800" cy="1235436"/>
          </a:xfrm>
        </p:grpSpPr>
        <p:cxnSp>
          <p:nvCxnSpPr>
            <p:cNvPr id="46105" name="_s1050"/>
            <p:cNvCxnSpPr>
              <a:cxnSpLocks noChangeShapeType="1"/>
              <a:stCxn id="24" idx="0"/>
              <a:endCxn id="22" idx="2"/>
            </p:cNvCxnSpPr>
            <p:nvPr/>
          </p:nvCxnSpPr>
          <p:spPr bwMode="auto">
            <a:xfrm rot="-5400000">
              <a:off x="1166885" y="5096236"/>
              <a:ext cx="412605" cy="1588"/>
            </a:xfrm>
            <a:prstGeom prst="straightConnector1">
              <a:avLst/>
            </a:prstGeom>
            <a:noFill/>
            <a:ln w="38100">
              <a:solidFill>
                <a:schemeClr val="tx2"/>
              </a:solidFill>
              <a:round/>
              <a:headEnd/>
              <a:tailEnd/>
            </a:ln>
          </p:spPr>
        </p:cxnSp>
        <p:sp>
          <p:nvSpPr>
            <p:cNvPr id="24" name="_s1058"/>
            <p:cNvSpPr>
              <a:spLocks noChangeArrowheads="1"/>
            </p:cNvSpPr>
            <p:nvPr/>
          </p:nvSpPr>
          <p:spPr bwMode="auto">
            <a:xfrm>
              <a:off x="457200" y="5303598"/>
              <a:ext cx="1828800" cy="822565"/>
            </a:xfrm>
            <a:prstGeom prst="roundRect">
              <a:avLst>
                <a:gd name="adj" fmla="val 16667"/>
              </a:avLst>
            </a:prstGeom>
            <a:solidFill>
              <a:schemeClr val="accent6">
                <a:lumMod val="75000"/>
              </a:schemeClr>
            </a:solidFill>
            <a:ln w="9525">
              <a:noFill/>
              <a:round/>
              <a:headEnd/>
              <a:tailEnd/>
            </a:ln>
          </p:spPr>
          <p:txBody>
            <a:bodyPr wrap="none" lIns="0" tIns="0" rIns="0" bIns="0" anchor="ctr"/>
            <a:lstStyle/>
            <a:p>
              <a:pPr algn="ctr">
                <a:defRPr/>
              </a:pPr>
              <a:r>
                <a:rPr lang="en-US" b="1" dirty="0">
                  <a:solidFill>
                    <a:schemeClr val="bg1"/>
                  </a:solidFill>
                  <a:latin typeface="Arial" pitchFamily="34" charset="0"/>
                  <a:cs typeface="+mn-cs"/>
                </a:rPr>
                <a:t>Vice Presidents</a:t>
              </a:r>
            </a:p>
            <a:p>
              <a:pPr algn="ctr">
                <a:defRPr/>
              </a:pPr>
              <a:r>
                <a:rPr lang="en-US" b="1" dirty="0">
                  <a:solidFill>
                    <a:schemeClr val="bg1"/>
                  </a:solidFill>
                  <a:latin typeface="Arial" pitchFamily="34" charset="0"/>
                  <a:cs typeface="+mn-cs"/>
                </a:rPr>
                <a:t> of </a:t>
              </a:r>
              <a:r>
                <a:rPr lang="en-US" b="1" dirty="0">
                  <a:solidFill>
                    <a:schemeClr val="bg1"/>
                  </a:solidFill>
                  <a:latin typeface="Arial" pitchFamily="34" charset="0"/>
                  <a:cs typeface="+mn-cs"/>
                </a:rPr>
                <a:t>Various </a:t>
              </a:r>
              <a:endParaRPr lang="en-US" b="1" dirty="0">
                <a:solidFill>
                  <a:schemeClr val="bg1"/>
                </a:solidFill>
                <a:latin typeface="Arial" pitchFamily="34" charset="0"/>
                <a:cs typeface="+mn-cs"/>
              </a:endParaRPr>
            </a:p>
            <a:p>
              <a:pPr algn="ctr">
                <a:defRPr/>
              </a:pPr>
              <a:r>
                <a:rPr lang="en-US" b="1" dirty="0">
                  <a:solidFill>
                    <a:schemeClr val="bg1"/>
                  </a:solidFill>
                  <a:latin typeface="Arial" pitchFamily="34" charset="0"/>
                  <a:cs typeface="+mn-cs"/>
                </a:rPr>
                <a:t>Operations</a:t>
              </a:r>
              <a:endParaRPr lang="en-US" b="1" dirty="0">
                <a:solidFill>
                  <a:schemeClr val="bg1"/>
                </a:solidFill>
                <a:latin typeface="Arial" pitchFamily="34" charset="0"/>
                <a:cs typeface="+mn-cs"/>
              </a:endParaRPr>
            </a:p>
          </p:txBody>
        </p:sp>
      </p:grpSp>
      <p:grpSp>
        <p:nvGrpSpPr>
          <p:cNvPr id="33" name="Group 32"/>
          <p:cNvGrpSpPr>
            <a:grpSpLocks/>
          </p:cNvGrpSpPr>
          <p:nvPr/>
        </p:nvGrpSpPr>
        <p:grpSpPr bwMode="auto">
          <a:xfrm>
            <a:off x="2590800" y="4891088"/>
            <a:ext cx="5181600" cy="1235075"/>
            <a:chOff x="2590800" y="4891521"/>
            <a:chExt cx="5181600" cy="1234642"/>
          </a:xfrm>
        </p:grpSpPr>
        <p:cxnSp>
          <p:nvCxnSpPr>
            <p:cNvPr id="46102" name="_s1047"/>
            <p:cNvCxnSpPr>
              <a:cxnSpLocks noChangeShapeType="1"/>
              <a:stCxn id="27" idx="0"/>
              <a:endCxn id="23" idx="2"/>
            </p:cNvCxnSpPr>
            <p:nvPr/>
          </p:nvCxnSpPr>
          <p:spPr bwMode="auto">
            <a:xfrm rot="5400000" flipH="1">
              <a:off x="6499297" y="4031024"/>
              <a:ext cx="412605" cy="2133600"/>
            </a:xfrm>
            <a:prstGeom prst="bentConnector3">
              <a:avLst>
                <a:gd name="adj1" fmla="val 27694"/>
              </a:avLst>
            </a:prstGeom>
            <a:noFill/>
            <a:ln w="38100">
              <a:solidFill>
                <a:schemeClr val="tx2"/>
              </a:solidFill>
              <a:miter lim="800000"/>
              <a:headEnd/>
              <a:tailEnd/>
            </a:ln>
          </p:spPr>
        </p:cxnSp>
        <p:cxnSp>
          <p:nvCxnSpPr>
            <p:cNvPr id="46103" name="_s1049"/>
            <p:cNvCxnSpPr>
              <a:cxnSpLocks noChangeShapeType="1"/>
              <a:stCxn id="25" idx="0"/>
              <a:endCxn id="23" idx="2"/>
            </p:cNvCxnSpPr>
            <p:nvPr/>
          </p:nvCxnSpPr>
          <p:spPr bwMode="auto">
            <a:xfrm rot="-5400000">
              <a:off x="4365697" y="4031024"/>
              <a:ext cx="412605" cy="2133600"/>
            </a:xfrm>
            <a:prstGeom prst="bentConnector3">
              <a:avLst>
                <a:gd name="adj1" fmla="val 27694"/>
              </a:avLst>
            </a:prstGeom>
            <a:noFill/>
            <a:ln w="38100">
              <a:solidFill>
                <a:schemeClr val="tx2"/>
              </a:solidFill>
              <a:miter lim="800000"/>
              <a:headEnd/>
              <a:tailEnd/>
            </a:ln>
          </p:spPr>
        </p:cxnSp>
        <p:sp>
          <p:nvSpPr>
            <p:cNvPr id="25" name="_s1059"/>
            <p:cNvSpPr>
              <a:spLocks noChangeArrowheads="1"/>
            </p:cNvSpPr>
            <p:nvPr/>
          </p:nvSpPr>
          <p:spPr bwMode="auto">
            <a:xfrm>
              <a:off x="2590800" y="5304126"/>
              <a:ext cx="1828800" cy="822037"/>
            </a:xfrm>
            <a:prstGeom prst="roundRect">
              <a:avLst>
                <a:gd name="adj" fmla="val 16667"/>
              </a:avLst>
            </a:prstGeom>
            <a:solidFill>
              <a:schemeClr val="accent6">
                <a:lumMod val="75000"/>
              </a:schemeClr>
            </a:solidFill>
            <a:ln w="9525">
              <a:noFill/>
              <a:round/>
              <a:headEnd/>
              <a:tailEnd/>
            </a:ln>
          </p:spPr>
          <p:txBody>
            <a:bodyPr wrap="none" lIns="0" tIns="0" rIns="0" bIns="0" anchor="ctr"/>
            <a:lstStyle/>
            <a:p>
              <a:pPr algn="ctr">
                <a:defRPr/>
              </a:pPr>
              <a:r>
                <a:rPr lang="en-US" b="1" dirty="0">
                  <a:solidFill>
                    <a:schemeClr val="bg1"/>
                  </a:solidFill>
                  <a:latin typeface="Arial" pitchFamily="34" charset="0"/>
                  <a:cs typeface="+mn-cs"/>
                </a:rPr>
                <a:t>Treasurer</a:t>
              </a:r>
            </a:p>
          </p:txBody>
        </p:sp>
      </p:grpSp>
      <p:sp>
        <p:nvSpPr>
          <p:cNvPr id="26" name="_s1060"/>
          <p:cNvSpPr>
            <a:spLocks noChangeArrowheads="1"/>
          </p:cNvSpPr>
          <p:nvPr/>
        </p:nvSpPr>
        <p:spPr bwMode="auto">
          <a:xfrm>
            <a:off x="4724400" y="5303838"/>
            <a:ext cx="1828800" cy="822325"/>
          </a:xfrm>
          <a:prstGeom prst="roundRect">
            <a:avLst>
              <a:gd name="adj" fmla="val 16667"/>
            </a:avLst>
          </a:prstGeom>
          <a:solidFill>
            <a:schemeClr val="accent6">
              <a:lumMod val="75000"/>
            </a:schemeClr>
          </a:solidFill>
          <a:ln w="9525">
            <a:noFill/>
            <a:round/>
            <a:headEnd/>
            <a:tailEnd/>
          </a:ln>
        </p:spPr>
        <p:txBody>
          <a:bodyPr wrap="none" lIns="0" tIns="0" rIns="0" bIns="0" anchor="ctr"/>
          <a:lstStyle/>
          <a:p>
            <a:pPr algn="ctr">
              <a:defRPr/>
            </a:pPr>
            <a:r>
              <a:rPr lang="en-US" b="1" dirty="0">
                <a:solidFill>
                  <a:schemeClr val="bg1"/>
                </a:solidFill>
                <a:latin typeface="Arial" pitchFamily="34" charset="0"/>
                <a:cs typeface="+mn-cs"/>
              </a:rPr>
              <a:t>Controller</a:t>
            </a:r>
          </a:p>
        </p:txBody>
      </p:sp>
      <p:grpSp>
        <p:nvGrpSpPr>
          <p:cNvPr id="34" name="Group 33"/>
          <p:cNvGrpSpPr>
            <a:grpSpLocks/>
          </p:cNvGrpSpPr>
          <p:nvPr/>
        </p:nvGrpSpPr>
        <p:grpSpPr bwMode="auto">
          <a:xfrm>
            <a:off x="4419600" y="3276600"/>
            <a:ext cx="4267200" cy="2849563"/>
            <a:chOff x="4419600" y="3276600"/>
            <a:chExt cx="4267200" cy="2849563"/>
          </a:xfrm>
        </p:grpSpPr>
        <p:grpSp>
          <p:nvGrpSpPr>
            <p:cNvPr id="46098" name="Group 2"/>
            <p:cNvGrpSpPr>
              <a:grpSpLocks/>
            </p:cNvGrpSpPr>
            <p:nvPr/>
          </p:nvGrpSpPr>
          <p:grpSpPr bwMode="auto">
            <a:xfrm>
              <a:off x="4419600" y="3276600"/>
              <a:ext cx="3581400" cy="2133600"/>
              <a:chOff x="2784" y="2064"/>
              <a:chExt cx="2256" cy="1344"/>
            </a:xfrm>
          </p:grpSpPr>
          <p:sp>
            <p:nvSpPr>
              <p:cNvPr id="46100" name="Line 3"/>
              <p:cNvSpPr>
                <a:spLocks noChangeShapeType="1"/>
              </p:cNvSpPr>
              <p:nvPr/>
            </p:nvSpPr>
            <p:spPr bwMode="auto">
              <a:xfrm flipV="1">
                <a:off x="5040" y="2064"/>
                <a:ext cx="0" cy="1344"/>
              </a:xfrm>
              <a:prstGeom prst="line">
                <a:avLst/>
              </a:prstGeom>
              <a:noFill/>
              <a:ln w="38100">
                <a:solidFill>
                  <a:schemeClr val="tx2"/>
                </a:solidFill>
                <a:round/>
                <a:headEnd/>
                <a:tailEnd/>
              </a:ln>
            </p:spPr>
            <p:txBody>
              <a:bodyPr anchor="ctr">
                <a:spAutoFit/>
              </a:bodyPr>
              <a:lstStyle/>
              <a:p>
                <a:endParaRPr lang="en-US"/>
              </a:p>
            </p:txBody>
          </p:sp>
          <p:sp>
            <p:nvSpPr>
              <p:cNvPr id="46101" name="Line 4"/>
              <p:cNvSpPr>
                <a:spLocks noChangeShapeType="1"/>
              </p:cNvSpPr>
              <p:nvPr/>
            </p:nvSpPr>
            <p:spPr bwMode="auto">
              <a:xfrm flipH="1">
                <a:off x="2784" y="2064"/>
                <a:ext cx="2256" cy="0"/>
              </a:xfrm>
              <a:prstGeom prst="line">
                <a:avLst/>
              </a:prstGeom>
              <a:noFill/>
              <a:ln w="38100">
                <a:solidFill>
                  <a:schemeClr val="tx2"/>
                </a:solidFill>
                <a:round/>
                <a:headEnd/>
                <a:tailEnd type="triangle" w="med" len="med"/>
              </a:ln>
            </p:spPr>
            <p:txBody>
              <a:bodyPr anchor="ctr">
                <a:spAutoFit/>
              </a:bodyPr>
              <a:lstStyle/>
              <a:p>
                <a:endParaRPr lang="en-US"/>
              </a:p>
            </p:txBody>
          </p:sp>
        </p:grpSp>
        <p:sp>
          <p:nvSpPr>
            <p:cNvPr id="27" name="_s1061"/>
            <p:cNvSpPr>
              <a:spLocks noChangeArrowheads="1"/>
            </p:cNvSpPr>
            <p:nvPr/>
          </p:nvSpPr>
          <p:spPr bwMode="auto">
            <a:xfrm>
              <a:off x="6858000" y="5303838"/>
              <a:ext cx="1828800" cy="822325"/>
            </a:xfrm>
            <a:prstGeom prst="roundRect">
              <a:avLst>
                <a:gd name="adj" fmla="val 16667"/>
              </a:avLst>
            </a:prstGeom>
            <a:solidFill>
              <a:schemeClr val="accent6">
                <a:lumMod val="75000"/>
              </a:schemeClr>
            </a:solidFill>
            <a:ln w="9525">
              <a:noFill/>
              <a:round/>
              <a:headEnd/>
              <a:tailEnd/>
            </a:ln>
          </p:spPr>
          <p:txBody>
            <a:bodyPr wrap="none" lIns="0" tIns="0" rIns="0" bIns="0" anchor="ctr"/>
            <a:lstStyle/>
            <a:p>
              <a:pPr algn="ctr">
                <a:defRPr/>
              </a:pPr>
              <a:r>
                <a:rPr lang="en-US" b="1" dirty="0">
                  <a:solidFill>
                    <a:schemeClr val="bg1"/>
                  </a:solidFill>
                  <a:latin typeface="Arial" pitchFamily="34" charset="0"/>
                  <a:cs typeface="+mn-cs"/>
                </a:rPr>
                <a:t>Internal Audit</a:t>
              </a:r>
            </a:p>
          </p:txBody>
        </p:sp>
      </p:grpSp>
      <p:grpSp>
        <p:nvGrpSpPr>
          <p:cNvPr id="35" name="Group 34"/>
          <p:cNvGrpSpPr>
            <a:grpSpLocks/>
          </p:cNvGrpSpPr>
          <p:nvPr/>
        </p:nvGrpSpPr>
        <p:grpSpPr bwMode="auto">
          <a:xfrm>
            <a:off x="6477000" y="2286000"/>
            <a:ext cx="1828800" cy="2971800"/>
            <a:chOff x="6477000" y="2285760"/>
            <a:chExt cx="1828800" cy="2972345"/>
          </a:xfrm>
        </p:grpSpPr>
        <p:sp>
          <p:nvSpPr>
            <p:cNvPr id="46094" name="AutoShape 42"/>
            <p:cNvSpPr>
              <a:spLocks noChangeArrowheads="1"/>
            </p:cNvSpPr>
            <p:nvPr/>
          </p:nvSpPr>
          <p:spPr bwMode="auto">
            <a:xfrm>
              <a:off x="6477000" y="2285760"/>
              <a:ext cx="1436688" cy="710951"/>
            </a:xfrm>
            <a:prstGeom prst="roundRect">
              <a:avLst>
                <a:gd name="adj" fmla="val 16667"/>
              </a:avLst>
            </a:prstGeom>
            <a:solidFill>
              <a:srgbClr val="3C5D5E"/>
            </a:solidFill>
            <a:ln w="12700" algn="ctr">
              <a:solidFill>
                <a:schemeClr val="tx1"/>
              </a:solidFill>
              <a:round/>
              <a:headEnd/>
              <a:tailEnd/>
            </a:ln>
          </p:spPr>
          <p:txBody>
            <a:bodyPr wrap="none" anchor="ctr">
              <a:spAutoFit/>
            </a:bodyPr>
            <a:lstStyle/>
            <a:p>
              <a:pPr algn="ctr"/>
              <a:r>
                <a:rPr lang="en-US" b="1">
                  <a:solidFill>
                    <a:schemeClr val="bg1"/>
                  </a:solidFill>
                </a:rPr>
                <a:t>Audit </a:t>
              </a:r>
            </a:p>
            <a:p>
              <a:pPr algn="ctr"/>
              <a:r>
                <a:rPr lang="en-US" b="1">
                  <a:solidFill>
                    <a:schemeClr val="bg1"/>
                  </a:solidFill>
                </a:rPr>
                <a:t>Committee</a:t>
              </a:r>
            </a:p>
          </p:txBody>
        </p:sp>
        <p:grpSp>
          <p:nvGrpSpPr>
            <p:cNvPr id="46095" name="Group 43"/>
            <p:cNvGrpSpPr>
              <a:grpSpLocks/>
            </p:cNvGrpSpPr>
            <p:nvPr/>
          </p:nvGrpSpPr>
          <p:grpSpPr bwMode="auto">
            <a:xfrm>
              <a:off x="7924800" y="2590453"/>
              <a:ext cx="381000" cy="2667652"/>
              <a:chOff x="6720" y="1584"/>
              <a:chExt cx="240" cy="1680"/>
            </a:xfrm>
          </p:grpSpPr>
          <p:sp>
            <p:nvSpPr>
              <p:cNvPr id="46096" name="Line 44"/>
              <p:cNvSpPr>
                <a:spLocks noChangeShapeType="1"/>
              </p:cNvSpPr>
              <p:nvPr/>
            </p:nvSpPr>
            <p:spPr bwMode="auto">
              <a:xfrm flipH="1">
                <a:off x="6720" y="1584"/>
                <a:ext cx="240" cy="0"/>
              </a:xfrm>
              <a:prstGeom prst="line">
                <a:avLst/>
              </a:prstGeom>
              <a:noFill/>
              <a:ln w="25400">
                <a:solidFill>
                  <a:schemeClr val="tx2"/>
                </a:solidFill>
                <a:prstDash val="dash"/>
                <a:round/>
                <a:headEnd/>
                <a:tailEnd type="triangle" w="med" len="med"/>
              </a:ln>
            </p:spPr>
            <p:txBody>
              <a:bodyPr anchor="ctr">
                <a:spAutoFit/>
              </a:bodyPr>
              <a:lstStyle/>
              <a:p>
                <a:endParaRPr lang="en-US"/>
              </a:p>
            </p:txBody>
          </p:sp>
          <p:sp>
            <p:nvSpPr>
              <p:cNvPr id="46097" name="Line 45"/>
              <p:cNvSpPr>
                <a:spLocks noChangeShapeType="1"/>
              </p:cNvSpPr>
              <p:nvPr/>
            </p:nvSpPr>
            <p:spPr bwMode="auto">
              <a:xfrm flipV="1">
                <a:off x="6960" y="1584"/>
                <a:ext cx="0" cy="1680"/>
              </a:xfrm>
              <a:prstGeom prst="line">
                <a:avLst/>
              </a:prstGeom>
              <a:noFill/>
              <a:ln w="25400">
                <a:solidFill>
                  <a:schemeClr val="tx2"/>
                </a:solidFill>
                <a:prstDash val="dash"/>
                <a:round/>
                <a:headEnd/>
                <a:tailEnd/>
              </a:ln>
            </p:spPr>
            <p:txBody>
              <a:bodyPr anchor="ctr">
                <a:spAutoFit/>
              </a:bodyPr>
              <a:lstStyle/>
              <a:p>
                <a:endParaRPr lang="en-US"/>
              </a:p>
            </p:txBody>
          </p:sp>
        </p:grpSp>
      </p:grpSp>
      <p:sp>
        <p:nvSpPr>
          <p:cNvPr id="1047" name="Line 46"/>
          <p:cNvSpPr>
            <a:spLocks noChangeShapeType="1"/>
          </p:cNvSpPr>
          <p:nvPr/>
        </p:nvSpPr>
        <p:spPr bwMode="auto">
          <a:xfrm flipH="1">
            <a:off x="4419600" y="1981200"/>
            <a:ext cx="2819400" cy="0"/>
          </a:xfrm>
          <a:prstGeom prst="line">
            <a:avLst/>
          </a:prstGeom>
          <a:noFill/>
          <a:ln w="25400">
            <a:solidFill>
              <a:schemeClr val="tx2"/>
            </a:solidFill>
            <a:prstDash val="dash"/>
            <a:round/>
            <a:headEnd/>
            <a:tailEnd type="triangle" w="med" len="med"/>
          </a:ln>
        </p:spPr>
        <p:txBody>
          <a:bodyPr anchor="ctr">
            <a:spAutoFit/>
          </a:bodyPr>
          <a:lstStyle/>
          <a:p>
            <a:endParaRPr lang="en-US"/>
          </a:p>
        </p:txBody>
      </p:sp>
      <p:sp>
        <p:nvSpPr>
          <p:cNvPr id="29" name="Slide Number Placeholder 28"/>
          <p:cNvSpPr>
            <a:spLocks noGrp="1"/>
          </p:cNvSpPr>
          <p:nvPr>
            <p:ph type="sldNum" sz="quarter" idx="11"/>
          </p:nvPr>
        </p:nvSpPr>
        <p:spPr/>
        <p:txBody>
          <a:bodyPr/>
          <a:lstStyle/>
          <a:p>
            <a:pPr>
              <a:defRPr/>
            </a:pPr>
            <a:fld id="{DDACDEB8-10B0-4C31-9BA0-A05302BE903B}" type="slidenum">
              <a:rPr lang="en-US"/>
              <a:pPr>
                <a:defRPr/>
              </a:pPr>
              <a:t>14</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4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 grpId="0" animBg="1"/>
      <p:bldP spid="1056" grpId="0" animBg="1"/>
      <p:bldP spid="26" grpId="0" animBg="1"/>
      <p:bldP spid="104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rtlCol="0">
            <a:normAutofit fontScale="90000"/>
          </a:bodyPr>
          <a:lstStyle/>
          <a:p>
            <a:pPr fontAlgn="auto">
              <a:spcAft>
                <a:spcPts val="0"/>
              </a:spcAft>
              <a:defRPr/>
            </a:pPr>
            <a:r>
              <a:rPr lang="en-US" smtClean="0"/>
              <a:t>Changing Roles of Management</a:t>
            </a:r>
            <a:br>
              <a:rPr lang="en-US" smtClean="0"/>
            </a:br>
            <a:r>
              <a:rPr lang="en-US" smtClean="0"/>
              <a:t>Accountants</a:t>
            </a:r>
          </a:p>
        </p:txBody>
      </p:sp>
      <p:sp>
        <p:nvSpPr>
          <p:cNvPr id="26627" name="Rectangle 3"/>
          <p:cNvSpPr>
            <a:spLocks noGrp="1" noChangeArrowheads="1"/>
          </p:cNvSpPr>
          <p:nvPr>
            <p:ph idx="1"/>
          </p:nvPr>
        </p:nvSpPr>
        <p:spPr/>
        <p:txBody>
          <a:bodyPr/>
          <a:lstStyle/>
          <a:p>
            <a:r>
              <a:rPr lang="en-US" smtClean="0"/>
              <a:t>Impact of technology</a:t>
            </a:r>
          </a:p>
          <a:p>
            <a:r>
              <a:rPr lang="en-US" smtClean="0"/>
              <a:t>Ensuring accurate financial records</a:t>
            </a:r>
          </a:p>
          <a:p>
            <a:r>
              <a:rPr lang="en-US" smtClean="0"/>
              <a:t>Planning, analyzing, and interpreting accounting data</a:t>
            </a:r>
          </a:p>
          <a:p>
            <a:r>
              <a:rPr lang="en-US" smtClean="0"/>
              <a:t>Providing decision support</a:t>
            </a:r>
          </a:p>
        </p:txBody>
      </p:sp>
      <p:sp>
        <p:nvSpPr>
          <p:cNvPr id="4" name="Slide Number Placeholder 3"/>
          <p:cNvSpPr>
            <a:spLocks noGrp="1"/>
          </p:cNvSpPr>
          <p:nvPr>
            <p:ph type="sldNum" sz="quarter" idx="12"/>
          </p:nvPr>
        </p:nvSpPr>
        <p:spPr/>
        <p:txBody>
          <a:bodyPr/>
          <a:lstStyle/>
          <a:p>
            <a:pPr>
              <a:defRPr/>
            </a:pPr>
            <a:fld id="{62AFAE16-ED84-4506-9872-95694A9DBB19}" type="slidenum">
              <a:rPr lang="en-US"/>
              <a:pPr>
                <a:defRPr/>
              </a:pPr>
              <a:t>15</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rtlCol="0">
            <a:normAutofit fontScale="90000"/>
          </a:bodyPr>
          <a:lstStyle/>
          <a:p>
            <a:pPr fontAlgn="auto">
              <a:spcAft>
                <a:spcPts val="0"/>
              </a:spcAft>
              <a:defRPr/>
            </a:pPr>
            <a:r>
              <a:rPr lang="en-US" dirty="0" smtClean="0"/>
              <a:t>Required Skills of Managerial Accountants</a:t>
            </a:r>
          </a:p>
        </p:txBody>
      </p:sp>
      <p:sp>
        <p:nvSpPr>
          <p:cNvPr id="27651" name="Rectangle 3"/>
          <p:cNvSpPr>
            <a:spLocks noGrp="1" noChangeArrowheads="1"/>
          </p:cNvSpPr>
          <p:nvPr>
            <p:ph idx="1"/>
          </p:nvPr>
        </p:nvSpPr>
        <p:spPr/>
        <p:txBody>
          <a:bodyPr/>
          <a:lstStyle/>
          <a:p>
            <a:r>
              <a:rPr lang="en-US" smtClean="0"/>
              <a:t>Knowledge of financial and managerial accounting</a:t>
            </a:r>
          </a:p>
          <a:p>
            <a:r>
              <a:rPr lang="en-US" smtClean="0"/>
              <a:t>Analytical skills (critical thinking)</a:t>
            </a:r>
          </a:p>
          <a:p>
            <a:r>
              <a:rPr lang="en-US" smtClean="0"/>
              <a:t>Knowledge of how a business functions</a:t>
            </a:r>
          </a:p>
          <a:p>
            <a:r>
              <a:rPr lang="en-US" smtClean="0"/>
              <a:t>Ability to work on a team</a:t>
            </a:r>
          </a:p>
          <a:p>
            <a:r>
              <a:rPr lang="en-US" smtClean="0"/>
              <a:t>Oral and written communications skills</a:t>
            </a:r>
          </a:p>
        </p:txBody>
      </p:sp>
      <p:sp>
        <p:nvSpPr>
          <p:cNvPr id="4" name="Slide Number Placeholder 3"/>
          <p:cNvSpPr>
            <a:spLocks noGrp="1"/>
          </p:cNvSpPr>
          <p:nvPr>
            <p:ph type="sldNum" sz="quarter" idx="12"/>
          </p:nvPr>
        </p:nvSpPr>
        <p:spPr/>
        <p:txBody>
          <a:bodyPr/>
          <a:lstStyle/>
          <a:p>
            <a:pPr>
              <a:defRPr/>
            </a:pPr>
            <a:fld id="{AB22CFF1-D1A8-47F4-99EC-9F217DA7D994}" type="slidenum">
              <a:rPr lang="en-US"/>
              <a:pPr>
                <a:defRPr/>
              </a:pPr>
              <a:t>16</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838200"/>
            <a:ext cx="7772400" cy="1470025"/>
          </a:xfrm>
        </p:spPr>
        <p:txBody>
          <a:bodyPr rtlCol="0">
            <a:normAutofit/>
          </a:bodyPr>
          <a:lstStyle/>
          <a:p>
            <a:pPr fontAlgn="auto">
              <a:spcAft>
                <a:spcPts val="0"/>
              </a:spcAft>
              <a:defRPr/>
            </a:pPr>
            <a:r>
              <a:rPr lang="en-US" sz="6000" dirty="0" smtClean="0"/>
              <a:t>Objective 4</a:t>
            </a:r>
            <a:endParaRPr lang="en-US" sz="6000" dirty="0"/>
          </a:p>
        </p:txBody>
      </p:sp>
      <p:sp>
        <p:nvSpPr>
          <p:cNvPr id="10243" name="Rectangle 3"/>
          <p:cNvSpPr>
            <a:spLocks noGrp="1" noChangeArrowheads="1"/>
          </p:cNvSpPr>
          <p:nvPr>
            <p:ph type="subTitle" idx="1"/>
          </p:nvPr>
        </p:nvSpPr>
        <p:spPr>
          <a:xfrm>
            <a:off x="914400" y="2133600"/>
            <a:ext cx="7391400" cy="1752600"/>
          </a:xfrm>
        </p:spPr>
        <p:txBody>
          <a:bodyPr rtlCol="0">
            <a:normAutofit fontScale="92500" lnSpcReduction="10000"/>
          </a:bodyPr>
          <a:lstStyle/>
          <a:p>
            <a:pPr fontAlgn="auto">
              <a:spcAft>
                <a:spcPts val="0"/>
              </a:spcAft>
              <a:buFont typeface="Arial" pitchFamily="34" charset="0"/>
              <a:buNone/>
              <a:defRPr/>
            </a:pPr>
            <a:r>
              <a:rPr lang="en-US" dirty="0" smtClean="0"/>
              <a:t>Describe the role of the </a:t>
            </a:r>
            <a:br>
              <a:rPr lang="en-US" dirty="0" smtClean="0"/>
            </a:br>
            <a:r>
              <a:rPr lang="en-US" dirty="0" smtClean="0"/>
              <a:t>Institute of Management Accountants (IMA) and use its ethical standards to make reasonable ethical judgments</a:t>
            </a:r>
          </a:p>
        </p:txBody>
      </p:sp>
      <p:sp>
        <p:nvSpPr>
          <p:cNvPr id="5" name="Slide Number Placeholder 4"/>
          <p:cNvSpPr>
            <a:spLocks noGrp="1"/>
          </p:cNvSpPr>
          <p:nvPr>
            <p:ph type="sldNum" sz="quarter" idx="12"/>
          </p:nvPr>
        </p:nvSpPr>
        <p:spPr/>
        <p:txBody>
          <a:bodyPr/>
          <a:lstStyle/>
          <a:p>
            <a:pPr>
              <a:defRPr/>
            </a:pPr>
            <a:fld id="{1F9EDDC6-0FFB-492D-A319-A259D2C11FCC}" type="slidenum">
              <a:rPr lang="en-US"/>
              <a:pPr>
                <a:defRPr/>
              </a:pPr>
              <a:t>17</a:t>
            </a:fld>
            <a:endParaRPr lang="en-US"/>
          </a:p>
        </p:txBody>
      </p:sp>
      <p:pic>
        <p:nvPicPr>
          <p:cNvPr id="52228" name="Picture 5" descr="Braun_Glass.jpg"/>
          <p:cNvPicPr>
            <a:picLocks noChangeAspect="1"/>
          </p:cNvPicPr>
          <p:nvPr/>
        </p:nvPicPr>
        <p:blipFill>
          <a:blip r:embed="rId3"/>
          <a:srcRect/>
          <a:stretch>
            <a:fillRect/>
          </a:stretch>
        </p:blipFill>
        <p:spPr bwMode="auto">
          <a:xfrm>
            <a:off x="3519488" y="3810000"/>
            <a:ext cx="2424112" cy="2706688"/>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rtlCol="0">
            <a:normAutofit fontScale="90000"/>
          </a:bodyPr>
          <a:lstStyle/>
          <a:p>
            <a:pPr fontAlgn="auto">
              <a:spcAft>
                <a:spcPts val="0"/>
              </a:spcAft>
              <a:defRPr/>
            </a:pPr>
            <a:r>
              <a:rPr lang="en-US" smtClean="0"/>
              <a:t>Institute of Management Accountants (IMA) </a:t>
            </a:r>
          </a:p>
        </p:txBody>
      </p:sp>
      <p:sp>
        <p:nvSpPr>
          <p:cNvPr id="34819" name="Rectangle 3"/>
          <p:cNvSpPr>
            <a:spLocks noGrp="1" noChangeArrowheads="1"/>
          </p:cNvSpPr>
          <p:nvPr>
            <p:ph idx="1"/>
          </p:nvPr>
        </p:nvSpPr>
        <p:spPr/>
        <p:txBody>
          <a:bodyPr/>
          <a:lstStyle/>
          <a:p>
            <a:r>
              <a:rPr lang="en-US" smtClean="0"/>
              <a:t>Professional association for management accountants</a:t>
            </a:r>
          </a:p>
          <a:p>
            <a:r>
              <a:rPr lang="en-US" smtClean="0"/>
              <a:t>IMA’s functions</a:t>
            </a:r>
          </a:p>
          <a:p>
            <a:pPr lvl="2"/>
            <a:r>
              <a:rPr lang="en-US" smtClean="0"/>
              <a:t>Certification (CMA)</a:t>
            </a:r>
          </a:p>
          <a:p>
            <a:pPr lvl="2"/>
            <a:r>
              <a:rPr lang="en-US" smtClean="0"/>
              <a:t>Practice development</a:t>
            </a:r>
          </a:p>
          <a:p>
            <a:pPr lvl="2"/>
            <a:r>
              <a:rPr lang="en-US" smtClean="0"/>
              <a:t>Education</a:t>
            </a:r>
          </a:p>
          <a:p>
            <a:pPr lvl="2"/>
            <a:r>
              <a:rPr lang="en-US" smtClean="0"/>
              <a:t>Networking</a:t>
            </a:r>
          </a:p>
          <a:p>
            <a:pPr lvl="2"/>
            <a:r>
              <a:rPr lang="en-US" smtClean="0"/>
              <a:t>Ethical standards</a:t>
            </a:r>
          </a:p>
          <a:p>
            <a:pPr lvl="2"/>
            <a:r>
              <a:rPr lang="en-US" smtClean="0"/>
              <a:t>Public education</a:t>
            </a:r>
          </a:p>
          <a:p>
            <a:pPr lvl="1"/>
            <a:endParaRPr lang="en-US" smtClean="0"/>
          </a:p>
        </p:txBody>
      </p:sp>
      <p:sp>
        <p:nvSpPr>
          <p:cNvPr id="4" name="Slide Number Placeholder 3"/>
          <p:cNvSpPr>
            <a:spLocks noGrp="1"/>
          </p:cNvSpPr>
          <p:nvPr>
            <p:ph type="sldNum" sz="quarter" idx="12"/>
          </p:nvPr>
        </p:nvSpPr>
        <p:spPr/>
        <p:txBody>
          <a:bodyPr/>
          <a:lstStyle/>
          <a:p>
            <a:pPr>
              <a:defRPr/>
            </a:pPr>
            <a:fld id="{A14EAF0C-6362-4BDF-9A39-DEE03DC0A31A}" type="slidenum">
              <a:rPr lang="en-US"/>
              <a:pPr>
                <a:defRPr/>
              </a:pPr>
              <a:t>18</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81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81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81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81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81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48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rtlCol="0">
            <a:normAutofit fontScale="90000"/>
          </a:bodyPr>
          <a:lstStyle/>
          <a:p>
            <a:pPr fontAlgn="auto">
              <a:spcAft>
                <a:spcPts val="0"/>
              </a:spcAft>
              <a:defRPr/>
            </a:pPr>
            <a:r>
              <a:rPr lang="en-US" smtClean="0"/>
              <a:t>Summary of IMA Ethical Standards </a:t>
            </a:r>
          </a:p>
        </p:txBody>
      </p:sp>
      <p:sp>
        <p:nvSpPr>
          <p:cNvPr id="4" name="Slide Number Placeholder 3"/>
          <p:cNvSpPr>
            <a:spLocks noGrp="1"/>
          </p:cNvSpPr>
          <p:nvPr>
            <p:ph type="sldNum" sz="quarter" idx="11"/>
          </p:nvPr>
        </p:nvSpPr>
        <p:spPr/>
        <p:txBody>
          <a:bodyPr/>
          <a:lstStyle/>
          <a:p>
            <a:pPr>
              <a:defRPr/>
            </a:pPr>
            <a:fld id="{EAD4AF8F-EF9C-4F8A-B0CC-975CC3EA179C}" type="slidenum">
              <a:rPr lang="en-US"/>
              <a:pPr>
                <a:defRPr/>
              </a:pPr>
              <a:t>19</a:t>
            </a:fld>
            <a:endParaRPr lang="en-US"/>
          </a:p>
        </p:txBody>
      </p:sp>
      <p:graphicFrame>
        <p:nvGraphicFramePr>
          <p:cNvPr id="10" name="Table 9"/>
          <p:cNvGraphicFramePr>
            <a:graphicFrameLocks noGrp="1"/>
          </p:cNvGraphicFramePr>
          <p:nvPr/>
        </p:nvGraphicFramePr>
        <p:xfrm>
          <a:off x="685800" y="2057400"/>
          <a:ext cx="7696200" cy="3581400"/>
        </p:xfrm>
        <a:graphic>
          <a:graphicData uri="http://schemas.openxmlformats.org/drawingml/2006/table">
            <a:tbl>
              <a:tblPr firstRow="1" bandRow="1">
                <a:tableStyleId>{5C22544A-7EE6-4342-B048-85BDC9FD1C3A}</a:tableStyleId>
              </a:tblPr>
              <a:tblGrid>
                <a:gridCol w="3848100"/>
                <a:gridCol w="3848100"/>
              </a:tblGrid>
              <a:tr h="2024269">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n-US" sz="3600" b="1" dirty="0" smtClean="0">
                          <a:solidFill>
                            <a:schemeClr val="bg1"/>
                          </a:solidFill>
                          <a:latin typeface="Arial" pitchFamily="34" charset="0"/>
                        </a:rPr>
                        <a:t>Competence</a:t>
                      </a:r>
                      <a:endParaRPr lang="en-US" sz="3600" dirty="0"/>
                    </a:p>
                  </a:txBody>
                  <a:tcPr anchor="ct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n-US" sz="3600" b="1" dirty="0" smtClean="0">
                          <a:solidFill>
                            <a:schemeClr val="bg1"/>
                          </a:solidFill>
                          <a:latin typeface="Arial" pitchFamily="34" charset="0"/>
                        </a:rPr>
                        <a:t>Confidentiality</a:t>
                      </a:r>
                      <a:endParaRPr lang="en-US" sz="3600" dirty="0"/>
                    </a:p>
                  </a:txBody>
                  <a:tcPr anchor="ctr"/>
                </a:tc>
              </a:tr>
              <a:tr h="1557131">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n-US" sz="3600" b="1" dirty="0" smtClean="0">
                          <a:solidFill>
                            <a:schemeClr val="bg1"/>
                          </a:solidFill>
                          <a:latin typeface="Arial" pitchFamily="34" charset="0"/>
                        </a:rPr>
                        <a:t>Integrity</a:t>
                      </a:r>
                      <a:endParaRPr lang="en-US" sz="3600" dirty="0"/>
                    </a:p>
                  </a:txBody>
                  <a:tcPr anchor="ctr">
                    <a:solidFill>
                      <a:schemeClr val="accent1"/>
                    </a:solid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n-US" sz="3600" b="1" dirty="0" smtClean="0">
                          <a:solidFill>
                            <a:schemeClr val="bg1"/>
                          </a:solidFill>
                          <a:latin typeface="Arial" pitchFamily="34" charset="0"/>
                        </a:rPr>
                        <a:t>Credibility</a:t>
                      </a:r>
                      <a:endParaRPr lang="en-US" sz="3600" dirty="0"/>
                    </a:p>
                  </a:txBody>
                  <a:tcPr anchor="ctr">
                    <a:solidFill>
                      <a:schemeClr val="accent1"/>
                    </a:solidFill>
                  </a:tcPr>
                </a:tc>
              </a:tr>
            </a:tbl>
          </a:graphicData>
        </a:graphic>
      </p:graphicFrame>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990600"/>
            <a:ext cx="7772400" cy="1470025"/>
          </a:xfrm>
        </p:spPr>
        <p:txBody>
          <a:bodyPr rtlCol="0">
            <a:normAutofit/>
          </a:bodyPr>
          <a:lstStyle/>
          <a:p>
            <a:pPr fontAlgn="auto">
              <a:spcAft>
                <a:spcPts val="0"/>
              </a:spcAft>
              <a:defRPr/>
            </a:pPr>
            <a:r>
              <a:rPr lang="en-US" sz="6000" smtClean="0"/>
              <a:t>Objective 1</a:t>
            </a:r>
            <a:endParaRPr lang="en-US" sz="6000" dirty="0"/>
          </a:p>
        </p:txBody>
      </p:sp>
      <p:sp>
        <p:nvSpPr>
          <p:cNvPr id="21506" name="Rectangle 3"/>
          <p:cNvSpPr>
            <a:spLocks noGrp="1" noChangeArrowheads="1"/>
          </p:cNvSpPr>
          <p:nvPr>
            <p:ph type="subTitle" idx="1"/>
          </p:nvPr>
        </p:nvSpPr>
        <p:spPr>
          <a:xfrm>
            <a:off x="1371600" y="2438400"/>
            <a:ext cx="6400800" cy="1752600"/>
          </a:xfrm>
        </p:spPr>
        <p:txBody>
          <a:bodyPr/>
          <a:lstStyle/>
          <a:p>
            <a:r>
              <a:rPr lang="en-US" smtClean="0"/>
              <a:t>Identify managers’ three primary responsibilities</a:t>
            </a:r>
          </a:p>
        </p:txBody>
      </p:sp>
      <p:sp>
        <p:nvSpPr>
          <p:cNvPr id="5" name="Slide Number Placeholder 4"/>
          <p:cNvSpPr>
            <a:spLocks noGrp="1"/>
          </p:cNvSpPr>
          <p:nvPr>
            <p:ph type="sldNum" sz="quarter" idx="12"/>
          </p:nvPr>
        </p:nvSpPr>
        <p:spPr/>
        <p:txBody>
          <a:bodyPr/>
          <a:lstStyle/>
          <a:p>
            <a:pPr>
              <a:defRPr/>
            </a:pPr>
            <a:fld id="{360EC359-BFBB-4ECF-A4D7-CDE91BEC7E72}" type="slidenum">
              <a:rPr lang="en-US"/>
              <a:pPr>
                <a:defRPr/>
              </a:pPr>
              <a:t>2</a:t>
            </a:fld>
            <a:endParaRPr lang="en-US"/>
          </a:p>
        </p:txBody>
      </p:sp>
      <p:pic>
        <p:nvPicPr>
          <p:cNvPr id="21508" name="Picture 5" descr="Braun_Glass.jpg"/>
          <p:cNvPicPr>
            <a:picLocks noChangeAspect="1"/>
          </p:cNvPicPr>
          <p:nvPr/>
        </p:nvPicPr>
        <p:blipFill>
          <a:blip r:embed="rId3"/>
          <a:srcRect/>
          <a:stretch>
            <a:fillRect/>
          </a:stretch>
        </p:blipFill>
        <p:spPr bwMode="auto">
          <a:xfrm>
            <a:off x="3519488" y="3810000"/>
            <a:ext cx="2424112" cy="2706688"/>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r>
              <a:rPr lang="en-US" smtClean="0"/>
              <a:t>Ethical Behavior</a:t>
            </a:r>
          </a:p>
        </p:txBody>
      </p:sp>
      <p:sp>
        <p:nvSpPr>
          <p:cNvPr id="33795" name="Content Placeholder 2"/>
          <p:cNvSpPr>
            <a:spLocks noGrp="1"/>
          </p:cNvSpPr>
          <p:nvPr>
            <p:ph idx="1"/>
          </p:nvPr>
        </p:nvSpPr>
        <p:spPr/>
        <p:txBody>
          <a:bodyPr/>
          <a:lstStyle/>
          <a:p>
            <a:r>
              <a:rPr lang="en-US" smtClean="0"/>
              <a:t>Means doing the right thing, regardless of consequences</a:t>
            </a:r>
          </a:p>
          <a:p>
            <a:endParaRPr lang="en-US" smtClean="0"/>
          </a:p>
          <a:p>
            <a:r>
              <a:rPr lang="en-US" smtClean="0"/>
              <a:t>Examples of unethical behavior</a:t>
            </a:r>
          </a:p>
          <a:p>
            <a:pPr lvl="1"/>
            <a:r>
              <a:rPr lang="en-US" smtClean="0"/>
              <a:t>Allowing reimbursement of false expense reports</a:t>
            </a:r>
          </a:p>
          <a:p>
            <a:pPr lvl="1"/>
            <a:r>
              <a:rPr lang="en-US" smtClean="0"/>
              <a:t>Manipulating income </a:t>
            </a:r>
          </a:p>
          <a:p>
            <a:pPr lvl="1"/>
            <a:r>
              <a:rPr lang="en-US" smtClean="0"/>
              <a:t>Performing tasks not qualified to perform</a:t>
            </a:r>
          </a:p>
        </p:txBody>
      </p:sp>
      <p:sp>
        <p:nvSpPr>
          <p:cNvPr id="4" name="Slide Number Placeholder 3"/>
          <p:cNvSpPr>
            <a:spLocks noGrp="1"/>
          </p:cNvSpPr>
          <p:nvPr>
            <p:ph type="sldNum" sz="quarter" idx="12"/>
          </p:nvPr>
        </p:nvSpPr>
        <p:spPr/>
        <p:txBody>
          <a:bodyPr/>
          <a:lstStyle/>
          <a:p>
            <a:pPr>
              <a:defRPr/>
            </a:pPr>
            <a:fld id="{8FD64AC3-68FD-4D81-9C2C-08ACAA379A32}" type="slidenum">
              <a:rPr lang="en-US"/>
              <a:pPr>
                <a:defRPr/>
              </a:pPr>
              <a:t>20</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79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79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7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r>
              <a:rPr lang="en-US" smtClean="0"/>
              <a:t>Steps to Resolve Ethical Dilemmas</a:t>
            </a:r>
          </a:p>
        </p:txBody>
      </p:sp>
      <p:sp>
        <p:nvSpPr>
          <p:cNvPr id="34819" name="Rectangle 3"/>
          <p:cNvSpPr>
            <a:spLocks noGrp="1" noChangeArrowheads="1"/>
          </p:cNvSpPr>
          <p:nvPr>
            <p:ph idx="1"/>
          </p:nvPr>
        </p:nvSpPr>
        <p:spPr/>
        <p:txBody>
          <a:bodyPr/>
          <a:lstStyle/>
          <a:p>
            <a:r>
              <a:rPr lang="en-US" smtClean="0"/>
              <a:t>Follow company’s policies for reporting unethical behavior</a:t>
            </a:r>
          </a:p>
          <a:p>
            <a:endParaRPr lang="en-US" smtClean="0"/>
          </a:p>
          <a:p>
            <a:r>
              <a:rPr lang="en-US" smtClean="0"/>
              <a:t>If not resolved</a:t>
            </a:r>
          </a:p>
          <a:p>
            <a:pPr lvl="1"/>
            <a:r>
              <a:rPr lang="en-US" smtClean="0"/>
              <a:t>Discuss with immediate supervisor</a:t>
            </a:r>
          </a:p>
          <a:p>
            <a:pPr lvl="1"/>
            <a:r>
              <a:rPr lang="en-US" smtClean="0"/>
              <a:t>Discuss with objective advisor</a:t>
            </a:r>
          </a:p>
          <a:p>
            <a:pPr lvl="1"/>
            <a:r>
              <a:rPr lang="en-US" smtClean="0"/>
              <a:t>Consult an attorney</a:t>
            </a:r>
          </a:p>
        </p:txBody>
      </p:sp>
      <p:sp>
        <p:nvSpPr>
          <p:cNvPr id="4" name="Slide Number Placeholder 3"/>
          <p:cNvSpPr>
            <a:spLocks noGrp="1"/>
          </p:cNvSpPr>
          <p:nvPr>
            <p:ph type="sldNum" sz="quarter" idx="12"/>
          </p:nvPr>
        </p:nvSpPr>
        <p:spPr/>
        <p:txBody>
          <a:bodyPr/>
          <a:lstStyle/>
          <a:p>
            <a:pPr>
              <a:defRPr/>
            </a:pPr>
            <a:fld id="{6222F66D-2404-4ED6-8493-8D30E5DEA33E}" type="slidenum">
              <a:rPr lang="en-US"/>
              <a:pPr>
                <a:defRPr/>
              </a:pPr>
              <a:t>21</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81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81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8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r>
              <a:rPr lang="en-US" smtClean="0"/>
              <a:t>Unethical Versus Illegal Behavior</a:t>
            </a:r>
          </a:p>
        </p:txBody>
      </p:sp>
      <p:sp>
        <p:nvSpPr>
          <p:cNvPr id="38914" name="Content Placeholder 2"/>
          <p:cNvSpPr>
            <a:spLocks noGrp="1"/>
          </p:cNvSpPr>
          <p:nvPr>
            <p:ph idx="1"/>
          </p:nvPr>
        </p:nvSpPr>
        <p:spPr/>
        <p:txBody>
          <a:bodyPr/>
          <a:lstStyle/>
          <a:p>
            <a:r>
              <a:rPr lang="en-US" smtClean="0"/>
              <a:t>Not all unethical behavior is illegal, but all illegal behavior is unethical.</a:t>
            </a:r>
            <a:br>
              <a:rPr lang="en-US" smtClean="0"/>
            </a:br>
            <a:endParaRPr lang="en-US" smtClean="0"/>
          </a:p>
          <a:p>
            <a:r>
              <a:rPr lang="en-US" smtClean="0"/>
              <a:t>Unethical behavior includes</a:t>
            </a:r>
          </a:p>
          <a:p>
            <a:pPr lvl="1"/>
            <a:r>
              <a:rPr lang="en-US" smtClean="0"/>
              <a:t>Dishonesty</a:t>
            </a:r>
          </a:p>
          <a:p>
            <a:pPr lvl="1"/>
            <a:r>
              <a:rPr lang="en-US" smtClean="0"/>
              <a:t>Unfairness</a:t>
            </a:r>
          </a:p>
          <a:p>
            <a:pPr lvl="1"/>
            <a:r>
              <a:rPr lang="en-US" smtClean="0"/>
              <a:t>Lack of objectivity</a:t>
            </a:r>
          </a:p>
          <a:p>
            <a:pPr lvl="1"/>
            <a:r>
              <a:rPr lang="en-US" smtClean="0"/>
              <a:t>Irresponsible</a:t>
            </a:r>
          </a:p>
          <a:p>
            <a:pPr lvl="1"/>
            <a:endParaRPr lang="en-US" smtClean="0"/>
          </a:p>
        </p:txBody>
      </p:sp>
      <p:sp>
        <p:nvSpPr>
          <p:cNvPr id="4" name="Slide Number Placeholder 3"/>
          <p:cNvSpPr>
            <a:spLocks noGrp="1"/>
          </p:cNvSpPr>
          <p:nvPr>
            <p:ph type="sldNum" sz="quarter" idx="12"/>
          </p:nvPr>
        </p:nvSpPr>
        <p:spPr/>
        <p:txBody>
          <a:bodyPr/>
          <a:lstStyle/>
          <a:p>
            <a:pPr>
              <a:defRPr/>
            </a:pPr>
            <a:fld id="{3E2FF2A2-C202-4E27-9C9E-4CC4603AC076}" type="slidenum">
              <a:rPr lang="en-US"/>
              <a:pPr>
                <a:defRPr/>
              </a:pPr>
              <a:t>22</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91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891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91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91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990600"/>
            <a:ext cx="7772400" cy="1470025"/>
          </a:xfrm>
        </p:spPr>
        <p:txBody>
          <a:bodyPr rtlCol="0">
            <a:normAutofit/>
          </a:bodyPr>
          <a:lstStyle/>
          <a:p>
            <a:pPr fontAlgn="auto">
              <a:spcAft>
                <a:spcPts val="0"/>
              </a:spcAft>
              <a:defRPr/>
            </a:pPr>
            <a:r>
              <a:rPr lang="en-US" sz="6000" dirty="0" smtClean="0"/>
              <a:t>Objective 5</a:t>
            </a:r>
            <a:endParaRPr lang="en-US" sz="6000" dirty="0"/>
          </a:p>
        </p:txBody>
      </p:sp>
      <p:sp>
        <p:nvSpPr>
          <p:cNvPr id="64514" name="Rectangle 3"/>
          <p:cNvSpPr>
            <a:spLocks noGrp="1" noChangeArrowheads="1"/>
          </p:cNvSpPr>
          <p:nvPr>
            <p:ph type="subTitle" idx="1"/>
          </p:nvPr>
        </p:nvSpPr>
        <p:spPr>
          <a:xfrm>
            <a:off x="1371600" y="2438400"/>
            <a:ext cx="6400800" cy="1752600"/>
          </a:xfrm>
        </p:spPr>
        <p:txBody>
          <a:bodyPr/>
          <a:lstStyle/>
          <a:p>
            <a:r>
              <a:rPr lang="en-US" smtClean="0"/>
              <a:t>Discuss and analyze the implications of regulatory and business trends</a:t>
            </a:r>
          </a:p>
        </p:txBody>
      </p:sp>
      <p:sp>
        <p:nvSpPr>
          <p:cNvPr id="5" name="Slide Number Placeholder 4"/>
          <p:cNvSpPr>
            <a:spLocks noGrp="1"/>
          </p:cNvSpPr>
          <p:nvPr>
            <p:ph type="sldNum" sz="quarter" idx="12"/>
          </p:nvPr>
        </p:nvSpPr>
        <p:spPr/>
        <p:txBody>
          <a:bodyPr/>
          <a:lstStyle/>
          <a:p>
            <a:pPr>
              <a:defRPr/>
            </a:pPr>
            <a:fld id="{F043F6D6-7F94-441D-B0F4-C719C6B3B56D}" type="slidenum">
              <a:rPr lang="en-US"/>
              <a:pPr>
                <a:defRPr/>
              </a:pPr>
              <a:t>23</a:t>
            </a:fld>
            <a:endParaRPr lang="en-US"/>
          </a:p>
        </p:txBody>
      </p:sp>
      <p:pic>
        <p:nvPicPr>
          <p:cNvPr id="64516" name="Picture 5" descr="Braun_Glass.jpg"/>
          <p:cNvPicPr>
            <a:picLocks noChangeAspect="1"/>
          </p:cNvPicPr>
          <p:nvPr/>
        </p:nvPicPr>
        <p:blipFill>
          <a:blip r:embed="rId3"/>
          <a:srcRect/>
          <a:stretch>
            <a:fillRect/>
          </a:stretch>
        </p:blipFill>
        <p:spPr bwMode="auto">
          <a:xfrm>
            <a:off x="3519488" y="3810000"/>
            <a:ext cx="2424112" cy="2706688"/>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p:txBody>
          <a:bodyPr/>
          <a:lstStyle/>
          <a:p>
            <a:r>
              <a:rPr lang="en-US" smtClean="0"/>
              <a:t>Regulatory and Business Issues</a:t>
            </a:r>
          </a:p>
        </p:txBody>
      </p:sp>
      <p:sp>
        <p:nvSpPr>
          <p:cNvPr id="40963" name="Rectangle 3"/>
          <p:cNvSpPr>
            <a:spLocks noGrp="1" noChangeArrowheads="1"/>
          </p:cNvSpPr>
          <p:nvPr>
            <p:ph idx="1"/>
          </p:nvPr>
        </p:nvSpPr>
        <p:spPr/>
        <p:txBody>
          <a:bodyPr/>
          <a:lstStyle/>
          <a:p>
            <a:r>
              <a:rPr lang="en-US" smtClean="0"/>
              <a:t>Sarbanes-Oxley Act of 2002 (SOX)</a:t>
            </a:r>
          </a:p>
          <a:p>
            <a:r>
              <a:rPr lang="en-US" smtClean="0"/>
              <a:t>International Financial Reporting Standards (IFRS)</a:t>
            </a:r>
          </a:p>
          <a:p>
            <a:r>
              <a:rPr lang="en-US" smtClean="0"/>
              <a:t>Extensible Business Reporting Language (XBRL)</a:t>
            </a:r>
          </a:p>
          <a:p>
            <a:r>
              <a:rPr lang="en-US" smtClean="0"/>
              <a:t>Sustainability</a:t>
            </a:r>
          </a:p>
          <a:p>
            <a:r>
              <a:rPr lang="en-US" smtClean="0"/>
              <a:t>Shifting economy</a:t>
            </a:r>
          </a:p>
        </p:txBody>
      </p:sp>
      <p:sp>
        <p:nvSpPr>
          <p:cNvPr id="4" name="Slide Number Placeholder 3"/>
          <p:cNvSpPr>
            <a:spLocks noGrp="1"/>
          </p:cNvSpPr>
          <p:nvPr>
            <p:ph type="sldNum" sz="quarter" idx="12"/>
          </p:nvPr>
        </p:nvSpPr>
        <p:spPr/>
        <p:txBody>
          <a:bodyPr/>
          <a:lstStyle/>
          <a:p>
            <a:pPr>
              <a:defRPr/>
            </a:pPr>
            <a:fld id="{64F519BB-1B4F-4DF2-9104-B0E97778681D}" type="slidenum">
              <a:rPr lang="en-US"/>
              <a:pPr>
                <a:defRPr/>
              </a:pPr>
              <a:t>24</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en-US" smtClean="0"/>
              <a:t>Sarbanes-Oxley Act of 2002 (SOX)</a:t>
            </a:r>
          </a:p>
        </p:txBody>
      </p:sp>
      <p:sp>
        <p:nvSpPr>
          <p:cNvPr id="45059"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Restore trust in publicly traded corporations, management, financial statements, and auditors</a:t>
            </a:r>
          </a:p>
          <a:p>
            <a:pPr fontAlgn="auto">
              <a:spcAft>
                <a:spcPts val="0"/>
              </a:spcAft>
              <a:buFont typeface="Arial" pitchFamily="34" charset="0"/>
              <a:buChar char="•"/>
              <a:defRPr/>
            </a:pPr>
            <a:r>
              <a:rPr lang="en-US" dirty="0" smtClean="0"/>
              <a:t>CEO /CFO requirements </a:t>
            </a:r>
          </a:p>
          <a:p>
            <a:pPr lvl="1" fontAlgn="auto">
              <a:spcAft>
                <a:spcPts val="0"/>
              </a:spcAft>
              <a:buFont typeface="Arial" pitchFamily="34" charset="0"/>
              <a:buChar char="–"/>
              <a:defRPr/>
            </a:pPr>
            <a:r>
              <a:rPr lang="en-US" dirty="0" smtClean="0"/>
              <a:t>Financial statements</a:t>
            </a:r>
          </a:p>
          <a:p>
            <a:pPr lvl="1" fontAlgn="auto">
              <a:spcAft>
                <a:spcPts val="0"/>
              </a:spcAft>
              <a:buFont typeface="Arial" pitchFamily="34" charset="0"/>
              <a:buChar char="–"/>
              <a:defRPr/>
            </a:pPr>
            <a:r>
              <a:rPr lang="en-US" dirty="0" smtClean="0"/>
              <a:t>Internal control structure</a:t>
            </a:r>
          </a:p>
          <a:p>
            <a:pPr lvl="1" fontAlgn="auto">
              <a:spcAft>
                <a:spcPts val="0"/>
              </a:spcAft>
              <a:buFont typeface="Arial" pitchFamily="34" charset="0"/>
              <a:buChar char="–"/>
              <a:defRPr/>
            </a:pPr>
            <a:r>
              <a:rPr lang="en-US" dirty="0" smtClean="0"/>
              <a:t>Annual assessment</a:t>
            </a:r>
          </a:p>
          <a:p>
            <a:pPr fontAlgn="auto">
              <a:spcAft>
                <a:spcPts val="0"/>
              </a:spcAft>
              <a:buFont typeface="Arial" pitchFamily="34" charset="0"/>
              <a:buChar char="•"/>
              <a:defRPr/>
            </a:pPr>
            <a:r>
              <a:rPr lang="en-US" dirty="0" smtClean="0"/>
              <a:t>Independent audit committee</a:t>
            </a:r>
          </a:p>
          <a:p>
            <a:pPr fontAlgn="auto">
              <a:spcAft>
                <a:spcPts val="0"/>
              </a:spcAft>
              <a:buFont typeface="Arial" pitchFamily="34" charset="0"/>
              <a:buChar char="•"/>
              <a:defRPr/>
            </a:pPr>
            <a:r>
              <a:rPr lang="en-US" dirty="0" smtClean="0"/>
              <a:t>Increases white-collar crime penalties</a:t>
            </a:r>
          </a:p>
          <a:p>
            <a:pPr fontAlgn="auto">
              <a:spcAft>
                <a:spcPts val="0"/>
              </a:spcAft>
              <a:buFont typeface="Arial" pitchFamily="34" charset="0"/>
              <a:buChar char="•"/>
              <a:defRPr/>
            </a:pPr>
            <a:endParaRPr lang="en-US" dirty="0" smtClean="0"/>
          </a:p>
        </p:txBody>
      </p:sp>
      <p:sp>
        <p:nvSpPr>
          <p:cNvPr id="4" name="Slide Number Placeholder 3"/>
          <p:cNvSpPr>
            <a:spLocks noGrp="1"/>
          </p:cNvSpPr>
          <p:nvPr>
            <p:ph type="sldNum" sz="quarter" idx="12"/>
          </p:nvPr>
        </p:nvSpPr>
        <p:spPr/>
        <p:txBody>
          <a:bodyPr/>
          <a:lstStyle/>
          <a:p>
            <a:pPr>
              <a:defRPr/>
            </a:pPr>
            <a:fld id="{348A0E0B-440D-46E6-AA33-ECDBD3F03548}" type="slidenum">
              <a:rPr lang="en-US"/>
              <a:pPr>
                <a:defRPr/>
              </a:pPr>
              <a:t>25</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505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505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505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505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50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rtlCol="0">
            <a:normAutofit fontScale="90000"/>
          </a:bodyPr>
          <a:lstStyle/>
          <a:p>
            <a:pPr fontAlgn="auto">
              <a:spcAft>
                <a:spcPts val="0"/>
              </a:spcAft>
              <a:defRPr/>
            </a:pPr>
            <a:r>
              <a:rPr lang="en-US" smtClean="0"/>
              <a:t>International Financial Reporting Standards (IFRS)</a:t>
            </a:r>
          </a:p>
        </p:txBody>
      </p:sp>
      <p:sp>
        <p:nvSpPr>
          <p:cNvPr id="3" name="Content Placeholder 2"/>
          <p:cNvSpPr>
            <a:spLocks noGrp="1"/>
          </p:cNvSpPr>
          <p:nvPr>
            <p:ph idx="1"/>
          </p:nvPr>
        </p:nvSpPr>
        <p:spPr/>
        <p:txBody>
          <a:bodyPr/>
          <a:lstStyle/>
          <a:p>
            <a:r>
              <a:rPr lang="en-US" smtClean="0"/>
              <a:t>Results of globalization</a:t>
            </a:r>
          </a:p>
          <a:p>
            <a:pPr lvl="1"/>
            <a:r>
              <a:rPr lang="en-US" smtClean="0"/>
              <a:t>Consistent reporting standards needed worldwide</a:t>
            </a:r>
          </a:p>
          <a:p>
            <a:pPr lvl="1"/>
            <a:r>
              <a:rPr lang="en-US" smtClean="0"/>
              <a:t>SEC is studying IFRS</a:t>
            </a:r>
          </a:p>
          <a:p>
            <a:endParaRPr lang="en-US" smtClean="0"/>
          </a:p>
        </p:txBody>
      </p:sp>
      <p:sp>
        <p:nvSpPr>
          <p:cNvPr id="6" name="Slide Number Placeholder 5"/>
          <p:cNvSpPr>
            <a:spLocks noGrp="1"/>
          </p:cNvSpPr>
          <p:nvPr>
            <p:ph type="sldNum" sz="quarter" idx="12"/>
          </p:nvPr>
        </p:nvSpPr>
        <p:spPr/>
        <p:txBody>
          <a:bodyPr/>
          <a:lstStyle/>
          <a:p>
            <a:pPr>
              <a:defRPr/>
            </a:pPr>
            <a:fld id="{A027D7A4-F990-4455-AB3E-583E0A3350C9}" type="slidenum">
              <a:rPr lang="en-US"/>
              <a:pPr>
                <a:defRPr/>
              </a:pPr>
              <a:t>26</a:t>
            </a:fld>
            <a:endParaRPr lang="en-US"/>
          </a:p>
        </p:txBody>
      </p:sp>
      <p:sp>
        <p:nvSpPr>
          <p:cNvPr id="5" name="Rounded Rectangle 4"/>
          <p:cNvSpPr/>
          <p:nvPr/>
        </p:nvSpPr>
        <p:spPr>
          <a:xfrm>
            <a:off x="533400" y="4953000"/>
            <a:ext cx="8001000"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t>Current IFRS information:</a:t>
            </a:r>
            <a:endParaRPr lang="en-US" sz="2800" dirty="0"/>
          </a:p>
          <a:p>
            <a:pPr algn="ctr">
              <a:defRPr/>
            </a:pPr>
            <a:r>
              <a:rPr lang="en-US" sz="2800" dirty="0"/>
              <a:t>www.IFRS.com or </a:t>
            </a:r>
            <a:r>
              <a:rPr lang="en-US" sz="2800" dirty="0"/>
              <a:t> www.IASB.org</a:t>
            </a:r>
            <a:endParaRPr lang="en-US" sz="28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rtlCol="0">
            <a:normAutofit fontScale="90000"/>
          </a:bodyPr>
          <a:lstStyle/>
          <a:p>
            <a:pPr fontAlgn="auto">
              <a:spcAft>
                <a:spcPts val="0"/>
              </a:spcAft>
              <a:defRPr/>
            </a:pPr>
            <a:r>
              <a:rPr lang="en-US" smtClean="0"/>
              <a:t>Extensible Business Reporting Language (XBRL)</a:t>
            </a:r>
          </a:p>
        </p:txBody>
      </p:sp>
      <p:sp>
        <p:nvSpPr>
          <p:cNvPr id="47107" name="Content Placeholder 2"/>
          <p:cNvSpPr>
            <a:spLocks noGrp="1"/>
          </p:cNvSpPr>
          <p:nvPr>
            <p:ph idx="1"/>
          </p:nvPr>
        </p:nvSpPr>
        <p:spPr/>
        <p:txBody>
          <a:bodyPr/>
          <a:lstStyle/>
          <a:p>
            <a:r>
              <a:rPr lang="en-US" smtClean="0"/>
              <a:t>Standardized tagging system for financial reports</a:t>
            </a:r>
          </a:p>
          <a:p>
            <a:endParaRPr lang="en-US" smtClean="0"/>
          </a:p>
          <a:p>
            <a:r>
              <a:rPr lang="en-US" smtClean="0"/>
              <a:t>Advantages</a:t>
            </a:r>
          </a:p>
          <a:p>
            <a:pPr lvl="1"/>
            <a:r>
              <a:rPr lang="en-US" smtClean="0"/>
              <a:t>Decreases retrieval time</a:t>
            </a:r>
          </a:p>
          <a:p>
            <a:pPr lvl="1"/>
            <a:r>
              <a:rPr lang="en-US" smtClean="0"/>
              <a:t>Decreases conversion time</a:t>
            </a:r>
          </a:p>
          <a:p>
            <a:pPr lvl="1"/>
            <a:r>
              <a:rPr lang="en-US" smtClean="0"/>
              <a:t>Facilitates comparisons</a:t>
            </a:r>
          </a:p>
          <a:p>
            <a:pPr lvl="1"/>
            <a:r>
              <a:rPr lang="en-US" smtClean="0"/>
              <a:t>Customizes information</a:t>
            </a:r>
          </a:p>
        </p:txBody>
      </p:sp>
      <p:sp>
        <p:nvSpPr>
          <p:cNvPr id="4" name="Slide Number Placeholder 3"/>
          <p:cNvSpPr>
            <a:spLocks noGrp="1"/>
          </p:cNvSpPr>
          <p:nvPr>
            <p:ph type="sldNum" sz="quarter" idx="12"/>
          </p:nvPr>
        </p:nvSpPr>
        <p:spPr/>
        <p:txBody>
          <a:bodyPr/>
          <a:lstStyle/>
          <a:p>
            <a:pPr>
              <a:defRPr/>
            </a:pPr>
            <a:fld id="{51D4A372-8887-4D7E-8940-2F8A1FE2ADFA}" type="slidenum">
              <a:rPr lang="en-US"/>
              <a:pPr>
                <a:defRPr/>
              </a:pPr>
              <a:t>27</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710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710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7107">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71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p:txBody>
          <a:bodyPr/>
          <a:lstStyle/>
          <a:p>
            <a:r>
              <a:rPr lang="en-US" smtClean="0"/>
              <a:t>Advanced Information Systems</a:t>
            </a:r>
          </a:p>
        </p:txBody>
      </p:sp>
      <p:sp>
        <p:nvSpPr>
          <p:cNvPr id="50179" name="Content Placeholder 2"/>
          <p:cNvSpPr>
            <a:spLocks noGrp="1"/>
          </p:cNvSpPr>
          <p:nvPr>
            <p:ph idx="1"/>
          </p:nvPr>
        </p:nvSpPr>
        <p:spPr/>
        <p:txBody>
          <a:bodyPr/>
          <a:lstStyle/>
          <a:p>
            <a:r>
              <a:rPr lang="en-US" smtClean="0"/>
              <a:t>Enterprise resource planning (ERP)</a:t>
            </a:r>
          </a:p>
          <a:p>
            <a:r>
              <a:rPr lang="en-US" smtClean="0"/>
              <a:t>Lean production </a:t>
            </a:r>
          </a:p>
          <a:p>
            <a:r>
              <a:rPr lang="en-US" smtClean="0"/>
              <a:t>Just-in-time (JIT) </a:t>
            </a:r>
          </a:p>
          <a:p>
            <a:r>
              <a:rPr lang="en-US" smtClean="0"/>
              <a:t>Total quality management (TQM)   </a:t>
            </a:r>
          </a:p>
          <a:p>
            <a:endParaRPr lang="en-US" smtClean="0"/>
          </a:p>
          <a:p>
            <a:endParaRPr lang="en-US" smtClean="0"/>
          </a:p>
        </p:txBody>
      </p:sp>
      <p:sp>
        <p:nvSpPr>
          <p:cNvPr id="4" name="Slide Number Placeholder 3"/>
          <p:cNvSpPr>
            <a:spLocks noGrp="1"/>
          </p:cNvSpPr>
          <p:nvPr>
            <p:ph type="sldNum" sz="quarter" idx="12"/>
          </p:nvPr>
        </p:nvSpPr>
        <p:spPr/>
        <p:txBody>
          <a:bodyPr/>
          <a:lstStyle/>
          <a:p>
            <a:pPr>
              <a:defRPr/>
            </a:pPr>
            <a:fld id="{BE3260E1-F9BD-48FA-BD91-B9AAC7A8F126}" type="slidenum">
              <a:rPr lang="en-US"/>
              <a:pPr>
                <a:defRPr/>
              </a:pPr>
              <a:t>28</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1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1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1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p:cNvSpPr>
            <a:spLocks noGrp="1"/>
          </p:cNvSpPr>
          <p:nvPr>
            <p:ph type="title"/>
          </p:nvPr>
        </p:nvSpPr>
        <p:spPr/>
        <p:txBody>
          <a:bodyPr/>
          <a:lstStyle/>
          <a:p>
            <a:r>
              <a:rPr lang="en-US" smtClean="0"/>
              <a:t>Lean Operations</a:t>
            </a:r>
          </a:p>
        </p:txBody>
      </p:sp>
      <p:sp>
        <p:nvSpPr>
          <p:cNvPr id="51203" name="Content Placeholder 2"/>
          <p:cNvSpPr>
            <a:spLocks noGrp="1"/>
          </p:cNvSpPr>
          <p:nvPr>
            <p:ph idx="1"/>
          </p:nvPr>
        </p:nvSpPr>
        <p:spPr/>
        <p:txBody>
          <a:bodyPr/>
          <a:lstStyle/>
          <a:p>
            <a:r>
              <a:rPr lang="en-US" smtClean="0"/>
              <a:t>A philosophy and business strategy of manufacturing without waste</a:t>
            </a:r>
          </a:p>
          <a:p>
            <a:pPr lvl="1"/>
            <a:r>
              <a:rPr lang="en-US" smtClean="0"/>
              <a:t>Lowers costs</a:t>
            </a:r>
          </a:p>
          <a:p>
            <a:pPr lvl="1"/>
            <a:r>
              <a:rPr lang="en-US" smtClean="0"/>
              <a:t>Increases competitive position</a:t>
            </a:r>
          </a:p>
        </p:txBody>
      </p:sp>
      <p:sp>
        <p:nvSpPr>
          <p:cNvPr id="4" name="Slide Number Placeholder 3"/>
          <p:cNvSpPr>
            <a:spLocks noGrp="1"/>
          </p:cNvSpPr>
          <p:nvPr>
            <p:ph type="sldNum" sz="quarter" idx="12"/>
          </p:nvPr>
        </p:nvSpPr>
        <p:spPr/>
        <p:txBody>
          <a:bodyPr/>
          <a:lstStyle/>
          <a:p>
            <a:pPr>
              <a:defRPr/>
            </a:pPr>
            <a:fld id="{2523AC8C-F046-43CD-B7B4-5DDE73ED603D}" type="slidenum">
              <a:rPr lang="en-US"/>
              <a:pPr>
                <a:defRPr/>
              </a:pPr>
              <a:t>29</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20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5"/>
          <p:cNvSpPr>
            <a:spLocks noGrp="1" noChangeArrowheads="1"/>
          </p:cNvSpPr>
          <p:nvPr>
            <p:ph type="title"/>
          </p:nvPr>
        </p:nvSpPr>
        <p:spPr/>
        <p:txBody>
          <a:bodyPr/>
          <a:lstStyle/>
          <a:p>
            <a:r>
              <a:rPr lang="en-US" smtClean="0"/>
              <a:t>Managers’ Responsibilities</a:t>
            </a:r>
          </a:p>
        </p:txBody>
      </p:sp>
      <p:sp>
        <p:nvSpPr>
          <p:cNvPr id="12290" name="Rectangle 2"/>
          <p:cNvSpPr>
            <a:spLocks noChangeArrowheads="1"/>
          </p:cNvSpPr>
          <p:nvPr/>
        </p:nvSpPr>
        <p:spPr bwMode="auto">
          <a:xfrm>
            <a:off x="4684713" y="1817688"/>
            <a:ext cx="3697287" cy="830262"/>
          </a:xfrm>
          <a:prstGeom prst="rect">
            <a:avLst/>
          </a:prstGeom>
          <a:solidFill>
            <a:schemeClr val="accent1">
              <a:lumMod val="75000"/>
            </a:schemeClr>
          </a:solidFill>
          <a:ln w="12700" algn="ctr">
            <a:noFill/>
            <a:miter lim="800000"/>
            <a:headEnd/>
            <a:tailEnd/>
          </a:ln>
        </p:spPr>
        <p:txBody>
          <a:bodyPr anchor="ctr">
            <a:spAutoFit/>
          </a:bodyPr>
          <a:lstStyle/>
          <a:p>
            <a:pPr algn="ctr">
              <a:defRPr/>
            </a:pPr>
            <a:r>
              <a:rPr lang="en-US" sz="2400" b="1" dirty="0">
                <a:solidFill>
                  <a:schemeClr val="bg1"/>
                </a:solidFill>
              </a:rPr>
              <a:t>Setting goals and </a:t>
            </a:r>
          </a:p>
          <a:p>
            <a:pPr algn="ctr">
              <a:defRPr/>
            </a:pPr>
            <a:r>
              <a:rPr lang="en-US" sz="2400" b="1" dirty="0">
                <a:solidFill>
                  <a:schemeClr val="bg1"/>
                </a:solidFill>
              </a:rPr>
              <a:t>objectives</a:t>
            </a:r>
          </a:p>
        </p:txBody>
      </p:sp>
      <p:sp>
        <p:nvSpPr>
          <p:cNvPr id="12291" name="Rectangle 3"/>
          <p:cNvSpPr>
            <a:spLocks noChangeArrowheads="1"/>
          </p:cNvSpPr>
          <p:nvPr/>
        </p:nvSpPr>
        <p:spPr bwMode="auto">
          <a:xfrm>
            <a:off x="4684713" y="3433763"/>
            <a:ext cx="3849687" cy="830262"/>
          </a:xfrm>
          <a:prstGeom prst="rect">
            <a:avLst/>
          </a:prstGeom>
          <a:solidFill>
            <a:schemeClr val="accent1">
              <a:lumMod val="75000"/>
            </a:schemeClr>
          </a:solidFill>
          <a:ln w="12700" algn="ctr">
            <a:noFill/>
            <a:miter lim="800000"/>
            <a:headEnd/>
            <a:tailEnd/>
          </a:ln>
        </p:spPr>
        <p:txBody>
          <a:bodyPr anchor="ctr">
            <a:spAutoFit/>
          </a:bodyPr>
          <a:lstStyle/>
          <a:p>
            <a:pPr algn="ctr">
              <a:defRPr/>
            </a:pPr>
            <a:r>
              <a:rPr lang="en-US" sz="2400" b="1" dirty="0">
                <a:solidFill>
                  <a:schemeClr val="bg1"/>
                </a:solidFill>
              </a:rPr>
              <a:t>Overseeing day-to-day operations</a:t>
            </a:r>
          </a:p>
        </p:txBody>
      </p:sp>
      <p:sp>
        <p:nvSpPr>
          <p:cNvPr id="12292" name="Rectangle 4"/>
          <p:cNvSpPr>
            <a:spLocks noChangeArrowheads="1"/>
          </p:cNvSpPr>
          <p:nvPr/>
        </p:nvSpPr>
        <p:spPr bwMode="auto">
          <a:xfrm>
            <a:off x="4684713" y="5262563"/>
            <a:ext cx="3849687" cy="830262"/>
          </a:xfrm>
          <a:prstGeom prst="rect">
            <a:avLst/>
          </a:prstGeom>
          <a:solidFill>
            <a:schemeClr val="accent1">
              <a:lumMod val="75000"/>
            </a:schemeClr>
          </a:solidFill>
          <a:ln w="12700" algn="ctr">
            <a:noFill/>
            <a:miter lim="800000"/>
            <a:headEnd/>
            <a:tailEnd/>
          </a:ln>
        </p:spPr>
        <p:txBody>
          <a:bodyPr anchor="ctr">
            <a:spAutoFit/>
          </a:bodyPr>
          <a:lstStyle/>
          <a:p>
            <a:pPr algn="ctr">
              <a:defRPr/>
            </a:pPr>
            <a:r>
              <a:rPr lang="en-US" sz="2400" b="1" dirty="0">
                <a:solidFill>
                  <a:schemeClr val="bg1"/>
                </a:solidFill>
              </a:rPr>
              <a:t>Evaluating results</a:t>
            </a:r>
            <a:br>
              <a:rPr lang="en-US" sz="2400" b="1" dirty="0">
                <a:solidFill>
                  <a:schemeClr val="bg1"/>
                </a:solidFill>
              </a:rPr>
            </a:br>
            <a:r>
              <a:rPr lang="en-US" sz="2400" b="1" dirty="0">
                <a:solidFill>
                  <a:schemeClr val="bg1"/>
                </a:solidFill>
              </a:rPr>
              <a:t>of operations</a:t>
            </a:r>
          </a:p>
        </p:txBody>
      </p:sp>
      <p:sp>
        <p:nvSpPr>
          <p:cNvPr id="12294" name="Rectangle 6"/>
          <p:cNvSpPr>
            <a:spLocks noChangeArrowheads="1"/>
          </p:cNvSpPr>
          <p:nvPr/>
        </p:nvSpPr>
        <p:spPr bwMode="auto">
          <a:xfrm>
            <a:off x="2590800" y="3646488"/>
            <a:ext cx="2058988" cy="457200"/>
          </a:xfrm>
          <a:prstGeom prst="rect">
            <a:avLst/>
          </a:prstGeom>
          <a:solidFill>
            <a:schemeClr val="accent1">
              <a:lumMod val="75000"/>
            </a:schemeClr>
          </a:solidFill>
          <a:ln w="12700" algn="ctr">
            <a:noFill/>
            <a:miter lim="800000"/>
            <a:headEnd/>
            <a:tailEnd/>
          </a:ln>
        </p:spPr>
        <p:txBody>
          <a:bodyPr anchor="ctr">
            <a:spAutoFit/>
          </a:bodyPr>
          <a:lstStyle/>
          <a:p>
            <a:pPr algn="ctr">
              <a:defRPr/>
            </a:pPr>
            <a:r>
              <a:rPr lang="en-US" sz="2400" b="1" dirty="0">
                <a:solidFill>
                  <a:schemeClr val="bg1"/>
                </a:solidFill>
              </a:rPr>
              <a:t>Directing</a:t>
            </a:r>
          </a:p>
        </p:txBody>
      </p:sp>
      <p:sp>
        <p:nvSpPr>
          <p:cNvPr id="12295" name="Rectangle 7"/>
          <p:cNvSpPr>
            <a:spLocks noChangeArrowheads="1"/>
          </p:cNvSpPr>
          <p:nvPr/>
        </p:nvSpPr>
        <p:spPr bwMode="auto">
          <a:xfrm>
            <a:off x="2590800" y="5410200"/>
            <a:ext cx="2058988" cy="457200"/>
          </a:xfrm>
          <a:prstGeom prst="rect">
            <a:avLst/>
          </a:prstGeom>
          <a:solidFill>
            <a:schemeClr val="accent1">
              <a:lumMod val="75000"/>
            </a:schemeClr>
          </a:solidFill>
          <a:ln w="12700" algn="ctr">
            <a:noFill/>
            <a:miter lim="800000"/>
            <a:headEnd/>
            <a:tailEnd/>
          </a:ln>
        </p:spPr>
        <p:txBody>
          <a:bodyPr anchor="ctr">
            <a:spAutoFit/>
          </a:bodyPr>
          <a:lstStyle/>
          <a:p>
            <a:pPr algn="ctr">
              <a:defRPr/>
            </a:pPr>
            <a:r>
              <a:rPr lang="en-US" sz="2400" b="1" dirty="0">
                <a:solidFill>
                  <a:schemeClr val="bg1"/>
                </a:solidFill>
              </a:rPr>
              <a:t>Controlling</a:t>
            </a:r>
          </a:p>
        </p:txBody>
      </p:sp>
      <p:sp>
        <p:nvSpPr>
          <p:cNvPr id="5130" name="Rectangle 8"/>
          <p:cNvSpPr>
            <a:spLocks noChangeArrowheads="1"/>
          </p:cNvSpPr>
          <p:nvPr/>
        </p:nvSpPr>
        <p:spPr bwMode="auto">
          <a:xfrm>
            <a:off x="381000" y="3417888"/>
            <a:ext cx="1454150" cy="822325"/>
          </a:xfrm>
          <a:prstGeom prst="rect">
            <a:avLst/>
          </a:prstGeom>
          <a:solidFill>
            <a:schemeClr val="accent6">
              <a:lumMod val="75000"/>
            </a:schemeClr>
          </a:solidFill>
          <a:ln w="12700" algn="ctr">
            <a:noFill/>
            <a:miter lim="800000"/>
            <a:headEnd/>
            <a:tailEnd/>
          </a:ln>
        </p:spPr>
        <p:txBody>
          <a:bodyPr wrap="none" anchor="ctr">
            <a:spAutoFit/>
          </a:bodyPr>
          <a:lstStyle/>
          <a:p>
            <a:pPr algn="ctr">
              <a:defRPr/>
            </a:pPr>
            <a:r>
              <a:rPr lang="en-US" sz="2400" b="1" dirty="0">
                <a:solidFill>
                  <a:schemeClr val="bg1"/>
                </a:solidFill>
                <a:latin typeface="Arial" pitchFamily="34" charset="0"/>
                <a:cs typeface="+mn-cs"/>
              </a:rPr>
              <a:t>Decision</a:t>
            </a:r>
          </a:p>
          <a:p>
            <a:pPr algn="ctr">
              <a:defRPr/>
            </a:pPr>
            <a:r>
              <a:rPr lang="en-US" sz="2400" b="1" dirty="0">
                <a:solidFill>
                  <a:schemeClr val="bg1"/>
                </a:solidFill>
                <a:latin typeface="Arial" pitchFamily="34" charset="0"/>
                <a:cs typeface="+mn-cs"/>
              </a:rPr>
              <a:t>Making</a:t>
            </a:r>
          </a:p>
        </p:txBody>
      </p:sp>
      <p:grpSp>
        <p:nvGrpSpPr>
          <p:cNvPr id="15" name="Group 14"/>
          <p:cNvGrpSpPr>
            <a:grpSpLocks/>
          </p:cNvGrpSpPr>
          <p:nvPr/>
        </p:nvGrpSpPr>
        <p:grpSpPr bwMode="auto">
          <a:xfrm>
            <a:off x="1828800" y="2214563"/>
            <a:ext cx="762000" cy="3429000"/>
            <a:chOff x="1828800" y="2214562"/>
            <a:chExt cx="762000" cy="3429000"/>
          </a:xfrm>
        </p:grpSpPr>
        <p:sp>
          <p:nvSpPr>
            <p:cNvPr id="23563" name="Line 9"/>
            <p:cNvSpPr>
              <a:spLocks noChangeShapeType="1"/>
            </p:cNvSpPr>
            <p:nvPr/>
          </p:nvSpPr>
          <p:spPr bwMode="auto">
            <a:xfrm>
              <a:off x="1828800" y="3875087"/>
              <a:ext cx="685800" cy="14288"/>
            </a:xfrm>
            <a:prstGeom prst="line">
              <a:avLst/>
            </a:prstGeom>
            <a:noFill/>
            <a:ln w="38100">
              <a:solidFill>
                <a:schemeClr val="tx1"/>
              </a:solidFill>
              <a:round/>
              <a:headEnd/>
              <a:tailEnd/>
            </a:ln>
          </p:spPr>
          <p:txBody>
            <a:bodyPr>
              <a:spAutoFit/>
            </a:bodyPr>
            <a:lstStyle/>
            <a:p>
              <a:endParaRPr lang="en-US"/>
            </a:p>
          </p:txBody>
        </p:sp>
        <p:sp>
          <p:nvSpPr>
            <p:cNvPr id="23564" name="Line 10"/>
            <p:cNvSpPr>
              <a:spLocks noChangeShapeType="1"/>
            </p:cNvSpPr>
            <p:nvPr/>
          </p:nvSpPr>
          <p:spPr bwMode="auto">
            <a:xfrm flipH="1">
              <a:off x="2057400" y="2214562"/>
              <a:ext cx="533400" cy="0"/>
            </a:xfrm>
            <a:prstGeom prst="line">
              <a:avLst/>
            </a:prstGeom>
            <a:noFill/>
            <a:ln w="38100">
              <a:solidFill>
                <a:schemeClr val="tx1"/>
              </a:solidFill>
              <a:round/>
              <a:headEnd/>
              <a:tailEnd/>
            </a:ln>
          </p:spPr>
          <p:txBody>
            <a:bodyPr>
              <a:spAutoFit/>
            </a:bodyPr>
            <a:lstStyle/>
            <a:p>
              <a:endParaRPr lang="en-US"/>
            </a:p>
          </p:txBody>
        </p:sp>
        <p:sp>
          <p:nvSpPr>
            <p:cNvPr id="23565" name="Line 11"/>
            <p:cNvSpPr>
              <a:spLocks noChangeShapeType="1"/>
            </p:cNvSpPr>
            <p:nvPr/>
          </p:nvSpPr>
          <p:spPr bwMode="auto">
            <a:xfrm>
              <a:off x="2057400" y="2214562"/>
              <a:ext cx="0" cy="3429000"/>
            </a:xfrm>
            <a:prstGeom prst="line">
              <a:avLst/>
            </a:prstGeom>
            <a:noFill/>
            <a:ln w="38100">
              <a:solidFill>
                <a:schemeClr val="tx1"/>
              </a:solidFill>
              <a:round/>
              <a:headEnd/>
              <a:tailEnd/>
            </a:ln>
          </p:spPr>
          <p:txBody>
            <a:bodyPr wrap="none">
              <a:spAutoFit/>
            </a:bodyPr>
            <a:lstStyle/>
            <a:p>
              <a:endParaRPr lang="en-US"/>
            </a:p>
          </p:txBody>
        </p:sp>
        <p:sp>
          <p:nvSpPr>
            <p:cNvPr id="23566" name="Line 12"/>
            <p:cNvSpPr>
              <a:spLocks noChangeShapeType="1"/>
            </p:cNvSpPr>
            <p:nvPr/>
          </p:nvSpPr>
          <p:spPr bwMode="auto">
            <a:xfrm flipH="1">
              <a:off x="2057400" y="5643562"/>
              <a:ext cx="533400" cy="0"/>
            </a:xfrm>
            <a:prstGeom prst="line">
              <a:avLst/>
            </a:prstGeom>
            <a:noFill/>
            <a:ln w="38100">
              <a:solidFill>
                <a:schemeClr val="tx1"/>
              </a:solidFill>
              <a:round/>
              <a:headEnd/>
              <a:tailEnd/>
            </a:ln>
          </p:spPr>
          <p:txBody>
            <a:bodyPr>
              <a:spAutoFit/>
            </a:bodyPr>
            <a:lstStyle/>
            <a:p>
              <a:endParaRPr lang="en-US"/>
            </a:p>
          </p:txBody>
        </p:sp>
      </p:grpSp>
      <p:sp>
        <p:nvSpPr>
          <p:cNvPr id="12301" name="Rectangle 13"/>
          <p:cNvSpPr>
            <a:spLocks noChangeArrowheads="1"/>
          </p:cNvSpPr>
          <p:nvPr/>
        </p:nvSpPr>
        <p:spPr bwMode="auto">
          <a:xfrm>
            <a:off x="2590800" y="2022475"/>
            <a:ext cx="2057400" cy="457200"/>
          </a:xfrm>
          <a:prstGeom prst="rect">
            <a:avLst/>
          </a:prstGeom>
          <a:solidFill>
            <a:schemeClr val="accent1">
              <a:lumMod val="75000"/>
            </a:schemeClr>
          </a:solidFill>
          <a:ln w="12700" algn="ctr">
            <a:noFill/>
            <a:miter lim="800000"/>
            <a:headEnd/>
            <a:tailEnd/>
          </a:ln>
        </p:spPr>
        <p:txBody>
          <a:bodyPr anchor="ctr">
            <a:spAutoFit/>
          </a:bodyPr>
          <a:lstStyle/>
          <a:p>
            <a:pPr algn="ctr">
              <a:defRPr/>
            </a:pPr>
            <a:r>
              <a:rPr lang="en-US" sz="2400" b="1" dirty="0">
                <a:solidFill>
                  <a:schemeClr val="bg1"/>
                </a:solidFill>
              </a:rPr>
              <a:t>Planning</a:t>
            </a:r>
          </a:p>
        </p:txBody>
      </p:sp>
      <p:sp>
        <p:nvSpPr>
          <p:cNvPr id="18" name="Slide Number Placeholder 17"/>
          <p:cNvSpPr>
            <a:spLocks noGrp="1"/>
          </p:cNvSpPr>
          <p:nvPr>
            <p:ph type="sldNum" sz="quarter" idx="12"/>
          </p:nvPr>
        </p:nvSpPr>
        <p:spPr/>
        <p:txBody>
          <a:bodyPr/>
          <a:lstStyle/>
          <a:p>
            <a:pPr>
              <a:defRPr/>
            </a:pPr>
            <a:fld id="{A7D76455-380A-499D-8656-E4A7F3EE1E34}" type="slidenum">
              <a:rPr lang="en-US"/>
              <a:pPr>
                <a:defRPr/>
              </a:pPr>
              <a:t>3</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par>
                                <p:cTn id="12" presetID="1" presetClass="entr" presetSubtype="0" fill="hold" grpId="0" nodeType="withEffect">
                                  <p:stCondLst>
                                    <p:cond delay="0"/>
                                  </p:stCondLst>
                                  <p:childTnLst>
                                    <p:set>
                                      <p:cBhvr>
                                        <p:cTn id="13" dur="1" fill="hold">
                                          <p:stCondLst>
                                            <p:cond delay="0"/>
                                          </p:stCondLst>
                                        </p:cTn>
                                        <p:tgtEl>
                                          <p:spTgt spid="12301"/>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2290"/>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229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2291"/>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2295"/>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22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nimBg="1"/>
      <p:bldP spid="12291" grpId="0" animBg="1"/>
      <p:bldP spid="12292" grpId="0" animBg="1"/>
      <p:bldP spid="12294" grpId="0" animBg="1"/>
      <p:bldP spid="12295" grpId="0" animBg="1"/>
      <p:bldP spid="5130" grpId="0" animBg="1"/>
      <p:bldP spid="12301"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p:cNvSpPr>
            <a:spLocks noGrp="1"/>
          </p:cNvSpPr>
          <p:nvPr>
            <p:ph type="title"/>
          </p:nvPr>
        </p:nvSpPr>
        <p:spPr/>
        <p:txBody>
          <a:bodyPr/>
          <a:lstStyle/>
          <a:p>
            <a:r>
              <a:rPr lang="en-US" smtClean="0"/>
              <a:t>Just in Time Inventory (JIT)</a:t>
            </a:r>
          </a:p>
        </p:txBody>
      </p:sp>
      <p:sp>
        <p:nvSpPr>
          <p:cNvPr id="52227" name="Content Placeholder 2"/>
          <p:cNvSpPr>
            <a:spLocks noGrp="1"/>
          </p:cNvSpPr>
          <p:nvPr>
            <p:ph idx="1"/>
          </p:nvPr>
        </p:nvSpPr>
        <p:spPr/>
        <p:txBody>
          <a:bodyPr/>
          <a:lstStyle/>
          <a:p>
            <a:r>
              <a:rPr lang="en-US" smtClean="0"/>
              <a:t>Manufacture “just in time” to fill orders</a:t>
            </a:r>
          </a:p>
          <a:p>
            <a:r>
              <a:rPr lang="en-US" smtClean="0"/>
              <a:t>Reduces</a:t>
            </a:r>
          </a:p>
          <a:p>
            <a:pPr lvl="1"/>
            <a:r>
              <a:rPr lang="en-US" smtClean="0"/>
              <a:t>Raw materials inventory</a:t>
            </a:r>
          </a:p>
          <a:p>
            <a:pPr lvl="1"/>
            <a:r>
              <a:rPr lang="en-US" smtClean="0"/>
              <a:t>Finished goods inventory</a:t>
            </a:r>
          </a:p>
          <a:p>
            <a:pPr lvl="1"/>
            <a:r>
              <a:rPr lang="en-US" smtClean="0"/>
              <a:t>Storage costs</a:t>
            </a:r>
          </a:p>
          <a:p>
            <a:pPr lvl="1"/>
            <a:r>
              <a:rPr lang="en-US" smtClean="0"/>
              <a:t>Handling costs</a:t>
            </a:r>
          </a:p>
        </p:txBody>
      </p:sp>
      <p:sp>
        <p:nvSpPr>
          <p:cNvPr id="4" name="Slide Number Placeholder 3"/>
          <p:cNvSpPr>
            <a:spLocks noGrp="1"/>
          </p:cNvSpPr>
          <p:nvPr>
            <p:ph type="sldNum" sz="quarter" idx="12"/>
          </p:nvPr>
        </p:nvSpPr>
        <p:spPr/>
        <p:txBody>
          <a:bodyPr/>
          <a:lstStyle/>
          <a:p>
            <a:pPr>
              <a:defRPr/>
            </a:pPr>
            <a:fld id="{B5759591-AFCB-4A36-8332-1D64DD5FA36F}" type="slidenum">
              <a:rPr lang="en-US"/>
              <a:pPr>
                <a:defRPr/>
              </a:pPr>
              <a:t>30</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222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222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222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22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itle 1"/>
          <p:cNvSpPr>
            <a:spLocks noGrp="1"/>
          </p:cNvSpPr>
          <p:nvPr>
            <p:ph type="title"/>
          </p:nvPr>
        </p:nvSpPr>
        <p:spPr/>
        <p:txBody>
          <a:bodyPr/>
          <a:lstStyle/>
          <a:p>
            <a:r>
              <a:rPr lang="en-US" smtClean="0"/>
              <a:t>TQM – Total Quality Management</a:t>
            </a:r>
          </a:p>
        </p:txBody>
      </p:sp>
      <p:sp>
        <p:nvSpPr>
          <p:cNvPr id="53251" name="Content Placeholder 2"/>
          <p:cNvSpPr>
            <a:spLocks noGrp="1"/>
          </p:cNvSpPr>
          <p:nvPr>
            <p:ph idx="1"/>
          </p:nvPr>
        </p:nvSpPr>
        <p:spPr/>
        <p:txBody>
          <a:bodyPr/>
          <a:lstStyle/>
          <a:p>
            <a:r>
              <a:rPr lang="en-US" smtClean="0"/>
              <a:t>Goal to provide customers with superior products and services</a:t>
            </a:r>
          </a:p>
          <a:p>
            <a:endParaRPr lang="en-US" smtClean="0"/>
          </a:p>
          <a:p>
            <a:r>
              <a:rPr lang="en-US" smtClean="0"/>
              <a:t>Continually set higher goals for quality</a:t>
            </a:r>
          </a:p>
          <a:p>
            <a:endParaRPr lang="en-US" smtClean="0"/>
          </a:p>
          <a:p>
            <a:r>
              <a:rPr lang="en-US" smtClean="0"/>
              <a:t>International Organization for Standardization (ISO) – ISO 9001:2008</a:t>
            </a:r>
          </a:p>
        </p:txBody>
      </p:sp>
      <p:sp>
        <p:nvSpPr>
          <p:cNvPr id="4" name="Slide Number Placeholder 3"/>
          <p:cNvSpPr>
            <a:spLocks noGrp="1"/>
          </p:cNvSpPr>
          <p:nvPr>
            <p:ph type="sldNum" sz="quarter" idx="12"/>
          </p:nvPr>
        </p:nvSpPr>
        <p:spPr/>
        <p:txBody>
          <a:bodyPr/>
          <a:lstStyle/>
          <a:p>
            <a:pPr>
              <a:defRPr/>
            </a:pPr>
            <a:fld id="{9F5DEC89-20E8-45B2-A881-95C65E4079B9}" type="slidenum">
              <a:rPr lang="en-US"/>
              <a:pPr>
                <a:defRPr/>
              </a:pPr>
              <a:t>31</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p:txBody>
          <a:bodyPr rtlCol="0">
            <a:normAutofit/>
          </a:bodyPr>
          <a:lstStyle/>
          <a:p>
            <a:pPr fontAlgn="auto">
              <a:spcAft>
                <a:spcPts val="0"/>
              </a:spcAft>
              <a:defRPr/>
            </a:pPr>
            <a:r>
              <a:rPr lang="en-US" sz="6000" dirty="0" smtClean="0"/>
              <a:t>End of Chapter 1</a:t>
            </a:r>
            <a:endParaRPr lang="en-US" sz="6000" dirty="0"/>
          </a:p>
        </p:txBody>
      </p:sp>
      <p:sp>
        <p:nvSpPr>
          <p:cNvPr id="4" name="Slide Number Placeholder 3"/>
          <p:cNvSpPr>
            <a:spLocks noGrp="1"/>
          </p:cNvSpPr>
          <p:nvPr>
            <p:ph type="sldNum" sz="quarter" idx="12"/>
          </p:nvPr>
        </p:nvSpPr>
        <p:spPr/>
        <p:txBody>
          <a:bodyPr/>
          <a:lstStyle/>
          <a:p>
            <a:pPr>
              <a:defRPr/>
            </a:pPr>
            <a:fld id="{B5A56EFC-A5B4-4690-94AE-1446360B6A52}" type="slidenum">
              <a:rPr lang="en-US"/>
              <a:pPr>
                <a:defRPr/>
              </a:pPr>
              <a:t>32</a:t>
            </a:fld>
            <a:endParaRPr lang="en-US"/>
          </a:p>
        </p:txBody>
      </p:sp>
      <p:pic>
        <p:nvPicPr>
          <p:cNvPr id="91139" name="Picture 4" descr="Braun_Glass.jpg"/>
          <p:cNvPicPr>
            <a:picLocks noChangeAspect="1"/>
          </p:cNvPicPr>
          <p:nvPr/>
        </p:nvPicPr>
        <p:blipFill>
          <a:blip r:embed="rId3"/>
          <a:srcRect/>
          <a:stretch>
            <a:fillRect/>
          </a:stretch>
        </p:blipFill>
        <p:spPr bwMode="auto">
          <a:xfrm>
            <a:off x="3519488" y="3810000"/>
            <a:ext cx="2424112" cy="27066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t>Planning</a:t>
            </a:r>
          </a:p>
        </p:txBody>
      </p:sp>
      <p:sp>
        <p:nvSpPr>
          <p:cNvPr id="5" name="Content Placeholder 4"/>
          <p:cNvSpPr>
            <a:spLocks noGrp="1"/>
          </p:cNvSpPr>
          <p:nvPr>
            <p:ph idx="1"/>
          </p:nvPr>
        </p:nvSpPr>
        <p:spPr/>
        <p:txBody>
          <a:bodyPr/>
          <a:lstStyle/>
          <a:p>
            <a:r>
              <a:rPr lang="en-US" smtClean="0"/>
              <a:t>Setting goals and objectives and how to achieve them</a:t>
            </a:r>
          </a:p>
          <a:p>
            <a:endParaRPr lang="en-US" smtClean="0"/>
          </a:p>
          <a:p>
            <a:r>
              <a:rPr lang="en-US" smtClean="0"/>
              <a:t>Examples of planning</a:t>
            </a:r>
          </a:p>
          <a:p>
            <a:pPr lvl="1"/>
            <a:r>
              <a:rPr lang="en-US" smtClean="0"/>
              <a:t>Generate more sales via opening new stores</a:t>
            </a:r>
          </a:p>
          <a:p>
            <a:pPr lvl="1"/>
            <a:r>
              <a:rPr lang="en-US" smtClean="0"/>
              <a:t>Reduce labor costs by reducing store hours</a:t>
            </a:r>
          </a:p>
          <a:p>
            <a:endParaRPr lang="en-US" smtClean="0"/>
          </a:p>
          <a:p>
            <a:r>
              <a:rPr lang="en-US" smtClean="0"/>
              <a:t>Budgets</a:t>
            </a:r>
          </a:p>
          <a:p>
            <a:endParaRPr lang="en-US" smtClean="0"/>
          </a:p>
        </p:txBody>
      </p:sp>
      <p:sp>
        <p:nvSpPr>
          <p:cNvPr id="8" name="Slide Number Placeholder 7"/>
          <p:cNvSpPr>
            <a:spLocks noGrp="1"/>
          </p:cNvSpPr>
          <p:nvPr>
            <p:ph type="sldNum" sz="quarter" idx="12"/>
          </p:nvPr>
        </p:nvSpPr>
        <p:spPr/>
        <p:txBody>
          <a:bodyPr/>
          <a:lstStyle/>
          <a:p>
            <a:pPr>
              <a:defRPr/>
            </a:pPr>
            <a:fld id="{B2A9BEDB-914F-4810-91AB-6F89922C1E59}" type="slidenum">
              <a:rPr lang="en-US"/>
              <a:pPr>
                <a:defRPr/>
              </a:pPr>
              <a:t>4</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1"/>
          <p:cNvSpPr>
            <a:spLocks noGrp="1"/>
          </p:cNvSpPr>
          <p:nvPr>
            <p:ph type="title"/>
          </p:nvPr>
        </p:nvSpPr>
        <p:spPr/>
        <p:txBody>
          <a:bodyPr/>
          <a:lstStyle/>
          <a:p>
            <a:r>
              <a:rPr lang="en-US" smtClean="0"/>
              <a:t>Directing</a:t>
            </a:r>
          </a:p>
        </p:txBody>
      </p:sp>
      <p:sp>
        <p:nvSpPr>
          <p:cNvPr id="13" name="Content Placeholder 12"/>
          <p:cNvSpPr>
            <a:spLocks noGrp="1"/>
          </p:cNvSpPr>
          <p:nvPr>
            <p:ph idx="1"/>
          </p:nvPr>
        </p:nvSpPr>
        <p:spPr/>
        <p:txBody>
          <a:bodyPr/>
          <a:lstStyle/>
          <a:p>
            <a:r>
              <a:rPr lang="en-US" smtClean="0"/>
              <a:t>Overseeing company’s day-to-day operations</a:t>
            </a:r>
          </a:p>
          <a:p>
            <a:endParaRPr lang="en-US" smtClean="0"/>
          </a:p>
          <a:p>
            <a:r>
              <a:rPr lang="en-US" smtClean="0"/>
              <a:t>Examples</a:t>
            </a:r>
          </a:p>
          <a:p>
            <a:pPr lvl="1"/>
            <a:r>
              <a:rPr lang="en-US" smtClean="0"/>
              <a:t>Using daily/weekly sales reports to adjust marketing strategies</a:t>
            </a:r>
          </a:p>
          <a:p>
            <a:pPr lvl="1"/>
            <a:r>
              <a:rPr lang="en-US" smtClean="0"/>
              <a:t>Using product cost reports to adjust </a:t>
            </a:r>
            <a:br>
              <a:rPr lang="en-US" smtClean="0"/>
            </a:br>
            <a:r>
              <a:rPr lang="en-US" smtClean="0"/>
              <a:t>raw material usage</a:t>
            </a:r>
          </a:p>
        </p:txBody>
      </p:sp>
      <p:sp>
        <p:nvSpPr>
          <p:cNvPr id="5" name="Slide Number Placeholder 4"/>
          <p:cNvSpPr>
            <a:spLocks noGrp="1"/>
          </p:cNvSpPr>
          <p:nvPr>
            <p:ph type="sldNum" sz="quarter" idx="12"/>
          </p:nvPr>
        </p:nvSpPr>
        <p:spPr/>
        <p:txBody>
          <a:bodyPr/>
          <a:lstStyle/>
          <a:p>
            <a:pPr>
              <a:defRPr/>
            </a:pPr>
            <a:fld id="{1D4C5E27-C7E8-4771-A5B0-D8EEA10F6840}" type="slidenum">
              <a:rPr lang="en-US"/>
              <a:pPr>
                <a:defRPr/>
              </a:pPr>
              <a:t>5</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8"/>
          <p:cNvSpPr>
            <a:spLocks noGrp="1"/>
          </p:cNvSpPr>
          <p:nvPr>
            <p:ph type="title"/>
          </p:nvPr>
        </p:nvSpPr>
        <p:spPr/>
        <p:txBody>
          <a:bodyPr/>
          <a:lstStyle/>
          <a:p>
            <a:r>
              <a:rPr lang="en-US" smtClean="0"/>
              <a:t>Controlling</a:t>
            </a:r>
          </a:p>
        </p:txBody>
      </p:sp>
      <p:sp>
        <p:nvSpPr>
          <p:cNvPr id="10" name="Content Placeholder 9"/>
          <p:cNvSpPr>
            <a:spLocks noGrp="1"/>
          </p:cNvSpPr>
          <p:nvPr>
            <p:ph idx="1"/>
          </p:nvPr>
        </p:nvSpPr>
        <p:spPr/>
        <p:txBody>
          <a:bodyPr/>
          <a:lstStyle/>
          <a:p>
            <a:r>
              <a:rPr lang="en-US" smtClean="0"/>
              <a:t>Evaluating results of operations against plans and making adjustments as needed</a:t>
            </a:r>
          </a:p>
          <a:p>
            <a:endParaRPr lang="en-US" smtClean="0"/>
          </a:p>
          <a:p>
            <a:r>
              <a:rPr lang="en-US" smtClean="0"/>
              <a:t>Examples</a:t>
            </a:r>
          </a:p>
          <a:p>
            <a:pPr lvl="1"/>
            <a:r>
              <a:rPr lang="en-US" smtClean="0"/>
              <a:t>Comparing budgeted sales with actual sales to take corrective actions </a:t>
            </a:r>
          </a:p>
          <a:p>
            <a:pPr lvl="1"/>
            <a:r>
              <a:rPr lang="en-US" smtClean="0"/>
              <a:t>Comparing budgeted product costs against actual product costs to take corrective actions</a:t>
            </a:r>
          </a:p>
        </p:txBody>
      </p:sp>
      <p:sp>
        <p:nvSpPr>
          <p:cNvPr id="4" name="Slide Number Placeholder 3"/>
          <p:cNvSpPr>
            <a:spLocks noGrp="1"/>
          </p:cNvSpPr>
          <p:nvPr>
            <p:ph type="sldNum" sz="quarter" idx="12"/>
          </p:nvPr>
        </p:nvSpPr>
        <p:spPr/>
        <p:txBody>
          <a:bodyPr/>
          <a:lstStyle/>
          <a:p>
            <a:pPr>
              <a:defRPr/>
            </a:pPr>
            <a:fld id="{78C590B5-F8AA-433D-8F48-50CEF0577C62}" type="slidenum">
              <a:rPr lang="en-US"/>
              <a:pPr>
                <a:defRPr/>
              </a:pPr>
              <a:t>6</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990600"/>
            <a:ext cx="7772400" cy="1470025"/>
          </a:xfrm>
        </p:spPr>
        <p:txBody>
          <a:bodyPr rtlCol="0">
            <a:normAutofit/>
          </a:bodyPr>
          <a:lstStyle/>
          <a:p>
            <a:pPr fontAlgn="auto">
              <a:spcAft>
                <a:spcPts val="0"/>
              </a:spcAft>
              <a:defRPr/>
            </a:pPr>
            <a:r>
              <a:rPr lang="en-US" sz="6000" dirty="0" smtClean="0"/>
              <a:t>Objective 2</a:t>
            </a:r>
            <a:endParaRPr lang="en-US" sz="6000" dirty="0"/>
          </a:p>
        </p:txBody>
      </p:sp>
      <p:sp>
        <p:nvSpPr>
          <p:cNvPr id="31746" name="Rectangle 3"/>
          <p:cNvSpPr>
            <a:spLocks noGrp="1" noChangeArrowheads="1"/>
          </p:cNvSpPr>
          <p:nvPr>
            <p:ph type="subTitle" idx="1"/>
          </p:nvPr>
        </p:nvSpPr>
        <p:spPr>
          <a:xfrm>
            <a:off x="1371600" y="2438400"/>
            <a:ext cx="6400800" cy="1752600"/>
          </a:xfrm>
        </p:spPr>
        <p:txBody>
          <a:bodyPr/>
          <a:lstStyle/>
          <a:p>
            <a:r>
              <a:rPr lang="en-US" smtClean="0"/>
              <a:t>Distinguish financial accounting from managerial accounting</a:t>
            </a:r>
          </a:p>
        </p:txBody>
      </p:sp>
      <p:sp>
        <p:nvSpPr>
          <p:cNvPr id="5" name="Slide Number Placeholder 4"/>
          <p:cNvSpPr>
            <a:spLocks noGrp="1"/>
          </p:cNvSpPr>
          <p:nvPr>
            <p:ph type="sldNum" sz="quarter" idx="12"/>
          </p:nvPr>
        </p:nvSpPr>
        <p:spPr/>
        <p:txBody>
          <a:bodyPr/>
          <a:lstStyle/>
          <a:p>
            <a:pPr>
              <a:defRPr/>
            </a:pPr>
            <a:fld id="{F2BACC84-7639-475A-AF3D-E6C2455E940A}" type="slidenum">
              <a:rPr lang="en-US"/>
              <a:pPr>
                <a:defRPr/>
              </a:pPr>
              <a:t>7</a:t>
            </a:fld>
            <a:endParaRPr lang="en-US"/>
          </a:p>
        </p:txBody>
      </p:sp>
      <p:pic>
        <p:nvPicPr>
          <p:cNvPr id="31748" name="Picture 5" descr="Braun_Glass.jpg"/>
          <p:cNvPicPr>
            <a:picLocks noChangeAspect="1"/>
          </p:cNvPicPr>
          <p:nvPr/>
        </p:nvPicPr>
        <p:blipFill>
          <a:blip r:embed="rId3"/>
          <a:srcRect/>
          <a:stretch>
            <a:fillRect/>
          </a:stretch>
        </p:blipFill>
        <p:spPr bwMode="auto">
          <a:xfrm>
            <a:off x="3519488" y="3810000"/>
            <a:ext cx="2424112" cy="2706688"/>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7"/>
          <p:cNvSpPr>
            <a:spLocks noGrp="1" noChangeArrowheads="1"/>
          </p:cNvSpPr>
          <p:nvPr>
            <p:ph type="title"/>
          </p:nvPr>
        </p:nvSpPr>
        <p:spPr/>
        <p:txBody>
          <a:bodyPr rtlCol="0">
            <a:normAutofit fontScale="90000"/>
          </a:bodyPr>
          <a:lstStyle/>
          <a:p>
            <a:pPr fontAlgn="auto">
              <a:spcAft>
                <a:spcPts val="0"/>
              </a:spcAft>
              <a:defRPr/>
            </a:pPr>
            <a:r>
              <a:rPr lang="en-US" smtClean="0"/>
              <a:t>Managerial vs. Financial Accounting</a:t>
            </a:r>
          </a:p>
        </p:txBody>
      </p:sp>
      <p:graphicFrame>
        <p:nvGraphicFramePr>
          <p:cNvPr id="89120" name="Group 32"/>
          <p:cNvGraphicFramePr>
            <a:graphicFrameLocks noGrp="1"/>
          </p:cNvGraphicFramePr>
          <p:nvPr>
            <p:ph type="tbl" idx="1"/>
          </p:nvPr>
        </p:nvGraphicFramePr>
        <p:xfrm>
          <a:off x="457200" y="1600200"/>
          <a:ext cx="8382000" cy="2651125"/>
        </p:xfrm>
        <a:graphic>
          <a:graphicData uri="http://schemas.openxmlformats.org/drawingml/2006/table">
            <a:tbl>
              <a:tblPr>
                <a:tableStyleId>{69CF1AB2-1976-4502-BF36-3FF5EA218861}</a:tableStyleId>
              </a:tblPr>
              <a:tblGrid>
                <a:gridCol w="2573421"/>
                <a:gridCol w="2781745"/>
                <a:gridCol w="3026834"/>
              </a:tblGrid>
              <a:tr h="685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dirty="0" smtClean="0">
                          <a:ln>
                            <a:noFill/>
                          </a:ln>
                          <a:solidFill>
                            <a:schemeClr val="bg1"/>
                          </a:solidFill>
                          <a:effectLst/>
                        </a:rPr>
                        <a:t>Issue</a:t>
                      </a:r>
                      <a:endParaRPr kumimoji="0" lang="en-US" sz="2800" b="1" i="0" u="none" strike="noStrike" cap="none" normalizeH="0" baseline="0" dirty="0" smtClean="0">
                        <a:ln>
                          <a:noFill/>
                        </a:ln>
                        <a:solidFill>
                          <a:schemeClr val="bg1"/>
                        </a:solidFill>
                        <a:effectLst/>
                        <a:latin typeface="Arial" charset="0"/>
                      </a:endParaRPr>
                    </a:p>
                  </a:txBody>
                  <a:tcPr marL="96520" marR="96520" anchor="ctr" horzOverflow="overflow">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dirty="0" smtClean="0">
                          <a:ln>
                            <a:noFill/>
                          </a:ln>
                          <a:solidFill>
                            <a:schemeClr val="bg1"/>
                          </a:solidFill>
                          <a:effectLst/>
                        </a:rPr>
                        <a:t>Managerial</a:t>
                      </a:r>
                      <a:endParaRPr kumimoji="0" lang="en-US" sz="2800" b="1" i="0" u="none" strike="noStrike" cap="none" normalizeH="0" baseline="0" dirty="0" smtClean="0">
                        <a:ln>
                          <a:noFill/>
                        </a:ln>
                        <a:solidFill>
                          <a:schemeClr val="bg1"/>
                        </a:solidFill>
                        <a:effectLst/>
                        <a:latin typeface="Arial" charset="0"/>
                      </a:endParaRPr>
                    </a:p>
                  </a:txBody>
                  <a:tcPr marL="96520" marR="96520" anchor="ctr" horzOverflow="overflow">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dirty="0" smtClean="0">
                          <a:ln>
                            <a:noFill/>
                          </a:ln>
                          <a:solidFill>
                            <a:schemeClr val="bg1"/>
                          </a:solidFill>
                          <a:effectLst/>
                        </a:rPr>
                        <a:t>Financial</a:t>
                      </a:r>
                      <a:endParaRPr kumimoji="0" lang="en-US" sz="2800" b="1" i="0" u="none" strike="noStrike" cap="none" normalizeH="0" baseline="0" dirty="0" smtClean="0">
                        <a:ln>
                          <a:noFill/>
                        </a:ln>
                        <a:solidFill>
                          <a:schemeClr val="bg1"/>
                        </a:solidFill>
                        <a:effectLst/>
                        <a:latin typeface="Arial" charset="0"/>
                      </a:endParaRPr>
                    </a:p>
                  </a:txBody>
                  <a:tcPr marL="96520" marR="96520" anchor="ctr" horzOverflow="overflow">
                    <a:solidFill>
                      <a:schemeClr val="accent1"/>
                    </a:solid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600" u="none" strike="noStrike" cap="none" normalizeH="0" baseline="0" dirty="0" smtClean="0">
                          <a:ln>
                            <a:noFill/>
                          </a:ln>
                          <a:effectLst/>
                        </a:rPr>
                        <a:t>Primary users</a:t>
                      </a:r>
                      <a:endParaRPr kumimoji="0" lang="en-US" sz="2600" b="0" i="0" u="none" strike="noStrike" cap="none" normalizeH="0" baseline="0" dirty="0" smtClean="0">
                        <a:ln>
                          <a:noFill/>
                        </a:ln>
                        <a:solidFill>
                          <a:schemeClr val="tx1"/>
                        </a:solidFill>
                        <a:effectLst/>
                        <a:latin typeface="Arial" charset="0"/>
                      </a:endParaRPr>
                    </a:p>
                  </a:txBody>
                  <a:tcPr marL="96520" marR="96520"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600" u="none" strike="noStrike" cap="none" normalizeH="0" baseline="0" dirty="0" smtClean="0">
                          <a:ln>
                            <a:noFill/>
                          </a:ln>
                          <a:effectLst/>
                        </a:rPr>
                        <a:t>Internal</a:t>
                      </a:r>
                      <a:endParaRPr kumimoji="0" lang="en-US" sz="2600" b="0" i="0" u="none" strike="noStrike" cap="none" normalizeH="0" baseline="0" dirty="0" smtClean="0">
                        <a:ln>
                          <a:noFill/>
                        </a:ln>
                        <a:solidFill>
                          <a:schemeClr val="tx1"/>
                        </a:solidFill>
                        <a:effectLst/>
                        <a:latin typeface="Arial" charset="0"/>
                      </a:endParaRPr>
                    </a:p>
                  </a:txBody>
                  <a:tcPr marL="96520" marR="96520"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600" u="none" strike="noStrike" cap="none" normalizeH="0" baseline="0" dirty="0" smtClean="0">
                          <a:ln>
                            <a:noFill/>
                          </a:ln>
                          <a:effectLst/>
                        </a:rPr>
                        <a:t>External</a:t>
                      </a:r>
                      <a:endParaRPr kumimoji="0" lang="en-US" sz="2600" b="0" i="0" u="none" strike="noStrike" cap="none" normalizeH="0" baseline="0" dirty="0" smtClean="0">
                        <a:ln>
                          <a:noFill/>
                        </a:ln>
                        <a:solidFill>
                          <a:schemeClr val="tx1"/>
                        </a:solidFill>
                        <a:effectLst/>
                        <a:latin typeface="Arial" charset="0"/>
                      </a:endParaRPr>
                    </a:p>
                  </a:txBody>
                  <a:tcPr marL="96520" marR="96520" anchor="ctr" horzOverflow="overflow"/>
                </a:tc>
              </a:tr>
              <a:tr h="1130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600" u="none" strike="noStrike" cap="none" normalizeH="0" baseline="0" dirty="0" smtClean="0">
                          <a:ln>
                            <a:noFill/>
                          </a:ln>
                          <a:effectLst/>
                        </a:rPr>
                        <a:t>Purpose of information</a:t>
                      </a:r>
                      <a:endParaRPr kumimoji="0" lang="en-US" sz="2600" b="0" i="0" u="none" strike="noStrike" cap="none" normalizeH="0" baseline="0" dirty="0" smtClean="0">
                        <a:ln>
                          <a:noFill/>
                        </a:ln>
                        <a:solidFill>
                          <a:schemeClr val="tx1"/>
                        </a:solidFill>
                        <a:effectLst/>
                        <a:latin typeface="Arial" charset="0"/>
                      </a:endParaRPr>
                    </a:p>
                  </a:txBody>
                  <a:tcPr marL="96520" marR="96520"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600" u="none" strike="noStrike" cap="none" normalizeH="0" baseline="0" dirty="0" smtClean="0">
                          <a:ln>
                            <a:noFill/>
                          </a:ln>
                          <a:effectLst/>
                        </a:rPr>
                        <a:t>Plan, direct, control, decide</a:t>
                      </a:r>
                      <a:endParaRPr kumimoji="0" lang="en-US" sz="2600" b="0" i="0" u="none" strike="noStrike" cap="none" normalizeH="0" baseline="0" dirty="0" smtClean="0">
                        <a:ln>
                          <a:noFill/>
                        </a:ln>
                        <a:solidFill>
                          <a:schemeClr val="tx1"/>
                        </a:solidFill>
                        <a:effectLst/>
                        <a:latin typeface="Arial" charset="0"/>
                      </a:endParaRPr>
                    </a:p>
                  </a:txBody>
                  <a:tcPr marL="96520" marR="96520"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600" u="none" strike="noStrike" cap="none" normalizeH="0" baseline="0" dirty="0" smtClean="0">
                          <a:ln>
                            <a:noFill/>
                          </a:ln>
                          <a:effectLst/>
                        </a:rPr>
                        <a:t>Users make investing and lending decisions</a:t>
                      </a:r>
                      <a:endParaRPr kumimoji="0" lang="en-US" sz="2600" b="0" i="0" u="none" strike="noStrike" cap="none" normalizeH="0" baseline="0" dirty="0" smtClean="0">
                        <a:ln>
                          <a:noFill/>
                        </a:ln>
                        <a:solidFill>
                          <a:schemeClr val="tx1"/>
                        </a:solidFill>
                        <a:effectLst/>
                        <a:latin typeface="Arial" charset="0"/>
                      </a:endParaRPr>
                    </a:p>
                  </a:txBody>
                  <a:tcPr marL="96520" marR="96520" anchor="ctr" horzOverflow="overflow"/>
                </a:tc>
              </a:tr>
            </a:tbl>
          </a:graphicData>
        </a:graphic>
      </p:graphicFrame>
      <p:sp>
        <p:nvSpPr>
          <p:cNvPr id="8" name="Slide Number Placeholder 7"/>
          <p:cNvSpPr>
            <a:spLocks noGrp="1"/>
          </p:cNvSpPr>
          <p:nvPr>
            <p:ph type="sldNum" sz="quarter" idx="11"/>
          </p:nvPr>
        </p:nvSpPr>
        <p:spPr/>
        <p:txBody>
          <a:bodyPr/>
          <a:lstStyle/>
          <a:p>
            <a:pPr>
              <a:defRPr/>
            </a:pPr>
            <a:fld id="{5B87F885-D2AA-4B97-A98E-B830CF06E957}" type="slidenum">
              <a:rPr lang="en-US"/>
              <a:pPr>
                <a:defRPr/>
              </a:pPr>
              <a:t>8</a:t>
            </a:fld>
            <a:endParaRPr lang="en-US"/>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rtlCol="0">
            <a:normAutofit fontScale="90000"/>
          </a:bodyPr>
          <a:lstStyle/>
          <a:p>
            <a:pPr fontAlgn="auto">
              <a:spcAft>
                <a:spcPts val="0"/>
              </a:spcAft>
              <a:defRPr/>
            </a:pPr>
            <a:r>
              <a:rPr lang="en-US" smtClean="0"/>
              <a:t>Managerial vs. Financial Accounting</a:t>
            </a:r>
          </a:p>
        </p:txBody>
      </p:sp>
      <p:graphicFrame>
        <p:nvGraphicFramePr>
          <p:cNvPr id="94231" name="Group 23"/>
          <p:cNvGraphicFramePr>
            <a:graphicFrameLocks noGrp="1"/>
          </p:cNvGraphicFramePr>
          <p:nvPr>
            <p:ph type="tbl" idx="1"/>
          </p:nvPr>
        </p:nvGraphicFramePr>
        <p:xfrm>
          <a:off x="457200" y="1600200"/>
          <a:ext cx="8229600" cy="3275013"/>
        </p:xfrm>
        <a:graphic>
          <a:graphicData uri="http://schemas.openxmlformats.org/drawingml/2006/table">
            <a:tbl>
              <a:tblPr>
                <a:tableStyleId>{69CF1AB2-1976-4502-BF36-3FF5EA218861}</a:tableStyleId>
              </a:tblPr>
              <a:tblGrid>
                <a:gridCol w="2743200"/>
                <a:gridCol w="2743200"/>
                <a:gridCol w="2743200"/>
              </a:tblGrid>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dirty="0" smtClean="0">
                          <a:ln>
                            <a:noFill/>
                          </a:ln>
                          <a:solidFill>
                            <a:schemeClr val="bg1"/>
                          </a:solidFill>
                          <a:effectLst/>
                        </a:rPr>
                        <a:t>Issue</a:t>
                      </a:r>
                      <a:endParaRPr kumimoji="0" lang="en-US" sz="2800" b="1" i="0" u="none" strike="noStrike" cap="none" normalizeH="0" baseline="0" dirty="0" smtClean="0">
                        <a:ln>
                          <a:noFill/>
                        </a:ln>
                        <a:solidFill>
                          <a:schemeClr val="bg1"/>
                        </a:solidFill>
                        <a:effectLst/>
                        <a:latin typeface="Arial" charset="0"/>
                      </a:endParaRPr>
                    </a:p>
                  </a:txBody>
                  <a:tcPr anchor="ctr" horzOverflow="overflow">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dirty="0" smtClean="0">
                          <a:ln>
                            <a:noFill/>
                          </a:ln>
                          <a:solidFill>
                            <a:schemeClr val="bg1"/>
                          </a:solidFill>
                          <a:effectLst/>
                        </a:rPr>
                        <a:t>Managerial</a:t>
                      </a:r>
                      <a:endParaRPr kumimoji="0" lang="en-US" sz="2800" b="1" i="0" u="none" strike="noStrike" cap="none" normalizeH="0" baseline="0" dirty="0" smtClean="0">
                        <a:ln>
                          <a:noFill/>
                        </a:ln>
                        <a:solidFill>
                          <a:schemeClr val="bg1"/>
                        </a:solidFill>
                        <a:effectLst/>
                        <a:latin typeface="Arial" charset="0"/>
                      </a:endParaRPr>
                    </a:p>
                  </a:txBody>
                  <a:tcPr anchor="ctr" horzOverflow="overflow">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dirty="0" smtClean="0">
                          <a:ln>
                            <a:noFill/>
                          </a:ln>
                          <a:solidFill>
                            <a:schemeClr val="bg1"/>
                          </a:solidFill>
                          <a:effectLst/>
                        </a:rPr>
                        <a:t>Financial</a:t>
                      </a:r>
                      <a:endParaRPr kumimoji="0" lang="en-US" sz="2800" b="1" i="0" u="none" strike="noStrike" cap="none" normalizeH="0" baseline="0" dirty="0" smtClean="0">
                        <a:ln>
                          <a:noFill/>
                        </a:ln>
                        <a:solidFill>
                          <a:schemeClr val="bg1"/>
                        </a:solidFill>
                        <a:effectLst/>
                        <a:latin typeface="Arial" charset="0"/>
                      </a:endParaRPr>
                    </a:p>
                  </a:txBody>
                  <a:tcPr anchor="ctr" horzOverflow="overflow">
                    <a:solidFill>
                      <a:schemeClr val="accent1"/>
                    </a:solidFill>
                  </a:tcPr>
                </a:tc>
              </a:tr>
              <a:tr h="15351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Primary accounting product</a:t>
                      </a:r>
                      <a:endParaRPr kumimoji="0" lang="en-US" sz="28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Internal reports useful to management</a:t>
                      </a:r>
                      <a:endParaRPr kumimoji="0" lang="en-US" sz="28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General purpose financial statements</a:t>
                      </a:r>
                      <a:endParaRPr kumimoji="0" lang="en-US" sz="2800" b="0" i="0" u="none" strike="noStrike" cap="none" normalizeH="0" baseline="0" dirty="0" smtClean="0">
                        <a:ln>
                          <a:noFill/>
                        </a:ln>
                        <a:solidFill>
                          <a:schemeClr val="tx1"/>
                        </a:solidFill>
                        <a:effectLst/>
                        <a:latin typeface="Arial" charset="0"/>
                      </a:endParaRPr>
                    </a:p>
                  </a:txBody>
                  <a:tcPr anchor="ctr" horzOverflow="overflow"/>
                </a:tc>
              </a:tr>
              <a:tr h="1130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What is included?</a:t>
                      </a:r>
                      <a:endParaRPr kumimoji="0" lang="en-US" sz="28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Defined by management</a:t>
                      </a:r>
                      <a:endParaRPr kumimoji="0" lang="en-US" sz="28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u="none" strike="noStrike" cap="none" normalizeH="0" baseline="0" dirty="0" smtClean="0">
                          <a:ln>
                            <a:noFill/>
                          </a:ln>
                          <a:effectLst/>
                        </a:rPr>
                        <a:t>Determined by GAAP</a:t>
                      </a:r>
                      <a:endParaRPr kumimoji="0" lang="en-US" sz="2800" b="0" i="0" u="none" strike="noStrike" cap="none" normalizeH="0" baseline="0" dirty="0" smtClean="0">
                        <a:ln>
                          <a:noFill/>
                        </a:ln>
                        <a:solidFill>
                          <a:schemeClr val="tx1"/>
                        </a:solidFill>
                        <a:effectLst/>
                        <a:latin typeface="Arial" charset="0"/>
                      </a:endParaRPr>
                    </a:p>
                  </a:txBody>
                  <a:tcPr anchor="ctr" horzOverflow="overflow"/>
                </a:tc>
              </a:tr>
            </a:tbl>
          </a:graphicData>
        </a:graphic>
      </p:graphicFrame>
      <p:sp>
        <p:nvSpPr>
          <p:cNvPr id="4" name="Slide Number Placeholder 3"/>
          <p:cNvSpPr>
            <a:spLocks noGrp="1"/>
          </p:cNvSpPr>
          <p:nvPr>
            <p:ph type="sldNum" sz="quarter" idx="11"/>
          </p:nvPr>
        </p:nvSpPr>
        <p:spPr/>
        <p:txBody>
          <a:bodyPr/>
          <a:lstStyle/>
          <a:p>
            <a:pPr>
              <a:defRPr/>
            </a:pPr>
            <a:fld id="{CAD7B888-A523-4CEF-8529-E51590C1D22F}" type="slidenum">
              <a:rPr lang="en-US"/>
              <a:pPr>
                <a:defRPr/>
              </a:pPr>
              <a:t>9</a:t>
            </a:fld>
            <a:endParaRPr lang="en-US"/>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bt2einstch01_wmt_2">
  <a:themeElements>
    <a:clrScheme name="Custom 1">
      <a:dk1>
        <a:sysClr val="windowText" lastClr="000000"/>
      </a:dk1>
      <a:lt1>
        <a:sysClr val="window" lastClr="FFFFFF"/>
      </a:lt1>
      <a:dk2>
        <a:srgbClr val="464646"/>
      </a:dk2>
      <a:lt2>
        <a:srgbClr val="DEF5FA"/>
      </a:lt2>
      <a:accent1>
        <a:srgbClr val="16515F"/>
      </a:accent1>
      <a:accent2>
        <a:srgbClr val="6D0F14"/>
      </a:accent2>
      <a:accent3>
        <a:srgbClr val="B4490F"/>
      </a:accent3>
      <a:accent4>
        <a:srgbClr val="0F5666"/>
      </a:accent4>
      <a:accent5>
        <a:srgbClr val="474B78"/>
      </a:accent5>
      <a:accent6>
        <a:srgbClr val="7D3C4A"/>
      </a:accent6>
      <a:hlink>
        <a:srgbClr val="0F5666"/>
      </a:hlink>
      <a:folHlink>
        <a:srgbClr val="21798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bt2einstch01_wmt_2</Template>
  <TotalTime>2794</TotalTime>
  <Words>3623</Words>
  <Application>Microsoft Office PowerPoint</Application>
  <PresentationFormat>On-screen Show (4:3)</PresentationFormat>
  <Paragraphs>373</Paragraphs>
  <Slides>32</Slides>
  <Notes>32</Notes>
  <HiddenSlides>0</HiddenSlides>
  <MMClips>0</MMClips>
  <ScaleCrop>false</ScaleCrop>
  <HeadingPairs>
    <vt:vector size="6" baseType="variant">
      <vt:variant>
        <vt:lpstr>Fonts Used</vt:lpstr>
      </vt:variant>
      <vt:variant>
        <vt:i4>2</vt:i4>
      </vt:variant>
      <vt:variant>
        <vt:lpstr>Design Template</vt:lpstr>
      </vt:variant>
      <vt:variant>
        <vt:i4>6</vt:i4>
      </vt:variant>
      <vt:variant>
        <vt:lpstr>Slide Titles</vt:lpstr>
      </vt:variant>
      <vt:variant>
        <vt:i4>32</vt:i4>
      </vt:variant>
    </vt:vector>
  </HeadingPairs>
  <TitlesOfParts>
    <vt:vector size="40" baseType="lpstr">
      <vt:lpstr>Arial</vt:lpstr>
      <vt:lpstr>Calibri</vt:lpstr>
      <vt:lpstr>bt2einstch01_wmt_2</vt:lpstr>
      <vt:lpstr>bt2einstch01_wmt_2</vt:lpstr>
      <vt:lpstr>bt2einstch01_wmt_2</vt:lpstr>
      <vt:lpstr>bt2einstch01_wmt_2</vt:lpstr>
      <vt:lpstr>bt2einstch01_wmt_2</vt:lpstr>
      <vt:lpstr>bt2einstch01_wmt_2</vt:lpstr>
      <vt:lpstr>Slide 1</vt:lpstr>
      <vt:lpstr>Objective 1</vt:lpstr>
      <vt:lpstr>Managers’ Responsibilities</vt:lpstr>
      <vt:lpstr>Planning</vt:lpstr>
      <vt:lpstr>Directing</vt:lpstr>
      <vt:lpstr>Controlling</vt:lpstr>
      <vt:lpstr>Objective 2</vt:lpstr>
      <vt:lpstr>Managerial vs. Financial Accounting</vt:lpstr>
      <vt:lpstr>Managerial vs. Financial Accounting</vt:lpstr>
      <vt:lpstr>Managerial vs. Financial Accounting</vt:lpstr>
      <vt:lpstr>Managerial vs. Financial Accounting</vt:lpstr>
      <vt:lpstr>Managerial vs. Financial Accounting</vt:lpstr>
      <vt:lpstr>Objective 3</vt:lpstr>
      <vt:lpstr>Organizational Structure</vt:lpstr>
      <vt:lpstr>Changing Roles of Management Accountants</vt:lpstr>
      <vt:lpstr>Required Skills of Managerial Accountants</vt:lpstr>
      <vt:lpstr>Objective 4</vt:lpstr>
      <vt:lpstr>Institute of Management Accountants (IMA) </vt:lpstr>
      <vt:lpstr>Summary of IMA Ethical Standards </vt:lpstr>
      <vt:lpstr>Ethical Behavior</vt:lpstr>
      <vt:lpstr>Steps to Resolve Ethical Dilemmas</vt:lpstr>
      <vt:lpstr>Unethical Versus Illegal Behavior</vt:lpstr>
      <vt:lpstr>Objective 5</vt:lpstr>
      <vt:lpstr>Regulatory and Business Issues</vt:lpstr>
      <vt:lpstr>Sarbanes-Oxley Act of 2002 (SOX)</vt:lpstr>
      <vt:lpstr>International Financial Reporting Standards (IFRS)</vt:lpstr>
      <vt:lpstr>Extensible Business Reporting Language (XBRL)</vt:lpstr>
      <vt:lpstr>Advanced Information Systems</vt:lpstr>
      <vt:lpstr>Lean Operations</vt:lpstr>
      <vt:lpstr>Just in Time Inventory (JIT)</vt:lpstr>
      <vt:lpstr>TQM – Total Quality Management</vt:lpstr>
      <vt:lpstr>End of Chapter 1</vt:lpstr>
    </vt:vector>
  </TitlesOfParts>
  <Company>PEARSON Copyright 2008</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subject>Braun Tietz 3e</dc:subject>
  <dc:creator>Wendy Tietz, PhD, CPA, CMA</dc:creator>
  <cp:lastModifiedBy>talha</cp:lastModifiedBy>
  <cp:revision>276</cp:revision>
  <dcterms:created xsi:type="dcterms:W3CDTF">2009-11-04T15:30:04Z</dcterms:created>
  <dcterms:modified xsi:type="dcterms:W3CDTF">2013-09-08T18:02:49Z</dcterms:modified>
</cp:coreProperties>
</file>