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35"/>
  </p:notesMasterIdLst>
  <p:handoutMasterIdLst>
    <p:handoutMasterId r:id="rId36"/>
  </p:handoutMasterIdLst>
  <p:sldIdLst>
    <p:sldId id="740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754" r:id="rId13"/>
    <p:sldId id="755" r:id="rId14"/>
    <p:sldId id="756" r:id="rId15"/>
    <p:sldId id="757" r:id="rId16"/>
    <p:sldId id="762" r:id="rId17"/>
    <p:sldId id="758" r:id="rId18"/>
    <p:sldId id="759" r:id="rId19"/>
    <p:sldId id="760" r:id="rId20"/>
    <p:sldId id="761" r:id="rId21"/>
    <p:sldId id="769" r:id="rId22"/>
    <p:sldId id="763" r:id="rId23"/>
    <p:sldId id="764" r:id="rId24"/>
    <p:sldId id="770" r:id="rId25"/>
    <p:sldId id="771" r:id="rId26"/>
    <p:sldId id="765" r:id="rId27"/>
    <p:sldId id="261" r:id="rId28"/>
    <p:sldId id="772" r:id="rId29"/>
    <p:sldId id="773" r:id="rId30"/>
    <p:sldId id="774" r:id="rId31"/>
    <p:sldId id="766" r:id="rId32"/>
    <p:sldId id="767" r:id="rId33"/>
    <p:sldId id="768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86" d="100"/>
          <a:sy n="86" d="100"/>
        </p:scale>
        <p:origin x="1642" y="72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12" Type="http://schemas.openxmlformats.org/officeDocument/2006/relationships/image" Target="../media/image10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11" Type="http://schemas.openxmlformats.org/officeDocument/2006/relationships/image" Target="../media/image118.wmf"/><Relationship Id="rId5" Type="http://schemas.openxmlformats.org/officeDocument/2006/relationships/image" Target="../media/image112.wmf"/><Relationship Id="rId10" Type="http://schemas.openxmlformats.org/officeDocument/2006/relationships/image" Target="../media/image117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FE26E-77D1-4BAE-A352-9F38ED9365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D16E5-5AFC-4D24-89BF-B5E5F2A0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66A-237B-4685-AAF8-81F80F696E6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F6D89-CA53-4930-B840-2F735929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CA8BD-6084-4B7B-9BA1-9819CCA0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7A595-106C-4EF7-AF86-D3CAC332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65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3.wmf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3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62.png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9.bin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4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103.png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96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107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115.wmf"/><Relationship Id="rId26" Type="http://schemas.openxmlformats.org/officeDocument/2006/relationships/image" Target="../media/image104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118.wmf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113.wmf"/><Relationship Id="rId22" Type="http://schemas.openxmlformats.org/officeDocument/2006/relationships/image" Target="../media/image11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BE3FBF-6819-44FE-A955-5C9D38E7388E}"/>
              </a:ext>
            </a:extLst>
          </p:cNvPr>
          <p:cNvSpPr/>
          <p:nvPr/>
        </p:nvSpPr>
        <p:spPr>
          <a:xfrm>
            <a:off x="83940" y="67931"/>
            <a:ext cx="59394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/>
            <a:r>
              <a:rPr lang="en-US" sz="2800" b="1" dirty="0">
                <a:solidFill>
                  <a:srgbClr val="0070C0"/>
                </a:solidFill>
              </a:rPr>
              <a:t>Chapter 17 Multivariable Calculus</a:t>
            </a:r>
          </a:p>
          <a:p>
            <a:pPr marL="0"/>
            <a:r>
              <a:rPr lang="en-US" sz="2800" b="1" dirty="0">
                <a:solidFill>
                  <a:srgbClr val="0070C0"/>
                </a:solidFill>
              </a:rPr>
              <a:t>  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EE040534-AC19-40DF-B951-9168BA7E6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7" y="1852388"/>
            <a:ext cx="8389937" cy="1677352"/>
          </a:xfrm>
        </p:spPr>
        <p:txBody>
          <a:bodyPr lIns="0" rIns="0" anchor="ctr">
            <a:spAutoFit/>
          </a:bodyPr>
          <a:lstStyle/>
          <a:p>
            <a:pPr>
              <a:spcBef>
                <a:spcPts val="15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17.1) </a:t>
            </a:r>
            <a:r>
              <a:rPr lang="en-US" altLang="en-US" sz="2400" dirty="0">
                <a:solidFill>
                  <a:srgbClr val="0070C0"/>
                </a:solidFill>
              </a:rPr>
              <a:t>Partial Derivatives</a:t>
            </a:r>
          </a:p>
          <a:p>
            <a:pPr>
              <a:spcBef>
                <a:spcPts val="15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17.4)</a:t>
            </a:r>
            <a:r>
              <a:rPr lang="en-US" altLang="en-US" sz="2400" dirty="0">
                <a:solidFill>
                  <a:srgbClr val="0070C0"/>
                </a:solidFill>
              </a:rPr>
              <a:t> Higher-Order Partial Derivatives</a:t>
            </a:r>
          </a:p>
          <a:p>
            <a:pPr>
              <a:spcBef>
                <a:spcPts val="15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17.6)</a:t>
            </a:r>
            <a:r>
              <a:rPr lang="en-US" altLang="en-US" sz="2400" dirty="0">
                <a:solidFill>
                  <a:srgbClr val="0070C0"/>
                </a:solidFill>
              </a:rPr>
              <a:t> Maxima and Minima for Functions of Two Variables</a:t>
            </a:r>
          </a:p>
        </p:txBody>
      </p:sp>
    </p:spTree>
    <p:extLst>
      <p:ext uri="{BB962C8B-B14F-4D97-AF65-F5344CB8AC3E}">
        <p14:creationId xmlns:p14="http://schemas.microsoft.com/office/powerpoint/2010/main" val="260575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66082E-EE08-49CF-AA1F-23BC3992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0" y="28774"/>
            <a:ext cx="8229600" cy="615523"/>
          </a:xfrm>
        </p:spPr>
        <p:txBody>
          <a:bodyPr lIns="0" rIns="0" anchor="ctr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17.4 Higher-Order Partial </a:t>
            </a:r>
            <a:r>
              <a:rPr lang="en-US" sz="2800" dirty="0">
                <a:solidFill>
                  <a:srgbClr val="0070C0"/>
                </a:solidFill>
              </a:rPr>
              <a:t>Derivatives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47C4582E-572E-4502-BD1E-315FC4EC1C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472" y="1017933"/>
            <a:ext cx="2500231" cy="307777"/>
          </a:xfrm>
        </p:spPr>
        <p:txBody>
          <a:bodyPr wrap="square" lIns="0" tIns="0" rIns="0" bIns="0">
            <a:spAutoFit/>
          </a:bodyPr>
          <a:lstStyle/>
          <a:p>
            <a:pPr marL="0" lvl="1" indent="0">
              <a:spcBef>
                <a:spcPct val="50000"/>
              </a:spcBef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If we can differentiate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 descr="f sub x and f sub y.">
            <a:extLst>
              <a:ext uri="{FF2B5EF4-FFF2-40B4-BE49-F238E27FC236}">
                <a16:creationId xmlns:a16="http://schemas.microsoft.com/office/drawing/2014/main" id="{18129506-0362-4DFB-A9C7-BAC149293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30853"/>
              </p:ext>
            </p:extLst>
          </p:nvPr>
        </p:nvGraphicFramePr>
        <p:xfrm>
          <a:off x="2817753" y="994783"/>
          <a:ext cx="1042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647640" imgH="241200" progId="Equation.DSMT4">
                  <p:embed/>
                </p:oleObj>
              </mc:Choice>
              <mc:Fallback>
                <p:oleObj name="Equation" r:id="rId3" imgW="647640" imgH="241200" progId="Equation.DSMT4">
                  <p:embed/>
                  <p:pic>
                    <p:nvPicPr>
                      <p:cNvPr id="17" name="Object 16" descr="f sub x and f sub y.">
                        <a:extLst>
                          <a:ext uri="{FF2B5EF4-FFF2-40B4-BE49-F238E27FC236}">
                            <a16:creationId xmlns:a16="http://schemas.microsoft.com/office/drawing/2014/main" id="{AEC82B47-16BA-4BA6-9F9C-22E6BE4FB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7753" y="994783"/>
                        <a:ext cx="1042987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CB3D3118-F2EB-4521-8373-2B9CEC291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80288" y="1039261"/>
            <a:ext cx="2834413" cy="307777"/>
          </a:xfrm>
        </p:spPr>
        <p:txBody>
          <a:bodyPr wrap="square" lIns="0" tIns="0" rIns="0" bIns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we obtain </a:t>
            </a:r>
            <a:r>
              <a:rPr lang="en-US" sz="2000" b="1" dirty="0">
                <a:solidFill>
                  <a:schemeClr val="tx1"/>
                </a:solidFill>
              </a:rPr>
              <a:t>second-order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A4A650F-3C41-4300-B42A-7449D1266317}"/>
              </a:ext>
            </a:extLst>
          </p:cNvPr>
          <p:cNvSpPr txBox="1">
            <a:spLocks/>
          </p:cNvSpPr>
          <p:nvPr/>
        </p:nvSpPr>
        <p:spPr>
          <a:xfrm>
            <a:off x="344296" y="1383720"/>
            <a:ext cx="451646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000" b="1">
                <a:solidFill>
                  <a:schemeClr val="tx1"/>
                </a:solidFill>
              </a:rPr>
              <a:t>partial derivatives</a:t>
            </a:r>
            <a:r>
              <a:rPr lang="en-US" altLang="en-US" sz="2000">
                <a:solidFill>
                  <a:schemeClr val="tx1"/>
                </a:solidFill>
              </a:rPr>
              <a:t> of </a:t>
            </a:r>
            <a:r>
              <a:rPr lang="en-US" altLang="en-US" sz="2000" i="1">
                <a:solidFill>
                  <a:schemeClr val="tx1"/>
                </a:solidFill>
              </a:rPr>
              <a:t>f</a:t>
            </a:r>
            <a:r>
              <a:rPr lang="en-US" altLang="en-US" sz="2000">
                <a:solidFill>
                  <a:schemeClr val="tx1"/>
                </a:solidFill>
              </a:rPr>
              <a:t>. Symbolically,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14359EE-15EC-4C71-A998-AE54C2687572}"/>
              </a:ext>
            </a:extLst>
          </p:cNvPr>
          <p:cNvSpPr txBox="1">
            <a:spLocks/>
          </p:cNvSpPr>
          <p:nvPr/>
        </p:nvSpPr>
        <p:spPr>
          <a:xfrm>
            <a:off x="1319453" y="4209861"/>
            <a:ext cx="128601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In terms of</a:t>
            </a:r>
            <a:endParaRPr lang="en-IN" sz="2000" dirty="0"/>
          </a:p>
        </p:txBody>
      </p:sp>
      <p:graphicFrame>
        <p:nvGraphicFramePr>
          <p:cNvPr id="11" name="Object 10" descr="Different notations of doh.&#10;Long description available in notes. Press F6. ">
            <a:extLst>
              <a:ext uri="{FF2B5EF4-FFF2-40B4-BE49-F238E27FC236}">
                <a16:creationId xmlns:a16="http://schemas.microsoft.com/office/drawing/2014/main" id="{AB0D7008-EA25-4319-BB53-07A4070CB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265477"/>
              </p:ext>
            </p:extLst>
          </p:nvPr>
        </p:nvGraphicFramePr>
        <p:xfrm>
          <a:off x="2605472" y="4212946"/>
          <a:ext cx="1296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774360" imgH="190440" progId="Equation.DSMT4">
                  <p:embed/>
                </p:oleObj>
              </mc:Choice>
              <mc:Fallback>
                <p:oleObj name="Equation" r:id="rId5" imgW="774360" imgH="190440" progId="Equation.DSMT4">
                  <p:embed/>
                  <p:pic>
                    <p:nvPicPr>
                      <p:cNvPr id="24" name="Object 23" descr="Different notations of doh.&#10;Long description available in notes. Press F6. ">
                        <a:extLst>
                          <a:ext uri="{FF2B5EF4-FFF2-40B4-BE49-F238E27FC236}">
                            <a16:creationId xmlns:a16="http://schemas.microsoft.com/office/drawing/2014/main" id="{0E788866-1899-42F9-8FB4-ECAD5E4F3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472" y="4212946"/>
                        <a:ext cx="1296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Different notations of doh.&#10;Long description available in notes. Press F6. ">
            <a:extLst>
              <a:ext uri="{FF2B5EF4-FFF2-40B4-BE49-F238E27FC236}">
                <a16:creationId xmlns:a16="http://schemas.microsoft.com/office/drawing/2014/main" id="{DCEA0B3C-48A4-4EAD-86B9-5A807E21B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95570"/>
              </p:ext>
            </p:extLst>
          </p:nvPr>
        </p:nvGraphicFramePr>
        <p:xfrm>
          <a:off x="1308586" y="4716362"/>
          <a:ext cx="22113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7" imgW="1320480" imgH="431640" progId="Equation.DSMT4">
                  <p:embed/>
                </p:oleObj>
              </mc:Choice>
              <mc:Fallback>
                <p:oleObj name="Equation" r:id="rId7" imgW="1320480" imgH="431640" progId="Equation.DSMT4">
                  <p:embed/>
                  <p:pic>
                    <p:nvPicPr>
                      <p:cNvPr id="23" name="Object 22" descr="Different notations of doh.&#10;Long description available in notes. Press F6. ">
                        <a:extLst>
                          <a:ext uri="{FF2B5EF4-FFF2-40B4-BE49-F238E27FC236}">
                            <a16:creationId xmlns:a16="http://schemas.microsoft.com/office/drawing/2014/main" id="{233E3CF0-2F64-44B4-B031-C718E94084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586" y="4716362"/>
                        <a:ext cx="2211388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Different notations of doh.&#10;Long description available in notes. Press F6. ">
            <a:extLst>
              <a:ext uri="{FF2B5EF4-FFF2-40B4-BE49-F238E27FC236}">
                <a16:creationId xmlns:a16="http://schemas.microsoft.com/office/drawing/2014/main" id="{39FF9237-F285-4E7B-A908-57540AEEE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762025"/>
              </p:ext>
            </p:extLst>
          </p:nvPr>
        </p:nvGraphicFramePr>
        <p:xfrm>
          <a:off x="4135438" y="4721720"/>
          <a:ext cx="2338779" cy="72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9" imgW="1396800" imgH="431640" progId="Equation.DSMT4">
                  <p:embed/>
                </p:oleObj>
              </mc:Choice>
              <mc:Fallback>
                <p:oleObj name="Equation" r:id="rId9" imgW="1396800" imgH="431640" progId="Equation.DSMT4">
                  <p:embed/>
                  <p:pic>
                    <p:nvPicPr>
                      <p:cNvPr id="13" name="Object 12" descr="Different notations of doh.&#10;Long description available in notes. Press F6. ">
                        <a:extLst>
                          <a:ext uri="{FF2B5EF4-FFF2-40B4-BE49-F238E27FC236}">
                            <a16:creationId xmlns:a16="http://schemas.microsoft.com/office/drawing/2014/main" id="{83DCC998-9E55-4488-9BB0-7A79AFD83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4721720"/>
                        <a:ext cx="2338779" cy="72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Different notations of doh.&#10;Long description available in notes. Press F6. ">
            <a:extLst>
              <a:ext uri="{FF2B5EF4-FFF2-40B4-BE49-F238E27FC236}">
                <a16:creationId xmlns:a16="http://schemas.microsoft.com/office/drawing/2014/main" id="{1F0C4BD3-4603-41C0-80BF-02ACC1282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710788"/>
              </p:ext>
            </p:extLst>
          </p:nvPr>
        </p:nvGraphicFramePr>
        <p:xfrm>
          <a:off x="1305105" y="5967192"/>
          <a:ext cx="2126163" cy="69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11" imgW="1396800" imgH="457200" progId="Equation.DSMT4">
                  <p:embed/>
                </p:oleObj>
              </mc:Choice>
              <mc:Fallback>
                <p:oleObj name="Equation" r:id="rId11" imgW="1396800" imgH="457200" progId="Equation.DSMT4">
                  <p:embed/>
                  <p:pic>
                    <p:nvPicPr>
                      <p:cNvPr id="18" name="Object 17" descr="Different notations of doh.&#10;Long description available in notes. Press F6. ">
                        <a:extLst>
                          <a:ext uri="{FF2B5EF4-FFF2-40B4-BE49-F238E27FC236}">
                            <a16:creationId xmlns:a16="http://schemas.microsoft.com/office/drawing/2014/main" id="{51556F84-3711-4F2E-BB2B-4522132D7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105" y="5967192"/>
                        <a:ext cx="2126163" cy="692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 descr="Different notations of doh.&#10;Long description available in notes. Press F6. ">
            <a:extLst>
              <a:ext uri="{FF2B5EF4-FFF2-40B4-BE49-F238E27FC236}">
                <a16:creationId xmlns:a16="http://schemas.microsoft.com/office/drawing/2014/main" id="{AD72EB62-686D-4AF3-82E7-0FA8085FE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936437"/>
              </p:ext>
            </p:extLst>
          </p:nvPr>
        </p:nvGraphicFramePr>
        <p:xfrm>
          <a:off x="4133974" y="5966609"/>
          <a:ext cx="2211136" cy="761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13" imgW="1320480" imgH="457200" progId="Equation.DSMT4">
                  <p:embed/>
                </p:oleObj>
              </mc:Choice>
              <mc:Fallback>
                <p:oleObj name="Equation" r:id="rId13" imgW="1320480" imgH="457200" progId="Equation.DSMT4">
                  <p:embed/>
                  <p:pic>
                    <p:nvPicPr>
                      <p:cNvPr id="12" name="Object 11" descr="Different notations of doh.&#10;Long description available in notes. Press F6. ">
                        <a:extLst>
                          <a:ext uri="{FF2B5EF4-FFF2-40B4-BE49-F238E27FC236}">
                            <a16:creationId xmlns:a16="http://schemas.microsoft.com/office/drawing/2014/main" id="{898615CA-650B-4B85-989B-9F31C316D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974" y="5966609"/>
                        <a:ext cx="2211136" cy="761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C403A2E-9350-451C-8AD3-5FEA2EC136E2}"/>
                  </a:ext>
                </a:extLst>
              </p:cNvPr>
              <p:cNvSpPr/>
              <p:nvPr/>
            </p:nvSpPr>
            <p:spPr>
              <a:xfrm>
                <a:off x="0" y="1755209"/>
                <a:ext cx="4133974" cy="790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C403A2E-9350-451C-8AD3-5FEA2EC13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5209"/>
                <a:ext cx="4133974" cy="790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9AC6E2-BC8C-4A76-90D7-65F10122E572}"/>
                  </a:ext>
                </a:extLst>
              </p:cNvPr>
              <p:cNvSpPr/>
              <p:nvPr/>
            </p:nvSpPr>
            <p:spPr>
              <a:xfrm>
                <a:off x="4658077" y="1670496"/>
                <a:ext cx="3374065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9AC6E2-BC8C-4A76-90D7-65F10122E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77" y="1670496"/>
                <a:ext cx="3374065" cy="790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B44D9D-9179-47A8-8880-7B9A13FF1269}"/>
                  </a:ext>
                </a:extLst>
              </p:cNvPr>
              <p:cNvSpPr/>
              <p:nvPr/>
            </p:nvSpPr>
            <p:spPr>
              <a:xfrm>
                <a:off x="305925" y="2699687"/>
                <a:ext cx="4560736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B44D9D-9179-47A8-8880-7B9A13FF1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25" y="2699687"/>
                <a:ext cx="4560736" cy="790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0A7F19-0341-4870-8225-9D2AF26D1D4F}"/>
                  </a:ext>
                </a:extLst>
              </p:cNvPr>
              <p:cNvSpPr/>
              <p:nvPr/>
            </p:nvSpPr>
            <p:spPr>
              <a:xfrm>
                <a:off x="3902459" y="3378371"/>
                <a:ext cx="4567404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0A7F19-0341-4870-8225-9D2AF26D1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59" y="3378371"/>
                <a:ext cx="4567404" cy="7900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1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543E80B9-5F19-44E2-95AB-83CB37E267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3138" y="888478"/>
            <a:ext cx="8375575" cy="307777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IN" sz="2000" b="1" dirty="0">
                <a:solidFill>
                  <a:srgbClr val="007FA3"/>
                </a:solidFill>
              </a:rPr>
              <a:t>Example 1 – Second-Order Partial Derivatives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3E0EB62D-5D7E-4CE7-A8E1-1F802692AE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7703" y="1379587"/>
            <a:ext cx="5372493" cy="307777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IN" sz="2000" dirty="0"/>
              <a:t>Find the four second-order partial derivates of</a:t>
            </a:r>
            <a:endParaRPr lang="en-IN" sz="2000" baseline="30000" dirty="0"/>
          </a:p>
        </p:txBody>
      </p:sp>
      <p:graphicFrame>
        <p:nvGraphicFramePr>
          <p:cNvPr id="4" name="Object 3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60B9D98B-364B-475A-BABE-C53378FBC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154267"/>
              </p:ext>
            </p:extLst>
          </p:nvPr>
        </p:nvGraphicFramePr>
        <p:xfrm>
          <a:off x="5750196" y="1348102"/>
          <a:ext cx="2175506" cy="35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1485720" imgH="241200" progId="Equation.DSMT4">
                  <p:embed/>
                </p:oleObj>
              </mc:Choice>
              <mc:Fallback>
                <p:oleObj name="Equation" r:id="rId3" imgW="1485720" imgH="241200" progId="Equation.DSMT4">
                  <p:embed/>
                  <p:pic>
                    <p:nvPicPr>
                      <p:cNvPr id="20" name="Object 19" descr="f sub x left parenthesis x, y right parenthesis equals 2 x y plus 2 x y super 2.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0196" y="1348102"/>
                        <a:ext cx="2175506" cy="35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E30839EE-AA96-41C7-AAAD-950DECAB6532}"/>
              </a:ext>
            </a:extLst>
          </p:cNvPr>
          <p:cNvSpPr txBox="1">
            <a:spLocks/>
          </p:cNvSpPr>
          <p:nvPr/>
        </p:nvSpPr>
        <p:spPr>
          <a:xfrm>
            <a:off x="356944" y="1853141"/>
            <a:ext cx="187631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/>
              <a:t>Solution: Since</a:t>
            </a:r>
            <a:endParaRPr lang="en-IN" sz="2000" baseline="30000" dirty="0"/>
          </a:p>
        </p:txBody>
      </p:sp>
      <p:graphicFrame>
        <p:nvGraphicFramePr>
          <p:cNvPr id="6" name="Object 5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D23477E5-5812-4EE6-AC8D-407903D35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78014"/>
              </p:ext>
            </p:extLst>
          </p:nvPr>
        </p:nvGraphicFramePr>
        <p:xfrm>
          <a:off x="2260762" y="1819383"/>
          <a:ext cx="1876311" cy="32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5" imgW="1409400" imgH="241200" progId="Equation.DSMT4">
                  <p:embed/>
                </p:oleObj>
              </mc:Choice>
              <mc:Fallback>
                <p:oleObj name="Equation" r:id="rId5" imgW="1409400" imgH="241200" progId="Equation.DSMT4">
                  <p:embed/>
                  <p:pic>
                    <p:nvPicPr>
                      <p:cNvPr id="21" name="Object 20" descr="f sub x left parenthesis x, y right parenthesis equals 2 x y plus 2 x y super 2.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0762" y="1819383"/>
                        <a:ext cx="1876311" cy="32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F3F2DD42-3847-4550-B2FD-2268A4BC74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96182" y="1830129"/>
            <a:ext cx="999163" cy="307777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IN" sz="2000" dirty="0"/>
              <a:t>we have</a:t>
            </a:r>
          </a:p>
        </p:txBody>
      </p:sp>
      <p:graphicFrame>
        <p:nvGraphicFramePr>
          <p:cNvPr id="8" name="Object 7" descr="f sub x x baseline left parenthesis x comma y right parenthesis equals doh over doh x left parenthesis 2 x y plus 2 x y squared right parenthesis equals 2 y plus 2 y squared ">
            <a:extLst>
              <a:ext uri="{FF2B5EF4-FFF2-40B4-BE49-F238E27FC236}">
                <a16:creationId xmlns:a16="http://schemas.microsoft.com/office/drawing/2014/main" id="{B10E9BA2-273F-4496-8D01-A27CCB52F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61192"/>
              </p:ext>
            </p:extLst>
          </p:nvPr>
        </p:nvGraphicFramePr>
        <p:xfrm>
          <a:off x="422313" y="2317847"/>
          <a:ext cx="3901086" cy="65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7" imgW="2323800" imgH="393480" progId="Equation.DSMT4">
                  <p:embed/>
                </p:oleObj>
              </mc:Choice>
              <mc:Fallback>
                <p:oleObj name="Equation" r:id="rId7" imgW="2323800" imgH="393480" progId="Equation.DSMT4">
                  <p:embed/>
                  <p:pic>
                    <p:nvPicPr>
                      <p:cNvPr id="5" name="Object 4" descr="f sub x x baseline left parenthesis x comma y right parenthesis equals doh over doh x left parenthesis 2 x y plus 2 x y squared right parenthesis equals 2 y plus 2 y squared ">
                        <a:extLst>
                          <a:ext uri="{FF2B5EF4-FFF2-40B4-BE49-F238E27FC236}">
                            <a16:creationId xmlns:a16="http://schemas.microsoft.com/office/drawing/2014/main" id="{B40C032D-4DB7-48B8-A800-BB7697A98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13" y="2317847"/>
                        <a:ext cx="3901086" cy="659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FE460B6-0B75-4769-BDF8-5626577822EF}"/>
              </a:ext>
            </a:extLst>
          </p:cNvPr>
          <p:cNvSpPr txBox="1">
            <a:spLocks/>
          </p:cNvSpPr>
          <p:nvPr/>
        </p:nvSpPr>
        <p:spPr>
          <a:xfrm>
            <a:off x="4296339" y="2496548"/>
            <a:ext cx="55132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IN" sz="2000"/>
              <a:t>and</a:t>
            </a:r>
            <a:endParaRPr lang="en-IN" sz="2000" dirty="0"/>
          </a:p>
        </p:txBody>
      </p:sp>
      <p:graphicFrame>
        <p:nvGraphicFramePr>
          <p:cNvPr id="10" name="Object 9" descr="f sub x y baseline left parenthesis x comma y right parenthesis equals doh over doh y left parenthesis 2 x y plus 2 x y squared right parenthesis equals 2 x plus 4 x y. ">
            <a:extLst>
              <a:ext uri="{FF2B5EF4-FFF2-40B4-BE49-F238E27FC236}">
                <a16:creationId xmlns:a16="http://schemas.microsoft.com/office/drawing/2014/main" id="{3C53A96E-14BC-49B6-8E39-0EBB684DB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518553"/>
              </p:ext>
            </p:extLst>
          </p:nvPr>
        </p:nvGraphicFramePr>
        <p:xfrm>
          <a:off x="377703" y="2912519"/>
          <a:ext cx="3658873" cy="67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9" imgW="2260440" imgH="419040" progId="Equation.DSMT4">
                  <p:embed/>
                </p:oleObj>
              </mc:Choice>
              <mc:Fallback>
                <p:oleObj name="Equation" r:id="rId9" imgW="2260440" imgH="419040" progId="Equation.DSMT4">
                  <p:embed/>
                  <p:pic>
                    <p:nvPicPr>
                      <p:cNvPr id="17" name="Object 16" descr="f sub x y baseline left parenthesis x comma y right parenthesis equals doh over doh y left parenthesis 2 x y plus 2 x y squared right parenthesis equals 2 x plus 4 x y. ">
                        <a:extLst>
                          <a:ext uri="{FF2B5EF4-FFF2-40B4-BE49-F238E27FC236}">
                            <a16:creationId xmlns:a16="http://schemas.microsoft.com/office/drawing/2014/main" id="{59669D72-2825-4491-BA4A-B649D1AA1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03" y="2912519"/>
                        <a:ext cx="3658873" cy="677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98C0CF3-B521-4E85-B00E-353768C074B9}"/>
              </a:ext>
            </a:extLst>
          </p:cNvPr>
          <p:cNvSpPr txBox="1">
            <a:spLocks/>
          </p:cNvSpPr>
          <p:nvPr/>
        </p:nvSpPr>
        <p:spPr>
          <a:xfrm>
            <a:off x="353210" y="3801048"/>
            <a:ext cx="148931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IN" sz="2000"/>
              <a:t>Also, since</a:t>
            </a:r>
            <a:endParaRPr lang="en-IN" sz="2000" dirty="0"/>
          </a:p>
        </p:txBody>
      </p:sp>
      <p:graphicFrame>
        <p:nvGraphicFramePr>
          <p:cNvPr id="12" name="Object 11" descr="f sub y left parenthesis x, y right parenthesis equals 2 x y plus 2 x y super 2.">
            <a:extLst>
              <a:ext uri="{FF2B5EF4-FFF2-40B4-BE49-F238E27FC236}">
                <a16:creationId xmlns:a16="http://schemas.microsoft.com/office/drawing/2014/main" id="{0592B8A0-A425-40D9-9CBE-188C53023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344692"/>
              </p:ext>
            </p:extLst>
          </p:nvPr>
        </p:nvGraphicFramePr>
        <p:xfrm>
          <a:off x="1842528" y="3735870"/>
          <a:ext cx="19891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11" imgW="1358640" imgH="253800" progId="Equation.DSMT4">
                  <p:embed/>
                </p:oleObj>
              </mc:Choice>
              <mc:Fallback>
                <p:oleObj name="Equation" r:id="rId11" imgW="1358640" imgH="253800" progId="Equation.DSMT4">
                  <p:embed/>
                  <p:pic>
                    <p:nvPicPr>
                      <p:cNvPr id="22" name="Object 21" descr="f sub y left parenthesis x, y right parenthesis equals 2 x y plus 2 x y super 2.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2528" y="3735870"/>
                        <a:ext cx="1989137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42">
            <a:extLst>
              <a:ext uri="{FF2B5EF4-FFF2-40B4-BE49-F238E27FC236}">
                <a16:creationId xmlns:a16="http://schemas.microsoft.com/office/drawing/2014/main" id="{EE695FD0-CD87-4D83-B27D-89829A520D8B}"/>
              </a:ext>
            </a:extLst>
          </p:cNvPr>
          <p:cNvSpPr txBox="1">
            <a:spLocks/>
          </p:cNvSpPr>
          <p:nvPr/>
        </p:nvSpPr>
        <p:spPr>
          <a:xfrm>
            <a:off x="3938597" y="3785165"/>
            <a:ext cx="9991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/>
              <a:t>we have</a:t>
            </a:r>
            <a:endParaRPr lang="en-IN" sz="2000" dirty="0"/>
          </a:p>
        </p:txBody>
      </p:sp>
      <p:graphicFrame>
        <p:nvGraphicFramePr>
          <p:cNvPr id="14" name="Object 13" descr="f sub y y baseline left parenthesis x comma y right parenthesis equals doh over doh y left parenthesis x squared plus 2 x squared y right parenthesis equals 2 x squared ">
            <a:extLst>
              <a:ext uri="{FF2B5EF4-FFF2-40B4-BE49-F238E27FC236}">
                <a16:creationId xmlns:a16="http://schemas.microsoft.com/office/drawing/2014/main" id="{0FEB4175-D243-4226-B65A-31EAF83BA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564930"/>
              </p:ext>
            </p:extLst>
          </p:nvPr>
        </p:nvGraphicFramePr>
        <p:xfrm>
          <a:off x="369253" y="4287838"/>
          <a:ext cx="30480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13" imgW="1892160" imgH="419040" progId="Equation.DSMT4">
                  <p:embed/>
                </p:oleObj>
              </mc:Choice>
              <mc:Fallback>
                <p:oleObj name="Equation" r:id="rId13" imgW="1892160" imgH="419040" progId="Equation.DSMT4">
                  <p:embed/>
                  <p:pic>
                    <p:nvPicPr>
                      <p:cNvPr id="7" name="Object 6" descr="f sub y y baseline left parenthesis x comma y right parenthesis equals doh over doh y left parenthesis x squared plus 2 x squared y right parenthesis equals 2 x squared ">
                        <a:extLst>
                          <a:ext uri="{FF2B5EF4-FFF2-40B4-BE49-F238E27FC236}">
                            <a16:creationId xmlns:a16="http://schemas.microsoft.com/office/drawing/2014/main" id="{D75B4112-1E88-4737-A94A-9BDDB15FF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3" y="4287838"/>
                        <a:ext cx="30480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43">
            <a:extLst>
              <a:ext uri="{FF2B5EF4-FFF2-40B4-BE49-F238E27FC236}">
                <a16:creationId xmlns:a16="http://schemas.microsoft.com/office/drawing/2014/main" id="{D2A96E32-6711-4179-B7EB-B5621F54847E}"/>
              </a:ext>
            </a:extLst>
          </p:cNvPr>
          <p:cNvSpPr txBox="1">
            <a:spLocks/>
          </p:cNvSpPr>
          <p:nvPr/>
        </p:nvSpPr>
        <p:spPr>
          <a:xfrm>
            <a:off x="3558716" y="4424995"/>
            <a:ext cx="54589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000"/>
              <a:t>and</a:t>
            </a:r>
            <a:endParaRPr lang="en-IN" sz="2000" dirty="0"/>
          </a:p>
        </p:txBody>
      </p:sp>
      <p:graphicFrame>
        <p:nvGraphicFramePr>
          <p:cNvPr id="16" name="Object 15" descr="f sub y x baseline left parenthesis x comma y right parenthesis equals doh over doh x left parenthesis x squared plus 2 x squared y right parenthesis equals 2 x plus 4 x y. ">
            <a:extLst>
              <a:ext uri="{FF2B5EF4-FFF2-40B4-BE49-F238E27FC236}">
                <a16:creationId xmlns:a16="http://schemas.microsoft.com/office/drawing/2014/main" id="{8034DD7F-E2C7-447A-953E-2F3680DBA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61212"/>
              </p:ext>
            </p:extLst>
          </p:nvPr>
        </p:nvGraphicFramePr>
        <p:xfrm>
          <a:off x="401075" y="5048835"/>
          <a:ext cx="3537522" cy="63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15" imgW="2197080" imgH="393480" progId="Equation.DSMT4">
                  <p:embed/>
                </p:oleObj>
              </mc:Choice>
              <mc:Fallback>
                <p:oleObj name="Equation" r:id="rId15" imgW="2197080" imgH="393480" progId="Equation.DSMT4">
                  <p:embed/>
                  <p:pic>
                    <p:nvPicPr>
                      <p:cNvPr id="19" name="Object 18" descr="f sub y x baseline left parenthesis x comma y right parenthesis equals doh over doh x left parenthesis x squared plus 2 x squared y right parenthesis equals 2 x plus 4 x y. ">
                        <a:extLst>
                          <a:ext uri="{FF2B5EF4-FFF2-40B4-BE49-F238E27FC236}">
                            <a16:creationId xmlns:a16="http://schemas.microsoft.com/office/drawing/2014/main" id="{5A62D538-B584-47FF-B332-CDE09092E5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75" y="5048835"/>
                        <a:ext cx="3537522" cy="634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89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9CEBB2-3302-40B8-89A6-3241CB741E6E}"/>
                  </a:ext>
                </a:extLst>
              </p:cNvPr>
              <p:cNvSpPr/>
              <p:nvPr/>
            </p:nvSpPr>
            <p:spPr>
              <a:xfrm>
                <a:off x="322267" y="162525"/>
                <a:ext cx="8324850" cy="77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2</a:t>
                </a:r>
                <a:r>
                  <a:rPr 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four second partial derivatives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(1,1)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9CEBB2-3302-40B8-89A6-3241CB741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7" y="162525"/>
                <a:ext cx="8324850" cy="772840"/>
              </a:xfrm>
              <a:prstGeom prst="rect">
                <a:avLst/>
              </a:prstGeom>
              <a:blipFill>
                <a:blip r:embed="rId2"/>
                <a:stretch>
                  <a:fillRect l="-806" t="-476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566FC46-01F6-4343-B7DD-C565A0E8558E}"/>
              </a:ext>
            </a:extLst>
          </p:cNvPr>
          <p:cNvSpPr/>
          <p:nvPr/>
        </p:nvSpPr>
        <p:spPr>
          <a:xfrm>
            <a:off x="110541" y="1522401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4E06AF-A683-4449-877E-6E6F96664F16}"/>
                  </a:ext>
                </a:extLst>
              </p:cNvPr>
              <p:cNvSpPr/>
              <p:nvPr/>
            </p:nvSpPr>
            <p:spPr>
              <a:xfrm>
                <a:off x="1297084" y="1564163"/>
                <a:ext cx="2315955" cy="748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4E06AF-A683-4449-877E-6E6F96664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084" y="1564163"/>
                <a:ext cx="2315955" cy="7486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8D2A78-EE21-4481-B903-33DFDA932AB1}"/>
                  </a:ext>
                </a:extLst>
              </p:cNvPr>
              <p:cNvSpPr/>
              <p:nvPr/>
            </p:nvSpPr>
            <p:spPr>
              <a:xfrm>
                <a:off x="4665030" y="1768304"/>
                <a:ext cx="1858073" cy="748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8D2A78-EE21-4481-B903-33DFDA932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030" y="1768304"/>
                <a:ext cx="1858073" cy="748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5A32E8-C901-4AF2-A85F-27008C2D6998}"/>
                  </a:ext>
                </a:extLst>
              </p:cNvPr>
              <p:cNvSpPr/>
              <p:nvPr/>
            </p:nvSpPr>
            <p:spPr>
              <a:xfrm>
                <a:off x="322267" y="2841630"/>
                <a:ext cx="4265591" cy="1308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(0)−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5A32E8-C901-4AF2-A85F-27008C2D6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7" y="2841630"/>
                <a:ext cx="4265591" cy="1308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2D94F0-C75B-4360-B02B-F03E8507B7DB}"/>
                  </a:ext>
                </a:extLst>
              </p:cNvPr>
              <p:cNvSpPr txBox="1"/>
              <p:nvPr/>
            </p:nvSpPr>
            <p:spPr>
              <a:xfrm>
                <a:off x="4603370" y="2940518"/>
                <a:ext cx="1748492" cy="11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2D94F0-C75B-4360-B02B-F03E8507B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370" y="2940518"/>
                <a:ext cx="1748492" cy="1164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D62878-E55F-4A0D-B9F1-1492CA81BD46}"/>
                  </a:ext>
                </a:extLst>
              </p:cNvPr>
              <p:cNvSpPr txBox="1"/>
              <p:nvPr/>
            </p:nvSpPr>
            <p:spPr>
              <a:xfrm>
                <a:off x="6518716" y="3240823"/>
                <a:ext cx="1601016" cy="727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D62878-E55F-4A0D-B9F1-1492CA81B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16" y="3240823"/>
                <a:ext cx="1601016" cy="7279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DC3DFC-ABCB-4CAF-BABA-B4623A0FBF6A}"/>
                  </a:ext>
                </a:extLst>
              </p:cNvPr>
              <p:cNvSpPr txBox="1"/>
              <p:nvPr/>
            </p:nvSpPr>
            <p:spPr>
              <a:xfrm>
                <a:off x="2725287" y="5013933"/>
                <a:ext cx="2813078" cy="724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DC3DFC-ABCB-4CAF-BABA-B4623A0FB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87" y="5013933"/>
                <a:ext cx="2813078" cy="7244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7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336ADB-C512-4092-AD78-103D071B20D3}"/>
                  </a:ext>
                </a:extLst>
              </p:cNvPr>
              <p:cNvSpPr txBox="1"/>
              <p:nvPr/>
            </p:nvSpPr>
            <p:spPr>
              <a:xfrm>
                <a:off x="145210" y="365828"/>
                <a:ext cx="6869361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REMARK: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𝑐𝑜𝑛𝑡𝑖𝑛𝑢𝑜𝑢𝑠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336ADB-C512-4092-AD78-103D071B2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0" y="365828"/>
                <a:ext cx="6869361" cy="424283"/>
              </a:xfrm>
              <a:prstGeom prst="rect">
                <a:avLst/>
              </a:prstGeom>
              <a:blipFill>
                <a:blip r:embed="rId2"/>
                <a:stretch>
                  <a:fillRect l="-976" t="-714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F63ED9-628E-4AD9-8D40-FE9217DFC7D4}"/>
                  </a:ext>
                </a:extLst>
              </p:cNvPr>
              <p:cNvSpPr/>
              <p:nvPr/>
            </p:nvSpPr>
            <p:spPr>
              <a:xfrm>
                <a:off x="843434" y="757089"/>
                <a:ext cx="1980607" cy="545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(1,1)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F63ED9-628E-4AD9-8D40-FE9217DFC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34" y="757089"/>
                <a:ext cx="1980607" cy="545662"/>
              </a:xfrm>
              <a:prstGeom prst="rect">
                <a:avLst/>
              </a:prstGeom>
              <a:blipFill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ECE5C2-D087-4C94-B4DA-FA73E2E92E74}"/>
                  </a:ext>
                </a:extLst>
              </p:cNvPr>
              <p:cNvSpPr/>
              <p:nvPr/>
            </p:nvSpPr>
            <p:spPr>
              <a:xfrm>
                <a:off x="278079" y="1241850"/>
                <a:ext cx="4258025" cy="1305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DECE5C2-D087-4C94-B4DA-FA73E2E92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9" y="1241850"/>
                <a:ext cx="4258025" cy="1305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A40B81-3736-4359-948D-C5260F948B7B}"/>
                  </a:ext>
                </a:extLst>
              </p:cNvPr>
              <p:cNvSpPr txBox="1"/>
              <p:nvPr/>
            </p:nvSpPr>
            <p:spPr>
              <a:xfrm>
                <a:off x="4607898" y="1226400"/>
                <a:ext cx="2726965" cy="12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7A40B81-3736-4359-948D-C5260F94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98" y="1226400"/>
                <a:ext cx="2726965" cy="1252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2CEEED-C069-4123-B2CD-C017E38FE3C9}"/>
                  </a:ext>
                </a:extLst>
              </p:cNvPr>
              <p:cNvSpPr txBox="1"/>
              <p:nvPr/>
            </p:nvSpPr>
            <p:spPr>
              <a:xfrm>
                <a:off x="7573343" y="1506312"/>
                <a:ext cx="1365887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2CEEED-C069-4123-B2CD-C017E38FE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43" y="1506312"/>
                <a:ext cx="1365887" cy="818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B49BB5-453F-43BB-B674-B9B1EE3FD225}"/>
                  </a:ext>
                </a:extLst>
              </p:cNvPr>
              <p:cNvSpPr txBox="1"/>
              <p:nvPr/>
            </p:nvSpPr>
            <p:spPr>
              <a:xfrm>
                <a:off x="2611215" y="2924345"/>
                <a:ext cx="1738105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B49BB5-453F-43BB-B674-B9B1EE3FD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15" y="2924345"/>
                <a:ext cx="1738105" cy="6357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50A518-B041-498C-BF98-398C94BF9C0D}"/>
                  </a:ext>
                </a:extLst>
              </p:cNvPr>
              <p:cNvSpPr/>
              <p:nvPr/>
            </p:nvSpPr>
            <p:spPr>
              <a:xfrm>
                <a:off x="129958" y="3896063"/>
                <a:ext cx="4278222" cy="1308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(1)−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50A518-B041-498C-BF98-398C94BF9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8" y="3896063"/>
                <a:ext cx="4278222" cy="1308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308B5C-49E3-4587-B66A-50C3C4877C0F}"/>
                  </a:ext>
                </a:extLst>
              </p:cNvPr>
              <p:cNvSpPr txBox="1"/>
              <p:nvPr/>
            </p:nvSpPr>
            <p:spPr>
              <a:xfrm>
                <a:off x="4408180" y="3922544"/>
                <a:ext cx="2726965" cy="1255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sz="2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308B5C-49E3-4587-B66A-50C3C487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180" y="3922544"/>
                <a:ext cx="2726965" cy="12553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C5135DF-460C-43B7-9475-E4449A3456EE}"/>
                  </a:ext>
                </a:extLst>
              </p:cNvPr>
              <p:cNvSpPr/>
              <p:nvPr/>
            </p:nvSpPr>
            <p:spPr>
              <a:xfrm>
                <a:off x="7300353" y="4192507"/>
                <a:ext cx="1550553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C5135DF-460C-43B7-9475-E4449A345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353" y="4192507"/>
                <a:ext cx="1550553" cy="9107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CF17E1-09B7-4300-B515-ED615814511E}"/>
                  </a:ext>
                </a:extLst>
              </p:cNvPr>
              <p:cNvSpPr txBox="1"/>
              <p:nvPr/>
            </p:nvSpPr>
            <p:spPr>
              <a:xfrm>
                <a:off x="3991012" y="5957538"/>
                <a:ext cx="1753685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CF17E1-09B7-4300-B515-ED6158145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012" y="5957538"/>
                <a:ext cx="1753685" cy="6357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1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ABE4CC-47D8-454E-9F8E-E104F3563A17}"/>
                  </a:ext>
                </a:extLst>
              </p:cNvPr>
              <p:cNvSpPr/>
              <p:nvPr/>
            </p:nvSpPr>
            <p:spPr>
              <a:xfrm>
                <a:off x="513030" y="461091"/>
                <a:ext cx="863097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3:</a:t>
                </a:r>
                <a:r>
                  <a:rPr 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four 2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nd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partial derivatives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ABE4CC-47D8-454E-9F8E-E104F3563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0" y="461091"/>
                <a:ext cx="8630970" cy="707886"/>
              </a:xfrm>
              <a:prstGeom prst="rect">
                <a:avLst/>
              </a:prstGeom>
              <a:blipFill>
                <a:blip r:embed="rId2"/>
                <a:stretch>
                  <a:fillRect l="-706" t="-5172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64A0E4-3722-4FAA-8692-55628C491174}"/>
                  </a:ext>
                </a:extLst>
              </p:cNvPr>
              <p:cNvSpPr/>
              <p:nvPr/>
            </p:nvSpPr>
            <p:spPr>
              <a:xfrm>
                <a:off x="408412" y="2359855"/>
                <a:ext cx="6096000" cy="7562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4:</a:t>
                </a:r>
                <a:r>
                  <a:rPr lang="en-US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𝑥𝑦𝑦</m:t>
                        </m:r>
                      </m:sub>
                    </m:sSub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𝑦𝑥𝑥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164A0E4-3722-4FAA-8692-55628C491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12" y="2359855"/>
                <a:ext cx="6096000" cy="756233"/>
              </a:xfrm>
              <a:prstGeom prst="rect">
                <a:avLst/>
              </a:prstGeom>
              <a:blipFill>
                <a:blip r:embed="rId3"/>
                <a:stretch>
                  <a:fillRect l="-1100" t="-4032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64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6220-501F-48E0-99FD-3EB6E414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20" y="59552"/>
            <a:ext cx="8229600" cy="553968"/>
          </a:xfrm>
        </p:spPr>
        <p:txBody>
          <a:bodyPr lIns="0" rIns="0" anchor="ctr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17.6 Maxima and Minima for Functions of Two Variables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7D7041-85A9-4475-BD9A-851A89566801}"/>
                  </a:ext>
                </a:extLst>
              </p:cNvPr>
              <p:cNvSpPr/>
              <p:nvPr/>
            </p:nvSpPr>
            <p:spPr>
              <a:xfrm>
                <a:off x="58078" y="897290"/>
                <a:ext cx="831494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this section we need to optimize functions of two variables.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function of two variables with continuous partial derivatives. Then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7D7041-85A9-4475-BD9A-851A89566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8" y="897290"/>
                <a:ext cx="8314942" cy="707886"/>
              </a:xfrm>
              <a:prstGeom prst="rect">
                <a:avLst/>
              </a:prstGeom>
              <a:blipFill>
                <a:blip r:embed="rId2"/>
                <a:stretch>
                  <a:fillRect l="-806" t="-4310" r="-29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ED6FB4-291B-41B7-80BC-712B3B8A60CE}"/>
                  </a:ext>
                </a:extLst>
              </p:cNvPr>
              <p:cNvSpPr/>
              <p:nvPr/>
            </p:nvSpPr>
            <p:spPr>
              <a:xfrm>
                <a:off x="143420" y="1888946"/>
                <a:ext cx="8009395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 1: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)=0=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called a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critical point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ED6FB4-291B-41B7-80BC-712B3B8A6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0" y="1888946"/>
                <a:ext cx="8009395" cy="732060"/>
              </a:xfrm>
              <a:prstGeom prst="rect">
                <a:avLst/>
              </a:prstGeom>
              <a:blipFill>
                <a:blip r:embed="rId3"/>
                <a:stretch>
                  <a:fillRect l="-838" t="-5000" r="-838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DBEBE9B-BA53-4908-B3AD-F89BA787738A}"/>
                  </a:ext>
                </a:extLst>
              </p:cNvPr>
              <p:cNvSpPr/>
              <p:nvPr/>
            </p:nvSpPr>
            <p:spPr>
              <a:xfrm>
                <a:off x="143420" y="2892893"/>
                <a:ext cx="784623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 2: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a 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relative maximum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in a small neighborhood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Similarly, it has a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relative minimum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in a small neighborhood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DBEBE9B-BA53-4908-B3AD-F89BA7877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0" y="2892893"/>
                <a:ext cx="7846231" cy="1323439"/>
              </a:xfrm>
              <a:prstGeom prst="rect">
                <a:avLst/>
              </a:prstGeom>
              <a:blipFill>
                <a:blip r:embed="rId4"/>
                <a:stretch>
                  <a:fillRect l="-855" t="-2765" r="-777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32AD89-502D-4B8A-A82E-ADDB2EDB8529}"/>
                  </a:ext>
                </a:extLst>
              </p:cNvPr>
              <p:cNvSpPr/>
              <p:nvPr/>
            </p:nvSpPr>
            <p:spPr>
              <a:xfrm>
                <a:off x="143420" y="4738973"/>
                <a:ext cx="9201908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Rule # 1: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to find critical points, solve the two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y.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32AD89-502D-4B8A-A82E-ADDB2EDB8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0" y="4738973"/>
                <a:ext cx="9201908" cy="424283"/>
              </a:xfrm>
              <a:prstGeom prst="rect">
                <a:avLst/>
              </a:prstGeom>
              <a:blipFill>
                <a:blip r:embed="rId5"/>
                <a:stretch>
                  <a:fillRect l="-729" t="-714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2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4DC5FC-A1C0-4CB6-A0C8-A1B189588FD9}"/>
                  </a:ext>
                </a:extLst>
              </p:cNvPr>
              <p:cNvSpPr/>
              <p:nvPr/>
            </p:nvSpPr>
            <p:spPr>
              <a:xfrm>
                <a:off x="123699" y="111010"/>
                <a:ext cx="726202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1: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Consider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first partial derivatives are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24DC5FC-A1C0-4CB6-A0C8-A1B189588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9" y="111010"/>
                <a:ext cx="7262028" cy="707886"/>
              </a:xfrm>
              <a:prstGeom prst="rect">
                <a:avLst/>
              </a:prstGeom>
              <a:blipFill>
                <a:blip r:embed="rId3"/>
                <a:stretch>
                  <a:fillRect l="-839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407FA1-5F0C-4E08-82D9-B3C3B419ECA2}"/>
                  </a:ext>
                </a:extLst>
              </p:cNvPr>
              <p:cNvSpPr/>
              <p:nvPr/>
            </p:nvSpPr>
            <p:spPr>
              <a:xfrm>
                <a:off x="1757512" y="641566"/>
                <a:ext cx="25502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5407FA1-5F0C-4E08-82D9-B3C3B419E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12" y="641566"/>
                <a:ext cx="2550250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91BD8D-42EC-47EE-9392-60CB7086B6C8}"/>
                  </a:ext>
                </a:extLst>
              </p:cNvPr>
              <p:cNvSpPr/>
              <p:nvPr/>
            </p:nvSpPr>
            <p:spPr>
              <a:xfrm>
                <a:off x="1677871" y="1172122"/>
                <a:ext cx="256704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91BD8D-42EC-47EE-9392-60CB7086B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71" y="1172122"/>
                <a:ext cx="2567049" cy="424283"/>
              </a:xfrm>
              <a:prstGeom prst="rect">
                <a:avLst/>
              </a:prstGeom>
              <a:blipFill>
                <a:blip r:embed="rId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4539D1-3E3C-4A06-AB85-651AEE6397A3}"/>
                  </a:ext>
                </a:extLst>
              </p:cNvPr>
              <p:cNvSpPr/>
              <p:nvPr/>
            </p:nvSpPr>
            <p:spPr>
              <a:xfrm>
                <a:off x="359658" y="1570167"/>
                <a:ext cx="779779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 the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)=(0,0)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critical point. (Since the value of the function is always greater than or equal to 1, we see that the function has relative minimum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914400" marR="0" indent="-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44539D1-3E3C-4A06-AB85-651AEE639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8" y="1570167"/>
                <a:ext cx="7797795" cy="1323439"/>
              </a:xfrm>
              <a:prstGeom prst="rect">
                <a:avLst/>
              </a:prstGeom>
              <a:blipFill>
                <a:blip r:embed="rId6"/>
                <a:stretch>
                  <a:fillRect l="-860" t="-2765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714A024-2844-43D3-B61C-980E099BC82E}"/>
              </a:ext>
            </a:extLst>
          </p:cNvPr>
          <p:cNvSpPr txBox="1">
            <a:spLocks/>
          </p:cNvSpPr>
          <p:nvPr/>
        </p:nvSpPr>
        <p:spPr>
          <a:xfrm>
            <a:off x="288205" y="2841138"/>
            <a:ext cx="8397955" cy="6924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600"/>
              </a:spcBef>
            </a:pPr>
            <a:r>
              <a:rPr lang="en-US" altLang="en-US" sz="2000" b="1" dirty="0">
                <a:solidFill>
                  <a:srgbClr val="0070C0"/>
                </a:solidFill>
              </a:rPr>
              <a:t>Example 2 – Finding Critical Points</a:t>
            </a:r>
          </a:p>
          <a:p>
            <a:pPr marL="0" indent="0" algn="l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Find the critical points of the following functions.</a:t>
            </a:r>
          </a:p>
        </p:txBody>
      </p:sp>
      <p:graphicFrame>
        <p:nvGraphicFramePr>
          <p:cNvPr id="8" name="Object 7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2D128C59-7481-4741-888C-46D9233FF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54622"/>
              </p:ext>
            </p:extLst>
          </p:nvPr>
        </p:nvGraphicFramePr>
        <p:xfrm>
          <a:off x="539970" y="3612940"/>
          <a:ext cx="364966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7" imgW="2743200" imgH="266400" progId="Equation.DSMT4">
                  <p:embed/>
                </p:oleObj>
              </mc:Choice>
              <mc:Fallback>
                <p:oleObj name="Equation" r:id="rId7" imgW="2743200" imgH="266400" progId="Equation.DSMT4">
                  <p:embed/>
                  <p:pic>
                    <p:nvPicPr>
                      <p:cNvPr id="24" name="Object 23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1EDECC88-DC93-4335-A33D-E33ABD4DB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970" y="3612940"/>
                        <a:ext cx="3649663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FDBFB468-FF57-455E-9D82-2A0CD3E28EF0}"/>
              </a:ext>
            </a:extLst>
          </p:cNvPr>
          <p:cNvSpPr txBox="1">
            <a:spLocks/>
          </p:cNvSpPr>
          <p:nvPr/>
        </p:nvSpPr>
        <p:spPr>
          <a:xfrm>
            <a:off x="291380" y="4074398"/>
            <a:ext cx="1777637" cy="40011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Solution: Since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9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BCF3B83A-B04B-4570-BF38-E9C7E9A05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47604"/>
              </p:ext>
            </p:extLst>
          </p:nvPr>
        </p:nvGraphicFramePr>
        <p:xfrm>
          <a:off x="2069017" y="4153584"/>
          <a:ext cx="45450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9" imgW="3416040" imgH="266400" progId="Equation.DSMT4">
                  <p:embed/>
                </p:oleObj>
              </mc:Choice>
              <mc:Fallback>
                <p:oleObj name="Equation" r:id="rId9" imgW="3416040" imgH="266400" progId="Equation.DSMT4">
                  <p:embed/>
                  <p:pic>
                    <p:nvPicPr>
                      <p:cNvPr id="28" name="Object 27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52A4202D-A4C2-4E7C-B617-4EF7834C8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9017" y="4153584"/>
                        <a:ext cx="4545013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1BC16EF3-40AA-4399-9E50-4040ABD2F93A}"/>
              </a:ext>
            </a:extLst>
          </p:cNvPr>
          <p:cNvSpPr txBox="1">
            <a:spLocks/>
          </p:cNvSpPr>
          <p:nvPr/>
        </p:nvSpPr>
        <p:spPr>
          <a:xfrm>
            <a:off x="292960" y="4563755"/>
            <a:ext cx="2372827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we solve the system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 descr="Start layout enlarged left brace first row 4 x minus 2 y plus 5 equals 0, second row minus 2 x plus 2 y minus 3 equals 0 end layout.">
            <a:extLst>
              <a:ext uri="{FF2B5EF4-FFF2-40B4-BE49-F238E27FC236}">
                <a16:creationId xmlns:a16="http://schemas.microsoft.com/office/drawing/2014/main" id="{E8D7DC5E-51AE-4167-8FDE-E85126D22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56715"/>
              </p:ext>
            </p:extLst>
          </p:nvPr>
        </p:nvGraphicFramePr>
        <p:xfrm>
          <a:off x="2741818" y="4438276"/>
          <a:ext cx="1672073" cy="613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11" imgW="1040948" imgH="380835" progId="Equation.DSMT4">
                  <p:embed/>
                </p:oleObj>
              </mc:Choice>
              <mc:Fallback>
                <p:oleObj name="Equation" r:id="rId11" imgW="1040948" imgH="380835" progId="Equation.DSMT4">
                  <p:embed/>
                  <p:pic>
                    <p:nvPicPr>
                      <p:cNvPr id="30" name="Object 29" descr="Start layout enlarged left brace first row 4 x minus 2 y plus 5 equals 0, second row minus 2 x plus 2 y minus 3 equals 0 end layout.">
                        <a:extLst>
                          <a:ext uri="{FF2B5EF4-FFF2-40B4-BE49-F238E27FC236}">
                            <a16:creationId xmlns:a16="http://schemas.microsoft.com/office/drawing/2014/main" id="{8D98AACA-EC1C-4619-92A9-9514C69A2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818" y="4438276"/>
                        <a:ext cx="1672073" cy="613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21E1F4-BC85-46D5-B2D8-1FABCB6F8D2D}"/>
              </a:ext>
            </a:extLst>
          </p:cNvPr>
          <p:cNvSpPr txBox="1">
            <a:spLocks/>
          </p:cNvSpPr>
          <p:nvPr/>
        </p:nvSpPr>
        <p:spPr>
          <a:xfrm>
            <a:off x="285483" y="5048380"/>
            <a:ext cx="114945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This gives</a:t>
            </a:r>
            <a:endParaRPr lang="en-US" sz="2000" dirty="0"/>
          </a:p>
        </p:txBody>
      </p:sp>
      <p:graphicFrame>
        <p:nvGraphicFramePr>
          <p:cNvPr id="14" name="Object 13" descr="y equals one-half.">
            <a:extLst>
              <a:ext uri="{FF2B5EF4-FFF2-40B4-BE49-F238E27FC236}">
                <a16:creationId xmlns:a16="http://schemas.microsoft.com/office/drawing/2014/main" id="{5FA226AB-79A5-40B2-AADB-8EA165B854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15115"/>
              </p:ext>
            </p:extLst>
          </p:nvPr>
        </p:nvGraphicFramePr>
        <p:xfrm>
          <a:off x="1504228" y="5005263"/>
          <a:ext cx="19431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13" imgW="1002960" imgH="215640" progId="Equation.DSMT4">
                  <p:embed/>
                </p:oleObj>
              </mc:Choice>
              <mc:Fallback>
                <p:oleObj name="Equation" r:id="rId13" imgW="1002960" imgH="215640" progId="Equation.DSMT4">
                  <p:embed/>
                  <p:pic>
                    <p:nvPicPr>
                      <p:cNvPr id="32" name="Object 31" descr="y equals one-half.">
                        <a:extLst>
                          <a:ext uri="{FF2B5EF4-FFF2-40B4-BE49-F238E27FC236}">
                            <a16:creationId xmlns:a16="http://schemas.microsoft.com/office/drawing/2014/main" id="{940E8FF0-D25C-48AC-9C60-0C23B58D5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228" y="5005263"/>
                        <a:ext cx="19431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9AAE92F-9814-44C3-867C-B86A0E21A7E7}"/>
              </a:ext>
            </a:extLst>
          </p:cNvPr>
          <p:cNvSpPr txBox="1">
            <a:spLocks/>
          </p:cNvSpPr>
          <p:nvPr/>
        </p:nvSpPr>
        <p:spPr>
          <a:xfrm>
            <a:off x="303445" y="5491136"/>
            <a:ext cx="75973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Thus,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 descr="Left parenthesis minus 1 comma one-half right parenthesis.">
            <a:extLst>
              <a:ext uri="{FF2B5EF4-FFF2-40B4-BE49-F238E27FC236}">
                <a16:creationId xmlns:a16="http://schemas.microsoft.com/office/drawing/2014/main" id="{1254FDFE-53A1-448F-8E00-F053B0FC9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44480"/>
              </p:ext>
            </p:extLst>
          </p:nvPr>
        </p:nvGraphicFramePr>
        <p:xfrm>
          <a:off x="1029933" y="5491136"/>
          <a:ext cx="751666" cy="36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5" imgW="469900" imgH="228600" progId="Equation.DSMT4">
                  <p:embed/>
                </p:oleObj>
              </mc:Choice>
              <mc:Fallback>
                <p:oleObj name="Equation" r:id="rId15" imgW="469900" imgH="228600" progId="Equation.DSMT4">
                  <p:embed/>
                  <p:pic>
                    <p:nvPicPr>
                      <p:cNvPr id="34" name="Object 33" descr="Left parenthesis minus 1 comma one-half right parenthesis.">
                        <a:extLst>
                          <a:ext uri="{FF2B5EF4-FFF2-40B4-BE49-F238E27FC236}">
                            <a16:creationId xmlns:a16="http://schemas.microsoft.com/office/drawing/2014/main" id="{59B1D2EC-CD4B-4848-91E0-BC94DBEE63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933" y="5491136"/>
                        <a:ext cx="751666" cy="36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64FD68A-70FD-4623-848C-D1F9A9E94338}"/>
              </a:ext>
            </a:extLst>
          </p:cNvPr>
          <p:cNvSpPr txBox="1">
            <a:spLocks/>
          </p:cNvSpPr>
          <p:nvPr/>
        </p:nvSpPr>
        <p:spPr>
          <a:xfrm>
            <a:off x="1878174" y="5522960"/>
            <a:ext cx="300767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Is the only critical point.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2882B8FA-9ADF-4A2F-A44D-301C802B62D1}"/>
              </a:ext>
            </a:extLst>
          </p:cNvPr>
          <p:cNvSpPr txBox="1">
            <a:spLocks/>
          </p:cNvSpPr>
          <p:nvPr/>
        </p:nvSpPr>
        <p:spPr>
          <a:xfrm>
            <a:off x="186242" y="420667"/>
            <a:ext cx="839795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Bef>
                <a:spcPts val="600"/>
              </a:spcBef>
            </a:pPr>
            <a:r>
              <a:rPr lang="en-US" altLang="en-US" sz="2000" b="1" dirty="0">
                <a:solidFill>
                  <a:srgbClr val="007FA3"/>
                </a:solidFill>
              </a:rPr>
              <a:t>Example 3 </a:t>
            </a:r>
          </a:p>
        </p:txBody>
      </p:sp>
      <p:graphicFrame>
        <p:nvGraphicFramePr>
          <p:cNvPr id="4" name="Object 3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6B1302A6-43E1-4F4C-84D7-7D03BB70C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697143"/>
              </p:ext>
            </p:extLst>
          </p:nvPr>
        </p:nvGraphicFramePr>
        <p:xfrm>
          <a:off x="422529" y="818279"/>
          <a:ext cx="19097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3" imgW="1434960" imgH="266400" progId="Equation.DSMT4">
                  <p:embed/>
                </p:oleObj>
              </mc:Choice>
              <mc:Fallback>
                <p:oleObj name="Equation" r:id="rId3" imgW="1434960" imgH="266400" progId="Equation.DSMT4">
                  <p:embed/>
                  <p:pic>
                    <p:nvPicPr>
                      <p:cNvPr id="21" name="Object 20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217725F2-95B0-489C-AB2E-D94CF703C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529" y="818279"/>
                        <a:ext cx="1909762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A6350C9-D86B-4618-92D3-0B724351E956}"/>
              </a:ext>
            </a:extLst>
          </p:cNvPr>
          <p:cNvSpPr txBox="1">
            <a:spLocks/>
          </p:cNvSpPr>
          <p:nvPr/>
        </p:nvSpPr>
        <p:spPr>
          <a:xfrm>
            <a:off x="189417" y="1225543"/>
            <a:ext cx="993865" cy="40011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Solution: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62D5CE77-2BA6-4A37-AF48-A08F7B4EE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21184"/>
              </p:ext>
            </p:extLst>
          </p:nvPr>
        </p:nvGraphicFramePr>
        <p:xfrm>
          <a:off x="1332978" y="1118097"/>
          <a:ext cx="1888672" cy="66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5" imgW="1308100" imgH="457200" progId="Equation.DSMT4">
                  <p:embed/>
                </p:oleObj>
              </mc:Choice>
              <mc:Fallback>
                <p:oleObj name="Equation" r:id="rId5" imgW="1308100" imgH="457200" progId="Equation.DSMT4">
                  <p:embed/>
                  <p:pic>
                    <p:nvPicPr>
                      <p:cNvPr id="35" name="Object 34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51FE55FB-274B-4850-94F9-45E726A50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978" y="1118097"/>
                        <a:ext cx="1888672" cy="661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D127D0-E7A4-48B1-9C18-03A6FCE7E55E}"/>
              </a:ext>
            </a:extLst>
          </p:cNvPr>
          <p:cNvSpPr txBox="1">
            <a:spLocks/>
          </p:cNvSpPr>
          <p:nvPr/>
        </p:nvSpPr>
        <p:spPr>
          <a:xfrm>
            <a:off x="195529" y="1812744"/>
            <a:ext cx="369186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/>
              <a:t>From the first equation above,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EA3FD813-C92C-4B31-9FBE-214607EA8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65715"/>
              </p:ext>
            </p:extLst>
          </p:nvPr>
        </p:nvGraphicFramePr>
        <p:xfrm>
          <a:off x="3896661" y="1812744"/>
          <a:ext cx="8969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36" name="Object 35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BEC34522-F5DE-46FD-93AC-4CBF2EEFE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6661" y="1812744"/>
                        <a:ext cx="896937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7B0CA09-87D8-4B56-9CF0-52E39FBC3D4B}"/>
              </a:ext>
            </a:extLst>
          </p:cNvPr>
          <p:cNvSpPr txBox="1">
            <a:spLocks/>
          </p:cNvSpPr>
          <p:nvPr/>
        </p:nvSpPr>
        <p:spPr>
          <a:xfrm>
            <a:off x="4906095" y="1822083"/>
            <a:ext cx="362049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Substituting for </a:t>
            </a:r>
            <a:r>
              <a:rPr lang="en-US" sz="2000" i="1"/>
              <a:t>k</a:t>
            </a:r>
            <a:r>
              <a:rPr lang="en-US" sz="2000"/>
              <a:t> in the second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24BF9AF4-ECD4-4358-B5CD-7F284417B2CA}"/>
              </a:ext>
            </a:extLst>
          </p:cNvPr>
          <p:cNvSpPr txBox="1">
            <a:spLocks/>
          </p:cNvSpPr>
          <p:nvPr/>
        </p:nvSpPr>
        <p:spPr>
          <a:xfrm>
            <a:off x="183520" y="2148686"/>
            <a:ext cx="245633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equation above gives</a:t>
            </a:r>
            <a:endParaRPr lang="en-US" sz="2000" dirty="0"/>
          </a:p>
        </p:txBody>
      </p:sp>
      <p:graphicFrame>
        <p:nvGraphicFramePr>
          <p:cNvPr id="11" name="Object 10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F13ADCE3-871F-4E98-ABA7-DF00E7DDA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989024"/>
              </p:ext>
            </p:extLst>
          </p:nvPr>
        </p:nvGraphicFramePr>
        <p:xfrm>
          <a:off x="2639855" y="2155986"/>
          <a:ext cx="24034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9" imgW="1803240" imgH="266400" progId="Equation.DSMT4">
                  <p:embed/>
                </p:oleObj>
              </mc:Choice>
              <mc:Fallback>
                <p:oleObj name="Equation" r:id="rId9" imgW="1803240" imgH="266400" progId="Equation.DSMT4">
                  <p:embed/>
                  <p:pic>
                    <p:nvPicPr>
                      <p:cNvPr id="38" name="Object 37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BFC2FF66-E01A-45E5-AAF5-687C98819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9855" y="2155986"/>
                        <a:ext cx="240347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F6956A45-9702-4218-A6AD-5C30696CB1DA}"/>
              </a:ext>
            </a:extLst>
          </p:cNvPr>
          <p:cNvSpPr txBox="1">
            <a:spLocks/>
          </p:cNvSpPr>
          <p:nvPr/>
        </p:nvSpPr>
        <p:spPr>
          <a:xfrm>
            <a:off x="190997" y="2572037"/>
            <a:ext cx="2403475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Hence, either </a:t>
            </a:r>
            <a:r>
              <a:rPr lang="en-US" sz="2000" i="1"/>
              <a:t>l</a:t>
            </a:r>
            <a:r>
              <a:rPr lang="en-US" sz="2000"/>
              <a:t> = 0 or </a:t>
            </a:r>
            <a:endParaRPr lang="en-US" sz="2000" dirty="0"/>
          </a:p>
        </p:txBody>
      </p:sp>
      <p:graphicFrame>
        <p:nvGraphicFramePr>
          <p:cNvPr id="13" name="Object 12" descr="l equals one-third.">
            <a:extLst>
              <a:ext uri="{FF2B5EF4-FFF2-40B4-BE49-F238E27FC236}">
                <a16:creationId xmlns:a16="http://schemas.microsoft.com/office/drawing/2014/main" id="{7E6AA49E-54A9-4E8E-9199-EF2CB7001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33735"/>
              </p:ext>
            </p:extLst>
          </p:nvPr>
        </p:nvGraphicFramePr>
        <p:xfrm>
          <a:off x="2644057" y="2519785"/>
          <a:ext cx="651288" cy="43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11" imgW="342751" imgH="228501" progId="Equation.DSMT4">
                  <p:embed/>
                </p:oleObj>
              </mc:Choice>
              <mc:Fallback>
                <p:oleObj name="Equation" r:id="rId11" imgW="342751" imgH="228501" progId="Equation.DSMT4">
                  <p:embed/>
                  <p:pic>
                    <p:nvPicPr>
                      <p:cNvPr id="39" name="Object 38" descr="l equals one-third.">
                        <a:extLst>
                          <a:ext uri="{FF2B5EF4-FFF2-40B4-BE49-F238E27FC236}">
                            <a16:creationId xmlns:a16="http://schemas.microsoft.com/office/drawing/2014/main" id="{9C2E3E2D-308B-4DF0-B7D4-C6D07698A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057" y="2519785"/>
                        <a:ext cx="651288" cy="434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BD222635-C3CD-4DD1-9037-EDBAB60DB4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5741" y="2582992"/>
            <a:ext cx="3633559" cy="307777"/>
          </a:xfrm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</a:pPr>
            <a:r>
              <a:rPr lang="en-US" sz="2000" dirty="0"/>
              <a:t>The critical points are (0, 0) and</a:t>
            </a:r>
          </a:p>
        </p:txBody>
      </p:sp>
      <p:graphicFrame>
        <p:nvGraphicFramePr>
          <p:cNvPr id="15" name="Object 14" descr="Left parenthesis one-third comma one-third right parenthesis.">
            <a:extLst>
              <a:ext uri="{FF2B5EF4-FFF2-40B4-BE49-F238E27FC236}">
                <a16:creationId xmlns:a16="http://schemas.microsoft.com/office/drawing/2014/main" id="{8112EAA2-0129-4A14-8529-D9EA0BFFA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75131"/>
              </p:ext>
            </p:extLst>
          </p:nvPr>
        </p:nvGraphicFramePr>
        <p:xfrm>
          <a:off x="6952303" y="2519785"/>
          <a:ext cx="838781" cy="44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40" name="Object 39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97206236-CA64-4301-B1CC-E5070E576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303" y="2519785"/>
                        <a:ext cx="838781" cy="447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94A80266-5B7C-4011-A85F-0A61895FDE08}"/>
              </a:ext>
            </a:extLst>
          </p:cNvPr>
          <p:cNvSpPr txBox="1">
            <a:spLocks/>
          </p:cNvSpPr>
          <p:nvPr/>
        </p:nvSpPr>
        <p:spPr>
          <a:xfrm>
            <a:off x="190699" y="3030429"/>
            <a:ext cx="276303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rgbClr val="007FA3"/>
                </a:solidFill>
              </a:rPr>
              <a:t>c.</a:t>
            </a:r>
            <a:endParaRPr lang="en-US" sz="2000" dirty="0">
              <a:solidFill>
                <a:srgbClr val="007FA3"/>
              </a:solidFill>
            </a:endParaRPr>
          </a:p>
        </p:txBody>
      </p:sp>
      <p:graphicFrame>
        <p:nvGraphicFramePr>
          <p:cNvPr id="17" name="Object 16" descr="f sub x left parenthesis x, y right parenthesis equals 2 x y plus 2 x y super 2.">
            <a:extLst>
              <a:ext uri="{FF2B5EF4-FFF2-40B4-BE49-F238E27FC236}">
                <a16:creationId xmlns:a16="http://schemas.microsoft.com/office/drawing/2014/main" id="{53B5B1DF-8985-443C-B390-F1F0B6467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43731"/>
              </p:ext>
            </p:extLst>
          </p:nvPr>
        </p:nvGraphicFramePr>
        <p:xfrm>
          <a:off x="411881" y="3062554"/>
          <a:ext cx="48672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15" imgW="3657600" imgH="228600" progId="Equation.DSMT4">
                  <p:embed/>
                </p:oleObj>
              </mc:Choice>
              <mc:Fallback>
                <p:oleObj name="Equation" r:id="rId15" imgW="3657600" imgH="228600" progId="Equation.DSMT4">
                  <p:embed/>
                  <p:pic>
                    <p:nvPicPr>
                      <p:cNvPr id="41" name="Object 40" descr="f sub x left parenthesis x, y right parenthesis equals 2 x y plus 2 x y super 2.">
                        <a:extLst>
                          <a:ext uri="{FF2B5EF4-FFF2-40B4-BE49-F238E27FC236}">
                            <a16:creationId xmlns:a16="http://schemas.microsoft.com/office/drawing/2014/main" id="{9780040E-3D49-420E-B708-17E93AED2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1881" y="3062554"/>
                        <a:ext cx="4867275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9E3F710A-9569-4152-95E5-BEF28EB6AA19}"/>
              </a:ext>
            </a:extLst>
          </p:cNvPr>
          <p:cNvSpPr txBox="1">
            <a:spLocks/>
          </p:cNvSpPr>
          <p:nvPr/>
        </p:nvSpPr>
        <p:spPr>
          <a:xfrm>
            <a:off x="186647" y="3435803"/>
            <a:ext cx="3347949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Solution: Solving the system </a:t>
            </a:r>
            <a:endParaRPr lang="en-US" sz="2000" dirty="0"/>
          </a:p>
        </p:txBody>
      </p:sp>
      <p:graphicFrame>
        <p:nvGraphicFramePr>
          <p:cNvPr id="19" name="Object 18" descr="Calculation to solve f of x, y, z.&#10;Long description available in notes. Press F6.">
            <a:extLst>
              <a:ext uri="{FF2B5EF4-FFF2-40B4-BE49-F238E27FC236}">
                <a16:creationId xmlns:a16="http://schemas.microsoft.com/office/drawing/2014/main" id="{3C989CA3-4A03-4AF2-88C0-E540601C2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68434"/>
              </p:ext>
            </p:extLst>
          </p:nvPr>
        </p:nvGraphicFramePr>
        <p:xfrm>
          <a:off x="189847" y="3865736"/>
          <a:ext cx="2393435" cy="85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17" imgW="1790700" imgH="635000" progId="Equation.DSMT4">
                  <p:embed/>
                </p:oleObj>
              </mc:Choice>
              <mc:Fallback>
                <p:oleObj name="Equation" r:id="rId17" imgW="1790700" imgH="635000" progId="Equation.DSMT4">
                  <p:embed/>
                  <p:pic>
                    <p:nvPicPr>
                      <p:cNvPr id="42" name="Object 41" descr="Calculation to solve f of x, y, z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46526E87-8864-4DB9-AE3F-71F291EB76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7" y="3865736"/>
                        <a:ext cx="2393435" cy="85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630781D2-50CC-4C88-9E54-76F2C6FE2A21}"/>
              </a:ext>
            </a:extLst>
          </p:cNvPr>
          <p:cNvSpPr txBox="1">
            <a:spLocks/>
          </p:cNvSpPr>
          <p:nvPr/>
        </p:nvSpPr>
        <p:spPr>
          <a:xfrm>
            <a:off x="184065" y="4801298"/>
            <a:ext cx="40259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gives the critical point (25, 75, 175).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89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D488C-D46D-4B0E-BEC5-76A2EE742B4A}"/>
              </a:ext>
            </a:extLst>
          </p:cNvPr>
          <p:cNvSpPr/>
          <p:nvPr/>
        </p:nvSpPr>
        <p:spPr>
          <a:xfrm>
            <a:off x="114676" y="106881"/>
            <a:ext cx="736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rgbClr val="007FA3"/>
                </a:solidFill>
              </a:rPr>
              <a:t>Example 4 </a:t>
            </a:r>
            <a:r>
              <a:rPr lang="en-US" sz="2000" dirty="0"/>
              <a:t>Find the critical points of the following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5CD59B-2AE0-4BCB-8F02-A0CEA8B48D9B}"/>
                  </a:ext>
                </a:extLst>
              </p:cNvPr>
              <p:cNvSpPr/>
              <p:nvPr/>
            </p:nvSpPr>
            <p:spPr>
              <a:xfrm>
                <a:off x="1255127" y="555455"/>
                <a:ext cx="47604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15CD59B-2AE0-4BCB-8F02-A0CEA8B48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27" y="555455"/>
                <a:ext cx="4760470" cy="400110"/>
              </a:xfrm>
              <a:prstGeom prst="rect">
                <a:avLst/>
              </a:prstGeom>
              <a:blipFill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8EEAC0-D12D-441D-8A0D-161C81C93E86}"/>
                  </a:ext>
                </a:extLst>
              </p:cNvPr>
              <p:cNvSpPr/>
              <p:nvPr/>
            </p:nvSpPr>
            <p:spPr>
              <a:xfrm>
                <a:off x="350149" y="1620379"/>
                <a:ext cx="27966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)=4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8EEAC0-D12D-441D-8A0D-161C81C93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49" y="1620379"/>
                <a:ext cx="2796663" cy="400110"/>
              </a:xfrm>
              <a:prstGeom prst="rect">
                <a:avLst/>
              </a:prstGeom>
              <a:blipFill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ACCE518-881F-4F6E-A44F-C501C530B36F}"/>
              </a:ext>
            </a:extLst>
          </p:cNvPr>
          <p:cNvSpPr/>
          <p:nvPr/>
        </p:nvSpPr>
        <p:spPr>
          <a:xfrm>
            <a:off x="232090" y="1150506"/>
            <a:ext cx="1183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2E7DE3-E72B-4227-B619-4A5E29C3F1BC}"/>
                  </a:ext>
                </a:extLst>
              </p:cNvPr>
              <p:cNvSpPr/>
              <p:nvPr/>
            </p:nvSpPr>
            <p:spPr>
              <a:xfrm>
                <a:off x="3482628" y="1620379"/>
                <a:ext cx="2801023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2E7DE3-E72B-4227-B619-4A5E29C3F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8" y="1620379"/>
                <a:ext cx="2801023" cy="424283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292F9AC-4F74-4387-902D-216192FD7AF9}"/>
              </a:ext>
            </a:extLst>
          </p:cNvPr>
          <p:cNvSpPr/>
          <p:nvPr/>
        </p:nvSpPr>
        <p:spPr>
          <a:xfrm>
            <a:off x="350149" y="2215430"/>
            <a:ext cx="249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we solve the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9" descr="Start layout enlarged left brace first row 4 x minus 2 y plus 5 equals 0, second row minus 2 x plus 2 y minus 3 equals 0 end layout.">
                <a:extLst>
                  <a:ext uri="{FF2B5EF4-FFF2-40B4-BE49-F238E27FC236}">
                    <a16:creationId xmlns:a16="http://schemas.microsoft.com/office/drawing/2014/main" id="{3F460BAE-EA77-42FF-87BE-5AC02C127147}"/>
                  </a:ext>
                </a:extLst>
              </p:cNvPr>
              <p:cNvSpPr txBox="1"/>
              <p:nvPr/>
            </p:nvSpPr>
            <p:spPr bwMode="auto">
              <a:xfrm>
                <a:off x="2751736" y="2093627"/>
                <a:ext cx="1972664" cy="794025"/>
              </a:xfrm>
              <a:prstGeom prst="rect">
                <a:avLst/>
              </a:prstGeom>
              <a:noFill/>
              <a:ex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+5=0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bject 29" descr="Start layout enlarged left brace first row 4 x minus 2 y plus 5 equals 0, second row minus 2 x plus 2 y minus 3 equals 0 end layout.">
                <a:extLst>
                  <a:ext uri="{FF2B5EF4-FFF2-40B4-BE49-F238E27FC236}">
                    <a16:creationId xmlns:a16="http://schemas.microsoft.com/office/drawing/2014/main" id="{3F460BAE-EA77-42FF-87BE-5AC02C12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1736" y="2093627"/>
                <a:ext cx="1972664" cy="79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3D382EB-2BEF-4F17-B931-E9943311882B}"/>
              </a:ext>
            </a:extLst>
          </p:cNvPr>
          <p:cNvSpPr/>
          <p:nvPr/>
        </p:nvSpPr>
        <p:spPr>
          <a:xfrm>
            <a:off x="232090" y="2887653"/>
            <a:ext cx="134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This gives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0F1110-AFE6-4921-B290-3C1442218511}"/>
                  </a:ext>
                </a:extLst>
              </p:cNvPr>
              <p:cNvSpPr/>
              <p:nvPr/>
            </p:nvSpPr>
            <p:spPr>
              <a:xfrm>
                <a:off x="1383637" y="2730539"/>
                <a:ext cx="2371868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D0F1110-AFE6-4921-B290-3C1442218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37" y="2730539"/>
                <a:ext cx="2371868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3B1318-EEEC-4EC6-B75D-EFB0E01ADF41}"/>
                  </a:ext>
                </a:extLst>
              </p:cNvPr>
              <p:cNvSpPr/>
              <p:nvPr/>
            </p:nvSpPr>
            <p:spPr>
              <a:xfrm>
                <a:off x="309035" y="3429000"/>
                <a:ext cx="1040157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(−1,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3B1318-EEEC-4EC6-B75D-EFB0E01AD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35" y="3429000"/>
                <a:ext cx="1040157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F72E343-8361-4EFB-9687-D4E1917A3B42}"/>
              </a:ext>
            </a:extLst>
          </p:cNvPr>
          <p:cNvSpPr/>
          <p:nvPr/>
        </p:nvSpPr>
        <p:spPr>
          <a:xfrm>
            <a:off x="1315400" y="3602881"/>
            <a:ext cx="284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Is the only critical point.</a:t>
            </a:r>
          </a:p>
        </p:txBody>
      </p:sp>
    </p:spTree>
    <p:extLst>
      <p:ext uri="{BB962C8B-B14F-4D97-AF65-F5344CB8AC3E}">
        <p14:creationId xmlns:p14="http://schemas.microsoft.com/office/powerpoint/2010/main" val="39426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B9018-4F3B-430B-BE2F-F7634E56ED1D}"/>
              </a:ext>
            </a:extLst>
          </p:cNvPr>
          <p:cNvSpPr/>
          <p:nvPr/>
        </p:nvSpPr>
        <p:spPr>
          <a:xfrm>
            <a:off x="0" y="236823"/>
            <a:ext cx="9201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Rule # 2: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Second Derivative Test for Functions of Two Variables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0A3AEA-A94E-4C91-9529-74B584CFC841}"/>
                  </a:ext>
                </a:extLst>
              </p:cNvPr>
              <p:cNvSpPr/>
              <p:nvPr/>
            </p:nvSpPr>
            <p:spPr>
              <a:xfrm>
                <a:off x="78894" y="770140"/>
                <a:ext cx="768035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critical point to the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We define the number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0A3AEA-A94E-4C91-9529-74B584CFC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" y="770140"/>
                <a:ext cx="7680356" cy="707886"/>
              </a:xfrm>
              <a:prstGeom prst="rect">
                <a:avLst/>
              </a:prstGeom>
              <a:blipFill>
                <a:blip r:embed="rId2"/>
                <a:stretch>
                  <a:fillRect l="-87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20C9C9-A1CD-49AA-AD80-511E0CB295F4}"/>
                  </a:ext>
                </a:extLst>
              </p:cNvPr>
              <p:cNvSpPr/>
              <p:nvPr/>
            </p:nvSpPr>
            <p:spPr>
              <a:xfrm>
                <a:off x="250718" y="1245458"/>
                <a:ext cx="5667514" cy="507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20C9C9-A1CD-49AA-AD80-511E0CB29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18" y="1245458"/>
                <a:ext cx="5667514" cy="507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7590D7-245C-4E1E-922B-D2B3D25095FA}"/>
                  </a:ext>
                </a:extLst>
              </p:cNvPr>
              <p:cNvSpPr/>
              <p:nvPr/>
            </p:nvSpPr>
            <p:spPr>
              <a:xfrm>
                <a:off x="871072" y="1817149"/>
                <a:ext cx="83000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Case 1: 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look at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has a local minimum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indent="457200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)&lt;0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has a local maximum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Case 2:	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then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has no extrema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(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Saddle point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Case 3:	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conclusion.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7590D7-245C-4E1E-922B-D2B3D25095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72" y="1817149"/>
                <a:ext cx="8300088" cy="1938992"/>
              </a:xfrm>
              <a:prstGeom prst="rect">
                <a:avLst/>
              </a:prstGeom>
              <a:blipFill>
                <a:blip r:embed="rId4"/>
                <a:stretch>
                  <a:fillRect l="-808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DADE575-8F3E-429F-AE6D-148D33130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4" y="4081708"/>
            <a:ext cx="9017000" cy="345542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2E5EE9A8-D4F6-4225-896A-52DF0587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59" y="4788198"/>
            <a:ext cx="32289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F8BD3B8-043D-4E30-9F36-F15D9109E3B6}"/>
                  </a:ext>
                </a:extLst>
              </p:cNvPr>
              <p:cNvSpPr/>
              <p:nvPr/>
            </p:nvSpPr>
            <p:spPr>
              <a:xfrm>
                <a:off x="349251" y="808603"/>
                <a:ext cx="821986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Definitions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A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function of two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independent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variables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denoted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is a correspondence which assigns a unique value of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each ordered pair of real numbers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variables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called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independent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variables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called the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dependent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variable.</a:t>
                </a: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set of all ordered pairs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real number is called the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domain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 set of all values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called the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range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of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F8BD3B8-043D-4E30-9F36-F15D9109E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1" y="808603"/>
                <a:ext cx="8219869" cy="1938992"/>
              </a:xfrm>
              <a:prstGeom prst="rect">
                <a:avLst/>
              </a:prstGeom>
              <a:blipFill>
                <a:blip r:embed="rId3"/>
                <a:stretch>
                  <a:fillRect l="-741" t="-1887" r="-74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FE7E0-2DBD-4AA2-9692-730021A52C41}"/>
                  </a:ext>
                </a:extLst>
              </p:cNvPr>
              <p:cNvSpPr/>
              <p:nvPr/>
            </p:nvSpPr>
            <p:spPr>
              <a:xfrm>
                <a:off x="427875" y="2966688"/>
                <a:ext cx="7756478" cy="2105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a function of two variables. The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partial derivatives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with respect to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is a function defined as: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provided that the limit exists. Similarly,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AFE7E0-2DBD-4AA2-9692-730021A52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75" y="2966688"/>
                <a:ext cx="7756478" cy="2105256"/>
              </a:xfrm>
              <a:prstGeom prst="rect">
                <a:avLst/>
              </a:prstGeom>
              <a:blipFill>
                <a:blip r:embed="rId4"/>
                <a:stretch>
                  <a:fillRect l="-786" t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7B15E11C-7CF6-4065-BF2F-D1DBAB723F21}"/>
              </a:ext>
            </a:extLst>
          </p:cNvPr>
          <p:cNvSpPr txBox="1">
            <a:spLocks/>
          </p:cNvSpPr>
          <p:nvPr/>
        </p:nvSpPr>
        <p:spPr>
          <a:xfrm>
            <a:off x="191314" y="110864"/>
            <a:ext cx="8229600" cy="424732"/>
          </a:xfrm>
          <a:prstGeom prst="rect">
            <a:avLst/>
          </a:prstGeom>
        </p:spPr>
        <p:txBody>
          <a:bodyPr lIns="0" r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</a:rPr>
              <a:t>17.1 Partial Derivatives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00940F65-EAEE-46F7-9291-48D664539510}"/>
              </a:ext>
            </a:extLst>
          </p:cNvPr>
          <p:cNvSpPr txBox="1">
            <a:spLocks/>
          </p:cNvSpPr>
          <p:nvPr/>
        </p:nvSpPr>
        <p:spPr>
          <a:xfrm>
            <a:off x="427875" y="5276576"/>
            <a:ext cx="857703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To find</a:t>
            </a:r>
            <a:endParaRPr lang="en-US" sz="2000" dirty="0"/>
          </a:p>
        </p:txBody>
      </p:sp>
      <p:graphicFrame>
        <p:nvGraphicFramePr>
          <p:cNvPr id="7" name="Object 6" descr="f sub x.">
            <a:extLst>
              <a:ext uri="{FF2B5EF4-FFF2-40B4-BE49-F238E27FC236}">
                <a16:creationId xmlns:a16="http://schemas.microsoft.com/office/drawing/2014/main" id="{240B7A8F-6FF1-4FFA-A220-21C9559EB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50252"/>
              </p:ext>
            </p:extLst>
          </p:nvPr>
        </p:nvGraphicFramePr>
        <p:xfrm>
          <a:off x="1211192" y="5268033"/>
          <a:ext cx="4270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28" name="Object 27" descr="f sub x.">
                        <a:extLst>
                          <a:ext uri="{FF2B5EF4-FFF2-40B4-BE49-F238E27FC236}">
                            <a16:creationId xmlns:a16="http://schemas.microsoft.com/office/drawing/2014/main" id="{1B5EB63C-1A1D-4643-A9D9-A388A2D01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1192" y="5268033"/>
                        <a:ext cx="42703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B3AA2B0-387D-4D8F-B2DC-F9CB47E2062A}"/>
              </a:ext>
            </a:extLst>
          </p:cNvPr>
          <p:cNvSpPr txBox="1">
            <a:spLocks/>
          </p:cNvSpPr>
          <p:nvPr/>
        </p:nvSpPr>
        <p:spPr>
          <a:xfrm>
            <a:off x="1670198" y="5273443"/>
            <a:ext cx="7134007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treat </a:t>
            </a:r>
            <a:r>
              <a:rPr lang="en-US" sz="2000" i="1"/>
              <a:t>y</a:t>
            </a:r>
            <a:r>
              <a:rPr lang="en-US" sz="2000"/>
              <a:t> as a constant, and differentiate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/>
              <a:t>  with respect to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/>
              <a:t> in the</a:t>
            </a:r>
            <a:endParaRPr lang="en-US" sz="2000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FBF93CAB-1A35-428A-AAD5-C98B2736BE5D}"/>
              </a:ext>
            </a:extLst>
          </p:cNvPr>
          <p:cNvSpPr txBox="1">
            <a:spLocks/>
          </p:cNvSpPr>
          <p:nvPr/>
        </p:nvSpPr>
        <p:spPr>
          <a:xfrm>
            <a:off x="427875" y="5660044"/>
            <a:ext cx="208325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usual way. To find</a:t>
            </a:r>
            <a:endParaRPr lang="en-US" sz="2000" dirty="0"/>
          </a:p>
        </p:txBody>
      </p:sp>
      <p:graphicFrame>
        <p:nvGraphicFramePr>
          <p:cNvPr id="10" name="Object 9" descr="f sub y.">
            <a:extLst>
              <a:ext uri="{FF2B5EF4-FFF2-40B4-BE49-F238E27FC236}">
                <a16:creationId xmlns:a16="http://schemas.microsoft.com/office/drawing/2014/main" id="{202260CA-C4D9-4B41-81EB-A34566B770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250926"/>
              </p:ext>
            </p:extLst>
          </p:nvPr>
        </p:nvGraphicFramePr>
        <p:xfrm>
          <a:off x="2524055" y="5622046"/>
          <a:ext cx="4079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7" imgW="253800" imgH="241200" progId="Equation.DSMT4">
                  <p:embed/>
                </p:oleObj>
              </mc:Choice>
              <mc:Fallback>
                <p:oleObj name="Equation" r:id="rId7" imgW="253800" imgH="241200" progId="Equation.DSMT4">
                  <p:embed/>
                  <p:pic>
                    <p:nvPicPr>
                      <p:cNvPr id="32" name="Object 31" descr="f sub y.">
                        <a:extLst>
                          <a:ext uri="{FF2B5EF4-FFF2-40B4-BE49-F238E27FC236}">
                            <a16:creationId xmlns:a16="http://schemas.microsoft.com/office/drawing/2014/main" id="{1B5EB63C-1A1D-4643-A9D9-A388A2D01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4055" y="5622046"/>
                        <a:ext cx="407987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0B70CC4-5C99-4948-BA00-C9870B520715}"/>
              </a:ext>
            </a:extLst>
          </p:cNvPr>
          <p:cNvSpPr txBox="1">
            <a:spLocks/>
          </p:cNvSpPr>
          <p:nvPr/>
        </p:nvSpPr>
        <p:spPr>
          <a:xfrm>
            <a:off x="3015716" y="5663331"/>
            <a:ext cx="509113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treat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/>
              <a:t> as a constant, and differentiate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/>
              <a:t> with</a:t>
            </a:r>
            <a:endParaRPr lang="en-US" sz="2000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E46F058-86F2-4AC2-A036-DB50F1C9499A}"/>
              </a:ext>
            </a:extLst>
          </p:cNvPr>
          <p:cNvSpPr txBox="1">
            <a:spLocks/>
          </p:cNvSpPr>
          <p:nvPr/>
        </p:nvSpPr>
        <p:spPr>
          <a:xfrm>
            <a:off x="427875" y="6063238"/>
            <a:ext cx="3491707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respect to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/>
              <a:t> in the usual way.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35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15ACD-CC63-403F-9B4B-CFC7D8BAF559}"/>
                  </a:ext>
                </a:extLst>
              </p:cNvPr>
              <p:cNvSpPr/>
              <p:nvPr/>
            </p:nvSpPr>
            <p:spPr>
              <a:xfrm>
                <a:off x="87516" y="320971"/>
                <a:ext cx="70918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5: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critical points and the local extrema: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)=1+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515ACD-CC63-403F-9B4B-CFC7D8BAF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6" y="320971"/>
                <a:ext cx="7091881" cy="707886"/>
              </a:xfrm>
              <a:prstGeom prst="rect">
                <a:avLst/>
              </a:prstGeom>
              <a:blipFill>
                <a:blip r:embed="rId2"/>
                <a:stretch>
                  <a:fillRect l="-859" t="-5172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A3FF73-E574-4350-BFD4-575FC5608507}"/>
              </a:ext>
            </a:extLst>
          </p:cNvPr>
          <p:cNvSpPr/>
          <p:nvPr/>
        </p:nvSpPr>
        <p:spPr>
          <a:xfrm>
            <a:off x="586648" y="1116602"/>
            <a:ext cx="3401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first partial derivatives are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7B485-3419-4CC5-879E-1FE10576CC51}"/>
                  </a:ext>
                </a:extLst>
              </p:cNvPr>
              <p:cNvSpPr/>
              <p:nvPr/>
            </p:nvSpPr>
            <p:spPr>
              <a:xfrm>
                <a:off x="1083206" y="1572064"/>
                <a:ext cx="25502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2A7B485-3419-4CC5-879E-1FE10576C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06" y="1572064"/>
                <a:ext cx="2550250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02AB65-E884-483C-8668-3803730D2BFA}"/>
                  </a:ext>
                </a:extLst>
              </p:cNvPr>
              <p:cNvSpPr/>
              <p:nvPr/>
            </p:nvSpPr>
            <p:spPr>
              <a:xfrm>
                <a:off x="4365701" y="1527511"/>
                <a:ext cx="256704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02AB65-E884-483C-8668-3803730D2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701" y="1527511"/>
                <a:ext cx="2567049" cy="424283"/>
              </a:xfrm>
              <a:prstGeom prst="rect">
                <a:avLst/>
              </a:prstGeom>
              <a:blipFill>
                <a:blip r:embed="rId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8B4D1C2-EE07-4E67-ADA5-1426792BBB4B}"/>
                  </a:ext>
                </a:extLst>
              </p:cNvPr>
              <p:cNvSpPr/>
              <p:nvPr/>
            </p:nvSpPr>
            <p:spPr>
              <a:xfrm>
                <a:off x="508444" y="2135966"/>
                <a:ext cx="52684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 the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)=(0,0)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critical point.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8B4D1C2-EE07-4E67-ADA5-1426792BB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44" y="2135966"/>
                <a:ext cx="5268494" cy="400110"/>
              </a:xfrm>
              <a:prstGeom prst="rect">
                <a:avLst/>
              </a:prstGeom>
              <a:blipFill>
                <a:blip r:embed="rId5"/>
                <a:stretch>
                  <a:fillRect l="-1156" t="-7576" r="-4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3F48498-6B4A-4C46-B5D5-B0BCA8248504}"/>
              </a:ext>
            </a:extLst>
          </p:cNvPr>
          <p:cNvSpPr/>
          <p:nvPr/>
        </p:nvSpPr>
        <p:spPr>
          <a:xfrm>
            <a:off x="940903" y="2748262"/>
            <a:ext cx="3709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second partial derivatives are: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D1BD8B-C1CE-4B71-890D-0F8FBEE03223}"/>
                  </a:ext>
                </a:extLst>
              </p:cNvPr>
              <p:cNvSpPr/>
              <p:nvPr/>
            </p:nvSpPr>
            <p:spPr>
              <a:xfrm>
                <a:off x="1002756" y="3217142"/>
                <a:ext cx="1113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D1BD8B-C1CE-4B71-890D-0F8FBEE03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56" y="3217142"/>
                <a:ext cx="1113446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DCA605-80C6-4DC4-8C8B-D8CED0EDF7E2}"/>
                  </a:ext>
                </a:extLst>
              </p:cNvPr>
              <p:cNvSpPr/>
              <p:nvPr/>
            </p:nvSpPr>
            <p:spPr>
              <a:xfrm>
                <a:off x="3142691" y="3229993"/>
                <a:ext cx="1076128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DCA605-80C6-4DC4-8C8B-D8CED0EDF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91" y="3229993"/>
                <a:ext cx="1076128" cy="424283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11106-A142-4FA7-8AEF-CA43FD67187F}"/>
                  </a:ext>
                </a:extLst>
              </p:cNvPr>
              <p:cNvSpPr/>
              <p:nvPr/>
            </p:nvSpPr>
            <p:spPr>
              <a:xfrm>
                <a:off x="5649226" y="3217142"/>
                <a:ext cx="1624355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811106-A142-4FA7-8AEF-CA43FD67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226" y="3217142"/>
                <a:ext cx="1624355" cy="424283"/>
              </a:xfrm>
              <a:prstGeom prst="rect">
                <a:avLst/>
              </a:prstGeom>
              <a:blipFill>
                <a:blip r:embed="rId8"/>
                <a:stretch>
                  <a:fillRect l="-4135" t="-8696" r="-3008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FE7012-9FB9-4EE2-9D7D-A48FF2976A66}"/>
                  </a:ext>
                </a:extLst>
              </p:cNvPr>
              <p:cNvSpPr/>
              <p:nvPr/>
            </p:nvSpPr>
            <p:spPr>
              <a:xfrm>
                <a:off x="1999622" y="3909683"/>
                <a:ext cx="29409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=(2)(2)−0=4&gt;0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FE7012-9FB9-4EE2-9D7D-A48FF2976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22" y="3909683"/>
                <a:ext cx="2940933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3EC31A-19CC-4044-8842-2FAB1ADF7423}"/>
                  </a:ext>
                </a:extLst>
              </p:cNvPr>
              <p:cNvSpPr/>
              <p:nvPr/>
            </p:nvSpPr>
            <p:spPr>
              <a:xfrm>
                <a:off x="4912485" y="3917963"/>
                <a:ext cx="26200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C3EC31A-19CC-4044-8842-2FAB1ADF7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85" y="3917963"/>
                <a:ext cx="2620076" cy="400110"/>
              </a:xfrm>
              <a:prstGeom prst="rect">
                <a:avLst/>
              </a:prstGeom>
              <a:blipFill>
                <a:blip r:embed="rId10"/>
                <a:stretch>
                  <a:fillRect l="-2558" t="-9231" r="-116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B347C9-7F38-4758-B896-E53F618F3223}"/>
                  </a:ext>
                </a:extLst>
              </p:cNvPr>
              <p:cNvSpPr/>
              <p:nvPr/>
            </p:nvSpPr>
            <p:spPr>
              <a:xfrm>
                <a:off x="940903" y="4602003"/>
                <a:ext cx="5058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have local minimum at (0,0) 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B347C9-7F38-4758-B896-E53F618F3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3" y="4602003"/>
                <a:ext cx="5058372" cy="400110"/>
              </a:xfrm>
              <a:prstGeom prst="rect">
                <a:avLst/>
              </a:prstGeom>
              <a:blipFill>
                <a:blip r:embed="rId11"/>
                <a:stretch>
                  <a:fillRect l="-1205" t="-9091" r="-36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15ACD-CC63-403F-9B4B-CFC7D8BAF559}"/>
              </a:ext>
            </a:extLst>
          </p:cNvPr>
          <p:cNvSpPr/>
          <p:nvPr/>
        </p:nvSpPr>
        <p:spPr>
          <a:xfrm>
            <a:off x="87516" y="136298"/>
            <a:ext cx="7091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6: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Find critical points and the local extrema: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A7C079-8FB7-4B48-98A1-A0B41A8917F1}"/>
                  </a:ext>
                </a:extLst>
              </p:cNvPr>
              <p:cNvSpPr/>
              <p:nvPr/>
            </p:nvSpPr>
            <p:spPr>
              <a:xfrm>
                <a:off x="1365989" y="791311"/>
                <a:ext cx="2606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xy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A7C079-8FB7-4B48-98A1-A0B41A891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89" y="791311"/>
                <a:ext cx="2606098" cy="400110"/>
              </a:xfrm>
              <a:prstGeom prst="rect">
                <a:avLst/>
              </a:prstGeom>
              <a:blipFill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530FC4-DB51-46A1-A6AD-41053543549C}"/>
                  </a:ext>
                </a:extLst>
              </p:cNvPr>
              <p:cNvSpPr/>
              <p:nvPr/>
            </p:nvSpPr>
            <p:spPr>
              <a:xfrm>
                <a:off x="391935" y="1464199"/>
                <a:ext cx="22268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530FC4-DB51-46A1-A6AD-410535435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35" y="1464199"/>
                <a:ext cx="2226892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05036-3AFA-4A95-9DC4-37BF26D07FA4}"/>
                  </a:ext>
                </a:extLst>
              </p:cNvPr>
              <p:cNvSpPr/>
              <p:nvPr/>
            </p:nvSpPr>
            <p:spPr>
              <a:xfrm>
                <a:off x="2432173" y="1522908"/>
                <a:ext cx="43382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fy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x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y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)=3</m:t>
                      </m:r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y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x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05036-3AFA-4A95-9DC4-37BF26D07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173" y="1522908"/>
                <a:ext cx="4338277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CFFC9-BE23-4491-BD43-8D080DEAFC63}"/>
                  </a:ext>
                </a:extLst>
              </p:cNvPr>
              <p:cNvSpPr txBox="1"/>
              <p:nvPr/>
            </p:nvSpPr>
            <p:spPr>
              <a:xfrm>
                <a:off x="804100" y="2002096"/>
                <a:ext cx="900568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5CFFC9-BE23-4491-BD43-8D080DEAF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00" y="2002096"/>
                <a:ext cx="900568" cy="686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75A14-FA49-466E-ADBF-2B825B30F6D8}"/>
                  </a:ext>
                </a:extLst>
              </p:cNvPr>
              <p:cNvSpPr txBox="1"/>
              <p:nvPr/>
            </p:nvSpPr>
            <p:spPr>
              <a:xfrm>
                <a:off x="2181327" y="2014889"/>
                <a:ext cx="1481688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sz="20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x</m:t>
                              </m:r>
                              <m:r>
                                <a:rPr lang="en-US" sz="20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D75A14-FA49-466E-ADBF-2B825B30F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327" y="2014889"/>
                <a:ext cx="1481688" cy="7993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22C7C2-B11F-4E4F-9A22-9863D054F08E}"/>
                  </a:ext>
                </a:extLst>
              </p:cNvPr>
              <p:cNvSpPr/>
              <p:nvPr/>
            </p:nvSpPr>
            <p:spPr>
              <a:xfrm>
                <a:off x="3942105" y="2121400"/>
                <a:ext cx="4478983" cy="528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000" dirty="0"/>
                  <a:t> Are the critical points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222C7C2-B11F-4E4F-9A22-9863D054F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05" y="2121400"/>
                <a:ext cx="4478983" cy="528543"/>
              </a:xfrm>
              <a:prstGeom prst="rect">
                <a:avLst/>
              </a:prstGeom>
              <a:blipFill>
                <a:blip r:embed="rId7"/>
                <a:stretch>
                  <a:fillRect r="-40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4B834E-F28B-49E2-AAFD-7CDD08566EF2}"/>
                  </a:ext>
                </a:extLst>
              </p:cNvPr>
              <p:cNvSpPr/>
              <p:nvPr/>
            </p:nvSpPr>
            <p:spPr>
              <a:xfrm>
                <a:off x="599880" y="3267195"/>
                <a:ext cx="17094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xx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4B834E-F28B-49E2-AAFD-7CDD08566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0" y="3267195"/>
                <a:ext cx="1709442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0E7C20-3F8A-4576-AFB4-2B4157A930A9}"/>
                  </a:ext>
                </a:extLst>
              </p:cNvPr>
              <p:cNvSpPr/>
              <p:nvPr/>
            </p:nvSpPr>
            <p:spPr>
              <a:xfrm>
                <a:off x="3265674" y="3238983"/>
                <a:ext cx="1619674" cy="428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yy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0E7C20-3F8A-4576-AFB4-2B4157A93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674" y="3238983"/>
                <a:ext cx="1619674" cy="428322"/>
              </a:xfrm>
              <a:prstGeom prst="rect">
                <a:avLst/>
              </a:prstGeom>
              <a:blipFill>
                <a:blip r:embed="rId9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385684-35A8-45D2-83DC-CB63BC7CC630}"/>
                  </a:ext>
                </a:extLst>
              </p:cNvPr>
              <p:cNvSpPr/>
              <p:nvPr/>
            </p:nvSpPr>
            <p:spPr>
              <a:xfrm>
                <a:off x="5656169" y="3267195"/>
                <a:ext cx="1797223" cy="428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385684-35A8-45D2-83DC-CB63BC7CC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169" y="3267195"/>
                <a:ext cx="1797223" cy="428322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29A1DC3-51C9-41F4-BA08-0883DAAEF5E3}"/>
                  </a:ext>
                </a:extLst>
              </p:cNvPr>
              <p:cNvSpPr/>
              <p:nvPr/>
            </p:nvSpPr>
            <p:spPr>
              <a:xfrm>
                <a:off x="1365989" y="3890078"/>
                <a:ext cx="46896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)−(−1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29A1DC3-51C9-41F4-BA08-0883DAAEF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89" y="3890078"/>
                <a:ext cx="4689682" cy="400110"/>
              </a:xfrm>
              <a:prstGeom prst="rect">
                <a:avLst/>
              </a:prstGeom>
              <a:blipFill>
                <a:blip r:embed="rId11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36AB9B-4349-40F1-A5E7-F7BA17876A78}"/>
                  </a:ext>
                </a:extLst>
              </p:cNvPr>
              <p:cNvSpPr/>
              <p:nvPr/>
            </p:nvSpPr>
            <p:spPr>
              <a:xfrm>
                <a:off x="450722" y="4636776"/>
                <a:ext cx="2665794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)=3&gt;0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36AB9B-4349-40F1-A5E7-F7BA17876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2" y="4636776"/>
                <a:ext cx="2665794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3FEDAB-B6B9-4892-BB50-F8ACD628E54C}"/>
                  </a:ext>
                </a:extLst>
              </p:cNvPr>
              <p:cNvSpPr/>
              <p:nvPr/>
            </p:nvSpPr>
            <p:spPr>
              <a:xfrm>
                <a:off x="3877302" y="4636776"/>
                <a:ext cx="222631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)=2&gt;0,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3FEDAB-B6B9-4892-BB50-F8ACD628E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02" y="4636776"/>
                <a:ext cx="2226315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795DFA-BC96-4A1B-A292-FEDFAF671622}"/>
                  </a:ext>
                </a:extLst>
              </p:cNvPr>
              <p:cNvSpPr/>
              <p:nvPr/>
            </p:nvSpPr>
            <p:spPr>
              <a:xfrm>
                <a:off x="875364" y="5335092"/>
                <a:ext cx="6643036" cy="86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there is a relative minimum 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795DFA-BC96-4A1B-A292-FEDFAF671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64" y="5335092"/>
                <a:ext cx="6643036" cy="860748"/>
              </a:xfrm>
              <a:prstGeom prst="rect">
                <a:avLst/>
              </a:prstGeom>
              <a:blipFill>
                <a:blip r:embed="rId14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A42AF74-8852-471A-A814-59B1CAA21CB3}"/>
                  </a:ext>
                </a:extLst>
              </p:cNvPr>
              <p:cNvSpPr/>
              <p:nvPr/>
            </p:nvSpPr>
            <p:spPr>
              <a:xfrm>
                <a:off x="531624" y="6086946"/>
                <a:ext cx="24063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A42AF74-8852-471A-A814-59B1CAA21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4" y="6086946"/>
                <a:ext cx="240630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0B580F-61F8-49DF-86B7-9510AED6CDF3}"/>
                  </a:ext>
                </a:extLst>
              </p:cNvPr>
              <p:cNvSpPr txBox="1"/>
              <p:nvPr/>
            </p:nvSpPr>
            <p:spPr>
              <a:xfrm>
                <a:off x="2951430" y="6086946"/>
                <a:ext cx="3041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Saddle point 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0B580F-61F8-49DF-86B7-9510AED6C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430" y="6086946"/>
                <a:ext cx="3041964" cy="400110"/>
              </a:xfrm>
              <a:prstGeom prst="rect">
                <a:avLst/>
              </a:prstGeom>
              <a:blipFill>
                <a:blip r:embed="rId16"/>
                <a:stretch>
                  <a:fillRect l="-200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5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D0334-7409-459D-9C1A-2D97083F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9" y="0"/>
            <a:ext cx="8543925" cy="3467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414BA-4563-470D-9837-4E696A61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99" y="3795806"/>
            <a:ext cx="7239000" cy="1457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947EC-4AE6-4036-8607-4621678B9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87" y="5415764"/>
            <a:ext cx="76390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42999-3C8E-442A-9010-B94697AA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8" y="120335"/>
            <a:ext cx="5065944" cy="468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BB552B-CAC6-4117-AF6A-8A86D06F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1" y="571501"/>
            <a:ext cx="7266344" cy="631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6A9A7F-DB8A-40C0-B686-9288B1A64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58" y="1203357"/>
            <a:ext cx="5065944" cy="766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20BD1-5CBB-4177-BB07-00C88AD92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58" y="2090476"/>
            <a:ext cx="4729157" cy="631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C7296-5A9C-4D76-A445-D11617050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47" y="3021919"/>
            <a:ext cx="4556374" cy="952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9CE6D-F9FA-4D20-980F-EE97300CD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47" y="4112982"/>
            <a:ext cx="4531644" cy="359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C0615-D75D-464F-869A-6BC77D50F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65" y="4610923"/>
            <a:ext cx="3677122" cy="624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D7399-2294-44F0-B361-5F2975B1BF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8440" y="4727216"/>
            <a:ext cx="2997829" cy="299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B3C86-5E83-48C4-BF9C-562D2B151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601" y="5254929"/>
            <a:ext cx="7180182" cy="6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48F9C8-DA9C-496D-83B6-782F961DA5C5}"/>
                  </a:ext>
                </a:extLst>
              </p:cNvPr>
              <p:cNvSpPr/>
              <p:nvPr/>
            </p:nvSpPr>
            <p:spPr>
              <a:xfrm>
                <a:off x="0" y="42347"/>
                <a:ext cx="873433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8: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company wishes to make an open rectangular box of volume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500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Find the dimensions of the box which will minimize the amount of material used.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248F9C8-DA9C-496D-83B6-782F961DA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47"/>
                <a:ext cx="8734331" cy="1015663"/>
              </a:xfrm>
              <a:prstGeom prst="rect">
                <a:avLst/>
              </a:prstGeom>
              <a:blipFill>
                <a:blip r:embed="rId3"/>
                <a:stretch>
                  <a:fillRect l="-698" t="-3593" r="-69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7E084D0-6FB7-4F5B-9345-A2F39A32EEC3}"/>
              </a:ext>
            </a:extLst>
          </p:cNvPr>
          <p:cNvSpPr/>
          <p:nvPr/>
        </p:nvSpPr>
        <p:spPr>
          <a:xfrm>
            <a:off x="0" y="955318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702E2-CA7D-475E-82B6-33E6F2DC081E}"/>
              </a:ext>
            </a:extLst>
          </p:cNvPr>
          <p:cNvSpPr/>
          <p:nvPr/>
        </p:nvSpPr>
        <p:spPr>
          <a:xfrm>
            <a:off x="1113576" y="1010269"/>
            <a:ext cx="6507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Let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y, and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denote the dimensions of the box and let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 the surface area of the sides.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763BC9-25AB-4A6A-96B8-89D2C5ED7607}"/>
                  </a:ext>
                </a:extLst>
              </p:cNvPr>
              <p:cNvSpPr/>
              <p:nvPr/>
            </p:nvSpPr>
            <p:spPr>
              <a:xfrm>
                <a:off x="105695" y="1705766"/>
                <a:ext cx="3016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763BC9-25AB-4A6A-96B8-89D2C5ED7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" y="1705766"/>
                <a:ext cx="3016210" cy="400110"/>
              </a:xfrm>
              <a:prstGeom prst="rect">
                <a:avLst/>
              </a:prstGeom>
              <a:blipFill>
                <a:blip r:embed="rId4"/>
                <a:stretch>
                  <a:fillRect l="-202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3BDCBF8-9280-44B8-AC69-A91049CF67DD}"/>
              </a:ext>
            </a:extLst>
          </p:cNvPr>
          <p:cNvSpPr/>
          <p:nvPr/>
        </p:nvSpPr>
        <p:spPr>
          <a:xfrm>
            <a:off x="2999216" y="1705766"/>
            <a:ext cx="4371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need to minimize the surface area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292E2A-4AA3-4AE7-B0E0-32A8220A7420}"/>
                  </a:ext>
                </a:extLst>
              </p:cNvPr>
              <p:cNvSpPr/>
              <p:nvPr/>
            </p:nvSpPr>
            <p:spPr>
              <a:xfrm>
                <a:off x="315099" y="2057349"/>
                <a:ext cx="6106480" cy="567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Since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=500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Substituting in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we get: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292E2A-4AA3-4AE7-B0E0-32A8220A7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9" y="2057349"/>
                <a:ext cx="6106480" cy="567976"/>
              </a:xfrm>
              <a:prstGeom prst="rect">
                <a:avLst/>
              </a:prstGeom>
              <a:blipFill>
                <a:blip r:embed="rId5"/>
                <a:stretch>
                  <a:fillRect l="-1099" r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94F134-6800-487B-B877-11AAA8078EE8}"/>
                  </a:ext>
                </a:extLst>
              </p:cNvPr>
              <p:cNvSpPr/>
              <p:nvPr/>
            </p:nvSpPr>
            <p:spPr>
              <a:xfrm>
                <a:off x="256826" y="2623339"/>
                <a:ext cx="27139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94F134-6800-487B-B877-11AAA8078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6" y="2623339"/>
                <a:ext cx="2713948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E935DA-F00F-4132-BFFD-15D2D22C7C78}"/>
                  </a:ext>
                </a:extLst>
              </p:cNvPr>
              <p:cNvSpPr/>
              <p:nvPr/>
            </p:nvSpPr>
            <p:spPr>
              <a:xfrm>
                <a:off x="2881956" y="2467167"/>
                <a:ext cx="2935932" cy="72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E935DA-F00F-4132-BFFD-15D2D22C7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56" y="2467167"/>
                <a:ext cx="2935932" cy="7294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59F41-F323-4B0C-9731-51CFD478505E}"/>
                  </a:ext>
                </a:extLst>
              </p:cNvPr>
              <p:cNvSpPr/>
              <p:nvPr/>
            </p:nvSpPr>
            <p:spPr>
              <a:xfrm>
                <a:off x="5697615" y="2503011"/>
                <a:ext cx="2297552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D59F41-F323-4B0C-9731-51CFD47850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615" y="2503011"/>
                <a:ext cx="2297552" cy="723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5B0FE1-DB86-4086-A48A-F2CAADFC4A3E}"/>
                  </a:ext>
                </a:extLst>
              </p:cNvPr>
              <p:cNvSpPr/>
              <p:nvPr/>
            </p:nvSpPr>
            <p:spPr>
              <a:xfrm>
                <a:off x="267154" y="3164885"/>
                <a:ext cx="2494529" cy="563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5B0FE1-DB86-4086-A48A-F2CAADFC4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4" y="3164885"/>
                <a:ext cx="2494529" cy="563552"/>
              </a:xfrm>
              <a:prstGeom prst="rect">
                <a:avLst/>
              </a:prstGeom>
              <a:blipFill>
                <a:blip r:embed="rId9"/>
                <a:stretch>
                  <a:fillRect r="-171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FE971-5588-457C-9925-B8F4C8FDEEBD}"/>
                  </a:ext>
                </a:extLst>
              </p:cNvPr>
              <p:cNvSpPr/>
              <p:nvPr/>
            </p:nvSpPr>
            <p:spPr>
              <a:xfrm>
                <a:off x="2761683" y="3115570"/>
                <a:ext cx="186692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8FE971-5588-457C-9925-B8F4C8FDE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83" y="3115570"/>
                <a:ext cx="1866921" cy="670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A8B4D6-52E4-4954-9E38-9004A3C28685}"/>
                  </a:ext>
                </a:extLst>
              </p:cNvPr>
              <p:cNvSpPr/>
              <p:nvPr/>
            </p:nvSpPr>
            <p:spPr>
              <a:xfrm>
                <a:off x="4628604" y="3089280"/>
                <a:ext cx="1869871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A8B4D6-52E4-4954-9E38-9004A3C28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04" y="3089280"/>
                <a:ext cx="1869871" cy="723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94F61A-FCBF-4370-8E7A-82016DACCFFD}"/>
                  </a:ext>
                </a:extLst>
              </p:cNvPr>
              <p:cNvSpPr txBox="1"/>
              <p:nvPr/>
            </p:nvSpPr>
            <p:spPr>
              <a:xfrm>
                <a:off x="679249" y="4060279"/>
                <a:ext cx="934551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94F61A-FCBF-4370-8E7A-82016DACC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9" y="4060279"/>
                <a:ext cx="934551" cy="6865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E3CEAF-531E-4DEB-A842-8A6881C7759B}"/>
                  </a:ext>
                </a:extLst>
              </p:cNvPr>
              <p:cNvSpPr txBox="1"/>
              <p:nvPr/>
            </p:nvSpPr>
            <p:spPr>
              <a:xfrm>
                <a:off x="1835770" y="3693115"/>
                <a:ext cx="1749261" cy="1387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E3CEAF-531E-4DEB-A842-8A6881C7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770" y="3693115"/>
                <a:ext cx="1749261" cy="13874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56C12F-6788-4303-83F5-8329C84CDBE7}"/>
                  </a:ext>
                </a:extLst>
              </p:cNvPr>
              <p:cNvSpPr/>
              <p:nvPr/>
            </p:nvSpPr>
            <p:spPr>
              <a:xfrm>
                <a:off x="3749422" y="4210014"/>
                <a:ext cx="36215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get one critical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(10,10)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56C12F-6788-4303-83F5-8329C84C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422" y="4210014"/>
                <a:ext cx="3621504" cy="400110"/>
              </a:xfrm>
              <a:prstGeom prst="rect">
                <a:avLst/>
              </a:prstGeom>
              <a:blipFill>
                <a:blip r:embed="rId14"/>
                <a:stretch>
                  <a:fillRect l="-1684" t="-9231" r="-101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2FB00B-9DC0-415E-98E8-77B8DDBB06DD}"/>
                  </a:ext>
                </a:extLst>
              </p:cNvPr>
              <p:cNvSpPr/>
              <p:nvPr/>
            </p:nvSpPr>
            <p:spPr>
              <a:xfrm>
                <a:off x="266400" y="5057885"/>
                <a:ext cx="5231112" cy="721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(10,10)=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2000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2000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−(1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(10,10)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2FB00B-9DC0-415E-98E8-77B8DDBB0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0" y="5057885"/>
                <a:ext cx="5231112" cy="721544"/>
              </a:xfrm>
              <a:prstGeom prst="rect">
                <a:avLst/>
              </a:prstGeom>
              <a:blipFill>
                <a:blip r:embed="rId15"/>
                <a:stretch>
                  <a:fillRect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57A96A-48DB-4DEF-8FE2-3F602B7E82A1}"/>
                  </a:ext>
                </a:extLst>
              </p:cNvPr>
              <p:cNvSpPr/>
              <p:nvPr/>
            </p:nvSpPr>
            <p:spPr>
              <a:xfrm>
                <a:off x="5559364" y="5157159"/>
                <a:ext cx="3299878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(10,10)=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57A96A-48DB-4DEF-8FE2-3F602B7E8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364" y="5157159"/>
                <a:ext cx="3299878" cy="529184"/>
              </a:xfrm>
              <a:prstGeom prst="rect">
                <a:avLst/>
              </a:prstGeom>
              <a:blipFill>
                <a:blip r:embed="rId16"/>
                <a:stretch>
                  <a:fillRect r="-9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6539D60-37A8-4FF3-9F6B-6073629FB894}"/>
                  </a:ext>
                </a:extLst>
              </p:cNvPr>
              <p:cNvSpPr/>
              <p:nvPr/>
            </p:nvSpPr>
            <p:spPr>
              <a:xfrm>
                <a:off x="105695" y="5750384"/>
                <a:ext cx="5214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have minimum value surface area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(10,10)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6539D60-37A8-4FF3-9F6B-6073629FB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5" y="5750384"/>
                <a:ext cx="5214889" cy="400110"/>
              </a:xfrm>
              <a:prstGeom prst="rect">
                <a:avLst/>
              </a:prstGeom>
              <a:blipFill>
                <a:blip r:embed="rId17"/>
                <a:stretch>
                  <a:fillRect l="-1168" t="-7576" r="-35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61D105-D664-4069-AFF2-63556C7B700B}"/>
                  </a:ext>
                </a:extLst>
              </p:cNvPr>
              <p:cNvSpPr/>
              <p:nvPr/>
            </p:nvSpPr>
            <p:spPr>
              <a:xfrm>
                <a:off x="68665" y="6096946"/>
                <a:ext cx="873433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 is, the dimension of the box which requires the least amount of material is a square base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10×10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height 5 cm.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61D105-D664-4069-AFF2-63556C7B7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5" y="6096946"/>
                <a:ext cx="8734330" cy="707886"/>
              </a:xfrm>
              <a:prstGeom prst="rect">
                <a:avLst/>
              </a:prstGeom>
              <a:blipFill>
                <a:blip r:embed="rId18"/>
                <a:stretch>
                  <a:fillRect l="-698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7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D09F8A-42F4-4B30-97A6-EFC11315BA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8389" y="368682"/>
            <a:ext cx="8232775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Example 9 – Applying the Second-Derivative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4512-1933-402A-9223-4FCE2EB0E8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8389" y="762925"/>
            <a:ext cx="1074011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Examine</a:t>
            </a:r>
          </a:p>
        </p:txBody>
      </p:sp>
      <p:graphicFrame>
        <p:nvGraphicFramePr>
          <p:cNvPr id="4" name="Object 3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EB7044D0-C1E5-49C5-A985-7DF5E0D44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0457"/>
              </p:ext>
            </p:extLst>
          </p:nvPr>
        </p:nvGraphicFramePr>
        <p:xfrm>
          <a:off x="1386659" y="759007"/>
          <a:ext cx="1670050" cy="33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1155600" imgH="228600" progId="Equation.DSMT4">
                  <p:embed/>
                </p:oleObj>
              </mc:Choice>
              <mc:Fallback>
                <p:oleObj name="Equation" r:id="rId3" imgW="1155600" imgH="228600" progId="Equation.DSMT4">
                  <p:embed/>
                  <p:pic>
                    <p:nvPicPr>
                      <p:cNvPr id="36" name="Object 35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69FDFE53-93CE-4245-A1EE-CB1727B957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659" y="759007"/>
                        <a:ext cx="1670050" cy="331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B637C93-DF00-4B50-AA77-50FCA4E21F52}"/>
              </a:ext>
            </a:extLst>
          </p:cNvPr>
          <p:cNvSpPr txBox="1">
            <a:spLocks/>
          </p:cNvSpPr>
          <p:nvPr/>
        </p:nvSpPr>
        <p:spPr>
          <a:xfrm>
            <a:off x="3108549" y="783188"/>
            <a:ext cx="5640163" cy="252949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for relative maxima or minima by using the</a:t>
            </a:r>
            <a:endParaRPr lang="en-US" sz="2000" i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3C09E10-4B4B-4891-9E56-FB5D940D79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432" y="1123515"/>
            <a:ext cx="8357831" cy="331789"/>
          </a:xfrm>
        </p:spPr>
        <p:txBody>
          <a:bodyPr lIns="0" tIns="0" rIns="0" bIns="0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second-derivative test.</a:t>
            </a:r>
            <a:endParaRPr lang="en-US" sz="20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1B166DF-5F3D-4AB0-AEBE-E24E4DAB8758}"/>
              </a:ext>
            </a:extLst>
          </p:cNvPr>
          <p:cNvSpPr txBox="1">
            <a:spLocks/>
          </p:cNvSpPr>
          <p:nvPr/>
        </p:nvSpPr>
        <p:spPr>
          <a:xfrm>
            <a:off x="372197" y="1517125"/>
            <a:ext cx="4153988" cy="243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2000"/>
              <a:t>Solution: First we find critical points</a:t>
            </a:r>
            <a:endParaRPr lang="en-US" sz="2000" dirty="0"/>
          </a:p>
        </p:txBody>
      </p:sp>
      <p:graphicFrame>
        <p:nvGraphicFramePr>
          <p:cNvPr id="8" name="Object 7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4A37F35C-F770-4856-B83B-69CE6049C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90653"/>
              </p:ext>
            </p:extLst>
          </p:nvPr>
        </p:nvGraphicFramePr>
        <p:xfrm>
          <a:off x="365580" y="1945692"/>
          <a:ext cx="2933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2031840" imgH="228600" progId="Equation.DSMT4">
                  <p:embed/>
                </p:oleObj>
              </mc:Choice>
              <mc:Fallback>
                <p:oleObj name="Equation" r:id="rId5" imgW="2031840" imgH="228600" progId="Equation.DSMT4">
                  <p:embed/>
                  <p:pic>
                    <p:nvPicPr>
                      <p:cNvPr id="37" name="Object 36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32399318-3378-4FEA-8838-40B0F8728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80" y="1945692"/>
                        <a:ext cx="29337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C6AD4D4-CBC7-4256-BF85-89815AB63CC9}"/>
              </a:ext>
            </a:extLst>
          </p:cNvPr>
          <p:cNvSpPr txBox="1">
            <a:spLocks/>
          </p:cNvSpPr>
          <p:nvPr/>
        </p:nvSpPr>
        <p:spPr>
          <a:xfrm>
            <a:off x="368497" y="2406290"/>
            <a:ext cx="978973" cy="303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Solving</a:t>
            </a:r>
            <a:endParaRPr lang="en-US" sz="2000" dirty="0"/>
          </a:p>
        </p:txBody>
      </p:sp>
      <p:graphicFrame>
        <p:nvGraphicFramePr>
          <p:cNvPr id="10" name="Object 9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169A0D38-6388-4A92-BF0F-18F29776F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96352"/>
              </p:ext>
            </p:extLst>
          </p:nvPr>
        </p:nvGraphicFramePr>
        <p:xfrm>
          <a:off x="1287672" y="2458424"/>
          <a:ext cx="19542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7" imgW="1333440" imgH="228600" progId="Equation.DSMT4">
                  <p:embed/>
                </p:oleObj>
              </mc:Choice>
              <mc:Fallback>
                <p:oleObj name="Equation" r:id="rId7" imgW="1333440" imgH="228600" progId="Equation.DSMT4">
                  <p:embed/>
                  <p:pic>
                    <p:nvPicPr>
                      <p:cNvPr id="38" name="Object 37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A7F18C4B-D1B2-4D42-BBC9-988DC82F3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672" y="2458424"/>
                        <a:ext cx="1954212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51D3E41-5090-4EBC-AFF5-93AD4BA1A6E3}"/>
              </a:ext>
            </a:extLst>
          </p:cNvPr>
          <p:cNvSpPr txBox="1">
            <a:spLocks/>
          </p:cNvSpPr>
          <p:nvPr/>
        </p:nvSpPr>
        <p:spPr>
          <a:xfrm>
            <a:off x="3288076" y="2414588"/>
            <a:ext cx="2174875" cy="331788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gives critical points</a:t>
            </a:r>
            <a:endParaRPr lang="en-IN" sz="2000" dirty="0"/>
          </a:p>
        </p:txBody>
      </p:sp>
      <p:graphicFrame>
        <p:nvGraphicFramePr>
          <p:cNvPr id="12" name="Object 11" descr="Left parenthesis one-third comma one-third right parenthesis.">
            <a:extLst>
              <a:ext uri="{FF2B5EF4-FFF2-40B4-BE49-F238E27FC236}">
                <a16:creationId xmlns:a16="http://schemas.microsoft.com/office/drawing/2014/main" id="{3BA4AB47-60E3-48FF-B1F9-2DC99D7AB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09533"/>
              </p:ext>
            </p:extLst>
          </p:nvPr>
        </p:nvGraphicFramePr>
        <p:xfrm>
          <a:off x="5439819" y="2392542"/>
          <a:ext cx="19637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39" name="Object 38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8340D906-9D56-4F94-A4DD-20E3C7CE6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819" y="2392542"/>
                        <a:ext cx="196373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8A3BA32-A3CE-4BB3-97A5-16261425A6F2}"/>
              </a:ext>
            </a:extLst>
          </p:cNvPr>
          <p:cNvSpPr txBox="1">
            <a:spLocks/>
          </p:cNvSpPr>
          <p:nvPr/>
        </p:nvSpPr>
        <p:spPr>
          <a:xfrm>
            <a:off x="343854" y="2819580"/>
            <a:ext cx="707435" cy="26808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Now,</a:t>
            </a:r>
            <a:endParaRPr lang="en-US" sz="2000" dirty="0"/>
          </a:p>
        </p:txBody>
      </p:sp>
      <p:graphicFrame>
        <p:nvGraphicFramePr>
          <p:cNvPr id="14" name="Object 13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A79E6534-453A-4412-B24A-44B0A0F3AA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044890"/>
              </p:ext>
            </p:extLst>
          </p:nvPr>
        </p:nvGraphicFramePr>
        <p:xfrm>
          <a:off x="990964" y="2862782"/>
          <a:ext cx="32575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1" imgW="2222280" imgH="228600" progId="Equation.DSMT4">
                  <p:embed/>
                </p:oleObj>
              </mc:Choice>
              <mc:Fallback>
                <p:oleObj name="Equation" r:id="rId11" imgW="2222280" imgH="228600" progId="Equation.DSMT4">
                  <p:embed/>
                  <p:pic>
                    <p:nvPicPr>
                      <p:cNvPr id="40" name="Object 39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A3B37F8E-E60E-482E-8638-3016279C8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964" y="2862782"/>
                        <a:ext cx="32575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38F747D5-B8B7-4212-AF58-1E540FCAC66C}"/>
              </a:ext>
            </a:extLst>
          </p:cNvPr>
          <p:cNvSpPr txBox="1">
            <a:spLocks/>
          </p:cNvSpPr>
          <p:nvPr/>
        </p:nvSpPr>
        <p:spPr>
          <a:xfrm>
            <a:off x="356918" y="3291880"/>
            <a:ext cx="707435" cy="3302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Thus,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4E1936B5-1D08-4F5B-8A2D-0968C3BF2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25146"/>
              </p:ext>
            </p:extLst>
          </p:nvPr>
        </p:nvGraphicFramePr>
        <p:xfrm>
          <a:off x="1011574" y="3299659"/>
          <a:ext cx="31257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3" imgW="2133360" imgH="253800" progId="Equation.DSMT4">
                  <p:embed/>
                </p:oleObj>
              </mc:Choice>
              <mc:Fallback>
                <p:oleObj name="Equation" r:id="rId13" imgW="2133360" imgH="253800" progId="Equation.DSMT4">
                  <p:embed/>
                  <p:pic>
                    <p:nvPicPr>
                      <p:cNvPr id="41" name="Object 40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059FDDCB-5678-481B-BBD0-29A60E928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74" y="3299659"/>
                        <a:ext cx="312578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C8CF23BB-DC70-4636-9B82-8042FF7A31BC}"/>
              </a:ext>
            </a:extLst>
          </p:cNvPr>
          <p:cNvSpPr txBox="1">
            <a:spLocks/>
          </p:cNvSpPr>
          <p:nvPr/>
        </p:nvSpPr>
        <p:spPr>
          <a:xfrm>
            <a:off x="354370" y="3700548"/>
            <a:ext cx="696919" cy="26808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Since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7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A295F600-FA8C-430F-A8EB-4A8311FE8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0685"/>
              </p:ext>
            </p:extLst>
          </p:nvPr>
        </p:nvGraphicFramePr>
        <p:xfrm>
          <a:off x="1011574" y="3723995"/>
          <a:ext cx="19351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5" imgW="1320480" imgH="241200" progId="Equation.DSMT4">
                  <p:embed/>
                </p:oleObj>
              </mc:Choice>
              <mc:Fallback>
                <p:oleObj name="Equation" r:id="rId15" imgW="1320480" imgH="241200" progId="Equation.DSMT4">
                  <p:embed/>
                  <p:pic>
                    <p:nvPicPr>
                      <p:cNvPr id="42" name="Object 41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2FE902B1-FDA0-4847-BA27-E8462987A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74" y="3723995"/>
                        <a:ext cx="19351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5628981E-9C9E-42C7-B8DC-7138E26B5C9B}"/>
              </a:ext>
            </a:extLst>
          </p:cNvPr>
          <p:cNvSpPr txBox="1">
            <a:spLocks/>
          </p:cNvSpPr>
          <p:nvPr/>
        </p:nvSpPr>
        <p:spPr>
          <a:xfrm>
            <a:off x="2993228" y="3700548"/>
            <a:ext cx="3608867" cy="328612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there is no relative extremum at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19" descr="Left parenthesis one-third comma one-third right parenthesis.">
            <a:extLst>
              <a:ext uri="{FF2B5EF4-FFF2-40B4-BE49-F238E27FC236}">
                <a16:creationId xmlns:a16="http://schemas.microsoft.com/office/drawing/2014/main" id="{857DD061-434C-454F-9C55-4C0D12267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339562"/>
              </p:ext>
            </p:extLst>
          </p:nvPr>
        </p:nvGraphicFramePr>
        <p:xfrm>
          <a:off x="6580551" y="3678238"/>
          <a:ext cx="7588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7" imgW="431640" imgH="241200" progId="Equation.DSMT4">
                  <p:embed/>
                </p:oleObj>
              </mc:Choice>
              <mc:Fallback>
                <p:oleObj name="Equation" r:id="rId17" imgW="431640" imgH="241200" progId="Equation.DSMT4">
                  <p:embed/>
                  <p:pic>
                    <p:nvPicPr>
                      <p:cNvPr id="45" name="Object 44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3B18DBB1-0D73-4FA0-91F7-AB9C41BC2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551" y="3678238"/>
                        <a:ext cx="7588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DCEAB30F-0139-4D14-8007-7C7B9D6A5F47}"/>
              </a:ext>
            </a:extLst>
          </p:cNvPr>
          <p:cNvSpPr txBox="1">
            <a:spLocks/>
          </p:cNvSpPr>
          <p:nvPr/>
        </p:nvSpPr>
        <p:spPr>
          <a:xfrm>
            <a:off x="365352" y="4106863"/>
            <a:ext cx="1335674" cy="229869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Also, since </a:t>
            </a:r>
            <a:endParaRPr lang="en-US" sz="2000" dirty="0"/>
          </a:p>
        </p:txBody>
      </p:sp>
      <p:graphicFrame>
        <p:nvGraphicFramePr>
          <p:cNvPr id="22" name="Object 21" descr="Cap D left parenthesis one-third comma one-third right parenthesis equals 3 greater than 0 and f sub x x left parenthesis one-third comma one-third right parenthesis equals 2 greater than 0.">
            <a:extLst>
              <a:ext uri="{FF2B5EF4-FFF2-40B4-BE49-F238E27FC236}">
                <a16:creationId xmlns:a16="http://schemas.microsoft.com/office/drawing/2014/main" id="{87A7DF9B-DA98-49C3-AFA7-2E4AB59E3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78846"/>
              </p:ext>
            </p:extLst>
          </p:nvPr>
        </p:nvGraphicFramePr>
        <p:xfrm>
          <a:off x="1637076" y="4116388"/>
          <a:ext cx="38893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19" imgW="2654280" imgH="241200" progId="Equation.DSMT4">
                  <p:embed/>
                </p:oleObj>
              </mc:Choice>
              <mc:Fallback>
                <p:oleObj name="Equation" r:id="rId19" imgW="2654280" imgH="241200" progId="Equation.DSMT4">
                  <p:embed/>
                  <p:pic>
                    <p:nvPicPr>
                      <p:cNvPr id="46" name="Object 45" descr="Cap D left parenthesis one-third comma one-third right parenthesis equals 3 greater than 0 and f sub x x left parenthesis one-third comma one-third right parenthesis equals 2 greater than 0.">
                        <a:extLst>
                          <a:ext uri="{FF2B5EF4-FFF2-40B4-BE49-F238E27FC236}">
                            <a16:creationId xmlns:a16="http://schemas.microsoft.com/office/drawing/2014/main" id="{9E973726-12CD-44BB-8EDB-966995CD7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076" y="4116388"/>
                        <a:ext cx="38893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13">
            <a:extLst>
              <a:ext uri="{FF2B5EF4-FFF2-40B4-BE49-F238E27FC236}">
                <a16:creationId xmlns:a16="http://schemas.microsoft.com/office/drawing/2014/main" id="{F3D5E02E-EB79-4A8E-B37C-D91565CEC557}"/>
              </a:ext>
            </a:extLst>
          </p:cNvPr>
          <p:cNvSpPr txBox="1">
            <a:spLocks/>
          </p:cNvSpPr>
          <p:nvPr/>
        </p:nvSpPr>
        <p:spPr>
          <a:xfrm>
            <a:off x="5564084" y="4111262"/>
            <a:ext cx="2102147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there is a relative </a:t>
            </a:r>
            <a:endParaRPr lang="en-US" sz="2000" dirty="0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AA5E15D4-40CF-4E37-8EC9-8106F50D8626}"/>
              </a:ext>
            </a:extLst>
          </p:cNvPr>
          <p:cNvSpPr txBox="1">
            <a:spLocks/>
          </p:cNvSpPr>
          <p:nvPr/>
        </p:nvSpPr>
        <p:spPr>
          <a:xfrm>
            <a:off x="368497" y="4492945"/>
            <a:ext cx="1335674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minimum at</a:t>
            </a:r>
            <a:endParaRPr lang="en-US" sz="2000" dirty="0"/>
          </a:p>
        </p:txBody>
      </p:sp>
      <p:graphicFrame>
        <p:nvGraphicFramePr>
          <p:cNvPr id="25" name="Object 24" descr="Left parenthesis one-third comma one-third right parenthesis.">
            <a:extLst>
              <a:ext uri="{FF2B5EF4-FFF2-40B4-BE49-F238E27FC236}">
                <a16:creationId xmlns:a16="http://schemas.microsoft.com/office/drawing/2014/main" id="{B52A9521-2444-478F-9247-5590823F8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09784"/>
              </p:ext>
            </p:extLst>
          </p:nvPr>
        </p:nvGraphicFramePr>
        <p:xfrm>
          <a:off x="1762973" y="4485718"/>
          <a:ext cx="7016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21" imgW="482400" imgH="241200" progId="Equation.DSMT4">
                  <p:embed/>
                </p:oleObj>
              </mc:Choice>
              <mc:Fallback>
                <p:oleObj name="Equation" r:id="rId21" imgW="482400" imgH="241200" progId="Equation.DSMT4">
                  <p:embed/>
                  <p:pic>
                    <p:nvPicPr>
                      <p:cNvPr id="47" name="Object 46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9BE8603C-2062-422A-89AE-6A38F9963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973" y="4485718"/>
                        <a:ext cx="70167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5D5AEBA4-4176-43C5-BB79-D030A315FCAA}"/>
              </a:ext>
            </a:extLst>
          </p:cNvPr>
          <p:cNvSpPr txBox="1">
            <a:spLocks/>
          </p:cNvSpPr>
          <p:nvPr/>
        </p:nvSpPr>
        <p:spPr>
          <a:xfrm>
            <a:off x="2491373" y="4498993"/>
            <a:ext cx="4536853" cy="35542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At this point, the value of the function is</a:t>
            </a:r>
            <a:endParaRPr lang="en-US" sz="2000" dirty="0"/>
          </a:p>
        </p:txBody>
      </p:sp>
      <p:graphicFrame>
        <p:nvGraphicFramePr>
          <p:cNvPr id="27" name="Object 26" descr="Minus 1 over 27.">
            <a:extLst>
              <a:ext uri="{FF2B5EF4-FFF2-40B4-BE49-F238E27FC236}">
                <a16:creationId xmlns:a16="http://schemas.microsoft.com/office/drawing/2014/main" id="{E984FFC0-EAB0-4706-A3A0-535879362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87428"/>
              </p:ext>
            </p:extLst>
          </p:nvPr>
        </p:nvGraphicFramePr>
        <p:xfrm>
          <a:off x="6933899" y="4502688"/>
          <a:ext cx="5381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23" imgW="330120" imgH="241200" progId="Equation.DSMT4">
                  <p:embed/>
                </p:oleObj>
              </mc:Choice>
              <mc:Fallback>
                <p:oleObj name="Equation" r:id="rId23" imgW="330120" imgH="241200" progId="Equation.DSMT4">
                  <p:embed/>
                  <p:pic>
                    <p:nvPicPr>
                      <p:cNvPr id="48" name="Object 47" descr="Minus 1 over 27.">
                        <a:extLst>
                          <a:ext uri="{FF2B5EF4-FFF2-40B4-BE49-F238E27FC236}">
                            <a16:creationId xmlns:a16="http://schemas.microsoft.com/office/drawing/2014/main" id="{6F4834F9-D9FE-44EA-9284-A78C2D839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3899" y="4502688"/>
                        <a:ext cx="538162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46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55E45-6599-4E03-B636-EA250AF0A8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838" y="1346582"/>
            <a:ext cx="8232775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>
                <a:solidFill>
                  <a:srgbClr val="0070C0"/>
                </a:solidFill>
              </a:rPr>
              <a:t>Example 10 – Finding Relative Extrema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30BF-7389-4229-83CF-758E05DD6C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838" y="1740825"/>
            <a:ext cx="1074011" cy="273212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Examine</a:t>
            </a:r>
            <a:endParaRPr lang="en-US" sz="2000" dirty="0"/>
          </a:p>
        </p:txBody>
      </p:sp>
      <p:graphicFrame>
        <p:nvGraphicFramePr>
          <p:cNvPr id="4" name="Object 3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E40150A3-BC88-4871-A730-9DC18D0B5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196957"/>
              </p:ext>
            </p:extLst>
          </p:nvPr>
        </p:nvGraphicFramePr>
        <p:xfrm>
          <a:off x="1401763" y="1751013"/>
          <a:ext cx="19097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1320480" imgH="228600" progId="Equation.DSMT4">
                  <p:embed/>
                </p:oleObj>
              </mc:Choice>
              <mc:Fallback>
                <p:oleObj name="Equation" r:id="rId3" imgW="1320480" imgH="228600" progId="Equation.DSMT4">
                  <p:embed/>
                  <p:pic>
                    <p:nvPicPr>
                      <p:cNvPr id="43" name="Object 42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52EFBC23-1160-428B-AF56-F55B2ACBD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1751013"/>
                        <a:ext cx="1909762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96F960F-5462-4CB0-9285-76DA7E2A1BDE}"/>
              </a:ext>
            </a:extLst>
          </p:cNvPr>
          <p:cNvSpPr txBox="1">
            <a:spLocks/>
          </p:cNvSpPr>
          <p:nvPr/>
        </p:nvSpPr>
        <p:spPr>
          <a:xfrm>
            <a:off x="3393560" y="1761088"/>
            <a:ext cx="5382790" cy="29439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For relative extrema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9FCC52A-F8A5-41B3-AB67-00305FEF0DF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0882" y="2297360"/>
            <a:ext cx="2097216" cy="331789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Solution: If we set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10538E6C-C803-410F-9486-95A0C40EB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99489"/>
              </p:ext>
            </p:extLst>
          </p:nvPr>
        </p:nvGraphicFramePr>
        <p:xfrm>
          <a:off x="2464113" y="2302558"/>
          <a:ext cx="24955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5" imgW="1726920" imgH="241200" progId="Equation.DSMT4">
                  <p:embed/>
                </p:oleObj>
              </mc:Choice>
              <mc:Fallback>
                <p:oleObj name="Equation" r:id="rId5" imgW="1726920" imgH="241200" progId="Equation.DSMT4">
                  <p:embed/>
                  <p:pic>
                    <p:nvPicPr>
                      <p:cNvPr id="44" name="Object 43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ECBDB224-17C4-440C-BC84-499563EB77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4113" y="2302558"/>
                        <a:ext cx="249555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847875F-E342-4E45-8780-3344A3553B56}"/>
              </a:ext>
            </a:extLst>
          </p:cNvPr>
          <p:cNvSpPr txBox="1">
            <a:spLocks/>
          </p:cNvSpPr>
          <p:nvPr/>
        </p:nvSpPr>
        <p:spPr>
          <a:xfrm>
            <a:off x="5143924" y="2297360"/>
            <a:ext cx="463577" cy="2433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2000"/>
              <a:t>and</a:t>
            </a:r>
            <a:endParaRPr lang="en-US" sz="2000" dirty="0"/>
          </a:p>
        </p:txBody>
      </p:sp>
      <p:graphicFrame>
        <p:nvGraphicFramePr>
          <p:cNvPr id="9" name="Object 8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B0E0398E-2E95-44AF-B44C-5326FEFDD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283131"/>
              </p:ext>
            </p:extLst>
          </p:nvPr>
        </p:nvGraphicFramePr>
        <p:xfrm>
          <a:off x="5594350" y="2294620"/>
          <a:ext cx="21828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7" imgW="1511280" imgH="253800" progId="Equation.DSMT4">
                  <p:embed/>
                </p:oleObj>
              </mc:Choice>
              <mc:Fallback>
                <p:oleObj name="Equation" r:id="rId7" imgW="1511280" imgH="253800" progId="Equation.DSMT4">
                  <p:embed/>
                  <p:pic>
                    <p:nvPicPr>
                      <p:cNvPr id="49" name="Object 48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BC65AFBC-C27A-4E92-8AFE-1C0260E43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294620"/>
                        <a:ext cx="218281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1DBDD8-6C5E-43CC-8646-9E76D6B0F33E}"/>
              </a:ext>
            </a:extLst>
          </p:cNvPr>
          <p:cNvSpPr txBox="1">
            <a:spLocks/>
          </p:cNvSpPr>
          <p:nvPr/>
        </p:nvSpPr>
        <p:spPr>
          <a:xfrm>
            <a:off x="391946" y="2668496"/>
            <a:ext cx="1541357" cy="246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then we have</a:t>
            </a:r>
            <a:endParaRPr lang="en-US" sz="2000" dirty="0"/>
          </a:p>
        </p:txBody>
      </p:sp>
      <p:graphicFrame>
        <p:nvGraphicFramePr>
          <p:cNvPr id="11" name="Object 10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D5BA85BE-8BB0-400F-B62A-F4396EC02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68046"/>
              </p:ext>
            </p:extLst>
          </p:nvPr>
        </p:nvGraphicFramePr>
        <p:xfrm>
          <a:off x="1978025" y="2704195"/>
          <a:ext cx="9525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9" imgW="660240" imgH="203040" progId="Equation.DSMT4">
                  <p:embed/>
                </p:oleObj>
              </mc:Choice>
              <mc:Fallback>
                <p:oleObj name="Equation" r:id="rId9" imgW="660240" imgH="203040" progId="Equation.DSMT4">
                  <p:embed/>
                  <p:pic>
                    <p:nvPicPr>
                      <p:cNvPr id="50" name="Object 49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E095EFEF-CEEC-4574-B732-9E1732218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2704195"/>
                        <a:ext cx="9525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E87636F1-F89D-4B4A-B861-8364A8FB2543}"/>
              </a:ext>
            </a:extLst>
          </p:cNvPr>
          <p:cNvSpPr txBox="1">
            <a:spLocks/>
          </p:cNvSpPr>
          <p:nvPr/>
        </p:nvSpPr>
        <p:spPr>
          <a:xfrm>
            <a:off x="3016677" y="2673117"/>
            <a:ext cx="849285" cy="331788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/>
              <a:t>that is,</a:t>
            </a:r>
            <a:endParaRPr lang="en-IN" sz="2000" dirty="0"/>
          </a:p>
        </p:txBody>
      </p:sp>
      <p:graphicFrame>
        <p:nvGraphicFramePr>
          <p:cNvPr id="13" name="Object 12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60EE5500-5A36-44CB-82FC-F06D93D43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38268"/>
              </p:ext>
            </p:extLst>
          </p:nvPr>
        </p:nvGraphicFramePr>
        <p:xfrm>
          <a:off x="3787467" y="2759757"/>
          <a:ext cx="56832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1" imgW="393480" imgH="164880" progId="Equation.DSMT4">
                  <p:embed/>
                </p:oleObj>
              </mc:Choice>
              <mc:Fallback>
                <p:oleObj name="Equation" r:id="rId11" imgW="393480" imgH="164880" progId="Equation.DSMT4">
                  <p:embed/>
                  <p:pic>
                    <p:nvPicPr>
                      <p:cNvPr id="51" name="Object 50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7F4FF87B-FF2A-4E18-9F6A-F9D56C10F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467" y="2759757"/>
                        <a:ext cx="568325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589C0A4-112A-403B-ABD0-E41493085B5C}"/>
              </a:ext>
            </a:extLst>
          </p:cNvPr>
          <p:cNvSpPr txBox="1">
            <a:spLocks/>
          </p:cNvSpPr>
          <p:nvPr/>
        </p:nvSpPr>
        <p:spPr>
          <a:xfrm>
            <a:off x="380367" y="3120938"/>
            <a:ext cx="707435" cy="33020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Thus,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15" name="Object 14" descr="Left parenthesis one-third comma one-third right parenthesis.">
            <a:extLst>
              <a:ext uri="{FF2B5EF4-FFF2-40B4-BE49-F238E27FC236}">
                <a16:creationId xmlns:a16="http://schemas.microsoft.com/office/drawing/2014/main" id="{54815423-50E3-4628-A383-455FE3D7F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24190"/>
              </p:ext>
            </p:extLst>
          </p:nvPr>
        </p:nvGraphicFramePr>
        <p:xfrm>
          <a:off x="1044998" y="3107149"/>
          <a:ext cx="23209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3" imgW="1320480" imgH="241200" progId="Equation.DSMT4">
                  <p:embed/>
                </p:oleObj>
              </mc:Choice>
              <mc:Fallback>
                <p:oleObj name="Equation" r:id="rId13" imgW="1320480" imgH="241200" progId="Equation.DSMT4">
                  <p:embed/>
                  <p:pic>
                    <p:nvPicPr>
                      <p:cNvPr id="39" name="Object 38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8340D906-9D56-4F94-A4DD-20E3C7CE6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998" y="3107149"/>
                        <a:ext cx="23209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99CE58F-EA60-4623-8874-05CB0538A6FC}"/>
              </a:ext>
            </a:extLst>
          </p:cNvPr>
          <p:cNvSpPr txBox="1">
            <a:spLocks/>
          </p:cNvSpPr>
          <p:nvPr/>
        </p:nvSpPr>
        <p:spPr>
          <a:xfrm>
            <a:off x="3365923" y="3129612"/>
            <a:ext cx="5382790" cy="334962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is the only critical point.</a:t>
            </a:r>
            <a:endParaRPr lang="en-US" sz="2000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55011DC4-E35B-419E-80BF-8363DF339CFB}"/>
              </a:ext>
            </a:extLst>
          </p:cNvPr>
          <p:cNvSpPr txBox="1">
            <a:spLocks/>
          </p:cNvSpPr>
          <p:nvPr/>
        </p:nvSpPr>
        <p:spPr>
          <a:xfrm>
            <a:off x="377819" y="3503074"/>
            <a:ext cx="696919" cy="26808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At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17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0677B33F-357E-404B-AB4F-3236ABC95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618263"/>
              </p:ext>
            </p:extLst>
          </p:nvPr>
        </p:nvGraphicFramePr>
        <p:xfrm>
          <a:off x="715962" y="3513820"/>
          <a:ext cx="57785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15" imgW="4000320" imgH="253800" progId="Equation.DSMT4">
                  <p:embed/>
                </p:oleObj>
              </mc:Choice>
              <mc:Fallback>
                <p:oleObj name="Equation" r:id="rId15" imgW="4000320" imgH="253800" progId="Equation.DSMT4">
                  <p:embed/>
                  <p:pic>
                    <p:nvPicPr>
                      <p:cNvPr id="52" name="Object 51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05BE5AB0-E019-45E9-BE2E-89D207E15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3513820"/>
                        <a:ext cx="57785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B3C8F0EC-F3B4-4B88-BD69-3B49A5386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458510"/>
              </p:ext>
            </p:extLst>
          </p:nvPr>
        </p:nvGraphicFramePr>
        <p:xfrm>
          <a:off x="374650" y="3953558"/>
          <a:ext cx="2860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7" imgW="1981080" imgH="253800" progId="Equation.DSMT4">
                  <p:embed/>
                </p:oleObj>
              </mc:Choice>
              <mc:Fallback>
                <p:oleObj name="Equation" r:id="rId17" imgW="1981080" imgH="253800" progId="Equation.DSMT4">
                  <p:embed/>
                  <p:pic>
                    <p:nvPicPr>
                      <p:cNvPr id="53" name="Object 52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986F3FE7-EF77-4DDB-90E5-10CDAB5A95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953558"/>
                        <a:ext cx="286067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ABE0882B-D38E-4832-935E-02F0A18E315B}"/>
              </a:ext>
            </a:extLst>
          </p:cNvPr>
          <p:cNvSpPr txBox="1">
            <a:spLocks/>
          </p:cNvSpPr>
          <p:nvPr/>
        </p:nvSpPr>
        <p:spPr>
          <a:xfrm>
            <a:off x="390882" y="4388073"/>
            <a:ext cx="770790" cy="328612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Hence,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1" name="Object 20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1175DAEC-2ECF-461E-B475-6D470C1EF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0356"/>
              </p:ext>
            </p:extLst>
          </p:nvPr>
        </p:nvGraphicFramePr>
        <p:xfrm>
          <a:off x="1208022" y="4405995"/>
          <a:ext cx="13017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19" imgW="901440" imgH="241200" progId="Equation.DSMT4">
                  <p:embed/>
                </p:oleObj>
              </mc:Choice>
              <mc:Fallback>
                <p:oleObj name="Equation" r:id="rId19" imgW="901440" imgH="241200" progId="Equation.DSMT4">
                  <p:embed/>
                  <p:pic>
                    <p:nvPicPr>
                      <p:cNvPr id="54" name="Object 53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12BC7647-E7C4-48F8-B3F5-5DD2452A8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22" y="4405995"/>
                        <a:ext cx="1301750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C9043925-8401-4916-9302-072ECDF9C8AF}"/>
              </a:ext>
            </a:extLst>
          </p:cNvPr>
          <p:cNvSpPr txBox="1">
            <a:spLocks/>
          </p:cNvSpPr>
          <p:nvPr/>
        </p:nvSpPr>
        <p:spPr>
          <a:xfrm>
            <a:off x="2532376" y="4374766"/>
            <a:ext cx="5891197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and the second-derivative test gives no information.</a:t>
            </a:r>
            <a:endParaRPr lang="en-US" sz="2000" dirty="0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C0E3FA27-9CBD-4C48-B09D-D548ADCF58CB}"/>
              </a:ext>
            </a:extLst>
          </p:cNvPr>
          <p:cNvSpPr txBox="1">
            <a:spLocks/>
          </p:cNvSpPr>
          <p:nvPr/>
        </p:nvSpPr>
        <p:spPr>
          <a:xfrm>
            <a:off x="388801" y="4801678"/>
            <a:ext cx="1779634" cy="262574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However, for all</a:t>
            </a:r>
            <a:endParaRPr lang="en-US" sz="2000" dirty="0"/>
          </a:p>
        </p:txBody>
      </p:sp>
      <p:graphicFrame>
        <p:nvGraphicFramePr>
          <p:cNvPr id="24" name="Object 23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5C0C9900-CFB9-4BA5-8A77-00F8AFF5D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99636"/>
              </p:ext>
            </p:extLst>
          </p:nvPr>
        </p:nvGraphicFramePr>
        <p:xfrm>
          <a:off x="2209772" y="4793900"/>
          <a:ext cx="15208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21" imgW="1054080" imgH="241200" progId="Equation.DSMT4">
                  <p:embed/>
                </p:oleObj>
              </mc:Choice>
              <mc:Fallback>
                <p:oleObj name="Equation" r:id="rId21" imgW="1054080" imgH="241200" progId="Equation.DSMT4">
                  <p:embed/>
                  <p:pic>
                    <p:nvPicPr>
                      <p:cNvPr id="55" name="Object 54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04766CB3-640D-4E18-9E41-B826D80F6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72" y="4793900"/>
                        <a:ext cx="1520825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127C56A3-0E6C-490E-BA80-B284FD8459DF}"/>
              </a:ext>
            </a:extLst>
          </p:cNvPr>
          <p:cNvSpPr txBox="1">
            <a:spLocks/>
          </p:cNvSpPr>
          <p:nvPr/>
        </p:nvSpPr>
        <p:spPr>
          <a:xfrm>
            <a:off x="3771934" y="4805627"/>
            <a:ext cx="1102677" cy="36133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we have</a:t>
            </a:r>
            <a:endParaRPr lang="en-US" sz="2000" dirty="0"/>
          </a:p>
        </p:txBody>
      </p:sp>
      <p:graphicFrame>
        <p:nvGraphicFramePr>
          <p:cNvPr id="26" name="Object 25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32CA8715-E567-4E62-B90A-D085E8033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936794"/>
              </p:ext>
            </p:extLst>
          </p:nvPr>
        </p:nvGraphicFramePr>
        <p:xfrm>
          <a:off x="4651375" y="4793345"/>
          <a:ext cx="33559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23" imgW="2323800" imgH="241200" progId="Equation.DSMT4">
                  <p:embed/>
                </p:oleObj>
              </mc:Choice>
              <mc:Fallback>
                <p:oleObj name="Equation" r:id="rId23" imgW="2323800" imgH="241200" progId="Equation.DSMT4">
                  <p:embed/>
                  <p:pic>
                    <p:nvPicPr>
                      <p:cNvPr id="56" name="Object 55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0BDBDD25-CE89-439D-A2FE-C35BE94D61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4793345"/>
                        <a:ext cx="3355975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15">
            <a:extLst>
              <a:ext uri="{FF2B5EF4-FFF2-40B4-BE49-F238E27FC236}">
                <a16:creationId xmlns:a16="http://schemas.microsoft.com/office/drawing/2014/main" id="{8423F19C-1800-40C4-9930-E711C4A8B620}"/>
              </a:ext>
            </a:extLst>
          </p:cNvPr>
          <p:cNvSpPr txBox="1">
            <a:spLocks/>
          </p:cNvSpPr>
          <p:nvPr/>
        </p:nvSpPr>
        <p:spPr>
          <a:xfrm>
            <a:off x="404269" y="5240073"/>
            <a:ext cx="6767240" cy="35542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chemeClr val="tx1"/>
                </a:solidFill>
              </a:rPr>
              <a:t>We conclude that </a:t>
            </a:r>
            <a:r>
              <a:rPr lang="en-US" sz="2000" i="1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has a relative (and absolute) minimum at</a:t>
            </a:r>
            <a:endParaRPr lang="en-US" sz="2000" dirty="0"/>
          </a:p>
        </p:txBody>
      </p:sp>
      <p:graphicFrame>
        <p:nvGraphicFramePr>
          <p:cNvPr id="28" name="Object 27" descr="Left parenthesis one-third comma one-third right parenthesis.">
            <a:extLst>
              <a:ext uri="{FF2B5EF4-FFF2-40B4-BE49-F238E27FC236}">
                <a16:creationId xmlns:a16="http://schemas.microsoft.com/office/drawing/2014/main" id="{38757A72-E439-4A1C-BD24-BB182693E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691832"/>
              </p:ext>
            </p:extLst>
          </p:nvPr>
        </p:nvGraphicFramePr>
        <p:xfrm>
          <a:off x="7226429" y="5202293"/>
          <a:ext cx="7588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25" imgW="431640" imgH="241200" progId="Equation.DSMT4">
                  <p:embed/>
                </p:oleObj>
              </mc:Choice>
              <mc:Fallback>
                <p:oleObj name="Equation" r:id="rId25" imgW="431640" imgH="241200" progId="Equation.DSMT4">
                  <p:embed/>
                  <p:pic>
                    <p:nvPicPr>
                      <p:cNvPr id="45" name="Object 44" descr="Left parenthesis one-third comma one-third right parenthesis.">
                        <a:extLst>
                          <a:ext uri="{FF2B5EF4-FFF2-40B4-BE49-F238E27FC236}">
                            <a16:creationId xmlns:a16="http://schemas.microsoft.com/office/drawing/2014/main" id="{3B18DBB1-0D73-4FA0-91F7-AB9C41BC2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429" y="5202293"/>
                        <a:ext cx="7588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348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FCD399-3ECE-452B-A297-16088E5D5E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838" y="1346582"/>
            <a:ext cx="8232775" cy="273212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altLang="en-US" sz="2000" b="1">
                <a:solidFill>
                  <a:srgbClr val="0070C0"/>
                </a:solidFill>
              </a:rPr>
              <a:t>Example 11 </a:t>
            </a:r>
            <a:r>
              <a:rPr lang="en-US" altLang="en-US" sz="2000" b="1" dirty="0">
                <a:solidFill>
                  <a:srgbClr val="0070C0"/>
                </a:solidFill>
              </a:rPr>
              <a:t>– Profit Maximization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52ED-ED3A-4D91-9872-AC338BD61B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838" y="1740825"/>
            <a:ext cx="8404512" cy="268086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A candy company produces two types of candy, </a:t>
            </a:r>
            <a:r>
              <a:rPr lang="en-US" sz="2000" i="1" dirty="0"/>
              <a:t>A</a:t>
            </a:r>
            <a:r>
              <a:rPr lang="en-US" sz="2000" dirty="0"/>
              <a:t> and </a:t>
            </a:r>
            <a:r>
              <a:rPr lang="en-US" sz="2000" i="1" dirty="0"/>
              <a:t>B</a:t>
            </a:r>
            <a:r>
              <a:rPr lang="en-US" sz="2000" dirty="0"/>
              <a:t>, for which the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57CAE60-ACBB-4EA6-AE2D-83403673B6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0881" y="2061422"/>
            <a:ext cx="5017142" cy="331789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average costs of production are constant at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FE238122-BCE1-40C9-AA11-F34DB8EF6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85347"/>
              </p:ext>
            </p:extLst>
          </p:nvPr>
        </p:nvGraphicFramePr>
        <p:xfrm>
          <a:off x="5323893" y="2129942"/>
          <a:ext cx="14668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1015920" imgH="190440" progId="Equation.DSMT4">
                  <p:embed/>
                </p:oleObj>
              </mc:Choice>
              <mc:Fallback>
                <p:oleObj name="Equation" r:id="rId3" imgW="1015920" imgH="190440" progId="Equation.DSMT4">
                  <p:embed/>
                  <p:pic>
                    <p:nvPicPr>
                      <p:cNvPr id="49" name="Object 48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BC65AFBC-C27A-4E92-8AFE-1C0260E431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893" y="2129942"/>
                        <a:ext cx="14668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14711-520B-4C25-8FA6-CEBCFAC34625}"/>
              </a:ext>
            </a:extLst>
          </p:cNvPr>
          <p:cNvSpPr txBox="1">
            <a:spLocks/>
          </p:cNvSpPr>
          <p:nvPr/>
        </p:nvSpPr>
        <p:spPr>
          <a:xfrm>
            <a:off x="6829932" y="2061422"/>
            <a:ext cx="1242884" cy="2770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2000"/>
              <a:t>per pound,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9641E5-9DCE-4570-B3B1-AC2E22ACFCEA}"/>
              </a:ext>
            </a:extLst>
          </p:cNvPr>
          <p:cNvSpPr txBox="1">
            <a:spLocks/>
          </p:cNvSpPr>
          <p:nvPr/>
        </p:nvSpPr>
        <p:spPr>
          <a:xfrm>
            <a:off x="391947" y="2381452"/>
            <a:ext cx="3163350" cy="2545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/>
              <a:t>respectively. The quantities</a:t>
            </a:r>
            <a:endParaRPr lang="en-US" sz="2000" dirty="0"/>
          </a:p>
        </p:txBody>
      </p:sp>
      <p:graphicFrame>
        <p:nvGraphicFramePr>
          <p:cNvPr id="8" name="Object 7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F4B9D07F-A892-449E-8DB4-B2FFBE0D2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9623"/>
              </p:ext>
            </p:extLst>
          </p:nvPr>
        </p:nvGraphicFramePr>
        <p:xfrm>
          <a:off x="3555296" y="2377763"/>
          <a:ext cx="5318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40" name="Object 39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902E9D01-E1CE-4D85-8633-8BDA37983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296" y="2377763"/>
                        <a:ext cx="531813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2D7BD18-B870-4690-B043-4E2DE4DB3C81}"/>
              </a:ext>
            </a:extLst>
          </p:cNvPr>
          <p:cNvSpPr txBox="1">
            <a:spLocks/>
          </p:cNvSpPr>
          <p:nvPr/>
        </p:nvSpPr>
        <p:spPr>
          <a:xfrm>
            <a:off x="4132398" y="2372688"/>
            <a:ext cx="3940418" cy="331788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(in pounds) of 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 that can be</a:t>
            </a:r>
            <a:endParaRPr lang="en-IN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06C6E6-5767-4275-81FF-64665EB661E4}"/>
              </a:ext>
            </a:extLst>
          </p:cNvPr>
          <p:cNvSpPr txBox="1">
            <a:spLocks/>
          </p:cNvSpPr>
          <p:nvPr/>
        </p:nvSpPr>
        <p:spPr>
          <a:xfrm>
            <a:off x="380368" y="2744302"/>
            <a:ext cx="6410376" cy="329115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sold each week are given by the joint-demand functions</a:t>
            </a:r>
            <a:endParaRPr lang="en-IN" sz="2000" dirty="0"/>
          </a:p>
        </p:txBody>
      </p:sp>
      <p:graphicFrame>
        <p:nvGraphicFramePr>
          <p:cNvPr id="11" name="Object 10" descr="Start layout enlarged left brace first row f sub l left parenthesis l comma k right parenthesis equals 3 l squared minus k equals 0, second row f sub k left parenthesis l comma k right parenthesis equals 3 k squared minus l equals 0 end layout.">
            <a:extLst>
              <a:ext uri="{FF2B5EF4-FFF2-40B4-BE49-F238E27FC236}">
                <a16:creationId xmlns:a16="http://schemas.microsoft.com/office/drawing/2014/main" id="{7BF6575A-78C5-470A-847C-EB70E0A0B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231930"/>
              </p:ext>
            </p:extLst>
          </p:nvPr>
        </p:nvGraphicFramePr>
        <p:xfrm>
          <a:off x="370478" y="3057525"/>
          <a:ext cx="55197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7" imgW="3822480" imgH="203040" progId="Equation.DSMT4">
                  <p:embed/>
                </p:oleObj>
              </mc:Choice>
              <mc:Fallback>
                <p:oleObj name="Equation" r:id="rId7" imgW="3822480" imgH="203040" progId="Equation.DSMT4">
                  <p:embed/>
                  <p:pic>
                    <p:nvPicPr>
                      <p:cNvPr id="41" name="Object 40" descr="Start layout enlarged left brace first row f sub l left parenthesis l comma k right parenthesis equals 3 l squared minus k equals 0, second row f sub k left parenthesis l comma k right parenthesis equals 3 k squared minus l equals 0 end layout.">
                        <a:extLst>
                          <a:ext uri="{FF2B5EF4-FFF2-40B4-BE49-F238E27FC236}">
                            <a16:creationId xmlns:a16="http://schemas.microsoft.com/office/drawing/2014/main" id="{75C08A99-DDBB-4C74-8066-DEA1CAAEB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78" y="3057525"/>
                        <a:ext cx="5519738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77DB1B3-03C3-4E48-8665-4271EF2818AC}"/>
              </a:ext>
            </a:extLst>
          </p:cNvPr>
          <p:cNvSpPr txBox="1">
            <a:spLocks/>
          </p:cNvSpPr>
          <p:nvPr/>
        </p:nvSpPr>
        <p:spPr>
          <a:xfrm>
            <a:off x="5938041" y="3073417"/>
            <a:ext cx="1669793" cy="340443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are the selling</a:t>
            </a:r>
            <a:endParaRPr lang="en-IN" sz="2000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3729146-4097-4435-A734-2C47B9569FA3}"/>
              </a:ext>
            </a:extLst>
          </p:cNvPr>
          <p:cNvSpPr txBox="1">
            <a:spLocks/>
          </p:cNvSpPr>
          <p:nvPr/>
        </p:nvSpPr>
        <p:spPr>
          <a:xfrm>
            <a:off x="390881" y="3424508"/>
            <a:ext cx="8213731" cy="591970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/>
              <a:t>prices (in dollars per pound) of </a:t>
            </a:r>
            <a:r>
              <a:rPr lang="en-US" sz="2000" i="1"/>
              <a:t>A</a:t>
            </a:r>
            <a:r>
              <a:rPr lang="en-US" sz="2000"/>
              <a:t> and </a:t>
            </a:r>
            <a:r>
              <a:rPr lang="en-US" sz="2000" i="1"/>
              <a:t>B</a:t>
            </a:r>
            <a:r>
              <a:rPr lang="en-US" sz="2000"/>
              <a:t>, respectively. Determine the selling prices that will maximize the company’s profit </a:t>
            </a:r>
            <a:r>
              <a:rPr lang="en-US" sz="2000" i="1"/>
              <a:t>P</a:t>
            </a:r>
            <a:r>
              <a:rPr lang="en-US" sz="2000"/>
              <a:t>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087313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73C50E-E886-432E-878E-7C0C11F84357}"/>
                  </a:ext>
                </a:extLst>
              </p:cNvPr>
              <p:cNvSpPr/>
              <p:nvPr/>
            </p:nvSpPr>
            <p:spPr>
              <a:xfrm>
                <a:off x="295746" y="101045"/>
                <a:ext cx="819974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HW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weekly loss from selling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computers and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printers is given by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)=1000+3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−8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Find the number of computers and printers to be sold in order to minimize the loss.  (Answer: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 and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73C50E-E886-432E-878E-7C0C11F84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46" y="101045"/>
                <a:ext cx="8199744" cy="738664"/>
              </a:xfrm>
              <a:prstGeom prst="rect">
                <a:avLst/>
              </a:prstGeom>
              <a:blipFill>
                <a:blip r:embed="rId2"/>
                <a:stretch>
                  <a:fillRect l="-223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13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E854730-F188-4CE3-BF8D-899410F730CB}"/>
                  </a:ext>
                </a:extLst>
              </p:cNvPr>
              <p:cNvSpPr/>
              <p:nvPr/>
            </p:nvSpPr>
            <p:spPr>
              <a:xfrm>
                <a:off x="457201" y="993279"/>
                <a:ext cx="8109370" cy="1655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Remark: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partial derivative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slope of the line tangent to the surface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parallel to the </a:t>
                </a:r>
                <a:r>
                  <a:rPr lang="en-US" sz="20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xz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plane. It represents the rate of change of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respect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held fixed. 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represents the rate of change of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respect to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when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held fixed. 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E854730-F188-4CE3-BF8D-899410F73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993279"/>
                <a:ext cx="8109370" cy="1655390"/>
              </a:xfrm>
              <a:prstGeom prst="rect">
                <a:avLst/>
              </a:prstGeom>
              <a:blipFill>
                <a:blip r:embed="rId2"/>
                <a:stretch>
                  <a:fillRect l="-752" t="-2214" r="-150" b="-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>
            <a:extLst>
              <a:ext uri="{FF2B5EF4-FFF2-40B4-BE49-F238E27FC236}">
                <a16:creationId xmlns:a16="http://schemas.microsoft.com/office/drawing/2014/main" id="{A32AAED1-49FD-448C-8F9C-CE58ADA3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0" y="3513755"/>
            <a:ext cx="1857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829ED1FC-AD4B-4F22-AD95-71C82E57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71" y="3429000"/>
            <a:ext cx="19716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5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4">
            <a:extLst>
              <a:ext uri="{FF2B5EF4-FFF2-40B4-BE49-F238E27FC236}">
                <a16:creationId xmlns:a16="http://schemas.microsoft.com/office/drawing/2014/main" id="{EED9B913-2553-485C-ACF9-5458F3B5A1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9275" y="1006833"/>
            <a:ext cx="8232775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7FA3"/>
                </a:solidFill>
              </a:rPr>
              <a:t>Example 1 </a:t>
            </a:r>
            <a:r>
              <a:rPr lang="en-US" altLang="en-US" sz="2400" b="1" dirty="0">
                <a:solidFill>
                  <a:srgbClr val="007FA3"/>
                </a:solidFill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solidFill>
                  <a:srgbClr val="007FA3"/>
                </a:solidFill>
              </a:rPr>
              <a:t> Finding Partial Derivatives</a:t>
            </a:r>
            <a:endParaRPr lang="en-US" sz="2400" dirty="0">
              <a:solidFill>
                <a:srgbClr val="007FA3"/>
              </a:solidFill>
            </a:endParaRPr>
          </a:p>
        </p:txBody>
      </p:sp>
      <p:sp>
        <p:nvSpPr>
          <p:cNvPr id="3" name="Content Placeholder 115">
            <a:extLst>
              <a:ext uri="{FF2B5EF4-FFF2-40B4-BE49-F238E27FC236}">
                <a16:creationId xmlns:a16="http://schemas.microsoft.com/office/drawing/2014/main" id="{9EDF9159-1C34-473F-A143-07B8DC49FC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6283" y="1545996"/>
            <a:ext cx="181832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If</a:t>
            </a:r>
          </a:p>
        </p:txBody>
      </p:sp>
      <p:graphicFrame>
        <p:nvGraphicFramePr>
          <p:cNvPr id="4" name="Object 3" descr="f left parenthesis x comma y right parenthesis equals x y squared plus x squared y.">
            <a:extLst>
              <a:ext uri="{FF2B5EF4-FFF2-40B4-BE49-F238E27FC236}">
                <a16:creationId xmlns:a16="http://schemas.microsoft.com/office/drawing/2014/main" id="{5D97EBC4-C831-44AF-AE01-ACE3ACC39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5936"/>
              </p:ext>
            </p:extLst>
          </p:nvPr>
        </p:nvGraphicFramePr>
        <p:xfrm>
          <a:off x="708025" y="1528763"/>
          <a:ext cx="20780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3" imgW="1473120" imgH="291960" progId="Equation.DSMT4">
                  <p:embed/>
                </p:oleObj>
              </mc:Choice>
              <mc:Fallback>
                <p:oleObj name="Equation" r:id="rId3" imgW="1473120" imgH="291960" progId="Equation.DSMT4">
                  <p:embed/>
                  <p:pic>
                    <p:nvPicPr>
                      <p:cNvPr id="30" name="Object 29" descr="f left parenthesis x comma y right parenthesis equals x y squared plus x squared y.">
                        <a:extLst>
                          <a:ext uri="{FF2B5EF4-FFF2-40B4-BE49-F238E27FC236}">
                            <a16:creationId xmlns:a16="http://schemas.microsoft.com/office/drawing/2014/main" id="{C7D98C5F-B6AA-46C3-AF37-3BDFF5F40D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025" y="1528763"/>
                        <a:ext cx="207803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16">
            <a:extLst>
              <a:ext uri="{FF2B5EF4-FFF2-40B4-BE49-F238E27FC236}">
                <a16:creationId xmlns:a16="http://schemas.microsoft.com/office/drawing/2014/main" id="{BC1FB60B-8BF4-4AF4-9921-70D2FC5AADEF}"/>
              </a:ext>
            </a:extLst>
          </p:cNvPr>
          <p:cNvSpPr txBox="1">
            <a:spLocks/>
          </p:cNvSpPr>
          <p:nvPr/>
        </p:nvSpPr>
        <p:spPr>
          <a:xfrm>
            <a:off x="3000586" y="1559523"/>
            <a:ext cx="62773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 descr="f sub x left parenthesis x comma y right parenthesis and f sub 7 left parenthesis x comma y right parenthesis. Also, find f sub f sub x left parenthesis 3 comma 4 right parenthesis.">
            <a:extLst>
              <a:ext uri="{FF2B5EF4-FFF2-40B4-BE49-F238E27FC236}">
                <a16:creationId xmlns:a16="http://schemas.microsoft.com/office/drawing/2014/main" id="{3DE83E0C-5BCD-42DB-8161-7CE3DAB2D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07786"/>
              </p:ext>
            </p:extLst>
          </p:nvPr>
        </p:nvGraphicFramePr>
        <p:xfrm>
          <a:off x="3756025" y="1565275"/>
          <a:ext cx="4267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5" imgW="3022560" imgH="279360" progId="Equation.DSMT4">
                  <p:embed/>
                </p:oleObj>
              </mc:Choice>
              <mc:Fallback>
                <p:oleObj name="Equation" r:id="rId5" imgW="3022560" imgH="279360" progId="Equation.DSMT4">
                  <p:embed/>
                  <p:pic>
                    <p:nvPicPr>
                      <p:cNvPr id="127" name="Object 126" descr="f sub x left parenthesis x comma y right parenthesis and f sub 7 left parenthesis x comma y right parenthesis. Also, find f sub f sub x left parenthesis 3 comma 4 right parenthesis.">
                        <a:extLst>
                          <a:ext uri="{FF2B5EF4-FFF2-40B4-BE49-F238E27FC236}">
                            <a16:creationId xmlns:a16="http://schemas.microsoft.com/office/drawing/2014/main" id="{94CBAAE0-9AFA-45F5-B3FC-75488228B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6025" y="1565275"/>
                        <a:ext cx="426720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17">
            <a:extLst>
              <a:ext uri="{FF2B5EF4-FFF2-40B4-BE49-F238E27FC236}">
                <a16:creationId xmlns:a16="http://schemas.microsoft.com/office/drawing/2014/main" id="{B7C82170-DF74-4097-BBA6-5C67C60130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74040" y="1522656"/>
            <a:ext cx="519391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 dirty="0"/>
              <a:t>and</a:t>
            </a:r>
            <a:endParaRPr lang="en-IN" sz="2400" dirty="0"/>
          </a:p>
        </p:txBody>
      </p:sp>
      <p:graphicFrame>
        <p:nvGraphicFramePr>
          <p:cNvPr id="8" name="Object 7" descr="f sub y left parenthesis 3 comma 4 right parenthesis.">
            <a:extLst>
              <a:ext uri="{FF2B5EF4-FFF2-40B4-BE49-F238E27FC236}">
                <a16:creationId xmlns:a16="http://schemas.microsoft.com/office/drawing/2014/main" id="{85D369BB-3E08-4F0D-A53C-1A9A7214F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32017"/>
              </p:ext>
            </p:extLst>
          </p:nvPr>
        </p:nvGraphicFramePr>
        <p:xfrm>
          <a:off x="352298" y="2010918"/>
          <a:ext cx="9477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7" imgW="672840" imgH="291960" progId="Equation.DSMT4">
                  <p:embed/>
                </p:oleObj>
              </mc:Choice>
              <mc:Fallback>
                <p:oleObj name="Equation" r:id="rId7" imgW="672840" imgH="291960" progId="Equation.DSMT4">
                  <p:embed/>
                  <p:pic>
                    <p:nvPicPr>
                      <p:cNvPr id="35" name="Object 34" descr="f sub y left parenthesis 3 comma 4 right parenthesis.">
                        <a:extLst>
                          <a:ext uri="{FF2B5EF4-FFF2-40B4-BE49-F238E27FC236}">
                            <a16:creationId xmlns:a16="http://schemas.microsoft.com/office/drawing/2014/main" id="{7CB2B51A-555E-4A37-B267-B5C719F91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298" y="2010918"/>
                        <a:ext cx="94773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18">
            <a:extLst>
              <a:ext uri="{FF2B5EF4-FFF2-40B4-BE49-F238E27FC236}">
                <a16:creationId xmlns:a16="http://schemas.microsoft.com/office/drawing/2014/main" id="{A5FC8F8C-D75C-4473-B9F5-7EDD57F1B661}"/>
              </a:ext>
            </a:extLst>
          </p:cNvPr>
          <p:cNvSpPr txBox="1">
            <a:spLocks/>
          </p:cNvSpPr>
          <p:nvPr/>
        </p:nvSpPr>
        <p:spPr>
          <a:xfrm>
            <a:off x="382281" y="2582565"/>
            <a:ext cx="836920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Solution: We treat </a:t>
            </a:r>
            <a:r>
              <a:rPr lang="en-US" sz="2400" i="1"/>
              <a:t>y</a:t>
            </a:r>
            <a:r>
              <a:rPr lang="en-US" sz="2400"/>
              <a:t> as a constant and differentiate</a:t>
            </a:r>
            <a:r>
              <a:rPr lang="en-US" sz="2400" i="1"/>
              <a:t>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/>
              <a:t>  with</a:t>
            </a:r>
            <a:endParaRPr lang="en-US" sz="2400" dirty="0"/>
          </a:p>
        </p:txBody>
      </p:sp>
      <p:sp>
        <p:nvSpPr>
          <p:cNvPr id="10" name="Content Placeholder 119">
            <a:extLst>
              <a:ext uri="{FF2B5EF4-FFF2-40B4-BE49-F238E27FC236}">
                <a16:creationId xmlns:a16="http://schemas.microsoft.com/office/drawing/2014/main" id="{EBBA1018-F57A-4D0F-ADD6-E57C653662A2}"/>
              </a:ext>
            </a:extLst>
          </p:cNvPr>
          <p:cNvSpPr txBox="1">
            <a:spLocks/>
          </p:cNvSpPr>
          <p:nvPr/>
        </p:nvSpPr>
        <p:spPr>
          <a:xfrm>
            <a:off x="387647" y="3116263"/>
            <a:ext cx="1345606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respect to</a:t>
            </a:r>
            <a:endParaRPr lang="en-US" sz="2400" dirty="0"/>
          </a:p>
        </p:txBody>
      </p:sp>
      <p:graphicFrame>
        <p:nvGraphicFramePr>
          <p:cNvPr id="11" name="Object 10" descr="x colon f sub x baseline left parenthesis x comma y right parenthesis equals left parenthesis 1 right parenthesis y squared plus left parenthesis 2 x right parenthesis y equals y squared plus 2 x y.">
            <a:extLst>
              <a:ext uri="{FF2B5EF4-FFF2-40B4-BE49-F238E27FC236}">
                <a16:creationId xmlns:a16="http://schemas.microsoft.com/office/drawing/2014/main" id="{87E52F51-F3FE-4E29-B509-5EFD350D8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946913"/>
              </p:ext>
            </p:extLst>
          </p:nvPr>
        </p:nvGraphicFramePr>
        <p:xfrm>
          <a:off x="1958975" y="3137029"/>
          <a:ext cx="39687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9" imgW="2958840" imgH="279360" progId="Equation.DSMT4">
                  <p:embed/>
                </p:oleObj>
              </mc:Choice>
              <mc:Fallback>
                <p:oleObj name="Equation" r:id="rId9" imgW="2958840" imgH="279360" progId="Equation.DSMT4">
                  <p:embed/>
                  <p:pic>
                    <p:nvPicPr>
                      <p:cNvPr id="36" name="Object 35" descr="x colon f sub x baseline left parenthesis x comma y right parenthesis equals left parenthesis 1 right parenthesis y squared plus left parenthesis 2 x right parenthesis y equals y squared plus 2 x y.">
                        <a:extLst>
                          <a:ext uri="{FF2B5EF4-FFF2-40B4-BE49-F238E27FC236}">
                            <a16:creationId xmlns:a16="http://schemas.microsoft.com/office/drawing/2014/main" id="{04F44D89-5DF3-4B9D-BF0E-FB1AFD9EC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8975" y="3137029"/>
                        <a:ext cx="39687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0">
            <a:extLst>
              <a:ext uri="{FF2B5EF4-FFF2-40B4-BE49-F238E27FC236}">
                <a16:creationId xmlns:a16="http://schemas.microsoft.com/office/drawing/2014/main" id="{1B6AF706-7268-4DE5-8877-7301FB310208}"/>
              </a:ext>
            </a:extLst>
          </p:cNvPr>
          <p:cNvSpPr txBox="1">
            <a:spLocks/>
          </p:cNvSpPr>
          <p:nvPr/>
        </p:nvSpPr>
        <p:spPr>
          <a:xfrm>
            <a:off x="382281" y="3735268"/>
            <a:ext cx="83692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now treat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/>
              <a:t> as a constant and differentiate</a:t>
            </a:r>
            <a:r>
              <a:rPr lang="en-US" sz="2400" i="1"/>
              <a:t>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/>
              <a:t>  </a:t>
            </a:r>
            <a:r>
              <a:rPr lang="en-US" sz="2400"/>
              <a:t>with respect</a:t>
            </a:r>
            <a:endParaRPr lang="en-US" sz="2400" dirty="0"/>
          </a:p>
        </p:txBody>
      </p:sp>
      <p:sp>
        <p:nvSpPr>
          <p:cNvPr id="13" name="Content Placeholder 121">
            <a:extLst>
              <a:ext uri="{FF2B5EF4-FFF2-40B4-BE49-F238E27FC236}">
                <a16:creationId xmlns:a16="http://schemas.microsoft.com/office/drawing/2014/main" id="{85A0A386-2328-4021-AB60-46082CBBE362}"/>
              </a:ext>
            </a:extLst>
          </p:cNvPr>
          <p:cNvSpPr txBox="1">
            <a:spLocks/>
          </p:cNvSpPr>
          <p:nvPr/>
        </p:nvSpPr>
        <p:spPr>
          <a:xfrm>
            <a:off x="386175" y="4237968"/>
            <a:ext cx="27063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to</a:t>
            </a:r>
            <a:endParaRPr lang="en-US" sz="2400" i="1" baseline="-25000" dirty="0"/>
          </a:p>
        </p:txBody>
      </p:sp>
      <p:graphicFrame>
        <p:nvGraphicFramePr>
          <p:cNvPr id="14" name="Object 13" descr="y colon f sub y baseline left parenthesis x comma y right parenthesis equals x left parenthesis 2 y right parenthesis plus x squared left parenthesis 1 right parenthesis equals 2 x y plus x squared.">
            <a:extLst>
              <a:ext uri="{FF2B5EF4-FFF2-40B4-BE49-F238E27FC236}">
                <a16:creationId xmlns:a16="http://schemas.microsoft.com/office/drawing/2014/main" id="{5E730D2B-B3B1-4063-9FDE-029F38AB1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54973"/>
              </p:ext>
            </p:extLst>
          </p:nvPr>
        </p:nvGraphicFramePr>
        <p:xfrm>
          <a:off x="780116" y="4257454"/>
          <a:ext cx="36004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11" imgW="2806560" imgH="291960" progId="Equation.DSMT4">
                  <p:embed/>
                </p:oleObj>
              </mc:Choice>
              <mc:Fallback>
                <p:oleObj name="Equation" r:id="rId11" imgW="2806560" imgH="291960" progId="Equation.DSMT4">
                  <p:embed/>
                  <p:pic>
                    <p:nvPicPr>
                      <p:cNvPr id="37" name="Object 36" descr="y colon f sub y baseline left parenthesis x comma y right parenthesis equals x left parenthesis 2 y right parenthesis plus x squared left parenthesis 1 right parenthesis equals 2 x y plus x squared.">
                        <a:extLst>
                          <a:ext uri="{FF2B5EF4-FFF2-40B4-BE49-F238E27FC236}">
                            <a16:creationId xmlns:a16="http://schemas.microsoft.com/office/drawing/2014/main" id="{24BB616A-2390-4ABE-8CDD-A3251B495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0116" y="4257454"/>
                        <a:ext cx="36004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22">
            <a:extLst>
              <a:ext uri="{FF2B5EF4-FFF2-40B4-BE49-F238E27FC236}">
                <a16:creationId xmlns:a16="http://schemas.microsoft.com/office/drawing/2014/main" id="{8818BFBF-F5F8-46DF-98DE-FCF487BBE3B6}"/>
              </a:ext>
            </a:extLst>
          </p:cNvPr>
          <p:cNvSpPr txBox="1">
            <a:spLocks/>
          </p:cNvSpPr>
          <p:nvPr/>
        </p:nvSpPr>
        <p:spPr>
          <a:xfrm>
            <a:off x="379455" y="4835100"/>
            <a:ext cx="2446253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evaluate then</a:t>
            </a:r>
            <a:endParaRPr lang="en-US" sz="2400" dirty="0"/>
          </a:p>
        </p:txBody>
      </p:sp>
      <p:graphicFrame>
        <p:nvGraphicFramePr>
          <p:cNvPr id="16" name="Object 15" descr="x equal 3">
            <a:extLst>
              <a:ext uri="{FF2B5EF4-FFF2-40B4-BE49-F238E27FC236}">
                <a16:creationId xmlns:a16="http://schemas.microsoft.com/office/drawing/2014/main" id="{8D6499F8-6BB9-4CBA-81C6-81CE6A414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96084"/>
              </p:ext>
            </p:extLst>
          </p:nvPr>
        </p:nvGraphicFramePr>
        <p:xfrm>
          <a:off x="2875344" y="4921250"/>
          <a:ext cx="6540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13" imgW="406080" imgH="177480" progId="Equation.DSMT4">
                  <p:embed/>
                </p:oleObj>
              </mc:Choice>
              <mc:Fallback>
                <p:oleObj name="Equation" r:id="rId13" imgW="406080" imgH="177480" progId="Equation.DSMT4">
                  <p:embed/>
                  <p:pic>
                    <p:nvPicPr>
                      <p:cNvPr id="128" name="Object 127" descr="x equal 3">
                        <a:extLst>
                          <a:ext uri="{FF2B5EF4-FFF2-40B4-BE49-F238E27FC236}">
                            <a16:creationId xmlns:a16="http://schemas.microsoft.com/office/drawing/2014/main" id="{6DEADF5A-2DBF-4391-8F83-E0430DED4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75344" y="4921250"/>
                        <a:ext cx="65405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23">
            <a:extLst>
              <a:ext uri="{FF2B5EF4-FFF2-40B4-BE49-F238E27FC236}">
                <a16:creationId xmlns:a16="http://schemas.microsoft.com/office/drawing/2014/main" id="{83B3E1E1-8308-45AF-A7AF-96C57B8F764F}"/>
              </a:ext>
            </a:extLst>
          </p:cNvPr>
          <p:cNvSpPr txBox="1">
            <a:spLocks/>
          </p:cNvSpPr>
          <p:nvPr/>
        </p:nvSpPr>
        <p:spPr>
          <a:xfrm>
            <a:off x="3606540" y="4857347"/>
            <a:ext cx="55363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and</a:t>
            </a:r>
            <a:endParaRPr lang="en-IN" sz="2400" dirty="0"/>
          </a:p>
        </p:txBody>
      </p:sp>
      <p:graphicFrame>
        <p:nvGraphicFramePr>
          <p:cNvPr id="18" name="Object 17" descr="y equal 4">
            <a:extLst>
              <a:ext uri="{FF2B5EF4-FFF2-40B4-BE49-F238E27FC236}">
                <a16:creationId xmlns:a16="http://schemas.microsoft.com/office/drawing/2014/main" id="{A395B4D0-1432-44C0-9FC2-A727920B5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69888"/>
              </p:ext>
            </p:extLst>
          </p:nvPr>
        </p:nvGraphicFramePr>
        <p:xfrm>
          <a:off x="4173855" y="4833176"/>
          <a:ext cx="717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5" imgW="368280" imgH="203040" progId="Equation.DSMT4">
                  <p:embed/>
                </p:oleObj>
              </mc:Choice>
              <mc:Fallback>
                <p:oleObj name="Equation" r:id="rId15" imgW="368280" imgH="203040" progId="Equation.DSMT4">
                  <p:embed/>
                  <p:pic>
                    <p:nvPicPr>
                      <p:cNvPr id="129" name="Object 128" descr="y equal 4">
                        <a:extLst>
                          <a:ext uri="{FF2B5EF4-FFF2-40B4-BE49-F238E27FC236}">
                            <a16:creationId xmlns:a16="http://schemas.microsoft.com/office/drawing/2014/main" id="{0C0D9D9E-6A5F-4590-86A7-98C15AC6F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73855" y="4833176"/>
                        <a:ext cx="7175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Calculation to simplify f sub x baseline left parenthesis 3 comma 4 right parenthesis and f sub y baseline left parenthesis 3 comma 4 right parenthesis.&#10;Long description are available in notes, press F6.">
            <a:extLst>
              <a:ext uri="{FF2B5EF4-FFF2-40B4-BE49-F238E27FC236}">
                <a16:creationId xmlns:a16="http://schemas.microsoft.com/office/drawing/2014/main" id="{D343103B-9D1D-4AA1-A88C-13041F672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129826"/>
              </p:ext>
            </p:extLst>
          </p:nvPr>
        </p:nvGraphicFramePr>
        <p:xfrm>
          <a:off x="464903" y="5472913"/>
          <a:ext cx="6311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7" imgW="4368600" imgH="291960" progId="Equation.DSMT4">
                  <p:embed/>
                </p:oleObj>
              </mc:Choice>
              <mc:Fallback>
                <p:oleObj name="Equation" r:id="rId17" imgW="4368600" imgH="291960" progId="Equation.DSMT4">
                  <p:embed/>
                  <p:pic>
                    <p:nvPicPr>
                      <p:cNvPr id="38" name="Object 37" descr="Calculation to simplify f sub x baseline left parenthesis 3 comma 4 right parenthesis and f sub y baseline left parenthesis 3 comma 4 right parenthesis.&#10;Long description are available in notes, press F6.">
                        <a:extLst>
                          <a:ext uri="{FF2B5EF4-FFF2-40B4-BE49-F238E27FC236}">
                            <a16:creationId xmlns:a16="http://schemas.microsoft.com/office/drawing/2014/main" id="{96B41A4B-E165-4CC8-90ED-1057E7AB7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903" y="5472913"/>
                        <a:ext cx="63119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56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BC19EE-A7B8-4C4E-B583-07CF5B1E42B8}"/>
                  </a:ext>
                </a:extLst>
              </p:cNvPr>
              <p:cNvSpPr/>
              <p:nvPr/>
            </p:nvSpPr>
            <p:spPr>
              <a:xfrm>
                <a:off x="0" y="858663"/>
                <a:ext cx="10242486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2: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Consider the function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,1)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(1,1)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BC19EE-A7B8-4C4E-B583-07CF5B1E4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8663"/>
                <a:ext cx="10242486" cy="424283"/>
              </a:xfrm>
              <a:prstGeom prst="rect">
                <a:avLst/>
              </a:prstGeom>
              <a:blipFill>
                <a:blip r:embed="rId2"/>
                <a:stretch>
                  <a:fillRect l="-595" t="-8696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BAEC03-E3EB-4F88-A759-B565C252F004}"/>
                  </a:ext>
                </a:extLst>
              </p:cNvPr>
              <p:cNvSpPr/>
              <p:nvPr/>
            </p:nvSpPr>
            <p:spPr>
              <a:xfrm>
                <a:off x="211294" y="1415534"/>
                <a:ext cx="32905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Notation: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then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BAEC03-E3EB-4F88-A759-B565C252F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4" y="1415534"/>
                <a:ext cx="3290516" cy="400110"/>
              </a:xfrm>
              <a:prstGeom prst="rect">
                <a:avLst/>
              </a:prstGeom>
              <a:blipFill>
                <a:blip r:embed="rId3"/>
                <a:stretch>
                  <a:fillRect l="-2041" t="-7576" r="-148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24C122-3B0F-4360-98E0-D9322C8718E0}"/>
                  </a:ext>
                </a:extLst>
              </p:cNvPr>
              <p:cNvSpPr/>
              <p:nvPr/>
            </p:nvSpPr>
            <p:spPr>
              <a:xfrm>
                <a:off x="534995" y="1784866"/>
                <a:ext cx="4129913" cy="67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24C122-3B0F-4360-98E0-D9322C871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5" y="1784866"/>
                <a:ext cx="4129913" cy="677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FB452-BD73-4542-AE11-CB156C4471B7}"/>
                  </a:ext>
                </a:extLst>
              </p:cNvPr>
              <p:cNvSpPr txBox="1"/>
              <p:nvPr/>
            </p:nvSpPr>
            <p:spPr>
              <a:xfrm>
                <a:off x="4157420" y="1955874"/>
                <a:ext cx="14039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FB452-BD73-4542-AE11-CB156C447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20" y="1955874"/>
                <a:ext cx="1403910" cy="307777"/>
              </a:xfrm>
              <a:prstGeom prst="rect">
                <a:avLst/>
              </a:prstGeom>
              <a:blipFill>
                <a:blip r:embed="rId5"/>
                <a:stretch>
                  <a:fillRect l="-3478" r="-3043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EB2668-46A9-4C3C-8E74-74E967E5E47D}"/>
                  </a:ext>
                </a:extLst>
              </p:cNvPr>
              <p:cNvSpPr txBox="1"/>
              <p:nvPr/>
            </p:nvSpPr>
            <p:spPr>
              <a:xfrm>
                <a:off x="887821" y="2535282"/>
                <a:ext cx="2385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=12−5=7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EB2668-46A9-4C3C-8E74-74E967E5E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21" y="2535282"/>
                <a:ext cx="2385589" cy="307777"/>
              </a:xfrm>
              <a:prstGeom prst="rect">
                <a:avLst/>
              </a:prstGeom>
              <a:blipFill>
                <a:blip r:embed="rId6"/>
                <a:stretch>
                  <a:fillRect l="-3069" r="-1535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F60C97-5357-4CAE-8BE9-9887808B5DBD}"/>
                  </a:ext>
                </a:extLst>
              </p:cNvPr>
              <p:cNvSpPr/>
              <p:nvPr/>
            </p:nvSpPr>
            <p:spPr>
              <a:xfrm>
                <a:off x="223504" y="3195420"/>
                <a:ext cx="4154279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8F60C97-5357-4CAE-8BE9-9887808B5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4" y="3195420"/>
                <a:ext cx="4154279" cy="730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BF25E8-608D-49F1-838B-F0020DB9B266}"/>
                  </a:ext>
                </a:extLst>
              </p:cNvPr>
              <p:cNvSpPr txBox="1"/>
              <p:nvPr/>
            </p:nvSpPr>
            <p:spPr>
              <a:xfrm>
                <a:off x="1052417" y="3953828"/>
                <a:ext cx="2234971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(1,1)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=−5+2=−3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BF25E8-608D-49F1-838B-F0020DB9B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17" y="3953828"/>
                <a:ext cx="2234971" cy="331950"/>
              </a:xfrm>
              <a:prstGeom prst="rect">
                <a:avLst/>
              </a:prstGeom>
              <a:blipFill>
                <a:blip r:embed="rId8"/>
                <a:stretch>
                  <a:fillRect l="-3552" t="-1852" r="-191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135AC1-D0AF-45F0-BE41-92563017CEDF}"/>
                  </a:ext>
                </a:extLst>
              </p:cNvPr>
              <p:cNvSpPr txBox="1"/>
              <p:nvPr/>
            </p:nvSpPr>
            <p:spPr>
              <a:xfrm>
                <a:off x="3968953" y="3429000"/>
                <a:ext cx="14039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0−5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135AC1-D0AF-45F0-BE41-92563017C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953" y="3429000"/>
                <a:ext cx="1403910" cy="307777"/>
              </a:xfrm>
              <a:prstGeom prst="rect">
                <a:avLst/>
              </a:prstGeom>
              <a:blipFill>
                <a:blip r:embed="rId9"/>
                <a:stretch>
                  <a:fillRect l="-3043" r="-521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58E6F4D3-542E-4ACF-8A1A-9E5683B26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381" y="919087"/>
            <a:ext cx="8376331" cy="738664"/>
          </a:xfrm>
        </p:spPr>
        <p:txBody>
          <a:bodyPr wrap="square" lIns="0" tIns="0" rIns="0" bIns="0" anchor="ctr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FA3"/>
                </a:solidFill>
              </a:rPr>
              <a:t>Example 3 </a:t>
            </a:r>
            <a:r>
              <a:rPr lang="en-US" altLang="en-US" sz="2400" b="1" dirty="0">
                <a:solidFill>
                  <a:srgbClr val="007FA3"/>
                </a:solidFill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solidFill>
                  <a:srgbClr val="007FA3"/>
                </a:solidFill>
              </a:rPr>
              <a:t> Partial Derivatives of a Function of Three Variables</a:t>
            </a:r>
            <a:endParaRPr lang="en-US" sz="2400" dirty="0">
              <a:solidFill>
                <a:srgbClr val="007FA3"/>
              </a:solidFill>
            </a:endParaRP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1A5CEC09-7019-4C3B-8CB4-870D771812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2382" y="1786252"/>
            <a:ext cx="248445" cy="369332"/>
          </a:xfrm>
        </p:spPr>
        <p:txBody>
          <a:bodyPr wrap="square" lIns="0" tIns="0" rIns="0" bIns="0" anchor="ctr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If</a:t>
            </a:r>
          </a:p>
        </p:txBody>
      </p:sp>
      <p:graphicFrame>
        <p:nvGraphicFramePr>
          <p:cNvPr id="4" name="Object 3" descr="An equation simplifies f left parenthesis x comma y comma z right parenthesis.&#10;Long description are available in notes, press F6.">
            <a:extLst>
              <a:ext uri="{FF2B5EF4-FFF2-40B4-BE49-F238E27FC236}">
                <a16:creationId xmlns:a16="http://schemas.microsoft.com/office/drawing/2014/main" id="{92339E03-68A8-4C9A-93B3-B3393295E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31093"/>
              </p:ext>
            </p:extLst>
          </p:nvPr>
        </p:nvGraphicFramePr>
        <p:xfrm>
          <a:off x="570956" y="1722785"/>
          <a:ext cx="80073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4965480" imgH="291960" progId="Equation.DSMT4">
                  <p:embed/>
                </p:oleObj>
              </mc:Choice>
              <mc:Fallback>
                <p:oleObj name="Equation" r:id="rId3" imgW="4965480" imgH="291960" progId="Equation.DSMT4">
                  <p:embed/>
                  <p:pic>
                    <p:nvPicPr>
                      <p:cNvPr id="24" name="Object 23" descr="An equation simplifies f left parenthesis x comma y comma z right parenthesis.&#10;Long description are available in notes, press F6.">
                        <a:extLst>
                          <a:ext uri="{FF2B5EF4-FFF2-40B4-BE49-F238E27FC236}">
                            <a16:creationId xmlns:a16="http://schemas.microsoft.com/office/drawing/2014/main" id="{4B8A502C-E822-4E43-9D37-35C89C726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956" y="1722785"/>
                        <a:ext cx="8007350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1C44A5E-62EC-41DA-8E56-99F1A7327A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8027" y="2610651"/>
            <a:ext cx="8400686" cy="369332"/>
          </a:xfrm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</a:pPr>
            <a:r>
              <a:rPr lang="en-US" sz="2400" dirty="0"/>
              <a:t>Solution: We treat </a:t>
            </a:r>
            <a:r>
              <a:rPr lang="en-US" sz="2400" i="1" dirty="0"/>
              <a:t>y</a:t>
            </a:r>
            <a:r>
              <a:rPr lang="en-US" sz="2400" dirty="0"/>
              <a:t> and </a:t>
            </a:r>
            <a:r>
              <a:rPr lang="en-US" sz="2400" i="1" dirty="0"/>
              <a:t>z</a:t>
            </a:r>
            <a:r>
              <a:rPr lang="en-US" sz="2400" dirty="0"/>
              <a:t> as constants and differentiate </a:t>
            </a:r>
            <a:r>
              <a:rPr lang="en-US" sz="2400" i="1" dirty="0"/>
              <a:t>f</a:t>
            </a:r>
            <a:r>
              <a:rPr lang="en-US" sz="2400" dirty="0"/>
              <a:t> with</a:t>
            </a:r>
            <a:endParaRPr lang="en-US" sz="2400" i="1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8FE328B1-7262-4EEC-B41A-FD38E3FF1A72}"/>
              </a:ext>
            </a:extLst>
          </p:cNvPr>
          <p:cNvSpPr txBox="1">
            <a:spLocks/>
          </p:cNvSpPr>
          <p:nvPr/>
        </p:nvSpPr>
        <p:spPr>
          <a:xfrm>
            <a:off x="372383" y="2984178"/>
            <a:ext cx="150862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respect to</a:t>
            </a:r>
            <a:endParaRPr lang="en-US" sz="2400" i="1" dirty="0"/>
          </a:p>
        </p:txBody>
      </p:sp>
      <p:graphicFrame>
        <p:nvGraphicFramePr>
          <p:cNvPr id="7" name="Object 6" descr="x colon f sub x baseline left parenthesis x comma y comma z right parenthesis equals 2 x.">
            <a:extLst>
              <a:ext uri="{FF2B5EF4-FFF2-40B4-BE49-F238E27FC236}">
                <a16:creationId xmlns:a16="http://schemas.microsoft.com/office/drawing/2014/main" id="{5294243B-1367-4F39-83CA-367B72B7A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17942"/>
              </p:ext>
            </p:extLst>
          </p:nvPr>
        </p:nvGraphicFramePr>
        <p:xfrm>
          <a:off x="1808519" y="3008739"/>
          <a:ext cx="21605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1409400" imgH="266400" progId="Equation.DSMT4">
                  <p:embed/>
                </p:oleObj>
              </mc:Choice>
              <mc:Fallback>
                <p:oleObj name="Equation" r:id="rId5" imgW="1409400" imgH="266400" progId="Equation.DSMT4">
                  <p:embed/>
                  <p:pic>
                    <p:nvPicPr>
                      <p:cNvPr id="28" name="Object 27" descr="x colon f sub x baseline left parenthesis x comma y comma z right parenthesis equals 2 x.">
                        <a:extLst>
                          <a:ext uri="{FF2B5EF4-FFF2-40B4-BE49-F238E27FC236}">
                            <a16:creationId xmlns:a16="http://schemas.microsoft.com/office/drawing/2014/main" id="{8A17D180-72D5-47D3-9A4C-E04208561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8519" y="3008739"/>
                        <a:ext cx="2160588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09DC3F34-3358-4C0C-9B7A-D6F69B9331C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1497" y="3452792"/>
            <a:ext cx="8400685" cy="369332"/>
          </a:xfrm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</a:pPr>
            <a:r>
              <a:rPr lang="en-US" sz="2400" dirty="0"/>
              <a:t>We treat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z</a:t>
            </a:r>
            <a:r>
              <a:rPr lang="en-US" sz="2400" dirty="0"/>
              <a:t> as constants and differentiate </a:t>
            </a:r>
            <a:r>
              <a:rPr lang="en-US" sz="2400" i="1" dirty="0"/>
              <a:t>f</a:t>
            </a:r>
            <a:r>
              <a:rPr lang="en-US" sz="2400" dirty="0"/>
              <a:t> with respect</a:t>
            </a:r>
            <a:endParaRPr lang="en-US" sz="2400" i="1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4E54CE4-8A83-49D0-AD98-07CB2FEE8FB4}"/>
              </a:ext>
            </a:extLst>
          </p:cNvPr>
          <p:cNvSpPr txBox="1">
            <a:spLocks/>
          </p:cNvSpPr>
          <p:nvPr/>
        </p:nvSpPr>
        <p:spPr>
          <a:xfrm>
            <a:off x="367394" y="3849449"/>
            <a:ext cx="33306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to</a:t>
            </a:r>
            <a:endParaRPr lang="en-US" sz="2400" dirty="0"/>
          </a:p>
        </p:txBody>
      </p:sp>
      <p:graphicFrame>
        <p:nvGraphicFramePr>
          <p:cNvPr id="10" name="Object 9" descr="y colon f sub y baseline left parenthesis x comma y comma z right parenthesis equals 2 y z.">
            <a:extLst>
              <a:ext uri="{FF2B5EF4-FFF2-40B4-BE49-F238E27FC236}">
                <a16:creationId xmlns:a16="http://schemas.microsoft.com/office/drawing/2014/main" id="{71323D6C-E253-4A27-892E-4FD3FCA52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192781"/>
              </p:ext>
            </p:extLst>
          </p:nvPr>
        </p:nvGraphicFramePr>
        <p:xfrm>
          <a:off x="700463" y="3880514"/>
          <a:ext cx="21590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7" imgW="1523880" imgH="279360" progId="Equation.DSMT4">
                  <p:embed/>
                </p:oleObj>
              </mc:Choice>
              <mc:Fallback>
                <p:oleObj name="Equation" r:id="rId7" imgW="1523880" imgH="279360" progId="Equation.DSMT4">
                  <p:embed/>
                  <p:pic>
                    <p:nvPicPr>
                      <p:cNvPr id="32" name="Object 31" descr="y colon f sub y baseline left parenthesis x comma y comma z right parenthesis equals 2 y z.">
                        <a:extLst>
                          <a:ext uri="{FF2B5EF4-FFF2-40B4-BE49-F238E27FC236}">
                            <a16:creationId xmlns:a16="http://schemas.microsoft.com/office/drawing/2014/main" id="{0B01B033-3EA6-4649-8451-151632CE6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0463" y="3880514"/>
                        <a:ext cx="2159000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C784CD5E-DED0-4DAD-ADF7-A4086EA6D894}"/>
              </a:ext>
            </a:extLst>
          </p:cNvPr>
          <p:cNvSpPr txBox="1">
            <a:spLocks/>
          </p:cNvSpPr>
          <p:nvPr/>
        </p:nvSpPr>
        <p:spPr>
          <a:xfrm>
            <a:off x="358775" y="4357084"/>
            <a:ext cx="824320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We treat </a:t>
            </a:r>
            <a:r>
              <a:rPr lang="en-US" sz="2400" i="1"/>
              <a:t>x</a:t>
            </a:r>
            <a:r>
              <a:rPr lang="en-US" sz="2400"/>
              <a:t> and </a:t>
            </a:r>
            <a:r>
              <a:rPr lang="en-US" sz="2400" i="1"/>
              <a:t>y</a:t>
            </a:r>
            <a:r>
              <a:rPr lang="en-US" sz="2400"/>
              <a:t> as constants and differentiate </a:t>
            </a:r>
            <a:r>
              <a:rPr lang="en-US" sz="2400" i="1"/>
              <a:t>f</a:t>
            </a:r>
            <a:r>
              <a:rPr lang="en-US" sz="2400"/>
              <a:t> with respect</a:t>
            </a:r>
            <a:endParaRPr lang="en-US" sz="2400" i="1" dirty="0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E2FF4C15-8FA2-49D9-952B-BF8CA6F55BD7}"/>
              </a:ext>
            </a:extLst>
          </p:cNvPr>
          <p:cNvSpPr txBox="1">
            <a:spLocks/>
          </p:cNvSpPr>
          <p:nvPr/>
        </p:nvSpPr>
        <p:spPr>
          <a:xfrm>
            <a:off x="364672" y="4626925"/>
            <a:ext cx="412568" cy="55396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to</a:t>
            </a:r>
            <a:endParaRPr lang="en-US" sz="2400" i="1" baseline="-25000" dirty="0"/>
          </a:p>
        </p:txBody>
      </p:sp>
      <p:graphicFrame>
        <p:nvGraphicFramePr>
          <p:cNvPr id="13" name="Object 12" descr="z colon f sub z baseline left parenthesis x comma y comma z right parenthesis equals y squared plus 3 z squared.">
            <a:extLst>
              <a:ext uri="{FF2B5EF4-FFF2-40B4-BE49-F238E27FC236}">
                <a16:creationId xmlns:a16="http://schemas.microsoft.com/office/drawing/2014/main" id="{64C09156-99FF-4440-8607-EADEAF8CD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210069"/>
              </p:ext>
            </p:extLst>
          </p:nvPr>
        </p:nvGraphicFramePr>
        <p:xfrm>
          <a:off x="727817" y="4740329"/>
          <a:ext cx="23510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9" imgW="1726920" imgH="279360" progId="Equation.DSMT4">
                  <p:embed/>
                </p:oleObj>
              </mc:Choice>
              <mc:Fallback>
                <p:oleObj name="Equation" r:id="rId9" imgW="1726920" imgH="279360" progId="Equation.DSMT4">
                  <p:embed/>
                  <p:pic>
                    <p:nvPicPr>
                      <p:cNvPr id="39" name="Object 38" descr="z colon f sub z baseline left parenthesis x comma y comma z right parenthesis equals y squared plus 3 z squared.">
                        <a:extLst>
                          <a:ext uri="{FF2B5EF4-FFF2-40B4-BE49-F238E27FC236}">
                            <a16:creationId xmlns:a16="http://schemas.microsoft.com/office/drawing/2014/main" id="{40EB21A6-8896-4C9D-A4F4-DA4E66DFD3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7817" y="4740329"/>
                        <a:ext cx="2351087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6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7ABD8C-4E1A-43BD-867F-6F33CA845552}"/>
                  </a:ext>
                </a:extLst>
              </p:cNvPr>
              <p:cNvSpPr/>
              <p:nvPr/>
            </p:nvSpPr>
            <p:spPr>
              <a:xfrm>
                <a:off x="268587" y="167904"/>
                <a:ext cx="7263896" cy="1039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4: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each of the following functions: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2.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4.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7ABD8C-4E1A-43BD-867F-6F33CA845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7" y="167904"/>
                <a:ext cx="7263896" cy="1039836"/>
              </a:xfrm>
              <a:prstGeom prst="rect">
                <a:avLst/>
              </a:prstGeom>
              <a:blipFill>
                <a:blip r:embed="rId2"/>
                <a:stretch>
                  <a:fillRect l="-839" t="-35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6817FE1-C35A-4B4A-9AA8-9B7921068261}"/>
              </a:ext>
            </a:extLst>
          </p:cNvPr>
          <p:cNvSpPr txBox="1"/>
          <p:nvPr/>
        </p:nvSpPr>
        <p:spPr>
          <a:xfrm>
            <a:off x="190122" y="1281995"/>
            <a:ext cx="133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3DEB28-DE2A-4BC6-B73C-DF4B6A626827}"/>
                  </a:ext>
                </a:extLst>
              </p:cNvPr>
              <p:cNvSpPr/>
              <p:nvPr/>
            </p:nvSpPr>
            <p:spPr>
              <a:xfrm>
                <a:off x="190122" y="1651327"/>
                <a:ext cx="30693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1.  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3DEB28-DE2A-4BC6-B73C-DF4B6A626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22" y="1651327"/>
                <a:ext cx="3069366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499B52-60AE-4330-AA35-DBAAE3C233F0}"/>
                  </a:ext>
                </a:extLst>
              </p:cNvPr>
              <p:cNvSpPr/>
              <p:nvPr/>
            </p:nvSpPr>
            <p:spPr>
              <a:xfrm>
                <a:off x="953391" y="2005594"/>
                <a:ext cx="2968633" cy="562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499B52-60AE-4330-AA35-DBAAE3C23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1" y="2005594"/>
                <a:ext cx="2968633" cy="562911"/>
              </a:xfrm>
              <a:prstGeom prst="rect">
                <a:avLst/>
              </a:prstGeom>
              <a:blipFill>
                <a:blip r:embed="rId4"/>
                <a:stretch>
                  <a:fillRect l="-82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10CAD-9635-4E53-9223-D4280EEADDDB}"/>
                  </a:ext>
                </a:extLst>
              </p:cNvPr>
              <p:cNvSpPr txBox="1"/>
              <p:nvPr/>
            </p:nvSpPr>
            <p:spPr>
              <a:xfrm>
                <a:off x="3633420" y="1951022"/>
                <a:ext cx="160178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 dirty="0">
                          <a:ea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10CAD-9635-4E53-9223-D4280EEAD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20" y="1951022"/>
                <a:ext cx="1601785" cy="57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E1F559-FF33-453E-B9DB-4E8BDC32EB67}"/>
                  </a:ext>
                </a:extLst>
              </p:cNvPr>
              <p:cNvSpPr/>
              <p:nvPr/>
            </p:nvSpPr>
            <p:spPr>
              <a:xfrm>
                <a:off x="199333" y="3429000"/>
                <a:ext cx="26062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E1F559-FF33-453E-B9DB-4E8BDC32E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3" y="3429000"/>
                <a:ext cx="2606291" cy="400110"/>
              </a:xfrm>
              <a:prstGeom prst="rect">
                <a:avLst/>
              </a:prstGeom>
              <a:blipFill>
                <a:blip r:embed="rId6"/>
                <a:stretch>
                  <a:fillRect l="-2576" t="-9231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C058D2-E6C8-4685-A1D5-9BCDAEE324C9}"/>
                  </a:ext>
                </a:extLst>
              </p:cNvPr>
              <p:cNvSpPr/>
              <p:nvPr/>
            </p:nvSpPr>
            <p:spPr>
              <a:xfrm>
                <a:off x="855552" y="2558823"/>
                <a:ext cx="3076611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C058D2-E6C8-4685-A1D5-9BCDAEE324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52" y="2558823"/>
                <a:ext cx="3076611" cy="723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40D447-21E2-4CD0-9538-58C82684FCCC}"/>
                  </a:ext>
                </a:extLst>
              </p:cNvPr>
              <p:cNvSpPr/>
              <p:nvPr/>
            </p:nvSpPr>
            <p:spPr>
              <a:xfrm>
                <a:off x="3633420" y="2558823"/>
                <a:ext cx="1717458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440D447-21E2-4CD0-9538-58C82684F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20" y="2558823"/>
                <a:ext cx="1717458" cy="723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AB8699-1562-4824-A9C0-AAA18F4385BE}"/>
                  </a:ext>
                </a:extLst>
              </p:cNvPr>
              <p:cNvSpPr/>
              <p:nvPr/>
            </p:nvSpPr>
            <p:spPr>
              <a:xfrm>
                <a:off x="851183" y="4038587"/>
                <a:ext cx="24096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BAB8699-1562-4824-A9C0-AAA18F438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3" y="4038587"/>
                <a:ext cx="2409634" cy="400110"/>
              </a:xfrm>
              <a:prstGeom prst="rect">
                <a:avLst/>
              </a:prstGeom>
              <a:blipFill>
                <a:blip r:embed="rId9"/>
                <a:stretch>
                  <a:fillRect l="-1266" t="-6061" r="-151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39CF31-9A42-471E-8096-CA4EE5A4B305}"/>
                  </a:ext>
                </a:extLst>
              </p:cNvPr>
              <p:cNvSpPr/>
              <p:nvPr/>
            </p:nvSpPr>
            <p:spPr>
              <a:xfrm>
                <a:off x="842129" y="4478002"/>
                <a:ext cx="2057166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𝑙𝑛𝑥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39CF31-9A42-471E-8096-CA4EE5A4B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9" y="4478002"/>
                <a:ext cx="2057166" cy="424283"/>
              </a:xfrm>
              <a:prstGeom prst="rect">
                <a:avLst/>
              </a:prstGeom>
              <a:blipFill>
                <a:blip r:embed="rId10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BD3BD3-B368-4B84-9B52-58D9A3407D04}"/>
                  </a:ext>
                </a:extLst>
              </p:cNvPr>
              <p:cNvSpPr/>
              <p:nvPr/>
            </p:nvSpPr>
            <p:spPr>
              <a:xfrm>
                <a:off x="187741" y="5042965"/>
                <a:ext cx="23085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BD3BD3-B368-4B84-9B52-58D9A3407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41" y="5042965"/>
                <a:ext cx="2308581" cy="400110"/>
              </a:xfrm>
              <a:prstGeom prst="rect">
                <a:avLst/>
              </a:prstGeom>
              <a:blipFill>
                <a:blip r:embed="rId11"/>
                <a:stretch>
                  <a:fillRect l="-290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C6BB3E-EC1F-46CD-969D-529929337A3F}"/>
                  </a:ext>
                </a:extLst>
              </p:cNvPr>
              <p:cNvSpPr/>
              <p:nvPr/>
            </p:nvSpPr>
            <p:spPr>
              <a:xfrm>
                <a:off x="842129" y="5412297"/>
                <a:ext cx="2465931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C6BB3E-EC1F-46CD-969D-529929337A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9" y="5412297"/>
                <a:ext cx="2465931" cy="7231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21AAAD-130C-42BA-9B65-25D7792407D1}"/>
                  </a:ext>
                </a:extLst>
              </p:cNvPr>
              <p:cNvSpPr/>
              <p:nvPr/>
            </p:nvSpPr>
            <p:spPr>
              <a:xfrm>
                <a:off x="842129" y="6050420"/>
                <a:ext cx="2133854" cy="5629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21AAAD-130C-42BA-9B65-25D779240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29" y="6050420"/>
                <a:ext cx="2133854" cy="562911"/>
              </a:xfrm>
              <a:prstGeom prst="rect">
                <a:avLst/>
              </a:prstGeom>
              <a:blipFill>
                <a:blip r:embed="rId13"/>
                <a:stretch>
                  <a:fillRect l="-1143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C88C08-E117-4871-809D-A485C8E493DB}"/>
                  </a:ext>
                </a:extLst>
              </p:cNvPr>
              <p:cNvSpPr/>
              <p:nvPr/>
            </p:nvSpPr>
            <p:spPr>
              <a:xfrm>
                <a:off x="3022162" y="5412297"/>
                <a:ext cx="1107932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4C88C08-E117-4871-809D-A485C8E49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162" y="5412297"/>
                <a:ext cx="1107932" cy="723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D826A6-7CF5-48F0-A72D-096EED7FE344}"/>
                  </a:ext>
                </a:extLst>
              </p:cNvPr>
              <p:cNvSpPr/>
              <p:nvPr/>
            </p:nvSpPr>
            <p:spPr>
              <a:xfrm>
                <a:off x="2769323" y="5978349"/>
                <a:ext cx="1107932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D826A6-7CF5-48F0-A72D-096EED7FE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23" y="5978349"/>
                <a:ext cx="1107932" cy="723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1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E83217DF-029C-46B4-875B-45883F4F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81" y="49137"/>
            <a:ext cx="8376331" cy="738664"/>
          </a:xfrm>
        </p:spPr>
        <p:txBody>
          <a:bodyPr wrap="square" lIns="0" tIns="0" rIns="0" bIns="0" anchor="ctr"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</a:rPr>
              <a:t>Example 5 </a:t>
            </a:r>
            <a:r>
              <a:rPr lang="en-US" alt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–</a:t>
            </a:r>
            <a:r>
              <a:rPr lang="en-US" altLang="en-US" sz="2400" b="1" dirty="0">
                <a:solidFill>
                  <a:srgbClr val="0070C0"/>
                </a:solidFill>
              </a:rPr>
              <a:t> Partial Derivatives of a Function of Four Variables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CDBD5493-92F3-4943-9455-86DB66ACC1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632" y="833936"/>
            <a:ext cx="248445" cy="369332"/>
          </a:xfrm>
        </p:spPr>
        <p:txBody>
          <a:bodyPr wrap="square" lIns="0" tIns="0" rIns="0" bIns="0" anchor="ctr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If</a:t>
            </a:r>
          </a:p>
        </p:txBody>
      </p:sp>
      <p:graphicFrame>
        <p:nvGraphicFramePr>
          <p:cNvPr id="4" name="Object 3" descr="Problem equation to find partial derivatives.&#10;Long description available in notes. Press F6.">
            <a:extLst>
              <a:ext uri="{FF2B5EF4-FFF2-40B4-BE49-F238E27FC236}">
                <a16:creationId xmlns:a16="http://schemas.microsoft.com/office/drawing/2014/main" id="{2ECEBD3D-60B7-4C64-B197-01111665E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69913"/>
              </p:ext>
            </p:extLst>
          </p:nvPr>
        </p:nvGraphicFramePr>
        <p:xfrm>
          <a:off x="823067" y="659895"/>
          <a:ext cx="5292338" cy="73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3" imgW="3289300" imgH="457200" progId="Equation.DSMT4">
                  <p:embed/>
                </p:oleObj>
              </mc:Choice>
              <mc:Fallback>
                <p:oleObj name="Equation" r:id="rId3" imgW="3289300" imgH="457200" progId="Equation.DSMT4">
                  <p:embed/>
                  <p:pic>
                    <p:nvPicPr>
                      <p:cNvPr id="21" name="Object 20" descr="Problem equation to find partial derivatives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0215C28F-FD0A-4AEF-9D8B-635AD8C9A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67" y="659895"/>
                        <a:ext cx="5292338" cy="73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AD3AA78F-2B29-44E0-8F27-2D283448FD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3277" y="1775900"/>
            <a:ext cx="8400686" cy="369332"/>
          </a:xfrm>
        </p:spPr>
        <p:txBody>
          <a:bodyPr wrap="square" lIns="0" tIns="0" rIns="0" bIns="0" anchor="ctr">
            <a:spAutoFit/>
          </a:bodyPr>
          <a:lstStyle/>
          <a:p>
            <a:pPr marL="0" indent="0">
              <a:buNone/>
            </a:pPr>
            <a:r>
              <a:rPr lang="en-US" sz="2400" dirty="0"/>
              <a:t>Solution: Using the quotient rule, we have </a:t>
            </a:r>
            <a:endParaRPr lang="en-US" sz="2400" baseline="30000" dirty="0"/>
          </a:p>
        </p:txBody>
      </p:sp>
      <p:graphicFrame>
        <p:nvGraphicFramePr>
          <p:cNvPr id="6" name="Object 5" descr="An equation simplifying doh p over doh s.&#10;Long description available in notes. Press F6.">
            <a:extLst>
              <a:ext uri="{FF2B5EF4-FFF2-40B4-BE49-F238E27FC236}">
                <a16:creationId xmlns:a16="http://schemas.microsoft.com/office/drawing/2014/main" id="{7DB5A452-5F88-4869-92FA-E72ED0449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578563"/>
              </p:ext>
            </p:extLst>
          </p:nvPr>
        </p:nvGraphicFramePr>
        <p:xfrm>
          <a:off x="303308" y="2295465"/>
          <a:ext cx="4554052" cy="113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5" imgW="2641320" imgH="660240" progId="Equation.DSMT4">
                  <p:embed/>
                </p:oleObj>
              </mc:Choice>
              <mc:Fallback>
                <p:oleObj name="Equation" r:id="rId5" imgW="2641320" imgH="660240" progId="Equation.DSMT4">
                  <p:embed/>
                  <p:pic>
                    <p:nvPicPr>
                      <p:cNvPr id="30" name="Object 29" descr="An equation simplifying doh p over doh s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6CF6834B-7034-4496-8FC7-DAF4C4E51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08" y="2295465"/>
                        <a:ext cx="4554052" cy="11346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An equation simplifying doh p over doh s.&#10;Long description available in notes. Press F6.">
            <a:extLst>
              <a:ext uri="{FF2B5EF4-FFF2-40B4-BE49-F238E27FC236}">
                <a16:creationId xmlns:a16="http://schemas.microsoft.com/office/drawing/2014/main" id="{E62EDDB8-FFB4-41DD-AAA1-BD084149D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834058"/>
              </p:ext>
            </p:extLst>
          </p:nvPr>
        </p:nvGraphicFramePr>
        <p:xfrm>
          <a:off x="4902018" y="2370713"/>
          <a:ext cx="4147128" cy="884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7" imgW="2616120" imgH="558720" progId="Equation.DSMT4">
                  <p:embed/>
                </p:oleObj>
              </mc:Choice>
              <mc:Fallback>
                <p:oleObj name="Equation" r:id="rId7" imgW="2616120" imgH="558720" progId="Equation.DSMT4">
                  <p:embed/>
                  <p:pic>
                    <p:nvPicPr>
                      <p:cNvPr id="8" name="Object 7" descr="An equation simplifying doh p over doh s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8ACD3A1A-399D-4648-87E2-69220DFCC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018" y="2370713"/>
                        <a:ext cx="4147128" cy="8847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8C9FAA27-00FF-4EEB-BDA4-4CF9774763A5}"/>
              </a:ext>
            </a:extLst>
          </p:cNvPr>
          <p:cNvSpPr txBox="1">
            <a:spLocks/>
          </p:cNvSpPr>
          <p:nvPr/>
        </p:nvSpPr>
        <p:spPr>
          <a:xfrm>
            <a:off x="237681" y="3388097"/>
            <a:ext cx="1278995" cy="55396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/>
              <a:t>Rewriting</a:t>
            </a:r>
            <a:endParaRPr lang="en-US" sz="2400" dirty="0"/>
          </a:p>
        </p:txBody>
      </p:sp>
      <p:graphicFrame>
        <p:nvGraphicFramePr>
          <p:cNvPr id="9" name="Object 8" descr="p equals r s u left parenthesis r t squared plus s squared t right parenthesis super minus 1 baseline ">
            <a:extLst>
              <a:ext uri="{FF2B5EF4-FFF2-40B4-BE49-F238E27FC236}">
                <a16:creationId xmlns:a16="http://schemas.microsoft.com/office/drawing/2014/main" id="{1A5F23AE-69D3-46AE-B3B9-8065B254D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736874"/>
              </p:ext>
            </p:extLst>
          </p:nvPr>
        </p:nvGraphicFramePr>
        <p:xfrm>
          <a:off x="1582303" y="3410023"/>
          <a:ext cx="2316576" cy="466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20" name="Object 19" descr="p equals r s u left parenthesis r t squared plus s squared t right parenthesis super minus 1 baseline ">
                        <a:extLst>
                          <a:ext uri="{FF2B5EF4-FFF2-40B4-BE49-F238E27FC236}">
                            <a16:creationId xmlns:a16="http://schemas.microsoft.com/office/drawing/2014/main" id="{0767FC10-0EA7-4D04-BCA8-F0155D88F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303" y="3410023"/>
                        <a:ext cx="2316576" cy="466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1CB782F-7B01-472F-A014-D8C13C52121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64506" y="3377261"/>
            <a:ext cx="3958167" cy="553968"/>
          </a:xfrm>
          <a:noFill/>
          <a:ln>
            <a:noFill/>
          </a:ln>
        </p:spPr>
        <p:txBody>
          <a:bodyPr wrap="square" lIns="0" tIns="91425" rIns="0" bIns="91425" anchor="ctr" anchorCtr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and using the power rule </a:t>
            </a:r>
          </a:p>
        </p:txBody>
      </p:sp>
      <p:graphicFrame>
        <p:nvGraphicFramePr>
          <p:cNvPr id="11" name="Object 10" descr="An equation simplifying doh p over doh t.&#10;Long description available in notes. Press F6.">
            <a:extLst>
              <a:ext uri="{FF2B5EF4-FFF2-40B4-BE49-F238E27FC236}">
                <a16:creationId xmlns:a16="http://schemas.microsoft.com/office/drawing/2014/main" id="{DF0F44AB-C5E2-4D86-9E42-635412A77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32173"/>
              </p:ext>
            </p:extLst>
          </p:nvPr>
        </p:nvGraphicFramePr>
        <p:xfrm>
          <a:off x="223044" y="4100081"/>
          <a:ext cx="4093210" cy="72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11" imgW="2222280" imgH="393480" progId="Equation.DSMT4">
                  <p:embed/>
                </p:oleObj>
              </mc:Choice>
              <mc:Fallback>
                <p:oleObj name="Equation" r:id="rId11" imgW="2222280" imgH="393480" progId="Equation.DSMT4">
                  <p:embed/>
                  <p:pic>
                    <p:nvPicPr>
                      <p:cNvPr id="5" name="Object 4" descr="An equation simplifying doh p over doh t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0767FC10-0EA7-4D04-BCA8-F0155D88F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4" y="4100081"/>
                        <a:ext cx="4093210" cy="72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An equation simplifying doh p over doh t.&#10;Long description available in notes. Press F6.">
            <a:extLst>
              <a:ext uri="{FF2B5EF4-FFF2-40B4-BE49-F238E27FC236}">
                <a16:creationId xmlns:a16="http://schemas.microsoft.com/office/drawing/2014/main" id="{52B57390-17F9-47CC-A9D4-9E9D341F40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59039"/>
              </p:ext>
            </p:extLst>
          </p:nvPr>
        </p:nvGraphicFramePr>
        <p:xfrm>
          <a:off x="4369498" y="4207274"/>
          <a:ext cx="4079075" cy="66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13" imgW="2679480" imgH="431640" progId="Equation.DSMT4">
                  <p:embed/>
                </p:oleObj>
              </mc:Choice>
              <mc:Fallback>
                <p:oleObj name="Equation" r:id="rId13" imgW="2679480" imgH="431640" progId="Equation.DSMT4">
                  <p:embed/>
                  <p:pic>
                    <p:nvPicPr>
                      <p:cNvPr id="13" name="Object 12" descr="An equation simplifying doh p over doh t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F0B25330-E382-467B-A037-26146EE344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9498" y="4207274"/>
                        <a:ext cx="4079075" cy="660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A6F6F36-DF65-4154-8397-E6518B5BB316}"/>
              </a:ext>
            </a:extLst>
          </p:cNvPr>
          <p:cNvSpPr txBox="1">
            <a:spLocks/>
          </p:cNvSpPr>
          <p:nvPr/>
        </p:nvSpPr>
        <p:spPr>
          <a:xfrm>
            <a:off x="336828" y="4919222"/>
            <a:ext cx="949911" cy="553968"/>
          </a:xfrm>
          <a:prstGeom prst="rect">
            <a:avLst/>
          </a:prstGeom>
          <a:noFill/>
          <a:ln>
            <a:noFill/>
          </a:ln>
        </p:spPr>
        <p:txBody>
          <a:bodyPr wrap="square" lIns="0" tIns="91425" rIns="0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2400"/>
              <a:t>Letting</a:t>
            </a:r>
            <a:endParaRPr lang="en-IN" sz="2400" dirty="0"/>
          </a:p>
        </p:txBody>
      </p:sp>
      <p:graphicFrame>
        <p:nvGraphicFramePr>
          <p:cNvPr id="14" name="Object 13" descr="r equals 0 comma s equals 1 comma t equals 1 comma and u equals 1 gives">
            <a:extLst>
              <a:ext uri="{FF2B5EF4-FFF2-40B4-BE49-F238E27FC236}">
                <a16:creationId xmlns:a16="http://schemas.microsoft.com/office/drawing/2014/main" id="{A83F054C-8DE7-4584-8806-C1955E7AF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62301"/>
              </p:ext>
            </p:extLst>
          </p:nvPr>
        </p:nvGraphicFramePr>
        <p:xfrm>
          <a:off x="1379065" y="5037612"/>
          <a:ext cx="4382997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15" imgW="2044440" imgH="203040" progId="Equation.DSMT4">
                  <p:embed/>
                </p:oleObj>
              </mc:Choice>
              <mc:Fallback>
                <p:oleObj name="Equation" r:id="rId15" imgW="2044440" imgH="203040" progId="Equation.DSMT4">
                  <p:embed/>
                  <p:pic>
                    <p:nvPicPr>
                      <p:cNvPr id="3" name="Object 2" descr="r equals 0 comma s equals 1 comma t equals 1 comma and u equals 1 gives">
                        <a:extLst>
                          <a:ext uri="{FF2B5EF4-FFF2-40B4-BE49-F238E27FC236}">
                            <a16:creationId xmlns:a16="http://schemas.microsoft.com/office/drawing/2014/main" id="{FCF4AFED-A4C8-4A73-8ABE-6DFFA971DD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79065" y="5037612"/>
                        <a:ext cx="4382997" cy="43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 descr="Calculation to simplify doh p over doh t ranging from left parenthesis 0 comma 1 comma 1 comma 1 right parenthesis.&#10;Long description available in notes. Press F6.">
            <a:extLst>
              <a:ext uri="{FF2B5EF4-FFF2-40B4-BE49-F238E27FC236}">
                <a16:creationId xmlns:a16="http://schemas.microsoft.com/office/drawing/2014/main" id="{87C29CD9-1D14-482D-B180-E30AF2532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83794"/>
              </p:ext>
            </p:extLst>
          </p:nvPr>
        </p:nvGraphicFramePr>
        <p:xfrm>
          <a:off x="1516676" y="5827082"/>
          <a:ext cx="3965419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17" imgW="2235200" imgH="457200" progId="Equation.DSMT4">
                  <p:embed/>
                </p:oleObj>
              </mc:Choice>
              <mc:Fallback>
                <p:oleObj name="Equation" r:id="rId17" imgW="2235200" imgH="457200" progId="Equation.DSMT4">
                  <p:embed/>
                  <p:pic>
                    <p:nvPicPr>
                      <p:cNvPr id="8" name="Object 7" descr="Calculation to simplify doh p over doh t ranging from left parenthesis 0 comma 1 comma 1 comma 1 right parenthesis.&#10;Long description available in notes. Press F6.">
                        <a:extLst>
                          <a:ext uri="{FF2B5EF4-FFF2-40B4-BE49-F238E27FC236}">
                            <a16:creationId xmlns:a16="http://schemas.microsoft.com/office/drawing/2014/main" id="{5435FB2C-2AEF-4184-A56E-C3C0B0B64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676" y="5827082"/>
                        <a:ext cx="3965419" cy="809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31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CA9B5D-2077-4E39-AE1C-EFD1956AFE87}"/>
                  </a:ext>
                </a:extLst>
              </p:cNvPr>
              <p:cNvSpPr/>
              <p:nvPr/>
            </p:nvSpPr>
            <p:spPr>
              <a:xfrm>
                <a:off x="69409" y="134387"/>
                <a:ext cx="8601177" cy="424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6: (Three variables)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CA9B5D-2077-4E39-AE1C-EFD1956AF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9" y="134387"/>
                <a:ext cx="8601177" cy="424283"/>
              </a:xfrm>
              <a:prstGeom prst="rect">
                <a:avLst/>
              </a:prstGeom>
              <a:blipFill>
                <a:blip r:embed="rId2"/>
                <a:stretch>
                  <a:fillRect l="-709" t="-714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56258E-DF1C-49DC-8D46-31C5A23F18CF}"/>
              </a:ext>
            </a:extLst>
          </p:cNvPr>
          <p:cNvSpPr txBox="1"/>
          <p:nvPr/>
        </p:nvSpPr>
        <p:spPr>
          <a:xfrm>
            <a:off x="153909" y="525648"/>
            <a:ext cx="110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CBC238-2C27-437C-AF60-64BFB96FC622}"/>
                  </a:ext>
                </a:extLst>
              </p:cNvPr>
              <p:cNvSpPr/>
              <p:nvPr/>
            </p:nvSpPr>
            <p:spPr>
              <a:xfrm>
                <a:off x="595333" y="916908"/>
                <a:ext cx="30452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+0+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CBC238-2C27-437C-AF60-64BFB96FC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3" y="916908"/>
                <a:ext cx="3045257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26274FC-DA2C-4B8B-854B-C5570FFEEE4C}"/>
                  </a:ext>
                </a:extLst>
              </p:cNvPr>
              <p:cNvSpPr/>
              <p:nvPr/>
            </p:nvSpPr>
            <p:spPr>
              <a:xfrm>
                <a:off x="595333" y="1308169"/>
                <a:ext cx="1957011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26274FC-DA2C-4B8B-854B-C5570FFEE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3" y="1308169"/>
                <a:ext cx="1957011" cy="424283"/>
              </a:xfrm>
              <a:prstGeom prst="rect">
                <a:avLst/>
              </a:prstGeom>
              <a:blipFill>
                <a:blip r:embed="rId4"/>
                <a:stretch>
                  <a:fillRect l="-1558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635B7A-7BFA-4992-BF92-1BD8E3D5A570}"/>
                  </a:ext>
                </a:extLst>
              </p:cNvPr>
              <p:cNvSpPr/>
              <p:nvPr/>
            </p:nvSpPr>
            <p:spPr>
              <a:xfrm>
                <a:off x="595333" y="1841047"/>
                <a:ext cx="30379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635B7A-7BFA-4992-BF92-1BD8E3D5A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3" y="1841047"/>
                <a:ext cx="3037948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89A2DE-01E2-4E7D-88C9-8158935E14F1}"/>
                  </a:ext>
                </a:extLst>
              </p:cNvPr>
              <p:cNvSpPr/>
              <p:nvPr/>
            </p:nvSpPr>
            <p:spPr>
              <a:xfrm>
                <a:off x="250993" y="3518723"/>
                <a:ext cx="9762654" cy="73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7: (four variables) 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𝑦𝑧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89A2DE-01E2-4E7D-88C9-8158935E1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93" y="3518723"/>
                <a:ext cx="9762654" cy="732060"/>
              </a:xfrm>
              <a:prstGeom prst="rect">
                <a:avLst/>
              </a:prstGeom>
              <a:blipFill>
                <a:blip r:embed="rId6"/>
                <a:stretch>
                  <a:fillRect l="-624" t="-4167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4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Props1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052C4-6F29-46DC-9113-1B1D8BBA1238}">
  <ds:schemaRefs>
    <ds:schemaRef ds:uri="6125ffc9-2c56-435e-8267-1393444907b2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c1bd8dc-4e40-424f-a15f-9ffcd522197f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152871</TotalTime>
  <Words>2314</Words>
  <Application>Microsoft Office PowerPoint</Application>
  <PresentationFormat>On-screen Show (4:3)</PresentationFormat>
  <Paragraphs>248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17.4 Higher-Order Partial Derivatives  </vt:lpstr>
      <vt:lpstr>PowerPoint Presentation</vt:lpstr>
      <vt:lpstr>PowerPoint Presentation</vt:lpstr>
      <vt:lpstr>PowerPoint Presentation</vt:lpstr>
      <vt:lpstr>PowerPoint Presentation</vt:lpstr>
      <vt:lpstr>17.6 Maxima and Minima for Functions of Two Variables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1234</cp:revision>
  <dcterms:modified xsi:type="dcterms:W3CDTF">2024-09-09T05:12:58Z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