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21"/>
  </p:notesMasterIdLst>
  <p:handoutMasterIdLst>
    <p:handoutMasterId r:id="rId22"/>
  </p:handoutMasterIdLst>
  <p:sldIdLst>
    <p:sldId id="759" r:id="rId5"/>
    <p:sldId id="760" r:id="rId6"/>
    <p:sldId id="761" r:id="rId7"/>
    <p:sldId id="769" r:id="rId8"/>
    <p:sldId id="763" r:id="rId9"/>
    <p:sldId id="764" r:id="rId10"/>
    <p:sldId id="770" r:id="rId11"/>
    <p:sldId id="771" r:id="rId12"/>
    <p:sldId id="765" r:id="rId13"/>
    <p:sldId id="261" r:id="rId14"/>
    <p:sldId id="772" r:id="rId15"/>
    <p:sldId id="773" r:id="rId16"/>
    <p:sldId id="774" r:id="rId17"/>
    <p:sldId id="766" r:id="rId18"/>
    <p:sldId id="767" r:id="rId19"/>
    <p:sldId id="768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orient="horz" pos="958" userDrawn="1">
          <p15:clr>
            <a:srgbClr val="A4A3A4"/>
          </p15:clr>
        </p15:guide>
        <p15:guide id="10" pos="2109" userDrawn="1">
          <p15:clr>
            <a:srgbClr val="A4A3A4"/>
          </p15:clr>
        </p15:guide>
        <p15:guide id="11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8" autoAdjust="0"/>
    <p:restoredTop sz="95856" autoAdjust="0"/>
  </p:normalViewPr>
  <p:slideViewPr>
    <p:cSldViewPr snapToGrid="0" snapToObjects="1">
      <p:cViewPr varScale="1">
        <p:scale>
          <a:sx n="86" d="100"/>
          <a:sy n="86" d="100"/>
        </p:scale>
        <p:origin x="1642" y="72"/>
      </p:cViewPr>
      <p:guideLst>
        <p:guide orient="horz" pos="3974"/>
        <p:guide orient="horz" pos="414"/>
        <p:guide pos="249"/>
        <p:guide pos="2880"/>
        <p:guide orient="horz" pos="2228"/>
        <p:guide pos="5534"/>
        <p:guide orient="horz" pos="777"/>
        <p:guide orient="horz" pos="958"/>
        <p:guide pos="2109"/>
        <p:guide pos="2268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030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3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FE26E-77D1-4BAE-A352-9F38ED9365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lIns="0" tIns="0" rIns="0" bIns="0"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9B39A-AC01-4073-85EF-922E8DBA6C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17650"/>
            <a:ext cx="4178300" cy="46085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D8767-4141-4147-B2D2-9763C8CD3C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6291263"/>
            <a:ext cx="1262063" cy="56673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3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D16E5-5AFC-4D24-89BF-B5E5F2A0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66A-237B-4685-AAF8-81F80F696E6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F6D89-CA53-4930-B840-2F735929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CA8BD-6084-4B7B-9BA1-9819CCA0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A595-106C-4EF7-AF86-D3CAC332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82" r:id="rId3"/>
    <p:sldLayoutId id="214748368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47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101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3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.wmf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6220-501F-48E0-99FD-3EB6E414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20" y="59552"/>
            <a:ext cx="8229600" cy="553968"/>
          </a:xfrm>
        </p:spPr>
        <p:txBody>
          <a:bodyPr lIns="0" rIns="0" anchor="ctr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17.6 Maxima and Minima for Functions of Two Variables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7D7041-85A9-4475-BD9A-851A89566801}"/>
                  </a:ext>
                </a:extLst>
              </p:cNvPr>
              <p:cNvSpPr/>
              <p:nvPr/>
            </p:nvSpPr>
            <p:spPr>
              <a:xfrm>
                <a:off x="58078" y="897290"/>
                <a:ext cx="831494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this section we need to optimize functions of two variables.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be function of two variables with continuous partial derivatives. Then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7D7041-85A9-4475-BD9A-851A89566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8" y="897290"/>
                <a:ext cx="8314942" cy="707886"/>
              </a:xfrm>
              <a:prstGeom prst="rect">
                <a:avLst/>
              </a:prstGeom>
              <a:blipFill>
                <a:blip r:embed="rId2"/>
                <a:stretch>
                  <a:fillRect l="-806" t="-4310" r="-29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ED6FB4-291B-41B7-80BC-712B3B8A60CE}"/>
                  </a:ext>
                </a:extLst>
              </p:cNvPr>
              <p:cNvSpPr/>
              <p:nvPr/>
            </p:nvSpPr>
            <p:spPr>
              <a:xfrm>
                <a:off x="143420" y="1888946"/>
                <a:ext cx="8009395" cy="73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 1: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called a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critical point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ED6FB4-291B-41B7-80BC-712B3B8A6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0" y="1888946"/>
                <a:ext cx="8009395" cy="732060"/>
              </a:xfrm>
              <a:prstGeom prst="rect">
                <a:avLst/>
              </a:prstGeom>
              <a:blipFill>
                <a:blip r:embed="rId3"/>
                <a:stretch>
                  <a:fillRect l="-838" t="-5000" r="-838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DBEBE9B-BA53-4908-B3AD-F89BA787738A}"/>
                  </a:ext>
                </a:extLst>
              </p:cNvPr>
              <p:cNvSpPr/>
              <p:nvPr/>
            </p:nvSpPr>
            <p:spPr>
              <a:xfrm>
                <a:off x="143420" y="2892893"/>
                <a:ext cx="784623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 2: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has a 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relative maximum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 a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in a small neighborhood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Similarly, it has a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relative minimum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 a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in a small neighborhood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DBEBE9B-BA53-4908-B3AD-F89BA7877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0" y="2892893"/>
                <a:ext cx="7846231" cy="1323439"/>
              </a:xfrm>
              <a:prstGeom prst="rect">
                <a:avLst/>
              </a:prstGeom>
              <a:blipFill>
                <a:blip r:embed="rId4"/>
                <a:stretch>
                  <a:fillRect l="-855" t="-2765" r="-777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32AD89-502D-4B8A-A82E-ADDB2EDB8529}"/>
                  </a:ext>
                </a:extLst>
              </p:cNvPr>
              <p:cNvSpPr/>
              <p:nvPr/>
            </p:nvSpPr>
            <p:spPr>
              <a:xfrm>
                <a:off x="143420" y="4738973"/>
                <a:ext cx="9201908" cy="42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Rule # 1: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to find critical points, solve the two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32AD89-502D-4B8A-A82E-ADDB2EDB8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0" y="4738973"/>
                <a:ext cx="9201908" cy="424283"/>
              </a:xfrm>
              <a:prstGeom prst="rect">
                <a:avLst/>
              </a:prstGeom>
              <a:blipFill>
                <a:blip r:embed="rId5"/>
                <a:stretch>
                  <a:fillRect l="-729" t="-7143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2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248F9C8-DA9C-496D-83B6-782F961DA5C5}"/>
                  </a:ext>
                </a:extLst>
              </p:cNvPr>
              <p:cNvSpPr/>
              <p:nvPr/>
            </p:nvSpPr>
            <p:spPr>
              <a:xfrm>
                <a:off x="0" y="42347"/>
                <a:ext cx="873433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8: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company wishes to make an open rectangular box of volume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500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Find the dimensions of the box which will minimize the amount of material used.	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248F9C8-DA9C-496D-83B6-782F961DA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347"/>
                <a:ext cx="8734331" cy="1015663"/>
              </a:xfrm>
              <a:prstGeom prst="rect">
                <a:avLst/>
              </a:prstGeom>
              <a:blipFill>
                <a:blip r:embed="rId3"/>
                <a:stretch>
                  <a:fillRect l="-698" t="-3593" r="-698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7E084D0-6FB7-4F5B-9345-A2F39A32EEC3}"/>
              </a:ext>
            </a:extLst>
          </p:cNvPr>
          <p:cNvSpPr/>
          <p:nvPr/>
        </p:nvSpPr>
        <p:spPr>
          <a:xfrm>
            <a:off x="0" y="955318"/>
            <a:ext cx="1186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702E2-CA7D-475E-82B6-33E6F2DC081E}"/>
              </a:ext>
            </a:extLst>
          </p:cNvPr>
          <p:cNvSpPr/>
          <p:nvPr/>
        </p:nvSpPr>
        <p:spPr>
          <a:xfrm>
            <a:off x="1113576" y="1010269"/>
            <a:ext cx="6507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y, and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denote the dimensions of the box and let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 the surface area of the sides.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763BC9-25AB-4A6A-96B8-89D2C5ED7607}"/>
                  </a:ext>
                </a:extLst>
              </p:cNvPr>
              <p:cNvSpPr/>
              <p:nvPr/>
            </p:nvSpPr>
            <p:spPr>
              <a:xfrm>
                <a:off x="105695" y="1705766"/>
                <a:ext cx="3016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Then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763BC9-25AB-4A6A-96B8-89D2C5ED7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5" y="1705766"/>
                <a:ext cx="3016210" cy="400110"/>
              </a:xfrm>
              <a:prstGeom prst="rect">
                <a:avLst/>
              </a:prstGeom>
              <a:blipFill>
                <a:blip r:embed="rId4"/>
                <a:stretch>
                  <a:fillRect l="-202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3BDCBF8-9280-44B8-AC69-A91049CF67DD}"/>
              </a:ext>
            </a:extLst>
          </p:cNvPr>
          <p:cNvSpPr/>
          <p:nvPr/>
        </p:nvSpPr>
        <p:spPr>
          <a:xfrm>
            <a:off x="2999216" y="1705766"/>
            <a:ext cx="4371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need to minimize the surface area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292E2A-4AA3-4AE7-B0E0-32A8220A7420}"/>
                  </a:ext>
                </a:extLst>
              </p:cNvPr>
              <p:cNvSpPr/>
              <p:nvPr/>
            </p:nvSpPr>
            <p:spPr>
              <a:xfrm>
                <a:off x="315099" y="2057349"/>
                <a:ext cx="6106480" cy="567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Since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=500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500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Substituting in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we get: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292E2A-4AA3-4AE7-B0E0-32A8220A7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9" y="2057349"/>
                <a:ext cx="6106480" cy="567976"/>
              </a:xfrm>
              <a:prstGeom prst="rect">
                <a:avLst/>
              </a:prstGeom>
              <a:blipFill>
                <a:blip r:embed="rId5"/>
                <a:stretch>
                  <a:fillRect l="-1099" r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94F134-6800-487B-B877-11AAA8078EE8}"/>
                  </a:ext>
                </a:extLst>
              </p:cNvPr>
              <p:cNvSpPr/>
              <p:nvPr/>
            </p:nvSpPr>
            <p:spPr>
              <a:xfrm>
                <a:off x="256826" y="2623339"/>
                <a:ext cx="27139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94F134-6800-487B-B877-11AAA8078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6" y="2623339"/>
                <a:ext cx="2713948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E935DA-F00F-4132-BFFD-15D2D22C7C78}"/>
                  </a:ext>
                </a:extLst>
              </p:cNvPr>
              <p:cNvSpPr/>
              <p:nvPr/>
            </p:nvSpPr>
            <p:spPr>
              <a:xfrm>
                <a:off x="2881956" y="2467167"/>
                <a:ext cx="2935932" cy="729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E935DA-F00F-4132-BFFD-15D2D22C7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56" y="2467167"/>
                <a:ext cx="2935932" cy="7294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D59F41-F323-4B0C-9731-51CFD478505E}"/>
                  </a:ext>
                </a:extLst>
              </p:cNvPr>
              <p:cNvSpPr/>
              <p:nvPr/>
            </p:nvSpPr>
            <p:spPr>
              <a:xfrm>
                <a:off x="5697615" y="2503011"/>
                <a:ext cx="2297552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D59F41-F323-4B0C-9731-51CFD4785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15" y="2503011"/>
                <a:ext cx="2297552" cy="723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5B0FE1-DB86-4086-A48A-F2CAADFC4A3E}"/>
                  </a:ext>
                </a:extLst>
              </p:cNvPr>
              <p:cNvSpPr/>
              <p:nvPr/>
            </p:nvSpPr>
            <p:spPr>
              <a:xfrm>
                <a:off x="267154" y="3164885"/>
                <a:ext cx="2494529" cy="563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5B0FE1-DB86-4086-A48A-F2CAADFC4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4" y="3164885"/>
                <a:ext cx="2494529" cy="563552"/>
              </a:xfrm>
              <a:prstGeom prst="rect">
                <a:avLst/>
              </a:prstGeom>
              <a:blipFill>
                <a:blip r:embed="rId9"/>
                <a:stretch>
                  <a:fillRect r="-1711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8FE971-5588-457C-9925-B8F4C8FDEEBD}"/>
                  </a:ext>
                </a:extLst>
              </p:cNvPr>
              <p:cNvSpPr/>
              <p:nvPr/>
            </p:nvSpPr>
            <p:spPr>
              <a:xfrm>
                <a:off x="2761683" y="3115570"/>
                <a:ext cx="186692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8FE971-5588-457C-9925-B8F4C8FDE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83" y="3115570"/>
                <a:ext cx="1866921" cy="6705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A8B4D6-52E4-4954-9E38-9004A3C28685}"/>
                  </a:ext>
                </a:extLst>
              </p:cNvPr>
              <p:cNvSpPr/>
              <p:nvPr/>
            </p:nvSpPr>
            <p:spPr>
              <a:xfrm>
                <a:off x="4628604" y="3089280"/>
                <a:ext cx="1869871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A8B4D6-52E4-4954-9E38-9004A3C28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04" y="3089280"/>
                <a:ext cx="1869871" cy="7231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94F61A-FCBF-4370-8E7A-82016DACCFFD}"/>
                  </a:ext>
                </a:extLst>
              </p:cNvPr>
              <p:cNvSpPr txBox="1"/>
              <p:nvPr/>
            </p:nvSpPr>
            <p:spPr>
              <a:xfrm>
                <a:off x="679249" y="4060279"/>
                <a:ext cx="934551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94F61A-FCBF-4370-8E7A-82016DAC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9" y="4060279"/>
                <a:ext cx="934551" cy="6865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E3CEAF-531E-4DEB-A842-8A6881C7759B}"/>
                  </a:ext>
                </a:extLst>
              </p:cNvPr>
              <p:cNvSpPr txBox="1"/>
              <p:nvPr/>
            </p:nvSpPr>
            <p:spPr>
              <a:xfrm>
                <a:off x="1835770" y="3693115"/>
                <a:ext cx="1749261" cy="1387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E3CEAF-531E-4DEB-A842-8A6881C7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770" y="3693115"/>
                <a:ext cx="1749261" cy="13874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56C12F-6788-4303-83F5-8329C84CDBE7}"/>
                  </a:ext>
                </a:extLst>
              </p:cNvPr>
              <p:cNvSpPr/>
              <p:nvPr/>
            </p:nvSpPr>
            <p:spPr>
              <a:xfrm>
                <a:off x="3749422" y="4210014"/>
                <a:ext cx="36215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get one critical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(10,10)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56C12F-6788-4303-83F5-8329C84C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422" y="4210014"/>
                <a:ext cx="3621504" cy="400110"/>
              </a:xfrm>
              <a:prstGeom prst="rect">
                <a:avLst/>
              </a:prstGeom>
              <a:blipFill>
                <a:blip r:embed="rId14"/>
                <a:stretch>
                  <a:fillRect l="-1684" t="-9231" r="-101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2FB00B-9DC0-415E-98E8-77B8DDBB06DD}"/>
                  </a:ext>
                </a:extLst>
              </p:cNvPr>
              <p:cNvSpPr/>
              <p:nvPr/>
            </p:nvSpPr>
            <p:spPr>
              <a:xfrm>
                <a:off x="266400" y="5057885"/>
                <a:ext cx="5231112" cy="721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(10,10)=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2000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2000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−(1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(10,10)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2FB00B-9DC0-415E-98E8-77B8DDBB0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0" y="5057885"/>
                <a:ext cx="5231112" cy="721544"/>
              </a:xfrm>
              <a:prstGeom prst="rect">
                <a:avLst/>
              </a:prstGeom>
              <a:blipFill>
                <a:blip r:embed="rId15"/>
                <a:stretch>
                  <a:fillRect r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57A96A-48DB-4DEF-8FE2-3F602B7E82A1}"/>
                  </a:ext>
                </a:extLst>
              </p:cNvPr>
              <p:cNvSpPr/>
              <p:nvPr/>
            </p:nvSpPr>
            <p:spPr>
              <a:xfrm>
                <a:off x="5559364" y="5157159"/>
                <a:ext cx="3299878" cy="52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(10,10)=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2000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57A96A-48DB-4DEF-8FE2-3F602B7E8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364" y="5157159"/>
                <a:ext cx="3299878" cy="529184"/>
              </a:xfrm>
              <a:prstGeom prst="rect">
                <a:avLst/>
              </a:prstGeom>
              <a:blipFill>
                <a:blip r:embed="rId16"/>
                <a:stretch>
                  <a:fillRect r="-92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6539D60-37A8-4FF3-9F6B-6073629FB894}"/>
                  </a:ext>
                </a:extLst>
              </p:cNvPr>
              <p:cNvSpPr/>
              <p:nvPr/>
            </p:nvSpPr>
            <p:spPr>
              <a:xfrm>
                <a:off x="105695" y="5750384"/>
                <a:ext cx="5214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have minimum value surface area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(10,10)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6539D60-37A8-4FF3-9F6B-6073629F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5" y="5750384"/>
                <a:ext cx="5214889" cy="400110"/>
              </a:xfrm>
              <a:prstGeom prst="rect">
                <a:avLst/>
              </a:prstGeom>
              <a:blipFill>
                <a:blip r:embed="rId17"/>
                <a:stretch>
                  <a:fillRect l="-1168" t="-7576" r="-35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61D105-D664-4069-AFF2-63556C7B700B}"/>
                  </a:ext>
                </a:extLst>
              </p:cNvPr>
              <p:cNvSpPr/>
              <p:nvPr/>
            </p:nvSpPr>
            <p:spPr>
              <a:xfrm>
                <a:off x="68665" y="6096946"/>
                <a:ext cx="873433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That is, the dimension of the box which requires the least amount of material is a square base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10×10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height 5 cm.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61D105-D664-4069-AFF2-63556C7B7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5" y="6096946"/>
                <a:ext cx="8734330" cy="707886"/>
              </a:xfrm>
              <a:prstGeom prst="rect">
                <a:avLst/>
              </a:prstGeom>
              <a:blipFill>
                <a:blip r:embed="rId18"/>
                <a:stretch>
                  <a:fillRect l="-698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7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D09F8A-42F4-4B30-97A6-EFC11315BA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8389" y="368682"/>
            <a:ext cx="8232775" cy="273212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Example 9 – Applying the Second-Derivative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4512-1933-402A-9223-4FCE2EB0E8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8389" y="762925"/>
            <a:ext cx="1074011" cy="273212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Examine</a:t>
            </a:r>
          </a:p>
        </p:txBody>
      </p:sp>
      <p:graphicFrame>
        <p:nvGraphicFramePr>
          <p:cNvPr id="4" name="Object 3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EB7044D0-C1E5-49C5-A985-7DF5E0D44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0457"/>
              </p:ext>
            </p:extLst>
          </p:nvPr>
        </p:nvGraphicFramePr>
        <p:xfrm>
          <a:off x="1386659" y="759007"/>
          <a:ext cx="1670050" cy="331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3" imgW="1155600" imgH="228600" progId="Equation.DSMT4">
                  <p:embed/>
                </p:oleObj>
              </mc:Choice>
              <mc:Fallback>
                <p:oleObj name="Equation" r:id="rId3" imgW="1155600" imgH="228600" progId="Equation.DSMT4">
                  <p:embed/>
                  <p:pic>
                    <p:nvPicPr>
                      <p:cNvPr id="36" name="Object 35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69FDFE53-93CE-4245-A1EE-CB1727B957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659" y="759007"/>
                        <a:ext cx="1670050" cy="331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B637C93-DF00-4B50-AA77-50FCA4E21F52}"/>
              </a:ext>
            </a:extLst>
          </p:cNvPr>
          <p:cNvSpPr txBox="1">
            <a:spLocks/>
          </p:cNvSpPr>
          <p:nvPr/>
        </p:nvSpPr>
        <p:spPr>
          <a:xfrm>
            <a:off x="3108549" y="783188"/>
            <a:ext cx="5640163" cy="252949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for relative maxima or minima by using the</a:t>
            </a:r>
            <a:endParaRPr lang="en-US" sz="2000" i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3C09E10-4B4B-4891-9E56-FB5D940D79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432" y="1123515"/>
            <a:ext cx="8357831" cy="331789"/>
          </a:xfrm>
        </p:spPr>
        <p:txBody>
          <a:bodyPr lIns="0" tIns="0" rIns="0" bIns="0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second-derivative test.</a:t>
            </a:r>
            <a:endParaRPr lang="en-US" sz="20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1B166DF-5F3D-4AB0-AEBE-E24E4DAB8758}"/>
              </a:ext>
            </a:extLst>
          </p:cNvPr>
          <p:cNvSpPr txBox="1">
            <a:spLocks/>
          </p:cNvSpPr>
          <p:nvPr/>
        </p:nvSpPr>
        <p:spPr>
          <a:xfrm>
            <a:off x="372197" y="1517125"/>
            <a:ext cx="4153988" cy="243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2000"/>
              <a:t>Solution: First we find critical points</a:t>
            </a:r>
            <a:endParaRPr lang="en-US" sz="2000" dirty="0"/>
          </a:p>
        </p:txBody>
      </p:sp>
      <p:graphicFrame>
        <p:nvGraphicFramePr>
          <p:cNvPr id="8" name="Object 7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4A37F35C-F770-4856-B83B-69CE6049C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90653"/>
              </p:ext>
            </p:extLst>
          </p:nvPr>
        </p:nvGraphicFramePr>
        <p:xfrm>
          <a:off x="365580" y="1945692"/>
          <a:ext cx="2933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5" imgW="2031840" imgH="228600" progId="Equation.DSMT4">
                  <p:embed/>
                </p:oleObj>
              </mc:Choice>
              <mc:Fallback>
                <p:oleObj name="Equation" r:id="rId5" imgW="2031840" imgH="228600" progId="Equation.DSMT4">
                  <p:embed/>
                  <p:pic>
                    <p:nvPicPr>
                      <p:cNvPr id="37" name="Object 36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32399318-3378-4FEA-8838-40B0F8728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80" y="1945692"/>
                        <a:ext cx="29337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C6AD4D4-CBC7-4256-BF85-89815AB63CC9}"/>
              </a:ext>
            </a:extLst>
          </p:cNvPr>
          <p:cNvSpPr txBox="1">
            <a:spLocks/>
          </p:cNvSpPr>
          <p:nvPr/>
        </p:nvSpPr>
        <p:spPr>
          <a:xfrm>
            <a:off x="368497" y="2406290"/>
            <a:ext cx="978973" cy="303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/>
              <a:t>Solving</a:t>
            </a:r>
            <a:endParaRPr lang="en-US" sz="2000" dirty="0"/>
          </a:p>
        </p:txBody>
      </p:sp>
      <p:graphicFrame>
        <p:nvGraphicFramePr>
          <p:cNvPr id="10" name="Object 9" descr="Cap D left parenthesis one-third comma one-third right parenthesis equals 3 greater than 0 and f sub x x left parenthesis one-third comma one-third right parenthesis equals 2 greater than 0.">
            <a:extLst>
              <a:ext uri="{FF2B5EF4-FFF2-40B4-BE49-F238E27FC236}">
                <a16:creationId xmlns:a16="http://schemas.microsoft.com/office/drawing/2014/main" id="{169A0D38-6388-4A92-BF0F-18F29776F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96352"/>
              </p:ext>
            </p:extLst>
          </p:nvPr>
        </p:nvGraphicFramePr>
        <p:xfrm>
          <a:off x="1287672" y="2458424"/>
          <a:ext cx="19542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7" imgW="1333440" imgH="228600" progId="Equation.DSMT4">
                  <p:embed/>
                </p:oleObj>
              </mc:Choice>
              <mc:Fallback>
                <p:oleObj name="Equation" r:id="rId7" imgW="1333440" imgH="228600" progId="Equation.DSMT4">
                  <p:embed/>
                  <p:pic>
                    <p:nvPicPr>
                      <p:cNvPr id="38" name="Object 37" descr="Cap D left parenthesis one-third comma one-third right parenthesis equals 3 greater than 0 and f sub x x left parenthesis one-third comma one-third right parenthesis equals 2 greater than 0.">
                        <a:extLst>
                          <a:ext uri="{FF2B5EF4-FFF2-40B4-BE49-F238E27FC236}">
                            <a16:creationId xmlns:a16="http://schemas.microsoft.com/office/drawing/2014/main" id="{A7F18C4B-D1B2-4D42-BBC9-988DC82F3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672" y="2458424"/>
                        <a:ext cx="1954212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51D3E41-5090-4EBC-AFF5-93AD4BA1A6E3}"/>
              </a:ext>
            </a:extLst>
          </p:cNvPr>
          <p:cNvSpPr txBox="1">
            <a:spLocks/>
          </p:cNvSpPr>
          <p:nvPr/>
        </p:nvSpPr>
        <p:spPr>
          <a:xfrm>
            <a:off x="3288076" y="2414588"/>
            <a:ext cx="2174875" cy="331788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gives critical points</a:t>
            </a:r>
            <a:endParaRPr lang="en-IN" sz="2000" dirty="0"/>
          </a:p>
        </p:txBody>
      </p:sp>
      <p:graphicFrame>
        <p:nvGraphicFramePr>
          <p:cNvPr id="12" name="Object 11" descr="Left parenthesis one-third comma one-third right parenthesis.">
            <a:extLst>
              <a:ext uri="{FF2B5EF4-FFF2-40B4-BE49-F238E27FC236}">
                <a16:creationId xmlns:a16="http://schemas.microsoft.com/office/drawing/2014/main" id="{3BA4AB47-60E3-48FF-B1F9-2DC99D7AB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309533"/>
              </p:ext>
            </p:extLst>
          </p:nvPr>
        </p:nvGraphicFramePr>
        <p:xfrm>
          <a:off x="5439819" y="2392542"/>
          <a:ext cx="19637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9" imgW="1117440" imgH="241200" progId="Equation.DSMT4">
                  <p:embed/>
                </p:oleObj>
              </mc:Choice>
              <mc:Fallback>
                <p:oleObj name="Equation" r:id="rId9" imgW="1117440" imgH="241200" progId="Equation.DSMT4">
                  <p:embed/>
                  <p:pic>
                    <p:nvPicPr>
                      <p:cNvPr id="39" name="Object 38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8340D906-9D56-4F94-A4DD-20E3C7CE6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9819" y="2392542"/>
                        <a:ext cx="1963738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8A3BA32-A3CE-4BB3-97A5-16261425A6F2}"/>
              </a:ext>
            </a:extLst>
          </p:cNvPr>
          <p:cNvSpPr txBox="1">
            <a:spLocks/>
          </p:cNvSpPr>
          <p:nvPr/>
        </p:nvSpPr>
        <p:spPr>
          <a:xfrm>
            <a:off x="343854" y="2819580"/>
            <a:ext cx="707435" cy="26808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Now,</a:t>
            </a:r>
            <a:endParaRPr lang="en-US" sz="2000" dirty="0"/>
          </a:p>
        </p:txBody>
      </p:sp>
      <p:graphicFrame>
        <p:nvGraphicFramePr>
          <p:cNvPr id="14" name="Object 13" descr="Cap D left parenthesis one-third comma one-third right parenthesis equals 3 greater than 0 and f sub x x left parenthesis one-third comma one-third right parenthesis equals 2 greater than 0.">
            <a:extLst>
              <a:ext uri="{FF2B5EF4-FFF2-40B4-BE49-F238E27FC236}">
                <a16:creationId xmlns:a16="http://schemas.microsoft.com/office/drawing/2014/main" id="{A79E6534-453A-4412-B24A-44B0A0F3AA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044890"/>
              </p:ext>
            </p:extLst>
          </p:nvPr>
        </p:nvGraphicFramePr>
        <p:xfrm>
          <a:off x="990964" y="2862782"/>
          <a:ext cx="32575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11" imgW="2222280" imgH="228600" progId="Equation.DSMT4">
                  <p:embed/>
                </p:oleObj>
              </mc:Choice>
              <mc:Fallback>
                <p:oleObj name="Equation" r:id="rId11" imgW="2222280" imgH="228600" progId="Equation.DSMT4">
                  <p:embed/>
                  <p:pic>
                    <p:nvPicPr>
                      <p:cNvPr id="40" name="Object 39" descr="Cap D left parenthesis one-third comma one-third right parenthesis equals 3 greater than 0 and f sub x x left parenthesis one-third comma one-third right parenthesis equals 2 greater than 0.">
                        <a:extLst>
                          <a:ext uri="{FF2B5EF4-FFF2-40B4-BE49-F238E27FC236}">
                            <a16:creationId xmlns:a16="http://schemas.microsoft.com/office/drawing/2014/main" id="{A3B37F8E-E60E-482E-8638-3016279C8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964" y="2862782"/>
                        <a:ext cx="32575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38F747D5-B8B7-4212-AF58-1E540FCAC66C}"/>
              </a:ext>
            </a:extLst>
          </p:cNvPr>
          <p:cNvSpPr txBox="1">
            <a:spLocks/>
          </p:cNvSpPr>
          <p:nvPr/>
        </p:nvSpPr>
        <p:spPr>
          <a:xfrm>
            <a:off x="356918" y="3291880"/>
            <a:ext cx="707435" cy="3302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Thus,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15" descr="Cap D left parenthesis one-third comma one-third right parenthesis equals 3 greater than 0 and f sub x x left parenthesis one-third comma one-third right parenthesis equals 2 greater than 0.">
            <a:extLst>
              <a:ext uri="{FF2B5EF4-FFF2-40B4-BE49-F238E27FC236}">
                <a16:creationId xmlns:a16="http://schemas.microsoft.com/office/drawing/2014/main" id="{4E1936B5-1D08-4F5B-8A2D-0968C3BF2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525146"/>
              </p:ext>
            </p:extLst>
          </p:nvPr>
        </p:nvGraphicFramePr>
        <p:xfrm>
          <a:off x="1011574" y="3299659"/>
          <a:ext cx="31257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13" imgW="2133360" imgH="253800" progId="Equation.DSMT4">
                  <p:embed/>
                </p:oleObj>
              </mc:Choice>
              <mc:Fallback>
                <p:oleObj name="Equation" r:id="rId13" imgW="2133360" imgH="253800" progId="Equation.DSMT4">
                  <p:embed/>
                  <p:pic>
                    <p:nvPicPr>
                      <p:cNvPr id="41" name="Object 40" descr="Cap D left parenthesis one-third comma one-third right parenthesis equals 3 greater than 0 and f sub x x left parenthesis one-third comma one-third right parenthesis equals 2 greater than 0.">
                        <a:extLst>
                          <a:ext uri="{FF2B5EF4-FFF2-40B4-BE49-F238E27FC236}">
                            <a16:creationId xmlns:a16="http://schemas.microsoft.com/office/drawing/2014/main" id="{059FDDCB-5678-481B-BBD0-29A60E928A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74" y="3299659"/>
                        <a:ext cx="312578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C8CF23BB-DC70-4636-9B82-8042FF7A31BC}"/>
              </a:ext>
            </a:extLst>
          </p:cNvPr>
          <p:cNvSpPr txBox="1">
            <a:spLocks/>
          </p:cNvSpPr>
          <p:nvPr/>
        </p:nvSpPr>
        <p:spPr>
          <a:xfrm>
            <a:off x="354370" y="3700548"/>
            <a:ext cx="696919" cy="26808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Since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17" descr="Cap D left parenthesis one-third comma one-third right parenthesis equals 3 greater than 0 and f sub x x left parenthesis one-third comma one-third right parenthesis equals 2 greater than 0.">
            <a:extLst>
              <a:ext uri="{FF2B5EF4-FFF2-40B4-BE49-F238E27FC236}">
                <a16:creationId xmlns:a16="http://schemas.microsoft.com/office/drawing/2014/main" id="{A295F600-FA8C-430F-A8EB-4A8311FE8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80685"/>
              </p:ext>
            </p:extLst>
          </p:nvPr>
        </p:nvGraphicFramePr>
        <p:xfrm>
          <a:off x="1011574" y="3723995"/>
          <a:ext cx="19351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15" imgW="1320480" imgH="241200" progId="Equation.DSMT4">
                  <p:embed/>
                </p:oleObj>
              </mc:Choice>
              <mc:Fallback>
                <p:oleObj name="Equation" r:id="rId15" imgW="1320480" imgH="241200" progId="Equation.DSMT4">
                  <p:embed/>
                  <p:pic>
                    <p:nvPicPr>
                      <p:cNvPr id="42" name="Object 41" descr="Cap D left parenthesis one-third comma one-third right parenthesis equals 3 greater than 0 and f sub x x left parenthesis one-third comma one-third right parenthesis equals 2 greater than 0.">
                        <a:extLst>
                          <a:ext uri="{FF2B5EF4-FFF2-40B4-BE49-F238E27FC236}">
                            <a16:creationId xmlns:a16="http://schemas.microsoft.com/office/drawing/2014/main" id="{2FE902B1-FDA0-4847-BA27-E8462987AE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74" y="3723995"/>
                        <a:ext cx="193516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5628981E-9C9E-42C7-B8DC-7138E26B5C9B}"/>
              </a:ext>
            </a:extLst>
          </p:cNvPr>
          <p:cNvSpPr txBox="1">
            <a:spLocks/>
          </p:cNvSpPr>
          <p:nvPr/>
        </p:nvSpPr>
        <p:spPr>
          <a:xfrm>
            <a:off x="2993228" y="3700548"/>
            <a:ext cx="3608867" cy="328612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there is no relative extremum at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19" descr="Left parenthesis one-third comma one-third right parenthesis.">
            <a:extLst>
              <a:ext uri="{FF2B5EF4-FFF2-40B4-BE49-F238E27FC236}">
                <a16:creationId xmlns:a16="http://schemas.microsoft.com/office/drawing/2014/main" id="{857DD061-434C-454F-9C55-4C0D12267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339562"/>
              </p:ext>
            </p:extLst>
          </p:nvPr>
        </p:nvGraphicFramePr>
        <p:xfrm>
          <a:off x="6580551" y="3678238"/>
          <a:ext cx="7588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17" imgW="431640" imgH="241200" progId="Equation.DSMT4">
                  <p:embed/>
                </p:oleObj>
              </mc:Choice>
              <mc:Fallback>
                <p:oleObj name="Equation" r:id="rId17" imgW="431640" imgH="241200" progId="Equation.DSMT4">
                  <p:embed/>
                  <p:pic>
                    <p:nvPicPr>
                      <p:cNvPr id="45" name="Object 44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3B18DBB1-0D73-4FA0-91F7-AB9C41BC25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551" y="3678238"/>
                        <a:ext cx="7588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DCEAB30F-0139-4D14-8007-7C7B9D6A5F47}"/>
              </a:ext>
            </a:extLst>
          </p:cNvPr>
          <p:cNvSpPr txBox="1">
            <a:spLocks/>
          </p:cNvSpPr>
          <p:nvPr/>
        </p:nvSpPr>
        <p:spPr>
          <a:xfrm>
            <a:off x="365352" y="4106863"/>
            <a:ext cx="1335674" cy="229869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Also, since </a:t>
            </a:r>
            <a:endParaRPr lang="en-US" sz="2000" dirty="0"/>
          </a:p>
        </p:txBody>
      </p:sp>
      <p:graphicFrame>
        <p:nvGraphicFramePr>
          <p:cNvPr id="22" name="Object 21" descr="Cap D left parenthesis one-third comma one-third right parenthesis equals 3 greater than 0 and f sub x x left parenthesis one-third comma one-third right parenthesis equals 2 greater than 0.">
            <a:extLst>
              <a:ext uri="{FF2B5EF4-FFF2-40B4-BE49-F238E27FC236}">
                <a16:creationId xmlns:a16="http://schemas.microsoft.com/office/drawing/2014/main" id="{87A7DF9B-DA98-49C3-AFA7-2E4AB59E3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78846"/>
              </p:ext>
            </p:extLst>
          </p:nvPr>
        </p:nvGraphicFramePr>
        <p:xfrm>
          <a:off x="1637076" y="4116388"/>
          <a:ext cx="38893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19" imgW="2654280" imgH="241200" progId="Equation.DSMT4">
                  <p:embed/>
                </p:oleObj>
              </mc:Choice>
              <mc:Fallback>
                <p:oleObj name="Equation" r:id="rId19" imgW="2654280" imgH="241200" progId="Equation.DSMT4">
                  <p:embed/>
                  <p:pic>
                    <p:nvPicPr>
                      <p:cNvPr id="46" name="Object 45" descr="Cap D left parenthesis one-third comma one-third right parenthesis equals 3 greater than 0 and f sub x x left parenthesis one-third comma one-third right parenthesis equals 2 greater than 0.">
                        <a:extLst>
                          <a:ext uri="{FF2B5EF4-FFF2-40B4-BE49-F238E27FC236}">
                            <a16:creationId xmlns:a16="http://schemas.microsoft.com/office/drawing/2014/main" id="{9E973726-12CD-44BB-8EDB-966995CD7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076" y="4116388"/>
                        <a:ext cx="38893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F3D5E02E-EB79-4A8E-B37C-D91565CEC557}"/>
              </a:ext>
            </a:extLst>
          </p:cNvPr>
          <p:cNvSpPr txBox="1">
            <a:spLocks/>
          </p:cNvSpPr>
          <p:nvPr/>
        </p:nvSpPr>
        <p:spPr>
          <a:xfrm>
            <a:off x="5564084" y="4111262"/>
            <a:ext cx="2102147" cy="36133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there is a relative </a:t>
            </a:r>
            <a:endParaRPr lang="en-US" sz="2000" dirty="0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AA5E15D4-40CF-4E37-8EC9-8106F50D8626}"/>
              </a:ext>
            </a:extLst>
          </p:cNvPr>
          <p:cNvSpPr txBox="1">
            <a:spLocks/>
          </p:cNvSpPr>
          <p:nvPr/>
        </p:nvSpPr>
        <p:spPr>
          <a:xfrm>
            <a:off x="368497" y="4492945"/>
            <a:ext cx="1335674" cy="36133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minimum at</a:t>
            </a:r>
            <a:endParaRPr lang="en-US" sz="2000" dirty="0"/>
          </a:p>
        </p:txBody>
      </p:sp>
      <p:graphicFrame>
        <p:nvGraphicFramePr>
          <p:cNvPr id="25" name="Object 24" descr="Left parenthesis one-third comma one-third right parenthesis.">
            <a:extLst>
              <a:ext uri="{FF2B5EF4-FFF2-40B4-BE49-F238E27FC236}">
                <a16:creationId xmlns:a16="http://schemas.microsoft.com/office/drawing/2014/main" id="{B52A9521-2444-478F-9247-5590823F8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09784"/>
              </p:ext>
            </p:extLst>
          </p:nvPr>
        </p:nvGraphicFramePr>
        <p:xfrm>
          <a:off x="1762973" y="4485718"/>
          <a:ext cx="7016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21" imgW="482400" imgH="241200" progId="Equation.DSMT4">
                  <p:embed/>
                </p:oleObj>
              </mc:Choice>
              <mc:Fallback>
                <p:oleObj name="Equation" r:id="rId21" imgW="482400" imgH="241200" progId="Equation.DSMT4">
                  <p:embed/>
                  <p:pic>
                    <p:nvPicPr>
                      <p:cNvPr id="47" name="Object 46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9BE8603C-2062-422A-89AE-6A38F99639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973" y="4485718"/>
                        <a:ext cx="70167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5D5AEBA4-4176-43C5-BB79-D030A315FCAA}"/>
              </a:ext>
            </a:extLst>
          </p:cNvPr>
          <p:cNvSpPr txBox="1">
            <a:spLocks/>
          </p:cNvSpPr>
          <p:nvPr/>
        </p:nvSpPr>
        <p:spPr>
          <a:xfrm>
            <a:off x="2491373" y="4498993"/>
            <a:ext cx="4536853" cy="35542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At this point, the value of the function is</a:t>
            </a:r>
            <a:endParaRPr lang="en-US" sz="2000" dirty="0"/>
          </a:p>
        </p:txBody>
      </p:sp>
      <p:graphicFrame>
        <p:nvGraphicFramePr>
          <p:cNvPr id="27" name="Object 26" descr="Minus 1 over 27.">
            <a:extLst>
              <a:ext uri="{FF2B5EF4-FFF2-40B4-BE49-F238E27FC236}">
                <a16:creationId xmlns:a16="http://schemas.microsoft.com/office/drawing/2014/main" id="{E984FFC0-EAB0-4706-A3A0-535879362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7428"/>
              </p:ext>
            </p:extLst>
          </p:nvPr>
        </p:nvGraphicFramePr>
        <p:xfrm>
          <a:off x="6933899" y="4502688"/>
          <a:ext cx="5381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23" imgW="330120" imgH="241200" progId="Equation.DSMT4">
                  <p:embed/>
                </p:oleObj>
              </mc:Choice>
              <mc:Fallback>
                <p:oleObj name="Equation" r:id="rId23" imgW="330120" imgH="241200" progId="Equation.DSMT4">
                  <p:embed/>
                  <p:pic>
                    <p:nvPicPr>
                      <p:cNvPr id="48" name="Object 47" descr="Minus 1 over 27.">
                        <a:extLst>
                          <a:ext uri="{FF2B5EF4-FFF2-40B4-BE49-F238E27FC236}">
                            <a16:creationId xmlns:a16="http://schemas.microsoft.com/office/drawing/2014/main" id="{6F4834F9-D9FE-44EA-9284-A78C2D839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3899" y="4502688"/>
                        <a:ext cx="538162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46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55E45-6599-4E03-B636-EA250AF0A8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838" y="1346582"/>
            <a:ext cx="8232775" cy="273212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Example 10 – Finding Relative 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30BF-7389-4229-83CF-758E05DD6C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838" y="1740825"/>
            <a:ext cx="1074011" cy="273212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Examine</a:t>
            </a:r>
            <a:endParaRPr lang="en-US" sz="2000" dirty="0"/>
          </a:p>
        </p:txBody>
      </p:sp>
      <p:graphicFrame>
        <p:nvGraphicFramePr>
          <p:cNvPr id="4" name="Object 3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E40150A3-BC88-4871-A730-9DC18D0B5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196957"/>
              </p:ext>
            </p:extLst>
          </p:nvPr>
        </p:nvGraphicFramePr>
        <p:xfrm>
          <a:off x="1401763" y="1751013"/>
          <a:ext cx="19097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3" imgW="1320480" imgH="228600" progId="Equation.DSMT4">
                  <p:embed/>
                </p:oleObj>
              </mc:Choice>
              <mc:Fallback>
                <p:oleObj name="Equation" r:id="rId3" imgW="1320480" imgH="228600" progId="Equation.DSMT4">
                  <p:embed/>
                  <p:pic>
                    <p:nvPicPr>
                      <p:cNvPr id="43" name="Object 42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52EFBC23-1160-428B-AF56-F55B2ACBD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1751013"/>
                        <a:ext cx="1909762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96F960F-5462-4CB0-9285-76DA7E2A1BDE}"/>
              </a:ext>
            </a:extLst>
          </p:cNvPr>
          <p:cNvSpPr txBox="1">
            <a:spLocks/>
          </p:cNvSpPr>
          <p:nvPr/>
        </p:nvSpPr>
        <p:spPr>
          <a:xfrm>
            <a:off x="3393560" y="1761088"/>
            <a:ext cx="5382790" cy="29439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For relative extrema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9FCC52A-F8A5-41B3-AB67-00305FEF0DF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0882" y="2297360"/>
            <a:ext cx="2097216" cy="331789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Solution: If we set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10538E6C-C803-410F-9486-95A0C40EB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99489"/>
              </p:ext>
            </p:extLst>
          </p:nvPr>
        </p:nvGraphicFramePr>
        <p:xfrm>
          <a:off x="2464113" y="2302558"/>
          <a:ext cx="24955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5" imgW="1726920" imgH="241200" progId="Equation.DSMT4">
                  <p:embed/>
                </p:oleObj>
              </mc:Choice>
              <mc:Fallback>
                <p:oleObj name="Equation" r:id="rId5" imgW="1726920" imgH="241200" progId="Equation.DSMT4">
                  <p:embed/>
                  <p:pic>
                    <p:nvPicPr>
                      <p:cNvPr id="44" name="Object 43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ECBDB224-17C4-440C-BC84-499563EB77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113" y="2302558"/>
                        <a:ext cx="249555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847875F-E342-4E45-8780-3344A3553B56}"/>
              </a:ext>
            </a:extLst>
          </p:cNvPr>
          <p:cNvSpPr txBox="1">
            <a:spLocks/>
          </p:cNvSpPr>
          <p:nvPr/>
        </p:nvSpPr>
        <p:spPr>
          <a:xfrm>
            <a:off x="5143924" y="2297360"/>
            <a:ext cx="463577" cy="243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2000"/>
              <a:t>and</a:t>
            </a:r>
            <a:endParaRPr lang="en-US" sz="2000" dirty="0"/>
          </a:p>
        </p:txBody>
      </p:sp>
      <p:graphicFrame>
        <p:nvGraphicFramePr>
          <p:cNvPr id="9" name="Object 8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B0E0398E-2E95-44AF-B44C-5326FEFDD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283131"/>
              </p:ext>
            </p:extLst>
          </p:nvPr>
        </p:nvGraphicFramePr>
        <p:xfrm>
          <a:off x="5594350" y="2294620"/>
          <a:ext cx="21828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7" imgW="1511280" imgH="253800" progId="Equation.DSMT4">
                  <p:embed/>
                </p:oleObj>
              </mc:Choice>
              <mc:Fallback>
                <p:oleObj name="Equation" r:id="rId7" imgW="1511280" imgH="253800" progId="Equation.DSMT4">
                  <p:embed/>
                  <p:pic>
                    <p:nvPicPr>
                      <p:cNvPr id="49" name="Object 48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BC65AFBC-C27A-4E92-8AFE-1C0260E431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2294620"/>
                        <a:ext cx="218281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21DBDD8-6C5E-43CC-8646-9E76D6B0F33E}"/>
              </a:ext>
            </a:extLst>
          </p:cNvPr>
          <p:cNvSpPr txBox="1">
            <a:spLocks/>
          </p:cNvSpPr>
          <p:nvPr/>
        </p:nvSpPr>
        <p:spPr>
          <a:xfrm>
            <a:off x="391946" y="2668496"/>
            <a:ext cx="1541357" cy="2468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/>
              <a:t>then we have</a:t>
            </a:r>
            <a:endParaRPr lang="en-US" sz="2000" dirty="0"/>
          </a:p>
        </p:txBody>
      </p:sp>
      <p:graphicFrame>
        <p:nvGraphicFramePr>
          <p:cNvPr id="11" name="Object 10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D5BA85BE-8BB0-400F-B62A-F4396EC02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68046"/>
              </p:ext>
            </p:extLst>
          </p:nvPr>
        </p:nvGraphicFramePr>
        <p:xfrm>
          <a:off x="1978025" y="2704195"/>
          <a:ext cx="9525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9" imgW="660240" imgH="203040" progId="Equation.DSMT4">
                  <p:embed/>
                </p:oleObj>
              </mc:Choice>
              <mc:Fallback>
                <p:oleObj name="Equation" r:id="rId9" imgW="660240" imgH="203040" progId="Equation.DSMT4">
                  <p:embed/>
                  <p:pic>
                    <p:nvPicPr>
                      <p:cNvPr id="50" name="Object 49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E095EFEF-CEEC-4574-B732-9E1732218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2704195"/>
                        <a:ext cx="9525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E87636F1-F89D-4B4A-B861-8364A8FB2543}"/>
              </a:ext>
            </a:extLst>
          </p:cNvPr>
          <p:cNvSpPr txBox="1">
            <a:spLocks/>
          </p:cNvSpPr>
          <p:nvPr/>
        </p:nvSpPr>
        <p:spPr>
          <a:xfrm>
            <a:off x="3016677" y="2673117"/>
            <a:ext cx="849285" cy="331788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that is,</a:t>
            </a:r>
            <a:endParaRPr lang="en-IN" sz="2000" dirty="0"/>
          </a:p>
        </p:txBody>
      </p:sp>
      <p:graphicFrame>
        <p:nvGraphicFramePr>
          <p:cNvPr id="13" name="Object 12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60EE5500-5A36-44CB-82FC-F06D93D43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38268"/>
              </p:ext>
            </p:extLst>
          </p:nvPr>
        </p:nvGraphicFramePr>
        <p:xfrm>
          <a:off x="3787467" y="2759757"/>
          <a:ext cx="56832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11" imgW="393480" imgH="164880" progId="Equation.DSMT4">
                  <p:embed/>
                </p:oleObj>
              </mc:Choice>
              <mc:Fallback>
                <p:oleObj name="Equation" r:id="rId11" imgW="393480" imgH="164880" progId="Equation.DSMT4">
                  <p:embed/>
                  <p:pic>
                    <p:nvPicPr>
                      <p:cNvPr id="51" name="Object 50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7F4FF87B-FF2A-4E18-9F6A-F9D56C10F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467" y="2759757"/>
                        <a:ext cx="568325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589C0A4-112A-403B-ABD0-E41493085B5C}"/>
              </a:ext>
            </a:extLst>
          </p:cNvPr>
          <p:cNvSpPr txBox="1">
            <a:spLocks/>
          </p:cNvSpPr>
          <p:nvPr/>
        </p:nvSpPr>
        <p:spPr>
          <a:xfrm>
            <a:off x="380367" y="3120938"/>
            <a:ext cx="707435" cy="3302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Thus,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14" descr="Left parenthesis one-third comma one-third right parenthesis.">
            <a:extLst>
              <a:ext uri="{FF2B5EF4-FFF2-40B4-BE49-F238E27FC236}">
                <a16:creationId xmlns:a16="http://schemas.microsoft.com/office/drawing/2014/main" id="{54815423-50E3-4628-A383-455FE3D7F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24190"/>
              </p:ext>
            </p:extLst>
          </p:nvPr>
        </p:nvGraphicFramePr>
        <p:xfrm>
          <a:off x="1044998" y="3107149"/>
          <a:ext cx="23209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13" imgW="1320480" imgH="241200" progId="Equation.DSMT4">
                  <p:embed/>
                </p:oleObj>
              </mc:Choice>
              <mc:Fallback>
                <p:oleObj name="Equation" r:id="rId13" imgW="1320480" imgH="241200" progId="Equation.DSMT4">
                  <p:embed/>
                  <p:pic>
                    <p:nvPicPr>
                      <p:cNvPr id="39" name="Object 38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8340D906-9D56-4F94-A4DD-20E3C7CE6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998" y="3107149"/>
                        <a:ext cx="232092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99CE58F-EA60-4623-8874-05CB0538A6FC}"/>
              </a:ext>
            </a:extLst>
          </p:cNvPr>
          <p:cNvSpPr txBox="1">
            <a:spLocks/>
          </p:cNvSpPr>
          <p:nvPr/>
        </p:nvSpPr>
        <p:spPr>
          <a:xfrm>
            <a:off x="3365923" y="3129612"/>
            <a:ext cx="5382790" cy="334962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is the only critical point.</a:t>
            </a:r>
            <a:endParaRPr lang="en-US" sz="2000" dirty="0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55011DC4-E35B-419E-80BF-8363DF339CFB}"/>
              </a:ext>
            </a:extLst>
          </p:cNvPr>
          <p:cNvSpPr txBox="1">
            <a:spLocks/>
          </p:cNvSpPr>
          <p:nvPr/>
        </p:nvSpPr>
        <p:spPr>
          <a:xfrm>
            <a:off x="377819" y="3503074"/>
            <a:ext cx="696919" cy="26808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At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17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0677B33F-357E-404B-AB4F-3236ABC95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618263"/>
              </p:ext>
            </p:extLst>
          </p:nvPr>
        </p:nvGraphicFramePr>
        <p:xfrm>
          <a:off x="715962" y="3513820"/>
          <a:ext cx="57785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5" imgW="4000320" imgH="253800" progId="Equation.DSMT4">
                  <p:embed/>
                </p:oleObj>
              </mc:Choice>
              <mc:Fallback>
                <p:oleObj name="Equation" r:id="rId15" imgW="4000320" imgH="253800" progId="Equation.DSMT4">
                  <p:embed/>
                  <p:pic>
                    <p:nvPicPr>
                      <p:cNvPr id="52" name="Object 51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05BE5AB0-E019-45E9-BE2E-89D207E15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3513820"/>
                        <a:ext cx="57785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B3C8F0EC-F3B4-4B88-BD69-3B49A5386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458510"/>
              </p:ext>
            </p:extLst>
          </p:nvPr>
        </p:nvGraphicFramePr>
        <p:xfrm>
          <a:off x="374650" y="3953558"/>
          <a:ext cx="2860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17" imgW="1981080" imgH="253800" progId="Equation.DSMT4">
                  <p:embed/>
                </p:oleObj>
              </mc:Choice>
              <mc:Fallback>
                <p:oleObj name="Equation" r:id="rId17" imgW="1981080" imgH="253800" progId="Equation.DSMT4">
                  <p:embed/>
                  <p:pic>
                    <p:nvPicPr>
                      <p:cNvPr id="53" name="Object 52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986F3FE7-EF77-4DDB-90E5-10CDAB5A95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953558"/>
                        <a:ext cx="2860675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ABE0882B-D38E-4832-935E-02F0A18E315B}"/>
              </a:ext>
            </a:extLst>
          </p:cNvPr>
          <p:cNvSpPr txBox="1">
            <a:spLocks/>
          </p:cNvSpPr>
          <p:nvPr/>
        </p:nvSpPr>
        <p:spPr>
          <a:xfrm>
            <a:off x="390882" y="4388073"/>
            <a:ext cx="770790" cy="328612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Hence,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1" name="Object 20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1175DAEC-2ECF-461E-B475-6D470C1EF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50356"/>
              </p:ext>
            </p:extLst>
          </p:nvPr>
        </p:nvGraphicFramePr>
        <p:xfrm>
          <a:off x="1208022" y="4405995"/>
          <a:ext cx="13017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19" imgW="901440" imgH="241200" progId="Equation.DSMT4">
                  <p:embed/>
                </p:oleObj>
              </mc:Choice>
              <mc:Fallback>
                <p:oleObj name="Equation" r:id="rId19" imgW="901440" imgH="241200" progId="Equation.DSMT4">
                  <p:embed/>
                  <p:pic>
                    <p:nvPicPr>
                      <p:cNvPr id="54" name="Object 53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12BC7647-E7C4-48F8-B3F5-5DD2452A8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22" y="4405995"/>
                        <a:ext cx="1301750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C9043925-8401-4916-9302-072ECDF9C8AF}"/>
              </a:ext>
            </a:extLst>
          </p:cNvPr>
          <p:cNvSpPr txBox="1">
            <a:spLocks/>
          </p:cNvSpPr>
          <p:nvPr/>
        </p:nvSpPr>
        <p:spPr>
          <a:xfrm>
            <a:off x="2532376" y="4374766"/>
            <a:ext cx="5891197" cy="36133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and the second-derivative test gives no information.</a:t>
            </a:r>
            <a:endParaRPr lang="en-US" sz="2000" dirty="0"/>
          </a:p>
        </p:txBody>
      </p: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C0E3FA27-9CBD-4C48-B09D-D548ADCF58CB}"/>
              </a:ext>
            </a:extLst>
          </p:cNvPr>
          <p:cNvSpPr txBox="1">
            <a:spLocks/>
          </p:cNvSpPr>
          <p:nvPr/>
        </p:nvSpPr>
        <p:spPr>
          <a:xfrm>
            <a:off x="388801" y="4801678"/>
            <a:ext cx="1779634" cy="262574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However, for all</a:t>
            </a:r>
            <a:endParaRPr lang="en-US" sz="2000" dirty="0"/>
          </a:p>
        </p:txBody>
      </p:sp>
      <p:graphicFrame>
        <p:nvGraphicFramePr>
          <p:cNvPr id="24" name="Object 23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5C0C9900-CFB9-4BA5-8A77-00F8AFF5D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99636"/>
              </p:ext>
            </p:extLst>
          </p:nvPr>
        </p:nvGraphicFramePr>
        <p:xfrm>
          <a:off x="2209772" y="4793900"/>
          <a:ext cx="15208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21" imgW="1054080" imgH="241200" progId="Equation.DSMT4">
                  <p:embed/>
                </p:oleObj>
              </mc:Choice>
              <mc:Fallback>
                <p:oleObj name="Equation" r:id="rId21" imgW="1054080" imgH="241200" progId="Equation.DSMT4">
                  <p:embed/>
                  <p:pic>
                    <p:nvPicPr>
                      <p:cNvPr id="55" name="Object 54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04766CB3-640D-4E18-9E41-B826D80F6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72" y="4793900"/>
                        <a:ext cx="1520825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127C56A3-0E6C-490E-BA80-B284FD8459DF}"/>
              </a:ext>
            </a:extLst>
          </p:cNvPr>
          <p:cNvSpPr txBox="1">
            <a:spLocks/>
          </p:cNvSpPr>
          <p:nvPr/>
        </p:nvSpPr>
        <p:spPr>
          <a:xfrm>
            <a:off x="3771934" y="4805627"/>
            <a:ext cx="1102677" cy="36133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we have</a:t>
            </a:r>
            <a:endParaRPr lang="en-US" sz="2000" dirty="0"/>
          </a:p>
        </p:txBody>
      </p:sp>
      <p:graphicFrame>
        <p:nvGraphicFramePr>
          <p:cNvPr id="26" name="Object 25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32CA8715-E567-4E62-B90A-D085E8033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936794"/>
              </p:ext>
            </p:extLst>
          </p:nvPr>
        </p:nvGraphicFramePr>
        <p:xfrm>
          <a:off x="4651375" y="4793345"/>
          <a:ext cx="33559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23" imgW="2323800" imgH="241200" progId="Equation.DSMT4">
                  <p:embed/>
                </p:oleObj>
              </mc:Choice>
              <mc:Fallback>
                <p:oleObj name="Equation" r:id="rId23" imgW="2323800" imgH="241200" progId="Equation.DSMT4">
                  <p:embed/>
                  <p:pic>
                    <p:nvPicPr>
                      <p:cNvPr id="56" name="Object 55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0BDBDD25-CE89-439D-A2FE-C35BE94D61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4793345"/>
                        <a:ext cx="3355975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15">
            <a:extLst>
              <a:ext uri="{FF2B5EF4-FFF2-40B4-BE49-F238E27FC236}">
                <a16:creationId xmlns:a16="http://schemas.microsoft.com/office/drawing/2014/main" id="{8423F19C-1800-40C4-9930-E711C4A8B620}"/>
              </a:ext>
            </a:extLst>
          </p:cNvPr>
          <p:cNvSpPr txBox="1">
            <a:spLocks/>
          </p:cNvSpPr>
          <p:nvPr/>
        </p:nvSpPr>
        <p:spPr>
          <a:xfrm>
            <a:off x="404269" y="5240073"/>
            <a:ext cx="6767240" cy="35542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We conclude that </a:t>
            </a:r>
            <a:r>
              <a:rPr lang="en-US" sz="2000" i="1">
                <a:solidFill>
                  <a:schemeClr val="tx1"/>
                </a:solidFill>
              </a:rPr>
              <a:t>f</a:t>
            </a:r>
            <a:r>
              <a:rPr lang="en-US" sz="2000">
                <a:solidFill>
                  <a:schemeClr val="tx1"/>
                </a:solidFill>
              </a:rPr>
              <a:t> has a relative (and absolute) minimum at</a:t>
            </a:r>
            <a:endParaRPr lang="en-US" sz="2000" dirty="0"/>
          </a:p>
        </p:txBody>
      </p:sp>
      <p:graphicFrame>
        <p:nvGraphicFramePr>
          <p:cNvPr id="28" name="Object 27" descr="Left parenthesis one-third comma one-third right parenthesis.">
            <a:extLst>
              <a:ext uri="{FF2B5EF4-FFF2-40B4-BE49-F238E27FC236}">
                <a16:creationId xmlns:a16="http://schemas.microsoft.com/office/drawing/2014/main" id="{38757A72-E439-4A1C-BD24-BB182693E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691832"/>
              </p:ext>
            </p:extLst>
          </p:nvPr>
        </p:nvGraphicFramePr>
        <p:xfrm>
          <a:off x="7226429" y="5202293"/>
          <a:ext cx="7588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25" imgW="431640" imgH="241200" progId="Equation.DSMT4">
                  <p:embed/>
                </p:oleObj>
              </mc:Choice>
              <mc:Fallback>
                <p:oleObj name="Equation" r:id="rId25" imgW="431640" imgH="241200" progId="Equation.DSMT4">
                  <p:embed/>
                  <p:pic>
                    <p:nvPicPr>
                      <p:cNvPr id="45" name="Object 44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3B18DBB1-0D73-4FA0-91F7-AB9C41BC25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429" y="5202293"/>
                        <a:ext cx="7588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34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FCD399-3ECE-452B-A297-16088E5D5E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838" y="1346582"/>
            <a:ext cx="8232775" cy="273212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altLang="en-US" sz="2000" b="1">
                <a:solidFill>
                  <a:srgbClr val="0070C0"/>
                </a:solidFill>
              </a:rPr>
              <a:t>Example 11 </a:t>
            </a:r>
            <a:r>
              <a:rPr lang="en-US" altLang="en-US" sz="2000" b="1" dirty="0">
                <a:solidFill>
                  <a:srgbClr val="0070C0"/>
                </a:solidFill>
              </a:rPr>
              <a:t>– Profit Maximization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52ED-ED3A-4D91-9872-AC338BD61B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838" y="1740825"/>
            <a:ext cx="8404512" cy="268086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A candy company produces two types of candy, </a:t>
            </a:r>
            <a:r>
              <a:rPr lang="en-US" sz="2000" i="1" dirty="0"/>
              <a:t>A</a:t>
            </a:r>
            <a:r>
              <a:rPr lang="en-US" sz="2000" dirty="0"/>
              <a:t> and </a:t>
            </a:r>
            <a:r>
              <a:rPr lang="en-US" sz="2000" i="1" dirty="0"/>
              <a:t>B</a:t>
            </a:r>
            <a:r>
              <a:rPr lang="en-US" sz="2000" dirty="0"/>
              <a:t>, for which the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57CAE60-ACBB-4EA6-AE2D-83403673B6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0881" y="2061422"/>
            <a:ext cx="5017142" cy="331789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average costs of production are constant at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FE238122-BCE1-40C9-AA11-F34DB8EF6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85347"/>
              </p:ext>
            </p:extLst>
          </p:nvPr>
        </p:nvGraphicFramePr>
        <p:xfrm>
          <a:off x="5323893" y="2129942"/>
          <a:ext cx="14668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1015920" imgH="190440" progId="Equation.DSMT4">
                  <p:embed/>
                </p:oleObj>
              </mc:Choice>
              <mc:Fallback>
                <p:oleObj name="Equation" r:id="rId3" imgW="1015920" imgH="190440" progId="Equation.DSMT4">
                  <p:embed/>
                  <p:pic>
                    <p:nvPicPr>
                      <p:cNvPr id="49" name="Object 48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BC65AFBC-C27A-4E92-8AFE-1C0260E431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893" y="2129942"/>
                        <a:ext cx="14668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14711-520B-4C25-8FA6-CEBCFAC34625}"/>
              </a:ext>
            </a:extLst>
          </p:cNvPr>
          <p:cNvSpPr txBox="1">
            <a:spLocks/>
          </p:cNvSpPr>
          <p:nvPr/>
        </p:nvSpPr>
        <p:spPr>
          <a:xfrm>
            <a:off x="6829932" y="2061422"/>
            <a:ext cx="1242884" cy="2770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2000"/>
              <a:t>per pound,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9641E5-9DCE-4570-B3B1-AC2E22ACFCEA}"/>
              </a:ext>
            </a:extLst>
          </p:cNvPr>
          <p:cNvSpPr txBox="1">
            <a:spLocks/>
          </p:cNvSpPr>
          <p:nvPr/>
        </p:nvSpPr>
        <p:spPr>
          <a:xfrm>
            <a:off x="391947" y="2381452"/>
            <a:ext cx="3163350" cy="2545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/>
              <a:t>respectively. The quantities</a:t>
            </a:r>
            <a:endParaRPr lang="en-US" sz="2000" dirty="0"/>
          </a:p>
        </p:txBody>
      </p:sp>
      <p:graphicFrame>
        <p:nvGraphicFramePr>
          <p:cNvPr id="8" name="Object 7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F4B9D07F-A892-449E-8DB4-B2FFBE0D2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9623"/>
              </p:ext>
            </p:extLst>
          </p:nvPr>
        </p:nvGraphicFramePr>
        <p:xfrm>
          <a:off x="3555296" y="2377763"/>
          <a:ext cx="5318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40" name="Object 39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902E9D01-E1CE-4D85-8633-8BDA37983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296" y="2377763"/>
                        <a:ext cx="531813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2D7BD18-B870-4690-B043-4E2DE4DB3C81}"/>
              </a:ext>
            </a:extLst>
          </p:cNvPr>
          <p:cNvSpPr txBox="1">
            <a:spLocks/>
          </p:cNvSpPr>
          <p:nvPr/>
        </p:nvSpPr>
        <p:spPr>
          <a:xfrm>
            <a:off x="4132398" y="2372688"/>
            <a:ext cx="3940418" cy="331788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/>
              <a:t>(in pounds) of </a:t>
            </a:r>
            <a:r>
              <a:rPr lang="en-US" sz="2000" i="1"/>
              <a:t>A</a:t>
            </a:r>
            <a:r>
              <a:rPr lang="en-US" sz="2000"/>
              <a:t> and </a:t>
            </a:r>
            <a:r>
              <a:rPr lang="en-US" sz="2000" i="1"/>
              <a:t>B</a:t>
            </a:r>
            <a:r>
              <a:rPr lang="en-US" sz="2000"/>
              <a:t> that can be</a:t>
            </a:r>
            <a:endParaRPr lang="en-IN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06C6E6-5767-4275-81FF-64665EB661E4}"/>
              </a:ext>
            </a:extLst>
          </p:cNvPr>
          <p:cNvSpPr txBox="1">
            <a:spLocks/>
          </p:cNvSpPr>
          <p:nvPr/>
        </p:nvSpPr>
        <p:spPr>
          <a:xfrm>
            <a:off x="380368" y="2744302"/>
            <a:ext cx="6410376" cy="329115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/>
              <a:t>sold each week are given by the joint-demand functions</a:t>
            </a:r>
            <a:endParaRPr lang="en-IN" sz="2000" dirty="0"/>
          </a:p>
        </p:txBody>
      </p:sp>
      <p:graphicFrame>
        <p:nvGraphicFramePr>
          <p:cNvPr id="11" name="Object 10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7BF6575A-78C5-470A-847C-EB70E0A0B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31930"/>
              </p:ext>
            </p:extLst>
          </p:nvPr>
        </p:nvGraphicFramePr>
        <p:xfrm>
          <a:off x="370478" y="3057525"/>
          <a:ext cx="55197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7" imgW="3822480" imgH="203040" progId="Equation.DSMT4">
                  <p:embed/>
                </p:oleObj>
              </mc:Choice>
              <mc:Fallback>
                <p:oleObj name="Equation" r:id="rId7" imgW="3822480" imgH="203040" progId="Equation.DSMT4">
                  <p:embed/>
                  <p:pic>
                    <p:nvPicPr>
                      <p:cNvPr id="41" name="Object 40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75C08A99-DDBB-4C74-8066-DEA1CAAEB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78" y="3057525"/>
                        <a:ext cx="5519738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77DB1B3-03C3-4E48-8665-4271EF2818AC}"/>
              </a:ext>
            </a:extLst>
          </p:cNvPr>
          <p:cNvSpPr txBox="1">
            <a:spLocks/>
          </p:cNvSpPr>
          <p:nvPr/>
        </p:nvSpPr>
        <p:spPr>
          <a:xfrm>
            <a:off x="5938041" y="3073417"/>
            <a:ext cx="1669793" cy="34044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/>
              <a:t>are the selling</a:t>
            </a:r>
            <a:endParaRPr lang="en-IN" sz="2000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B3729146-4097-4435-A734-2C47B9569FA3}"/>
              </a:ext>
            </a:extLst>
          </p:cNvPr>
          <p:cNvSpPr txBox="1">
            <a:spLocks/>
          </p:cNvSpPr>
          <p:nvPr/>
        </p:nvSpPr>
        <p:spPr>
          <a:xfrm>
            <a:off x="390881" y="3424508"/>
            <a:ext cx="8213731" cy="59197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/>
              <a:t>prices (in dollars per pound) of </a:t>
            </a:r>
            <a:r>
              <a:rPr lang="en-US" sz="2000" i="1"/>
              <a:t>A</a:t>
            </a:r>
            <a:r>
              <a:rPr lang="en-US" sz="2000"/>
              <a:t> and </a:t>
            </a:r>
            <a:r>
              <a:rPr lang="en-US" sz="2000" i="1"/>
              <a:t>B</a:t>
            </a:r>
            <a:r>
              <a:rPr lang="en-US" sz="2000"/>
              <a:t>, respectively. Determine the selling prices that will maximize the company’s profit </a:t>
            </a:r>
            <a:r>
              <a:rPr lang="en-US" sz="2000" i="1"/>
              <a:t>P</a:t>
            </a:r>
            <a:r>
              <a:rPr lang="en-US" sz="2000"/>
              <a:t>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08731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373C50E-E886-432E-878E-7C0C11F84357}"/>
                  </a:ext>
                </a:extLst>
              </p:cNvPr>
              <p:cNvSpPr/>
              <p:nvPr/>
            </p:nvSpPr>
            <p:spPr>
              <a:xfrm>
                <a:off x="295746" y="101045"/>
                <a:ext cx="819974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HW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weekly loss from selling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computers and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printers is given by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)=1000+3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−8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Find the number of computers and printers to be sold in order to minimize the loss.  (Answer: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 and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373C50E-E886-432E-878E-7C0C11F84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46" y="101045"/>
                <a:ext cx="8199744" cy="738664"/>
              </a:xfrm>
              <a:prstGeom prst="rect">
                <a:avLst/>
              </a:prstGeom>
              <a:blipFill>
                <a:blip r:embed="rId2"/>
                <a:stretch>
                  <a:fillRect l="-223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13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9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4DC5FC-A1C0-4CB6-A0C8-A1B189588FD9}"/>
                  </a:ext>
                </a:extLst>
              </p:cNvPr>
              <p:cNvSpPr/>
              <p:nvPr/>
            </p:nvSpPr>
            <p:spPr>
              <a:xfrm>
                <a:off x="123699" y="111010"/>
                <a:ext cx="726202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1: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Consider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 first partial derivatives are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4DC5FC-A1C0-4CB6-A0C8-A1B189588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9" y="111010"/>
                <a:ext cx="7262028" cy="707886"/>
              </a:xfrm>
              <a:prstGeom prst="rect">
                <a:avLst/>
              </a:prstGeom>
              <a:blipFill>
                <a:blip r:embed="rId3"/>
                <a:stretch>
                  <a:fillRect l="-839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407FA1-5F0C-4E08-82D9-B3C3B419ECA2}"/>
                  </a:ext>
                </a:extLst>
              </p:cNvPr>
              <p:cNvSpPr/>
              <p:nvPr/>
            </p:nvSpPr>
            <p:spPr>
              <a:xfrm>
                <a:off x="1757512" y="641566"/>
                <a:ext cx="25502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407FA1-5F0C-4E08-82D9-B3C3B419E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512" y="641566"/>
                <a:ext cx="2550250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91BD8D-42EC-47EE-9392-60CB7086B6C8}"/>
                  </a:ext>
                </a:extLst>
              </p:cNvPr>
              <p:cNvSpPr/>
              <p:nvPr/>
            </p:nvSpPr>
            <p:spPr>
              <a:xfrm>
                <a:off x="1677871" y="1172122"/>
                <a:ext cx="2567049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91BD8D-42EC-47EE-9392-60CB7086B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71" y="1172122"/>
                <a:ext cx="2567049" cy="424283"/>
              </a:xfrm>
              <a:prstGeom prst="rect">
                <a:avLst/>
              </a:prstGeom>
              <a:blipFill>
                <a:blip r:embed="rId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4539D1-3E3C-4A06-AB85-651AEE6397A3}"/>
                  </a:ext>
                </a:extLst>
              </p:cNvPr>
              <p:cNvSpPr/>
              <p:nvPr/>
            </p:nvSpPr>
            <p:spPr>
              <a:xfrm>
                <a:off x="359658" y="1570167"/>
                <a:ext cx="779779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Thus the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)=(0,0)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a critical point. (Since the value of the function is always greater than or equal to 1, we see that the function has relative minimum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(0,0)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914400" marR="0" indent="-457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4539D1-3E3C-4A06-AB85-651AEE639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8" y="1570167"/>
                <a:ext cx="7797795" cy="1323439"/>
              </a:xfrm>
              <a:prstGeom prst="rect">
                <a:avLst/>
              </a:prstGeom>
              <a:blipFill>
                <a:blip r:embed="rId6"/>
                <a:stretch>
                  <a:fillRect l="-860" t="-2765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5714A024-2844-43D3-B61C-980E099BC82E}"/>
              </a:ext>
            </a:extLst>
          </p:cNvPr>
          <p:cNvSpPr txBox="1">
            <a:spLocks/>
          </p:cNvSpPr>
          <p:nvPr/>
        </p:nvSpPr>
        <p:spPr>
          <a:xfrm>
            <a:off x="288205" y="2841138"/>
            <a:ext cx="8397955" cy="6924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Bef>
                <a:spcPts val="600"/>
              </a:spcBef>
            </a:pPr>
            <a:r>
              <a:rPr lang="en-US" altLang="en-US" sz="2000" b="1" dirty="0">
                <a:solidFill>
                  <a:srgbClr val="0070C0"/>
                </a:solidFill>
              </a:rPr>
              <a:t>Example 2 – Finding Critical Points</a:t>
            </a:r>
          </a:p>
          <a:p>
            <a:pPr marL="0" indent="0" algn="l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Find the critical points of the following functions.</a:t>
            </a:r>
          </a:p>
        </p:txBody>
      </p:sp>
      <p:graphicFrame>
        <p:nvGraphicFramePr>
          <p:cNvPr id="8" name="Object 7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2D128C59-7481-4741-888C-46D9233FF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54622"/>
              </p:ext>
            </p:extLst>
          </p:nvPr>
        </p:nvGraphicFramePr>
        <p:xfrm>
          <a:off x="539970" y="3612940"/>
          <a:ext cx="364966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7" imgW="2743200" imgH="266400" progId="Equation.DSMT4">
                  <p:embed/>
                </p:oleObj>
              </mc:Choice>
              <mc:Fallback>
                <p:oleObj name="Equation" r:id="rId7" imgW="2743200" imgH="266400" progId="Equation.DSMT4">
                  <p:embed/>
                  <p:pic>
                    <p:nvPicPr>
                      <p:cNvPr id="24" name="Object 23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1EDECC88-DC93-4335-A33D-E33ABD4DB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970" y="3612940"/>
                        <a:ext cx="3649663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FDBFB468-FF57-455E-9D82-2A0CD3E28EF0}"/>
              </a:ext>
            </a:extLst>
          </p:cNvPr>
          <p:cNvSpPr txBox="1">
            <a:spLocks/>
          </p:cNvSpPr>
          <p:nvPr/>
        </p:nvSpPr>
        <p:spPr>
          <a:xfrm>
            <a:off x="291380" y="4074398"/>
            <a:ext cx="1777637" cy="40011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Solution: Since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9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BCF3B83A-B04B-4570-BF38-E9C7E9A05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847604"/>
              </p:ext>
            </p:extLst>
          </p:nvPr>
        </p:nvGraphicFramePr>
        <p:xfrm>
          <a:off x="2069017" y="4153584"/>
          <a:ext cx="45450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9" imgW="3416040" imgH="266400" progId="Equation.DSMT4">
                  <p:embed/>
                </p:oleObj>
              </mc:Choice>
              <mc:Fallback>
                <p:oleObj name="Equation" r:id="rId9" imgW="3416040" imgH="266400" progId="Equation.DSMT4">
                  <p:embed/>
                  <p:pic>
                    <p:nvPicPr>
                      <p:cNvPr id="28" name="Object 27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52A4202D-A4C2-4E7C-B617-4EF7834C8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9017" y="4153584"/>
                        <a:ext cx="4545013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1BC16EF3-40AA-4399-9E50-4040ABD2F93A}"/>
              </a:ext>
            </a:extLst>
          </p:cNvPr>
          <p:cNvSpPr txBox="1">
            <a:spLocks/>
          </p:cNvSpPr>
          <p:nvPr/>
        </p:nvSpPr>
        <p:spPr>
          <a:xfrm>
            <a:off x="292960" y="4563755"/>
            <a:ext cx="2372827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we solve the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11" descr="Start layout enlarged left brace first row 4 x minus 2 y plus 5 equals 0, second row minus 2 x plus 2 y minus 3 equals 0 end layout.">
            <a:extLst>
              <a:ext uri="{FF2B5EF4-FFF2-40B4-BE49-F238E27FC236}">
                <a16:creationId xmlns:a16="http://schemas.microsoft.com/office/drawing/2014/main" id="{E8D7DC5E-51AE-4167-8FDE-E85126D22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56715"/>
              </p:ext>
            </p:extLst>
          </p:nvPr>
        </p:nvGraphicFramePr>
        <p:xfrm>
          <a:off x="2741818" y="4438276"/>
          <a:ext cx="1672073" cy="613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11" imgW="1040948" imgH="380835" progId="Equation.DSMT4">
                  <p:embed/>
                </p:oleObj>
              </mc:Choice>
              <mc:Fallback>
                <p:oleObj name="Equation" r:id="rId11" imgW="1040948" imgH="380835" progId="Equation.DSMT4">
                  <p:embed/>
                  <p:pic>
                    <p:nvPicPr>
                      <p:cNvPr id="30" name="Object 29" descr="Start layout enlarged left brace first row 4 x minus 2 y plus 5 equals 0, second row minus 2 x plus 2 y minus 3 equals 0 end layout.">
                        <a:extLst>
                          <a:ext uri="{FF2B5EF4-FFF2-40B4-BE49-F238E27FC236}">
                            <a16:creationId xmlns:a16="http://schemas.microsoft.com/office/drawing/2014/main" id="{8D98AACA-EC1C-4619-92A9-9514C69A24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818" y="4438276"/>
                        <a:ext cx="1672073" cy="613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21E1F4-BC85-46D5-B2D8-1FABCB6F8D2D}"/>
              </a:ext>
            </a:extLst>
          </p:cNvPr>
          <p:cNvSpPr txBox="1">
            <a:spLocks/>
          </p:cNvSpPr>
          <p:nvPr/>
        </p:nvSpPr>
        <p:spPr>
          <a:xfrm>
            <a:off x="285483" y="5048380"/>
            <a:ext cx="1149458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This gives</a:t>
            </a:r>
            <a:endParaRPr lang="en-US" sz="2000" dirty="0"/>
          </a:p>
        </p:txBody>
      </p:sp>
      <p:graphicFrame>
        <p:nvGraphicFramePr>
          <p:cNvPr id="14" name="Object 13" descr="y equals one-half.">
            <a:extLst>
              <a:ext uri="{FF2B5EF4-FFF2-40B4-BE49-F238E27FC236}">
                <a16:creationId xmlns:a16="http://schemas.microsoft.com/office/drawing/2014/main" id="{5FA226AB-79A5-40B2-AADB-8EA165B85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15115"/>
              </p:ext>
            </p:extLst>
          </p:nvPr>
        </p:nvGraphicFramePr>
        <p:xfrm>
          <a:off x="1504228" y="5005263"/>
          <a:ext cx="19431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13" imgW="1002960" imgH="215640" progId="Equation.DSMT4">
                  <p:embed/>
                </p:oleObj>
              </mc:Choice>
              <mc:Fallback>
                <p:oleObj name="Equation" r:id="rId13" imgW="1002960" imgH="215640" progId="Equation.DSMT4">
                  <p:embed/>
                  <p:pic>
                    <p:nvPicPr>
                      <p:cNvPr id="32" name="Object 31" descr="y equals one-half.">
                        <a:extLst>
                          <a:ext uri="{FF2B5EF4-FFF2-40B4-BE49-F238E27FC236}">
                            <a16:creationId xmlns:a16="http://schemas.microsoft.com/office/drawing/2014/main" id="{940E8FF0-D25C-48AC-9C60-0C23B58D5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228" y="5005263"/>
                        <a:ext cx="19431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9AAE92F-9814-44C3-867C-B86A0E21A7E7}"/>
              </a:ext>
            </a:extLst>
          </p:cNvPr>
          <p:cNvSpPr txBox="1">
            <a:spLocks/>
          </p:cNvSpPr>
          <p:nvPr/>
        </p:nvSpPr>
        <p:spPr>
          <a:xfrm>
            <a:off x="303445" y="5491136"/>
            <a:ext cx="759732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Thus,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15" descr="Left parenthesis minus 1 comma one-half right parenthesis.">
            <a:extLst>
              <a:ext uri="{FF2B5EF4-FFF2-40B4-BE49-F238E27FC236}">
                <a16:creationId xmlns:a16="http://schemas.microsoft.com/office/drawing/2014/main" id="{1254FDFE-53A1-448F-8E00-F053B0FC9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44480"/>
              </p:ext>
            </p:extLst>
          </p:nvPr>
        </p:nvGraphicFramePr>
        <p:xfrm>
          <a:off x="1029933" y="5491136"/>
          <a:ext cx="751666" cy="36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15" imgW="469900" imgH="228600" progId="Equation.DSMT4">
                  <p:embed/>
                </p:oleObj>
              </mc:Choice>
              <mc:Fallback>
                <p:oleObj name="Equation" r:id="rId15" imgW="469900" imgH="228600" progId="Equation.DSMT4">
                  <p:embed/>
                  <p:pic>
                    <p:nvPicPr>
                      <p:cNvPr id="34" name="Object 33" descr="Left parenthesis minus 1 comma one-half right parenthesis.">
                        <a:extLst>
                          <a:ext uri="{FF2B5EF4-FFF2-40B4-BE49-F238E27FC236}">
                            <a16:creationId xmlns:a16="http://schemas.microsoft.com/office/drawing/2014/main" id="{59B1D2EC-CD4B-4848-91E0-BC94DBEE6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933" y="5491136"/>
                        <a:ext cx="751666" cy="36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64FD68A-70FD-4623-848C-D1F9A9E94338}"/>
              </a:ext>
            </a:extLst>
          </p:cNvPr>
          <p:cNvSpPr txBox="1">
            <a:spLocks/>
          </p:cNvSpPr>
          <p:nvPr/>
        </p:nvSpPr>
        <p:spPr>
          <a:xfrm>
            <a:off x="1878174" y="5522960"/>
            <a:ext cx="300767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Is the only critical point.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2882B8FA-9ADF-4A2F-A44D-301C802B62D1}"/>
              </a:ext>
            </a:extLst>
          </p:cNvPr>
          <p:cNvSpPr txBox="1">
            <a:spLocks/>
          </p:cNvSpPr>
          <p:nvPr/>
        </p:nvSpPr>
        <p:spPr>
          <a:xfrm>
            <a:off x="186242" y="420667"/>
            <a:ext cx="8397955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Bef>
                <a:spcPts val="600"/>
              </a:spcBef>
            </a:pPr>
            <a:r>
              <a:rPr lang="en-US" altLang="en-US" sz="2000" b="1" dirty="0">
                <a:solidFill>
                  <a:srgbClr val="007FA3"/>
                </a:solidFill>
              </a:rPr>
              <a:t>Example 3 </a:t>
            </a:r>
          </a:p>
        </p:txBody>
      </p:sp>
      <p:graphicFrame>
        <p:nvGraphicFramePr>
          <p:cNvPr id="4" name="Object 3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6B1302A6-43E1-4F4C-84D7-7D03BB70C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697143"/>
              </p:ext>
            </p:extLst>
          </p:nvPr>
        </p:nvGraphicFramePr>
        <p:xfrm>
          <a:off x="422529" y="818279"/>
          <a:ext cx="19097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3" imgW="1434960" imgH="266400" progId="Equation.DSMT4">
                  <p:embed/>
                </p:oleObj>
              </mc:Choice>
              <mc:Fallback>
                <p:oleObj name="Equation" r:id="rId3" imgW="1434960" imgH="266400" progId="Equation.DSMT4">
                  <p:embed/>
                  <p:pic>
                    <p:nvPicPr>
                      <p:cNvPr id="21" name="Object 20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217725F2-95B0-489C-AB2E-D94CF703C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529" y="818279"/>
                        <a:ext cx="1909762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8A6350C9-D86B-4618-92D3-0B724351E956}"/>
              </a:ext>
            </a:extLst>
          </p:cNvPr>
          <p:cNvSpPr txBox="1">
            <a:spLocks/>
          </p:cNvSpPr>
          <p:nvPr/>
        </p:nvSpPr>
        <p:spPr>
          <a:xfrm>
            <a:off x="189417" y="1225543"/>
            <a:ext cx="993865" cy="40011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Solution: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62D5CE77-2BA6-4A37-AF48-A08F7B4EE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421184"/>
              </p:ext>
            </p:extLst>
          </p:nvPr>
        </p:nvGraphicFramePr>
        <p:xfrm>
          <a:off x="1332978" y="1118097"/>
          <a:ext cx="1888672" cy="66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5" imgW="1308100" imgH="457200" progId="Equation.DSMT4">
                  <p:embed/>
                </p:oleObj>
              </mc:Choice>
              <mc:Fallback>
                <p:oleObj name="Equation" r:id="rId5" imgW="1308100" imgH="457200" progId="Equation.DSMT4">
                  <p:embed/>
                  <p:pic>
                    <p:nvPicPr>
                      <p:cNvPr id="35" name="Object 34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51FE55FB-274B-4850-94F9-45E726A50E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978" y="1118097"/>
                        <a:ext cx="1888672" cy="6617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D127D0-E7A4-48B1-9C18-03A6FCE7E55E}"/>
              </a:ext>
            </a:extLst>
          </p:cNvPr>
          <p:cNvSpPr txBox="1">
            <a:spLocks/>
          </p:cNvSpPr>
          <p:nvPr/>
        </p:nvSpPr>
        <p:spPr>
          <a:xfrm>
            <a:off x="195529" y="1812744"/>
            <a:ext cx="369186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/>
              <a:t>From the first equation above,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EA3FD813-C92C-4B31-9FBE-214607EA8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965715"/>
              </p:ext>
            </p:extLst>
          </p:nvPr>
        </p:nvGraphicFramePr>
        <p:xfrm>
          <a:off x="3896661" y="1812744"/>
          <a:ext cx="8969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36" name="Object 35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BEC34522-F5DE-46FD-93AC-4CBF2EEFE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6661" y="1812744"/>
                        <a:ext cx="896937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7B0CA09-87D8-4B56-9CF0-52E39FBC3D4B}"/>
              </a:ext>
            </a:extLst>
          </p:cNvPr>
          <p:cNvSpPr txBox="1">
            <a:spLocks/>
          </p:cNvSpPr>
          <p:nvPr/>
        </p:nvSpPr>
        <p:spPr>
          <a:xfrm>
            <a:off x="4906095" y="1822083"/>
            <a:ext cx="3620498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Substituting for </a:t>
            </a:r>
            <a:r>
              <a:rPr lang="en-US" sz="2000" i="1"/>
              <a:t>k</a:t>
            </a:r>
            <a:r>
              <a:rPr lang="en-US" sz="2000"/>
              <a:t> in the second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24BF9AF4-ECD4-4358-B5CD-7F284417B2CA}"/>
              </a:ext>
            </a:extLst>
          </p:cNvPr>
          <p:cNvSpPr txBox="1">
            <a:spLocks/>
          </p:cNvSpPr>
          <p:nvPr/>
        </p:nvSpPr>
        <p:spPr>
          <a:xfrm>
            <a:off x="183520" y="2148686"/>
            <a:ext cx="245633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equation above gives</a:t>
            </a:r>
            <a:endParaRPr lang="en-US" sz="2000" dirty="0"/>
          </a:p>
        </p:txBody>
      </p:sp>
      <p:graphicFrame>
        <p:nvGraphicFramePr>
          <p:cNvPr id="11" name="Object 10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F13ADCE3-871F-4E98-ABA7-DF00E7DDA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989024"/>
              </p:ext>
            </p:extLst>
          </p:nvPr>
        </p:nvGraphicFramePr>
        <p:xfrm>
          <a:off x="2639855" y="2155986"/>
          <a:ext cx="24034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9" imgW="1803240" imgH="266400" progId="Equation.DSMT4">
                  <p:embed/>
                </p:oleObj>
              </mc:Choice>
              <mc:Fallback>
                <p:oleObj name="Equation" r:id="rId9" imgW="1803240" imgH="266400" progId="Equation.DSMT4">
                  <p:embed/>
                  <p:pic>
                    <p:nvPicPr>
                      <p:cNvPr id="38" name="Object 37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BFC2FF66-E01A-45E5-AAF5-687C98819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9855" y="2155986"/>
                        <a:ext cx="2403475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F6956A45-9702-4218-A6AD-5C30696CB1DA}"/>
              </a:ext>
            </a:extLst>
          </p:cNvPr>
          <p:cNvSpPr txBox="1">
            <a:spLocks/>
          </p:cNvSpPr>
          <p:nvPr/>
        </p:nvSpPr>
        <p:spPr>
          <a:xfrm>
            <a:off x="190997" y="2572037"/>
            <a:ext cx="2403475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Hence, either </a:t>
            </a:r>
            <a:r>
              <a:rPr lang="en-US" sz="2000" i="1"/>
              <a:t>l</a:t>
            </a:r>
            <a:r>
              <a:rPr lang="en-US" sz="2000"/>
              <a:t> = 0 or </a:t>
            </a:r>
            <a:endParaRPr lang="en-US" sz="2000" dirty="0"/>
          </a:p>
        </p:txBody>
      </p:sp>
      <p:graphicFrame>
        <p:nvGraphicFramePr>
          <p:cNvPr id="13" name="Object 12" descr="l equals one-third.">
            <a:extLst>
              <a:ext uri="{FF2B5EF4-FFF2-40B4-BE49-F238E27FC236}">
                <a16:creationId xmlns:a16="http://schemas.microsoft.com/office/drawing/2014/main" id="{7E6AA49E-54A9-4E8E-9199-EF2CB7001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33735"/>
              </p:ext>
            </p:extLst>
          </p:nvPr>
        </p:nvGraphicFramePr>
        <p:xfrm>
          <a:off x="2644057" y="2519785"/>
          <a:ext cx="651288" cy="43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11" imgW="342751" imgH="228501" progId="Equation.DSMT4">
                  <p:embed/>
                </p:oleObj>
              </mc:Choice>
              <mc:Fallback>
                <p:oleObj name="Equation" r:id="rId11" imgW="342751" imgH="228501" progId="Equation.DSMT4">
                  <p:embed/>
                  <p:pic>
                    <p:nvPicPr>
                      <p:cNvPr id="39" name="Object 38" descr="l equals one-third.">
                        <a:extLst>
                          <a:ext uri="{FF2B5EF4-FFF2-40B4-BE49-F238E27FC236}">
                            <a16:creationId xmlns:a16="http://schemas.microsoft.com/office/drawing/2014/main" id="{9C2E3E2D-308B-4DF0-B7D4-C6D07698A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057" y="2519785"/>
                        <a:ext cx="651288" cy="434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BD222635-C3CD-4DD1-9037-EDBAB60DB4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5741" y="2582992"/>
            <a:ext cx="3633559" cy="307777"/>
          </a:xfrm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</a:pPr>
            <a:r>
              <a:rPr lang="en-US" sz="2000" dirty="0"/>
              <a:t>The critical points are (0, 0) and</a:t>
            </a:r>
          </a:p>
        </p:txBody>
      </p:sp>
      <p:graphicFrame>
        <p:nvGraphicFramePr>
          <p:cNvPr id="15" name="Object 14" descr="Left parenthesis one-third comma one-third right parenthesis.">
            <a:extLst>
              <a:ext uri="{FF2B5EF4-FFF2-40B4-BE49-F238E27FC236}">
                <a16:creationId xmlns:a16="http://schemas.microsoft.com/office/drawing/2014/main" id="{8112EAA2-0129-4A14-8529-D9EA0BFFA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75131"/>
              </p:ext>
            </p:extLst>
          </p:nvPr>
        </p:nvGraphicFramePr>
        <p:xfrm>
          <a:off x="6952303" y="2519785"/>
          <a:ext cx="838781" cy="44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40" name="Object 39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97206236-CA64-4301-B1CC-E5070E576A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303" y="2519785"/>
                        <a:ext cx="838781" cy="447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94A80266-5B7C-4011-A85F-0A61895FDE08}"/>
              </a:ext>
            </a:extLst>
          </p:cNvPr>
          <p:cNvSpPr txBox="1">
            <a:spLocks/>
          </p:cNvSpPr>
          <p:nvPr/>
        </p:nvSpPr>
        <p:spPr>
          <a:xfrm>
            <a:off x="190699" y="3030429"/>
            <a:ext cx="276303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rgbClr val="007FA3"/>
                </a:solidFill>
              </a:rPr>
              <a:t>c.</a:t>
            </a:r>
            <a:endParaRPr lang="en-US" sz="2000" dirty="0">
              <a:solidFill>
                <a:srgbClr val="007FA3"/>
              </a:solidFill>
            </a:endParaRPr>
          </a:p>
        </p:txBody>
      </p:sp>
      <p:graphicFrame>
        <p:nvGraphicFramePr>
          <p:cNvPr id="17" name="Object 16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53B5B1DF-8985-443C-B390-F1F0B6467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3731"/>
              </p:ext>
            </p:extLst>
          </p:nvPr>
        </p:nvGraphicFramePr>
        <p:xfrm>
          <a:off x="411881" y="3062554"/>
          <a:ext cx="48672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Equation" r:id="rId15" imgW="3657600" imgH="228600" progId="Equation.DSMT4">
                  <p:embed/>
                </p:oleObj>
              </mc:Choice>
              <mc:Fallback>
                <p:oleObj name="Equation" r:id="rId15" imgW="3657600" imgH="228600" progId="Equation.DSMT4">
                  <p:embed/>
                  <p:pic>
                    <p:nvPicPr>
                      <p:cNvPr id="41" name="Object 40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9780040E-3D49-420E-B708-17E93AED2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1881" y="3062554"/>
                        <a:ext cx="4867275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9E3F710A-9569-4152-95E5-BEF28EB6AA19}"/>
              </a:ext>
            </a:extLst>
          </p:cNvPr>
          <p:cNvSpPr txBox="1">
            <a:spLocks/>
          </p:cNvSpPr>
          <p:nvPr/>
        </p:nvSpPr>
        <p:spPr>
          <a:xfrm>
            <a:off x="186647" y="3435803"/>
            <a:ext cx="334794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Solution: Solving the system </a:t>
            </a:r>
            <a:endParaRPr lang="en-US" sz="2000" dirty="0"/>
          </a:p>
        </p:txBody>
      </p:sp>
      <p:graphicFrame>
        <p:nvGraphicFramePr>
          <p:cNvPr id="19" name="Object 18" descr="Calculation to solve f of x, y, z.&#10;Long description available in notes. Press F6.">
            <a:extLst>
              <a:ext uri="{FF2B5EF4-FFF2-40B4-BE49-F238E27FC236}">
                <a16:creationId xmlns:a16="http://schemas.microsoft.com/office/drawing/2014/main" id="{3C989CA3-4A03-4AF2-88C0-E540601C2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68434"/>
              </p:ext>
            </p:extLst>
          </p:nvPr>
        </p:nvGraphicFramePr>
        <p:xfrm>
          <a:off x="189847" y="3865736"/>
          <a:ext cx="2393435" cy="85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17" imgW="1790700" imgH="635000" progId="Equation.DSMT4">
                  <p:embed/>
                </p:oleObj>
              </mc:Choice>
              <mc:Fallback>
                <p:oleObj name="Equation" r:id="rId17" imgW="1790700" imgH="635000" progId="Equation.DSMT4">
                  <p:embed/>
                  <p:pic>
                    <p:nvPicPr>
                      <p:cNvPr id="42" name="Object 41" descr="Calculation to solve f of x, y, z.&#10;Long description available in notes. Press F6.">
                        <a:extLst>
                          <a:ext uri="{FF2B5EF4-FFF2-40B4-BE49-F238E27FC236}">
                            <a16:creationId xmlns:a16="http://schemas.microsoft.com/office/drawing/2014/main" id="{46526E87-8864-4DB9-AE3F-71F291EB76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47" y="3865736"/>
                        <a:ext cx="2393435" cy="852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630781D2-50CC-4C88-9E54-76F2C6FE2A21}"/>
              </a:ext>
            </a:extLst>
          </p:cNvPr>
          <p:cNvSpPr txBox="1">
            <a:spLocks/>
          </p:cNvSpPr>
          <p:nvPr/>
        </p:nvSpPr>
        <p:spPr>
          <a:xfrm>
            <a:off x="184065" y="4801298"/>
            <a:ext cx="40259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/>
              <a:t>gives the critical point (25, 75, 175).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89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D488C-D46D-4B0E-BEC5-76A2EE742B4A}"/>
              </a:ext>
            </a:extLst>
          </p:cNvPr>
          <p:cNvSpPr/>
          <p:nvPr/>
        </p:nvSpPr>
        <p:spPr>
          <a:xfrm>
            <a:off x="114676" y="106881"/>
            <a:ext cx="736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rgbClr val="007FA3"/>
                </a:solidFill>
              </a:rPr>
              <a:t>Example 4 </a:t>
            </a:r>
            <a:r>
              <a:rPr lang="en-US" sz="2000" dirty="0"/>
              <a:t>Find the critical points of the following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5CD59B-2AE0-4BCB-8F02-A0CEA8B48D9B}"/>
                  </a:ext>
                </a:extLst>
              </p:cNvPr>
              <p:cNvSpPr/>
              <p:nvPr/>
            </p:nvSpPr>
            <p:spPr>
              <a:xfrm>
                <a:off x="1255127" y="555455"/>
                <a:ext cx="47604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5CD59B-2AE0-4BCB-8F02-A0CEA8B48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27" y="555455"/>
                <a:ext cx="4760470" cy="40011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8EEAC0-D12D-441D-8A0D-161C81C93E86}"/>
                  </a:ext>
                </a:extLst>
              </p:cNvPr>
              <p:cNvSpPr/>
              <p:nvPr/>
            </p:nvSpPr>
            <p:spPr>
              <a:xfrm>
                <a:off x="350149" y="1620379"/>
                <a:ext cx="27966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)=4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8EEAC0-D12D-441D-8A0D-161C81C93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49" y="1620379"/>
                <a:ext cx="2796663" cy="400110"/>
              </a:xfrm>
              <a:prstGeom prst="rect">
                <a:avLst/>
              </a:prstGeom>
              <a:blipFill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ACCE518-881F-4F6E-A44F-C501C530B36F}"/>
              </a:ext>
            </a:extLst>
          </p:cNvPr>
          <p:cNvSpPr/>
          <p:nvPr/>
        </p:nvSpPr>
        <p:spPr>
          <a:xfrm>
            <a:off x="232090" y="1150506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2E7DE3-E72B-4227-B619-4A5E29C3F1BC}"/>
                  </a:ext>
                </a:extLst>
              </p:cNvPr>
              <p:cNvSpPr/>
              <p:nvPr/>
            </p:nvSpPr>
            <p:spPr>
              <a:xfrm>
                <a:off x="3482628" y="1620379"/>
                <a:ext cx="2801023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2E7DE3-E72B-4227-B619-4A5E29C3F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28" y="1620379"/>
                <a:ext cx="2801023" cy="424283"/>
              </a:xfrm>
              <a:prstGeom prst="rect">
                <a:avLst/>
              </a:prstGeom>
              <a:blipFill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292F9AC-4F74-4387-902D-216192FD7AF9}"/>
              </a:ext>
            </a:extLst>
          </p:cNvPr>
          <p:cNvSpPr/>
          <p:nvPr/>
        </p:nvSpPr>
        <p:spPr>
          <a:xfrm>
            <a:off x="350149" y="2215430"/>
            <a:ext cx="2491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we solve the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9" descr="Start layout enlarged left brace first row 4 x minus 2 y plus 5 equals 0, second row minus 2 x plus 2 y minus 3 equals 0 end layout.">
                <a:extLst>
                  <a:ext uri="{FF2B5EF4-FFF2-40B4-BE49-F238E27FC236}">
                    <a16:creationId xmlns:a16="http://schemas.microsoft.com/office/drawing/2014/main" id="{3F460BAE-EA77-42FF-87BE-5AC02C127147}"/>
                  </a:ext>
                </a:extLst>
              </p:cNvPr>
              <p:cNvSpPr txBox="1"/>
              <p:nvPr/>
            </p:nvSpPr>
            <p:spPr bwMode="auto">
              <a:xfrm>
                <a:off x="2751736" y="2093627"/>
                <a:ext cx="1972664" cy="794025"/>
              </a:xfrm>
              <a:prstGeom prst="rect">
                <a:avLst/>
              </a:prstGeom>
              <a:noFill/>
              <a:ex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+5=0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Object 29" descr="Start layout enlarged left brace first row 4 x minus 2 y plus 5 equals 0, second row minus 2 x plus 2 y minus 3 equals 0 end layout.">
                <a:extLst>
                  <a:ext uri="{FF2B5EF4-FFF2-40B4-BE49-F238E27FC236}">
                    <a16:creationId xmlns:a16="http://schemas.microsoft.com/office/drawing/2014/main" id="{3F460BAE-EA77-42FF-87BE-5AC02C12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1736" y="2093627"/>
                <a:ext cx="1972664" cy="79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3D382EB-2BEF-4F17-B931-E9943311882B}"/>
              </a:ext>
            </a:extLst>
          </p:cNvPr>
          <p:cNvSpPr/>
          <p:nvPr/>
        </p:nvSpPr>
        <p:spPr>
          <a:xfrm>
            <a:off x="232090" y="2887653"/>
            <a:ext cx="1340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This gives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0F1110-AFE6-4921-B290-3C1442218511}"/>
                  </a:ext>
                </a:extLst>
              </p:cNvPr>
              <p:cNvSpPr/>
              <p:nvPr/>
            </p:nvSpPr>
            <p:spPr>
              <a:xfrm>
                <a:off x="1383637" y="2730539"/>
                <a:ext cx="2371868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–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0F1110-AFE6-4921-B290-3C1442218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37" y="2730539"/>
                <a:ext cx="2371868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3B1318-EEEC-4EC6-B75D-EFB0E01ADF41}"/>
                  </a:ext>
                </a:extLst>
              </p:cNvPr>
              <p:cNvSpPr/>
              <p:nvPr/>
            </p:nvSpPr>
            <p:spPr>
              <a:xfrm>
                <a:off x="309035" y="3429000"/>
                <a:ext cx="1040157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(−1,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3B1318-EEEC-4EC6-B75D-EFB0E01AD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35" y="3429000"/>
                <a:ext cx="1040157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F72E343-8361-4EFB-9687-D4E1917A3B42}"/>
              </a:ext>
            </a:extLst>
          </p:cNvPr>
          <p:cNvSpPr/>
          <p:nvPr/>
        </p:nvSpPr>
        <p:spPr>
          <a:xfrm>
            <a:off x="1315400" y="3602881"/>
            <a:ext cx="2847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Is the only critical point.</a:t>
            </a:r>
          </a:p>
        </p:txBody>
      </p:sp>
    </p:spTree>
    <p:extLst>
      <p:ext uri="{BB962C8B-B14F-4D97-AF65-F5344CB8AC3E}">
        <p14:creationId xmlns:p14="http://schemas.microsoft.com/office/powerpoint/2010/main" val="39426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B9018-4F3B-430B-BE2F-F7634E56ED1D}"/>
              </a:ext>
            </a:extLst>
          </p:cNvPr>
          <p:cNvSpPr/>
          <p:nvPr/>
        </p:nvSpPr>
        <p:spPr>
          <a:xfrm>
            <a:off x="0" y="236823"/>
            <a:ext cx="9201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Rule # 2: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</a:rPr>
              <a:t>Second Derivative Test for Functions of Two Variables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0A3AEA-A94E-4C91-9529-74B584CFC841}"/>
                  </a:ext>
                </a:extLst>
              </p:cNvPr>
              <p:cNvSpPr/>
              <p:nvPr/>
            </p:nvSpPr>
            <p:spPr>
              <a:xfrm>
                <a:off x="78894" y="770140"/>
                <a:ext cx="768035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-457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be critical point to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We define the number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0A3AEA-A94E-4C91-9529-74B584CFC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" y="770140"/>
                <a:ext cx="7680356" cy="707886"/>
              </a:xfrm>
              <a:prstGeom prst="rect">
                <a:avLst/>
              </a:prstGeom>
              <a:blipFill>
                <a:blip r:embed="rId2"/>
                <a:stretch>
                  <a:fillRect l="-87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20C9C9-A1CD-49AA-AD80-511E0CB295F4}"/>
                  </a:ext>
                </a:extLst>
              </p:cNvPr>
              <p:cNvSpPr/>
              <p:nvPr/>
            </p:nvSpPr>
            <p:spPr>
              <a:xfrm>
                <a:off x="250718" y="1245458"/>
                <a:ext cx="5667514" cy="507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20C9C9-A1CD-49AA-AD80-511E0CB29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18" y="1245458"/>
                <a:ext cx="5667514" cy="507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7590D7-245C-4E1E-922B-D2B3D25095FA}"/>
                  </a:ext>
                </a:extLst>
              </p:cNvPr>
              <p:cNvSpPr/>
              <p:nvPr/>
            </p:nvSpPr>
            <p:spPr>
              <a:xfrm>
                <a:off x="871072" y="1817149"/>
                <a:ext cx="830008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Case 1: 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look at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then 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has a local minimum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457200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)&lt;0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then 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has a local maximum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Case 2:	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then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has no extrema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(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Saddle point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Case 3:	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conclusion.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7590D7-245C-4E1E-922B-D2B3D25095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72" y="1817149"/>
                <a:ext cx="8300088" cy="1938992"/>
              </a:xfrm>
              <a:prstGeom prst="rect">
                <a:avLst/>
              </a:prstGeom>
              <a:blipFill>
                <a:blip r:embed="rId4"/>
                <a:stretch>
                  <a:fillRect l="-808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DADE575-8F3E-429F-AE6D-148D33130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4" y="4081708"/>
            <a:ext cx="9017000" cy="345542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2E5EE9A8-D4F6-4225-896A-52DF0587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59" y="4788198"/>
            <a:ext cx="32289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515ACD-CC63-403F-9B4B-CFC7D8BAF559}"/>
                  </a:ext>
                </a:extLst>
              </p:cNvPr>
              <p:cNvSpPr/>
              <p:nvPr/>
            </p:nvSpPr>
            <p:spPr>
              <a:xfrm>
                <a:off x="87516" y="320971"/>
                <a:ext cx="70918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-457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5: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critical points and the local extrema: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)=1+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515ACD-CC63-403F-9B4B-CFC7D8BAF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6" y="320971"/>
                <a:ext cx="7091881" cy="707886"/>
              </a:xfrm>
              <a:prstGeom prst="rect">
                <a:avLst/>
              </a:prstGeom>
              <a:blipFill>
                <a:blip r:embed="rId2"/>
                <a:stretch>
                  <a:fillRect l="-859" t="-5172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A3FF73-E574-4350-BFD4-575FC5608507}"/>
              </a:ext>
            </a:extLst>
          </p:cNvPr>
          <p:cNvSpPr/>
          <p:nvPr/>
        </p:nvSpPr>
        <p:spPr>
          <a:xfrm>
            <a:off x="586648" y="1116602"/>
            <a:ext cx="3401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first partial derivatives are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A7B485-3419-4CC5-879E-1FE10576CC51}"/>
                  </a:ext>
                </a:extLst>
              </p:cNvPr>
              <p:cNvSpPr/>
              <p:nvPr/>
            </p:nvSpPr>
            <p:spPr>
              <a:xfrm>
                <a:off x="1083206" y="1572064"/>
                <a:ext cx="25502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A7B485-3419-4CC5-879E-1FE10576C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06" y="1572064"/>
                <a:ext cx="2550250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02AB65-E884-483C-8668-3803730D2BFA}"/>
                  </a:ext>
                </a:extLst>
              </p:cNvPr>
              <p:cNvSpPr/>
              <p:nvPr/>
            </p:nvSpPr>
            <p:spPr>
              <a:xfrm>
                <a:off x="4365701" y="1527511"/>
                <a:ext cx="2567049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02AB65-E884-483C-8668-3803730D2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701" y="1527511"/>
                <a:ext cx="2567049" cy="424283"/>
              </a:xfrm>
              <a:prstGeom prst="rect">
                <a:avLst/>
              </a:prstGeom>
              <a:blipFill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8B4D1C2-EE07-4E67-ADA5-1426792BBB4B}"/>
                  </a:ext>
                </a:extLst>
              </p:cNvPr>
              <p:cNvSpPr/>
              <p:nvPr/>
            </p:nvSpPr>
            <p:spPr>
              <a:xfrm>
                <a:off x="508444" y="2135966"/>
                <a:ext cx="52684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Thus the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)=(0,0)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a critical point.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8B4D1C2-EE07-4E67-ADA5-1426792B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44" y="2135966"/>
                <a:ext cx="5268494" cy="400110"/>
              </a:xfrm>
              <a:prstGeom prst="rect">
                <a:avLst/>
              </a:prstGeom>
              <a:blipFill>
                <a:blip r:embed="rId5"/>
                <a:stretch>
                  <a:fillRect l="-1156" t="-7576" r="-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3F48498-6B4A-4C46-B5D5-B0BCA8248504}"/>
              </a:ext>
            </a:extLst>
          </p:cNvPr>
          <p:cNvSpPr/>
          <p:nvPr/>
        </p:nvSpPr>
        <p:spPr>
          <a:xfrm>
            <a:off x="940903" y="2748262"/>
            <a:ext cx="3709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second partial derivatives are: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D1BD8B-C1CE-4B71-890D-0F8FBEE03223}"/>
                  </a:ext>
                </a:extLst>
              </p:cNvPr>
              <p:cNvSpPr/>
              <p:nvPr/>
            </p:nvSpPr>
            <p:spPr>
              <a:xfrm>
                <a:off x="1002756" y="3217142"/>
                <a:ext cx="1113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D1BD8B-C1CE-4B71-890D-0F8FBEE03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56" y="3217142"/>
                <a:ext cx="1113446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DCA605-80C6-4DC4-8C8B-D8CED0EDF7E2}"/>
                  </a:ext>
                </a:extLst>
              </p:cNvPr>
              <p:cNvSpPr/>
              <p:nvPr/>
            </p:nvSpPr>
            <p:spPr>
              <a:xfrm>
                <a:off x="3142691" y="3229993"/>
                <a:ext cx="1076128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DCA605-80C6-4DC4-8C8B-D8CED0EDF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91" y="3229993"/>
                <a:ext cx="1076128" cy="424283"/>
              </a:xfrm>
              <a:prstGeom prst="rect">
                <a:avLst/>
              </a:prstGeom>
              <a:blipFill>
                <a:blip r:embed="rId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11106-A142-4FA7-8AEF-CA43FD67187F}"/>
                  </a:ext>
                </a:extLst>
              </p:cNvPr>
              <p:cNvSpPr/>
              <p:nvPr/>
            </p:nvSpPr>
            <p:spPr>
              <a:xfrm>
                <a:off x="5649226" y="3217142"/>
                <a:ext cx="1624355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11106-A142-4FA7-8AEF-CA43FD67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226" y="3217142"/>
                <a:ext cx="1624355" cy="424283"/>
              </a:xfrm>
              <a:prstGeom prst="rect">
                <a:avLst/>
              </a:prstGeom>
              <a:blipFill>
                <a:blip r:embed="rId8"/>
                <a:stretch>
                  <a:fillRect l="-4135" t="-8696" r="-3008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DFE7012-9FB9-4EE2-9D7D-A48FF2976A66}"/>
                  </a:ext>
                </a:extLst>
              </p:cNvPr>
              <p:cNvSpPr/>
              <p:nvPr/>
            </p:nvSpPr>
            <p:spPr>
              <a:xfrm>
                <a:off x="1999622" y="3909683"/>
                <a:ext cx="29409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=(2)(2)−0=4&gt;0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DFE7012-9FB9-4EE2-9D7D-A48FF2976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622" y="3909683"/>
                <a:ext cx="2940933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3EC31A-19CC-4044-8842-2FAB1ADF7423}"/>
                  </a:ext>
                </a:extLst>
              </p:cNvPr>
              <p:cNvSpPr/>
              <p:nvPr/>
            </p:nvSpPr>
            <p:spPr>
              <a:xfrm>
                <a:off x="4912485" y="3917963"/>
                <a:ext cx="26200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3EC31A-19CC-4044-8842-2FAB1ADF7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85" y="3917963"/>
                <a:ext cx="2620076" cy="400110"/>
              </a:xfrm>
              <a:prstGeom prst="rect">
                <a:avLst/>
              </a:prstGeom>
              <a:blipFill>
                <a:blip r:embed="rId10"/>
                <a:stretch>
                  <a:fillRect l="-2558" t="-9231" r="-116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AB347C9-7F38-4758-B896-E53F618F3223}"/>
                  </a:ext>
                </a:extLst>
              </p:cNvPr>
              <p:cNvSpPr/>
              <p:nvPr/>
            </p:nvSpPr>
            <p:spPr>
              <a:xfrm>
                <a:off x="940903" y="4602003"/>
                <a:ext cx="50583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have local minimum at (0,0) 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AB347C9-7F38-4758-B896-E53F618F3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03" y="4602003"/>
                <a:ext cx="5058372" cy="400110"/>
              </a:xfrm>
              <a:prstGeom prst="rect">
                <a:avLst/>
              </a:prstGeom>
              <a:blipFill>
                <a:blip r:embed="rId11"/>
                <a:stretch>
                  <a:fillRect l="-1205" t="-9091" r="-36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1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515ACD-CC63-403F-9B4B-CFC7D8BAF559}"/>
              </a:ext>
            </a:extLst>
          </p:cNvPr>
          <p:cNvSpPr/>
          <p:nvPr/>
        </p:nvSpPr>
        <p:spPr>
          <a:xfrm>
            <a:off x="87516" y="136298"/>
            <a:ext cx="7091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6: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Find critical points and the local extrema: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A7C079-8FB7-4B48-98A1-A0B41A8917F1}"/>
                  </a:ext>
                </a:extLst>
              </p:cNvPr>
              <p:cNvSpPr/>
              <p:nvPr/>
            </p:nvSpPr>
            <p:spPr>
              <a:xfrm>
                <a:off x="1365989" y="791311"/>
                <a:ext cx="2606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xy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A7C079-8FB7-4B48-98A1-A0B41A891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89" y="791311"/>
                <a:ext cx="2606098" cy="400110"/>
              </a:xfrm>
              <a:prstGeom prst="rect">
                <a:avLst/>
              </a:prstGeom>
              <a:blipFill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2530FC4-DB51-46A1-A6AD-41053543549C}"/>
                  </a:ext>
                </a:extLst>
              </p:cNvPr>
              <p:cNvSpPr/>
              <p:nvPr/>
            </p:nvSpPr>
            <p:spPr>
              <a:xfrm>
                <a:off x="391935" y="1464199"/>
                <a:ext cx="22268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2530FC4-DB51-46A1-A6AD-410535435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35" y="1464199"/>
                <a:ext cx="2226892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805036-3AFA-4A95-9DC4-37BF26D07FA4}"/>
                  </a:ext>
                </a:extLst>
              </p:cNvPr>
              <p:cNvSpPr/>
              <p:nvPr/>
            </p:nvSpPr>
            <p:spPr>
              <a:xfrm>
                <a:off x="2432173" y="1522908"/>
                <a:ext cx="43382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fy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x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y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)=3</m:t>
                      </m:r>
                      <m:sSup>
                        <m:sSup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y</m:t>
                          </m:r>
                        </m:e>
                        <m: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x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805036-3AFA-4A95-9DC4-37BF26D07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173" y="1522908"/>
                <a:ext cx="4338277" cy="400110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5CFFC9-BE23-4491-BD43-8D080DEAFC63}"/>
                  </a:ext>
                </a:extLst>
              </p:cNvPr>
              <p:cNvSpPr txBox="1"/>
              <p:nvPr/>
            </p:nvSpPr>
            <p:spPr>
              <a:xfrm>
                <a:off x="804100" y="2002096"/>
                <a:ext cx="900568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5CFFC9-BE23-4491-BD43-8D080DEAF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00" y="2002096"/>
                <a:ext cx="900568" cy="686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D75A14-FA49-466E-ADBF-2B825B30F6D8}"/>
                  </a:ext>
                </a:extLst>
              </p:cNvPr>
              <p:cNvSpPr txBox="1"/>
              <p:nvPr/>
            </p:nvSpPr>
            <p:spPr>
              <a:xfrm>
                <a:off x="2181327" y="2014889"/>
                <a:ext cx="1481688" cy="799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sz="20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x</m:t>
                              </m:r>
                              <m:r>
                                <a:rPr lang="en-US" sz="20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D75A14-FA49-466E-ADBF-2B825B30F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27" y="2014889"/>
                <a:ext cx="1481688" cy="7993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222C7C2-B11F-4E4F-9A22-9863D054F08E}"/>
                  </a:ext>
                </a:extLst>
              </p:cNvPr>
              <p:cNvSpPr/>
              <p:nvPr/>
            </p:nvSpPr>
            <p:spPr>
              <a:xfrm>
                <a:off x="3942105" y="2121400"/>
                <a:ext cx="4478983" cy="528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000" dirty="0"/>
                  <a:t> Are the critical points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222C7C2-B11F-4E4F-9A22-9863D054F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105" y="2121400"/>
                <a:ext cx="4478983" cy="528543"/>
              </a:xfrm>
              <a:prstGeom prst="rect">
                <a:avLst/>
              </a:prstGeom>
              <a:blipFill>
                <a:blip r:embed="rId7"/>
                <a:stretch>
                  <a:fillRect r="-40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4B834E-F28B-49E2-AAFD-7CDD08566EF2}"/>
                  </a:ext>
                </a:extLst>
              </p:cNvPr>
              <p:cNvSpPr/>
              <p:nvPr/>
            </p:nvSpPr>
            <p:spPr>
              <a:xfrm>
                <a:off x="599880" y="3267195"/>
                <a:ext cx="17094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xx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)=6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4B834E-F28B-49E2-AAFD-7CDD08566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0" y="3267195"/>
                <a:ext cx="1709442" cy="4001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0E7C20-3F8A-4576-AFB4-2B4157A930A9}"/>
                  </a:ext>
                </a:extLst>
              </p:cNvPr>
              <p:cNvSpPr/>
              <p:nvPr/>
            </p:nvSpPr>
            <p:spPr>
              <a:xfrm>
                <a:off x="3265674" y="3238983"/>
                <a:ext cx="1619674" cy="428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yy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0E7C20-3F8A-4576-AFB4-2B4157A93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74" y="3238983"/>
                <a:ext cx="1619674" cy="428322"/>
              </a:xfrm>
              <a:prstGeom prst="rect">
                <a:avLst/>
              </a:prstGeom>
              <a:blipFill>
                <a:blip r:embed="rId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385684-35A8-45D2-83DC-CB63BC7CC630}"/>
                  </a:ext>
                </a:extLst>
              </p:cNvPr>
              <p:cNvSpPr/>
              <p:nvPr/>
            </p:nvSpPr>
            <p:spPr>
              <a:xfrm>
                <a:off x="5656169" y="3267195"/>
                <a:ext cx="1797223" cy="428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385684-35A8-45D2-83DC-CB63BC7CC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69" y="3267195"/>
                <a:ext cx="1797223" cy="428322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29A1DC3-51C9-41F4-BA08-0883DAAEF5E3}"/>
                  </a:ext>
                </a:extLst>
              </p:cNvPr>
              <p:cNvSpPr/>
              <p:nvPr/>
            </p:nvSpPr>
            <p:spPr>
              <a:xfrm>
                <a:off x="1365989" y="3890078"/>
                <a:ext cx="46896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=(6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(6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)−(−1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29A1DC3-51C9-41F4-BA08-0883DAAEF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89" y="3890078"/>
                <a:ext cx="4689682" cy="400110"/>
              </a:xfrm>
              <a:prstGeom prst="rect">
                <a:avLst/>
              </a:prstGeom>
              <a:blipFill>
                <a:blip r:embed="rId11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736AB9B-4349-40F1-A5E7-F7BA17876A78}"/>
                  </a:ext>
                </a:extLst>
              </p:cNvPr>
              <p:cNvSpPr/>
              <p:nvPr/>
            </p:nvSpPr>
            <p:spPr>
              <a:xfrm>
                <a:off x="450722" y="4636776"/>
                <a:ext cx="2665794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)=3&gt;0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736AB9B-4349-40F1-A5E7-F7BA17876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2" y="4636776"/>
                <a:ext cx="2665794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3FEDAB-B6B9-4892-BB50-F8ACD628E54C}"/>
                  </a:ext>
                </a:extLst>
              </p:cNvPr>
              <p:cNvSpPr/>
              <p:nvPr/>
            </p:nvSpPr>
            <p:spPr>
              <a:xfrm>
                <a:off x="3877302" y="4636776"/>
                <a:ext cx="222631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)=2&gt;0,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3FEDAB-B6B9-4892-BB50-F8ACD628E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02" y="4636776"/>
                <a:ext cx="2226315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795DFA-BC96-4A1B-A292-FEDFAF671622}"/>
                  </a:ext>
                </a:extLst>
              </p:cNvPr>
              <p:cNvSpPr/>
              <p:nvPr/>
            </p:nvSpPr>
            <p:spPr>
              <a:xfrm>
                <a:off x="875364" y="5335092"/>
                <a:ext cx="6643036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there is a relative minimum 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795DFA-BC96-4A1B-A292-FEDFAF671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64" y="5335092"/>
                <a:ext cx="6643036" cy="860748"/>
              </a:xfrm>
              <a:prstGeom prst="rect">
                <a:avLst/>
              </a:prstGeom>
              <a:blipFill>
                <a:blip r:embed="rId14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A42AF74-8852-471A-A814-59B1CAA21CB3}"/>
                  </a:ext>
                </a:extLst>
              </p:cNvPr>
              <p:cNvSpPr/>
              <p:nvPr/>
            </p:nvSpPr>
            <p:spPr>
              <a:xfrm>
                <a:off x="531624" y="6086946"/>
                <a:ext cx="24063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A42AF74-8852-471A-A814-59B1CAA21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4" y="6086946"/>
                <a:ext cx="2406300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0B580F-61F8-49DF-86B7-9510AED6CDF3}"/>
                  </a:ext>
                </a:extLst>
              </p:cNvPr>
              <p:cNvSpPr txBox="1"/>
              <p:nvPr/>
            </p:nvSpPr>
            <p:spPr>
              <a:xfrm>
                <a:off x="2951430" y="6086946"/>
                <a:ext cx="3041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Saddle point 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0B580F-61F8-49DF-86B7-9510AED6C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430" y="6086946"/>
                <a:ext cx="3041964" cy="400110"/>
              </a:xfrm>
              <a:prstGeom prst="rect">
                <a:avLst/>
              </a:prstGeom>
              <a:blipFill>
                <a:blip r:embed="rId16"/>
                <a:stretch>
                  <a:fillRect l="-200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5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D0334-7409-459D-9C1A-2D97083F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9" y="0"/>
            <a:ext cx="8543925" cy="3467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4414BA-4563-470D-9837-4E696A61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9" y="3795806"/>
            <a:ext cx="7239000" cy="1457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947EC-4AE6-4036-8607-4621678B9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87" y="5415764"/>
            <a:ext cx="76390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42999-3C8E-442A-9010-B94697AA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8" y="120335"/>
            <a:ext cx="5065944" cy="468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B552B-CAC6-4117-AF6A-8A86D06F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1" y="571501"/>
            <a:ext cx="7266344" cy="631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6A9A7F-DB8A-40C0-B686-9288B1A64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58" y="1203357"/>
            <a:ext cx="5065944" cy="766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20BD1-5CBB-4177-BB07-00C88AD92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58" y="2090476"/>
            <a:ext cx="4729157" cy="631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C7296-5A9C-4D76-A445-D11617050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47" y="3021919"/>
            <a:ext cx="4556374" cy="952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9CE6D-F9FA-4D20-980F-EE97300CD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47" y="4112982"/>
            <a:ext cx="4531644" cy="359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C0615-D75D-464F-869A-6BC77D50F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65" y="4610923"/>
            <a:ext cx="3677122" cy="624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D7399-2294-44F0-B361-5F2975B1BF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8440" y="4727216"/>
            <a:ext cx="2997829" cy="299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B3C86-5E83-48C4-BF9C-562D2B151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601" y="5254929"/>
            <a:ext cx="7180182" cy="6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Props1.xml><?xml version="1.0" encoding="utf-8"?>
<ds:datastoreItem xmlns:ds="http://schemas.openxmlformats.org/officeDocument/2006/customXml" ds:itemID="{B90ADEF7-6379-40D1-BC98-899DA66279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2619C5-D390-4089-99FA-A01EC1A4E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A052C4-6F29-46DC-9113-1B1D8BBA1238}">
  <ds:schemaRefs>
    <ds:schemaRef ds:uri="6125ffc9-2c56-435e-8267-1393444907b2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c1bd8dc-4e40-424f-a15f-9ffcd522197f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152871</TotalTime>
  <Words>1309</Words>
  <Application>Microsoft Office PowerPoint</Application>
  <PresentationFormat>On-screen Show (4:3)</PresentationFormat>
  <Paragraphs>137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Noto Sans Symbols</vt:lpstr>
      <vt:lpstr>Times New Roman</vt:lpstr>
      <vt:lpstr>Verdana</vt:lpstr>
      <vt:lpstr>USHE</vt:lpstr>
      <vt:lpstr>Equation</vt:lpstr>
      <vt:lpstr>17.6 Maxima and Minima for Functions of Two Variables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/>
  <dc:creator>Ernest F. Haeussler JR. Richard s. Paul Richard J.wood</dc:creator>
  <cp:keywords/>
  <dc:description/>
  <cp:lastModifiedBy>Suliman Saleh Al-Homidan</cp:lastModifiedBy>
  <cp:revision>1235</cp:revision>
  <dcterms:modified xsi:type="dcterms:W3CDTF">2024-09-09T05:15:52Z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4350300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