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14"/>
  </p:notesMasterIdLst>
  <p:handoutMasterIdLst>
    <p:handoutMasterId r:id="rId15"/>
  </p:handoutMasterIdLst>
  <p:sldIdLst>
    <p:sldId id="740" r:id="rId5"/>
    <p:sldId id="747" r:id="rId6"/>
    <p:sldId id="748" r:id="rId7"/>
    <p:sldId id="749" r:id="rId8"/>
    <p:sldId id="750" r:id="rId9"/>
    <p:sldId id="751" r:id="rId10"/>
    <p:sldId id="752" r:id="rId11"/>
    <p:sldId id="753" r:id="rId12"/>
    <p:sldId id="754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86" d="100"/>
          <a:sy n="86" d="100"/>
        </p:scale>
        <p:origin x="1642" y="72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BE3FBF-6819-44FE-A955-5C9D38E7388E}"/>
              </a:ext>
            </a:extLst>
          </p:cNvPr>
          <p:cNvSpPr/>
          <p:nvPr/>
        </p:nvSpPr>
        <p:spPr>
          <a:xfrm>
            <a:off x="83940" y="67931"/>
            <a:ext cx="593944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/>
            <a:r>
              <a:rPr lang="en-US" sz="2800" b="1" dirty="0">
                <a:solidFill>
                  <a:srgbClr val="0070C0"/>
                </a:solidFill>
              </a:rPr>
              <a:t>Chapter 17 Multivariable Calculus</a:t>
            </a:r>
          </a:p>
          <a:p>
            <a:pPr marL="0"/>
            <a:r>
              <a:rPr lang="en-US" sz="2800" b="1" dirty="0">
                <a:solidFill>
                  <a:srgbClr val="0070C0"/>
                </a:solidFill>
              </a:rPr>
              <a:t>  </a:t>
            </a:r>
            <a:endParaRPr lang="en-IN" sz="2800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10">
            <a:extLst>
              <a:ext uri="{FF2B5EF4-FFF2-40B4-BE49-F238E27FC236}">
                <a16:creationId xmlns:a16="http://schemas.microsoft.com/office/drawing/2014/main" id="{EE040534-AC19-40DF-B951-9168BA7E6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287" y="1852388"/>
            <a:ext cx="8389937" cy="1677352"/>
          </a:xfrm>
        </p:spPr>
        <p:txBody>
          <a:bodyPr lIns="0" rIns="0" anchor="ctr">
            <a:spAutoFit/>
          </a:bodyPr>
          <a:lstStyle/>
          <a:p>
            <a:pPr>
              <a:spcBef>
                <a:spcPts val="1500"/>
              </a:spcBef>
            </a:pPr>
            <a:r>
              <a:rPr lang="en-US" altLang="en-US" sz="2400" b="1" dirty="0">
                <a:solidFill>
                  <a:srgbClr val="0070C0"/>
                </a:solidFill>
              </a:rPr>
              <a:t>17.1) </a:t>
            </a:r>
            <a:r>
              <a:rPr lang="en-US" altLang="en-US" sz="2400" dirty="0">
                <a:solidFill>
                  <a:srgbClr val="0070C0"/>
                </a:solidFill>
              </a:rPr>
              <a:t>Partial Derivatives</a:t>
            </a:r>
          </a:p>
          <a:p>
            <a:pPr>
              <a:spcBef>
                <a:spcPts val="1500"/>
              </a:spcBef>
            </a:pPr>
            <a:r>
              <a:rPr lang="en-US" altLang="en-US" sz="2400" b="1" dirty="0">
                <a:solidFill>
                  <a:srgbClr val="0070C0"/>
                </a:solidFill>
              </a:rPr>
              <a:t>17.4)</a:t>
            </a:r>
            <a:r>
              <a:rPr lang="en-US" altLang="en-US" sz="2400" dirty="0">
                <a:solidFill>
                  <a:srgbClr val="0070C0"/>
                </a:solidFill>
              </a:rPr>
              <a:t> Higher-Order Partial Derivatives</a:t>
            </a:r>
          </a:p>
          <a:p>
            <a:pPr>
              <a:spcBef>
                <a:spcPts val="1500"/>
              </a:spcBef>
            </a:pPr>
            <a:r>
              <a:rPr lang="en-US" altLang="en-US" sz="2400" b="1" dirty="0">
                <a:solidFill>
                  <a:srgbClr val="0070C0"/>
                </a:solidFill>
              </a:rPr>
              <a:t>17.6)</a:t>
            </a:r>
            <a:r>
              <a:rPr lang="en-US" altLang="en-US" sz="2400" dirty="0">
                <a:solidFill>
                  <a:srgbClr val="0070C0"/>
                </a:solidFill>
              </a:rPr>
              <a:t> Maxima and Minima for Functions of Two Variables</a:t>
            </a:r>
          </a:p>
        </p:txBody>
      </p:sp>
    </p:spTree>
    <p:extLst>
      <p:ext uri="{BB962C8B-B14F-4D97-AF65-F5344CB8AC3E}">
        <p14:creationId xmlns:p14="http://schemas.microsoft.com/office/powerpoint/2010/main" val="260575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F8BD3B8-043D-4E30-9F36-F15D9109E3B6}"/>
                  </a:ext>
                </a:extLst>
              </p:cNvPr>
              <p:cNvSpPr/>
              <p:nvPr/>
            </p:nvSpPr>
            <p:spPr>
              <a:xfrm>
                <a:off x="349251" y="808603"/>
                <a:ext cx="8219869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Definitions</a:t>
                </a:r>
                <a:r>
                  <a:rPr lang="en-US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A </a:t>
                </a:r>
                <a:r>
                  <a:rPr lang="en-US" sz="20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function of two</a:t>
                </a:r>
                <a:r>
                  <a:rPr lang="en-US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independent</a:t>
                </a:r>
                <a:r>
                  <a:rPr lang="en-US" sz="20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variables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denoted by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is a correspondence which assigns a unique value of </a:t>
                </a:r>
                <a:r>
                  <a:rPr lang="en-US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for each ordered pair of real numbers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The variables </a:t>
                </a:r>
                <a:r>
                  <a:rPr lang="en-US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:r>
                  <a:rPr lang="en-US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called </a:t>
                </a:r>
                <a:r>
                  <a:rPr lang="en-US" sz="20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independent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variables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called the </a:t>
                </a:r>
                <a:r>
                  <a:rPr lang="en-US" sz="20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dependent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variable.</a:t>
                </a:r>
              </a:p>
              <a:p>
                <a:pPr algn="just"/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set of all ordered pairs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real number is called the </a:t>
                </a:r>
                <a:r>
                  <a:rPr lang="en-US" sz="20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domain</a:t>
                </a:r>
                <a:r>
                  <a:rPr lang="en-US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the set of all values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called the </a:t>
                </a:r>
                <a:r>
                  <a:rPr lang="en-US" sz="20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range</a:t>
                </a:r>
                <a:r>
                  <a:rPr lang="en-US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of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F8BD3B8-043D-4E30-9F36-F15D9109E3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51" y="808603"/>
                <a:ext cx="8219869" cy="1938992"/>
              </a:xfrm>
              <a:prstGeom prst="rect">
                <a:avLst/>
              </a:prstGeom>
              <a:blipFill>
                <a:blip r:embed="rId3"/>
                <a:stretch>
                  <a:fillRect l="-741" t="-1887" r="-741" b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EAFE7E0-2DBD-4AA2-9692-730021A52C41}"/>
                  </a:ext>
                </a:extLst>
              </p:cNvPr>
              <p:cNvSpPr/>
              <p:nvPr/>
            </p:nvSpPr>
            <p:spPr>
              <a:xfrm>
                <a:off x="427875" y="2966688"/>
                <a:ext cx="7756478" cy="21052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Definition.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be a function of two variables. The </a:t>
                </a:r>
                <a:r>
                  <a:rPr lang="en-US" sz="20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partial derivatives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0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with respect to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denoted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is a function defined as: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limLow>
                      <m:limLow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𝑙𝑖𝑚</m:t>
                        </m:r>
                      </m:e>
                      <m:lim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h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→0</m:t>
                        </m:r>
                      </m:lim>
                    </m:limLow>
                    <m:r>
                      <m:rPr>
                        <m:nor/>
                      </m:rPr>
                      <a:rPr lang="en-US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 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h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provided that the limit exists. Similarly, we 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as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)=</m:t>
                      </m:r>
                      <m:limLow>
                        <m:limLow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limLow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𝑙𝑖𝑚</m:t>
                          </m:r>
                        </m:e>
                        <m:li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h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→0</m:t>
                          </m:r>
                        </m:lim>
                      </m:limLow>
                      <m:r>
                        <m:rPr>
                          <m:nor/>
                        </m:rPr>
                        <a:rPr lang="en-US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h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)−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EAFE7E0-2DBD-4AA2-9692-730021A52C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75" y="2966688"/>
                <a:ext cx="7756478" cy="2105256"/>
              </a:xfrm>
              <a:prstGeom prst="rect">
                <a:avLst/>
              </a:prstGeom>
              <a:blipFill>
                <a:blip r:embed="rId4"/>
                <a:stretch>
                  <a:fillRect l="-786" t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>
            <a:extLst>
              <a:ext uri="{FF2B5EF4-FFF2-40B4-BE49-F238E27FC236}">
                <a16:creationId xmlns:a16="http://schemas.microsoft.com/office/drawing/2014/main" id="{7B15E11C-7CF6-4065-BF2F-D1DBAB723F21}"/>
              </a:ext>
            </a:extLst>
          </p:cNvPr>
          <p:cNvSpPr txBox="1">
            <a:spLocks/>
          </p:cNvSpPr>
          <p:nvPr/>
        </p:nvSpPr>
        <p:spPr>
          <a:xfrm>
            <a:off x="191314" y="110864"/>
            <a:ext cx="8229600" cy="424732"/>
          </a:xfrm>
          <a:prstGeom prst="rect">
            <a:avLst/>
          </a:prstGeom>
        </p:spPr>
        <p:txBody>
          <a:bodyPr lIns="0" r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70C0"/>
                </a:solidFill>
              </a:rPr>
              <a:t>17.1 Partial Derivatives</a:t>
            </a:r>
          </a:p>
        </p:txBody>
      </p:sp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00940F65-EAEE-46F7-9291-48D664539510}"/>
              </a:ext>
            </a:extLst>
          </p:cNvPr>
          <p:cNvSpPr txBox="1">
            <a:spLocks/>
          </p:cNvSpPr>
          <p:nvPr/>
        </p:nvSpPr>
        <p:spPr>
          <a:xfrm>
            <a:off x="427875" y="5276576"/>
            <a:ext cx="857703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/>
              <a:t>To find</a:t>
            </a:r>
            <a:endParaRPr lang="en-US" sz="2000" dirty="0"/>
          </a:p>
        </p:txBody>
      </p:sp>
      <p:graphicFrame>
        <p:nvGraphicFramePr>
          <p:cNvPr id="7" name="Object 6" descr="f sub x.">
            <a:extLst>
              <a:ext uri="{FF2B5EF4-FFF2-40B4-BE49-F238E27FC236}">
                <a16:creationId xmlns:a16="http://schemas.microsoft.com/office/drawing/2014/main" id="{240B7A8F-6FF1-4FFA-A220-21C9559EB1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150252"/>
              </p:ext>
            </p:extLst>
          </p:nvPr>
        </p:nvGraphicFramePr>
        <p:xfrm>
          <a:off x="1211192" y="5268033"/>
          <a:ext cx="42703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5" imgW="266400" imgH="228600" progId="Equation.DSMT4">
                  <p:embed/>
                </p:oleObj>
              </mc:Choice>
              <mc:Fallback>
                <p:oleObj name="Equation" r:id="rId5" imgW="266400" imgH="228600" progId="Equation.DSMT4">
                  <p:embed/>
                  <p:pic>
                    <p:nvPicPr>
                      <p:cNvPr id="28" name="Object 27" descr="f sub x.">
                        <a:extLst>
                          <a:ext uri="{FF2B5EF4-FFF2-40B4-BE49-F238E27FC236}">
                            <a16:creationId xmlns:a16="http://schemas.microsoft.com/office/drawing/2014/main" id="{1B5EB63C-1A1D-4643-A9D9-A388A2D01D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1192" y="5268033"/>
                        <a:ext cx="427038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12">
            <a:extLst>
              <a:ext uri="{FF2B5EF4-FFF2-40B4-BE49-F238E27FC236}">
                <a16:creationId xmlns:a16="http://schemas.microsoft.com/office/drawing/2014/main" id="{6B3AA2B0-387D-4D8F-B2DC-F9CB47E2062A}"/>
              </a:ext>
            </a:extLst>
          </p:cNvPr>
          <p:cNvSpPr txBox="1">
            <a:spLocks/>
          </p:cNvSpPr>
          <p:nvPr/>
        </p:nvSpPr>
        <p:spPr>
          <a:xfrm>
            <a:off x="1670198" y="5273443"/>
            <a:ext cx="7134007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/>
              <a:t>treat </a:t>
            </a:r>
            <a:r>
              <a:rPr lang="en-US" sz="2000" i="1"/>
              <a:t>y</a:t>
            </a:r>
            <a:r>
              <a:rPr lang="en-US" sz="2000"/>
              <a:t> as a constant, and differentiate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/>
              <a:t>  with respect to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/>
              <a:t> in the</a:t>
            </a:r>
            <a:endParaRPr lang="en-US" sz="2000" dirty="0"/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FBF93CAB-1A35-428A-AAD5-C98B2736BE5D}"/>
              </a:ext>
            </a:extLst>
          </p:cNvPr>
          <p:cNvSpPr txBox="1">
            <a:spLocks/>
          </p:cNvSpPr>
          <p:nvPr/>
        </p:nvSpPr>
        <p:spPr>
          <a:xfrm>
            <a:off x="427875" y="5660044"/>
            <a:ext cx="2083252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/>
              <a:t>usual way. To find</a:t>
            </a:r>
            <a:endParaRPr lang="en-US" sz="2000" dirty="0"/>
          </a:p>
        </p:txBody>
      </p:sp>
      <p:graphicFrame>
        <p:nvGraphicFramePr>
          <p:cNvPr id="10" name="Object 9" descr="f sub y.">
            <a:extLst>
              <a:ext uri="{FF2B5EF4-FFF2-40B4-BE49-F238E27FC236}">
                <a16:creationId xmlns:a16="http://schemas.microsoft.com/office/drawing/2014/main" id="{202260CA-C4D9-4B41-81EB-A34566B770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250926"/>
              </p:ext>
            </p:extLst>
          </p:nvPr>
        </p:nvGraphicFramePr>
        <p:xfrm>
          <a:off x="2524055" y="5622046"/>
          <a:ext cx="40798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7" imgW="253800" imgH="241200" progId="Equation.DSMT4">
                  <p:embed/>
                </p:oleObj>
              </mc:Choice>
              <mc:Fallback>
                <p:oleObj name="Equation" r:id="rId7" imgW="253800" imgH="241200" progId="Equation.DSMT4">
                  <p:embed/>
                  <p:pic>
                    <p:nvPicPr>
                      <p:cNvPr id="32" name="Object 31" descr="f sub y.">
                        <a:extLst>
                          <a:ext uri="{FF2B5EF4-FFF2-40B4-BE49-F238E27FC236}">
                            <a16:creationId xmlns:a16="http://schemas.microsoft.com/office/drawing/2014/main" id="{1B5EB63C-1A1D-4643-A9D9-A388A2D01D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24055" y="5622046"/>
                        <a:ext cx="407987" cy="38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B0B70CC4-5C99-4948-BA00-C9870B520715}"/>
              </a:ext>
            </a:extLst>
          </p:cNvPr>
          <p:cNvSpPr txBox="1">
            <a:spLocks/>
          </p:cNvSpPr>
          <p:nvPr/>
        </p:nvSpPr>
        <p:spPr>
          <a:xfrm>
            <a:off x="3015716" y="5663331"/>
            <a:ext cx="5091134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/>
              <a:t>treat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/>
              <a:t> as a constant, and differentiate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/>
              <a:t> with</a:t>
            </a:r>
            <a:endParaRPr lang="en-US" sz="2000" dirty="0"/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FE46F058-86F2-4AC2-A036-DB50F1C9499A}"/>
              </a:ext>
            </a:extLst>
          </p:cNvPr>
          <p:cNvSpPr txBox="1">
            <a:spLocks/>
          </p:cNvSpPr>
          <p:nvPr/>
        </p:nvSpPr>
        <p:spPr>
          <a:xfrm>
            <a:off x="427875" y="6063238"/>
            <a:ext cx="3491707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/>
              <a:t>respect to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/>
              <a:t> in the usual way.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353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E854730-F188-4CE3-BF8D-899410F730CB}"/>
                  </a:ext>
                </a:extLst>
              </p:cNvPr>
              <p:cNvSpPr/>
              <p:nvPr/>
            </p:nvSpPr>
            <p:spPr>
              <a:xfrm>
                <a:off x="457201" y="993279"/>
                <a:ext cx="8109370" cy="16553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Remark: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the partial derivative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slope of the line tangent to the surface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parallel to the </a:t>
                </a:r>
                <a:r>
                  <a:rPr lang="en-US" sz="2000" i="1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xz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plane. It represents the rate of change of </a:t>
                </a:r>
                <a:r>
                  <a:rPr lang="en-US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respect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is held fixed. Similarly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represents the rate of change of </a:t>
                </a:r>
                <a:r>
                  <a:rPr lang="en-US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respect to </a:t>
                </a:r>
                <a:r>
                  <a:rPr lang="en-US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when </a:t>
                </a:r>
                <a:r>
                  <a:rPr lang="en-US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is held fixed. 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E854730-F188-4CE3-BF8D-899410F730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" y="993279"/>
                <a:ext cx="8109370" cy="1655390"/>
              </a:xfrm>
              <a:prstGeom prst="rect">
                <a:avLst/>
              </a:prstGeom>
              <a:blipFill>
                <a:blip r:embed="rId2"/>
                <a:stretch>
                  <a:fillRect l="-752" t="-2214" r="-150" b="-5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4">
            <a:extLst>
              <a:ext uri="{FF2B5EF4-FFF2-40B4-BE49-F238E27FC236}">
                <a16:creationId xmlns:a16="http://schemas.microsoft.com/office/drawing/2014/main" id="{A32AAED1-49FD-448C-8F9C-CE58ADA35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180" y="3513755"/>
            <a:ext cx="18573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7">
            <a:extLst>
              <a:ext uri="{FF2B5EF4-FFF2-40B4-BE49-F238E27FC236}">
                <a16:creationId xmlns:a16="http://schemas.microsoft.com/office/drawing/2014/main" id="{829ED1FC-AD4B-4F22-AD95-71C82E573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771" y="3429000"/>
            <a:ext cx="19716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775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14">
            <a:extLst>
              <a:ext uri="{FF2B5EF4-FFF2-40B4-BE49-F238E27FC236}">
                <a16:creationId xmlns:a16="http://schemas.microsoft.com/office/drawing/2014/main" id="{EED9B913-2553-485C-ACF9-5458F3B5A1E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9275" y="1006833"/>
            <a:ext cx="8232775" cy="369332"/>
          </a:xfrm>
        </p:spPr>
        <p:txBody>
          <a:bodyPr lIns="0" tIns="0" rIns="0" bIns="0">
            <a:spAutoFit/>
          </a:bodyPr>
          <a:lstStyle/>
          <a:p>
            <a:pPr marL="0" indent="0">
              <a:buNone/>
            </a:pPr>
            <a:r>
              <a:rPr lang="en-US" altLang="en-US" sz="2400" b="1" dirty="0">
                <a:solidFill>
                  <a:srgbClr val="007FA3"/>
                </a:solidFill>
              </a:rPr>
              <a:t>Example 1 </a:t>
            </a:r>
            <a:r>
              <a:rPr lang="en-US" altLang="en-US" sz="2400" b="1" dirty="0">
                <a:solidFill>
                  <a:srgbClr val="007FA3"/>
                </a:solidFill>
                <a:cs typeface="Arial" panose="020B0604020202020204" pitchFamily="34" charset="0"/>
              </a:rPr>
              <a:t>–</a:t>
            </a:r>
            <a:r>
              <a:rPr lang="en-US" altLang="en-US" sz="2400" b="1" dirty="0">
                <a:solidFill>
                  <a:srgbClr val="007FA3"/>
                </a:solidFill>
              </a:rPr>
              <a:t> Finding Partial Derivatives</a:t>
            </a:r>
            <a:endParaRPr lang="en-US" sz="2400" dirty="0">
              <a:solidFill>
                <a:srgbClr val="007FA3"/>
              </a:solidFill>
            </a:endParaRPr>
          </a:p>
        </p:txBody>
      </p:sp>
      <p:sp>
        <p:nvSpPr>
          <p:cNvPr id="3" name="Content Placeholder 115">
            <a:extLst>
              <a:ext uri="{FF2B5EF4-FFF2-40B4-BE49-F238E27FC236}">
                <a16:creationId xmlns:a16="http://schemas.microsoft.com/office/drawing/2014/main" id="{9EDF9159-1C34-473F-A143-07B8DC49FCA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66283" y="1545996"/>
            <a:ext cx="181832" cy="369332"/>
          </a:xfrm>
        </p:spPr>
        <p:txBody>
          <a:bodyPr lIns="0" tIns="0" rIns="0" bIns="0"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If</a:t>
            </a:r>
          </a:p>
        </p:txBody>
      </p:sp>
      <p:graphicFrame>
        <p:nvGraphicFramePr>
          <p:cNvPr id="4" name="Object 3" descr="f left parenthesis x comma y right parenthesis equals x y squared plus x squared y.">
            <a:extLst>
              <a:ext uri="{FF2B5EF4-FFF2-40B4-BE49-F238E27FC236}">
                <a16:creationId xmlns:a16="http://schemas.microsoft.com/office/drawing/2014/main" id="{5D97EBC4-C831-44AF-AE01-ACE3ACC39C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95936"/>
              </p:ext>
            </p:extLst>
          </p:nvPr>
        </p:nvGraphicFramePr>
        <p:xfrm>
          <a:off x="708025" y="1528763"/>
          <a:ext cx="207803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3" imgW="1473120" imgH="291960" progId="Equation.DSMT4">
                  <p:embed/>
                </p:oleObj>
              </mc:Choice>
              <mc:Fallback>
                <p:oleObj name="Equation" r:id="rId3" imgW="1473120" imgH="291960" progId="Equation.DSMT4">
                  <p:embed/>
                  <p:pic>
                    <p:nvPicPr>
                      <p:cNvPr id="30" name="Object 29" descr="f left parenthesis x comma y right parenthesis equals x y squared plus x squared y.">
                        <a:extLst>
                          <a:ext uri="{FF2B5EF4-FFF2-40B4-BE49-F238E27FC236}">
                            <a16:creationId xmlns:a16="http://schemas.microsoft.com/office/drawing/2014/main" id="{C7D98C5F-B6AA-46C3-AF37-3BDFF5F40D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8025" y="1528763"/>
                        <a:ext cx="2078038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116">
            <a:extLst>
              <a:ext uri="{FF2B5EF4-FFF2-40B4-BE49-F238E27FC236}">
                <a16:creationId xmlns:a16="http://schemas.microsoft.com/office/drawing/2014/main" id="{BC1FB60B-8BF4-4AF4-9921-70D2FC5AADEF}"/>
              </a:ext>
            </a:extLst>
          </p:cNvPr>
          <p:cNvSpPr txBox="1">
            <a:spLocks/>
          </p:cNvSpPr>
          <p:nvPr/>
        </p:nvSpPr>
        <p:spPr>
          <a:xfrm>
            <a:off x="3000586" y="1559523"/>
            <a:ext cx="627735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Find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5" descr="f sub x left parenthesis x comma y right parenthesis and f sub 7 left parenthesis x comma y right parenthesis. Also, find f sub f sub x left parenthesis 3 comma 4 right parenthesis.">
            <a:extLst>
              <a:ext uri="{FF2B5EF4-FFF2-40B4-BE49-F238E27FC236}">
                <a16:creationId xmlns:a16="http://schemas.microsoft.com/office/drawing/2014/main" id="{3DE83E0C-5BCD-42DB-8161-7CE3DAB2D5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907786"/>
              </p:ext>
            </p:extLst>
          </p:nvPr>
        </p:nvGraphicFramePr>
        <p:xfrm>
          <a:off x="3756025" y="1565275"/>
          <a:ext cx="42672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5" imgW="3022560" imgH="279360" progId="Equation.DSMT4">
                  <p:embed/>
                </p:oleObj>
              </mc:Choice>
              <mc:Fallback>
                <p:oleObj name="Equation" r:id="rId5" imgW="3022560" imgH="279360" progId="Equation.DSMT4">
                  <p:embed/>
                  <p:pic>
                    <p:nvPicPr>
                      <p:cNvPr id="127" name="Object 126" descr="f sub x left parenthesis x comma y right parenthesis and f sub 7 left parenthesis x comma y right parenthesis. Also, find f sub f sub x left parenthesis 3 comma 4 right parenthesis.">
                        <a:extLst>
                          <a:ext uri="{FF2B5EF4-FFF2-40B4-BE49-F238E27FC236}">
                            <a16:creationId xmlns:a16="http://schemas.microsoft.com/office/drawing/2014/main" id="{94CBAAE0-9AFA-45F5-B3FC-75488228BC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6025" y="1565275"/>
                        <a:ext cx="4267200" cy="39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117">
            <a:extLst>
              <a:ext uri="{FF2B5EF4-FFF2-40B4-BE49-F238E27FC236}">
                <a16:creationId xmlns:a16="http://schemas.microsoft.com/office/drawing/2014/main" id="{B7C82170-DF74-4097-BBA6-5C67C601300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174040" y="1522656"/>
            <a:ext cx="519391" cy="369332"/>
          </a:xfrm>
        </p:spPr>
        <p:txBody>
          <a:bodyPr lIns="0" tIns="0" rIns="0" bIns="0">
            <a:spAutoFit/>
          </a:bodyPr>
          <a:lstStyle/>
          <a:p>
            <a:pPr marL="0" indent="0">
              <a:buNone/>
            </a:pPr>
            <a:r>
              <a:rPr lang="en-US" sz="2400" dirty="0"/>
              <a:t>and</a:t>
            </a:r>
            <a:endParaRPr lang="en-IN" sz="2400" dirty="0"/>
          </a:p>
        </p:txBody>
      </p:sp>
      <p:graphicFrame>
        <p:nvGraphicFramePr>
          <p:cNvPr id="8" name="Object 7" descr="f sub y left parenthesis 3 comma 4 right parenthesis.">
            <a:extLst>
              <a:ext uri="{FF2B5EF4-FFF2-40B4-BE49-F238E27FC236}">
                <a16:creationId xmlns:a16="http://schemas.microsoft.com/office/drawing/2014/main" id="{85D369BB-3E08-4F0D-A53C-1A9A7214F6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232017"/>
              </p:ext>
            </p:extLst>
          </p:nvPr>
        </p:nvGraphicFramePr>
        <p:xfrm>
          <a:off x="352298" y="2010918"/>
          <a:ext cx="94773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7" imgW="672840" imgH="291960" progId="Equation.DSMT4">
                  <p:embed/>
                </p:oleObj>
              </mc:Choice>
              <mc:Fallback>
                <p:oleObj name="Equation" r:id="rId7" imgW="672840" imgH="291960" progId="Equation.DSMT4">
                  <p:embed/>
                  <p:pic>
                    <p:nvPicPr>
                      <p:cNvPr id="35" name="Object 34" descr="f sub y left parenthesis 3 comma 4 right parenthesis.">
                        <a:extLst>
                          <a:ext uri="{FF2B5EF4-FFF2-40B4-BE49-F238E27FC236}">
                            <a16:creationId xmlns:a16="http://schemas.microsoft.com/office/drawing/2014/main" id="{7CB2B51A-555E-4A37-B267-B5C719F919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2298" y="2010918"/>
                        <a:ext cx="947738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118">
            <a:extLst>
              <a:ext uri="{FF2B5EF4-FFF2-40B4-BE49-F238E27FC236}">
                <a16:creationId xmlns:a16="http://schemas.microsoft.com/office/drawing/2014/main" id="{A5FC8F8C-D75C-4473-B9F5-7EDD57F1B661}"/>
              </a:ext>
            </a:extLst>
          </p:cNvPr>
          <p:cNvSpPr txBox="1">
            <a:spLocks/>
          </p:cNvSpPr>
          <p:nvPr/>
        </p:nvSpPr>
        <p:spPr>
          <a:xfrm>
            <a:off x="382281" y="2582565"/>
            <a:ext cx="8369206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Solution: We treat </a:t>
            </a:r>
            <a:r>
              <a:rPr lang="en-US" sz="2400" i="1"/>
              <a:t>y</a:t>
            </a:r>
            <a:r>
              <a:rPr lang="en-US" sz="2400"/>
              <a:t> as a constant and differentiate</a:t>
            </a:r>
            <a:r>
              <a:rPr lang="en-US" sz="2400" i="1"/>
              <a:t>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/>
              <a:t>  with</a:t>
            </a:r>
            <a:endParaRPr lang="en-US" sz="2400" dirty="0"/>
          </a:p>
        </p:txBody>
      </p:sp>
      <p:sp>
        <p:nvSpPr>
          <p:cNvPr id="10" name="Content Placeholder 119">
            <a:extLst>
              <a:ext uri="{FF2B5EF4-FFF2-40B4-BE49-F238E27FC236}">
                <a16:creationId xmlns:a16="http://schemas.microsoft.com/office/drawing/2014/main" id="{EBBA1018-F57A-4D0F-ADD6-E57C653662A2}"/>
              </a:ext>
            </a:extLst>
          </p:cNvPr>
          <p:cNvSpPr txBox="1">
            <a:spLocks/>
          </p:cNvSpPr>
          <p:nvPr/>
        </p:nvSpPr>
        <p:spPr>
          <a:xfrm>
            <a:off x="387647" y="3116263"/>
            <a:ext cx="1345606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respect to</a:t>
            </a:r>
            <a:endParaRPr lang="en-US" sz="2400" dirty="0"/>
          </a:p>
        </p:txBody>
      </p:sp>
      <p:graphicFrame>
        <p:nvGraphicFramePr>
          <p:cNvPr id="11" name="Object 10" descr="x colon f sub x baseline left parenthesis x comma y right parenthesis equals left parenthesis 1 right parenthesis y squared plus left parenthesis 2 x right parenthesis y equals y squared plus 2 x y.">
            <a:extLst>
              <a:ext uri="{FF2B5EF4-FFF2-40B4-BE49-F238E27FC236}">
                <a16:creationId xmlns:a16="http://schemas.microsoft.com/office/drawing/2014/main" id="{87E52F51-F3FE-4E29-B509-5EFD350D83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946913"/>
              </p:ext>
            </p:extLst>
          </p:nvPr>
        </p:nvGraphicFramePr>
        <p:xfrm>
          <a:off x="1958975" y="3137029"/>
          <a:ext cx="39687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9" imgW="2958840" imgH="279360" progId="Equation.DSMT4">
                  <p:embed/>
                </p:oleObj>
              </mc:Choice>
              <mc:Fallback>
                <p:oleObj name="Equation" r:id="rId9" imgW="2958840" imgH="279360" progId="Equation.DSMT4">
                  <p:embed/>
                  <p:pic>
                    <p:nvPicPr>
                      <p:cNvPr id="36" name="Object 35" descr="x colon f sub x baseline left parenthesis x comma y right parenthesis equals left parenthesis 1 right parenthesis y squared plus left parenthesis 2 x right parenthesis y equals y squared plus 2 x y.">
                        <a:extLst>
                          <a:ext uri="{FF2B5EF4-FFF2-40B4-BE49-F238E27FC236}">
                            <a16:creationId xmlns:a16="http://schemas.microsoft.com/office/drawing/2014/main" id="{04F44D89-5DF3-4B9D-BF0E-FB1AFD9ECE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58975" y="3137029"/>
                        <a:ext cx="3968750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20">
            <a:extLst>
              <a:ext uri="{FF2B5EF4-FFF2-40B4-BE49-F238E27FC236}">
                <a16:creationId xmlns:a16="http://schemas.microsoft.com/office/drawing/2014/main" id="{1B6AF706-7268-4DE5-8877-7301FB310208}"/>
              </a:ext>
            </a:extLst>
          </p:cNvPr>
          <p:cNvSpPr txBox="1">
            <a:spLocks/>
          </p:cNvSpPr>
          <p:nvPr/>
        </p:nvSpPr>
        <p:spPr>
          <a:xfrm>
            <a:off x="382281" y="3735268"/>
            <a:ext cx="836920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We now treat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/>
              <a:t> as a constant and differentiate</a:t>
            </a:r>
            <a:r>
              <a:rPr lang="en-US" sz="2400" i="1"/>
              <a:t>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i="1"/>
              <a:t>  </a:t>
            </a:r>
            <a:r>
              <a:rPr lang="en-US" sz="2400"/>
              <a:t>with respect</a:t>
            </a:r>
            <a:endParaRPr lang="en-US" sz="2400" dirty="0"/>
          </a:p>
        </p:txBody>
      </p:sp>
      <p:sp>
        <p:nvSpPr>
          <p:cNvPr id="13" name="Content Placeholder 121">
            <a:extLst>
              <a:ext uri="{FF2B5EF4-FFF2-40B4-BE49-F238E27FC236}">
                <a16:creationId xmlns:a16="http://schemas.microsoft.com/office/drawing/2014/main" id="{85A0A386-2328-4021-AB60-46082CBBE362}"/>
              </a:ext>
            </a:extLst>
          </p:cNvPr>
          <p:cNvSpPr txBox="1">
            <a:spLocks/>
          </p:cNvSpPr>
          <p:nvPr/>
        </p:nvSpPr>
        <p:spPr>
          <a:xfrm>
            <a:off x="386175" y="4237968"/>
            <a:ext cx="270639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to</a:t>
            </a:r>
            <a:endParaRPr lang="en-US" sz="2400" i="1" baseline="-25000" dirty="0"/>
          </a:p>
        </p:txBody>
      </p:sp>
      <p:graphicFrame>
        <p:nvGraphicFramePr>
          <p:cNvPr id="14" name="Object 13" descr="y colon f sub y baseline left parenthesis x comma y right parenthesis equals x left parenthesis 2 y right parenthesis plus x squared left parenthesis 1 right parenthesis equals 2 x y plus x squared.">
            <a:extLst>
              <a:ext uri="{FF2B5EF4-FFF2-40B4-BE49-F238E27FC236}">
                <a16:creationId xmlns:a16="http://schemas.microsoft.com/office/drawing/2014/main" id="{5E730D2B-B3B1-4063-9FDE-029F38AB1C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054973"/>
              </p:ext>
            </p:extLst>
          </p:nvPr>
        </p:nvGraphicFramePr>
        <p:xfrm>
          <a:off x="780116" y="4257454"/>
          <a:ext cx="36004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11" imgW="2806560" imgH="291960" progId="Equation.DSMT4">
                  <p:embed/>
                </p:oleObj>
              </mc:Choice>
              <mc:Fallback>
                <p:oleObj name="Equation" r:id="rId11" imgW="2806560" imgH="291960" progId="Equation.DSMT4">
                  <p:embed/>
                  <p:pic>
                    <p:nvPicPr>
                      <p:cNvPr id="37" name="Object 36" descr="y colon f sub y baseline left parenthesis x comma y right parenthesis equals x left parenthesis 2 y right parenthesis plus x squared left parenthesis 1 right parenthesis equals 2 x y plus x squared.">
                        <a:extLst>
                          <a:ext uri="{FF2B5EF4-FFF2-40B4-BE49-F238E27FC236}">
                            <a16:creationId xmlns:a16="http://schemas.microsoft.com/office/drawing/2014/main" id="{24BB616A-2390-4ABE-8CDD-A3251B4952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80116" y="4257454"/>
                        <a:ext cx="3600450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122">
            <a:extLst>
              <a:ext uri="{FF2B5EF4-FFF2-40B4-BE49-F238E27FC236}">
                <a16:creationId xmlns:a16="http://schemas.microsoft.com/office/drawing/2014/main" id="{8818BFBF-F5F8-46DF-98DE-FCF487BBE3B6}"/>
              </a:ext>
            </a:extLst>
          </p:cNvPr>
          <p:cNvSpPr txBox="1">
            <a:spLocks/>
          </p:cNvSpPr>
          <p:nvPr/>
        </p:nvSpPr>
        <p:spPr>
          <a:xfrm>
            <a:off x="379455" y="4835100"/>
            <a:ext cx="2446253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We evaluate then</a:t>
            </a:r>
            <a:endParaRPr lang="en-US" sz="2400" dirty="0"/>
          </a:p>
        </p:txBody>
      </p:sp>
      <p:graphicFrame>
        <p:nvGraphicFramePr>
          <p:cNvPr id="16" name="Object 15" descr="x equal 3">
            <a:extLst>
              <a:ext uri="{FF2B5EF4-FFF2-40B4-BE49-F238E27FC236}">
                <a16:creationId xmlns:a16="http://schemas.microsoft.com/office/drawing/2014/main" id="{8D6499F8-6BB9-4CBA-81C6-81CE6A4142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596084"/>
              </p:ext>
            </p:extLst>
          </p:nvPr>
        </p:nvGraphicFramePr>
        <p:xfrm>
          <a:off x="2875344" y="4921250"/>
          <a:ext cx="6540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13" imgW="406080" imgH="177480" progId="Equation.DSMT4">
                  <p:embed/>
                </p:oleObj>
              </mc:Choice>
              <mc:Fallback>
                <p:oleObj name="Equation" r:id="rId13" imgW="406080" imgH="177480" progId="Equation.DSMT4">
                  <p:embed/>
                  <p:pic>
                    <p:nvPicPr>
                      <p:cNvPr id="128" name="Object 127" descr="x equal 3">
                        <a:extLst>
                          <a:ext uri="{FF2B5EF4-FFF2-40B4-BE49-F238E27FC236}">
                            <a16:creationId xmlns:a16="http://schemas.microsoft.com/office/drawing/2014/main" id="{6DEADF5A-2DBF-4391-8F83-E0430DED40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75344" y="4921250"/>
                        <a:ext cx="654050" cy="28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123">
            <a:extLst>
              <a:ext uri="{FF2B5EF4-FFF2-40B4-BE49-F238E27FC236}">
                <a16:creationId xmlns:a16="http://schemas.microsoft.com/office/drawing/2014/main" id="{83B3E1E1-8308-45AF-A7AF-96C57B8F764F}"/>
              </a:ext>
            </a:extLst>
          </p:cNvPr>
          <p:cNvSpPr txBox="1">
            <a:spLocks/>
          </p:cNvSpPr>
          <p:nvPr/>
        </p:nvSpPr>
        <p:spPr>
          <a:xfrm>
            <a:off x="3606540" y="4857347"/>
            <a:ext cx="553634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and</a:t>
            </a:r>
            <a:endParaRPr lang="en-IN" sz="2400" dirty="0"/>
          </a:p>
        </p:txBody>
      </p:sp>
      <p:graphicFrame>
        <p:nvGraphicFramePr>
          <p:cNvPr id="18" name="Object 17" descr="y equal 4">
            <a:extLst>
              <a:ext uri="{FF2B5EF4-FFF2-40B4-BE49-F238E27FC236}">
                <a16:creationId xmlns:a16="http://schemas.microsoft.com/office/drawing/2014/main" id="{A395B4D0-1432-44C0-9FC2-A727920B53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269888"/>
              </p:ext>
            </p:extLst>
          </p:nvPr>
        </p:nvGraphicFramePr>
        <p:xfrm>
          <a:off x="4173855" y="4833176"/>
          <a:ext cx="7175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15" imgW="368280" imgH="203040" progId="Equation.DSMT4">
                  <p:embed/>
                </p:oleObj>
              </mc:Choice>
              <mc:Fallback>
                <p:oleObj name="Equation" r:id="rId15" imgW="368280" imgH="203040" progId="Equation.DSMT4">
                  <p:embed/>
                  <p:pic>
                    <p:nvPicPr>
                      <p:cNvPr id="129" name="Object 128" descr="y equal 4">
                        <a:extLst>
                          <a:ext uri="{FF2B5EF4-FFF2-40B4-BE49-F238E27FC236}">
                            <a16:creationId xmlns:a16="http://schemas.microsoft.com/office/drawing/2014/main" id="{0C0D9D9E-6A5F-4590-86A7-98C15AC6FF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173855" y="4833176"/>
                        <a:ext cx="717550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 descr="Calculation to simplify f sub x baseline left parenthesis 3 comma 4 right parenthesis and f sub y baseline left parenthesis 3 comma 4 right parenthesis.&#10;Long description are available in notes, press F6.">
            <a:extLst>
              <a:ext uri="{FF2B5EF4-FFF2-40B4-BE49-F238E27FC236}">
                <a16:creationId xmlns:a16="http://schemas.microsoft.com/office/drawing/2014/main" id="{D343103B-9D1D-4AA1-A88C-13041F6725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129826"/>
              </p:ext>
            </p:extLst>
          </p:nvPr>
        </p:nvGraphicFramePr>
        <p:xfrm>
          <a:off x="464903" y="5472913"/>
          <a:ext cx="63119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17" imgW="4368600" imgH="291960" progId="Equation.DSMT4">
                  <p:embed/>
                </p:oleObj>
              </mc:Choice>
              <mc:Fallback>
                <p:oleObj name="Equation" r:id="rId17" imgW="4368600" imgH="291960" progId="Equation.DSMT4">
                  <p:embed/>
                  <p:pic>
                    <p:nvPicPr>
                      <p:cNvPr id="38" name="Object 37" descr="Calculation to simplify f sub x baseline left parenthesis 3 comma 4 right parenthesis and f sub y baseline left parenthesis 3 comma 4 right parenthesis.&#10;Long description are available in notes, press F6.">
                        <a:extLst>
                          <a:ext uri="{FF2B5EF4-FFF2-40B4-BE49-F238E27FC236}">
                            <a16:creationId xmlns:a16="http://schemas.microsoft.com/office/drawing/2014/main" id="{96B41A4B-E165-4CC8-90ED-1057E7AB72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64903" y="5472913"/>
                        <a:ext cx="6311900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9565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DBC19EE-A7B8-4C4E-B583-07CF5B1E42B8}"/>
                  </a:ext>
                </a:extLst>
              </p:cNvPr>
              <p:cNvSpPr/>
              <p:nvPr/>
            </p:nvSpPr>
            <p:spPr>
              <a:xfrm>
                <a:off x="0" y="858663"/>
                <a:ext cx="10242486" cy="4242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2: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Consider the function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)=3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−5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,1)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(1,1)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DBC19EE-A7B8-4C4E-B583-07CF5B1E4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58663"/>
                <a:ext cx="10242486" cy="424283"/>
              </a:xfrm>
              <a:prstGeom prst="rect">
                <a:avLst/>
              </a:prstGeom>
              <a:blipFill>
                <a:blip r:embed="rId2"/>
                <a:stretch>
                  <a:fillRect l="-595" t="-8696" b="-20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8BAEC03-E3EB-4F88-A759-B565C252F004}"/>
                  </a:ext>
                </a:extLst>
              </p:cNvPr>
              <p:cNvSpPr/>
              <p:nvPr/>
            </p:nvSpPr>
            <p:spPr>
              <a:xfrm>
                <a:off x="211294" y="1415534"/>
                <a:ext cx="32905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Notation: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),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then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8BAEC03-E3EB-4F88-A759-B565C252F0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94" y="1415534"/>
                <a:ext cx="3290516" cy="400110"/>
              </a:xfrm>
              <a:prstGeom prst="rect">
                <a:avLst/>
              </a:prstGeom>
              <a:blipFill>
                <a:blip r:embed="rId3"/>
                <a:stretch>
                  <a:fillRect l="-2041" t="-7576" r="-1484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424C122-3B0F-4360-98E0-D9322C8718E0}"/>
                  </a:ext>
                </a:extLst>
              </p:cNvPr>
              <p:cNvSpPr/>
              <p:nvPr/>
            </p:nvSpPr>
            <p:spPr>
              <a:xfrm>
                <a:off x="534995" y="1784866"/>
                <a:ext cx="4129913" cy="6776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424C122-3B0F-4360-98E0-D9322C871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95" y="1784866"/>
                <a:ext cx="4129913" cy="6776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0CFB452-BD73-4542-AE11-CB156C4471B7}"/>
                  </a:ext>
                </a:extLst>
              </p:cNvPr>
              <p:cNvSpPr txBox="1"/>
              <p:nvPr/>
            </p:nvSpPr>
            <p:spPr>
              <a:xfrm>
                <a:off x="4157420" y="1955874"/>
                <a:ext cx="14039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0CFB452-BD73-4542-AE11-CB156C4471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420" y="1955874"/>
                <a:ext cx="1403910" cy="307777"/>
              </a:xfrm>
              <a:prstGeom prst="rect">
                <a:avLst/>
              </a:prstGeom>
              <a:blipFill>
                <a:blip r:embed="rId5"/>
                <a:stretch>
                  <a:fillRect l="-3478" r="-3043" b="-3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EEB2668-46A9-4C3C-8E74-74E967E5E47D}"/>
                  </a:ext>
                </a:extLst>
              </p:cNvPr>
              <p:cNvSpPr txBox="1"/>
              <p:nvPr/>
            </p:nvSpPr>
            <p:spPr>
              <a:xfrm>
                <a:off x="887821" y="2535282"/>
                <a:ext cx="23855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,1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=12−5=7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EEB2668-46A9-4C3C-8E74-74E967E5E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821" y="2535282"/>
                <a:ext cx="2385589" cy="307777"/>
              </a:xfrm>
              <a:prstGeom prst="rect">
                <a:avLst/>
              </a:prstGeom>
              <a:blipFill>
                <a:blip r:embed="rId6"/>
                <a:stretch>
                  <a:fillRect l="-3069" r="-1535" b="-3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8F60C97-5357-4CAE-8BE9-9887808B5DBD}"/>
                  </a:ext>
                </a:extLst>
              </p:cNvPr>
              <p:cNvSpPr/>
              <p:nvPr/>
            </p:nvSpPr>
            <p:spPr>
              <a:xfrm>
                <a:off x="223504" y="3195420"/>
                <a:ext cx="4154279" cy="7302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d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8F60C97-5357-4CAE-8BE9-9887808B5D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04" y="3195420"/>
                <a:ext cx="4154279" cy="7302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0BF25E8-608D-49F1-838B-F0020DB9B266}"/>
                  </a:ext>
                </a:extLst>
              </p:cNvPr>
              <p:cNvSpPr txBox="1"/>
              <p:nvPr/>
            </p:nvSpPr>
            <p:spPr>
              <a:xfrm>
                <a:off x="1052417" y="3953828"/>
                <a:ext cx="2234971" cy="3319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(1,1)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=−5+2=−3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0BF25E8-608D-49F1-838B-F0020DB9B2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417" y="3953828"/>
                <a:ext cx="2234971" cy="331950"/>
              </a:xfrm>
              <a:prstGeom prst="rect">
                <a:avLst/>
              </a:prstGeom>
              <a:blipFill>
                <a:blip r:embed="rId8"/>
                <a:stretch>
                  <a:fillRect l="-3552" t="-1852" r="-1913" b="-2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D135AC1-D0AF-45F0-BE41-92563017CEDF}"/>
                  </a:ext>
                </a:extLst>
              </p:cNvPr>
              <p:cNvSpPr txBox="1"/>
              <p:nvPr/>
            </p:nvSpPr>
            <p:spPr>
              <a:xfrm>
                <a:off x="3968953" y="3429000"/>
                <a:ext cx="14039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0−5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D135AC1-D0AF-45F0-BE41-92563017CE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953" y="3429000"/>
                <a:ext cx="1403910" cy="307777"/>
              </a:xfrm>
              <a:prstGeom prst="rect">
                <a:avLst/>
              </a:prstGeom>
              <a:blipFill>
                <a:blip r:embed="rId9"/>
                <a:stretch>
                  <a:fillRect l="-3043" r="-5217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992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9">
            <a:extLst>
              <a:ext uri="{FF2B5EF4-FFF2-40B4-BE49-F238E27FC236}">
                <a16:creationId xmlns:a16="http://schemas.microsoft.com/office/drawing/2014/main" id="{58E6F4D3-542E-4ACF-8A1A-9E5683B26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2381" y="919087"/>
            <a:ext cx="8376331" cy="738664"/>
          </a:xfrm>
        </p:spPr>
        <p:txBody>
          <a:bodyPr wrap="square" lIns="0" tIns="0" rIns="0" bIns="0" anchor="ctr"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altLang="en-US" sz="2400" b="1" dirty="0">
                <a:solidFill>
                  <a:srgbClr val="007FA3"/>
                </a:solidFill>
              </a:rPr>
              <a:t>Example 3 </a:t>
            </a:r>
            <a:r>
              <a:rPr lang="en-US" altLang="en-US" sz="2400" b="1" dirty="0">
                <a:solidFill>
                  <a:srgbClr val="007FA3"/>
                </a:solidFill>
                <a:cs typeface="Arial" panose="020B0604020202020204" pitchFamily="34" charset="0"/>
              </a:rPr>
              <a:t>–</a:t>
            </a:r>
            <a:r>
              <a:rPr lang="en-US" altLang="en-US" sz="2400" b="1" dirty="0">
                <a:solidFill>
                  <a:srgbClr val="007FA3"/>
                </a:solidFill>
              </a:rPr>
              <a:t> Partial Derivatives of a Function of Three Variables</a:t>
            </a:r>
            <a:endParaRPr lang="en-US" sz="2400" dirty="0">
              <a:solidFill>
                <a:srgbClr val="007FA3"/>
              </a:solidFill>
            </a:endParaRPr>
          </a:p>
        </p:txBody>
      </p:sp>
      <p:sp>
        <p:nvSpPr>
          <p:cNvPr id="3" name="Content Placeholder 9">
            <a:extLst>
              <a:ext uri="{FF2B5EF4-FFF2-40B4-BE49-F238E27FC236}">
                <a16:creationId xmlns:a16="http://schemas.microsoft.com/office/drawing/2014/main" id="{1A5CEC09-7019-4C3B-8CB4-870D771812C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2382" y="1786252"/>
            <a:ext cx="248445" cy="369332"/>
          </a:xfrm>
        </p:spPr>
        <p:txBody>
          <a:bodyPr wrap="square" lIns="0" tIns="0" rIns="0" bIns="0" anchor="ctr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If</a:t>
            </a:r>
          </a:p>
        </p:txBody>
      </p:sp>
      <p:graphicFrame>
        <p:nvGraphicFramePr>
          <p:cNvPr id="4" name="Object 3" descr="An equation simplifies f left parenthesis x comma y comma z right parenthesis.&#10;Long description are available in notes, press F6.">
            <a:extLst>
              <a:ext uri="{FF2B5EF4-FFF2-40B4-BE49-F238E27FC236}">
                <a16:creationId xmlns:a16="http://schemas.microsoft.com/office/drawing/2014/main" id="{92339E03-68A8-4C9A-93B3-B3393295EC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131093"/>
              </p:ext>
            </p:extLst>
          </p:nvPr>
        </p:nvGraphicFramePr>
        <p:xfrm>
          <a:off x="570956" y="1722785"/>
          <a:ext cx="800735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3" imgW="4965480" imgH="291960" progId="Equation.DSMT4">
                  <p:embed/>
                </p:oleObj>
              </mc:Choice>
              <mc:Fallback>
                <p:oleObj name="Equation" r:id="rId3" imgW="4965480" imgH="291960" progId="Equation.DSMT4">
                  <p:embed/>
                  <p:pic>
                    <p:nvPicPr>
                      <p:cNvPr id="24" name="Object 23" descr="An equation simplifies f left parenthesis x comma y comma z right parenthesis.&#10;Long description are available in notes, press F6.">
                        <a:extLst>
                          <a:ext uri="{FF2B5EF4-FFF2-40B4-BE49-F238E27FC236}">
                            <a16:creationId xmlns:a16="http://schemas.microsoft.com/office/drawing/2014/main" id="{4B8A502C-E822-4E43-9D37-35C89C7269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0956" y="1722785"/>
                        <a:ext cx="8007350" cy="47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61C44A5E-62EC-41DA-8E56-99F1A7327AD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8027" y="2610651"/>
            <a:ext cx="8400686" cy="369332"/>
          </a:xfrm>
        </p:spPr>
        <p:txBody>
          <a:bodyPr wrap="square" lIns="0" tIns="0" rIns="0" bIns="0" anchor="ctr">
            <a:spAutoFit/>
          </a:bodyPr>
          <a:lstStyle/>
          <a:p>
            <a:pPr marL="0" indent="0">
              <a:buNone/>
            </a:pPr>
            <a:r>
              <a:rPr lang="en-US" sz="2400" dirty="0"/>
              <a:t>Solution: We treat </a:t>
            </a:r>
            <a:r>
              <a:rPr lang="en-US" sz="2400" i="1" dirty="0"/>
              <a:t>y</a:t>
            </a:r>
            <a:r>
              <a:rPr lang="en-US" sz="2400" dirty="0"/>
              <a:t> and </a:t>
            </a:r>
            <a:r>
              <a:rPr lang="en-US" sz="2400" i="1" dirty="0"/>
              <a:t>z</a:t>
            </a:r>
            <a:r>
              <a:rPr lang="en-US" sz="2400" dirty="0"/>
              <a:t> as constants and differentiate </a:t>
            </a:r>
            <a:r>
              <a:rPr lang="en-US" sz="2400" i="1" dirty="0"/>
              <a:t>f</a:t>
            </a:r>
            <a:r>
              <a:rPr lang="en-US" sz="2400" dirty="0"/>
              <a:t> with</a:t>
            </a:r>
            <a:endParaRPr lang="en-US" sz="2400" i="1" dirty="0"/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8FE328B1-7262-4EEC-B41A-FD38E3FF1A72}"/>
              </a:ext>
            </a:extLst>
          </p:cNvPr>
          <p:cNvSpPr txBox="1">
            <a:spLocks/>
          </p:cNvSpPr>
          <p:nvPr/>
        </p:nvSpPr>
        <p:spPr>
          <a:xfrm>
            <a:off x="372383" y="2984178"/>
            <a:ext cx="1508624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respect to</a:t>
            </a:r>
            <a:endParaRPr lang="en-US" sz="2400" i="1" dirty="0"/>
          </a:p>
        </p:txBody>
      </p:sp>
      <p:graphicFrame>
        <p:nvGraphicFramePr>
          <p:cNvPr id="7" name="Object 6" descr="x colon f sub x baseline left parenthesis x comma y comma z right parenthesis equals 2 x.">
            <a:extLst>
              <a:ext uri="{FF2B5EF4-FFF2-40B4-BE49-F238E27FC236}">
                <a16:creationId xmlns:a16="http://schemas.microsoft.com/office/drawing/2014/main" id="{5294243B-1367-4F39-83CA-367B72B7A3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517942"/>
              </p:ext>
            </p:extLst>
          </p:nvPr>
        </p:nvGraphicFramePr>
        <p:xfrm>
          <a:off x="1808519" y="3008739"/>
          <a:ext cx="21605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5" imgW="1409400" imgH="266400" progId="Equation.DSMT4">
                  <p:embed/>
                </p:oleObj>
              </mc:Choice>
              <mc:Fallback>
                <p:oleObj name="Equation" r:id="rId5" imgW="1409400" imgH="266400" progId="Equation.DSMT4">
                  <p:embed/>
                  <p:pic>
                    <p:nvPicPr>
                      <p:cNvPr id="28" name="Object 27" descr="x colon f sub x baseline left parenthesis x comma y comma z right parenthesis equals 2 x.">
                        <a:extLst>
                          <a:ext uri="{FF2B5EF4-FFF2-40B4-BE49-F238E27FC236}">
                            <a16:creationId xmlns:a16="http://schemas.microsoft.com/office/drawing/2014/main" id="{8A17D180-72D5-47D3-9A4C-E042085610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08519" y="3008739"/>
                        <a:ext cx="2160588" cy="40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09DC3F34-3358-4C0C-9B7A-D6F69B9331C3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61497" y="3452792"/>
            <a:ext cx="8400685" cy="369332"/>
          </a:xfrm>
        </p:spPr>
        <p:txBody>
          <a:bodyPr wrap="square" lIns="0" tIns="0" rIns="0" bIns="0" anchor="ctr">
            <a:spAutoFit/>
          </a:bodyPr>
          <a:lstStyle/>
          <a:p>
            <a:pPr marL="0" indent="0">
              <a:buNone/>
            </a:pPr>
            <a:r>
              <a:rPr lang="en-US" sz="2400" dirty="0"/>
              <a:t>We treat </a:t>
            </a:r>
            <a:r>
              <a:rPr lang="en-US" sz="2400" i="1" dirty="0"/>
              <a:t>x</a:t>
            </a:r>
            <a:r>
              <a:rPr lang="en-US" sz="2400" dirty="0"/>
              <a:t> and </a:t>
            </a:r>
            <a:r>
              <a:rPr lang="en-US" sz="2400" i="1" dirty="0"/>
              <a:t>z</a:t>
            </a:r>
            <a:r>
              <a:rPr lang="en-US" sz="2400" dirty="0"/>
              <a:t> as constants and differentiate </a:t>
            </a:r>
            <a:r>
              <a:rPr lang="en-US" sz="2400" i="1" dirty="0"/>
              <a:t>f</a:t>
            </a:r>
            <a:r>
              <a:rPr lang="en-US" sz="2400" dirty="0"/>
              <a:t> with respect</a:t>
            </a:r>
            <a:endParaRPr lang="en-US" sz="2400" i="1" dirty="0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C4E54CE4-8A83-49D0-AD98-07CB2FEE8FB4}"/>
              </a:ext>
            </a:extLst>
          </p:cNvPr>
          <p:cNvSpPr txBox="1">
            <a:spLocks/>
          </p:cNvSpPr>
          <p:nvPr/>
        </p:nvSpPr>
        <p:spPr>
          <a:xfrm>
            <a:off x="367394" y="3849449"/>
            <a:ext cx="333069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to</a:t>
            </a:r>
            <a:endParaRPr lang="en-US" sz="2400" dirty="0"/>
          </a:p>
        </p:txBody>
      </p:sp>
      <p:graphicFrame>
        <p:nvGraphicFramePr>
          <p:cNvPr id="10" name="Object 9" descr="y colon f sub y baseline left parenthesis x comma y comma z right parenthesis equals 2 y z.">
            <a:extLst>
              <a:ext uri="{FF2B5EF4-FFF2-40B4-BE49-F238E27FC236}">
                <a16:creationId xmlns:a16="http://schemas.microsoft.com/office/drawing/2014/main" id="{71323D6C-E253-4A27-892E-4FD3FCA522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192781"/>
              </p:ext>
            </p:extLst>
          </p:nvPr>
        </p:nvGraphicFramePr>
        <p:xfrm>
          <a:off x="700463" y="3880514"/>
          <a:ext cx="21590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7" imgW="1523880" imgH="279360" progId="Equation.DSMT4">
                  <p:embed/>
                </p:oleObj>
              </mc:Choice>
              <mc:Fallback>
                <p:oleObj name="Equation" r:id="rId7" imgW="1523880" imgH="279360" progId="Equation.DSMT4">
                  <p:embed/>
                  <p:pic>
                    <p:nvPicPr>
                      <p:cNvPr id="32" name="Object 31" descr="y colon f sub y baseline left parenthesis x comma y comma z right parenthesis equals 2 y z.">
                        <a:extLst>
                          <a:ext uri="{FF2B5EF4-FFF2-40B4-BE49-F238E27FC236}">
                            <a16:creationId xmlns:a16="http://schemas.microsoft.com/office/drawing/2014/main" id="{0B01B033-3EA6-4649-8451-151632CE60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0463" y="3880514"/>
                        <a:ext cx="2159000" cy="395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9">
            <a:extLst>
              <a:ext uri="{FF2B5EF4-FFF2-40B4-BE49-F238E27FC236}">
                <a16:creationId xmlns:a16="http://schemas.microsoft.com/office/drawing/2014/main" id="{C784CD5E-DED0-4DAD-ADF7-A4086EA6D894}"/>
              </a:ext>
            </a:extLst>
          </p:cNvPr>
          <p:cNvSpPr txBox="1">
            <a:spLocks/>
          </p:cNvSpPr>
          <p:nvPr/>
        </p:nvSpPr>
        <p:spPr>
          <a:xfrm>
            <a:off x="358775" y="4357084"/>
            <a:ext cx="8243208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We treat </a:t>
            </a:r>
            <a:r>
              <a:rPr lang="en-US" sz="2400" i="1"/>
              <a:t>x</a:t>
            </a:r>
            <a:r>
              <a:rPr lang="en-US" sz="2400"/>
              <a:t> and </a:t>
            </a:r>
            <a:r>
              <a:rPr lang="en-US" sz="2400" i="1"/>
              <a:t>y</a:t>
            </a:r>
            <a:r>
              <a:rPr lang="en-US" sz="2400"/>
              <a:t> as constants and differentiate </a:t>
            </a:r>
            <a:r>
              <a:rPr lang="en-US" sz="2400" i="1"/>
              <a:t>f</a:t>
            </a:r>
            <a:r>
              <a:rPr lang="en-US" sz="2400"/>
              <a:t> with respect</a:t>
            </a:r>
            <a:endParaRPr lang="en-US" sz="2400" i="1" dirty="0"/>
          </a:p>
        </p:txBody>
      </p:sp>
      <p:sp>
        <p:nvSpPr>
          <p:cNvPr id="12" name="Content Placeholder 12">
            <a:extLst>
              <a:ext uri="{FF2B5EF4-FFF2-40B4-BE49-F238E27FC236}">
                <a16:creationId xmlns:a16="http://schemas.microsoft.com/office/drawing/2014/main" id="{E2FF4C15-8FA2-49D9-952B-BF8CA6F55BD7}"/>
              </a:ext>
            </a:extLst>
          </p:cNvPr>
          <p:cNvSpPr txBox="1">
            <a:spLocks/>
          </p:cNvSpPr>
          <p:nvPr/>
        </p:nvSpPr>
        <p:spPr>
          <a:xfrm>
            <a:off x="364672" y="4626925"/>
            <a:ext cx="412568" cy="553968"/>
          </a:xfrm>
          <a:prstGeom prst="rect">
            <a:avLst/>
          </a:prstGeom>
        </p:spPr>
        <p:txBody>
          <a:bodyPr wrap="square" lIns="0" rIns="0" anchor="ctr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to</a:t>
            </a:r>
            <a:endParaRPr lang="en-US" sz="2400" i="1" baseline="-25000" dirty="0"/>
          </a:p>
        </p:txBody>
      </p:sp>
      <p:graphicFrame>
        <p:nvGraphicFramePr>
          <p:cNvPr id="13" name="Object 12" descr="z colon f sub z baseline left parenthesis x comma y comma z right parenthesis equals y squared plus 3 z squared.">
            <a:extLst>
              <a:ext uri="{FF2B5EF4-FFF2-40B4-BE49-F238E27FC236}">
                <a16:creationId xmlns:a16="http://schemas.microsoft.com/office/drawing/2014/main" id="{64C09156-99FF-4440-8607-EADEAF8CDA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210069"/>
              </p:ext>
            </p:extLst>
          </p:nvPr>
        </p:nvGraphicFramePr>
        <p:xfrm>
          <a:off x="727817" y="4740329"/>
          <a:ext cx="2351087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9" imgW="1726920" imgH="279360" progId="Equation.DSMT4">
                  <p:embed/>
                </p:oleObj>
              </mc:Choice>
              <mc:Fallback>
                <p:oleObj name="Equation" r:id="rId9" imgW="1726920" imgH="279360" progId="Equation.DSMT4">
                  <p:embed/>
                  <p:pic>
                    <p:nvPicPr>
                      <p:cNvPr id="39" name="Object 38" descr="z colon f sub z baseline left parenthesis x comma y comma z right parenthesis equals y squared plus 3 z squared.">
                        <a:extLst>
                          <a:ext uri="{FF2B5EF4-FFF2-40B4-BE49-F238E27FC236}">
                            <a16:creationId xmlns:a16="http://schemas.microsoft.com/office/drawing/2014/main" id="{40EB21A6-8896-4C9D-A4F4-DA4E66DFD3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7817" y="4740329"/>
                        <a:ext cx="2351087" cy="37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767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47ABD8C-4E1A-43BD-867F-6F33CA845552}"/>
                  </a:ext>
                </a:extLst>
              </p:cNvPr>
              <p:cNvSpPr/>
              <p:nvPr/>
            </p:nvSpPr>
            <p:spPr>
              <a:xfrm>
                <a:off x="268587" y="167904"/>
                <a:ext cx="7263896" cy="10398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4: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for each of the following functions: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𝑙𝑛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2.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𝑙𝑛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</m:e>
                    </m:func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4.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47ABD8C-4E1A-43BD-867F-6F33CA8455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7" y="167904"/>
                <a:ext cx="7263896" cy="1039836"/>
              </a:xfrm>
              <a:prstGeom prst="rect">
                <a:avLst/>
              </a:prstGeom>
              <a:blipFill>
                <a:blip r:embed="rId2"/>
                <a:stretch>
                  <a:fillRect l="-839" t="-35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6817FE1-C35A-4B4A-9AA8-9B7921068261}"/>
              </a:ext>
            </a:extLst>
          </p:cNvPr>
          <p:cNvSpPr txBox="1"/>
          <p:nvPr/>
        </p:nvSpPr>
        <p:spPr>
          <a:xfrm>
            <a:off x="190122" y="1281995"/>
            <a:ext cx="1330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D3DEB28-DE2A-4BC6-B73C-DF4B6A626827}"/>
                  </a:ext>
                </a:extLst>
              </p:cNvPr>
              <p:cNvSpPr/>
              <p:nvPr/>
            </p:nvSpPr>
            <p:spPr>
              <a:xfrm>
                <a:off x="190122" y="1651327"/>
                <a:ext cx="30693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1.  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𝑙𝑛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D3DEB28-DE2A-4BC6-B73C-DF4B6A6268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122" y="1651327"/>
                <a:ext cx="3069366" cy="400110"/>
              </a:xfrm>
              <a:prstGeom prst="rect">
                <a:avLst/>
              </a:prstGeom>
              <a:blipFill>
                <a:blip r:embed="rId3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7499B52-60AE-4330-AA35-DBAAE3C233F0}"/>
                  </a:ext>
                </a:extLst>
              </p:cNvPr>
              <p:cNvSpPr/>
              <p:nvPr/>
            </p:nvSpPr>
            <p:spPr>
              <a:xfrm>
                <a:off x="953391" y="2005594"/>
                <a:ext cx="2968633" cy="562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</m:oMath>
                </a14:m>
                <a:r>
                  <a:rPr lang="en-US" sz="2000" dirty="0"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den>
                    </m:f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7499B52-60AE-4330-AA35-DBAAE3C233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391" y="2005594"/>
                <a:ext cx="2968633" cy="562911"/>
              </a:xfrm>
              <a:prstGeom prst="rect">
                <a:avLst/>
              </a:prstGeom>
              <a:blipFill>
                <a:blip r:embed="rId4"/>
                <a:stretch>
                  <a:fillRect l="-821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510CAD-9635-4E53-9223-D4280EEADDDB}"/>
                  </a:ext>
                </a:extLst>
              </p:cNvPr>
              <p:cNvSpPr txBox="1"/>
              <p:nvPr/>
            </p:nvSpPr>
            <p:spPr>
              <a:xfrm>
                <a:off x="3633420" y="1951022"/>
                <a:ext cx="1601785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2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𝑥𝑦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 dirty="0">
                          <a:ea typeface="Times New Roman" panose="020206030504050203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510CAD-9635-4E53-9223-D4280EEADD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3420" y="1951022"/>
                <a:ext cx="1601785" cy="5782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0E1F559-FF33-453E-B9DB-4E8BDC32EB67}"/>
                  </a:ext>
                </a:extLst>
              </p:cNvPr>
              <p:cNvSpPr/>
              <p:nvPr/>
            </p:nvSpPr>
            <p:spPr>
              <a:xfrm>
                <a:off x="199333" y="3429000"/>
                <a:ext cx="26062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0E1F559-FF33-453E-B9DB-4E8BDC32EB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333" y="3429000"/>
                <a:ext cx="2606291" cy="400110"/>
              </a:xfrm>
              <a:prstGeom prst="rect">
                <a:avLst/>
              </a:prstGeom>
              <a:blipFill>
                <a:blip r:embed="rId6"/>
                <a:stretch>
                  <a:fillRect l="-2576" t="-9231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0C058D2-E6C8-4685-A1D5-9BCDAEE324C9}"/>
                  </a:ext>
                </a:extLst>
              </p:cNvPr>
              <p:cNvSpPr/>
              <p:nvPr/>
            </p:nvSpPr>
            <p:spPr>
              <a:xfrm>
                <a:off x="855552" y="2558823"/>
                <a:ext cx="3076611" cy="7231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0C058D2-E6C8-4685-A1D5-9BCDAEE324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552" y="2558823"/>
                <a:ext cx="3076611" cy="72314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440D447-21E2-4CD0-9538-58C82684FCCC}"/>
                  </a:ext>
                </a:extLst>
              </p:cNvPr>
              <p:cNvSpPr/>
              <p:nvPr/>
            </p:nvSpPr>
            <p:spPr>
              <a:xfrm>
                <a:off x="3633420" y="2558823"/>
                <a:ext cx="1717458" cy="7231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+2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440D447-21E2-4CD0-9538-58C82684FC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3420" y="2558823"/>
                <a:ext cx="1717458" cy="72314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BAB8699-1562-4824-A9C0-AAA18F4385BE}"/>
                  </a:ext>
                </a:extLst>
              </p:cNvPr>
              <p:cNvSpPr/>
              <p:nvPr/>
            </p:nvSpPr>
            <p:spPr>
              <a:xfrm>
                <a:off x="851183" y="4038587"/>
                <a:ext cx="24096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2000" dirty="0"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/>
                  <a:t>)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BAB8699-1562-4824-A9C0-AAA18F4385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183" y="4038587"/>
                <a:ext cx="2409634" cy="400110"/>
              </a:xfrm>
              <a:prstGeom prst="rect">
                <a:avLst/>
              </a:prstGeom>
              <a:blipFill>
                <a:blip r:embed="rId9"/>
                <a:stretch>
                  <a:fillRect l="-1266" t="-6061" r="-1519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739CF31-9A42-471E-8096-CA4EE5A4B305}"/>
                  </a:ext>
                </a:extLst>
              </p:cNvPr>
              <p:cNvSpPr/>
              <p:nvPr/>
            </p:nvSpPr>
            <p:spPr>
              <a:xfrm>
                <a:off x="842129" y="4478002"/>
                <a:ext cx="2057166" cy="4242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𝑙𝑛𝑥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739CF31-9A42-471E-8096-CA4EE5A4B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29" y="4478002"/>
                <a:ext cx="2057166" cy="424283"/>
              </a:xfrm>
              <a:prstGeom prst="rect">
                <a:avLst/>
              </a:prstGeom>
              <a:blipFill>
                <a:blip r:embed="rId10"/>
                <a:stretch>
                  <a:fillRect b="-10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EBD3BD3-B368-4B84-9B52-58D9A3407D04}"/>
                  </a:ext>
                </a:extLst>
              </p:cNvPr>
              <p:cNvSpPr/>
              <p:nvPr/>
            </p:nvSpPr>
            <p:spPr>
              <a:xfrm>
                <a:off x="187741" y="5042965"/>
                <a:ext cx="23085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𝑙𝑛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</m:e>
                    </m:func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EBD3BD3-B368-4B84-9B52-58D9A3407D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741" y="5042965"/>
                <a:ext cx="2308581" cy="400110"/>
              </a:xfrm>
              <a:prstGeom prst="rect">
                <a:avLst/>
              </a:prstGeom>
              <a:blipFill>
                <a:blip r:embed="rId11"/>
                <a:stretch>
                  <a:fillRect l="-2902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BC6BB3E-EC1F-46CD-969D-529929337A3F}"/>
                  </a:ext>
                </a:extLst>
              </p:cNvPr>
              <p:cNvSpPr/>
              <p:nvPr/>
            </p:nvSpPr>
            <p:spPr>
              <a:xfrm>
                <a:off x="842129" y="5412297"/>
                <a:ext cx="2465931" cy="7231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BC6BB3E-EC1F-46CD-969D-529929337A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29" y="5412297"/>
                <a:ext cx="2465931" cy="72314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121AAAD-130C-42BA-9B65-25D7792407D1}"/>
                  </a:ext>
                </a:extLst>
              </p:cNvPr>
              <p:cNvSpPr/>
              <p:nvPr/>
            </p:nvSpPr>
            <p:spPr>
              <a:xfrm>
                <a:off x="842129" y="6050420"/>
                <a:ext cx="2133854" cy="562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121AAAD-130C-42BA-9B65-25D7792407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29" y="6050420"/>
                <a:ext cx="2133854" cy="562911"/>
              </a:xfrm>
              <a:prstGeom prst="rect">
                <a:avLst/>
              </a:prstGeom>
              <a:blipFill>
                <a:blip r:embed="rId13"/>
                <a:stretch>
                  <a:fillRect l="-1143" b="-3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4C88C08-E117-4871-809D-A485C8E493DB}"/>
                  </a:ext>
                </a:extLst>
              </p:cNvPr>
              <p:cNvSpPr/>
              <p:nvPr/>
            </p:nvSpPr>
            <p:spPr>
              <a:xfrm>
                <a:off x="3022162" y="5412297"/>
                <a:ext cx="1107932" cy="7231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4C88C08-E117-4871-809D-A485C8E493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162" y="5412297"/>
                <a:ext cx="1107932" cy="72314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0D826A6-7CF5-48F0-A72D-096EED7FE344}"/>
                  </a:ext>
                </a:extLst>
              </p:cNvPr>
              <p:cNvSpPr/>
              <p:nvPr/>
            </p:nvSpPr>
            <p:spPr>
              <a:xfrm>
                <a:off x="2769323" y="5978349"/>
                <a:ext cx="1107932" cy="7231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0D826A6-7CF5-48F0-A72D-096EED7FE3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9323" y="5978349"/>
                <a:ext cx="1107932" cy="72314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818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9">
            <a:extLst>
              <a:ext uri="{FF2B5EF4-FFF2-40B4-BE49-F238E27FC236}">
                <a16:creationId xmlns:a16="http://schemas.microsoft.com/office/drawing/2014/main" id="{E83217DF-029C-46B4-875B-45883F4FF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681" y="49137"/>
            <a:ext cx="8376331" cy="738664"/>
          </a:xfrm>
        </p:spPr>
        <p:txBody>
          <a:bodyPr wrap="square" lIns="0" tIns="0" rIns="0" bIns="0" anchor="ctr"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altLang="en-US" sz="2400" b="1" dirty="0">
                <a:solidFill>
                  <a:srgbClr val="0070C0"/>
                </a:solidFill>
              </a:rPr>
              <a:t>Example 5 </a:t>
            </a:r>
            <a:r>
              <a:rPr lang="en-US" alt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–</a:t>
            </a:r>
            <a:r>
              <a:rPr lang="en-US" altLang="en-US" sz="2400" b="1" dirty="0">
                <a:solidFill>
                  <a:srgbClr val="0070C0"/>
                </a:solidFill>
              </a:rPr>
              <a:t> Partial Derivatives of a Function of Four Variables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9">
            <a:extLst>
              <a:ext uri="{FF2B5EF4-FFF2-40B4-BE49-F238E27FC236}">
                <a16:creationId xmlns:a16="http://schemas.microsoft.com/office/drawing/2014/main" id="{CDBD5493-92F3-4943-9455-86DB66ACC1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7632" y="833936"/>
            <a:ext cx="248445" cy="369332"/>
          </a:xfrm>
        </p:spPr>
        <p:txBody>
          <a:bodyPr wrap="square" lIns="0" tIns="0" rIns="0" bIns="0" anchor="ctr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If</a:t>
            </a:r>
          </a:p>
        </p:txBody>
      </p:sp>
      <p:graphicFrame>
        <p:nvGraphicFramePr>
          <p:cNvPr id="4" name="Object 3" descr="Problem equation to find partial derivatives.&#10;Long description available in notes. Press F6.">
            <a:extLst>
              <a:ext uri="{FF2B5EF4-FFF2-40B4-BE49-F238E27FC236}">
                <a16:creationId xmlns:a16="http://schemas.microsoft.com/office/drawing/2014/main" id="{2ECEBD3D-60B7-4C64-B197-01111665EE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369913"/>
              </p:ext>
            </p:extLst>
          </p:nvPr>
        </p:nvGraphicFramePr>
        <p:xfrm>
          <a:off x="823067" y="659895"/>
          <a:ext cx="5292338" cy="73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3" imgW="3289300" imgH="457200" progId="Equation.DSMT4">
                  <p:embed/>
                </p:oleObj>
              </mc:Choice>
              <mc:Fallback>
                <p:oleObj name="Equation" r:id="rId3" imgW="3289300" imgH="457200" progId="Equation.DSMT4">
                  <p:embed/>
                  <p:pic>
                    <p:nvPicPr>
                      <p:cNvPr id="21" name="Object 20" descr="Problem equation to find partial derivatives.&#10;Long description available in notes. Press F6.">
                        <a:extLst>
                          <a:ext uri="{FF2B5EF4-FFF2-40B4-BE49-F238E27FC236}">
                            <a16:creationId xmlns:a16="http://schemas.microsoft.com/office/drawing/2014/main" id="{0215C28F-FD0A-4AEF-9D8B-635AD8C9A3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067" y="659895"/>
                        <a:ext cx="5292338" cy="73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AD3AA78F-2B29-44E0-8F27-2D283448FDF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3277" y="1775900"/>
            <a:ext cx="8400686" cy="369332"/>
          </a:xfrm>
        </p:spPr>
        <p:txBody>
          <a:bodyPr wrap="square" lIns="0" tIns="0" rIns="0" bIns="0" anchor="ctr">
            <a:spAutoFit/>
          </a:bodyPr>
          <a:lstStyle/>
          <a:p>
            <a:pPr marL="0" indent="0">
              <a:buNone/>
            </a:pPr>
            <a:r>
              <a:rPr lang="en-US" sz="2400" dirty="0"/>
              <a:t>Solution: Using the quotient rule, we have </a:t>
            </a:r>
            <a:endParaRPr lang="en-US" sz="2400" baseline="30000" dirty="0"/>
          </a:p>
        </p:txBody>
      </p:sp>
      <p:graphicFrame>
        <p:nvGraphicFramePr>
          <p:cNvPr id="6" name="Object 5" descr="An equation simplifying doh p over doh s.&#10;Long description available in notes. Press F6.">
            <a:extLst>
              <a:ext uri="{FF2B5EF4-FFF2-40B4-BE49-F238E27FC236}">
                <a16:creationId xmlns:a16="http://schemas.microsoft.com/office/drawing/2014/main" id="{7DB5A452-5F88-4869-92FA-E72ED04498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578563"/>
              </p:ext>
            </p:extLst>
          </p:nvPr>
        </p:nvGraphicFramePr>
        <p:xfrm>
          <a:off x="303308" y="2295465"/>
          <a:ext cx="4554052" cy="1134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5" imgW="2641320" imgH="660240" progId="Equation.DSMT4">
                  <p:embed/>
                </p:oleObj>
              </mc:Choice>
              <mc:Fallback>
                <p:oleObj name="Equation" r:id="rId5" imgW="2641320" imgH="660240" progId="Equation.DSMT4">
                  <p:embed/>
                  <p:pic>
                    <p:nvPicPr>
                      <p:cNvPr id="30" name="Object 29" descr="An equation simplifying doh p over doh s.&#10;Long description available in notes. Press F6.">
                        <a:extLst>
                          <a:ext uri="{FF2B5EF4-FFF2-40B4-BE49-F238E27FC236}">
                            <a16:creationId xmlns:a16="http://schemas.microsoft.com/office/drawing/2014/main" id="{6CF6834B-7034-4496-8FC7-DAF4C4E514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08" y="2295465"/>
                        <a:ext cx="4554052" cy="113465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 descr="An equation simplifying doh p over doh s.&#10;Long description available in notes. Press F6.">
            <a:extLst>
              <a:ext uri="{FF2B5EF4-FFF2-40B4-BE49-F238E27FC236}">
                <a16:creationId xmlns:a16="http://schemas.microsoft.com/office/drawing/2014/main" id="{E62EDDB8-FFB4-41DD-AAA1-BD084149D4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834058"/>
              </p:ext>
            </p:extLst>
          </p:nvPr>
        </p:nvGraphicFramePr>
        <p:xfrm>
          <a:off x="4902018" y="2370713"/>
          <a:ext cx="4147128" cy="884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7" imgW="2616120" imgH="558720" progId="Equation.DSMT4">
                  <p:embed/>
                </p:oleObj>
              </mc:Choice>
              <mc:Fallback>
                <p:oleObj name="Equation" r:id="rId7" imgW="2616120" imgH="558720" progId="Equation.DSMT4">
                  <p:embed/>
                  <p:pic>
                    <p:nvPicPr>
                      <p:cNvPr id="8" name="Object 7" descr="An equation simplifying doh p over doh s.&#10;Long description available in notes. Press F6.">
                        <a:extLst>
                          <a:ext uri="{FF2B5EF4-FFF2-40B4-BE49-F238E27FC236}">
                            <a16:creationId xmlns:a16="http://schemas.microsoft.com/office/drawing/2014/main" id="{8ACD3A1A-399D-4648-87E2-69220DFCCF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018" y="2370713"/>
                        <a:ext cx="4147128" cy="88475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8C9FAA27-00FF-4EEB-BDA4-4CF9774763A5}"/>
              </a:ext>
            </a:extLst>
          </p:cNvPr>
          <p:cNvSpPr txBox="1">
            <a:spLocks/>
          </p:cNvSpPr>
          <p:nvPr/>
        </p:nvSpPr>
        <p:spPr>
          <a:xfrm>
            <a:off x="237681" y="3388097"/>
            <a:ext cx="1278995" cy="553968"/>
          </a:xfrm>
          <a:prstGeom prst="rect">
            <a:avLst/>
          </a:prstGeom>
        </p:spPr>
        <p:txBody>
          <a:bodyPr wrap="square" lIns="0" rIns="0" anchor="ctr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400"/>
              <a:t>Rewriting</a:t>
            </a:r>
            <a:endParaRPr lang="en-US" sz="2400" dirty="0"/>
          </a:p>
        </p:txBody>
      </p:sp>
      <p:graphicFrame>
        <p:nvGraphicFramePr>
          <p:cNvPr id="9" name="Object 8" descr="p equals r s u left parenthesis r t squared plus s squared t right parenthesis super minus 1 baseline ">
            <a:extLst>
              <a:ext uri="{FF2B5EF4-FFF2-40B4-BE49-F238E27FC236}">
                <a16:creationId xmlns:a16="http://schemas.microsoft.com/office/drawing/2014/main" id="{1A5F23AE-69D3-46AE-B3B9-8065B254D7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736874"/>
              </p:ext>
            </p:extLst>
          </p:nvPr>
        </p:nvGraphicFramePr>
        <p:xfrm>
          <a:off x="1582303" y="3410023"/>
          <a:ext cx="2316576" cy="466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9" imgW="1143000" imgH="228600" progId="Equation.DSMT4">
                  <p:embed/>
                </p:oleObj>
              </mc:Choice>
              <mc:Fallback>
                <p:oleObj name="Equation" r:id="rId9" imgW="1143000" imgH="228600" progId="Equation.DSMT4">
                  <p:embed/>
                  <p:pic>
                    <p:nvPicPr>
                      <p:cNvPr id="20" name="Object 19" descr="p equals r s u left parenthesis r t squared plus s squared t right parenthesis super minus 1 baseline ">
                        <a:extLst>
                          <a:ext uri="{FF2B5EF4-FFF2-40B4-BE49-F238E27FC236}">
                            <a16:creationId xmlns:a16="http://schemas.microsoft.com/office/drawing/2014/main" id="{0767FC10-0EA7-4D04-BCA8-F0155D88F3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303" y="3410023"/>
                        <a:ext cx="2316576" cy="4667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1CB782F-7B01-472F-A014-D8C13C52121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4506" y="3377261"/>
            <a:ext cx="3958167" cy="553968"/>
          </a:xfrm>
          <a:noFill/>
          <a:ln>
            <a:noFill/>
          </a:ln>
        </p:spPr>
        <p:txBody>
          <a:bodyPr wrap="square" lIns="0" tIns="91425" rIns="0" bIns="91425" anchor="ctr" anchorCtr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and using the power rule </a:t>
            </a:r>
          </a:p>
        </p:txBody>
      </p:sp>
      <p:graphicFrame>
        <p:nvGraphicFramePr>
          <p:cNvPr id="11" name="Object 10" descr="An equation simplifying doh p over doh t.&#10;Long description available in notes. Press F6.">
            <a:extLst>
              <a:ext uri="{FF2B5EF4-FFF2-40B4-BE49-F238E27FC236}">
                <a16:creationId xmlns:a16="http://schemas.microsoft.com/office/drawing/2014/main" id="{DF0F44AB-C5E2-4D86-9E42-635412A770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232173"/>
              </p:ext>
            </p:extLst>
          </p:nvPr>
        </p:nvGraphicFramePr>
        <p:xfrm>
          <a:off x="223044" y="4100081"/>
          <a:ext cx="4093210" cy="72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11" imgW="2222280" imgH="393480" progId="Equation.DSMT4">
                  <p:embed/>
                </p:oleObj>
              </mc:Choice>
              <mc:Fallback>
                <p:oleObj name="Equation" r:id="rId11" imgW="2222280" imgH="393480" progId="Equation.DSMT4">
                  <p:embed/>
                  <p:pic>
                    <p:nvPicPr>
                      <p:cNvPr id="5" name="Object 4" descr="An equation simplifying doh p over doh t.&#10;Long description available in notes. Press F6.">
                        <a:extLst>
                          <a:ext uri="{FF2B5EF4-FFF2-40B4-BE49-F238E27FC236}">
                            <a16:creationId xmlns:a16="http://schemas.microsoft.com/office/drawing/2014/main" id="{0767FC10-0EA7-4D04-BCA8-F0155D88F3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4" y="4100081"/>
                        <a:ext cx="4093210" cy="72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 descr="An equation simplifying doh p over doh t.&#10;Long description available in notes. Press F6.">
            <a:extLst>
              <a:ext uri="{FF2B5EF4-FFF2-40B4-BE49-F238E27FC236}">
                <a16:creationId xmlns:a16="http://schemas.microsoft.com/office/drawing/2014/main" id="{52B57390-17F9-47CC-A9D4-9E9D341F40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559039"/>
              </p:ext>
            </p:extLst>
          </p:nvPr>
        </p:nvGraphicFramePr>
        <p:xfrm>
          <a:off x="4369498" y="4207274"/>
          <a:ext cx="4079075" cy="660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Equation" r:id="rId13" imgW="2679480" imgH="431640" progId="Equation.DSMT4">
                  <p:embed/>
                </p:oleObj>
              </mc:Choice>
              <mc:Fallback>
                <p:oleObj name="Equation" r:id="rId13" imgW="2679480" imgH="431640" progId="Equation.DSMT4">
                  <p:embed/>
                  <p:pic>
                    <p:nvPicPr>
                      <p:cNvPr id="13" name="Object 12" descr="An equation simplifying doh p over doh t.&#10;Long description available in notes. Press F6.">
                        <a:extLst>
                          <a:ext uri="{FF2B5EF4-FFF2-40B4-BE49-F238E27FC236}">
                            <a16:creationId xmlns:a16="http://schemas.microsoft.com/office/drawing/2014/main" id="{F0B25330-E382-467B-A037-26146EE344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9498" y="4207274"/>
                        <a:ext cx="4079075" cy="6600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5A6F6F36-DF65-4154-8397-E6518B5BB316}"/>
              </a:ext>
            </a:extLst>
          </p:cNvPr>
          <p:cNvSpPr txBox="1">
            <a:spLocks/>
          </p:cNvSpPr>
          <p:nvPr/>
        </p:nvSpPr>
        <p:spPr>
          <a:xfrm>
            <a:off x="336828" y="4919222"/>
            <a:ext cx="949911" cy="553968"/>
          </a:xfrm>
          <a:prstGeom prst="rect">
            <a:avLst/>
          </a:prstGeom>
          <a:noFill/>
          <a:ln>
            <a:noFill/>
          </a:ln>
        </p:spPr>
        <p:txBody>
          <a:bodyPr wrap="square" lIns="0" tIns="91425" rIns="0" bIns="91425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600"/>
              </a:spcBef>
              <a:buFont typeface="Arial"/>
              <a:buNone/>
            </a:pPr>
            <a:r>
              <a:rPr lang="en-US" sz="2400"/>
              <a:t>Letting</a:t>
            </a:r>
            <a:endParaRPr lang="en-IN" sz="2400" dirty="0"/>
          </a:p>
        </p:txBody>
      </p:sp>
      <p:graphicFrame>
        <p:nvGraphicFramePr>
          <p:cNvPr id="14" name="Object 13" descr="r equals 0 comma s equals 1 comma t equals 1 comma and u equals 1 gives">
            <a:extLst>
              <a:ext uri="{FF2B5EF4-FFF2-40B4-BE49-F238E27FC236}">
                <a16:creationId xmlns:a16="http://schemas.microsoft.com/office/drawing/2014/main" id="{A83F054C-8DE7-4584-8806-C1955E7AF4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462301"/>
              </p:ext>
            </p:extLst>
          </p:nvPr>
        </p:nvGraphicFramePr>
        <p:xfrm>
          <a:off x="1379065" y="5037612"/>
          <a:ext cx="4382997" cy="435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Equation" r:id="rId15" imgW="2044440" imgH="203040" progId="Equation.DSMT4">
                  <p:embed/>
                </p:oleObj>
              </mc:Choice>
              <mc:Fallback>
                <p:oleObj name="Equation" r:id="rId15" imgW="2044440" imgH="203040" progId="Equation.DSMT4">
                  <p:embed/>
                  <p:pic>
                    <p:nvPicPr>
                      <p:cNvPr id="3" name="Object 2" descr="r equals 0 comma s equals 1 comma t equals 1 comma and u equals 1 gives">
                        <a:extLst>
                          <a:ext uri="{FF2B5EF4-FFF2-40B4-BE49-F238E27FC236}">
                            <a16:creationId xmlns:a16="http://schemas.microsoft.com/office/drawing/2014/main" id="{FCF4AFED-A4C8-4A73-8ABE-6DFFA971DD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379065" y="5037612"/>
                        <a:ext cx="4382997" cy="435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 descr="Calculation to simplify doh p over doh t ranging from left parenthesis 0 comma 1 comma 1 comma 1 right parenthesis.&#10;Long description available in notes. Press F6.">
            <a:extLst>
              <a:ext uri="{FF2B5EF4-FFF2-40B4-BE49-F238E27FC236}">
                <a16:creationId xmlns:a16="http://schemas.microsoft.com/office/drawing/2014/main" id="{87C29CD9-1D14-482D-B180-E30AF25322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083794"/>
              </p:ext>
            </p:extLst>
          </p:nvPr>
        </p:nvGraphicFramePr>
        <p:xfrm>
          <a:off x="1516676" y="5827082"/>
          <a:ext cx="3965419" cy="809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Equation" r:id="rId17" imgW="2235200" imgH="457200" progId="Equation.DSMT4">
                  <p:embed/>
                </p:oleObj>
              </mc:Choice>
              <mc:Fallback>
                <p:oleObj name="Equation" r:id="rId17" imgW="2235200" imgH="457200" progId="Equation.DSMT4">
                  <p:embed/>
                  <p:pic>
                    <p:nvPicPr>
                      <p:cNvPr id="8" name="Object 7" descr="Calculation to simplify doh p over doh t ranging from left parenthesis 0 comma 1 comma 1 comma 1 right parenthesis.&#10;Long description available in notes. Press F6.">
                        <a:extLst>
                          <a:ext uri="{FF2B5EF4-FFF2-40B4-BE49-F238E27FC236}">
                            <a16:creationId xmlns:a16="http://schemas.microsoft.com/office/drawing/2014/main" id="{5435FB2C-2AEF-4184-A56E-C3C0B0B641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676" y="5827082"/>
                        <a:ext cx="3965419" cy="8099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4319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FCA9B5D-2077-4E39-AE1C-EFD1956AFE87}"/>
                  </a:ext>
                </a:extLst>
              </p:cNvPr>
              <p:cNvSpPr/>
              <p:nvPr/>
            </p:nvSpPr>
            <p:spPr>
              <a:xfrm>
                <a:off x="69409" y="134387"/>
                <a:ext cx="8601177" cy="4242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6: (Three variables) 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𝑦𝑧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𝑥𝑦𝑧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FCA9B5D-2077-4E39-AE1C-EFD1956AFE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9" y="134387"/>
                <a:ext cx="8601177" cy="424283"/>
              </a:xfrm>
              <a:prstGeom prst="rect">
                <a:avLst/>
              </a:prstGeom>
              <a:blipFill>
                <a:blip r:embed="rId2"/>
                <a:stretch>
                  <a:fillRect l="-709" t="-7143" b="-1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A56258E-DF1C-49DC-8D46-31C5A23F18CF}"/>
              </a:ext>
            </a:extLst>
          </p:cNvPr>
          <p:cNvSpPr txBox="1"/>
          <p:nvPr/>
        </p:nvSpPr>
        <p:spPr>
          <a:xfrm>
            <a:off x="153909" y="525648"/>
            <a:ext cx="11045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CBC238-2C27-437C-AF60-64BFB96FC622}"/>
                  </a:ext>
                </a:extLst>
              </p:cNvPr>
              <p:cNvSpPr/>
              <p:nvPr/>
            </p:nvSpPr>
            <p:spPr>
              <a:xfrm>
                <a:off x="595333" y="916908"/>
                <a:ext cx="30452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+0+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𝑦𝑧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CBC238-2C27-437C-AF60-64BFB96FC6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33" y="916908"/>
                <a:ext cx="3045257" cy="400110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26274FC-DA2C-4B8B-854B-C5570FFEEE4C}"/>
                  </a:ext>
                </a:extLst>
              </p:cNvPr>
              <p:cNvSpPr/>
              <p:nvPr/>
            </p:nvSpPr>
            <p:spPr>
              <a:xfrm>
                <a:off x="595333" y="1308169"/>
                <a:ext cx="1957011" cy="4242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𝑥𝑧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26274FC-DA2C-4B8B-854B-C5570FFEEE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33" y="1308169"/>
                <a:ext cx="1957011" cy="424283"/>
              </a:xfrm>
              <a:prstGeom prst="rect">
                <a:avLst/>
              </a:prstGeom>
              <a:blipFill>
                <a:blip r:embed="rId4"/>
                <a:stretch>
                  <a:fillRect l="-1558" b="-10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1635B7A-7BFA-4992-BF92-1BD8E3D5A570}"/>
                  </a:ext>
                </a:extLst>
              </p:cNvPr>
              <p:cNvSpPr/>
              <p:nvPr/>
            </p:nvSpPr>
            <p:spPr>
              <a:xfrm>
                <a:off x="595333" y="1841047"/>
                <a:ext cx="30379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=0+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1635B7A-7BFA-4992-BF92-1BD8E3D5A5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33" y="1841047"/>
                <a:ext cx="3037948" cy="400110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789A2DE-01E2-4E7D-88C9-8158935E14F1}"/>
                  </a:ext>
                </a:extLst>
              </p:cNvPr>
              <p:cNvSpPr/>
              <p:nvPr/>
            </p:nvSpPr>
            <p:spPr>
              <a:xfrm>
                <a:off x="250993" y="3518723"/>
                <a:ext cx="9762654" cy="732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7: (four variables) 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𝑤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𝑦𝑧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𝑧𝑡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789A2DE-01E2-4E7D-88C9-8158935E14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93" y="3518723"/>
                <a:ext cx="9762654" cy="732060"/>
              </a:xfrm>
              <a:prstGeom prst="rect">
                <a:avLst/>
              </a:prstGeom>
              <a:blipFill>
                <a:blip r:embed="rId6"/>
                <a:stretch>
                  <a:fillRect l="-624" t="-4167" b="-1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143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Props1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A052C4-6F29-46DC-9113-1B1D8BBA1238}">
  <ds:schemaRefs>
    <ds:schemaRef ds:uri="6125ffc9-2c56-435e-8267-1393444907b2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c1bd8dc-4e40-424f-a15f-9ffcd522197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152871</TotalTime>
  <Words>785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Cambria Math</vt:lpstr>
      <vt:lpstr>Noto Sans Symbols</vt:lpstr>
      <vt:lpstr>Times New Roman</vt:lpstr>
      <vt:lpstr>Verdana</vt:lpstr>
      <vt:lpstr>USHE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1235</cp:revision>
  <dcterms:modified xsi:type="dcterms:W3CDTF">2024-09-09T05:14:35Z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