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4"/>
  </p:sldMasterIdLst>
  <p:notesMasterIdLst>
    <p:notesMasterId r:id="rId19"/>
  </p:notesMasterIdLst>
  <p:handoutMasterIdLst>
    <p:handoutMasterId r:id="rId20"/>
  </p:handoutMasterIdLst>
  <p:sldIdLst>
    <p:sldId id="740" r:id="rId5"/>
    <p:sldId id="741" r:id="rId6"/>
    <p:sldId id="258" r:id="rId7"/>
    <p:sldId id="259" r:id="rId8"/>
    <p:sldId id="260" r:id="rId9"/>
    <p:sldId id="261" r:id="rId10"/>
    <p:sldId id="742" r:id="rId11"/>
    <p:sldId id="745" r:id="rId12"/>
    <p:sldId id="746" r:id="rId13"/>
    <p:sldId id="744" r:id="rId14"/>
    <p:sldId id="743" r:id="rId15"/>
    <p:sldId id="735" r:id="rId16"/>
    <p:sldId id="736" r:id="rId17"/>
    <p:sldId id="737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4" pos="249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2228" userDrawn="1">
          <p15:clr>
            <a:srgbClr val="A4A3A4"/>
          </p15:clr>
        </p15:guide>
        <p15:guide id="7" pos="5534" userDrawn="1">
          <p15:clr>
            <a:srgbClr val="A4A3A4"/>
          </p15:clr>
        </p15:guide>
        <p15:guide id="8" orient="horz" pos="777" userDrawn="1">
          <p15:clr>
            <a:srgbClr val="A4A3A4"/>
          </p15:clr>
        </p15:guide>
        <p15:guide id="9" orient="horz" pos="958" userDrawn="1">
          <p15:clr>
            <a:srgbClr val="A4A3A4"/>
          </p15:clr>
        </p15:guide>
        <p15:guide id="10" pos="2109" userDrawn="1">
          <p15:clr>
            <a:srgbClr val="A4A3A4"/>
          </p15:clr>
        </p15:guide>
        <p15:guide id="11" pos="22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rey Holcomb" initials="" lastIdx="3" clrIdx="0"/>
  <p:cmAuthor id="1" name="Ruchi Sachdev" initials="" lastIdx="8" clrIdx="1"/>
  <p:cmAuthor id="2" name="Sarah Reusché" initials="" lastIdx="13" clrIdx="2"/>
  <p:cmAuthor id="3" name="Nitin Shankar" initials="" lastIdx="6" clrIdx="3"/>
  <p:cmAuthor id="4" name="Kristen Flathman" initials="" lastIdx="1" clrIdx="4"/>
  <p:cmAuthor id="5" name="Ben Schroeter" initials="" lastIdx="0" clrIdx="5"/>
  <p:cmAuthor id="6" name="AnnMarie Short" initials="AS" lastIdx="35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D4E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F9630F-82C1-40B7-BC3A-925EFCFF5E92}">
  <a:tblStyle styleId="{40F9630F-82C1-40B7-BC3A-925EFCFF5E9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8" autoAdjust="0"/>
    <p:restoredTop sz="95856" autoAdjust="0"/>
  </p:normalViewPr>
  <p:slideViewPr>
    <p:cSldViewPr snapToGrid="0" snapToObjects="1">
      <p:cViewPr varScale="1">
        <p:scale>
          <a:sx n="100" d="100"/>
          <a:sy n="100" d="100"/>
        </p:scale>
        <p:origin x="3292" y="64"/>
      </p:cViewPr>
      <p:guideLst>
        <p:guide orient="horz" pos="3974"/>
        <p:guide orient="horz" pos="414"/>
        <p:guide pos="249"/>
        <p:guide pos="2880"/>
        <p:guide orient="horz" pos="2228"/>
        <p:guide pos="5534"/>
        <p:guide orient="horz" pos="777"/>
        <p:guide orient="horz" pos="958"/>
        <p:guide pos="2109"/>
        <p:guide pos="2268"/>
      </p:guideLst>
    </p:cSldViewPr>
  </p:slideViewPr>
  <p:outlineViewPr>
    <p:cViewPr>
      <p:scale>
        <a:sx n="33" d="100"/>
        <a:sy n="33" d="100"/>
      </p:scale>
      <p:origin x="0" y="-1337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5030"/>
    </p:cViewPr>
  </p:sorter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5CB01-6679-D646-ACB3-8B04B786C15F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C0F4D-8A6F-1C4A-B6BF-1558431E4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63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1027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29200" y="1600200"/>
            <a:ext cx="3657600" cy="1492250"/>
          </a:xfrm>
        </p:spPr>
        <p:txBody>
          <a:bodyPr lIns="0" tIns="0" rIns="0" bIns="0" anchor="b"/>
          <a:lstStyle>
            <a:lvl1pPr marL="101600" indent="0">
              <a:buNone/>
              <a:defRPr sz="3000"/>
            </a:lvl1pPr>
            <a:lvl2pPr marL="558800" indent="0">
              <a:buNone/>
              <a:defRPr/>
            </a:lvl2pPr>
          </a:lstStyle>
          <a:p>
            <a:pPr lvl="0"/>
            <a:r>
              <a:rPr lang="en-US" dirty="0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9200" y="3252788"/>
            <a:ext cx="3657600" cy="2873375"/>
          </a:xfrm>
        </p:spPr>
        <p:txBody>
          <a:bodyPr lIns="0" tIns="0" rIns="0" bIns="0"/>
          <a:lstStyle>
            <a:lvl1pPr marL="101600" indent="0">
              <a:buNone/>
              <a:defRPr sz="2200"/>
            </a:lvl1pPr>
          </a:lstStyle>
          <a:p>
            <a:pPr lvl="0"/>
            <a:r>
              <a:rPr lang="en-US" dirty="0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B8939D-A957-42F9-A1B5-556D29D235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97088" y="6400800"/>
            <a:ext cx="6589712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  <p:pic>
        <p:nvPicPr>
          <p:cNvPr id="14" name="Picture Placeholder 21">
            <a:extLst>
              <a:ext uri="{FF2B5EF4-FFF2-40B4-BE49-F238E27FC236}">
                <a16:creationId xmlns:a16="http://schemas.microsoft.com/office/drawing/2014/main" id="{8F987953-5CEB-4D5C-853E-4A902D2036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2152" b="22152"/>
          <a:stretch>
            <a:fillRect/>
          </a:stretch>
        </p:blipFill>
        <p:spPr>
          <a:xfrm>
            <a:off x="332508" y="6382545"/>
            <a:ext cx="1153391" cy="29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8124B-1F34-4D41-A570-3456861FAA0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" y="1508125"/>
            <a:ext cx="4232275" cy="453390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47C4D-FEC7-45FC-9FD8-7B40A02E9C8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112713"/>
            <a:ext cx="8128000" cy="619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35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dd copyrigh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 cap="flat" cmpd="sng">
            <a:solidFill>
              <a:srgbClr val="007FA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itle Placeholder"/>
          <p:cNvSpPr txBox="1"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0" name="Content Placeholder"/>
          <p:cNvSpPr txBox="1">
            <a:spLocks noGrp="1"/>
          </p:cNvSpPr>
          <p:nvPr>
            <p:ph type="subTitle" idx="1"/>
          </p:nvPr>
        </p:nvSpPr>
        <p:spPr>
          <a:xfrm>
            <a:off x="674687" y="3962400"/>
            <a:ext cx="77946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6122C06-0248-45C8-9890-FDA2C7B0CD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E3F0-3064-41BA-BF34-B5D9350D8D4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836402" y="6400801"/>
            <a:ext cx="6908800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21594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Placeholder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622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29200" y="1600200"/>
            <a:ext cx="3657600" cy="1492250"/>
          </a:xfrm>
        </p:spPr>
        <p:txBody>
          <a:bodyPr anchor="b"/>
          <a:lstStyle>
            <a:lvl1pPr marL="101600" indent="0">
              <a:buNone/>
              <a:defRPr sz="3000"/>
            </a:lvl1pPr>
            <a:lvl2pPr marL="558800" indent="0">
              <a:buNone/>
              <a:defRPr/>
            </a:lvl2pPr>
          </a:lstStyle>
          <a:p>
            <a:pPr lvl="0"/>
            <a:r>
              <a:rPr lang="en-US" dirty="0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9200" y="3252788"/>
            <a:ext cx="3657600" cy="2873375"/>
          </a:xfrm>
        </p:spPr>
        <p:txBody>
          <a:bodyPr/>
          <a:lstStyle>
            <a:lvl1pPr marL="101600" indent="0">
              <a:buNone/>
              <a:defRPr sz="2200"/>
            </a:lvl1pPr>
          </a:lstStyle>
          <a:p>
            <a:pPr lvl="0"/>
            <a:r>
              <a:rPr lang="en-US" dirty="0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97088" y="6400800"/>
            <a:ext cx="6589712" cy="228600"/>
          </a:xfrm>
        </p:spPr>
        <p:txBody>
          <a:bodyPr lIns="0" tIns="0" rIns="0" bIns="0"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49B39A-AC01-4073-85EF-922E8DBA6C0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" y="1517650"/>
            <a:ext cx="4178300" cy="4608513"/>
          </a:xfrm>
        </p:spPr>
        <p:txBody>
          <a:bodyPr/>
          <a:lstStyle/>
          <a:p>
            <a:endParaRPr lang="en-IN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7D8767-4141-4147-B2D2-9763C8CD3C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200" y="6291263"/>
            <a:ext cx="1262063" cy="566737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6535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080B2B-DC5D-482F-91BE-22D21BFC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F401-13DA-4AA4-82AA-2A26B3B49BA6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5F8851-BA34-4EC8-B0AE-A3017FFC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A409F-4EFD-4C91-8793-F14D6B5B7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E63-C5DC-44DB-8AFA-5954DF98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3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3600" dirty="0">
                <a:latin typeface="+mj-lt"/>
              </a:rPr>
              <a:t>Click to add title</a:t>
            </a:r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28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1544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46644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82" r:id="rId3"/>
    <p:sldLayoutId id="214748368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7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8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8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aculty.kfupm.edu.sa/MATH/homidan/TableSI.pdf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6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BE3FBF-6819-44FE-A955-5C9D38E7388E}"/>
              </a:ext>
            </a:extLst>
          </p:cNvPr>
          <p:cNvSpPr/>
          <p:nvPr/>
        </p:nvSpPr>
        <p:spPr>
          <a:xfrm>
            <a:off x="83940" y="67931"/>
            <a:ext cx="9015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/>
            <a:r>
              <a:rPr lang="en-US" sz="2800" b="1" dirty="0">
                <a:solidFill>
                  <a:srgbClr val="0070C0"/>
                </a:solidFill>
              </a:rPr>
              <a:t>Chapter 15 Methods and </a:t>
            </a:r>
            <a:r>
              <a:rPr lang="en-IN" sz="2800" b="1" dirty="0">
                <a:solidFill>
                  <a:srgbClr val="0070C0"/>
                </a:solidFill>
              </a:rPr>
              <a:t>Applications of Integration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F82690-1B64-448C-95B1-B9B826B4F729}"/>
              </a:ext>
            </a:extLst>
          </p:cNvPr>
          <p:cNvSpPr txBox="1"/>
          <p:nvPr/>
        </p:nvSpPr>
        <p:spPr>
          <a:xfrm>
            <a:off x="387287" y="802089"/>
            <a:ext cx="6942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shall cover two sections from this chapter, namely, Section 15.1 and 15.3. The rest of the sections are omitted. </a:t>
            </a:r>
          </a:p>
        </p:txBody>
      </p:sp>
    </p:spTree>
    <p:extLst>
      <p:ext uri="{BB962C8B-B14F-4D97-AF65-F5344CB8AC3E}">
        <p14:creationId xmlns:p14="http://schemas.microsoft.com/office/powerpoint/2010/main" val="260575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013916-51ED-4EA7-813E-5BD5C7488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06" y="523868"/>
            <a:ext cx="5870251" cy="1952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75C61C-948C-40B1-9E84-6D19BF7C8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06" y="3492480"/>
            <a:ext cx="5421019" cy="18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8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AD9AE9-1B61-4B23-B029-FBEA9C261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0" y="960989"/>
            <a:ext cx="6981553" cy="2236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9D28E5-5C39-4A1A-934C-A1B7DF461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99" y="3660358"/>
            <a:ext cx="7670738" cy="246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69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AE917B98-2861-43AD-B7CB-F8A3E22FCDA7}"/>
              </a:ext>
            </a:extLst>
          </p:cNvPr>
          <p:cNvSpPr txBox="1">
            <a:spLocks/>
          </p:cNvSpPr>
          <p:nvPr/>
        </p:nvSpPr>
        <p:spPr>
          <a:xfrm>
            <a:off x="395287" y="873634"/>
            <a:ext cx="4993459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rgbClr val="007FA3"/>
                </a:solidFill>
              </a:rPr>
              <a:t>Example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27AD7-50D7-4B1A-B45F-5D4FFDD06873}"/>
              </a:ext>
            </a:extLst>
          </p:cNvPr>
          <p:cNvSpPr txBox="1">
            <a:spLocks/>
          </p:cNvSpPr>
          <p:nvPr/>
        </p:nvSpPr>
        <p:spPr>
          <a:xfrm>
            <a:off x="395287" y="1519770"/>
            <a:ext cx="616767" cy="3774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Find</a:t>
            </a:r>
            <a:endParaRPr lang="en-IN" sz="2400" dirty="0"/>
          </a:p>
        </p:txBody>
      </p:sp>
      <p:graphicFrame>
        <p:nvGraphicFramePr>
          <p:cNvPr id="4" name="Object 3" descr="Integral 7 x super 2  l n left parenthesis 4 x right parenthesis dx.">
            <a:extLst>
              <a:ext uri="{FF2B5EF4-FFF2-40B4-BE49-F238E27FC236}">
                <a16:creationId xmlns:a16="http://schemas.microsoft.com/office/drawing/2014/main" id="{67BA21AC-5859-47D7-9928-4FCB1326DD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863753"/>
              </p:ext>
            </p:extLst>
          </p:nvPr>
        </p:nvGraphicFramePr>
        <p:xfrm>
          <a:off x="1113778" y="1516063"/>
          <a:ext cx="12065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888840" imgH="279360" progId="Equation.DSMT4">
                  <p:embed/>
                </p:oleObj>
              </mc:Choice>
              <mc:Fallback>
                <p:oleObj name="Equation" r:id="rId3" imgW="888840" imgH="279360" progId="Equation.DSMT4">
                  <p:embed/>
                  <p:pic>
                    <p:nvPicPr>
                      <p:cNvPr id="5" name="Object 4" descr="Integral 7 x super 2  l n left parenthesis 4 x right parenthesis dx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778" y="1516063"/>
                        <a:ext cx="1206500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3E5943-55B5-49A8-A449-B120CFA54073}"/>
              </a:ext>
            </a:extLst>
          </p:cNvPr>
          <p:cNvSpPr txBox="1">
            <a:spLocks/>
          </p:cNvSpPr>
          <p:nvPr/>
        </p:nvSpPr>
        <p:spPr>
          <a:xfrm>
            <a:off x="395286" y="1946998"/>
            <a:ext cx="6034543" cy="3774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Solution: This is similar to Formula (42) with</a:t>
            </a:r>
            <a:endParaRPr lang="en-IN" sz="2400" dirty="0"/>
          </a:p>
        </p:txBody>
      </p:sp>
      <p:graphicFrame>
        <p:nvGraphicFramePr>
          <p:cNvPr id="6" name="Object 5" descr="n equals 2">
            <a:extLst>
              <a:ext uri="{FF2B5EF4-FFF2-40B4-BE49-F238E27FC236}">
                <a16:creationId xmlns:a16="http://schemas.microsoft.com/office/drawing/2014/main" id="{B29DDA24-0C08-4435-8868-79EAB2E3B9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025807"/>
              </p:ext>
            </p:extLst>
          </p:nvPr>
        </p:nvGraphicFramePr>
        <p:xfrm>
          <a:off x="6370889" y="1917214"/>
          <a:ext cx="780454" cy="445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5" imgW="355320" imgH="203040" progId="Equation.DSMT4">
                  <p:embed/>
                </p:oleObj>
              </mc:Choice>
              <mc:Fallback>
                <p:oleObj name="Equation" r:id="rId5" imgW="355320" imgH="203040" progId="Equation.DSMT4">
                  <p:embed/>
                  <p:pic>
                    <p:nvPicPr>
                      <p:cNvPr id="3" name="Object 2" descr="n equals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70889" y="1917214"/>
                        <a:ext cx="780454" cy="445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Integral u super n baseline l n u du equals start fraction u super n plus 1 baseline l n u over n plus 1 end fraction minus start fraction u super n plus 1 over left parenthesis n plus 1 right parenthesis super 2  end fraction plus cap C.">
            <a:extLst>
              <a:ext uri="{FF2B5EF4-FFF2-40B4-BE49-F238E27FC236}">
                <a16:creationId xmlns:a16="http://schemas.microsoft.com/office/drawing/2014/main" id="{5AF494CD-7BC3-423E-9624-C8DBB86A93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985286"/>
              </p:ext>
            </p:extLst>
          </p:nvPr>
        </p:nvGraphicFramePr>
        <p:xfrm>
          <a:off x="397009" y="2363196"/>
          <a:ext cx="3330641" cy="70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7" imgW="2070000" imgH="431640" progId="Equation.DSMT4">
                  <p:embed/>
                </p:oleObj>
              </mc:Choice>
              <mc:Fallback>
                <p:oleObj name="Equation" r:id="rId7" imgW="2070000" imgH="431640" progId="Equation.DSMT4">
                  <p:embed/>
                  <p:pic>
                    <p:nvPicPr>
                      <p:cNvPr id="7" name="Object 6" descr="Integral u super n baseline l n u du equals start fraction u super n plus 1 baseline l n u over n plus 1 end fraction minus start fraction u super n plus 1 over left parenthesis n plus 1 right parenthesis super 2  end fraction plus cap C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09" y="2363196"/>
                        <a:ext cx="3330641" cy="70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7B9DFB-C269-4B49-92A7-E93565B15AA8}"/>
              </a:ext>
            </a:extLst>
          </p:cNvPr>
          <p:cNvSpPr txBox="1">
            <a:spLocks/>
          </p:cNvSpPr>
          <p:nvPr/>
        </p:nvSpPr>
        <p:spPr>
          <a:xfrm>
            <a:off x="395287" y="3203527"/>
            <a:ext cx="1087284" cy="3774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If we let</a:t>
            </a:r>
            <a:endParaRPr lang="en-IN" sz="2400" dirty="0"/>
          </a:p>
        </p:txBody>
      </p:sp>
      <p:graphicFrame>
        <p:nvGraphicFramePr>
          <p:cNvPr id="9" name="Object 8" descr="u equals 4 x.">
            <a:extLst>
              <a:ext uri="{FF2B5EF4-FFF2-40B4-BE49-F238E27FC236}">
                <a16:creationId xmlns:a16="http://schemas.microsoft.com/office/drawing/2014/main" id="{0DCAE268-24FD-4A3B-A302-0916A839A1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816869"/>
              </p:ext>
            </p:extLst>
          </p:nvPr>
        </p:nvGraphicFramePr>
        <p:xfrm>
          <a:off x="1532604" y="3276852"/>
          <a:ext cx="641386" cy="254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9" imgW="419040" imgH="164880" progId="Equation.DSMT4">
                  <p:embed/>
                </p:oleObj>
              </mc:Choice>
              <mc:Fallback>
                <p:oleObj name="Equation" r:id="rId9" imgW="419040" imgH="164880" progId="Equation.DSMT4">
                  <p:embed/>
                  <p:pic>
                    <p:nvPicPr>
                      <p:cNvPr id="14" name="Object 13" descr="u equals 4 x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2604" y="3276852"/>
                        <a:ext cx="641386" cy="2547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739B21-52A4-4829-80F5-B55D98ADD4A2}"/>
              </a:ext>
            </a:extLst>
          </p:cNvPr>
          <p:cNvSpPr txBox="1">
            <a:spLocks/>
          </p:cNvSpPr>
          <p:nvPr/>
        </p:nvSpPr>
        <p:spPr>
          <a:xfrm>
            <a:off x="2298765" y="3203527"/>
            <a:ext cx="644107" cy="3774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then</a:t>
            </a:r>
            <a:endParaRPr lang="en-IN" sz="2400" dirty="0"/>
          </a:p>
        </p:txBody>
      </p:sp>
      <p:graphicFrame>
        <p:nvGraphicFramePr>
          <p:cNvPr id="11" name="Object 10" descr="du equals 4 dx.">
            <a:extLst>
              <a:ext uri="{FF2B5EF4-FFF2-40B4-BE49-F238E27FC236}">
                <a16:creationId xmlns:a16="http://schemas.microsoft.com/office/drawing/2014/main" id="{588D7B9E-583E-40CF-8271-6C0CB2CE6C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336952"/>
              </p:ext>
            </p:extLst>
          </p:nvPr>
        </p:nvGraphicFramePr>
        <p:xfrm>
          <a:off x="2955944" y="3261304"/>
          <a:ext cx="943742" cy="284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11" imgW="596880" imgH="177480" progId="Equation.DSMT4">
                  <p:embed/>
                </p:oleObj>
              </mc:Choice>
              <mc:Fallback>
                <p:oleObj name="Equation" r:id="rId11" imgW="596880" imgH="177480" progId="Equation.DSMT4">
                  <p:embed/>
                  <p:pic>
                    <p:nvPicPr>
                      <p:cNvPr id="21" name="Object 20" descr="du equals 4 dx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44" y="3261304"/>
                        <a:ext cx="943742" cy="2845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07D9BCB-F682-4776-AF3D-A778BB0E0FDB}"/>
              </a:ext>
            </a:extLst>
          </p:cNvPr>
          <p:cNvSpPr txBox="1">
            <a:spLocks/>
          </p:cNvSpPr>
          <p:nvPr/>
        </p:nvSpPr>
        <p:spPr>
          <a:xfrm>
            <a:off x="3960883" y="3203527"/>
            <a:ext cx="971365" cy="3774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Hence,</a:t>
            </a:r>
            <a:endParaRPr lang="en-IN" sz="2400" dirty="0"/>
          </a:p>
        </p:txBody>
      </p:sp>
      <p:graphicFrame>
        <p:nvGraphicFramePr>
          <p:cNvPr id="13" name="Object 12" descr="Calculation to simplify an integral.&#10;Long description is available in notes, press F6.">
            <a:extLst>
              <a:ext uri="{FF2B5EF4-FFF2-40B4-BE49-F238E27FC236}">
                <a16:creationId xmlns:a16="http://schemas.microsoft.com/office/drawing/2014/main" id="{9CC4017C-5B9C-4883-8075-B4FDD01976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641357"/>
              </p:ext>
            </p:extLst>
          </p:nvPr>
        </p:nvGraphicFramePr>
        <p:xfrm>
          <a:off x="405366" y="3639136"/>
          <a:ext cx="6591300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13" imgW="4165560" imgH="1193760" progId="Equation.DSMT4">
                  <p:embed/>
                </p:oleObj>
              </mc:Choice>
              <mc:Fallback>
                <p:oleObj name="Equation" r:id="rId13" imgW="4165560" imgH="1193760" progId="Equation.DSMT4">
                  <p:embed/>
                  <p:pic>
                    <p:nvPicPr>
                      <p:cNvPr id="25" name="Object 24" descr="Calculation to simplify an integral.&#10;Long description is available in notes, press F6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366" y="3639136"/>
                        <a:ext cx="6591300" cy="190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729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18F6DBEB-E248-4024-9D4C-51AC9306D95E}"/>
              </a:ext>
            </a:extLst>
          </p:cNvPr>
          <p:cNvSpPr txBox="1">
            <a:spLocks/>
          </p:cNvSpPr>
          <p:nvPr/>
        </p:nvSpPr>
        <p:spPr>
          <a:xfrm>
            <a:off x="395287" y="873634"/>
            <a:ext cx="8118398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rgbClr val="007FA3"/>
                </a:solidFill>
              </a:rPr>
              <a:t>Example – Finding a Definite Integral by Using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1B3DD-540E-4A27-9535-59B81699B9FD}"/>
              </a:ext>
            </a:extLst>
          </p:cNvPr>
          <p:cNvSpPr txBox="1">
            <a:spLocks/>
          </p:cNvSpPr>
          <p:nvPr/>
        </p:nvSpPr>
        <p:spPr>
          <a:xfrm>
            <a:off x="395289" y="1452396"/>
            <a:ext cx="1122794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Evaluate</a:t>
            </a:r>
            <a:endParaRPr lang="en-IN" sz="2000" dirty="0"/>
          </a:p>
        </p:txBody>
      </p:sp>
      <p:graphicFrame>
        <p:nvGraphicFramePr>
          <p:cNvPr id="4" name="Object 3" descr="Integral ranging from 1 to 4 of dx over left parenthesis 4 x squared plus 2 right parenthesis super 3 over 2.">
            <a:extLst>
              <a:ext uri="{FF2B5EF4-FFF2-40B4-BE49-F238E27FC236}">
                <a16:creationId xmlns:a16="http://schemas.microsoft.com/office/drawing/2014/main" id="{B89C6174-B28B-420C-A3A6-1615F46552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383399"/>
              </p:ext>
            </p:extLst>
          </p:nvPr>
        </p:nvGraphicFramePr>
        <p:xfrm>
          <a:off x="1574746" y="1335837"/>
          <a:ext cx="1125860" cy="555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3" imgW="863280" imgH="419040" progId="Equation.DSMT4">
                  <p:embed/>
                </p:oleObj>
              </mc:Choice>
              <mc:Fallback>
                <p:oleObj name="Equation" r:id="rId3" imgW="863280" imgH="419040" progId="Equation.DSMT4">
                  <p:embed/>
                  <p:pic>
                    <p:nvPicPr>
                      <p:cNvPr id="5" name="Object 4" descr="Integral ranging from 1 to 4 of dx over left parenthesis 4 x squared plus 2 right parenthesis super 3 over 2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746" y="1335837"/>
                        <a:ext cx="1125860" cy="5553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3CAC5B-29DC-47CA-B3AE-246BE8DA1788}"/>
              </a:ext>
            </a:extLst>
          </p:cNvPr>
          <p:cNvSpPr txBox="1">
            <a:spLocks/>
          </p:cNvSpPr>
          <p:nvPr/>
        </p:nvSpPr>
        <p:spPr>
          <a:xfrm>
            <a:off x="395287" y="1918123"/>
            <a:ext cx="778992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Solution: We will use Formula (32) to get the indefinite integral</a:t>
            </a:r>
            <a:endParaRPr lang="en-IN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479782-B76A-48E9-BE3C-5CB7AC9EEECE}"/>
              </a:ext>
            </a:extLst>
          </p:cNvPr>
          <p:cNvSpPr txBox="1">
            <a:spLocks/>
          </p:cNvSpPr>
          <p:nvPr/>
        </p:nvSpPr>
        <p:spPr>
          <a:xfrm>
            <a:off x="395287" y="2425487"/>
            <a:ext cx="60789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first:</a:t>
            </a:r>
            <a:endParaRPr lang="en-IN" sz="2000" dirty="0"/>
          </a:p>
        </p:txBody>
      </p:sp>
      <p:graphicFrame>
        <p:nvGraphicFramePr>
          <p:cNvPr id="7" name="Object 6" descr="Integral du over left parenthesis u squared plus or minus a squared right parenthesis super 3 over 2 equals start fraction plus or minus u over a squared start root u squared plus or minus a squared end root end fraction plus cap C.">
            <a:extLst>
              <a:ext uri="{FF2B5EF4-FFF2-40B4-BE49-F238E27FC236}">
                <a16:creationId xmlns:a16="http://schemas.microsoft.com/office/drawing/2014/main" id="{75816972-62AC-48B7-802A-4497E3B3F8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912648"/>
              </p:ext>
            </p:extLst>
          </p:nvPr>
        </p:nvGraphicFramePr>
        <p:xfrm>
          <a:off x="1070169" y="2253562"/>
          <a:ext cx="295433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5" imgW="1930320" imgH="431640" progId="Equation.DSMT4">
                  <p:embed/>
                </p:oleObj>
              </mc:Choice>
              <mc:Fallback>
                <p:oleObj name="Equation" r:id="rId5" imgW="1930320" imgH="431640" progId="Equation.DSMT4">
                  <p:embed/>
                  <p:pic>
                    <p:nvPicPr>
                      <p:cNvPr id="14" name="Object 13" descr="Integral du over left parenthesis u squared plus or minus a squared right parenthesis super 3 over 2 equals start fraction plus or minus u over a squared start root u squared plus or minus a squared end root end fraction plus cap C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0169" y="2253562"/>
                        <a:ext cx="2954338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5ACE76-C1CE-450F-834D-513810ABE5DE}"/>
              </a:ext>
            </a:extLst>
          </p:cNvPr>
          <p:cNvSpPr txBox="1">
            <a:spLocks/>
          </p:cNvSpPr>
          <p:nvPr/>
        </p:nvSpPr>
        <p:spPr>
          <a:xfrm>
            <a:off x="4592013" y="2435112"/>
            <a:ext cx="853363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Letting</a:t>
            </a:r>
            <a:endParaRPr lang="en-IN" sz="2000" dirty="0"/>
          </a:p>
        </p:txBody>
      </p:sp>
      <p:graphicFrame>
        <p:nvGraphicFramePr>
          <p:cNvPr id="9" name="Object 8" descr="u equals 2 x.">
            <a:extLst>
              <a:ext uri="{FF2B5EF4-FFF2-40B4-BE49-F238E27FC236}">
                <a16:creationId xmlns:a16="http://schemas.microsoft.com/office/drawing/2014/main" id="{B74FEA73-9415-4E22-ABD3-841C750BC6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033270"/>
              </p:ext>
            </p:extLst>
          </p:nvPr>
        </p:nvGraphicFramePr>
        <p:xfrm>
          <a:off x="5436487" y="2447358"/>
          <a:ext cx="853363" cy="367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7" imgW="444240" imgH="190440" progId="Equation.DSMT4">
                  <p:embed/>
                </p:oleObj>
              </mc:Choice>
              <mc:Fallback>
                <p:oleObj name="Equation" r:id="rId7" imgW="444240" imgH="190440" progId="Equation.DSMT4">
                  <p:embed/>
                  <p:pic>
                    <p:nvPicPr>
                      <p:cNvPr id="16" name="Object 15" descr="u equals 2 x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487" y="2447358"/>
                        <a:ext cx="853363" cy="3677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838067-61D2-476F-85D0-F63742E3CF05}"/>
              </a:ext>
            </a:extLst>
          </p:cNvPr>
          <p:cNvSpPr txBox="1">
            <a:spLocks/>
          </p:cNvSpPr>
          <p:nvPr/>
        </p:nvSpPr>
        <p:spPr>
          <a:xfrm>
            <a:off x="6364999" y="2435112"/>
            <a:ext cx="538558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and</a:t>
            </a:r>
            <a:endParaRPr lang="en-IN" sz="2000" dirty="0"/>
          </a:p>
        </p:txBody>
      </p:sp>
      <p:graphicFrame>
        <p:nvGraphicFramePr>
          <p:cNvPr id="11" name="Object 10" descr="a squared equals 2.">
            <a:extLst>
              <a:ext uri="{FF2B5EF4-FFF2-40B4-BE49-F238E27FC236}">
                <a16:creationId xmlns:a16="http://schemas.microsoft.com/office/drawing/2014/main" id="{D2EE5D18-83D8-4A2C-B9DF-7DF03E0479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379159"/>
              </p:ext>
            </p:extLst>
          </p:nvPr>
        </p:nvGraphicFramePr>
        <p:xfrm>
          <a:off x="6907072" y="2383048"/>
          <a:ext cx="852509" cy="411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9" imgW="444240" imgH="215640" progId="Equation.DSMT4">
                  <p:embed/>
                </p:oleObj>
              </mc:Choice>
              <mc:Fallback>
                <p:oleObj name="Equation" r:id="rId9" imgW="444240" imgH="215640" progId="Equation.DSMT4">
                  <p:embed/>
                  <p:pic>
                    <p:nvPicPr>
                      <p:cNvPr id="18" name="Object 17" descr="a squared equals 2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7072" y="2383048"/>
                        <a:ext cx="852509" cy="411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8B8F6C-2B53-42A9-B098-3D4509DD2ADF}"/>
              </a:ext>
            </a:extLst>
          </p:cNvPr>
          <p:cNvSpPr txBox="1">
            <a:spLocks/>
          </p:cNvSpPr>
          <p:nvPr/>
        </p:nvSpPr>
        <p:spPr>
          <a:xfrm>
            <a:off x="395286" y="3136940"/>
            <a:ext cx="278105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we have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en-US" sz="2000"/>
              <a:t>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/>
              <a:t>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2dx.</a:t>
            </a:r>
            <a:r>
              <a:rPr lang="en-US" sz="2000"/>
              <a:t> Thus,</a:t>
            </a:r>
            <a:endParaRPr lang="en-IN" sz="2000" dirty="0"/>
          </a:p>
        </p:txBody>
      </p:sp>
      <p:graphicFrame>
        <p:nvGraphicFramePr>
          <p:cNvPr id="13" name="Object 12" descr="Calculation to simplify an integral.&#10;Long description is available in notes, press F6.">
            <a:extLst>
              <a:ext uri="{FF2B5EF4-FFF2-40B4-BE49-F238E27FC236}">
                <a16:creationId xmlns:a16="http://schemas.microsoft.com/office/drawing/2014/main" id="{E727ABDD-B835-45D3-A7C6-96C20C4DFC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190755"/>
              </p:ext>
            </p:extLst>
          </p:nvPr>
        </p:nvGraphicFramePr>
        <p:xfrm>
          <a:off x="3244475" y="2924918"/>
          <a:ext cx="33035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11" imgW="1930320" imgH="419040" progId="Equation.DSMT4">
                  <p:embed/>
                </p:oleObj>
              </mc:Choice>
              <mc:Fallback>
                <p:oleObj name="Equation" r:id="rId11" imgW="1930320" imgH="419040" progId="Equation.DSMT4">
                  <p:embed/>
                  <p:pic>
                    <p:nvPicPr>
                      <p:cNvPr id="23" name="Object 22" descr="Calculation to simplify an integral.&#10;Long description is available in notes, press F6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475" y="2924918"/>
                        <a:ext cx="3303587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 descr="Equals one-half integral du over left parenthesis u squared plus 2 right parenthesis super 3 over 2 end fraction equals one-half left parenthesis u over 2 start root u squared plus 2 end root right parenthesis plus c.">
            <a:extLst>
              <a:ext uri="{FF2B5EF4-FFF2-40B4-BE49-F238E27FC236}">
                <a16:creationId xmlns:a16="http://schemas.microsoft.com/office/drawing/2014/main" id="{E957BA44-4329-4D74-9811-73B291D77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07817"/>
              </p:ext>
            </p:extLst>
          </p:nvPr>
        </p:nvGraphicFramePr>
        <p:xfrm>
          <a:off x="1716084" y="3632847"/>
          <a:ext cx="3017783" cy="745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13" imgW="2209680" imgH="545760" progId="Equation.DSMT4">
                  <p:embed/>
                </p:oleObj>
              </mc:Choice>
              <mc:Fallback>
                <p:oleObj name="Equation" r:id="rId13" imgW="2209680" imgH="545760" progId="Equation.DSMT4">
                  <p:embed/>
                  <p:pic>
                    <p:nvPicPr>
                      <p:cNvPr id="3" name="Object 2" descr="Equals one-half integral du over left parenthesis u squared plus 2 right parenthesis super 3 over 2 end fraction equals one-half left parenthesis u over 2 start root u squared plus 2 end root right parenthesis plus c.">
                        <a:extLst>
                          <a:ext uri="{FF2B5EF4-FFF2-40B4-BE49-F238E27FC236}">
                            <a16:creationId xmlns:a16="http://schemas.microsoft.com/office/drawing/2014/main" id="{62649370-CD28-4356-A827-04E2B8EFEC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16084" y="3632847"/>
                        <a:ext cx="3017783" cy="745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7072C7-5E43-4C50-88E2-4E34F1614336}"/>
              </a:ext>
            </a:extLst>
          </p:cNvPr>
          <p:cNvSpPr txBox="1">
            <a:spLocks/>
          </p:cNvSpPr>
          <p:nvPr/>
        </p:nvSpPr>
        <p:spPr>
          <a:xfrm>
            <a:off x="395285" y="4377396"/>
            <a:ext cx="8296328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We determine the corresponding limits of integration with respect to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/>
              <a:t> and then evaluate the last expression between those limits. </a:t>
            </a:r>
          </a:p>
          <a:p>
            <a:r>
              <a:rPr lang="en-US" sz="2000"/>
              <a:t>When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x =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/>
              <a:t>we have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= 2; </a:t>
            </a:r>
            <a:r>
              <a:rPr lang="en-US" sz="2000"/>
              <a:t>when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= 4, </a:t>
            </a:r>
            <a:r>
              <a:rPr lang="en-US" sz="2000"/>
              <a:t>we have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= 8.</a:t>
            </a:r>
            <a:r>
              <a:rPr lang="en-US" sz="2000"/>
              <a:t> Hence,</a:t>
            </a:r>
            <a:endParaRPr lang="en-IN" sz="2000" dirty="0"/>
          </a:p>
        </p:txBody>
      </p:sp>
      <p:graphicFrame>
        <p:nvGraphicFramePr>
          <p:cNvPr id="16" name="Object 15" descr="Calculation to simplify an integral.&#10;Long description is available in notes, press F6.">
            <a:extLst>
              <a:ext uri="{FF2B5EF4-FFF2-40B4-BE49-F238E27FC236}">
                <a16:creationId xmlns:a16="http://schemas.microsoft.com/office/drawing/2014/main" id="{0B879A15-4553-4813-AB78-7EAED29B47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81462"/>
              </p:ext>
            </p:extLst>
          </p:nvPr>
        </p:nvGraphicFramePr>
        <p:xfrm>
          <a:off x="630982" y="5370466"/>
          <a:ext cx="5849215" cy="842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15" imgW="3759120" imgH="545760" progId="Equation.DSMT4">
                  <p:embed/>
                </p:oleObj>
              </mc:Choice>
              <mc:Fallback>
                <p:oleObj name="Equation" r:id="rId15" imgW="3759120" imgH="545760" progId="Equation.DSMT4">
                  <p:embed/>
                  <p:pic>
                    <p:nvPicPr>
                      <p:cNvPr id="26" name="Object 25" descr="Calculation to simplify an integral.&#10;Long description is available in notes, press F6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982" y="5370466"/>
                        <a:ext cx="5849215" cy="842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6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7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E2E623E-30FC-464A-854B-5DE486503163}"/>
              </a:ext>
            </a:extLst>
          </p:cNvPr>
          <p:cNvSpPr txBox="1">
            <a:spLocks/>
          </p:cNvSpPr>
          <p:nvPr/>
        </p:nvSpPr>
        <p:spPr>
          <a:xfrm>
            <a:off x="363488" y="947562"/>
            <a:ext cx="8389938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rgbClr val="0070C0"/>
                </a:solidFill>
                <a:sym typeface="Times New Roman"/>
              </a:rPr>
              <a:t> </a:t>
            </a:r>
            <a:endParaRPr lang="en-US" sz="2400" dirty="0">
              <a:solidFill>
                <a:srgbClr val="FF0000"/>
              </a:solidFill>
              <a:sym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951A7-AFEC-4295-9D04-45020BEBC097}"/>
              </a:ext>
            </a:extLst>
          </p:cNvPr>
          <p:cNvSpPr txBox="1"/>
          <p:nvPr/>
        </p:nvSpPr>
        <p:spPr>
          <a:xfrm>
            <a:off x="201779" y="41874"/>
            <a:ext cx="30725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rtl="0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en-US" sz="2000" u="sng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15.1 Integration by parts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A0BD0F-CFC5-4916-84AB-94B64231486D}"/>
                  </a:ext>
                </a:extLst>
              </p:cNvPr>
              <p:cNvSpPr txBox="1"/>
              <p:nvPr/>
            </p:nvSpPr>
            <p:spPr>
              <a:xfrm>
                <a:off x="327011" y="482427"/>
                <a:ext cx="854699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If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are differentiable functions, then the product rule says that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⋅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⋅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A0BD0F-CFC5-4916-84AB-94B642314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11" y="482427"/>
                <a:ext cx="8546990" cy="707886"/>
              </a:xfrm>
              <a:prstGeom prst="rect">
                <a:avLst/>
              </a:prstGeom>
              <a:blipFill>
                <a:blip r:embed="rId2"/>
                <a:stretch>
                  <a:fillRect l="-785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275139-7B50-4F7B-A40F-3008C620A2CA}"/>
                  </a:ext>
                </a:extLst>
              </p:cNvPr>
              <p:cNvSpPr txBox="1"/>
              <p:nvPr/>
            </p:nvSpPr>
            <p:spPr>
              <a:xfrm>
                <a:off x="664277" y="1113368"/>
                <a:ext cx="713994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That is          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⋅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⋅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275139-7B50-4F7B-A40F-3008C620A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77" y="1113368"/>
                <a:ext cx="7139947" cy="707886"/>
              </a:xfrm>
              <a:prstGeom prst="rect">
                <a:avLst/>
              </a:prstGeom>
              <a:blipFill>
                <a:blip r:embed="rId3"/>
                <a:stretch>
                  <a:fillRect l="-939" t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227CF77-240C-44BB-9C53-02FA20C99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17" y="2651578"/>
            <a:ext cx="8009483" cy="4424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73D982-E7EF-4066-AD7A-BC6E87610884}"/>
              </a:ext>
            </a:extLst>
          </p:cNvPr>
          <p:cNvSpPr txBox="1"/>
          <p:nvPr/>
        </p:nvSpPr>
        <p:spPr>
          <a:xfrm>
            <a:off x="127565" y="1486642"/>
            <a:ext cx="85469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Integrating both sides and using the fundamental theorem of calculus we see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6B9D3B-6DD1-40D9-8665-B4EEAB6EC01F}"/>
                  </a:ext>
                </a:extLst>
              </p:cNvPr>
              <p:cNvSpPr txBox="1"/>
              <p:nvPr/>
            </p:nvSpPr>
            <p:spPr>
              <a:xfrm>
                <a:off x="68143" y="3311612"/>
                <a:ext cx="892643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Remark: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Setting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𝑑𝑢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𝑑𝑥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𝑑𝑣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𝑑𝑥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Substituting these values in equation (1) above, we get the equivalent formula: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6B9D3B-6DD1-40D9-8665-B4EEAB6EC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3" y="3311612"/>
                <a:ext cx="8926433" cy="707886"/>
              </a:xfrm>
              <a:prstGeom prst="rect">
                <a:avLst/>
              </a:prstGeom>
              <a:blipFill>
                <a:blip r:embed="rId5"/>
                <a:stretch>
                  <a:fillRect l="-683" t="-4310" r="-751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9727A94A-070A-478D-9511-892E8F55D7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43" y="4164045"/>
            <a:ext cx="8986957" cy="4780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1536AF-565C-4756-ADAC-B7401237CE73}"/>
              </a:ext>
            </a:extLst>
          </p:cNvPr>
          <p:cNvSpPr txBox="1"/>
          <p:nvPr/>
        </p:nvSpPr>
        <p:spPr>
          <a:xfrm>
            <a:off x="327010" y="2033868"/>
            <a:ext cx="48291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formula is called </a:t>
            </a:r>
            <a:r>
              <a:rPr lang="en-US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integration by parts</a:t>
            </a:r>
            <a:r>
              <a:rPr lang="en-US" sz="2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129C1E-B188-4E49-8FED-A694F1075D73}"/>
                  </a:ext>
                </a:extLst>
              </p:cNvPr>
              <p:cNvSpPr txBox="1"/>
              <p:nvPr/>
            </p:nvSpPr>
            <p:spPr>
              <a:xfrm>
                <a:off x="1798038" y="5109375"/>
                <a:ext cx="4806564" cy="1488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2000" i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129C1E-B188-4E49-8FED-A694F1075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038" y="5109375"/>
                <a:ext cx="4806564" cy="14886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89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F4AC46-3CC1-400E-A194-975519AB8EA2}"/>
              </a:ext>
            </a:extLst>
          </p:cNvPr>
          <p:cNvSpPr txBox="1"/>
          <p:nvPr/>
        </p:nvSpPr>
        <p:spPr>
          <a:xfrm>
            <a:off x="243011" y="208674"/>
            <a:ext cx="43289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Examples: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Evaluate the following integrals.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E82950-9E15-466C-8A4A-000E74B0384E}"/>
                  </a:ext>
                </a:extLst>
              </p:cNvPr>
              <p:cNvSpPr txBox="1"/>
              <p:nvPr/>
            </p:nvSpPr>
            <p:spPr>
              <a:xfrm>
                <a:off x="0" y="1192552"/>
                <a:ext cx="3454400" cy="447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E82950-9E15-466C-8A4A-000E74B03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2552"/>
                <a:ext cx="3454400" cy="447687"/>
              </a:xfrm>
              <a:prstGeom prst="rect">
                <a:avLst/>
              </a:prstGeom>
              <a:blipFill>
                <a:blip r:embed="rId2"/>
                <a:stretch>
                  <a:fillRect l="-5644" t="-141096" b="-20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3FDC07-0C46-4307-B680-F959D62F5462}"/>
                  </a:ext>
                </a:extLst>
              </p:cNvPr>
              <p:cNvSpPr txBox="1"/>
              <p:nvPr/>
            </p:nvSpPr>
            <p:spPr>
              <a:xfrm>
                <a:off x="1581178" y="1089035"/>
                <a:ext cx="52471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3FDC07-0C46-4307-B680-F959D62F5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178" y="1089035"/>
                <a:ext cx="5247171" cy="307777"/>
              </a:xfrm>
              <a:prstGeom prst="rect">
                <a:avLst/>
              </a:prstGeom>
              <a:blipFill>
                <a:blip r:embed="rId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3D8AA4-7673-4C83-AE3F-DFEDB2C96EFC}"/>
                  </a:ext>
                </a:extLst>
              </p:cNvPr>
              <p:cNvSpPr txBox="1"/>
              <p:nvPr/>
            </p:nvSpPr>
            <p:spPr>
              <a:xfrm>
                <a:off x="1581178" y="1511147"/>
                <a:ext cx="531984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   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3D8AA4-7673-4C83-AE3F-DFEDB2C96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178" y="1511147"/>
                <a:ext cx="5319848" cy="307777"/>
              </a:xfrm>
              <a:prstGeom prst="rect">
                <a:avLst/>
              </a:prstGeom>
              <a:blipFill>
                <a:blip r:embed="rId4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56153A-95A2-4A2B-A7D3-6BD1AC33829A}"/>
                  </a:ext>
                </a:extLst>
              </p:cNvPr>
              <p:cNvSpPr txBox="1"/>
              <p:nvPr/>
            </p:nvSpPr>
            <p:spPr>
              <a:xfrm>
                <a:off x="460032" y="1991615"/>
                <a:ext cx="2000549" cy="899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𝑢𝑣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𝑣𝑑𝑢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56153A-95A2-4A2B-A7D3-6BD1AC338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32" y="1991615"/>
                <a:ext cx="2000549" cy="899670"/>
              </a:xfrm>
              <a:prstGeom prst="rect">
                <a:avLst/>
              </a:prstGeom>
              <a:blipFill>
                <a:blip r:embed="rId5"/>
                <a:stretch>
                  <a:fillRect r="-35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B42240-CEDC-425B-B1A5-0C314E80D023}"/>
                  </a:ext>
                </a:extLst>
              </p:cNvPr>
              <p:cNvSpPr txBox="1"/>
              <p:nvPr/>
            </p:nvSpPr>
            <p:spPr>
              <a:xfrm>
                <a:off x="3268538" y="2062135"/>
                <a:ext cx="2136162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B42240-CEDC-425B-B1A5-0C314E80D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538" y="2062135"/>
                <a:ext cx="2136162" cy="8073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2BA545-4833-4E59-8193-19F5DD5C66D7}"/>
                  </a:ext>
                </a:extLst>
              </p:cNvPr>
              <p:cNvSpPr txBox="1"/>
              <p:nvPr/>
            </p:nvSpPr>
            <p:spPr>
              <a:xfrm>
                <a:off x="5503312" y="2177013"/>
                <a:ext cx="19396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000" dirty="0"/>
                  <a:t>+C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2BA545-4833-4E59-8193-19F5DD5C6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312" y="2177013"/>
                <a:ext cx="1939606" cy="400110"/>
              </a:xfrm>
              <a:prstGeom prst="rect">
                <a:avLst/>
              </a:prstGeom>
              <a:blipFill>
                <a:blip r:embed="rId7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8F5B22-7E3C-4D58-A3DE-D7BBF4F83796}"/>
                  </a:ext>
                </a:extLst>
              </p:cNvPr>
              <p:cNvSpPr txBox="1"/>
              <p:nvPr/>
            </p:nvSpPr>
            <p:spPr>
              <a:xfrm>
                <a:off x="0" y="2891285"/>
                <a:ext cx="2000548" cy="447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8F5B22-7E3C-4D58-A3DE-D7BBF4F83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91285"/>
                <a:ext cx="2000548" cy="447687"/>
              </a:xfrm>
              <a:prstGeom prst="rect">
                <a:avLst/>
              </a:prstGeom>
              <a:blipFill>
                <a:blip r:embed="rId8"/>
                <a:stretch>
                  <a:fillRect l="-9756" t="-139189" b="-197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A49641-B081-43D5-877F-4CB40FC8B039}"/>
                  </a:ext>
                </a:extLst>
              </p:cNvPr>
              <p:cNvSpPr txBox="1"/>
              <p:nvPr/>
            </p:nvSpPr>
            <p:spPr>
              <a:xfrm>
                <a:off x="2296450" y="2919435"/>
                <a:ext cx="373257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A49641-B081-43D5-877F-4CB40FC8B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450" y="2919435"/>
                <a:ext cx="3732573" cy="307777"/>
              </a:xfrm>
              <a:prstGeom prst="rect">
                <a:avLst/>
              </a:prstGeom>
              <a:blipFill>
                <a:blip r:embed="rId9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899206-1907-4B54-A593-C32D794C8435}"/>
                  </a:ext>
                </a:extLst>
              </p:cNvPr>
              <p:cNvSpPr txBox="1"/>
              <p:nvPr/>
            </p:nvSpPr>
            <p:spPr>
              <a:xfrm>
                <a:off x="2601186" y="3260721"/>
                <a:ext cx="3123099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     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899206-1907-4B54-A593-C32D794C8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186" y="3260721"/>
                <a:ext cx="3123099" cy="6176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603384-CE72-453C-B289-A4512392B4F3}"/>
                  </a:ext>
                </a:extLst>
              </p:cNvPr>
              <p:cNvSpPr txBox="1"/>
              <p:nvPr/>
            </p:nvSpPr>
            <p:spPr>
              <a:xfrm>
                <a:off x="259713" y="4120518"/>
                <a:ext cx="6641313" cy="636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𝑣𝑑𝑢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𝑙𝑛𝑥</m:t>
                        </m:r>
                      </m:e>
                    </m:d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603384-CE72-453C-B289-A4512392B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13" y="4120518"/>
                <a:ext cx="6641313" cy="6365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A35BD8-06C5-47D6-A42F-983F3248983F}"/>
                  </a:ext>
                </a:extLst>
              </p:cNvPr>
              <p:cNvSpPr txBox="1"/>
              <p:nvPr/>
            </p:nvSpPr>
            <p:spPr>
              <a:xfrm>
                <a:off x="5658417" y="4061906"/>
                <a:ext cx="3104583" cy="899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𝑥𝑑𝑥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A35BD8-06C5-47D6-A42F-983F32489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17" y="4061906"/>
                <a:ext cx="3104583" cy="8996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4455334-7FBC-429C-B869-E95769F5684C}"/>
                  </a:ext>
                </a:extLst>
              </p:cNvPr>
              <p:cNvSpPr txBox="1"/>
              <p:nvPr/>
            </p:nvSpPr>
            <p:spPr>
              <a:xfrm>
                <a:off x="460032" y="4845689"/>
                <a:ext cx="2919068" cy="5707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𝑙𝑛𝑥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4455334-7FBC-429C-B869-E95769F56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32" y="4845689"/>
                <a:ext cx="2919068" cy="5707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BDE056-8ADF-41F3-86FE-C7F76A77BF3B}"/>
                  </a:ext>
                </a:extLst>
              </p:cNvPr>
              <p:cNvSpPr txBox="1"/>
              <p:nvPr/>
            </p:nvSpPr>
            <p:spPr>
              <a:xfrm>
                <a:off x="2518945" y="4780397"/>
                <a:ext cx="232610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BDE056-8ADF-41F3-86FE-C7F76A77B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45" y="4780397"/>
                <a:ext cx="2326105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48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3987A1-98CA-439B-927F-20DDF9F37988}"/>
                  </a:ext>
                </a:extLst>
              </p:cNvPr>
              <p:cNvSpPr txBox="1"/>
              <p:nvPr/>
            </p:nvSpPr>
            <p:spPr>
              <a:xfrm>
                <a:off x="399207" y="153622"/>
                <a:ext cx="1527341" cy="9243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3)    </m:t>
                      </m:r>
                      <m:nary>
                        <m:naryPr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3987A1-98CA-439B-927F-20DDF9F37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07" y="153622"/>
                <a:ext cx="1527341" cy="9243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4590F7-0A60-4C67-BB42-E9CAE26E2F71}"/>
                  </a:ext>
                </a:extLst>
              </p:cNvPr>
              <p:cNvSpPr txBox="1"/>
              <p:nvPr/>
            </p:nvSpPr>
            <p:spPr>
              <a:xfrm>
                <a:off x="474676" y="1203398"/>
                <a:ext cx="4044067" cy="507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First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𝑙𝑛𝑥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−1/2</m:t>
                                </m:r>
                              </m:sup>
                            </m:sSup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4590F7-0A60-4C67-BB42-E9CAE26E2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76" y="1203398"/>
                <a:ext cx="4044067" cy="507127"/>
              </a:xfrm>
              <a:prstGeom prst="rect">
                <a:avLst/>
              </a:prstGeom>
              <a:blipFill>
                <a:blip r:embed="rId3"/>
                <a:stretch>
                  <a:fillRect l="-1659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F9B299-8641-4995-A1C7-D9D46F3340F2}"/>
                  </a:ext>
                </a:extLst>
              </p:cNvPr>
              <p:cNvSpPr txBox="1"/>
              <p:nvPr/>
            </p:nvSpPr>
            <p:spPr>
              <a:xfrm>
                <a:off x="1162877" y="1790544"/>
                <a:ext cx="5117947" cy="3193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𝑙𝑛𝑥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US" sz="2000" dirty="0"/>
                  <a:t>dx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F9B299-8641-4995-A1C7-D9D46F334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77" y="1790544"/>
                <a:ext cx="5117947" cy="319318"/>
              </a:xfrm>
              <a:prstGeom prst="rect">
                <a:avLst/>
              </a:prstGeom>
              <a:blipFill>
                <a:blip r:embed="rId4"/>
                <a:stretch>
                  <a:fillRect l="-1311" t="-21154" b="-4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C95945-2D82-446F-A265-136652070B79}"/>
                  </a:ext>
                </a:extLst>
              </p:cNvPr>
              <p:cNvSpPr txBox="1"/>
              <p:nvPr/>
            </p:nvSpPr>
            <p:spPr>
              <a:xfrm>
                <a:off x="1254041" y="2208272"/>
                <a:ext cx="3317960" cy="6818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     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1/2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C95945-2D82-446F-A265-136652070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041" y="2208272"/>
                <a:ext cx="3317960" cy="6818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C7CF21-8C71-4FA5-B354-7EAB9CC07B29}"/>
                  </a:ext>
                </a:extLst>
              </p:cNvPr>
              <p:cNvSpPr txBox="1"/>
              <p:nvPr/>
            </p:nvSpPr>
            <p:spPr>
              <a:xfrm>
                <a:off x="421418" y="3062939"/>
                <a:ext cx="8386031" cy="532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𝑙𝑛𝑥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−1/2</m:t>
                                </m:r>
                              </m:sup>
                            </m:sSup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𝑙𝑛𝑥</m:t>
                            </m:r>
                          </m:e>
                        </m:d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sup>
                            </m:sSup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C7CF21-8C71-4FA5-B354-7EAB9CC07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18" y="3062939"/>
                <a:ext cx="8386031" cy="5321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ED53F3-A9F6-4490-87AD-1B6C76F7CC35}"/>
                  </a:ext>
                </a:extLst>
              </p:cNvPr>
              <p:cNvSpPr txBox="1"/>
              <p:nvPr/>
            </p:nvSpPr>
            <p:spPr>
              <a:xfrm>
                <a:off x="-625974" y="3767886"/>
                <a:ext cx="5914278" cy="1016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−2</m:t>
                      </m:r>
                      <m:nary>
                        <m:naryPr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sup>
                          </m:sSup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ED53F3-A9F6-4490-87AD-1B6C76F7C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5974" y="3767886"/>
                <a:ext cx="5914278" cy="10166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588B34-942D-401A-99AA-470BA389B225}"/>
                  </a:ext>
                </a:extLst>
              </p:cNvPr>
              <p:cNvSpPr txBox="1"/>
              <p:nvPr/>
            </p:nvSpPr>
            <p:spPr>
              <a:xfrm>
                <a:off x="3186176" y="3777388"/>
                <a:ext cx="3988356" cy="990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588B34-942D-401A-99AA-470BA389B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176" y="3777388"/>
                <a:ext cx="3988356" cy="9901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B32212-4AFA-40A1-BE32-F41DFD4BA7A3}"/>
                  </a:ext>
                </a:extLst>
              </p:cNvPr>
              <p:cNvSpPr txBox="1"/>
              <p:nvPr/>
            </p:nvSpPr>
            <p:spPr>
              <a:xfrm>
                <a:off x="2424122" y="5045673"/>
                <a:ext cx="2327817" cy="557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B32212-4AFA-40A1-BE32-F41DFD4BA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122" y="5045673"/>
                <a:ext cx="2327817" cy="5579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72A289-3FEB-426B-B6BA-474DA9CE51BD}"/>
                  </a:ext>
                </a:extLst>
              </p:cNvPr>
              <p:cNvSpPr txBox="1"/>
              <p:nvPr/>
            </p:nvSpPr>
            <p:spPr>
              <a:xfrm>
                <a:off x="2424122" y="5685548"/>
                <a:ext cx="4042582" cy="368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4−2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1−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ra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−4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72A289-3FEB-426B-B6BA-474DA9CE5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122" y="5685548"/>
                <a:ext cx="4042582" cy="368691"/>
              </a:xfrm>
              <a:prstGeom prst="rect">
                <a:avLst/>
              </a:prstGeom>
              <a:blipFill>
                <a:blip r:embed="rId10"/>
                <a:stretch>
                  <a:fillRect l="-151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72CED7-D4B4-4E13-8F95-ABF1F340B28C}"/>
                  </a:ext>
                </a:extLst>
              </p:cNvPr>
              <p:cNvSpPr txBox="1"/>
              <p:nvPr/>
            </p:nvSpPr>
            <p:spPr>
              <a:xfrm>
                <a:off x="2424122" y="6136141"/>
                <a:ext cx="12977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4−4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72CED7-D4B4-4E13-8F95-ABF1F340B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122" y="6136141"/>
                <a:ext cx="1297728" cy="307777"/>
              </a:xfrm>
              <a:prstGeom prst="rect">
                <a:avLst/>
              </a:prstGeom>
              <a:blipFill>
                <a:blip r:embed="rId11"/>
                <a:stretch>
                  <a:fillRect l="-1408" r="-328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9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9" grpId="0"/>
      <p:bldP spid="12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E1C011-D970-4D10-A3C3-A8FA58DA9EC8}"/>
                  </a:ext>
                </a:extLst>
              </p:cNvPr>
              <p:cNvSpPr txBox="1"/>
              <p:nvPr/>
            </p:nvSpPr>
            <p:spPr>
              <a:xfrm>
                <a:off x="287021" y="98156"/>
                <a:ext cx="2037079" cy="447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4)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E1C011-D970-4D10-A3C3-A8FA58DA9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1" y="98156"/>
                <a:ext cx="2037079" cy="447687"/>
              </a:xfrm>
              <a:prstGeom prst="rect">
                <a:avLst/>
              </a:prstGeom>
              <a:blipFill>
                <a:blip r:embed="rId2"/>
                <a:stretch>
                  <a:fillRect l="-9581" t="-139189" b="-197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3AF8AD-7136-44A8-B20C-B79A9FE8A7C3}"/>
                  </a:ext>
                </a:extLst>
              </p:cNvPr>
              <p:cNvSpPr txBox="1"/>
              <p:nvPr/>
            </p:nvSpPr>
            <p:spPr>
              <a:xfrm>
                <a:off x="2092892" y="218567"/>
                <a:ext cx="399040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3AF8AD-7136-44A8-B20C-B79A9FE8A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892" y="218567"/>
                <a:ext cx="3990408" cy="307777"/>
              </a:xfrm>
              <a:prstGeom prst="rect">
                <a:avLst/>
              </a:prstGeom>
              <a:blipFill>
                <a:blip r:embed="rId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C7234A-F8C4-4978-96D2-729A6B881173}"/>
                  </a:ext>
                </a:extLst>
              </p:cNvPr>
              <p:cNvSpPr txBox="1"/>
              <p:nvPr/>
            </p:nvSpPr>
            <p:spPr>
              <a:xfrm>
                <a:off x="2488043" y="599075"/>
                <a:ext cx="2997167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     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C7234A-F8C4-4978-96D2-729A6B881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043" y="599075"/>
                <a:ext cx="2997167" cy="5782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18D7C1-2E1A-4EA2-9366-CD7DD3B41E86}"/>
                  </a:ext>
                </a:extLst>
              </p:cNvPr>
              <p:cNvSpPr txBox="1"/>
              <p:nvPr/>
            </p:nvSpPr>
            <p:spPr>
              <a:xfrm>
                <a:off x="214752" y="1177310"/>
                <a:ext cx="2623256" cy="899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𝑥𝑑𝑥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18D7C1-2E1A-4EA2-9366-CD7DD3B41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52" y="1177310"/>
                <a:ext cx="2623256" cy="899670"/>
              </a:xfrm>
              <a:prstGeom prst="rect">
                <a:avLst/>
              </a:prstGeom>
              <a:blipFill>
                <a:blip r:embed="rId5"/>
                <a:stretch>
                  <a:fillRect r="-37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26DC9E-F026-4738-8C16-A7DDC84BA6BC}"/>
                  </a:ext>
                </a:extLst>
              </p:cNvPr>
              <p:cNvSpPr txBox="1"/>
              <p:nvPr/>
            </p:nvSpPr>
            <p:spPr>
              <a:xfrm>
                <a:off x="3508450" y="1205540"/>
                <a:ext cx="3252011" cy="899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𝑙𝑛𝑥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26DC9E-F026-4738-8C16-A7DDC84BA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450" y="1205540"/>
                <a:ext cx="3252011" cy="8996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CCF9BC-D29B-4130-BFE1-C25D1E82C6CE}"/>
                  </a:ext>
                </a:extLst>
              </p:cNvPr>
              <p:cNvSpPr txBox="1"/>
              <p:nvPr/>
            </p:nvSpPr>
            <p:spPr>
              <a:xfrm>
                <a:off x="6349627" y="1473256"/>
                <a:ext cx="15003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𝑥𝑙𝑛𝑥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CCF9BC-D29B-4130-BFE1-C25D1E82C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627" y="1473256"/>
                <a:ext cx="1500347" cy="307777"/>
              </a:xfrm>
              <a:prstGeom prst="rect">
                <a:avLst/>
              </a:prstGeom>
              <a:blipFill>
                <a:blip r:embed="rId7"/>
                <a:stretch>
                  <a:fillRect l="-3252" r="-243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200EDF-BD1A-49A7-A4A3-5C07ACF0F759}"/>
                  </a:ext>
                </a:extLst>
              </p:cNvPr>
              <p:cNvSpPr txBox="1"/>
              <p:nvPr/>
            </p:nvSpPr>
            <p:spPr>
              <a:xfrm>
                <a:off x="287021" y="2260567"/>
                <a:ext cx="4579952" cy="447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5)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(use the formula twice.)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200EDF-BD1A-49A7-A4A3-5C07ACF0F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1" y="2260567"/>
                <a:ext cx="4579952" cy="447880"/>
              </a:xfrm>
              <a:prstGeom prst="rect">
                <a:avLst/>
              </a:prstGeom>
              <a:blipFill>
                <a:blip r:embed="rId8"/>
                <a:stretch>
                  <a:fillRect l="-4261" t="-141096" b="-20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E21F02B-CE23-4FB1-A41F-C7FF93577F21}"/>
                  </a:ext>
                </a:extLst>
              </p:cNvPr>
              <p:cNvSpPr txBox="1"/>
              <p:nvPr/>
            </p:nvSpPr>
            <p:spPr>
              <a:xfrm>
                <a:off x="2271764" y="2748350"/>
                <a:ext cx="409835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   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E21F02B-CE23-4FB1-A41F-C7FF93577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764" y="2748350"/>
                <a:ext cx="4098359" cy="307777"/>
              </a:xfrm>
              <a:prstGeom prst="rect">
                <a:avLst/>
              </a:prstGeom>
              <a:blipFill>
                <a:blip r:embed="rId9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4EA06F-72F9-4D28-A936-DAA45C62F180}"/>
                  </a:ext>
                </a:extLst>
              </p:cNvPr>
              <p:cNvSpPr txBox="1"/>
              <p:nvPr/>
            </p:nvSpPr>
            <p:spPr>
              <a:xfrm>
                <a:off x="2410391" y="3175056"/>
                <a:ext cx="34984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𝑥𝑑𝑥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          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4EA06F-72F9-4D28-A936-DAA45C62F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391" y="3175056"/>
                <a:ext cx="3498458" cy="307777"/>
              </a:xfrm>
              <a:prstGeom prst="rect">
                <a:avLst/>
              </a:prstGeom>
              <a:blipFill>
                <a:blip r:embed="rId10"/>
                <a:stretch>
                  <a:fillRect l="-122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AA492C-703B-4622-8380-B858FE37C201}"/>
                  </a:ext>
                </a:extLst>
              </p:cNvPr>
              <p:cNvSpPr txBox="1"/>
              <p:nvPr/>
            </p:nvSpPr>
            <p:spPr>
              <a:xfrm>
                <a:off x="191504" y="3711291"/>
                <a:ext cx="6666496" cy="447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20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AA492C-703B-4622-8380-B858FE37C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04" y="3711291"/>
                <a:ext cx="6666496" cy="447880"/>
              </a:xfrm>
              <a:prstGeom prst="rect">
                <a:avLst/>
              </a:prstGeom>
              <a:blipFill>
                <a:blip r:embed="rId11"/>
                <a:stretch>
                  <a:fillRect l="-7038" t="-141096" b="-20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D1D087-DBB0-4F25-99C3-EC8B8DE12928}"/>
                  </a:ext>
                </a:extLst>
              </p:cNvPr>
              <p:cNvSpPr txBox="1"/>
              <p:nvPr/>
            </p:nvSpPr>
            <p:spPr>
              <a:xfrm>
                <a:off x="2926299" y="3474725"/>
                <a:ext cx="4063094" cy="899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−2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D1D087-DBB0-4F25-99C3-EC8B8DE12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299" y="3474725"/>
                <a:ext cx="4063094" cy="8996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FB60F4-DB2B-4713-A1F9-A2333D8EFBC6}"/>
                  </a:ext>
                </a:extLst>
              </p:cNvPr>
              <p:cNvSpPr txBox="1"/>
              <p:nvPr/>
            </p:nvSpPr>
            <p:spPr>
              <a:xfrm>
                <a:off x="1363348" y="4220506"/>
                <a:ext cx="335169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  </m:t>
                      </m:r>
                      <m:r>
                        <a:rPr lang="en-U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𝑑𝑣</m:t>
                      </m:r>
                      <m:r>
                        <a:rPr lang="en-U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0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FB60F4-DB2B-4713-A1F9-A2333D8EF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348" y="4220506"/>
                <a:ext cx="3351696" cy="307777"/>
              </a:xfrm>
              <a:prstGeom prst="rect">
                <a:avLst/>
              </a:prstGeom>
              <a:blipFill>
                <a:blip r:embed="rId13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03212B-D46B-413E-8962-89491C17BF9D}"/>
                  </a:ext>
                </a:extLst>
              </p:cNvPr>
              <p:cNvSpPr txBox="1"/>
              <p:nvPr/>
            </p:nvSpPr>
            <p:spPr>
              <a:xfrm>
                <a:off x="1472065" y="4627851"/>
                <a:ext cx="32195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U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                  </m:t>
                      </m:r>
                      <m:r>
                        <a:rPr lang="en-U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03212B-D46B-413E-8962-89491C17B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065" y="4627851"/>
                <a:ext cx="3219536" cy="307777"/>
              </a:xfrm>
              <a:prstGeom prst="rect">
                <a:avLst/>
              </a:prstGeom>
              <a:blipFill>
                <a:blip r:embed="rId14"/>
                <a:stretch>
                  <a:fillRect l="-1323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60DBF4D-A479-42CE-AF0C-1EB6E6DE535C}"/>
                  </a:ext>
                </a:extLst>
              </p:cNvPr>
              <p:cNvSpPr txBox="1"/>
              <p:nvPr/>
            </p:nvSpPr>
            <p:spPr>
              <a:xfrm>
                <a:off x="-35139" y="4909620"/>
                <a:ext cx="6463476" cy="1070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−2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60DBF4D-A479-42CE-AF0C-1EB6E6DE5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139" y="4909620"/>
                <a:ext cx="6463476" cy="107054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25B160-3C25-49F8-ACDC-219557DFF8CC}"/>
                  </a:ext>
                </a:extLst>
              </p:cNvPr>
              <p:cNvSpPr txBox="1"/>
              <p:nvPr/>
            </p:nvSpPr>
            <p:spPr>
              <a:xfrm>
                <a:off x="3877396" y="5242395"/>
                <a:ext cx="47141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−2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25B160-3C25-49F8-ACDC-219557DFF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396" y="5242395"/>
                <a:ext cx="4714154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AD65668-5384-41B5-8C14-27C7BF062896}"/>
                  </a:ext>
                </a:extLst>
              </p:cNvPr>
              <p:cNvSpPr txBox="1"/>
              <p:nvPr/>
            </p:nvSpPr>
            <p:spPr>
              <a:xfrm>
                <a:off x="338149" y="6053729"/>
                <a:ext cx="548736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AD65668-5384-41B5-8C14-27C7BF062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49" y="6053729"/>
                <a:ext cx="5487367" cy="307777"/>
              </a:xfrm>
              <a:prstGeom prst="rect">
                <a:avLst/>
              </a:prstGeom>
              <a:blipFill>
                <a:blip r:embed="rId17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51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3" grpId="0"/>
      <p:bldP spid="14" grpId="0"/>
      <p:bldP spid="15" grpId="0"/>
      <p:bldP spid="17" grpId="0"/>
      <p:bldP spid="19" grpId="0"/>
      <p:bldP spid="20" grpId="0"/>
      <p:bldP spid="21" grpId="0"/>
      <p:bldP spid="23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D4D962-68F8-4DDF-992E-561C6EE9E87B}"/>
                  </a:ext>
                </a:extLst>
              </p:cNvPr>
              <p:cNvSpPr txBox="1"/>
              <p:nvPr/>
            </p:nvSpPr>
            <p:spPr>
              <a:xfrm>
                <a:off x="490497" y="180396"/>
                <a:ext cx="2133434" cy="447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6)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D4D962-68F8-4DDF-992E-561C6EE9E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97" y="180396"/>
                <a:ext cx="2133434" cy="447880"/>
              </a:xfrm>
              <a:prstGeom prst="rect">
                <a:avLst/>
              </a:prstGeom>
              <a:blipFill>
                <a:blip r:embed="rId2"/>
                <a:stretch>
                  <a:fillRect l="-9143" t="-141096" b="-20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979FBDD-A568-4BE0-96CA-B99E34F31AD1}"/>
              </a:ext>
            </a:extLst>
          </p:cNvPr>
          <p:cNvSpPr txBox="1"/>
          <p:nvPr/>
        </p:nvSpPr>
        <p:spPr>
          <a:xfrm>
            <a:off x="626828" y="792700"/>
            <a:ext cx="2662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First by substitution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54AECA-8474-4EC5-883C-70F874424F7B}"/>
                  </a:ext>
                </a:extLst>
              </p:cNvPr>
              <p:cNvSpPr txBox="1"/>
              <p:nvPr/>
            </p:nvSpPr>
            <p:spPr>
              <a:xfrm>
                <a:off x="3022739" y="776747"/>
                <a:ext cx="6423762" cy="436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𝑙𝑛𝑥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𝑑𝑢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𝑥𝑑𝑢</m:t>
                    </m:r>
                  </m:oMath>
                </a14:m>
                <a:r>
                  <a:rPr lang="en-US" sz="2000" dirty="0"/>
                  <a:t>,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54AECA-8474-4EC5-883C-70F874424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739" y="776747"/>
                <a:ext cx="6423762" cy="436210"/>
              </a:xfrm>
              <a:prstGeom prst="rect">
                <a:avLst/>
              </a:prstGeom>
              <a:blipFill>
                <a:blip r:embed="rId3"/>
                <a:stretch>
                  <a:fillRect l="-1044" t="-4167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0FAC4F-6A81-4829-BA5B-05EDCBF7926D}"/>
                  </a:ext>
                </a:extLst>
              </p:cNvPr>
              <p:cNvSpPr txBox="1"/>
              <p:nvPr/>
            </p:nvSpPr>
            <p:spPr>
              <a:xfrm>
                <a:off x="4705185" y="1359424"/>
                <a:ext cx="20448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0FAC4F-6A81-4829-BA5B-05EDCBF79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185" y="1359424"/>
                <a:ext cx="2044855" cy="307777"/>
              </a:xfrm>
              <a:prstGeom prst="rect">
                <a:avLst/>
              </a:prstGeom>
              <a:blipFill>
                <a:blip r:embed="rId4"/>
                <a:stretch>
                  <a:fillRect l="-1194" r="-59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B0EEB2-02C0-43B1-8C42-B93FDA4A739F}"/>
                  </a:ext>
                </a:extLst>
              </p:cNvPr>
              <p:cNvSpPr txBox="1"/>
              <p:nvPr/>
            </p:nvSpPr>
            <p:spPr>
              <a:xfrm>
                <a:off x="1450340" y="2608664"/>
                <a:ext cx="6087109" cy="447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20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B0EEB2-02C0-43B1-8C42-B93FDA4A7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340" y="2608664"/>
                <a:ext cx="6087109" cy="447880"/>
              </a:xfrm>
              <a:prstGeom prst="rect">
                <a:avLst/>
              </a:prstGeom>
              <a:blipFill>
                <a:blip r:embed="rId5"/>
                <a:stretch>
                  <a:fillRect l="-7816" t="-141096" b="-20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7963F8-8005-4ACA-8298-9F6B838C6C13}"/>
                  </a:ext>
                </a:extLst>
              </p:cNvPr>
              <p:cNvSpPr txBox="1"/>
              <p:nvPr/>
            </p:nvSpPr>
            <p:spPr>
              <a:xfrm>
                <a:off x="2793952" y="3120714"/>
                <a:ext cx="1393963" cy="721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𝑢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7963F8-8005-4ACA-8298-9F6B838C6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952" y="3120714"/>
                <a:ext cx="1393963" cy="721736"/>
              </a:xfrm>
              <a:prstGeom prst="rect">
                <a:avLst/>
              </a:prstGeom>
              <a:blipFill>
                <a:blip r:embed="rId6"/>
                <a:stretch>
                  <a:fillRect r="-15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776848-DC46-4CED-B681-23817C62B9CF}"/>
                  </a:ext>
                </a:extLst>
              </p:cNvPr>
              <p:cNvSpPr txBox="1"/>
              <p:nvPr/>
            </p:nvSpPr>
            <p:spPr>
              <a:xfrm>
                <a:off x="5982650" y="2550181"/>
                <a:ext cx="7673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(5)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776848-DC46-4CED-B681-23817C62B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650" y="2550181"/>
                <a:ext cx="767390" cy="307777"/>
              </a:xfrm>
              <a:prstGeom prst="rect">
                <a:avLst/>
              </a:prstGeom>
              <a:blipFill>
                <a:blip r:embed="rId7"/>
                <a:stretch>
                  <a:fillRect l="-10317" r="-10317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0B627A-B24B-4AC9-AEDE-D5F793AA982F}"/>
                  </a:ext>
                </a:extLst>
              </p:cNvPr>
              <p:cNvSpPr txBox="1"/>
              <p:nvPr/>
            </p:nvSpPr>
            <p:spPr>
              <a:xfrm>
                <a:off x="2793952" y="3846154"/>
                <a:ext cx="30293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𝑢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𝑢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𝑢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0B627A-B24B-4AC9-AEDE-D5F793AA9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952" y="3846154"/>
                <a:ext cx="3029355" cy="307777"/>
              </a:xfrm>
              <a:prstGeom prst="rect">
                <a:avLst/>
              </a:prstGeom>
              <a:blipFill>
                <a:blip r:embed="rId8"/>
                <a:stretch>
                  <a:fillRect l="-201" r="-100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855CDB-C455-4521-B4A5-87E1F6B7C12B}"/>
                  </a:ext>
                </a:extLst>
              </p:cNvPr>
              <p:cNvSpPr txBox="1"/>
              <p:nvPr/>
            </p:nvSpPr>
            <p:spPr>
              <a:xfrm>
                <a:off x="2793951" y="4341482"/>
                <a:ext cx="4213782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𝑙𝑛𝑥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𝑙𝑛𝑥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𝑙𝑛𝑥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𝑙𝑛𝑥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𝑙𝑛𝑥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855CDB-C455-4521-B4A5-87E1F6B7C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951" y="4341482"/>
                <a:ext cx="4213782" cy="313291"/>
              </a:xfrm>
              <a:prstGeom prst="rect">
                <a:avLst/>
              </a:prstGeom>
              <a:blipFill>
                <a:blip r:embed="rId9"/>
                <a:stretch>
                  <a:fillRect t="-1923" r="-578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B717C4-7171-4304-908E-A48DFE06D4D3}"/>
                  </a:ext>
                </a:extLst>
              </p:cNvPr>
              <p:cNvSpPr txBox="1"/>
              <p:nvPr/>
            </p:nvSpPr>
            <p:spPr>
              <a:xfrm>
                <a:off x="2793951" y="4884886"/>
                <a:ext cx="34947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𝑙𝑛𝑥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−2(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𝑙𝑛𝑥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B717C4-7171-4304-908E-A48DFE06D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951" y="4884886"/>
                <a:ext cx="3494739" cy="307777"/>
              </a:xfrm>
              <a:prstGeom prst="rect">
                <a:avLst/>
              </a:prstGeom>
              <a:blipFill>
                <a:blip r:embed="rId10"/>
                <a:stretch>
                  <a:fillRect l="-174" r="-697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D63777-80DA-48C4-928F-23BE58FDF626}"/>
                  </a:ext>
                </a:extLst>
              </p:cNvPr>
              <p:cNvSpPr txBox="1"/>
              <p:nvPr/>
            </p:nvSpPr>
            <p:spPr>
              <a:xfrm>
                <a:off x="2741274" y="5383918"/>
                <a:ext cx="32753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𝑙𝑛𝑥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𝑥𝑙𝑛𝑥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D63777-80DA-48C4-928F-23BE58FDF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274" y="5383918"/>
                <a:ext cx="3275384" cy="307777"/>
              </a:xfrm>
              <a:prstGeom prst="rect">
                <a:avLst/>
              </a:prstGeom>
              <a:blipFill>
                <a:blip r:embed="rId11"/>
                <a:stretch>
                  <a:fillRect l="-372" r="-745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3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1" grpId="0"/>
      <p:bldP spid="12" grpId="0"/>
      <p:bldP spid="13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A47A23-DBF4-4D3C-999A-AF72F593F7F6}"/>
              </a:ext>
            </a:extLst>
          </p:cNvPr>
          <p:cNvSpPr/>
          <p:nvPr/>
        </p:nvSpPr>
        <p:spPr>
          <a:xfrm>
            <a:off x="190604" y="179735"/>
            <a:ext cx="890259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15.3  Integration by Tables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Certain forms of integrals that occur frequently can be found in standard tables of integration formulas. A short table of integrals appears in Appendix B(</a:t>
            </a:r>
            <a:r>
              <a:rPr lang="en-US" sz="2400" b="1" dirty="0">
                <a:hlinkClick r:id="rId2"/>
              </a:rPr>
              <a:t>Table (Appendix B) of selected Integral</a:t>
            </a:r>
            <a:r>
              <a:rPr lang="en-US" sz="2400" b="1" dirty="0"/>
              <a:t>)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, and its use will be illustrated in this section.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A given integral may have to be replaced by an equivalent form before it will fit a formula in the table.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The equivalent form must match the formula exactly.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Consequently, the steps performed to get the equivalent form should be written carefully rather than performed mentally.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Before proceeding with the exercises that use tables, we recommend studying the examples of this section carefully.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In the following examples, the formula numbers refer to the Table of Selected Integrals given in Appendix B.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6460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F59A5-5222-4504-826C-0B05445DF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74" y="481334"/>
            <a:ext cx="6137776" cy="1867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06B40-AA2A-45AA-B9EA-0FA6A5D13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34" y="3574612"/>
            <a:ext cx="6370520" cy="1867450"/>
          </a:xfrm>
          <a:prstGeom prst="rect">
            <a:avLst/>
          </a:prstGeom>
        </p:spPr>
      </p:pic>
      <p:graphicFrame>
        <p:nvGraphicFramePr>
          <p:cNvPr id="7" name="Object 6" descr="Calculation to simplify an integral.&#10;Long description is available in notes, press F6.">
            <a:extLst>
              <a:ext uri="{FF2B5EF4-FFF2-40B4-BE49-F238E27FC236}">
                <a16:creationId xmlns:a16="http://schemas.microsoft.com/office/drawing/2014/main" id="{E6543501-64F1-4435-8CB9-FB23466220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638581"/>
              </p:ext>
            </p:extLst>
          </p:nvPr>
        </p:nvGraphicFramePr>
        <p:xfrm>
          <a:off x="1752087" y="2636407"/>
          <a:ext cx="3472104" cy="650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2336760" imgH="431640" progId="Equation.DSMT4">
                  <p:embed/>
                </p:oleObj>
              </mc:Choice>
              <mc:Fallback>
                <p:oleObj name="Equation" r:id="rId5" imgW="2336760" imgH="431640" progId="Equation.DSMT4">
                  <p:embed/>
                  <p:pic>
                    <p:nvPicPr>
                      <p:cNvPr id="19" name="Object 18" descr="Calculation to simplify an integral.&#10;Long description is available in notes, press F6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087" y="2636407"/>
                        <a:ext cx="3472104" cy="6505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6100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4D9B4C94-4F28-4692-A027-F62911EC47E7}"/>
              </a:ext>
            </a:extLst>
          </p:cNvPr>
          <p:cNvSpPr txBox="1">
            <a:spLocks/>
          </p:cNvSpPr>
          <p:nvPr/>
        </p:nvSpPr>
        <p:spPr>
          <a:xfrm>
            <a:off x="395287" y="902509"/>
            <a:ext cx="4993459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rgbClr val="007FA3"/>
                </a:solidFill>
              </a:rPr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7A4D-6B62-4126-9649-C6CE4AA5923E}"/>
              </a:ext>
            </a:extLst>
          </p:cNvPr>
          <p:cNvSpPr txBox="1">
            <a:spLocks/>
          </p:cNvSpPr>
          <p:nvPr/>
        </p:nvSpPr>
        <p:spPr>
          <a:xfrm>
            <a:off x="395287" y="1519770"/>
            <a:ext cx="616767" cy="3774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Find</a:t>
            </a:r>
            <a:endParaRPr lang="en-IN" sz="2400" dirty="0"/>
          </a:p>
        </p:txBody>
      </p:sp>
      <p:graphicFrame>
        <p:nvGraphicFramePr>
          <p:cNvPr id="4" name="Object 3" descr="Integral start fraction dx over x start root 16 x squared plus 3 end root end fraction.">
            <a:extLst>
              <a:ext uri="{FF2B5EF4-FFF2-40B4-BE49-F238E27FC236}">
                <a16:creationId xmlns:a16="http://schemas.microsoft.com/office/drawing/2014/main" id="{26331B7F-AA43-477C-A410-3150470CBC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950135"/>
              </p:ext>
            </p:extLst>
          </p:nvPr>
        </p:nvGraphicFramePr>
        <p:xfrm>
          <a:off x="1129823" y="1411288"/>
          <a:ext cx="11557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850680" imgH="431640" progId="Equation.DSMT4">
                  <p:embed/>
                </p:oleObj>
              </mc:Choice>
              <mc:Fallback>
                <p:oleObj name="Equation" r:id="rId3" imgW="850680" imgH="431640" progId="Equation.DSMT4">
                  <p:embed/>
                  <p:pic>
                    <p:nvPicPr>
                      <p:cNvPr id="5" name="Object 4" descr="Integral start fraction dx over x start root 16 x squared plus 3 end root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823" y="1411288"/>
                        <a:ext cx="1155700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B7D790-1829-490E-A732-5691551FC6EE}"/>
              </a:ext>
            </a:extLst>
          </p:cNvPr>
          <p:cNvSpPr txBox="1">
            <a:spLocks/>
          </p:cNvSpPr>
          <p:nvPr/>
        </p:nvSpPr>
        <p:spPr>
          <a:xfrm>
            <a:off x="395286" y="2106798"/>
            <a:ext cx="6271843" cy="3774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Solution: Formula (28) from Appendix B gives</a:t>
            </a:r>
            <a:endParaRPr lang="en-IN" sz="2400" dirty="0"/>
          </a:p>
        </p:txBody>
      </p:sp>
      <p:graphicFrame>
        <p:nvGraphicFramePr>
          <p:cNvPr id="6" name="Object 5" descr="Calculation to simplify an integral.&#10;Long description is available in notes, press F6.">
            <a:extLst>
              <a:ext uri="{FF2B5EF4-FFF2-40B4-BE49-F238E27FC236}">
                <a16:creationId xmlns:a16="http://schemas.microsoft.com/office/drawing/2014/main" id="{D519B128-F7EC-428F-8A20-2A262C616C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672547"/>
              </p:ext>
            </p:extLst>
          </p:nvPr>
        </p:nvGraphicFramePr>
        <p:xfrm>
          <a:off x="568325" y="2528828"/>
          <a:ext cx="295433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5" imgW="2197080" imgH="520560" progId="Equation.DSMT4">
                  <p:embed/>
                </p:oleObj>
              </mc:Choice>
              <mc:Fallback>
                <p:oleObj name="Equation" r:id="rId5" imgW="2197080" imgH="520560" progId="Equation.DSMT4">
                  <p:embed/>
                  <p:pic>
                    <p:nvPicPr>
                      <p:cNvPr id="7" name="Object 6" descr="Calculation to simplify an integral.&#10;Long description is available in notes, press F6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2528828"/>
                        <a:ext cx="295433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268F00-9D8A-4351-93AD-0C7391B5C1D9}"/>
              </a:ext>
            </a:extLst>
          </p:cNvPr>
          <p:cNvSpPr txBox="1">
            <a:spLocks/>
          </p:cNvSpPr>
          <p:nvPr/>
        </p:nvSpPr>
        <p:spPr>
          <a:xfrm>
            <a:off x="395287" y="3310061"/>
            <a:ext cx="1087284" cy="3774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If we let</a:t>
            </a:r>
            <a:endParaRPr lang="en-IN" sz="2400" dirty="0"/>
          </a:p>
        </p:txBody>
      </p:sp>
      <p:graphicFrame>
        <p:nvGraphicFramePr>
          <p:cNvPr id="8" name="Object 7" descr="u equals 4 x.">
            <a:extLst>
              <a:ext uri="{FF2B5EF4-FFF2-40B4-BE49-F238E27FC236}">
                <a16:creationId xmlns:a16="http://schemas.microsoft.com/office/drawing/2014/main" id="{3ECB83D1-811A-45DF-A9FC-882F598BC0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776774"/>
              </p:ext>
            </p:extLst>
          </p:nvPr>
        </p:nvGraphicFramePr>
        <p:xfrm>
          <a:off x="1571104" y="3383386"/>
          <a:ext cx="641386" cy="254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7" imgW="419040" imgH="164880" progId="Equation.DSMT4">
                  <p:embed/>
                </p:oleObj>
              </mc:Choice>
              <mc:Fallback>
                <p:oleObj name="Equation" r:id="rId7" imgW="419040" imgH="164880" progId="Equation.DSMT4">
                  <p:embed/>
                  <p:pic>
                    <p:nvPicPr>
                      <p:cNvPr id="14" name="Object 13" descr="u equals 4 x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104" y="3383386"/>
                        <a:ext cx="641386" cy="2547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0C8C93B-D177-4730-A12C-22EE16691FC7}"/>
              </a:ext>
            </a:extLst>
          </p:cNvPr>
          <p:cNvSpPr txBox="1">
            <a:spLocks/>
          </p:cNvSpPr>
          <p:nvPr/>
        </p:nvSpPr>
        <p:spPr>
          <a:xfrm>
            <a:off x="2303279" y="3310061"/>
            <a:ext cx="519821" cy="3774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and</a:t>
            </a:r>
            <a:endParaRPr lang="en-IN" sz="2400" dirty="0"/>
          </a:p>
        </p:txBody>
      </p:sp>
      <p:graphicFrame>
        <p:nvGraphicFramePr>
          <p:cNvPr id="10" name="Object 9" descr="A equals root 3.">
            <a:extLst>
              <a:ext uri="{FF2B5EF4-FFF2-40B4-BE49-F238E27FC236}">
                <a16:creationId xmlns:a16="http://schemas.microsoft.com/office/drawing/2014/main" id="{A428C0A0-6B7C-48EC-80B7-EB68084D63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224185"/>
              </p:ext>
            </p:extLst>
          </p:nvPr>
        </p:nvGraphicFramePr>
        <p:xfrm>
          <a:off x="2913889" y="3333923"/>
          <a:ext cx="7397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9" imgW="482400" imgH="228600" progId="Equation.DSMT4">
                  <p:embed/>
                </p:oleObj>
              </mc:Choice>
              <mc:Fallback>
                <p:oleObj name="Equation" r:id="rId9" imgW="482400" imgH="228600" progId="Equation.DSMT4">
                  <p:embed/>
                  <p:pic>
                    <p:nvPicPr>
                      <p:cNvPr id="18" name="Object 17" descr="A equals root 3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889" y="3333923"/>
                        <a:ext cx="739775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7A8E68-00AE-4E34-8871-17DEA5112C96}"/>
              </a:ext>
            </a:extLst>
          </p:cNvPr>
          <p:cNvSpPr txBox="1">
            <a:spLocks/>
          </p:cNvSpPr>
          <p:nvPr/>
        </p:nvSpPr>
        <p:spPr>
          <a:xfrm>
            <a:off x="3744453" y="3310061"/>
            <a:ext cx="644107" cy="3774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then</a:t>
            </a:r>
            <a:endParaRPr lang="en-IN" sz="2400" dirty="0"/>
          </a:p>
        </p:txBody>
      </p:sp>
      <p:graphicFrame>
        <p:nvGraphicFramePr>
          <p:cNvPr id="12" name="Object 11" descr="du equals 4 dx.">
            <a:extLst>
              <a:ext uri="{FF2B5EF4-FFF2-40B4-BE49-F238E27FC236}">
                <a16:creationId xmlns:a16="http://schemas.microsoft.com/office/drawing/2014/main" id="{EAF5DEBC-AC62-429C-9B83-335606403D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985576"/>
              </p:ext>
            </p:extLst>
          </p:nvPr>
        </p:nvGraphicFramePr>
        <p:xfrm>
          <a:off x="4449757" y="3367838"/>
          <a:ext cx="943742" cy="284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11" imgW="596880" imgH="177480" progId="Equation.DSMT4">
                  <p:embed/>
                </p:oleObj>
              </mc:Choice>
              <mc:Fallback>
                <p:oleObj name="Equation" r:id="rId11" imgW="596880" imgH="177480" progId="Equation.DSMT4">
                  <p:embed/>
                  <p:pic>
                    <p:nvPicPr>
                      <p:cNvPr id="21" name="Object 20" descr="du equals 4 dx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57" y="3367838"/>
                        <a:ext cx="943742" cy="2845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84D4E1-4BAE-45FB-8D07-43E69DC445DA}"/>
              </a:ext>
            </a:extLst>
          </p:cNvPr>
          <p:cNvSpPr txBox="1">
            <a:spLocks/>
          </p:cNvSpPr>
          <p:nvPr/>
        </p:nvSpPr>
        <p:spPr>
          <a:xfrm>
            <a:off x="405905" y="3799927"/>
            <a:ext cx="7558651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We will transform the given integral into a form that matches Formula (28):</a:t>
            </a:r>
            <a:endParaRPr lang="en-IN" sz="2400" dirty="0"/>
          </a:p>
        </p:txBody>
      </p:sp>
      <p:graphicFrame>
        <p:nvGraphicFramePr>
          <p:cNvPr id="14" name="Object 13" descr="Calculation to simplify an integral.&#10;Long description is available in notes, press F6.">
            <a:extLst>
              <a:ext uri="{FF2B5EF4-FFF2-40B4-BE49-F238E27FC236}">
                <a16:creationId xmlns:a16="http://schemas.microsoft.com/office/drawing/2014/main" id="{604D2EEB-BBC4-4B64-A2A6-D62AEAA884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63786"/>
              </p:ext>
            </p:extLst>
          </p:nvPr>
        </p:nvGraphicFramePr>
        <p:xfrm>
          <a:off x="397566" y="4789557"/>
          <a:ext cx="5543975" cy="1369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13" imgW="3962160" imgH="965160" progId="Equation.DSMT4">
                  <p:embed/>
                </p:oleObj>
              </mc:Choice>
              <mc:Fallback>
                <p:oleObj name="Equation" r:id="rId13" imgW="3962160" imgH="965160" progId="Equation.DSMT4">
                  <p:embed/>
                  <p:pic>
                    <p:nvPicPr>
                      <p:cNvPr id="24" name="Object 23" descr="Calculation to simplify an integral.&#10;Long description is available in notes, press F6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66" y="4789557"/>
                        <a:ext cx="5543975" cy="13694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099161"/>
      </p:ext>
    </p:extLst>
  </p:cSld>
  <p:clrMapOvr>
    <a:masterClrMapping/>
  </p:clrMapOvr>
</p:sld>
</file>

<file path=ppt/theme/theme1.xml><?xml version="1.0" encoding="utf-8"?>
<a:theme xmlns:a="http://schemas.openxmlformats.org/drawingml/2006/main" name="USH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c1bd8dc-4e40-424f-a15f-9ffcd522197f">
      <UserInfo>
        <DisplayName/>
        <AccountId xsi:nil="true"/>
        <AccountType/>
      </UserInfo>
    </SharedWithUsers>
    <MediaLengthInSeconds xmlns="6125ffc9-2c56-435e-8267-1393444907b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90B95B22DD945BDFF45EB84A5E21C" ma:contentTypeVersion="12" ma:contentTypeDescription="Create a new document." ma:contentTypeScope="" ma:versionID="9ee3781bcb6633d132c89161492bb118">
  <xsd:schema xmlns:xsd="http://www.w3.org/2001/XMLSchema" xmlns:xs="http://www.w3.org/2001/XMLSchema" xmlns:p="http://schemas.microsoft.com/office/2006/metadata/properties" xmlns:ns2="7c1bd8dc-4e40-424f-a15f-9ffcd522197f" xmlns:ns3="6125ffc9-2c56-435e-8267-1393444907b2" targetNamespace="http://schemas.microsoft.com/office/2006/metadata/properties" ma:root="true" ma:fieldsID="d3e430f46b92204fb5a3381a429c4dbe" ns2:_="" ns3:_="">
    <xsd:import namespace="7c1bd8dc-4e40-424f-a15f-9ffcd522197f"/>
    <xsd:import namespace="6125ffc9-2c56-435e-8267-1393444907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bd8dc-4e40-424f-a15f-9ffcd52219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5ffc9-2c56-435e-8267-1393444907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A052C4-6F29-46DC-9113-1B1D8BBA1238}">
  <ds:schemaRefs>
    <ds:schemaRef ds:uri="6125ffc9-2c56-435e-8267-1393444907b2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7c1bd8dc-4e40-424f-a15f-9ffcd522197f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2619C5-D390-4089-99FA-A01EC1A4E1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1bd8dc-4e40-424f-a15f-9ffcd522197f"/>
    <ds:schemaRef ds:uri="6125ffc9-2c56-435e-8267-1393444907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0ADEF7-6379-40D1-BC98-899DA66279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152596</TotalTime>
  <Words>749</Words>
  <Application>Microsoft Office PowerPoint</Application>
  <PresentationFormat>On-screen Show (4:3)</PresentationFormat>
  <Paragraphs>94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Noto Sans Symbols</vt:lpstr>
      <vt:lpstr>Times New Roman</vt:lpstr>
      <vt:lpstr>Verdana</vt:lpstr>
      <vt:lpstr>USHE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Mathematical Analysis For Business, Economics, and The Life and Social Sciences</dc:title>
  <dc:subject/>
  <dc:creator>Ernest F. Haeussler JR. Richard s. Paul Richard J.wood</dc:creator>
  <cp:keywords/>
  <dc:description/>
  <cp:lastModifiedBy>Suliman Saleh Al-Homidan</cp:lastModifiedBy>
  <cp:revision>1224</cp:revision>
  <dcterms:modified xsi:type="dcterms:W3CDTF">2024-09-08T07:18:42Z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0x01010086D90B95B22DD945BDFF45EB84A5E21C</vt:lpwstr>
  </property>
  <property fmtid="{D5CDD505-2E9C-101B-9397-08002B2CF9AE}" pid="3" name="Order">
    <vt:r8>4350300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