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13"/>
  </p:notesMasterIdLst>
  <p:handoutMasterIdLst>
    <p:handoutMasterId r:id="rId14"/>
  </p:handoutMasterIdLst>
  <p:sldIdLst>
    <p:sldId id="742" r:id="rId5"/>
    <p:sldId id="745" r:id="rId6"/>
    <p:sldId id="746" r:id="rId7"/>
    <p:sldId id="744" r:id="rId8"/>
    <p:sldId id="743" r:id="rId9"/>
    <p:sldId id="735" r:id="rId10"/>
    <p:sldId id="736" r:id="rId11"/>
    <p:sldId id="737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100" d="100"/>
          <a:sy n="100" d="100"/>
        </p:scale>
        <p:origin x="3292" y="64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080B2B-DC5D-482F-91BE-22D21BFCE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F401-13DA-4AA4-82AA-2A26B3B49BA6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F8851-BA34-4EC8-B0AE-A3017FFC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A409F-4EFD-4C91-8793-F14D6B5B7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1E63-C5DC-44DB-8AFA-5954DF98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3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  <p:sldLayoutId id="2147483683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aculty.kfupm.edu.sa/MATH/homidan/TableSI.pdf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A47A23-DBF4-4D3C-999A-AF72F593F7F6}"/>
              </a:ext>
            </a:extLst>
          </p:cNvPr>
          <p:cNvSpPr/>
          <p:nvPr/>
        </p:nvSpPr>
        <p:spPr>
          <a:xfrm>
            <a:off x="190604" y="179735"/>
            <a:ext cx="890259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15.3  Integration by Tables</a:t>
            </a:r>
          </a:p>
          <a:p>
            <a:pPr algn="just"/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just"/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Certain forms of integrals that occur frequently can be found in standard tables of integration formulas. A short table of integrals appears in Appendix B(</a:t>
            </a:r>
            <a:r>
              <a:rPr lang="en-US" sz="2400" b="1" dirty="0">
                <a:hlinkClick r:id="rId2"/>
              </a:rPr>
              <a:t>Table (Appendix B) of selected Integral</a:t>
            </a:r>
            <a:r>
              <a:rPr lang="en-US" sz="2400" b="1" dirty="0"/>
              <a:t>)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, and its use will be illustrated in this section.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A given integral may have to be replaced by an equivalent form before it will fit a formula in the table.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The equivalent form must match the formula exactly.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Consequently, the steps performed to get the equivalent form should be written carefully rather than performed mentally.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Before proceeding with the exercises that use tables, we recommend studying the examples of this section carefully.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In the following examples, the formula numbers refer to the Table of Selected Integrals given in Appendix B.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64605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7F59A5-5222-4504-826C-0B05445DFE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674" y="481334"/>
            <a:ext cx="6137776" cy="18674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F06B40-AA2A-45AA-B9EA-0FA6A5D130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434" y="3574612"/>
            <a:ext cx="6370520" cy="1867450"/>
          </a:xfrm>
          <a:prstGeom prst="rect">
            <a:avLst/>
          </a:prstGeom>
        </p:spPr>
      </p:pic>
      <p:graphicFrame>
        <p:nvGraphicFramePr>
          <p:cNvPr id="7" name="Object 6" descr="Calculation to simplify an integral.&#10;Long description is available in notes, press F6.">
            <a:extLst>
              <a:ext uri="{FF2B5EF4-FFF2-40B4-BE49-F238E27FC236}">
                <a16:creationId xmlns:a16="http://schemas.microsoft.com/office/drawing/2014/main" id="{E6543501-64F1-4435-8CB9-FB23466220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638581"/>
              </p:ext>
            </p:extLst>
          </p:nvPr>
        </p:nvGraphicFramePr>
        <p:xfrm>
          <a:off x="1752087" y="2636407"/>
          <a:ext cx="3472104" cy="650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5" imgW="2336760" imgH="431640" progId="Equation.DSMT4">
                  <p:embed/>
                </p:oleObj>
              </mc:Choice>
              <mc:Fallback>
                <p:oleObj name="Equation" r:id="rId5" imgW="2336760" imgH="431640" progId="Equation.DSMT4">
                  <p:embed/>
                  <p:pic>
                    <p:nvPicPr>
                      <p:cNvPr id="19" name="Object 18" descr="Calculation to simplify an integral.&#10;Long description is available in notes, press F6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087" y="2636407"/>
                        <a:ext cx="3472104" cy="6505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610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0">
            <a:extLst>
              <a:ext uri="{FF2B5EF4-FFF2-40B4-BE49-F238E27FC236}">
                <a16:creationId xmlns:a16="http://schemas.microsoft.com/office/drawing/2014/main" id="{4D9B4C94-4F28-4692-A027-F62911EC47E7}"/>
              </a:ext>
            </a:extLst>
          </p:cNvPr>
          <p:cNvSpPr txBox="1">
            <a:spLocks/>
          </p:cNvSpPr>
          <p:nvPr/>
        </p:nvSpPr>
        <p:spPr>
          <a:xfrm>
            <a:off x="395287" y="902509"/>
            <a:ext cx="4993459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solidFill>
                  <a:srgbClr val="007FA3"/>
                </a:solidFill>
              </a:rPr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57A4D-6B62-4126-9649-C6CE4AA5923E}"/>
              </a:ext>
            </a:extLst>
          </p:cNvPr>
          <p:cNvSpPr txBox="1">
            <a:spLocks/>
          </p:cNvSpPr>
          <p:nvPr/>
        </p:nvSpPr>
        <p:spPr>
          <a:xfrm>
            <a:off x="395287" y="1519770"/>
            <a:ext cx="616767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Find</a:t>
            </a:r>
            <a:endParaRPr lang="en-IN" sz="2400" dirty="0"/>
          </a:p>
        </p:txBody>
      </p:sp>
      <p:graphicFrame>
        <p:nvGraphicFramePr>
          <p:cNvPr id="4" name="Object 3" descr="Integral start fraction dx over x start root 16 x squared plus 3 end root end fraction.">
            <a:extLst>
              <a:ext uri="{FF2B5EF4-FFF2-40B4-BE49-F238E27FC236}">
                <a16:creationId xmlns:a16="http://schemas.microsoft.com/office/drawing/2014/main" id="{26331B7F-AA43-477C-A410-3150470CBC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950135"/>
              </p:ext>
            </p:extLst>
          </p:nvPr>
        </p:nvGraphicFramePr>
        <p:xfrm>
          <a:off x="1129823" y="1411288"/>
          <a:ext cx="115570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850680" imgH="431640" progId="Equation.DSMT4">
                  <p:embed/>
                </p:oleObj>
              </mc:Choice>
              <mc:Fallback>
                <p:oleObj name="Equation" r:id="rId3" imgW="850680" imgH="431640" progId="Equation.DSMT4">
                  <p:embed/>
                  <p:pic>
                    <p:nvPicPr>
                      <p:cNvPr id="5" name="Object 4" descr="Integral start fraction dx over x start root 16 x squared plus 3 end root end fraction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9823" y="1411288"/>
                        <a:ext cx="1155700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6B7D790-1829-490E-A732-5691551FC6EE}"/>
              </a:ext>
            </a:extLst>
          </p:cNvPr>
          <p:cNvSpPr txBox="1">
            <a:spLocks/>
          </p:cNvSpPr>
          <p:nvPr/>
        </p:nvSpPr>
        <p:spPr>
          <a:xfrm>
            <a:off x="395286" y="2106798"/>
            <a:ext cx="6271843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Solution: Formula (28) from Appendix B gives</a:t>
            </a:r>
            <a:endParaRPr lang="en-IN" sz="2400" dirty="0"/>
          </a:p>
        </p:txBody>
      </p:sp>
      <p:graphicFrame>
        <p:nvGraphicFramePr>
          <p:cNvPr id="6" name="Object 5" descr="Calculation to simplify an integral.&#10;Long description is available in notes, press F6.">
            <a:extLst>
              <a:ext uri="{FF2B5EF4-FFF2-40B4-BE49-F238E27FC236}">
                <a16:creationId xmlns:a16="http://schemas.microsoft.com/office/drawing/2014/main" id="{D519B128-F7EC-428F-8A20-2A262C616C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672547"/>
              </p:ext>
            </p:extLst>
          </p:nvPr>
        </p:nvGraphicFramePr>
        <p:xfrm>
          <a:off x="568325" y="2528828"/>
          <a:ext cx="295433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2197080" imgH="520560" progId="Equation.DSMT4">
                  <p:embed/>
                </p:oleObj>
              </mc:Choice>
              <mc:Fallback>
                <p:oleObj name="Equation" r:id="rId5" imgW="2197080" imgH="520560" progId="Equation.DSMT4">
                  <p:embed/>
                  <p:pic>
                    <p:nvPicPr>
                      <p:cNvPr id="7" name="Object 6" descr="Calculation to simplify an integral.&#10;Long description is available in notes, press F6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2528828"/>
                        <a:ext cx="2954338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268F00-9D8A-4351-93AD-0C7391B5C1D9}"/>
              </a:ext>
            </a:extLst>
          </p:cNvPr>
          <p:cNvSpPr txBox="1">
            <a:spLocks/>
          </p:cNvSpPr>
          <p:nvPr/>
        </p:nvSpPr>
        <p:spPr>
          <a:xfrm>
            <a:off x="395287" y="3310061"/>
            <a:ext cx="1087284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If we let</a:t>
            </a:r>
            <a:endParaRPr lang="en-IN" sz="2400" dirty="0"/>
          </a:p>
        </p:txBody>
      </p:sp>
      <p:graphicFrame>
        <p:nvGraphicFramePr>
          <p:cNvPr id="8" name="Object 7" descr="u equals 4 x.">
            <a:extLst>
              <a:ext uri="{FF2B5EF4-FFF2-40B4-BE49-F238E27FC236}">
                <a16:creationId xmlns:a16="http://schemas.microsoft.com/office/drawing/2014/main" id="{3ECB83D1-811A-45DF-A9FC-882F598BC0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776774"/>
              </p:ext>
            </p:extLst>
          </p:nvPr>
        </p:nvGraphicFramePr>
        <p:xfrm>
          <a:off x="1571104" y="3383386"/>
          <a:ext cx="641386" cy="254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419040" imgH="164880" progId="Equation.DSMT4">
                  <p:embed/>
                </p:oleObj>
              </mc:Choice>
              <mc:Fallback>
                <p:oleObj name="Equation" r:id="rId7" imgW="419040" imgH="164880" progId="Equation.DSMT4">
                  <p:embed/>
                  <p:pic>
                    <p:nvPicPr>
                      <p:cNvPr id="14" name="Object 13" descr="u equals 4 x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104" y="3383386"/>
                        <a:ext cx="641386" cy="2547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0C8C93B-D177-4730-A12C-22EE16691FC7}"/>
              </a:ext>
            </a:extLst>
          </p:cNvPr>
          <p:cNvSpPr txBox="1">
            <a:spLocks/>
          </p:cNvSpPr>
          <p:nvPr/>
        </p:nvSpPr>
        <p:spPr>
          <a:xfrm>
            <a:off x="2303279" y="3310061"/>
            <a:ext cx="519821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and</a:t>
            </a:r>
            <a:endParaRPr lang="en-IN" sz="2400" dirty="0"/>
          </a:p>
        </p:txBody>
      </p:sp>
      <p:graphicFrame>
        <p:nvGraphicFramePr>
          <p:cNvPr id="10" name="Object 9" descr="A equals root 3.">
            <a:extLst>
              <a:ext uri="{FF2B5EF4-FFF2-40B4-BE49-F238E27FC236}">
                <a16:creationId xmlns:a16="http://schemas.microsoft.com/office/drawing/2014/main" id="{A428C0A0-6B7C-48EC-80B7-EB68084D63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224185"/>
              </p:ext>
            </p:extLst>
          </p:nvPr>
        </p:nvGraphicFramePr>
        <p:xfrm>
          <a:off x="2913889" y="3333923"/>
          <a:ext cx="7397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9" imgW="482400" imgH="228600" progId="Equation.DSMT4">
                  <p:embed/>
                </p:oleObj>
              </mc:Choice>
              <mc:Fallback>
                <p:oleObj name="Equation" r:id="rId9" imgW="482400" imgH="228600" progId="Equation.DSMT4">
                  <p:embed/>
                  <p:pic>
                    <p:nvPicPr>
                      <p:cNvPr id="18" name="Object 17" descr="A equals root 3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889" y="3333923"/>
                        <a:ext cx="739775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7A8E68-00AE-4E34-8871-17DEA5112C96}"/>
              </a:ext>
            </a:extLst>
          </p:cNvPr>
          <p:cNvSpPr txBox="1">
            <a:spLocks/>
          </p:cNvSpPr>
          <p:nvPr/>
        </p:nvSpPr>
        <p:spPr>
          <a:xfrm>
            <a:off x="3744453" y="3310061"/>
            <a:ext cx="644107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then</a:t>
            </a:r>
            <a:endParaRPr lang="en-IN" sz="2400" dirty="0"/>
          </a:p>
        </p:txBody>
      </p:sp>
      <p:graphicFrame>
        <p:nvGraphicFramePr>
          <p:cNvPr id="12" name="Object 11" descr="du equals 4 dx.">
            <a:extLst>
              <a:ext uri="{FF2B5EF4-FFF2-40B4-BE49-F238E27FC236}">
                <a16:creationId xmlns:a16="http://schemas.microsoft.com/office/drawing/2014/main" id="{EAF5DEBC-AC62-429C-9B83-335606403D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985576"/>
              </p:ext>
            </p:extLst>
          </p:nvPr>
        </p:nvGraphicFramePr>
        <p:xfrm>
          <a:off x="4449757" y="3367838"/>
          <a:ext cx="943742" cy="284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1" imgW="596880" imgH="177480" progId="Equation.DSMT4">
                  <p:embed/>
                </p:oleObj>
              </mc:Choice>
              <mc:Fallback>
                <p:oleObj name="Equation" r:id="rId11" imgW="596880" imgH="177480" progId="Equation.DSMT4">
                  <p:embed/>
                  <p:pic>
                    <p:nvPicPr>
                      <p:cNvPr id="21" name="Object 20" descr="du equals 4 dx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757" y="3367838"/>
                        <a:ext cx="943742" cy="2845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884D4E1-4BAE-45FB-8D07-43E69DC445DA}"/>
              </a:ext>
            </a:extLst>
          </p:cNvPr>
          <p:cNvSpPr txBox="1">
            <a:spLocks/>
          </p:cNvSpPr>
          <p:nvPr/>
        </p:nvSpPr>
        <p:spPr>
          <a:xfrm>
            <a:off x="405905" y="3799927"/>
            <a:ext cx="7558651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We will transform the given integral into a form that matches Formula (28):</a:t>
            </a:r>
            <a:endParaRPr lang="en-IN" sz="2400" dirty="0"/>
          </a:p>
        </p:txBody>
      </p:sp>
      <p:graphicFrame>
        <p:nvGraphicFramePr>
          <p:cNvPr id="14" name="Object 13" descr="Calculation to simplify an integral.&#10;Long description is available in notes, press F6.">
            <a:extLst>
              <a:ext uri="{FF2B5EF4-FFF2-40B4-BE49-F238E27FC236}">
                <a16:creationId xmlns:a16="http://schemas.microsoft.com/office/drawing/2014/main" id="{604D2EEB-BBC4-4B64-A2A6-D62AEAA884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63786"/>
              </p:ext>
            </p:extLst>
          </p:nvPr>
        </p:nvGraphicFramePr>
        <p:xfrm>
          <a:off x="397566" y="4789557"/>
          <a:ext cx="5543975" cy="1369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13" imgW="3962160" imgH="965160" progId="Equation.DSMT4">
                  <p:embed/>
                </p:oleObj>
              </mc:Choice>
              <mc:Fallback>
                <p:oleObj name="Equation" r:id="rId13" imgW="3962160" imgH="965160" progId="Equation.DSMT4">
                  <p:embed/>
                  <p:pic>
                    <p:nvPicPr>
                      <p:cNvPr id="24" name="Object 23" descr="Calculation to simplify an integral.&#10;Long description is available in notes, press F6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66" y="4789557"/>
                        <a:ext cx="5543975" cy="13694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409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1013916-51ED-4EA7-813E-5BD5C7488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06" y="523868"/>
            <a:ext cx="5870251" cy="19526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75C61C-948C-40B1-9E84-6D19BF7C8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06" y="3492480"/>
            <a:ext cx="5421019" cy="185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887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AD9AE9-1B61-4B23-B029-FBEA9C261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50" y="960989"/>
            <a:ext cx="6981553" cy="22366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9D28E5-5C39-4A1A-934C-A1B7DF461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999" y="3660358"/>
            <a:ext cx="7670738" cy="246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69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0">
            <a:extLst>
              <a:ext uri="{FF2B5EF4-FFF2-40B4-BE49-F238E27FC236}">
                <a16:creationId xmlns:a16="http://schemas.microsoft.com/office/drawing/2014/main" id="{AE917B98-2861-43AD-B7CB-F8A3E22FCDA7}"/>
              </a:ext>
            </a:extLst>
          </p:cNvPr>
          <p:cNvSpPr txBox="1">
            <a:spLocks/>
          </p:cNvSpPr>
          <p:nvPr/>
        </p:nvSpPr>
        <p:spPr>
          <a:xfrm>
            <a:off x="395287" y="873634"/>
            <a:ext cx="4993459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solidFill>
                  <a:srgbClr val="007FA3"/>
                </a:solidFill>
              </a:rPr>
              <a:t>Example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27AD7-50D7-4B1A-B45F-5D4FFDD06873}"/>
              </a:ext>
            </a:extLst>
          </p:cNvPr>
          <p:cNvSpPr txBox="1">
            <a:spLocks/>
          </p:cNvSpPr>
          <p:nvPr/>
        </p:nvSpPr>
        <p:spPr>
          <a:xfrm>
            <a:off x="395287" y="1519770"/>
            <a:ext cx="616767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Find</a:t>
            </a:r>
            <a:endParaRPr lang="en-IN" sz="2400" dirty="0"/>
          </a:p>
        </p:txBody>
      </p:sp>
      <p:graphicFrame>
        <p:nvGraphicFramePr>
          <p:cNvPr id="4" name="Object 3" descr="Integral 7 x super 2  l n left parenthesis 4 x right parenthesis dx.">
            <a:extLst>
              <a:ext uri="{FF2B5EF4-FFF2-40B4-BE49-F238E27FC236}">
                <a16:creationId xmlns:a16="http://schemas.microsoft.com/office/drawing/2014/main" id="{67BA21AC-5859-47D7-9928-4FCB1326DD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863753"/>
              </p:ext>
            </p:extLst>
          </p:nvPr>
        </p:nvGraphicFramePr>
        <p:xfrm>
          <a:off x="1113778" y="1516063"/>
          <a:ext cx="12065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888840" imgH="279360" progId="Equation.DSMT4">
                  <p:embed/>
                </p:oleObj>
              </mc:Choice>
              <mc:Fallback>
                <p:oleObj name="Equation" r:id="rId3" imgW="888840" imgH="279360" progId="Equation.DSMT4">
                  <p:embed/>
                  <p:pic>
                    <p:nvPicPr>
                      <p:cNvPr id="5" name="Object 4" descr="Integral 7 x super 2  l n left parenthesis 4 x right parenthesis dx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778" y="1516063"/>
                        <a:ext cx="1206500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73E5943-55B5-49A8-A449-B120CFA54073}"/>
              </a:ext>
            </a:extLst>
          </p:cNvPr>
          <p:cNvSpPr txBox="1">
            <a:spLocks/>
          </p:cNvSpPr>
          <p:nvPr/>
        </p:nvSpPr>
        <p:spPr>
          <a:xfrm>
            <a:off x="395286" y="1946998"/>
            <a:ext cx="6034543" cy="3774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Solution: This is similar to Formula (42) with</a:t>
            </a:r>
            <a:endParaRPr lang="en-IN" sz="2400" dirty="0"/>
          </a:p>
        </p:txBody>
      </p:sp>
      <p:graphicFrame>
        <p:nvGraphicFramePr>
          <p:cNvPr id="6" name="Object 5" descr="n equals 2">
            <a:extLst>
              <a:ext uri="{FF2B5EF4-FFF2-40B4-BE49-F238E27FC236}">
                <a16:creationId xmlns:a16="http://schemas.microsoft.com/office/drawing/2014/main" id="{B29DDA24-0C08-4435-8868-79EAB2E3B9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025807"/>
              </p:ext>
            </p:extLst>
          </p:nvPr>
        </p:nvGraphicFramePr>
        <p:xfrm>
          <a:off x="6370889" y="1917214"/>
          <a:ext cx="780454" cy="445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355320" imgH="203040" progId="Equation.DSMT4">
                  <p:embed/>
                </p:oleObj>
              </mc:Choice>
              <mc:Fallback>
                <p:oleObj name="Equation" r:id="rId5" imgW="355320" imgH="203040" progId="Equation.DSMT4">
                  <p:embed/>
                  <p:pic>
                    <p:nvPicPr>
                      <p:cNvPr id="3" name="Object 2" descr="n equals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70889" y="1917214"/>
                        <a:ext cx="780454" cy="445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 descr="Integral u super n baseline l n u du equals start fraction u super n plus 1 baseline l n u over n plus 1 end fraction minus start fraction u super n plus 1 over left parenthesis n plus 1 right parenthesis super 2  end fraction plus cap C.">
            <a:extLst>
              <a:ext uri="{FF2B5EF4-FFF2-40B4-BE49-F238E27FC236}">
                <a16:creationId xmlns:a16="http://schemas.microsoft.com/office/drawing/2014/main" id="{5AF494CD-7BC3-423E-9624-C8DBB86A93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985286"/>
              </p:ext>
            </p:extLst>
          </p:nvPr>
        </p:nvGraphicFramePr>
        <p:xfrm>
          <a:off x="397009" y="2363196"/>
          <a:ext cx="3330641" cy="70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7" imgW="2070000" imgH="431640" progId="Equation.DSMT4">
                  <p:embed/>
                </p:oleObj>
              </mc:Choice>
              <mc:Fallback>
                <p:oleObj name="Equation" r:id="rId7" imgW="2070000" imgH="431640" progId="Equation.DSMT4">
                  <p:embed/>
                  <p:pic>
                    <p:nvPicPr>
                      <p:cNvPr id="7" name="Object 6" descr="Integral u super n baseline l n u du equals start fraction u super n plus 1 baseline l n u over n plus 1 end fraction minus start fraction u super n plus 1 over left parenthesis n plus 1 right parenthesis super 2  end fraction plus cap C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09" y="2363196"/>
                        <a:ext cx="3330641" cy="70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F7B9DFB-C269-4B49-92A7-E93565B15AA8}"/>
              </a:ext>
            </a:extLst>
          </p:cNvPr>
          <p:cNvSpPr txBox="1">
            <a:spLocks/>
          </p:cNvSpPr>
          <p:nvPr/>
        </p:nvSpPr>
        <p:spPr>
          <a:xfrm>
            <a:off x="395287" y="3203527"/>
            <a:ext cx="1087284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If we let</a:t>
            </a:r>
            <a:endParaRPr lang="en-IN" sz="2400" dirty="0"/>
          </a:p>
        </p:txBody>
      </p:sp>
      <p:graphicFrame>
        <p:nvGraphicFramePr>
          <p:cNvPr id="9" name="Object 8" descr="u equals 4 x.">
            <a:extLst>
              <a:ext uri="{FF2B5EF4-FFF2-40B4-BE49-F238E27FC236}">
                <a16:creationId xmlns:a16="http://schemas.microsoft.com/office/drawing/2014/main" id="{0DCAE268-24FD-4A3B-A302-0916A839A1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816869"/>
              </p:ext>
            </p:extLst>
          </p:nvPr>
        </p:nvGraphicFramePr>
        <p:xfrm>
          <a:off x="1532604" y="3276852"/>
          <a:ext cx="641386" cy="254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9" imgW="419040" imgH="164880" progId="Equation.DSMT4">
                  <p:embed/>
                </p:oleObj>
              </mc:Choice>
              <mc:Fallback>
                <p:oleObj name="Equation" r:id="rId9" imgW="419040" imgH="164880" progId="Equation.DSMT4">
                  <p:embed/>
                  <p:pic>
                    <p:nvPicPr>
                      <p:cNvPr id="14" name="Object 13" descr="u equals 4 x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2604" y="3276852"/>
                        <a:ext cx="641386" cy="2547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B739B21-52A4-4829-80F5-B55D98ADD4A2}"/>
              </a:ext>
            </a:extLst>
          </p:cNvPr>
          <p:cNvSpPr txBox="1">
            <a:spLocks/>
          </p:cNvSpPr>
          <p:nvPr/>
        </p:nvSpPr>
        <p:spPr>
          <a:xfrm>
            <a:off x="2298765" y="3203527"/>
            <a:ext cx="644107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then</a:t>
            </a:r>
            <a:endParaRPr lang="en-IN" sz="2400" dirty="0"/>
          </a:p>
        </p:txBody>
      </p:sp>
      <p:graphicFrame>
        <p:nvGraphicFramePr>
          <p:cNvPr id="11" name="Object 10" descr="du equals 4 dx.">
            <a:extLst>
              <a:ext uri="{FF2B5EF4-FFF2-40B4-BE49-F238E27FC236}">
                <a16:creationId xmlns:a16="http://schemas.microsoft.com/office/drawing/2014/main" id="{588D7B9E-583E-40CF-8271-6C0CB2CE6C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336952"/>
              </p:ext>
            </p:extLst>
          </p:nvPr>
        </p:nvGraphicFramePr>
        <p:xfrm>
          <a:off x="2955944" y="3261304"/>
          <a:ext cx="943742" cy="284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11" imgW="596880" imgH="177480" progId="Equation.DSMT4">
                  <p:embed/>
                </p:oleObj>
              </mc:Choice>
              <mc:Fallback>
                <p:oleObj name="Equation" r:id="rId11" imgW="596880" imgH="177480" progId="Equation.DSMT4">
                  <p:embed/>
                  <p:pic>
                    <p:nvPicPr>
                      <p:cNvPr id="21" name="Object 20" descr="du equals 4 dx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44" y="3261304"/>
                        <a:ext cx="943742" cy="2845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07D9BCB-F682-4776-AF3D-A778BB0E0FDB}"/>
              </a:ext>
            </a:extLst>
          </p:cNvPr>
          <p:cNvSpPr txBox="1">
            <a:spLocks/>
          </p:cNvSpPr>
          <p:nvPr/>
        </p:nvSpPr>
        <p:spPr>
          <a:xfrm>
            <a:off x="3960883" y="3203527"/>
            <a:ext cx="971365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Hence,</a:t>
            </a:r>
            <a:endParaRPr lang="en-IN" sz="2400" dirty="0"/>
          </a:p>
        </p:txBody>
      </p:sp>
      <p:graphicFrame>
        <p:nvGraphicFramePr>
          <p:cNvPr id="13" name="Object 12" descr="Calculation to simplify an integral.&#10;Long description is available in notes, press F6.">
            <a:extLst>
              <a:ext uri="{FF2B5EF4-FFF2-40B4-BE49-F238E27FC236}">
                <a16:creationId xmlns:a16="http://schemas.microsoft.com/office/drawing/2014/main" id="{9CC4017C-5B9C-4883-8075-B4FDD01976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641357"/>
              </p:ext>
            </p:extLst>
          </p:nvPr>
        </p:nvGraphicFramePr>
        <p:xfrm>
          <a:off x="405366" y="3639136"/>
          <a:ext cx="659130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13" imgW="4165560" imgH="1193760" progId="Equation.DSMT4">
                  <p:embed/>
                </p:oleObj>
              </mc:Choice>
              <mc:Fallback>
                <p:oleObj name="Equation" r:id="rId13" imgW="4165560" imgH="1193760" progId="Equation.DSMT4">
                  <p:embed/>
                  <p:pic>
                    <p:nvPicPr>
                      <p:cNvPr id="25" name="Object 24" descr="Calculation to simplify an integral.&#10;Long description is available in notes, press F6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366" y="3639136"/>
                        <a:ext cx="6591300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7292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0">
            <a:extLst>
              <a:ext uri="{FF2B5EF4-FFF2-40B4-BE49-F238E27FC236}">
                <a16:creationId xmlns:a16="http://schemas.microsoft.com/office/drawing/2014/main" id="{18F6DBEB-E248-4024-9D4C-51AC9306D95E}"/>
              </a:ext>
            </a:extLst>
          </p:cNvPr>
          <p:cNvSpPr txBox="1">
            <a:spLocks/>
          </p:cNvSpPr>
          <p:nvPr/>
        </p:nvSpPr>
        <p:spPr>
          <a:xfrm>
            <a:off x="395287" y="873634"/>
            <a:ext cx="8118398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solidFill>
                  <a:srgbClr val="007FA3"/>
                </a:solidFill>
              </a:rPr>
              <a:t>Example – Finding a Definite Integral by Using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1B3DD-540E-4A27-9535-59B81699B9FD}"/>
              </a:ext>
            </a:extLst>
          </p:cNvPr>
          <p:cNvSpPr txBox="1">
            <a:spLocks/>
          </p:cNvSpPr>
          <p:nvPr/>
        </p:nvSpPr>
        <p:spPr>
          <a:xfrm>
            <a:off x="395289" y="1452396"/>
            <a:ext cx="1122794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/>
              <a:t>Evaluate</a:t>
            </a:r>
            <a:endParaRPr lang="en-IN" sz="2000" dirty="0"/>
          </a:p>
        </p:txBody>
      </p:sp>
      <p:graphicFrame>
        <p:nvGraphicFramePr>
          <p:cNvPr id="4" name="Object 3" descr="Integral ranging from 1 to 4 of dx over left parenthesis 4 x squared plus 2 right parenthesis super 3 over 2.">
            <a:extLst>
              <a:ext uri="{FF2B5EF4-FFF2-40B4-BE49-F238E27FC236}">
                <a16:creationId xmlns:a16="http://schemas.microsoft.com/office/drawing/2014/main" id="{B89C6174-B28B-420C-A3A6-1615F46552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383399"/>
              </p:ext>
            </p:extLst>
          </p:nvPr>
        </p:nvGraphicFramePr>
        <p:xfrm>
          <a:off x="1574746" y="1335837"/>
          <a:ext cx="1125860" cy="555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863280" imgH="419040" progId="Equation.DSMT4">
                  <p:embed/>
                </p:oleObj>
              </mc:Choice>
              <mc:Fallback>
                <p:oleObj name="Equation" r:id="rId3" imgW="863280" imgH="419040" progId="Equation.DSMT4">
                  <p:embed/>
                  <p:pic>
                    <p:nvPicPr>
                      <p:cNvPr id="5" name="Object 4" descr="Integral ranging from 1 to 4 of dx over left parenthesis 4 x squared plus 2 right parenthesis super 3 over 2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746" y="1335837"/>
                        <a:ext cx="1125860" cy="5553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3CAC5B-29DC-47CA-B3AE-246BE8DA1788}"/>
              </a:ext>
            </a:extLst>
          </p:cNvPr>
          <p:cNvSpPr txBox="1">
            <a:spLocks/>
          </p:cNvSpPr>
          <p:nvPr/>
        </p:nvSpPr>
        <p:spPr>
          <a:xfrm>
            <a:off x="395287" y="1918123"/>
            <a:ext cx="7789926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/>
              <a:t>Solution: We will use Formula (32) to get the indefinite integral</a:t>
            </a:r>
            <a:endParaRPr lang="en-IN" sz="2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B479782-B76A-48E9-BE3C-5CB7AC9EEECE}"/>
              </a:ext>
            </a:extLst>
          </p:cNvPr>
          <p:cNvSpPr txBox="1">
            <a:spLocks/>
          </p:cNvSpPr>
          <p:nvPr/>
        </p:nvSpPr>
        <p:spPr>
          <a:xfrm>
            <a:off x="395287" y="2425487"/>
            <a:ext cx="607890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/>
              <a:t>first:</a:t>
            </a:r>
            <a:endParaRPr lang="en-IN" sz="2000" dirty="0"/>
          </a:p>
        </p:txBody>
      </p:sp>
      <p:graphicFrame>
        <p:nvGraphicFramePr>
          <p:cNvPr id="7" name="Object 6" descr="Integral du over left parenthesis u squared plus or minus a squared right parenthesis super 3 over 2 equals start fraction plus or minus u over a squared start root u squared plus or minus a squared end root end fraction plus cap C.">
            <a:extLst>
              <a:ext uri="{FF2B5EF4-FFF2-40B4-BE49-F238E27FC236}">
                <a16:creationId xmlns:a16="http://schemas.microsoft.com/office/drawing/2014/main" id="{75816972-62AC-48B7-802A-4497E3B3F8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912648"/>
              </p:ext>
            </p:extLst>
          </p:nvPr>
        </p:nvGraphicFramePr>
        <p:xfrm>
          <a:off x="1070169" y="2253562"/>
          <a:ext cx="29543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5" imgW="1930320" imgH="431640" progId="Equation.DSMT4">
                  <p:embed/>
                </p:oleObj>
              </mc:Choice>
              <mc:Fallback>
                <p:oleObj name="Equation" r:id="rId5" imgW="1930320" imgH="431640" progId="Equation.DSMT4">
                  <p:embed/>
                  <p:pic>
                    <p:nvPicPr>
                      <p:cNvPr id="14" name="Object 13" descr="Integral du over left parenthesis u squared plus or minus a squared right parenthesis super 3 over 2 equals start fraction plus or minus u over a squared start root u squared plus or minus a squared end root end fraction plus cap C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0169" y="2253562"/>
                        <a:ext cx="2954338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5ACE76-C1CE-450F-834D-513810ABE5DE}"/>
              </a:ext>
            </a:extLst>
          </p:cNvPr>
          <p:cNvSpPr txBox="1">
            <a:spLocks/>
          </p:cNvSpPr>
          <p:nvPr/>
        </p:nvSpPr>
        <p:spPr>
          <a:xfrm>
            <a:off x="4592013" y="2435112"/>
            <a:ext cx="853363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/>
              <a:t>Letting</a:t>
            </a:r>
            <a:endParaRPr lang="en-IN" sz="2000" dirty="0"/>
          </a:p>
        </p:txBody>
      </p:sp>
      <p:graphicFrame>
        <p:nvGraphicFramePr>
          <p:cNvPr id="9" name="Object 8" descr="u equals 2 x.">
            <a:extLst>
              <a:ext uri="{FF2B5EF4-FFF2-40B4-BE49-F238E27FC236}">
                <a16:creationId xmlns:a16="http://schemas.microsoft.com/office/drawing/2014/main" id="{B74FEA73-9415-4E22-ABD3-841C750BC6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033270"/>
              </p:ext>
            </p:extLst>
          </p:nvPr>
        </p:nvGraphicFramePr>
        <p:xfrm>
          <a:off x="5436487" y="2447358"/>
          <a:ext cx="853363" cy="367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7" imgW="444240" imgH="190440" progId="Equation.DSMT4">
                  <p:embed/>
                </p:oleObj>
              </mc:Choice>
              <mc:Fallback>
                <p:oleObj name="Equation" r:id="rId7" imgW="444240" imgH="190440" progId="Equation.DSMT4">
                  <p:embed/>
                  <p:pic>
                    <p:nvPicPr>
                      <p:cNvPr id="16" name="Object 15" descr="u equals 2 x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487" y="2447358"/>
                        <a:ext cx="853363" cy="3677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6838067-61D2-476F-85D0-F63742E3CF05}"/>
              </a:ext>
            </a:extLst>
          </p:cNvPr>
          <p:cNvSpPr txBox="1">
            <a:spLocks/>
          </p:cNvSpPr>
          <p:nvPr/>
        </p:nvSpPr>
        <p:spPr>
          <a:xfrm>
            <a:off x="6364999" y="2435112"/>
            <a:ext cx="538558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/>
              <a:t>and</a:t>
            </a:r>
            <a:endParaRPr lang="en-IN" sz="2000" dirty="0"/>
          </a:p>
        </p:txBody>
      </p:sp>
      <p:graphicFrame>
        <p:nvGraphicFramePr>
          <p:cNvPr id="11" name="Object 10" descr="a squared equals 2.">
            <a:extLst>
              <a:ext uri="{FF2B5EF4-FFF2-40B4-BE49-F238E27FC236}">
                <a16:creationId xmlns:a16="http://schemas.microsoft.com/office/drawing/2014/main" id="{D2EE5D18-83D8-4A2C-B9DF-7DF03E0479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379159"/>
              </p:ext>
            </p:extLst>
          </p:nvPr>
        </p:nvGraphicFramePr>
        <p:xfrm>
          <a:off x="6907072" y="2383048"/>
          <a:ext cx="852509" cy="411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9" imgW="444240" imgH="215640" progId="Equation.DSMT4">
                  <p:embed/>
                </p:oleObj>
              </mc:Choice>
              <mc:Fallback>
                <p:oleObj name="Equation" r:id="rId9" imgW="444240" imgH="215640" progId="Equation.DSMT4">
                  <p:embed/>
                  <p:pic>
                    <p:nvPicPr>
                      <p:cNvPr id="18" name="Object 17" descr="a squared equals 2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7072" y="2383048"/>
                        <a:ext cx="852509" cy="4111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B8B8F6C-2B53-42A9-B098-3D4509DD2ADF}"/>
              </a:ext>
            </a:extLst>
          </p:cNvPr>
          <p:cNvSpPr txBox="1">
            <a:spLocks/>
          </p:cNvSpPr>
          <p:nvPr/>
        </p:nvSpPr>
        <p:spPr>
          <a:xfrm>
            <a:off x="395286" y="3136940"/>
            <a:ext cx="2781052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/>
              <a:t>we have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en-US" sz="2000"/>
              <a:t>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/>
              <a:t>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2dx.</a:t>
            </a:r>
            <a:r>
              <a:rPr lang="en-US" sz="2000"/>
              <a:t> Thus,</a:t>
            </a:r>
            <a:endParaRPr lang="en-IN" sz="2000" dirty="0"/>
          </a:p>
        </p:txBody>
      </p:sp>
      <p:graphicFrame>
        <p:nvGraphicFramePr>
          <p:cNvPr id="13" name="Object 12" descr="Calculation to simplify an integral.&#10;Long description is available in notes, press F6.">
            <a:extLst>
              <a:ext uri="{FF2B5EF4-FFF2-40B4-BE49-F238E27FC236}">
                <a16:creationId xmlns:a16="http://schemas.microsoft.com/office/drawing/2014/main" id="{E727ABDD-B835-45D3-A7C6-96C20C4DFC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190755"/>
              </p:ext>
            </p:extLst>
          </p:nvPr>
        </p:nvGraphicFramePr>
        <p:xfrm>
          <a:off x="3244475" y="2924918"/>
          <a:ext cx="330358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1" imgW="1930320" imgH="419040" progId="Equation.DSMT4">
                  <p:embed/>
                </p:oleObj>
              </mc:Choice>
              <mc:Fallback>
                <p:oleObj name="Equation" r:id="rId11" imgW="1930320" imgH="419040" progId="Equation.DSMT4">
                  <p:embed/>
                  <p:pic>
                    <p:nvPicPr>
                      <p:cNvPr id="23" name="Object 22" descr="Calculation to simplify an integral.&#10;Long description is available in notes, press F6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475" y="2924918"/>
                        <a:ext cx="3303587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 descr="Equals one-half integral du over left parenthesis u squared plus 2 right parenthesis super 3 over 2 end fraction equals one-half left parenthesis u over 2 start root u squared plus 2 end root right parenthesis plus c.">
            <a:extLst>
              <a:ext uri="{FF2B5EF4-FFF2-40B4-BE49-F238E27FC236}">
                <a16:creationId xmlns:a16="http://schemas.microsoft.com/office/drawing/2014/main" id="{E957BA44-4329-4D74-9811-73B291D77E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07817"/>
              </p:ext>
            </p:extLst>
          </p:nvPr>
        </p:nvGraphicFramePr>
        <p:xfrm>
          <a:off x="1716084" y="3632847"/>
          <a:ext cx="3017783" cy="745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3" imgW="2209680" imgH="545760" progId="Equation.DSMT4">
                  <p:embed/>
                </p:oleObj>
              </mc:Choice>
              <mc:Fallback>
                <p:oleObj name="Equation" r:id="rId13" imgW="2209680" imgH="545760" progId="Equation.DSMT4">
                  <p:embed/>
                  <p:pic>
                    <p:nvPicPr>
                      <p:cNvPr id="3" name="Object 2" descr="Equals one-half integral du over left parenthesis u squared plus 2 right parenthesis super 3 over 2 end fraction equals one-half left parenthesis u over 2 start root u squared plus 2 end root right parenthesis plus c.">
                        <a:extLst>
                          <a:ext uri="{FF2B5EF4-FFF2-40B4-BE49-F238E27FC236}">
                            <a16:creationId xmlns:a16="http://schemas.microsoft.com/office/drawing/2014/main" id="{62649370-CD28-4356-A827-04E2B8EFEC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16084" y="3632847"/>
                        <a:ext cx="3017783" cy="745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17072C7-5E43-4C50-88E2-4E34F1614336}"/>
              </a:ext>
            </a:extLst>
          </p:cNvPr>
          <p:cNvSpPr txBox="1">
            <a:spLocks/>
          </p:cNvSpPr>
          <p:nvPr/>
        </p:nvSpPr>
        <p:spPr>
          <a:xfrm>
            <a:off x="395285" y="4377396"/>
            <a:ext cx="8296328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/>
              <a:t>We determine the corresponding limits of integration with respect to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000"/>
              <a:t> and then evaluate the last expression between those limits. </a:t>
            </a:r>
          </a:p>
          <a:p>
            <a:r>
              <a:rPr lang="en-US" sz="2000"/>
              <a:t>When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/>
              <a:t>we have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2; </a:t>
            </a:r>
            <a:r>
              <a:rPr lang="en-US" sz="2000"/>
              <a:t>when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4, </a:t>
            </a:r>
            <a:r>
              <a:rPr lang="en-US" sz="2000"/>
              <a:t>we have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8.</a:t>
            </a:r>
            <a:r>
              <a:rPr lang="en-US" sz="2000"/>
              <a:t> Hence,</a:t>
            </a:r>
            <a:endParaRPr lang="en-IN" sz="2000" dirty="0"/>
          </a:p>
        </p:txBody>
      </p:sp>
      <p:graphicFrame>
        <p:nvGraphicFramePr>
          <p:cNvPr id="16" name="Object 15" descr="Calculation to simplify an integral.&#10;Long description is available in notes, press F6.">
            <a:extLst>
              <a:ext uri="{FF2B5EF4-FFF2-40B4-BE49-F238E27FC236}">
                <a16:creationId xmlns:a16="http://schemas.microsoft.com/office/drawing/2014/main" id="{0B879A15-4553-4813-AB78-7EAED29B47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81462"/>
              </p:ext>
            </p:extLst>
          </p:nvPr>
        </p:nvGraphicFramePr>
        <p:xfrm>
          <a:off x="630982" y="5370466"/>
          <a:ext cx="5849215" cy="842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15" imgW="3759120" imgH="545760" progId="Equation.DSMT4">
                  <p:embed/>
                </p:oleObj>
              </mc:Choice>
              <mc:Fallback>
                <p:oleObj name="Equation" r:id="rId15" imgW="3759120" imgH="545760" progId="Equation.DSMT4">
                  <p:embed/>
                  <p:pic>
                    <p:nvPicPr>
                      <p:cNvPr id="26" name="Object 25" descr="Calculation to simplify an integral.&#10;Long description is available in notes, press F6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982" y="5370466"/>
                        <a:ext cx="5849215" cy="842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56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277921"/>
      </p:ext>
    </p:extLst>
  </p:cSld>
  <p:clrMapOvr>
    <a:masterClrMapping/>
  </p:clrMapOvr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Props1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A052C4-6F29-46DC-9113-1B1D8BBA1238}">
  <ds:schemaRefs>
    <ds:schemaRef ds:uri="6125ffc9-2c56-435e-8267-1393444907b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c1bd8dc-4e40-424f-a15f-9ffcd522197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152596</TotalTime>
  <Words>275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Noto Sans Symbols</vt:lpstr>
      <vt:lpstr>Times New Roman</vt:lpstr>
      <vt:lpstr>Verdana</vt:lpstr>
      <vt:lpstr>USHE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1225</cp:revision>
  <dcterms:modified xsi:type="dcterms:W3CDTF">2024-09-08T07:20:21Z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