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11"/>
  </p:notesMasterIdLst>
  <p:handoutMasterIdLst>
    <p:handoutMasterId r:id="rId12"/>
  </p:handoutMasterIdLst>
  <p:sldIdLst>
    <p:sldId id="740" r:id="rId5"/>
    <p:sldId id="741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100" d="100"/>
          <a:sy n="100" d="100"/>
        </p:scale>
        <p:origin x="3292" y="80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80B2B-DC5D-482F-91BE-22D21BFCE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F401-13DA-4AA4-82AA-2A26B3B49BA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F8851-BA34-4EC8-B0AE-A3017FFC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A409F-4EFD-4C91-8793-F14D6B5B7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1E63-C5DC-44DB-8AFA-5954DF98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3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  <p:sldLayoutId id="214748368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BE3FBF-6819-44FE-A955-5C9D38E7388E}"/>
              </a:ext>
            </a:extLst>
          </p:cNvPr>
          <p:cNvSpPr/>
          <p:nvPr/>
        </p:nvSpPr>
        <p:spPr>
          <a:xfrm>
            <a:off x="83940" y="67931"/>
            <a:ext cx="9015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/>
            <a:r>
              <a:rPr lang="en-US" sz="2800" b="1" dirty="0">
                <a:solidFill>
                  <a:srgbClr val="0070C0"/>
                </a:solidFill>
              </a:rPr>
              <a:t>Chapter 15 Methods and </a:t>
            </a:r>
            <a:r>
              <a:rPr lang="en-IN" sz="2800" b="1" dirty="0">
                <a:solidFill>
                  <a:srgbClr val="0070C0"/>
                </a:solidFill>
              </a:rPr>
              <a:t>Applications of Integration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F82690-1B64-448C-95B1-B9B826B4F729}"/>
              </a:ext>
            </a:extLst>
          </p:cNvPr>
          <p:cNvSpPr txBox="1"/>
          <p:nvPr/>
        </p:nvSpPr>
        <p:spPr>
          <a:xfrm>
            <a:off x="387287" y="802089"/>
            <a:ext cx="69427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shall cover two sections from this chapter, namely, Section 15.1 and 15.3. The rest of the sections are omitted. </a:t>
            </a:r>
          </a:p>
        </p:txBody>
      </p:sp>
    </p:spTree>
    <p:extLst>
      <p:ext uri="{BB962C8B-B14F-4D97-AF65-F5344CB8AC3E}">
        <p14:creationId xmlns:p14="http://schemas.microsoft.com/office/powerpoint/2010/main" val="26057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E2E623E-30FC-464A-854B-5DE486503163}"/>
              </a:ext>
            </a:extLst>
          </p:cNvPr>
          <p:cNvSpPr txBox="1">
            <a:spLocks/>
          </p:cNvSpPr>
          <p:nvPr/>
        </p:nvSpPr>
        <p:spPr>
          <a:xfrm>
            <a:off x="363488" y="947562"/>
            <a:ext cx="8389938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0070C0"/>
                </a:solidFill>
                <a:sym typeface="Times New Roman"/>
              </a:rPr>
              <a:t> </a:t>
            </a:r>
            <a:endParaRPr lang="en-US" sz="2400" dirty="0">
              <a:solidFill>
                <a:srgbClr val="FF0000"/>
              </a:solidFill>
              <a:sym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951A7-AFEC-4295-9D04-45020BEBC097}"/>
              </a:ext>
            </a:extLst>
          </p:cNvPr>
          <p:cNvSpPr txBox="1"/>
          <p:nvPr/>
        </p:nvSpPr>
        <p:spPr>
          <a:xfrm>
            <a:off x="201779" y="41874"/>
            <a:ext cx="30725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 rtl="0"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</a:pPr>
            <a:r>
              <a:rPr lang="en-US" sz="2000" u="sng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15.1 Integration by parts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4A0BD0F-CFC5-4916-84AB-94B64231486D}"/>
                  </a:ext>
                </a:extLst>
              </p:cNvPr>
              <p:cNvSpPr txBox="1"/>
              <p:nvPr/>
            </p:nvSpPr>
            <p:spPr>
              <a:xfrm>
                <a:off x="327011" y="482427"/>
                <a:ext cx="854699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differentiable functions, then the product rule says that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4A0BD0F-CFC5-4916-84AB-94B642314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11" y="482427"/>
                <a:ext cx="8546990" cy="707886"/>
              </a:xfrm>
              <a:prstGeom prst="rect">
                <a:avLst/>
              </a:prstGeom>
              <a:blipFill>
                <a:blip r:embed="rId2"/>
                <a:stretch>
                  <a:fillRect l="-785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275139-7B50-4F7B-A40F-3008C620A2CA}"/>
                  </a:ext>
                </a:extLst>
              </p:cNvPr>
              <p:cNvSpPr txBox="1"/>
              <p:nvPr/>
            </p:nvSpPr>
            <p:spPr>
              <a:xfrm>
                <a:off x="664277" y="1113368"/>
                <a:ext cx="713994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That is                        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275139-7B50-4F7B-A40F-3008C620A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277" y="1113368"/>
                <a:ext cx="7139947" cy="707886"/>
              </a:xfrm>
              <a:prstGeom prst="rect">
                <a:avLst/>
              </a:prstGeom>
              <a:blipFill>
                <a:blip r:embed="rId3"/>
                <a:stretch>
                  <a:fillRect l="-939" t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9227CF77-240C-44BB-9C53-02FA20C997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317" y="2651578"/>
            <a:ext cx="8009483" cy="4424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473D982-E7EF-4066-AD7A-BC6E87610884}"/>
              </a:ext>
            </a:extLst>
          </p:cNvPr>
          <p:cNvSpPr txBox="1"/>
          <p:nvPr/>
        </p:nvSpPr>
        <p:spPr>
          <a:xfrm>
            <a:off x="127565" y="1486642"/>
            <a:ext cx="85469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Integrating both sides and using the fundamental theorem of calculus we see that: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6B9D3B-6DD1-40D9-8665-B4EEAB6EC01F}"/>
                  </a:ext>
                </a:extLst>
              </p:cNvPr>
              <p:cNvSpPr txBox="1"/>
              <p:nvPr/>
            </p:nvSpPr>
            <p:spPr>
              <a:xfrm>
                <a:off x="68143" y="3311612"/>
                <a:ext cx="892643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Remark: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Setting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𝑣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𝑑𝑢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𝑑𝑣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Substituting these values in equation (1) above, we get the equivalent formula: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6B9D3B-6DD1-40D9-8665-B4EEAB6EC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3" y="3311612"/>
                <a:ext cx="8926433" cy="707886"/>
              </a:xfrm>
              <a:prstGeom prst="rect">
                <a:avLst/>
              </a:prstGeom>
              <a:blipFill>
                <a:blip r:embed="rId5"/>
                <a:stretch>
                  <a:fillRect l="-683" t="-4310" r="-751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9727A94A-070A-478D-9511-892E8F55D7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43" y="4164045"/>
            <a:ext cx="8986957" cy="47805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91536AF-565C-4756-ADAC-B7401237CE73}"/>
              </a:ext>
            </a:extLst>
          </p:cNvPr>
          <p:cNvSpPr txBox="1"/>
          <p:nvPr/>
        </p:nvSpPr>
        <p:spPr>
          <a:xfrm>
            <a:off x="327010" y="2033868"/>
            <a:ext cx="48291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formula is called </a:t>
            </a:r>
            <a:r>
              <a:rPr lang="en-US" sz="2000" b="1" i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integration by parts</a:t>
            </a:r>
            <a:r>
              <a:rPr lang="en-US" sz="20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129C1E-B188-4E49-8FED-A694F1075D73}"/>
                  </a:ext>
                </a:extLst>
              </p:cNvPr>
              <p:cNvSpPr txBox="1"/>
              <p:nvPr/>
            </p:nvSpPr>
            <p:spPr>
              <a:xfrm>
                <a:off x="1798038" y="5109375"/>
                <a:ext cx="4806564" cy="14886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bSup>
                      <m:r>
                        <a:rPr lang="en-US" sz="2000" i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129C1E-B188-4E49-8FED-A694F1075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038" y="5109375"/>
                <a:ext cx="4806564" cy="148861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89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F4AC46-3CC1-400E-A194-975519AB8EA2}"/>
              </a:ext>
            </a:extLst>
          </p:cNvPr>
          <p:cNvSpPr txBox="1"/>
          <p:nvPr/>
        </p:nvSpPr>
        <p:spPr>
          <a:xfrm>
            <a:off x="243011" y="208674"/>
            <a:ext cx="43289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Examples: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Evaluate the following integrals.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1E82950-9E15-466C-8A4A-000E74B0384E}"/>
                  </a:ext>
                </a:extLst>
              </p:cNvPr>
              <p:cNvSpPr txBox="1"/>
              <p:nvPr/>
            </p:nvSpPr>
            <p:spPr>
              <a:xfrm>
                <a:off x="0" y="1192552"/>
                <a:ext cx="3454400" cy="4476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1E82950-9E15-466C-8A4A-000E74B03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92552"/>
                <a:ext cx="3454400" cy="447687"/>
              </a:xfrm>
              <a:prstGeom prst="rect">
                <a:avLst/>
              </a:prstGeom>
              <a:blipFill>
                <a:blip r:embed="rId2"/>
                <a:stretch>
                  <a:fillRect l="-5644" t="-141096" b="-20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3FDC07-0C46-4307-B680-F959D62F5462}"/>
                  </a:ext>
                </a:extLst>
              </p:cNvPr>
              <p:cNvSpPr txBox="1"/>
              <p:nvPr/>
            </p:nvSpPr>
            <p:spPr>
              <a:xfrm>
                <a:off x="1581178" y="1089035"/>
                <a:ext cx="524717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𝑑𝑣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3FDC07-0C46-4307-B680-F959D62F5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178" y="1089035"/>
                <a:ext cx="5247171" cy="307777"/>
              </a:xfrm>
              <a:prstGeom prst="rect">
                <a:avLst/>
              </a:prstGeom>
              <a:blipFill>
                <a:blip r:embed="rId3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93D8AA4-7673-4C83-AE3F-DFEDB2C96EFC}"/>
                  </a:ext>
                </a:extLst>
              </p:cNvPr>
              <p:cNvSpPr txBox="1"/>
              <p:nvPr/>
            </p:nvSpPr>
            <p:spPr>
              <a:xfrm>
                <a:off x="1581178" y="1511147"/>
                <a:ext cx="531984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, 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93D8AA4-7673-4C83-AE3F-DFEDB2C96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178" y="1511147"/>
                <a:ext cx="5319848" cy="307777"/>
              </a:xfrm>
              <a:prstGeom prst="rect">
                <a:avLst/>
              </a:prstGeom>
              <a:blipFill>
                <a:blip r:embed="rId4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756153A-95A2-4A2B-A7D3-6BD1AC33829A}"/>
                  </a:ext>
                </a:extLst>
              </p:cNvPr>
              <p:cNvSpPr txBox="1"/>
              <p:nvPr/>
            </p:nvSpPr>
            <p:spPr>
              <a:xfrm>
                <a:off x="460032" y="1991615"/>
                <a:ext cx="2000549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𝑢𝑣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𝑣𝑑𝑢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756153A-95A2-4A2B-A7D3-6BD1AC338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32" y="1991615"/>
                <a:ext cx="2000549" cy="899670"/>
              </a:xfrm>
              <a:prstGeom prst="rect">
                <a:avLst/>
              </a:prstGeom>
              <a:blipFill>
                <a:blip r:embed="rId5"/>
                <a:stretch>
                  <a:fillRect r="-35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EB42240-CEDC-425B-B1A5-0C314E80D023}"/>
                  </a:ext>
                </a:extLst>
              </p:cNvPr>
              <p:cNvSpPr txBox="1"/>
              <p:nvPr/>
            </p:nvSpPr>
            <p:spPr>
              <a:xfrm>
                <a:off x="3268538" y="2062135"/>
                <a:ext cx="2136162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EB42240-CEDC-425B-B1A5-0C314E80D0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538" y="2062135"/>
                <a:ext cx="2136162" cy="8073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32BA545-4833-4E59-8193-19F5DD5C66D7}"/>
                  </a:ext>
                </a:extLst>
              </p:cNvPr>
              <p:cNvSpPr txBox="1"/>
              <p:nvPr/>
            </p:nvSpPr>
            <p:spPr>
              <a:xfrm>
                <a:off x="5503312" y="2177013"/>
                <a:ext cx="193960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/>
                  <a:t>+C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32BA545-4833-4E59-8193-19F5DD5C66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312" y="2177013"/>
                <a:ext cx="1939606" cy="400110"/>
              </a:xfrm>
              <a:prstGeom prst="rect">
                <a:avLst/>
              </a:prstGeom>
              <a:blipFill>
                <a:blip r:embed="rId7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8F5B22-7E3C-4D58-A3DE-D7BBF4F83796}"/>
                  </a:ext>
                </a:extLst>
              </p:cNvPr>
              <p:cNvSpPr txBox="1"/>
              <p:nvPr/>
            </p:nvSpPr>
            <p:spPr>
              <a:xfrm>
                <a:off x="0" y="2891285"/>
                <a:ext cx="2000548" cy="4476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𝑙𝑛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8F5B22-7E3C-4D58-A3DE-D7BBF4F837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91285"/>
                <a:ext cx="2000548" cy="447687"/>
              </a:xfrm>
              <a:prstGeom prst="rect">
                <a:avLst/>
              </a:prstGeom>
              <a:blipFill>
                <a:blip r:embed="rId8"/>
                <a:stretch>
                  <a:fillRect l="-9756" t="-139189" b="-197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A49641-B081-43D5-877F-4CB40FC8B039}"/>
                  </a:ext>
                </a:extLst>
              </p:cNvPr>
              <p:cNvSpPr txBox="1"/>
              <p:nvPr/>
            </p:nvSpPr>
            <p:spPr>
              <a:xfrm>
                <a:off x="2296450" y="2919435"/>
                <a:ext cx="373257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𝑑𝑣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A49641-B081-43D5-877F-4CB40FC8B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6450" y="2919435"/>
                <a:ext cx="3732573" cy="307777"/>
              </a:xfrm>
              <a:prstGeom prst="rect">
                <a:avLst/>
              </a:prstGeom>
              <a:blipFill>
                <a:blip r:embed="rId9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C899206-1907-4B54-A593-C32D794C8435}"/>
                  </a:ext>
                </a:extLst>
              </p:cNvPr>
              <p:cNvSpPr txBox="1"/>
              <p:nvPr/>
            </p:nvSpPr>
            <p:spPr>
              <a:xfrm>
                <a:off x="2601186" y="3260721"/>
                <a:ext cx="3123099" cy="6176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,   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C899206-1907-4B54-A593-C32D794C8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186" y="3260721"/>
                <a:ext cx="3123099" cy="6176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F603384-CE72-453C-B289-A4512392B4F3}"/>
                  </a:ext>
                </a:extLst>
              </p:cNvPr>
              <p:cNvSpPr txBox="1"/>
              <p:nvPr/>
            </p:nvSpPr>
            <p:spPr>
              <a:xfrm>
                <a:off x="259713" y="4120518"/>
                <a:ext cx="6641313" cy="6365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𝑙𝑛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𝑢𝑣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𝑣𝑑𝑢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𝑙𝑛𝑥</m:t>
                        </m:r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F603384-CE72-453C-B289-A4512392B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13" y="4120518"/>
                <a:ext cx="6641313" cy="6365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FA35BD8-06C5-47D6-A42F-983F3248983F}"/>
                  </a:ext>
                </a:extLst>
              </p:cNvPr>
              <p:cNvSpPr txBox="1"/>
              <p:nvPr/>
            </p:nvSpPr>
            <p:spPr>
              <a:xfrm>
                <a:off x="5658417" y="4061906"/>
                <a:ext cx="3104583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𝑥𝑑𝑥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FA35BD8-06C5-47D6-A42F-983F32489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417" y="4061906"/>
                <a:ext cx="3104583" cy="8996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4455334-7FBC-429C-B869-E95769F5684C}"/>
                  </a:ext>
                </a:extLst>
              </p:cNvPr>
              <p:cNvSpPr txBox="1"/>
              <p:nvPr/>
            </p:nvSpPr>
            <p:spPr>
              <a:xfrm>
                <a:off x="460032" y="4845689"/>
                <a:ext cx="2919068" cy="5707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𝑙𝑛𝑥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4455334-7FBC-429C-B869-E95769F56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32" y="4845689"/>
                <a:ext cx="2919068" cy="57079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BDE056-8ADF-41F3-86FE-C7F76A77BF3B}"/>
                  </a:ext>
                </a:extLst>
              </p:cNvPr>
              <p:cNvSpPr txBox="1"/>
              <p:nvPr/>
            </p:nvSpPr>
            <p:spPr>
              <a:xfrm>
                <a:off x="2518945" y="4780397"/>
                <a:ext cx="232610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BDE056-8ADF-41F3-86FE-C7F76A77B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945" y="4780397"/>
                <a:ext cx="2326105" cy="70788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848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0" grpId="0"/>
      <p:bldP spid="12" grpId="0"/>
      <p:bldP spid="14" grpId="0"/>
      <p:bldP spid="15" grpId="0"/>
      <p:bldP spid="16" grpId="0"/>
      <p:bldP spid="18" grpId="0"/>
      <p:bldP spid="20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63987A1-98CA-439B-927F-20DDF9F37988}"/>
                  </a:ext>
                </a:extLst>
              </p:cNvPr>
              <p:cNvSpPr txBox="1"/>
              <p:nvPr/>
            </p:nvSpPr>
            <p:spPr>
              <a:xfrm>
                <a:off x="399207" y="153622"/>
                <a:ext cx="1527341" cy="924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3)    </m:t>
                      </m:r>
                      <m:nary>
                        <m:naryPr>
                          <m:limLoc m:val="undOvr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63987A1-98CA-439B-927F-20DDF9F37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07" y="153622"/>
                <a:ext cx="1527341" cy="924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24590F7-0A60-4C67-BB42-E9CAE26E2F71}"/>
                  </a:ext>
                </a:extLst>
              </p:cNvPr>
              <p:cNvSpPr txBox="1"/>
              <p:nvPr/>
            </p:nvSpPr>
            <p:spPr>
              <a:xfrm>
                <a:off x="474676" y="1203398"/>
                <a:ext cx="4044067" cy="507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First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𝑙𝑛𝑥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−1/2</m:t>
                                </m:r>
                              </m:sup>
                            </m:sSup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24590F7-0A60-4C67-BB42-E9CAE26E2F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76" y="1203398"/>
                <a:ext cx="4044067" cy="507127"/>
              </a:xfrm>
              <a:prstGeom prst="rect">
                <a:avLst/>
              </a:prstGeom>
              <a:blipFill>
                <a:blip r:embed="rId3"/>
                <a:stretch>
                  <a:fillRect l="-1659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0F9B299-8641-4995-A1C7-D9D46F3340F2}"/>
                  </a:ext>
                </a:extLst>
              </p:cNvPr>
              <p:cNvSpPr txBox="1"/>
              <p:nvPr/>
            </p:nvSpPr>
            <p:spPr>
              <a:xfrm>
                <a:off x="1162877" y="1790544"/>
                <a:ext cx="5117947" cy="3193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𝑙𝑛𝑥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𝑑𝑣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−1/2</m:t>
                        </m:r>
                      </m:sup>
                    </m:sSup>
                  </m:oMath>
                </a14:m>
                <a:r>
                  <a:rPr lang="en-US" sz="2000" dirty="0"/>
                  <a:t>dx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0F9B299-8641-4995-A1C7-D9D46F3340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877" y="1790544"/>
                <a:ext cx="5117947" cy="319318"/>
              </a:xfrm>
              <a:prstGeom prst="rect">
                <a:avLst/>
              </a:prstGeom>
              <a:blipFill>
                <a:blip r:embed="rId4"/>
                <a:stretch>
                  <a:fillRect l="-1311" t="-21154" b="-48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C95945-2D82-446F-A265-136652070B79}"/>
                  </a:ext>
                </a:extLst>
              </p:cNvPr>
              <p:cNvSpPr txBox="1"/>
              <p:nvPr/>
            </p:nvSpPr>
            <p:spPr>
              <a:xfrm>
                <a:off x="1254041" y="2208272"/>
                <a:ext cx="3317960" cy="681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,   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1/2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C95945-2D82-446F-A265-136652070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041" y="2208272"/>
                <a:ext cx="3317960" cy="6818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C7CF21-8C71-4FA5-B354-7EAB9CC07B29}"/>
                  </a:ext>
                </a:extLst>
              </p:cNvPr>
              <p:cNvSpPr txBox="1"/>
              <p:nvPr/>
            </p:nvSpPr>
            <p:spPr>
              <a:xfrm>
                <a:off x="421418" y="3062939"/>
                <a:ext cx="8386031" cy="5321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𝑙𝑛𝑥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−1/2</m:t>
                                </m:r>
                              </m:sup>
                            </m:sSup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𝑙𝑛𝑥</m:t>
                            </m:r>
                          </m:e>
                        </m:d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1/2</m:t>
                                </m:r>
                              </m:sup>
                            </m:sSup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C7CF21-8C71-4FA5-B354-7EAB9CC07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18" y="3062939"/>
                <a:ext cx="8386031" cy="5321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7ED53F3-A9F6-4490-87AD-1B6C76F7CC35}"/>
                  </a:ext>
                </a:extLst>
              </p:cNvPr>
              <p:cNvSpPr txBox="1"/>
              <p:nvPr/>
            </p:nvSpPr>
            <p:spPr>
              <a:xfrm>
                <a:off x="-625974" y="3767886"/>
                <a:ext cx="5914278" cy="10166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𝑙𝑛𝑥</m:t>
                              </m:r>
                            </m:e>
                          </m:d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−2</m:t>
                      </m:r>
                      <m:nary>
                        <m:naryPr>
                          <m:limLoc m:val="undOvr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sup>
                          </m:sSup>
                        </m:e>
                      </m:nary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7ED53F3-A9F6-4490-87AD-1B6C76F7C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25974" y="3767886"/>
                <a:ext cx="5914278" cy="10166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C588B34-942D-401A-99AA-470BA389B225}"/>
                  </a:ext>
                </a:extLst>
              </p:cNvPr>
              <p:cNvSpPr txBox="1"/>
              <p:nvPr/>
            </p:nvSpPr>
            <p:spPr>
              <a:xfrm>
                <a:off x="3186176" y="3777388"/>
                <a:ext cx="3988356" cy="9901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𝑙𝑛𝑥</m:t>
                              </m:r>
                            </m:e>
                          </m:d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C588B34-942D-401A-99AA-470BA389B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176" y="3777388"/>
                <a:ext cx="3988356" cy="9901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B32212-4AFA-40A1-BE32-F41DFD4BA7A3}"/>
                  </a:ext>
                </a:extLst>
              </p:cNvPr>
              <p:cNvSpPr txBox="1"/>
              <p:nvPr/>
            </p:nvSpPr>
            <p:spPr>
              <a:xfrm>
                <a:off x="2424122" y="5045673"/>
                <a:ext cx="2327817" cy="5579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𝑙𝑛𝑥</m:t>
                              </m:r>
                            </m:e>
                          </m:d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  <m:r>
                        <a:rPr lang="en-US" sz="200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B32212-4AFA-40A1-BE32-F41DFD4BA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122" y="5045673"/>
                <a:ext cx="2327817" cy="5579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672A289-3FEB-426B-B6BA-474DA9CE51BD}"/>
                  </a:ext>
                </a:extLst>
              </p:cNvPr>
              <p:cNvSpPr txBox="1"/>
              <p:nvPr/>
            </p:nvSpPr>
            <p:spPr>
              <a:xfrm>
                <a:off x="2424122" y="5685548"/>
                <a:ext cx="4042582" cy="368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US" sz="2000" i="1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4−2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  <m:r>
                        <a:rPr lang="en-US" sz="2000" i="1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1−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−4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672A289-3FEB-426B-B6BA-474DA9CE5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122" y="5685548"/>
                <a:ext cx="4042582" cy="368691"/>
              </a:xfrm>
              <a:prstGeom prst="rect">
                <a:avLst/>
              </a:prstGeom>
              <a:blipFill>
                <a:blip r:embed="rId10"/>
                <a:stretch>
                  <a:fillRect l="-151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272CED7-D4B4-4E13-8F95-ABF1F340B28C}"/>
                  </a:ext>
                </a:extLst>
              </p:cNvPr>
              <p:cNvSpPr txBox="1"/>
              <p:nvPr/>
            </p:nvSpPr>
            <p:spPr>
              <a:xfrm>
                <a:off x="2424122" y="6136141"/>
                <a:ext cx="12977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4−4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272CED7-D4B4-4E13-8F95-ABF1F340B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122" y="6136141"/>
                <a:ext cx="1297728" cy="307777"/>
              </a:xfrm>
              <a:prstGeom prst="rect">
                <a:avLst/>
              </a:prstGeom>
              <a:blipFill>
                <a:blip r:embed="rId11"/>
                <a:stretch>
                  <a:fillRect l="-1408" r="-3286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9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  <p:bldP spid="12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E1C011-D970-4D10-A3C3-A8FA58DA9EC8}"/>
                  </a:ext>
                </a:extLst>
              </p:cNvPr>
              <p:cNvSpPr txBox="1"/>
              <p:nvPr/>
            </p:nvSpPr>
            <p:spPr>
              <a:xfrm>
                <a:off x="287021" y="98156"/>
                <a:ext cx="2037079" cy="4476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4)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𝑙𝑛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E1C011-D970-4D10-A3C3-A8FA58DA9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21" y="98156"/>
                <a:ext cx="2037079" cy="447687"/>
              </a:xfrm>
              <a:prstGeom prst="rect">
                <a:avLst/>
              </a:prstGeom>
              <a:blipFill>
                <a:blip r:embed="rId2"/>
                <a:stretch>
                  <a:fillRect l="-9581" t="-139189" b="-197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3AF8AD-7136-44A8-B20C-B79A9FE8A7C3}"/>
                  </a:ext>
                </a:extLst>
              </p:cNvPr>
              <p:cNvSpPr txBox="1"/>
              <p:nvPr/>
            </p:nvSpPr>
            <p:spPr>
              <a:xfrm>
                <a:off x="2092892" y="218567"/>
                <a:ext cx="399040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𝑑𝑣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3AF8AD-7136-44A8-B20C-B79A9FE8A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892" y="218567"/>
                <a:ext cx="3990408" cy="307777"/>
              </a:xfrm>
              <a:prstGeom prst="rect">
                <a:avLst/>
              </a:prstGeom>
              <a:blipFill>
                <a:blip r:embed="rId3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C7234A-F8C4-4978-96D2-729A6B881173}"/>
                  </a:ext>
                </a:extLst>
              </p:cNvPr>
              <p:cNvSpPr txBox="1"/>
              <p:nvPr/>
            </p:nvSpPr>
            <p:spPr>
              <a:xfrm>
                <a:off x="2488043" y="599075"/>
                <a:ext cx="2997167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,   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C7234A-F8C4-4978-96D2-729A6B8811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043" y="599075"/>
                <a:ext cx="2997167" cy="5782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218D7C1-2E1A-4EA2-9366-CD7DD3B41E86}"/>
                  </a:ext>
                </a:extLst>
              </p:cNvPr>
              <p:cNvSpPr txBox="1"/>
              <p:nvPr/>
            </p:nvSpPr>
            <p:spPr>
              <a:xfrm>
                <a:off x="214752" y="1177310"/>
                <a:ext cx="2623256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𝑙𝑛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𝑙𝑛𝑥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𝑥𝑑𝑥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218D7C1-2E1A-4EA2-9366-CD7DD3B41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52" y="1177310"/>
                <a:ext cx="2623256" cy="899670"/>
              </a:xfrm>
              <a:prstGeom prst="rect">
                <a:avLst/>
              </a:prstGeom>
              <a:blipFill>
                <a:blip r:embed="rId5"/>
                <a:stretch>
                  <a:fillRect r="-37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26DC9E-F026-4738-8C16-A7DDC84BA6BC}"/>
                  </a:ext>
                </a:extLst>
              </p:cNvPr>
              <p:cNvSpPr txBox="1"/>
              <p:nvPr/>
            </p:nvSpPr>
            <p:spPr>
              <a:xfrm>
                <a:off x="3508450" y="1205540"/>
                <a:ext cx="3252011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𝑙𝑛𝑥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26DC9E-F026-4738-8C16-A7DDC84BA6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450" y="1205540"/>
                <a:ext cx="3252011" cy="8996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CCF9BC-D29B-4130-BFE1-C25D1E82C6CE}"/>
                  </a:ext>
                </a:extLst>
              </p:cNvPr>
              <p:cNvSpPr txBox="1"/>
              <p:nvPr/>
            </p:nvSpPr>
            <p:spPr>
              <a:xfrm>
                <a:off x="6349627" y="1473256"/>
                <a:ext cx="15003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𝑥𝑙𝑛𝑥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CCF9BC-D29B-4130-BFE1-C25D1E82C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627" y="1473256"/>
                <a:ext cx="1500347" cy="307777"/>
              </a:xfrm>
              <a:prstGeom prst="rect">
                <a:avLst/>
              </a:prstGeom>
              <a:blipFill>
                <a:blip r:embed="rId7"/>
                <a:stretch>
                  <a:fillRect l="-3252" r="-2439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1200EDF-BD1A-49A7-A4A3-5C07ACF0F759}"/>
                  </a:ext>
                </a:extLst>
              </p:cNvPr>
              <p:cNvSpPr txBox="1"/>
              <p:nvPr/>
            </p:nvSpPr>
            <p:spPr>
              <a:xfrm>
                <a:off x="287021" y="2260567"/>
                <a:ext cx="4579952" cy="447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5)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(use the formula twice.)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1200EDF-BD1A-49A7-A4A3-5C07ACF0F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21" y="2260567"/>
                <a:ext cx="4579952" cy="447880"/>
              </a:xfrm>
              <a:prstGeom prst="rect">
                <a:avLst/>
              </a:prstGeom>
              <a:blipFill>
                <a:blip r:embed="rId8"/>
                <a:stretch>
                  <a:fillRect l="-4261" t="-141096" b="-20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21F02B-CE23-4FB1-A41F-C7FF93577F21}"/>
                  </a:ext>
                </a:extLst>
              </p:cNvPr>
              <p:cNvSpPr txBox="1"/>
              <p:nvPr/>
            </p:nvSpPr>
            <p:spPr>
              <a:xfrm>
                <a:off x="2271764" y="2748350"/>
                <a:ext cx="409835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  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𝑑𝑣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21F02B-CE23-4FB1-A41F-C7FF93577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764" y="2748350"/>
                <a:ext cx="4098359" cy="307777"/>
              </a:xfrm>
              <a:prstGeom prst="rect">
                <a:avLst/>
              </a:prstGeom>
              <a:blipFill>
                <a:blip r:embed="rId9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4EA06F-72F9-4D28-A936-DAA45C62F180}"/>
                  </a:ext>
                </a:extLst>
              </p:cNvPr>
              <p:cNvSpPr txBox="1"/>
              <p:nvPr/>
            </p:nvSpPr>
            <p:spPr>
              <a:xfrm>
                <a:off x="2410391" y="3175056"/>
                <a:ext cx="3498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𝑥𝑑𝑥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,        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4EA06F-72F9-4D28-A936-DAA45C62F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391" y="3175056"/>
                <a:ext cx="3498458" cy="307777"/>
              </a:xfrm>
              <a:prstGeom prst="rect">
                <a:avLst/>
              </a:prstGeom>
              <a:blipFill>
                <a:blip r:embed="rId10"/>
                <a:stretch>
                  <a:fillRect l="-1220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BAA492C-703B-4622-8380-B858FE37C201}"/>
                  </a:ext>
                </a:extLst>
              </p:cNvPr>
              <p:cNvSpPr txBox="1"/>
              <p:nvPr/>
            </p:nvSpPr>
            <p:spPr>
              <a:xfrm>
                <a:off x="191504" y="3711291"/>
                <a:ext cx="6666496" cy="447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en-US" sz="2000" dirty="0"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</m:t>
                        </m:r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BAA492C-703B-4622-8380-B858FE37C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04" y="3711291"/>
                <a:ext cx="6666496" cy="447880"/>
              </a:xfrm>
              <a:prstGeom prst="rect">
                <a:avLst/>
              </a:prstGeom>
              <a:blipFill>
                <a:blip r:embed="rId11"/>
                <a:stretch>
                  <a:fillRect l="-7038" t="-141096" b="-20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7D1D087-DBB0-4F25-99C3-EC8B8DE12928}"/>
                  </a:ext>
                </a:extLst>
              </p:cNvPr>
              <p:cNvSpPr txBox="1"/>
              <p:nvPr/>
            </p:nvSpPr>
            <p:spPr>
              <a:xfrm>
                <a:off x="2926299" y="3474725"/>
                <a:ext cx="4063094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7D1D087-DBB0-4F25-99C3-EC8B8DE12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299" y="3474725"/>
                <a:ext cx="4063094" cy="8996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DFB60F4-DB2B-4713-A1F9-A2333D8EFBC6}"/>
                  </a:ext>
                </a:extLst>
              </p:cNvPr>
              <p:cNvSpPr txBox="1"/>
              <p:nvPr/>
            </p:nvSpPr>
            <p:spPr>
              <a:xfrm>
                <a:off x="1363348" y="4220506"/>
                <a:ext cx="335169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    </m:t>
                      </m:r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𝑑𝑣</m:t>
                      </m:r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000" i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DFB60F4-DB2B-4713-A1F9-A2333D8EFB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348" y="4220506"/>
                <a:ext cx="3351696" cy="307777"/>
              </a:xfrm>
              <a:prstGeom prst="rect">
                <a:avLst/>
              </a:prstGeom>
              <a:blipFill>
                <a:blip r:embed="rId13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C03212B-D46B-413E-8962-89491C17BF9D}"/>
                  </a:ext>
                </a:extLst>
              </p:cNvPr>
              <p:cNvSpPr txBox="1"/>
              <p:nvPr/>
            </p:nvSpPr>
            <p:spPr>
              <a:xfrm>
                <a:off x="1472065" y="4627851"/>
                <a:ext cx="32195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                  </m:t>
                      </m:r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C03212B-D46B-413E-8962-89491C17BF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065" y="4627851"/>
                <a:ext cx="3219536" cy="307777"/>
              </a:xfrm>
              <a:prstGeom prst="rect">
                <a:avLst/>
              </a:prstGeom>
              <a:blipFill>
                <a:blip r:embed="rId14"/>
                <a:stretch>
                  <a:fillRect l="-1323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60DBF4D-A479-42CE-AF0C-1EB6E6DE535C}"/>
                  </a:ext>
                </a:extLst>
              </p:cNvPr>
              <p:cNvSpPr txBox="1"/>
              <p:nvPr/>
            </p:nvSpPr>
            <p:spPr>
              <a:xfrm>
                <a:off x="-35139" y="4909620"/>
                <a:ext cx="6463476" cy="10705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−2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60DBF4D-A479-42CE-AF0C-1EB6E6DE53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139" y="4909620"/>
                <a:ext cx="6463476" cy="107054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425B160-3C25-49F8-ACDC-219557DFF8CC}"/>
                  </a:ext>
                </a:extLst>
              </p:cNvPr>
              <p:cNvSpPr txBox="1"/>
              <p:nvPr/>
            </p:nvSpPr>
            <p:spPr>
              <a:xfrm>
                <a:off x="3877396" y="5242395"/>
                <a:ext cx="471415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−2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425B160-3C25-49F8-ACDC-219557DFF8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396" y="5242395"/>
                <a:ext cx="4714154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AD65668-5384-41B5-8C14-27C7BF062896}"/>
                  </a:ext>
                </a:extLst>
              </p:cNvPr>
              <p:cNvSpPr txBox="1"/>
              <p:nvPr/>
            </p:nvSpPr>
            <p:spPr>
              <a:xfrm>
                <a:off x="338149" y="6053729"/>
                <a:ext cx="5487367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−2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AD65668-5384-41B5-8C14-27C7BF062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49" y="6053729"/>
                <a:ext cx="5487367" cy="307777"/>
              </a:xfrm>
              <a:prstGeom prst="rect">
                <a:avLst/>
              </a:prstGeom>
              <a:blipFill>
                <a:blip r:embed="rId17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51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3" grpId="0"/>
      <p:bldP spid="14" grpId="0"/>
      <p:bldP spid="15" grpId="0"/>
      <p:bldP spid="17" grpId="0"/>
      <p:bldP spid="19" grpId="0"/>
      <p:bldP spid="20" grpId="0"/>
      <p:bldP spid="21" grpId="0"/>
      <p:bldP spid="23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D4D962-68F8-4DDF-992E-561C6EE9E87B}"/>
                  </a:ext>
                </a:extLst>
              </p:cNvPr>
              <p:cNvSpPr txBox="1"/>
              <p:nvPr/>
            </p:nvSpPr>
            <p:spPr>
              <a:xfrm>
                <a:off x="490497" y="180396"/>
                <a:ext cx="2133434" cy="447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6)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𝑙𝑛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D4D962-68F8-4DDF-992E-561C6EE9E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97" y="180396"/>
                <a:ext cx="2133434" cy="447880"/>
              </a:xfrm>
              <a:prstGeom prst="rect">
                <a:avLst/>
              </a:prstGeom>
              <a:blipFill>
                <a:blip r:embed="rId2"/>
                <a:stretch>
                  <a:fillRect l="-9143" t="-141096" b="-20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979FBDD-A568-4BE0-96CA-B99E34F31AD1}"/>
              </a:ext>
            </a:extLst>
          </p:cNvPr>
          <p:cNvSpPr txBox="1"/>
          <p:nvPr/>
        </p:nvSpPr>
        <p:spPr>
          <a:xfrm>
            <a:off x="626828" y="792700"/>
            <a:ext cx="2662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First by substitution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954AECA-8474-4EC5-883C-70F874424F7B}"/>
                  </a:ext>
                </a:extLst>
              </p:cNvPr>
              <p:cNvSpPr txBox="1"/>
              <p:nvPr/>
            </p:nvSpPr>
            <p:spPr>
              <a:xfrm>
                <a:off x="3022739" y="776747"/>
                <a:ext cx="6423762" cy="4362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𝑙𝑛𝑥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𝑑𝑢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𝑥𝑑𝑢</m:t>
                    </m:r>
                  </m:oMath>
                </a14:m>
                <a:r>
                  <a:rPr lang="en-US" sz="2000" dirty="0"/>
                  <a:t>,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954AECA-8474-4EC5-883C-70F874424F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739" y="776747"/>
                <a:ext cx="6423762" cy="436210"/>
              </a:xfrm>
              <a:prstGeom prst="rect">
                <a:avLst/>
              </a:prstGeom>
              <a:blipFill>
                <a:blip r:embed="rId3"/>
                <a:stretch>
                  <a:fillRect l="-1044" t="-4167" b="-1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40FAC4F-6A81-4829-BA5B-05EDCBF7926D}"/>
                  </a:ext>
                </a:extLst>
              </p:cNvPr>
              <p:cNvSpPr txBox="1"/>
              <p:nvPr/>
            </p:nvSpPr>
            <p:spPr>
              <a:xfrm>
                <a:off x="4705185" y="1359424"/>
                <a:ext cx="20448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40FAC4F-6A81-4829-BA5B-05EDCBF7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185" y="1359424"/>
                <a:ext cx="2044855" cy="307777"/>
              </a:xfrm>
              <a:prstGeom prst="rect">
                <a:avLst/>
              </a:prstGeom>
              <a:blipFill>
                <a:blip r:embed="rId4"/>
                <a:stretch>
                  <a:fillRect l="-1194" r="-597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B0EEB2-02C0-43B1-8C42-B93FDA4A739F}"/>
                  </a:ext>
                </a:extLst>
              </p:cNvPr>
              <p:cNvSpPr txBox="1"/>
              <p:nvPr/>
            </p:nvSpPr>
            <p:spPr>
              <a:xfrm>
                <a:off x="1450340" y="2608664"/>
                <a:ext cx="6087109" cy="447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𝑙𝑛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en-US" sz="2000" dirty="0"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𝑑𝑢</m:t>
                        </m:r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B0EEB2-02C0-43B1-8C42-B93FDA4A7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340" y="2608664"/>
                <a:ext cx="6087109" cy="447880"/>
              </a:xfrm>
              <a:prstGeom prst="rect">
                <a:avLst/>
              </a:prstGeom>
              <a:blipFill>
                <a:blip r:embed="rId5"/>
                <a:stretch>
                  <a:fillRect l="-7816" t="-141096" b="-20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7963F8-8005-4ACA-8298-9F6B838C6C13}"/>
                  </a:ext>
                </a:extLst>
              </p:cNvPr>
              <p:cNvSpPr txBox="1"/>
              <p:nvPr/>
            </p:nvSpPr>
            <p:spPr>
              <a:xfrm>
                <a:off x="2793952" y="3120714"/>
                <a:ext cx="1393963" cy="7217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𝑢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7963F8-8005-4ACA-8298-9F6B838C6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952" y="3120714"/>
                <a:ext cx="1393963" cy="721736"/>
              </a:xfrm>
              <a:prstGeom prst="rect">
                <a:avLst/>
              </a:prstGeom>
              <a:blipFill>
                <a:blip r:embed="rId6"/>
                <a:stretch>
                  <a:fillRect r="-15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5776848-DC46-4CED-B681-23817C62B9CF}"/>
                  </a:ext>
                </a:extLst>
              </p:cNvPr>
              <p:cNvSpPr txBox="1"/>
              <p:nvPr/>
            </p:nvSpPr>
            <p:spPr>
              <a:xfrm>
                <a:off x="5982650" y="2550181"/>
                <a:ext cx="7673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(5)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5776848-DC46-4CED-B681-23817C62B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650" y="2550181"/>
                <a:ext cx="767390" cy="307777"/>
              </a:xfrm>
              <a:prstGeom prst="rect">
                <a:avLst/>
              </a:prstGeom>
              <a:blipFill>
                <a:blip r:embed="rId7"/>
                <a:stretch>
                  <a:fillRect l="-10317" r="-10317" b="-37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E0B627A-B24B-4AC9-AEDE-D5F793AA982F}"/>
                  </a:ext>
                </a:extLst>
              </p:cNvPr>
              <p:cNvSpPr txBox="1"/>
              <p:nvPr/>
            </p:nvSpPr>
            <p:spPr>
              <a:xfrm>
                <a:off x="2793952" y="3846154"/>
                <a:ext cx="30293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𝑢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−2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𝑢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𝑢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𝑢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E0B627A-B24B-4AC9-AEDE-D5F793AA9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952" y="3846154"/>
                <a:ext cx="3029355" cy="307777"/>
              </a:xfrm>
              <a:prstGeom prst="rect">
                <a:avLst/>
              </a:prstGeom>
              <a:blipFill>
                <a:blip r:embed="rId8"/>
                <a:stretch>
                  <a:fillRect l="-201" r="-1006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855CDB-C455-4521-B4A5-87E1F6B7C12B}"/>
                  </a:ext>
                </a:extLst>
              </p:cNvPr>
              <p:cNvSpPr txBox="1"/>
              <p:nvPr/>
            </p:nvSpPr>
            <p:spPr>
              <a:xfrm>
                <a:off x="2793951" y="4341482"/>
                <a:ext cx="4213782" cy="313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𝑙𝑛𝑥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𝑙𝑛𝑥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−2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𝑙𝑛𝑥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𝑙𝑛𝑥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𝑙𝑛𝑥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855CDB-C455-4521-B4A5-87E1F6B7C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951" y="4341482"/>
                <a:ext cx="4213782" cy="313291"/>
              </a:xfrm>
              <a:prstGeom prst="rect">
                <a:avLst/>
              </a:prstGeom>
              <a:blipFill>
                <a:blip r:embed="rId9"/>
                <a:stretch>
                  <a:fillRect t="-1923" r="-578" b="-3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FB717C4-7171-4304-908E-A48DFE06D4D3}"/>
                  </a:ext>
                </a:extLst>
              </p:cNvPr>
              <p:cNvSpPr txBox="1"/>
              <p:nvPr/>
            </p:nvSpPr>
            <p:spPr>
              <a:xfrm>
                <a:off x="2793951" y="4884886"/>
                <a:ext cx="34947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𝑙𝑛𝑥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−2(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𝑙𝑛𝑥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+2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FB717C4-7171-4304-908E-A48DFE06D4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951" y="4884886"/>
                <a:ext cx="3494739" cy="307777"/>
              </a:xfrm>
              <a:prstGeom prst="rect">
                <a:avLst/>
              </a:prstGeom>
              <a:blipFill>
                <a:blip r:embed="rId10"/>
                <a:stretch>
                  <a:fillRect l="-174" r="-697" b="-37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DD63777-80DA-48C4-928F-23BE58FDF626}"/>
                  </a:ext>
                </a:extLst>
              </p:cNvPr>
              <p:cNvSpPr txBox="1"/>
              <p:nvPr/>
            </p:nvSpPr>
            <p:spPr>
              <a:xfrm>
                <a:off x="2741274" y="5383918"/>
                <a:ext cx="32753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𝑙𝑛𝑥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−2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𝑥𝑙𝑛𝑥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+2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DD63777-80DA-48C4-928F-23BE58FDF6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274" y="5383918"/>
                <a:ext cx="3275384" cy="307777"/>
              </a:xfrm>
              <a:prstGeom prst="rect">
                <a:avLst/>
              </a:prstGeom>
              <a:blipFill>
                <a:blip r:embed="rId11"/>
                <a:stretch>
                  <a:fillRect l="-372" r="-745" b="-37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38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1" grpId="0"/>
      <p:bldP spid="12" grpId="0"/>
      <p:bldP spid="13" grpId="0"/>
      <p:bldP spid="15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152596</TotalTime>
  <Words>474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Cambria Math</vt:lpstr>
      <vt:lpstr>Noto Sans Symbols</vt:lpstr>
      <vt:lpstr>Times New Roman</vt:lpstr>
      <vt:lpstr>Verdana</vt:lpstr>
      <vt:lpstr>USHE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1225</cp:revision>
  <dcterms:modified xsi:type="dcterms:W3CDTF">2024-09-08T07:20:10Z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