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4"/>
  </p:sldMasterIdLst>
  <p:notesMasterIdLst>
    <p:notesMasterId r:id="rId45"/>
  </p:notesMasterIdLst>
  <p:handoutMasterIdLst>
    <p:handoutMasterId r:id="rId46"/>
  </p:handoutMasterIdLst>
  <p:sldIdLst>
    <p:sldId id="651" r:id="rId5"/>
    <p:sldId id="697" r:id="rId6"/>
    <p:sldId id="698" r:id="rId7"/>
    <p:sldId id="699" r:id="rId8"/>
    <p:sldId id="700" r:id="rId9"/>
    <p:sldId id="701" r:id="rId10"/>
    <p:sldId id="702" r:id="rId11"/>
    <p:sldId id="703" r:id="rId12"/>
    <p:sldId id="704" r:id="rId13"/>
    <p:sldId id="705" r:id="rId14"/>
    <p:sldId id="706" r:id="rId15"/>
    <p:sldId id="707" r:id="rId16"/>
    <p:sldId id="729" r:id="rId17"/>
    <p:sldId id="730" r:id="rId18"/>
    <p:sldId id="731" r:id="rId19"/>
    <p:sldId id="714" r:id="rId20"/>
    <p:sldId id="708" r:id="rId21"/>
    <p:sldId id="709" r:id="rId22"/>
    <p:sldId id="261" r:id="rId23"/>
    <p:sldId id="710" r:id="rId24"/>
    <p:sldId id="711" r:id="rId25"/>
    <p:sldId id="715" r:id="rId26"/>
    <p:sldId id="716" r:id="rId27"/>
    <p:sldId id="717" r:id="rId28"/>
    <p:sldId id="718" r:id="rId29"/>
    <p:sldId id="719" r:id="rId30"/>
    <p:sldId id="720" r:id="rId31"/>
    <p:sldId id="721" r:id="rId32"/>
    <p:sldId id="722" r:id="rId33"/>
    <p:sldId id="723" r:id="rId34"/>
    <p:sldId id="724" r:id="rId35"/>
    <p:sldId id="725" r:id="rId36"/>
    <p:sldId id="726" r:id="rId37"/>
    <p:sldId id="727" r:id="rId38"/>
    <p:sldId id="732" r:id="rId39"/>
    <p:sldId id="728" r:id="rId40"/>
    <p:sldId id="712" r:id="rId41"/>
    <p:sldId id="713" r:id="rId42"/>
    <p:sldId id="733" r:id="rId43"/>
    <p:sldId id="73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3" orient="horz" pos="414" userDrawn="1">
          <p15:clr>
            <a:srgbClr val="A4A3A4"/>
          </p15:clr>
        </p15:guide>
        <p15:guide id="4" pos="249" userDrawn="1">
          <p15:clr>
            <a:srgbClr val="A4A3A4"/>
          </p15:clr>
        </p15:guide>
        <p15:guide id="5" pos="2880" userDrawn="1">
          <p15:clr>
            <a:srgbClr val="A4A3A4"/>
          </p15:clr>
        </p15:guide>
        <p15:guide id="6" orient="horz" pos="2228" userDrawn="1">
          <p15:clr>
            <a:srgbClr val="A4A3A4"/>
          </p15:clr>
        </p15:guide>
        <p15:guide id="7" pos="5534" userDrawn="1">
          <p15:clr>
            <a:srgbClr val="A4A3A4"/>
          </p15:clr>
        </p15:guide>
        <p15:guide id="8" orient="horz" pos="777" userDrawn="1">
          <p15:clr>
            <a:srgbClr val="A4A3A4"/>
          </p15:clr>
        </p15:guide>
        <p15:guide id="9" orient="horz" pos="958" userDrawn="1">
          <p15:clr>
            <a:srgbClr val="A4A3A4"/>
          </p15:clr>
        </p15:guide>
        <p15:guide id="10" pos="2109" userDrawn="1">
          <p15:clr>
            <a:srgbClr val="A4A3A4"/>
          </p15:clr>
        </p15:guide>
        <p15:guide id="11" pos="22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8" autoAdjust="0"/>
    <p:restoredTop sz="95856" autoAdjust="0"/>
  </p:normalViewPr>
  <p:slideViewPr>
    <p:cSldViewPr snapToGrid="0" snapToObjects="1">
      <p:cViewPr varScale="1">
        <p:scale>
          <a:sx n="100" d="100"/>
          <a:sy n="100" d="100"/>
        </p:scale>
        <p:origin x="172" y="60"/>
      </p:cViewPr>
      <p:guideLst>
        <p:guide orient="horz" pos="3974"/>
        <p:guide orient="horz" pos="414"/>
        <p:guide pos="249"/>
        <p:guide pos="2880"/>
        <p:guide orient="horz" pos="2228"/>
        <p:guide pos="5534"/>
        <p:guide orient="horz" pos="777"/>
        <p:guide orient="horz" pos="958"/>
        <p:guide pos="2109"/>
        <p:guide pos="2268"/>
      </p:guideLst>
    </p:cSldViewPr>
  </p:slideViewPr>
  <p:outlineViewPr>
    <p:cViewPr>
      <p:scale>
        <a:sx n="33" d="100"/>
        <a:sy n="33" d="100"/>
      </p:scale>
      <p:origin x="0" y="-13374"/>
    </p:cViewPr>
  </p:outlineViewPr>
  <p:notesTextViewPr>
    <p:cViewPr>
      <p:scale>
        <a:sx n="125" d="100"/>
        <a:sy n="125" d="100"/>
      </p:scale>
      <p:origin x="0" y="0"/>
    </p:cViewPr>
  </p:notesTextViewPr>
  <p:sorterViewPr>
    <p:cViewPr>
      <p:scale>
        <a:sx n="100" d="100"/>
        <a:sy n="100" d="100"/>
      </p:scale>
      <p:origin x="0" y="-15030"/>
    </p:cViewPr>
  </p:sorterViewPr>
  <p:notesViewPr>
    <p:cSldViewPr snapToGrid="0" snapToObject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wmf"/><Relationship Id="rId5" Type="http://schemas.openxmlformats.org/officeDocument/2006/relationships/image" Target="../media/image274.wmf"/><Relationship Id="rId4" Type="http://schemas.openxmlformats.org/officeDocument/2006/relationships/image" Target="../media/image27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7.wmf"/><Relationship Id="rId1" Type="http://schemas.openxmlformats.org/officeDocument/2006/relationships/image" Target="../media/image2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4.wmf"/><Relationship Id="rId2" Type="http://schemas.openxmlformats.org/officeDocument/2006/relationships/image" Target="../media/image303.wmf"/><Relationship Id="rId1" Type="http://schemas.openxmlformats.org/officeDocument/2006/relationships/image" Target="../media/image302.wmf"/><Relationship Id="rId4" Type="http://schemas.openxmlformats.org/officeDocument/2006/relationships/image" Target="../media/image30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 Id="rId9" Type="http://schemas.openxmlformats.org/officeDocument/2006/relationships/image" Target="../media/image8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98.wmf"/><Relationship Id="rId3" Type="http://schemas.openxmlformats.org/officeDocument/2006/relationships/image" Target="../media/image88.wmf"/><Relationship Id="rId7" Type="http://schemas.openxmlformats.org/officeDocument/2006/relationships/image" Target="../media/image92.wmf"/><Relationship Id="rId12" Type="http://schemas.openxmlformats.org/officeDocument/2006/relationships/image" Target="../media/image97.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0" Type="http://schemas.openxmlformats.org/officeDocument/2006/relationships/image" Target="../media/image95.wmf"/><Relationship Id="rId4" Type="http://schemas.openxmlformats.org/officeDocument/2006/relationships/image" Target="../media/image89.wmf"/><Relationship Id="rId9" Type="http://schemas.openxmlformats.org/officeDocument/2006/relationships/image" Target="../media/image9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10.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 Id="rId9" Type="http://schemas.openxmlformats.org/officeDocument/2006/relationships/image" Target="../media/image1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5" Type="http://schemas.openxmlformats.org/officeDocument/2006/relationships/image" Target="../media/image117.wmf"/><Relationship Id="rId4" Type="http://schemas.openxmlformats.org/officeDocument/2006/relationships/image" Target="../media/image1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224.wmf"/><Relationship Id="rId7" Type="http://schemas.openxmlformats.org/officeDocument/2006/relationships/image" Target="../media/image228.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227.wmf"/><Relationship Id="rId5" Type="http://schemas.openxmlformats.org/officeDocument/2006/relationships/image" Target="../media/image226.wmf"/><Relationship Id="rId10" Type="http://schemas.openxmlformats.org/officeDocument/2006/relationships/image" Target="../media/image231.wmf"/><Relationship Id="rId4" Type="http://schemas.openxmlformats.org/officeDocument/2006/relationships/image" Target="../media/image225.wmf"/><Relationship Id="rId9" Type="http://schemas.openxmlformats.org/officeDocument/2006/relationships/image" Target="../media/image2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4.wmf"/><Relationship Id="rId2" Type="http://schemas.openxmlformats.org/officeDocument/2006/relationships/image" Target="../media/image233.wmf"/><Relationship Id="rId1" Type="http://schemas.openxmlformats.org/officeDocument/2006/relationships/image" Target="../media/image232.wmf"/><Relationship Id="rId6" Type="http://schemas.openxmlformats.org/officeDocument/2006/relationships/image" Target="../media/image237.wmf"/><Relationship Id="rId5" Type="http://schemas.openxmlformats.org/officeDocument/2006/relationships/image" Target="../media/image236.wmf"/><Relationship Id="rId4" Type="http://schemas.openxmlformats.org/officeDocument/2006/relationships/image" Target="../media/image2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9" name="Content Placeholder"/>
          <p:cNvSpPr txBox="1">
            <a:spLocks noGrp="1"/>
          </p:cNvSpPr>
          <p:nvPr>
            <p:ph type="body" idx="1"/>
          </p:nvPr>
        </p:nvSpPr>
        <p:spPr>
          <a:xfrm>
            <a:off x="457200" y="816429"/>
            <a:ext cx="8229600" cy="47897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lIns="0" tIns="0" rIns="0" bIns="0"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lIns="0" tIns="0" rIns="0" bIns="0"/>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pic>
        <p:nvPicPr>
          <p:cNvPr id="14" name="Picture Placeholder 21">
            <a:extLst>
              <a:ext uri="{FF2B5EF4-FFF2-40B4-BE49-F238E27FC236}">
                <a16:creationId xmlns:a16="http://schemas.microsoft.com/office/drawing/2014/main" id="{8F987953-5CEB-4D5C-853E-4A902D2036A1}"/>
              </a:ext>
            </a:extLst>
          </p:cNvPr>
          <p:cNvPicPr>
            <a:picLocks noChangeAspect="1"/>
          </p:cNvPicPr>
          <p:nvPr userDrawn="1"/>
        </p:nvPicPr>
        <p:blipFill>
          <a:blip r:embed="rId2"/>
          <a:srcRect t="22152" b="22152"/>
          <a:stretch>
            <a:fillRect/>
          </a:stretch>
        </p:blipFill>
        <p:spPr>
          <a:xfrm>
            <a:off x="332508" y="6382545"/>
            <a:ext cx="1153391" cy="290602"/>
          </a:xfrm>
          <a:prstGeom prst="rect">
            <a:avLst/>
          </a:prstGeom>
          <a:noFill/>
          <a:ln>
            <a:noFill/>
          </a:ln>
        </p:spPr>
      </p:pic>
      <p:sp>
        <p:nvSpPr>
          <p:cNvPr id="3" name="Picture Placeholder 2">
            <a:extLst>
              <a:ext uri="{FF2B5EF4-FFF2-40B4-BE49-F238E27FC236}">
                <a16:creationId xmlns:a16="http://schemas.microsoft.com/office/drawing/2014/main" id="{C3C8124B-1F34-4D41-A570-3456861FAA06}"/>
              </a:ext>
            </a:extLst>
          </p:cNvPr>
          <p:cNvSpPr>
            <a:spLocks noGrp="1"/>
          </p:cNvSpPr>
          <p:nvPr>
            <p:ph type="pic" sz="quarter" idx="18"/>
          </p:nvPr>
        </p:nvSpPr>
        <p:spPr>
          <a:xfrm>
            <a:off x="457200" y="1508125"/>
            <a:ext cx="4232275" cy="4533900"/>
          </a:xfrm>
        </p:spPr>
        <p:txBody>
          <a:bodyPr/>
          <a:lstStyle/>
          <a:p>
            <a:endParaRPr lang="en-IN"/>
          </a:p>
        </p:txBody>
      </p:sp>
      <p:sp>
        <p:nvSpPr>
          <p:cNvPr id="4" name="Content Placeholder 3">
            <a:extLst>
              <a:ext uri="{FF2B5EF4-FFF2-40B4-BE49-F238E27FC236}">
                <a16:creationId xmlns:a16="http://schemas.microsoft.com/office/drawing/2014/main" id="{23E47C4D-FEC7-45FC-9FD8-7B40A02E9C87}"/>
              </a:ext>
            </a:extLst>
          </p:cNvPr>
          <p:cNvSpPr>
            <a:spLocks noGrp="1"/>
          </p:cNvSpPr>
          <p:nvPr>
            <p:ph sz="quarter" idx="19"/>
          </p:nvPr>
        </p:nvSpPr>
        <p:spPr>
          <a:xfrm>
            <a:off x="457200" y="112713"/>
            <a:ext cx="8128000" cy="61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lIns="0" tIns="0" rIns="0" bIns="0"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a:p>
        </p:txBody>
      </p:sp>
      <p:sp>
        <p:nvSpPr>
          <p:cNvPr id="4" name="Picture Placeholder 3">
            <a:extLst>
              <a:ext uri="{FF2B5EF4-FFF2-40B4-BE49-F238E27FC236}">
                <a16:creationId xmlns:a16="http://schemas.microsoft.com/office/drawing/2014/main" id="{8E7D8767-4141-4147-B2D2-9763C8CD3CE7}"/>
              </a:ext>
            </a:extLst>
          </p:cNvPr>
          <p:cNvSpPr>
            <a:spLocks noGrp="1"/>
          </p:cNvSpPr>
          <p:nvPr>
            <p:ph type="pic" sz="quarter" idx="19"/>
          </p:nvPr>
        </p:nvSpPr>
        <p:spPr>
          <a:xfrm>
            <a:off x="457200" y="6291263"/>
            <a:ext cx="1262063" cy="566737"/>
          </a:xfrm>
        </p:spPr>
        <p:txBody>
          <a:bodyPr/>
          <a:lstStyle/>
          <a:p>
            <a:endParaRPr lang="en-IN"/>
          </a:p>
        </p:txBody>
      </p:sp>
    </p:spTree>
    <p:extLst>
      <p:ext uri="{BB962C8B-B14F-4D97-AF65-F5344CB8AC3E}">
        <p14:creationId xmlns:p14="http://schemas.microsoft.com/office/powerpoint/2010/main" val="14465355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878AC-2294-4905-BDAF-5D6FB0F029C2}"/>
              </a:ext>
            </a:extLst>
          </p:cNvPr>
          <p:cNvSpPr>
            <a:spLocks noGrp="1"/>
          </p:cNvSpPr>
          <p:nvPr>
            <p:ph type="dt" sz="half" idx="10"/>
          </p:nvPr>
        </p:nvSpPr>
        <p:spPr/>
        <p:txBody>
          <a:bodyPr/>
          <a:lstStyle/>
          <a:p>
            <a:fld id="{F3DF8E28-C3B6-44E5-B638-76C2C54305A0}" type="datetimeFigureOut">
              <a:rPr lang="en-US" smtClean="0"/>
              <a:t>9/5/2024</a:t>
            </a:fld>
            <a:endParaRPr lang="en-US"/>
          </a:p>
        </p:txBody>
      </p:sp>
      <p:sp>
        <p:nvSpPr>
          <p:cNvPr id="3" name="Footer Placeholder 2">
            <a:extLst>
              <a:ext uri="{FF2B5EF4-FFF2-40B4-BE49-F238E27FC236}">
                <a16:creationId xmlns:a16="http://schemas.microsoft.com/office/drawing/2014/main" id="{C47B0858-E52D-4CC8-AF09-16571D4F12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4C6515-8091-42E3-B319-51A2699BFB68}"/>
              </a:ext>
            </a:extLst>
          </p:cNvPr>
          <p:cNvSpPr>
            <a:spLocks noGrp="1"/>
          </p:cNvSpPr>
          <p:nvPr>
            <p:ph type="sldNum" sz="quarter" idx="12"/>
          </p:nvPr>
        </p:nvSpPr>
        <p:spPr/>
        <p:txBody>
          <a:bodyPr/>
          <a:lstStyle/>
          <a:p>
            <a:fld id="{5778C300-4ABE-4FC4-9FAA-A44A8E799604}" type="slidenum">
              <a:rPr lang="en-US" smtClean="0"/>
              <a:t>‹#›</a:t>
            </a:fld>
            <a:endParaRPr lang="en-US"/>
          </a:p>
        </p:txBody>
      </p:sp>
    </p:spTree>
    <p:extLst>
      <p:ext uri="{BB962C8B-B14F-4D97-AF65-F5344CB8AC3E}">
        <p14:creationId xmlns:p14="http://schemas.microsoft.com/office/powerpoint/2010/main" val="213398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2" r:id="rId3"/>
    <p:sldLayoutId id="21474836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13.bin"/><Relationship Id="rId18" Type="http://schemas.openxmlformats.org/officeDocument/2006/relationships/image" Target="../media/image79.wmf"/><Relationship Id="rId3" Type="http://schemas.openxmlformats.org/officeDocument/2006/relationships/oleObject" Target="../embeddings/oleObject8.bin"/><Relationship Id="rId21" Type="http://schemas.openxmlformats.org/officeDocument/2006/relationships/image" Target="../media/image81.png"/><Relationship Id="rId7" Type="http://schemas.openxmlformats.org/officeDocument/2006/relationships/oleObject" Target="../embeddings/oleObject10.bin"/><Relationship Id="rId12" Type="http://schemas.openxmlformats.org/officeDocument/2006/relationships/image" Target="../media/image76.wmf"/><Relationship Id="rId17" Type="http://schemas.openxmlformats.org/officeDocument/2006/relationships/oleObject" Target="../embeddings/oleObject15.bin"/><Relationship Id="rId25" Type="http://schemas.openxmlformats.org/officeDocument/2006/relationships/image" Target="../media/image85.png"/><Relationship Id="rId2" Type="http://schemas.openxmlformats.org/officeDocument/2006/relationships/slideLayout" Target="../slideLayouts/slideLayout3.xml"/><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vmlDrawing" Target="../drawings/vmlDrawing3.vml"/><Relationship Id="rId6" Type="http://schemas.openxmlformats.org/officeDocument/2006/relationships/image" Target="../media/image73.wmf"/><Relationship Id="rId11" Type="http://schemas.openxmlformats.org/officeDocument/2006/relationships/oleObject" Target="../embeddings/oleObject12.bin"/><Relationship Id="rId24" Type="http://schemas.openxmlformats.org/officeDocument/2006/relationships/image" Target="../media/image84.png"/><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image" Target="../media/image83.png"/><Relationship Id="rId10" Type="http://schemas.openxmlformats.org/officeDocument/2006/relationships/image" Target="../media/image75.wmf"/><Relationship Id="rId19" Type="http://schemas.openxmlformats.org/officeDocument/2006/relationships/oleObject" Target="../embeddings/oleObject16.bin"/><Relationship Id="rId4" Type="http://schemas.openxmlformats.org/officeDocument/2006/relationships/image" Target="../media/image72.wmf"/><Relationship Id="rId9" Type="http://schemas.openxmlformats.org/officeDocument/2006/relationships/oleObject" Target="../embeddings/oleObject11.bin"/><Relationship Id="rId14" Type="http://schemas.openxmlformats.org/officeDocument/2006/relationships/image" Target="../media/image77.wmf"/><Relationship Id="rId22"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0.w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oleObject" Target="../embeddings/oleObject17.bin"/><Relationship Id="rId21" Type="http://schemas.openxmlformats.org/officeDocument/2006/relationships/image" Target="../media/image94.wmf"/><Relationship Id="rId7" Type="http://schemas.openxmlformats.org/officeDocument/2006/relationships/oleObject" Target="../embeddings/oleObject19.bin"/><Relationship Id="rId12" Type="http://schemas.openxmlformats.org/officeDocument/2006/relationships/oleObject" Target="../embeddings/oleObject22.bin"/><Relationship Id="rId17" Type="http://schemas.openxmlformats.org/officeDocument/2006/relationships/image" Target="../media/image92.wmf"/><Relationship Id="rId25" Type="http://schemas.openxmlformats.org/officeDocument/2006/relationships/image" Target="../media/image96.wmf"/><Relationship Id="rId2" Type="http://schemas.openxmlformats.org/officeDocument/2006/relationships/slideLayout" Target="../slideLayouts/slideLayout3.xml"/><Relationship Id="rId16" Type="http://schemas.openxmlformats.org/officeDocument/2006/relationships/oleObject" Target="../embeddings/oleObject24.bin"/><Relationship Id="rId20" Type="http://schemas.openxmlformats.org/officeDocument/2006/relationships/oleObject" Target="../embeddings/oleObject26.bin"/><Relationship Id="rId29" Type="http://schemas.openxmlformats.org/officeDocument/2006/relationships/image" Target="../media/image98.wmf"/><Relationship Id="rId1" Type="http://schemas.openxmlformats.org/officeDocument/2006/relationships/vmlDrawing" Target="../drawings/vmlDrawing4.vml"/><Relationship Id="rId6" Type="http://schemas.openxmlformats.org/officeDocument/2006/relationships/image" Target="../media/image87.wmf"/><Relationship Id="rId11" Type="http://schemas.openxmlformats.org/officeDocument/2006/relationships/oleObject" Target="../embeddings/oleObject21.bin"/><Relationship Id="rId24" Type="http://schemas.openxmlformats.org/officeDocument/2006/relationships/oleObject" Target="../embeddings/oleObject28.bin"/><Relationship Id="rId5" Type="http://schemas.openxmlformats.org/officeDocument/2006/relationships/oleObject" Target="../embeddings/oleObject18.bin"/><Relationship Id="rId15" Type="http://schemas.openxmlformats.org/officeDocument/2006/relationships/image" Target="../media/image91.wmf"/><Relationship Id="rId23" Type="http://schemas.openxmlformats.org/officeDocument/2006/relationships/image" Target="../media/image95.wmf"/><Relationship Id="rId28" Type="http://schemas.openxmlformats.org/officeDocument/2006/relationships/oleObject" Target="../embeddings/oleObject30.bin"/><Relationship Id="rId10" Type="http://schemas.openxmlformats.org/officeDocument/2006/relationships/image" Target="../media/image89.wmf"/><Relationship Id="rId19" Type="http://schemas.openxmlformats.org/officeDocument/2006/relationships/image" Target="../media/image93.wmf"/><Relationship Id="rId4" Type="http://schemas.openxmlformats.org/officeDocument/2006/relationships/image" Target="../media/image86.wmf"/><Relationship Id="rId9" Type="http://schemas.openxmlformats.org/officeDocument/2006/relationships/oleObject" Target="../embeddings/oleObject20.bin"/><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97.wmf"/></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4.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36.bin"/><Relationship Id="rId18" Type="http://schemas.openxmlformats.org/officeDocument/2006/relationships/image" Target="../media/image111.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108.wmf"/><Relationship Id="rId17" Type="http://schemas.openxmlformats.org/officeDocument/2006/relationships/oleObject" Target="../embeddings/oleObject38.bin"/><Relationship Id="rId2" Type="http://schemas.openxmlformats.org/officeDocument/2006/relationships/slideLayout" Target="../slideLayouts/slideLayout3.xml"/><Relationship Id="rId16" Type="http://schemas.openxmlformats.org/officeDocument/2006/relationships/image" Target="../media/image110.wmf"/><Relationship Id="rId20" Type="http://schemas.openxmlformats.org/officeDocument/2006/relationships/image" Target="../media/image112.wmf"/><Relationship Id="rId1" Type="http://schemas.openxmlformats.org/officeDocument/2006/relationships/vmlDrawing" Target="../drawings/vmlDrawing5.vml"/><Relationship Id="rId6" Type="http://schemas.openxmlformats.org/officeDocument/2006/relationships/image" Target="../media/image105.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107.wmf"/><Relationship Id="rId19" Type="http://schemas.openxmlformats.org/officeDocument/2006/relationships/oleObject" Target="../embeddings/oleObject39.bin"/><Relationship Id="rId4" Type="http://schemas.openxmlformats.org/officeDocument/2006/relationships/image" Target="../media/image104.wmf"/><Relationship Id="rId9" Type="http://schemas.openxmlformats.org/officeDocument/2006/relationships/oleObject" Target="../embeddings/oleObject34.bin"/><Relationship Id="rId14" Type="http://schemas.openxmlformats.org/officeDocument/2006/relationships/image" Target="../media/image109.wmf"/></Relationships>
</file>

<file path=ppt/slides/_rels/slide15.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117.w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14.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image" Target="../media/image118.png"/><Relationship Id="rId1" Type="http://schemas.openxmlformats.org/officeDocument/2006/relationships/slideLayout" Target="../slideLayouts/slideLayout3.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1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18" Type="http://schemas.openxmlformats.org/officeDocument/2006/relationships/image" Target="../media/image146.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17" Type="http://schemas.openxmlformats.org/officeDocument/2006/relationships/image" Target="../media/image145.png"/><Relationship Id="rId2" Type="http://schemas.openxmlformats.org/officeDocument/2006/relationships/image" Target="../media/image130.png"/><Relationship Id="rId16" Type="http://schemas.openxmlformats.org/officeDocument/2006/relationships/image" Target="../media/image144.png"/><Relationship Id="rId1" Type="http://schemas.openxmlformats.org/officeDocument/2006/relationships/slideLayout" Target="../slideLayouts/slideLayout3.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5" Type="http://schemas.openxmlformats.org/officeDocument/2006/relationships/image" Target="../media/image14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18.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47.png"/><Relationship Id="rId1" Type="http://schemas.openxmlformats.org/officeDocument/2006/relationships/slideLayout" Target="../slideLayouts/slideLayout3.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19.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4.xml"/><Relationship Id="rId6" Type="http://schemas.openxmlformats.org/officeDocument/2006/relationships/image" Target="../media/image161.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169.png"/><Relationship Id="rId7" Type="http://schemas.openxmlformats.org/officeDocument/2006/relationships/image" Target="../media/image167.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46.bin"/><Relationship Id="rId5" Type="http://schemas.openxmlformats.org/officeDocument/2006/relationships/image" Target="../media/image166.wmf"/><Relationship Id="rId4" Type="http://schemas.openxmlformats.org/officeDocument/2006/relationships/oleObject" Target="../embeddings/oleObject45.bin"/><Relationship Id="rId9" Type="http://schemas.openxmlformats.org/officeDocument/2006/relationships/image" Target="../media/image168.wmf"/></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3.xml"/><Relationship Id="rId6" Type="http://schemas.openxmlformats.org/officeDocument/2006/relationships/image" Target="../media/image174.pn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s>
</file>

<file path=ppt/slides/_rels/slide22.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openxmlformats.org/officeDocument/2006/relationships/image" Target="../media/image184.png"/><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3.x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23.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15.png"/><Relationship Id="rId18" Type="http://schemas.openxmlformats.org/officeDocument/2006/relationships/image" Target="../media/image220.png"/><Relationship Id="rId3" Type="http://schemas.openxmlformats.org/officeDocument/2006/relationships/image" Target="../media/image205.png"/><Relationship Id="rId7" Type="http://schemas.openxmlformats.org/officeDocument/2006/relationships/image" Target="../media/image209.png"/><Relationship Id="rId12" Type="http://schemas.openxmlformats.org/officeDocument/2006/relationships/image" Target="../media/image214.png"/><Relationship Id="rId17" Type="http://schemas.openxmlformats.org/officeDocument/2006/relationships/image" Target="../media/image219.png"/><Relationship Id="rId2" Type="http://schemas.openxmlformats.org/officeDocument/2006/relationships/image" Target="../media/image204.png"/><Relationship Id="rId16" Type="http://schemas.openxmlformats.org/officeDocument/2006/relationships/image" Target="../media/image218.png"/><Relationship Id="rId1" Type="http://schemas.openxmlformats.org/officeDocument/2006/relationships/slideLayout" Target="../slideLayouts/slideLayout3.xml"/><Relationship Id="rId6" Type="http://schemas.openxmlformats.org/officeDocument/2006/relationships/image" Target="../media/image208.png"/><Relationship Id="rId11" Type="http://schemas.openxmlformats.org/officeDocument/2006/relationships/image" Target="../media/image213.png"/><Relationship Id="rId5" Type="http://schemas.openxmlformats.org/officeDocument/2006/relationships/image" Target="../media/image207.png"/><Relationship Id="rId15" Type="http://schemas.openxmlformats.org/officeDocument/2006/relationships/image" Target="../media/image217.png"/><Relationship Id="rId10" Type="http://schemas.openxmlformats.org/officeDocument/2006/relationships/image" Target="../media/image212.png"/><Relationship Id="rId19" Type="http://schemas.openxmlformats.org/officeDocument/2006/relationships/image" Target="../media/image221.png"/><Relationship Id="rId4" Type="http://schemas.openxmlformats.org/officeDocument/2006/relationships/image" Target="../media/image206.png"/><Relationship Id="rId9" Type="http://schemas.openxmlformats.org/officeDocument/2006/relationships/image" Target="../media/image211.png"/><Relationship Id="rId14" Type="http://schemas.openxmlformats.org/officeDocument/2006/relationships/image" Target="../media/image216.png"/></Relationships>
</file>

<file path=ppt/slides/_rels/slide24.x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oleObject" Target="../embeddings/oleObject53.bin"/><Relationship Id="rId18" Type="http://schemas.openxmlformats.org/officeDocument/2006/relationships/image" Target="../media/image229.w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226.wmf"/><Relationship Id="rId17" Type="http://schemas.openxmlformats.org/officeDocument/2006/relationships/oleObject" Target="../embeddings/oleObject55.bin"/><Relationship Id="rId2" Type="http://schemas.openxmlformats.org/officeDocument/2006/relationships/slideLayout" Target="../slideLayouts/slideLayout3.xml"/><Relationship Id="rId16" Type="http://schemas.openxmlformats.org/officeDocument/2006/relationships/image" Target="../media/image228.wmf"/><Relationship Id="rId20" Type="http://schemas.openxmlformats.org/officeDocument/2006/relationships/image" Target="../media/image230.wmf"/><Relationship Id="rId1" Type="http://schemas.openxmlformats.org/officeDocument/2006/relationships/vmlDrawing" Target="../drawings/vmlDrawing8.vml"/><Relationship Id="rId6" Type="http://schemas.openxmlformats.org/officeDocument/2006/relationships/image" Target="../media/image223.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225.wmf"/><Relationship Id="rId19" Type="http://schemas.openxmlformats.org/officeDocument/2006/relationships/oleObject" Target="../embeddings/oleObject56.bin"/><Relationship Id="rId4" Type="http://schemas.openxmlformats.org/officeDocument/2006/relationships/image" Target="../media/image222.wmf"/><Relationship Id="rId9" Type="http://schemas.openxmlformats.org/officeDocument/2006/relationships/oleObject" Target="../embeddings/oleObject51.bin"/><Relationship Id="rId14" Type="http://schemas.openxmlformats.org/officeDocument/2006/relationships/image" Target="../media/image227.wmf"/><Relationship Id="rId22" Type="http://schemas.openxmlformats.org/officeDocument/2006/relationships/image" Target="../media/image231.wmf"/></Relationships>
</file>

<file path=ppt/slides/_rels/slide25.xml.rels><?xml version="1.0" encoding="UTF-8" standalone="yes"?>
<Relationships xmlns="http://schemas.openxmlformats.org/package/2006/relationships"><Relationship Id="rId8" Type="http://schemas.openxmlformats.org/officeDocument/2006/relationships/image" Target="../media/image234.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236.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233.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235.wmf"/><Relationship Id="rId4" Type="http://schemas.openxmlformats.org/officeDocument/2006/relationships/image" Target="../media/image232.wmf"/><Relationship Id="rId9" Type="http://schemas.openxmlformats.org/officeDocument/2006/relationships/oleObject" Target="../embeddings/oleObject61.bin"/><Relationship Id="rId14" Type="http://schemas.openxmlformats.org/officeDocument/2006/relationships/image" Target="../media/image237.wmf"/></Relationships>
</file>

<file path=ppt/slides/_rels/slide26.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image" Target="../media/image238.png"/><Relationship Id="rId1" Type="http://schemas.openxmlformats.org/officeDocument/2006/relationships/slideLayout" Target="../slideLayouts/slideLayout3.xml"/><Relationship Id="rId6" Type="http://schemas.openxmlformats.org/officeDocument/2006/relationships/image" Target="../media/image242.png"/><Relationship Id="rId11" Type="http://schemas.openxmlformats.org/officeDocument/2006/relationships/image" Target="../media/image247.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s>
</file>

<file path=ppt/slides/_rels/slide27.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18" Type="http://schemas.openxmlformats.org/officeDocument/2006/relationships/image" Target="../media/image264.png"/><Relationship Id="rId3" Type="http://schemas.openxmlformats.org/officeDocument/2006/relationships/image" Target="../media/image249.png"/><Relationship Id="rId21" Type="http://schemas.openxmlformats.org/officeDocument/2006/relationships/image" Target="../media/image267.png"/><Relationship Id="rId7" Type="http://schemas.openxmlformats.org/officeDocument/2006/relationships/image" Target="../media/image253.png"/><Relationship Id="rId12" Type="http://schemas.openxmlformats.org/officeDocument/2006/relationships/image" Target="../media/image258.png"/><Relationship Id="rId17" Type="http://schemas.openxmlformats.org/officeDocument/2006/relationships/image" Target="../media/image263.png"/><Relationship Id="rId2" Type="http://schemas.openxmlformats.org/officeDocument/2006/relationships/image" Target="../media/image248.png"/><Relationship Id="rId16" Type="http://schemas.openxmlformats.org/officeDocument/2006/relationships/image" Target="../media/image262.png"/><Relationship Id="rId20" Type="http://schemas.openxmlformats.org/officeDocument/2006/relationships/image" Target="../media/image266.png"/><Relationship Id="rId1" Type="http://schemas.openxmlformats.org/officeDocument/2006/relationships/slideLayout" Target="../slideLayouts/slideLayout3.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5" Type="http://schemas.openxmlformats.org/officeDocument/2006/relationships/image" Target="../media/image261.png"/><Relationship Id="rId23" Type="http://schemas.openxmlformats.org/officeDocument/2006/relationships/image" Target="../media/image269.png"/><Relationship Id="rId10" Type="http://schemas.openxmlformats.org/officeDocument/2006/relationships/image" Target="../media/image256.png"/><Relationship Id="rId19" Type="http://schemas.openxmlformats.org/officeDocument/2006/relationships/image" Target="../media/image265.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 Id="rId22" Type="http://schemas.openxmlformats.org/officeDocument/2006/relationships/image" Target="../media/image268.png"/></Relationships>
</file>

<file path=ppt/slides/_rels/slide28.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274.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271.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273.wmf"/><Relationship Id="rId4" Type="http://schemas.openxmlformats.org/officeDocument/2006/relationships/image" Target="../media/image270.wmf"/><Relationship Id="rId9" Type="http://schemas.openxmlformats.org/officeDocument/2006/relationships/oleObject" Target="../embeddings/oleObject67.bin"/><Relationship Id="rId14" Type="http://schemas.openxmlformats.org/officeDocument/2006/relationships/image" Target="../media/image27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278.png"/><Relationship Id="rId7" Type="http://schemas.openxmlformats.org/officeDocument/2006/relationships/image" Target="../media/image276.wmf"/><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embeddings/oleObject70.bin"/><Relationship Id="rId5" Type="http://schemas.openxmlformats.org/officeDocument/2006/relationships/image" Target="../media/image280.png"/><Relationship Id="rId4" Type="http://schemas.openxmlformats.org/officeDocument/2006/relationships/image" Target="../media/image279.png"/><Relationship Id="rId9" Type="http://schemas.openxmlformats.org/officeDocument/2006/relationships/image" Target="../media/image277.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8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89.png"/><Relationship Id="rId13" Type="http://schemas.openxmlformats.org/officeDocument/2006/relationships/image" Target="../media/image294.png"/><Relationship Id="rId18" Type="http://schemas.openxmlformats.org/officeDocument/2006/relationships/image" Target="../media/image299.png"/><Relationship Id="rId3" Type="http://schemas.openxmlformats.org/officeDocument/2006/relationships/image" Target="../media/image284.png"/><Relationship Id="rId7" Type="http://schemas.openxmlformats.org/officeDocument/2006/relationships/image" Target="../media/image288.png"/><Relationship Id="rId12" Type="http://schemas.openxmlformats.org/officeDocument/2006/relationships/image" Target="../media/image293.png"/><Relationship Id="rId17" Type="http://schemas.openxmlformats.org/officeDocument/2006/relationships/image" Target="../media/image298.png"/><Relationship Id="rId2" Type="http://schemas.openxmlformats.org/officeDocument/2006/relationships/image" Target="../media/image283.png"/><Relationship Id="rId16" Type="http://schemas.openxmlformats.org/officeDocument/2006/relationships/image" Target="../media/image297.png"/><Relationship Id="rId20" Type="http://schemas.openxmlformats.org/officeDocument/2006/relationships/image" Target="../media/image301.png"/><Relationship Id="rId1" Type="http://schemas.openxmlformats.org/officeDocument/2006/relationships/slideLayout" Target="../slideLayouts/slideLayout3.xml"/><Relationship Id="rId6" Type="http://schemas.openxmlformats.org/officeDocument/2006/relationships/image" Target="../media/image287.png"/><Relationship Id="rId11" Type="http://schemas.openxmlformats.org/officeDocument/2006/relationships/image" Target="../media/image292.png"/><Relationship Id="rId5" Type="http://schemas.openxmlformats.org/officeDocument/2006/relationships/image" Target="../media/image286.png"/><Relationship Id="rId15" Type="http://schemas.openxmlformats.org/officeDocument/2006/relationships/image" Target="../media/image296.png"/><Relationship Id="rId10" Type="http://schemas.openxmlformats.org/officeDocument/2006/relationships/image" Target="../media/image291.png"/><Relationship Id="rId19" Type="http://schemas.openxmlformats.org/officeDocument/2006/relationships/image" Target="../media/image300.png"/><Relationship Id="rId4" Type="http://schemas.openxmlformats.org/officeDocument/2006/relationships/image" Target="../media/image285.png"/><Relationship Id="rId9" Type="http://schemas.openxmlformats.org/officeDocument/2006/relationships/image" Target="../media/image290.png"/><Relationship Id="rId14" Type="http://schemas.openxmlformats.org/officeDocument/2006/relationships/image" Target="../media/image295.png"/></Relationships>
</file>

<file path=ppt/slides/_rels/slide32.xml.rels><?xml version="1.0" encoding="UTF-8" standalone="yes"?>
<Relationships xmlns="http://schemas.openxmlformats.org/package/2006/relationships"><Relationship Id="rId8" Type="http://schemas.openxmlformats.org/officeDocument/2006/relationships/image" Target="../media/image311.png"/><Relationship Id="rId13" Type="http://schemas.openxmlformats.org/officeDocument/2006/relationships/image" Target="../media/image316.png"/><Relationship Id="rId18" Type="http://schemas.openxmlformats.org/officeDocument/2006/relationships/image" Target="../media/image302.wmf"/><Relationship Id="rId3" Type="http://schemas.openxmlformats.org/officeDocument/2006/relationships/image" Target="../media/image306.png"/><Relationship Id="rId21" Type="http://schemas.openxmlformats.org/officeDocument/2006/relationships/oleObject" Target="../embeddings/oleObject74.bin"/><Relationship Id="rId7" Type="http://schemas.openxmlformats.org/officeDocument/2006/relationships/image" Target="../media/image310.png"/><Relationship Id="rId12" Type="http://schemas.openxmlformats.org/officeDocument/2006/relationships/image" Target="../media/image315.png"/><Relationship Id="rId17" Type="http://schemas.openxmlformats.org/officeDocument/2006/relationships/oleObject" Target="../embeddings/oleObject72.bin"/><Relationship Id="rId2" Type="http://schemas.openxmlformats.org/officeDocument/2006/relationships/slideLayout" Target="../slideLayouts/slideLayout3.xml"/><Relationship Id="rId16" Type="http://schemas.openxmlformats.org/officeDocument/2006/relationships/image" Target="../media/image319.png"/><Relationship Id="rId20" Type="http://schemas.openxmlformats.org/officeDocument/2006/relationships/image" Target="../media/image303.wmf"/><Relationship Id="rId1" Type="http://schemas.openxmlformats.org/officeDocument/2006/relationships/vmlDrawing" Target="../drawings/vmlDrawing12.vml"/><Relationship Id="rId6" Type="http://schemas.openxmlformats.org/officeDocument/2006/relationships/image" Target="../media/image309.png"/><Relationship Id="rId11" Type="http://schemas.openxmlformats.org/officeDocument/2006/relationships/image" Target="../media/image314.png"/><Relationship Id="rId24" Type="http://schemas.openxmlformats.org/officeDocument/2006/relationships/image" Target="../media/image305.wmf"/><Relationship Id="rId5" Type="http://schemas.openxmlformats.org/officeDocument/2006/relationships/image" Target="../media/image308.png"/><Relationship Id="rId15" Type="http://schemas.openxmlformats.org/officeDocument/2006/relationships/image" Target="../media/image318.png"/><Relationship Id="rId23" Type="http://schemas.openxmlformats.org/officeDocument/2006/relationships/oleObject" Target="../embeddings/oleObject75.bin"/><Relationship Id="rId10" Type="http://schemas.openxmlformats.org/officeDocument/2006/relationships/image" Target="../media/image313.png"/><Relationship Id="rId19" Type="http://schemas.openxmlformats.org/officeDocument/2006/relationships/oleObject" Target="../embeddings/oleObject73.bin"/><Relationship Id="rId4" Type="http://schemas.openxmlformats.org/officeDocument/2006/relationships/image" Target="../media/image307.png"/><Relationship Id="rId9" Type="http://schemas.openxmlformats.org/officeDocument/2006/relationships/image" Target="../media/image312.png"/><Relationship Id="rId14" Type="http://schemas.openxmlformats.org/officeDocument/2006/relationships/image" Target="../media/image317.png"/><Relationship Id="rId22" Type="http://schemas.openxmlformats.org/officeDocument/2006/relationships/image" Target="../media/image304.wmf"/></Relationships>
</file>

<file path=ppt/slides/_rels/slide33.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20.png"/><Relationship Id="rId1" Type="http://schemas.openxmlformats.org/officeDocument/2006/relationships/slideLayout" Target="../slideLayouts/slideLayout3.xml"/><Relationship Id="rId5" Type="http://schemas.openxmlformats.org/officeDocument/2006/relationships/image" Target="../media/image323.png"/><Relationship Id="rId4" Type="http://schemas.openxmlformats.org/officeDocument/2006/relationships/image" Target="../media/image322.png"/></Relationships>
</file>

<file path=ppt/slides/_rels/slide34.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image" Target="../media/image335.png"/><Relationship Id="rId3" Type="http://schemas.openxmlformats.org/officeDocument/2006/relationships/image" Target="../media/image325.png"/><Relationship Id="rId7" Type="http://schemas.openxmlformats.org/officeDocument/2006/relationships/image" Target="../media/image329.png"/><Relationship Id="rId12" Type="http://schemas.openxmlformats.org/officeDocument/2006/relationships/image" Target="../media/image334.png"/><Relationship Id="rId2" Type="http://schemas.openxmlformats.org/officeDocument/2006/relationships/image" Target="../media/image324.png"/><Relationship Id="rId1" Type="http://schemas.openxmlformats.org/officeDocument/2006/relationships/slideLayout" Target="../slideLayouts/slideLayout3.xml"/><Relationship Id="rId6" Type="http://schemas.openxmlformats.org/officeDocument/2006/relationships/image" Target="../media/image328.png"/><Relationship Id="rId11" Type="http://schemas.openxmlformats.org/officeDocument/2006/relationships/image" Target="../media/image333.png"/><Relationship Id="rId5" Type="http://schemas.openxmlformats.org/officeDocument/2006/relationships/image" Target="../media/image327.png"/><Relationship Id="rId10" Type="http://schemas.openxmlformats.org/officeDocument/2006/relationships/image" Target="../media/image332.png"/><Relationship Id="rId4" Type="http://schemas.openxmlformats.org/officeDocument/2006/relationships/image" Target="../media/image326.png"/><Relationship Id="rId9" Type="http://schemas.openxmlformats.org/officeDocument/2006/relationships/image" Target="../media/image3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7.png"/><Relationship Id="rId2" Type="http://schemas.openxmlformats.org/officeDocument/2006/relationships/image" Target="../media/image3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44.png"/><Relationship Id="rId3" Type="http://schemas.openxmlformats.org/officeDocument/2006/relationships/image" Target="../media/image339.png"/><Relationship Id="rId7" Type="http://schemas.openxmlformats.org/officeDocument/2006/relationships/image" Target="../media/image343.png"/><Relationship Id="rId2" Type="http://schemas.openxmlformats.org/officeDocument/2006/relationships/image" Target="../media/image338.png"/><Relationship Id="rId1" Type="http://schemas.openxmlformats.org/officeDocument/2006/relationships/slideLayout" Target="../slideLayouts/slideLayout3.xml"/><Relationship Id="rId6" Type="http://schemas.openxmlformats.org/officeDocument/2006/relationships/image" Target="../media/image342.png"/><Relationship Id="rId5" Type="http://schemas.openxmlformats.org/officeDocument/2006/relationships/image" Target="../media/image341.png"/><Relationship Id="rId4" Type="http://schemas.openxmlformats.org/officeDocument/2006/relationships/image" Target="../media/image340.png"/></Relationships>
</file>

<file path=ppt/slides/_rels/slide37.xml.rels><?xml version="1.0" encoding="UTF-8" standalone="yes"?>
<Relationships xmlns="http://schemas.openxmlformats.org/package/2006/relationships"><Relationship Id="rId8" Type="http://schemas.openxmlformats.org/officeDocument/2006/relationships/image" Target="../media/image351.png"/><Relationship Id="rId3" Type="http://schemas.openxmlformats.org/officeDocument/2006/relationships/image" Target="../media/image346.png"/><Relationship Id="rId7" Type="http://schemas.openxmlformats.org/officeDocument/2006/relationships/image" Target="../media/image350.png"/><Relationship Id="rId2" Type="http://schemas.openxmlformats.org/officeDocument/2006/relationships/image" Target="../media/image345.png"/><Relationship Id="rId1" Type="http://schemas.openxmlformats.org/officeDocument/2006/relationships/slideLayout" Target="../slideLayouts/slideLayout3.xml"/><Relationship Id="rId6" Type="http://schemas.openxmlformats.org/officeDocument/2006/relationships/image" Target="../media/image349.png"/><Relationship Id="rId5" Type="http://schemas.openxmlformats.org/officeDocument/2006/relationships/image" Target="../media/image348.png"/><Relationship Id="rId4" Type="http://schemas.openxmlformats.org/officeDocument/2006/relationships/image" Target="../media/image347.png"/><Relationship Id="rId9" Type="http://schemas.openxmlformats.org/officeDocument/2006/relationships/image" Target="../media/image352.png"/></Relationships>
</file>

<file path=ppt/slides/_rels/slide38.xml.rels><?xml version="1.0" encoding="UTF-8" standalone="yes"?>
<Relationships xmlns="http://schemas.openxmlformats.org/package/2006/relationships"><Relationship Id="rId8" Type="http://schemas.openxmlformats.org/officeDocument/2006/relationships/image" Target="../media/image359.png"/><Relationship Id="rId3" Type="http://schemas.openxmlformats.org/officeDocument/2006/relationships/image" Target="../media/image354.png"/><Relationship Id="rId7" Type="http://schemas.openxmlformats.org/officeDocument/2006/relationships/image" Target="../media/image358.png"/><Relationship Id="rId2" Type="http://schemas.openxmlformats.org/officeDocument/2006/relationships/image" Target="../media/image353.png"/><Relationship Id="rId1" Type="http://schemas.openxmlformats.org/officeDocument/2006/relationships/slideLayout" Target="../slideLayouts/slideLayout3.xml"/><Relationship Id="rId6" Type="http://schemas.openxmlformats.org/officeDocument/2006/relationships/image" Target="../media/image357.png"/><Relationship Id="rId5" Type="http://schemas.openxmlformats.org/officeDocument/2006/relationships/image" Target="../media/image356.png"/><Relationship Id="rId4" Type="http://schemas.openxmlformats.org/officeDocument/2006/relationships/image" Target="../media/image355.png"/><Relationship Id="rId9" Type="http://schemas.openxmlformats.org/officeDocument/2006/relationships/image" Target="../media/image360.png"/></Relationships>
</file>

<file path=ppt/slides/_rels/slide39.xml.rels><?xml version="1.0" encoding="UTF-8" standalone="yes"?>
<Relationships xmlns="http://schemas.openxmlformats.org/package/2006/relationships"><Relationship Id="rId8" Type="http://schemas.openxmlformats.org/officeDocument/2006/relationships/image" Target="../media/image367.png"/><Relationship Id="rId3" Type="http://schemas.openxmlformats.org/officeDocument/2006/relationships/image" Target="../media/image362.png"/><Relationship Id="rId7" Type="http://schemas.openxmlformats.org/officeDocument/2006/relationships/image" Target="../media/image366.png"/><Relationship Id="rId2" Type="http://schemas.openxmlformats.org/officeDocument/2006/relationships/image" Target="../media/image361.png"/><Relationship Id="rId1" Type="http://schemas.openxmlformats.org/officeDocument/2006/relationships/slideLayout" Target="../slideLayouts/slideLayout3.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image" Target="../media/image36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57.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54.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bin"/><Relationship Id="rId14" Type="http://schemas.openxmlformats.org/officeDocument/2006/relationships/image" Target="../media/image58.wmf"/></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7C13558-A70A-4A47-A432-FD9C9C03056A}"/>
              </a:ext>
            </a:extLst>
          </p:cNvPr>
          <p:cNvSpPr>
            <a:spLocks noGrp="1"/>
          </p:cNvSpPr>
          <p:nvPr>
            <p:ph sz="quarter" idx="14"/>
          </p:nvPr>
        </p:nvSpPr>
        <p:spPr>
          <a:xfrm>
            <a:off x="194552" y="160971"/>
            <a:ext cx="7111769" cy="1115690"/>
          </a:xfrm>
        </p:spPr>
        <p:txBody>
          <a:bodyPr wrap="square" lIns="0" tIns="0" rIns="0" bIns="0" anchor="ctr">
            <a:spAutoFit/>
          </a:bodyPr>
          <a:lstStyle/>
          <a:p>
            <a:pPr marL="0"/>
            <a:r>
              <a:rPr lang="en-US" dirty="0">
                <a:solidFill>
                  <a:srgbClr val="0070C0"/>
                </a:solidFill>
              </a:rPr>
              <a:t>Chapter 14: </a:t>
            </a:r>
            <a:r>
              <a:rPr lang="en-IN" dirty="0">
                <a:solidFill>
                  <a:srgbClr val="0070C0"/>
                </a:solidFill>
              </a:rPr>
              <a:t>Integration</a:t>
            </a:r>
          </a:p>
          <a:p>
            <a:pPr marL="0"/>
            <a:endParaRPr lang="en-US" dirty="0"/>
          </a:p>
        </p:txBody>
      </p:sp>
      <p:sp>
        <p:nvSpPr>
          <p:cNvPr id="4" name="Content Placeholder 5">
            <a:extLst>
              <a:ext uri="{FF2B5EF4-FFF2-40B4-BE49-F238E27FC236}">
                <a16:creationId xmlns:a16="http://schemas.microsoft.com/office/drawing/2014/main" id="{0106B74F-60F8-4381-81B7-F1067E6AA8EA}"/>
              </a:ext>
            </a:extLst>
          </p:cNvPr>
          <p:cNvSpPr txBox="1">
            <a:spLocks/>
          </p:cNvSpPr>
          <p:nvPr/>
        </p:nvSpPr>
        <p:spPr>
          <a:xfrm>
            <a:off x="194552" y="933681"/>
            <a:ext cx="8949447" cy="553998"/>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3600" dirty="0">
                <a:solidFill>
                  <a:srgbClr val="007FA3"/>
                </a:solidFill>
                <a:sym typeface="Times New Roman"/>
              </a:rPr>
              <a:t> </a:t>
            </a:r>
            <a:endParaRPr lang="en-US" sz="3600" dirty="0">
              <a:sym typeface="Times New Roman"/>
            </a:endParaRPr>
          </a:p>
        </p:txBody>
      </p:sp>
      <p:sp>
        <p:nvSpPr>
          <p:cNvPr id="5" name="Content Placeholder 10">
            <a:extLst>
              <a:ext uri="{FF2B5EF4-FFF2-40B4-BE49-F238E27FC236}">
                <a16:creationId xmlns:a16="http://schemas.microsoft.com/office/drawing/2014/main" id="{12C58D13-AB40-489A-830B-9EAC6B730823}"/>
              </a:ext>
            </a:extLst>
          </p:cNvPr>
          <p:cNvSpPr txBox="1">
            <a:spLocks/>
          </p:cNvSpPr>
          <p:nvPr/>
        </p:nvSpPr>
        <p:spPr>
          <a:xfrm>
            <a:off x="395287" y="610995"/>
            <a:ext cx="8389937" cy="434990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altLang="en-US" sz="2400" b="1" dirty="0">
                <a:solidFill>
                  <a:srgbClr val="007FA3"/>
                </a:solidFill>
              </a:rPr>
              <a:t>14.1</a:t>
            </a:r>
            <a:r>
              <a:rPr lang="en-US" altLang="en-US" sz="2400" dirty="0"/>
              <a:t> Differentials</a:t>
            </a:r>
          </a:p>
          <a:p>
            <a:pPr marL="0" indent="0">
              <a:spcBef>
                <a:spcPts val="1000"/>
              </a:spcBef>
              <a:buFont typeface="Arial"/>
              <a:buNone/>
            </a:pPr>
            <a:r>
              <a:rPr lang="en-US" altLang="en-US" sz="2400" b="1" dirty="0">
                <a:solidFill>
                  <a:srgbClr val="007FA3"/>
                </a:solidFill>
              </a:rPr>
              <a:t>14.2</a:t>
            </a:r>
            <a:r>
              <a:rPr lang="en-US" altLang="en-US" sz="2400" dirty="0"/>
              <a:t> The Indefinite Integral</a:t>
            </a:r>
          </a:p>
          <a:p>
            <a:pPr marL="0" indent="0">
              <a:spcBef>
                <a:spcPts val="1000"/>
              </a:spcBef>
              <a:buFont typeface="Arial"/>
              <a:buNone/>
            </a:pPr>
            <a:r>
              <a:rPr lang="en-US" altLang="en-US" sz="2400" b="1" dirty="0">
                <a:solidFill>
                  <a:srgbClr val="007FA3"/>
                </a:solidFill>
              </a:rPr>
              <a:t>14.3</a:t>
            </a:r>
            <a:r>
              <a:rPr lang="en-US" altLang="en-US" sz="2400" dirty="0"/>
              <a:t> Integration with Initial Conditions</a:t>
            </a:r>
          </a:p>
          <a:p>
            <a:pPr marL="0" indent="0">
              <a:spcBef>
                <a:spcPts val="1000"/>
              </a:spcBef>
              <a:buFont typeface="Arial"/>
              <a:buNone/>
            </a:pPr>
            <a:r>
              <a:rPr lang="en-US" altLang="en-US" sz="2400" b="1" dirty="0">
                <a:solidFill>
                  <a:srgbClr val="007FA3"/>
                </a:solidFill>
              </a:rPr>
              <a:t>14.4</a:t>
            </a:r>
            <a:r>
              <a:rPr lang="en-US" altLang="en-US" sz="2400" dirty="0"/>
              <a:t> More Integration Formulas</a:t>
            </a:r>
          </a:p>
          <a:p>
            <a:pPr marL="0" indent="0">
              <a:spcBef>
                <a:spcPts val="1000"/>
              </a:spcBef>
              <a:buFont typeface="Arial"/>
              <a:buNone/>
            </a:pPr>
            <a:r>
              <a:rPr lang="en-US" altLang="en-US" sz="2400" b="1" dirty="0">
                <a:solidFill>
                  <a:srgbClr val="007FA3"/>
                </a:solidFill>
              </a:rPr>
              <a:t>14.5</a:t>
            </a:r>
            <a:r>
              <a:rPr lang="en-US" altLang="en-US" sz="2400" dirty="0"/>
              <a:t> Techniques of Integration</a:t>
            </a:r>
          </a:p>
          <a:p>
            <a:pPr marL="0" indent="0">
              <a:spcBef>
                <a:spcPts val="1000"/>
              </a:spcBef>
              <a:buFont typeface="Arial"/>
              <a:buNone/>
            </a:pPr>
            <a:r>
              <a:rPr lang="en-US" altLang="en-US" sz="2400" b="1" dirty="0">
                <a:solidFill>
                  <a:srgbClr val="FF0000"/>
                </a:solidFill>
              </a:rPr>
              <a:t>14.6</a:t>
            </a:r>
            <a:r>
              <a:rPr lang="en-US" altLang="en-US" sz="2400" dirty="0">
                <a:solidFill>
                  <a:srgbClr val="FF0000"/>
                </a:solidFill>
              </a:rPr>
              <a:t> The Definite Integral</a:t>
            </a:r>
          </a:p>
          <a:p>
            <a:pPr marL="0" indent="0">
              <a:spcBef>
                <a:spcPts val="1000"/>
              </a:spcBef>
              <a:buFont typeface="Arial"/>
              <a:buNone/>
            </a:pPr>
            <a:r>
              <a:rPr lang="en-US" altLang="en-US" sz="2400" b="1" dirty="0">
                <a:solidFill>
                  <a:srgbClr val="007FA3"/>
                </a:solidFill>
              </a:rPr>
              <a:t>14.7</a:t>
            </a:r>
            <a:r>
              <a:rPr lang="en-US" altLang="en-US" sz="2400" dirty="0"/>
              <a:t> The Fundamental Theorem of Calculus</a:t>
            </a:r>
          </a:p>
          <a:p>
            <a:pPr marL="0" indent="0">
              <a:spcBef>
                <a:spcPts val="1000"/>
              </a:spcBef>
              <a:buNone/>
            </a:pPr>
            <a:r>
              <a:rPr lang="en-US" altLang="en-US" sz="2400" b="1" dirty="0">
                <a:solidFill>
                  <a:srgbClr val="FF0000"/>
                </a:solidFill>
              </a:rPr>
              <a:t>14.8</a:t>
            </a:r>
            <a:r>
              <a:rPr lang="en-US" altLang="en-US" sz="2400" dirty="0">
                <a:solidFill>
                  <a:srgbClr val="FF0000"/>
                </a:solidFill>
              </a:rPr>
              <a:t> Approximation Integration</a:t>
            </a:r>
          </a:p>
          <a:p>
            <a:pPr marL="0" indent="0">
              <a:spcBef>
                <a:spcPts val="1000"/>
              </a:spcBef>
              <a:buNone/>
            </a:pPr>
            <a:r>
              <a:rPr lang="en-US" altLang="en-US" sz="2400" b="1" dirty="0">
                <a:solidFill>
                  <a:srgbClr val="0070C0"/>
                </a:solidFill>
              </a:rPr>
              <a:t>14.9 </a:t>
            </a:r>
            <a:r>
              <a:rPr lang="en-US" altLang="en-US" sz="2400" dirty="0"/>
              <a:t>Area between Curves</a:t>
            </a:r>
            <a:endParaRPr lang="en-US" altLang="en-US" sz="2400" b="1" dirty="0">
              <a:solidFill>
                <a:srgbClr val="0070C0"/>
              </a:solidFill>
            </a:endParaRPr>
          </a:p>
        </p:txBody>
      </p:sp>
    </p:spTree>
    <p:extLst>
      <p:ext uri="{BB962C8B-B14F-4D97-AF65-F5344CB8AC3E}">
        <p14:creationId xmlns:p14="http://schemas.microsoft.com/office/powerpoint/2010/main" val="367776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055AA6D-F564-49B4-B53A-EDB0FA70024C}"/>
                  </a:ext>
                </a:extLst>
              </p:cNvPr>
              <p:cNvSpPr txBox="1"/>
              <p:nvPr/>
            </p:nvSpPr>
            <p:spPr>
              <a:xfrm>
                <a:off x="182880" y="137400"/>
                <a:ext cx="8700770" cy="2608663"/>
              </a:xfrm>
              <a:prstGeom prst="rect">
                <a:avLst/>
              </a:prstGeom>
              <a:noFill/>
            </p:spPr>
            <p:txBody>
              <a:bodyPr wrap="square">
                <a:spAutoFit/>
              </a:bodyPr>
              <a:lstStyle/>
              <a:p>
                <a:pPr marL="0" marR="0">
                  <a:spcBef>
                    <a:spcPts val="0"/>
                  </a:spcBef>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rPr>
                  <a:t>Basic Integral Formulas</a:t>
                </a:r>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1.	</a:t>
                </a:r>
                <a14:m>
                  <m:oMath xmlns:m="http://schemas.openxmlformats.org/officeDocument/2006/math">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r>
                          <a:rPr lang="en-US" sz="2000" i="1">
                            <a:effectLst/>
                            <a:latin typeface="Cambria Math" panose="02040503050406030204" pitchFamily="18" charset="0"/>
                            <a:ea typeface="Times New Roman" panose="02020603050405020304" pitchFamily="18" charset="0"/>
                          </a:rPr>
                          <m:t>𝑘𝑑𝑥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𝑘𝑥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𝐶</m:t>
                        </m:r>
                      </m:e>
                    </m:nary>
                  </m:oMath>
                </a14:m>
                <a:r>
                  <a:rPr lang="en-US" sz="2000" dirty="0">
                    <a:effectLst/>
                    <a:latin typeface="Times New Roman" panose="02020603050405020304" pitchFamily="18" charset="0"/>
                    <a:ea typeface="Times New Roman" panose="02020603050405020304" pitchFamily="18" charset="0"/>
                  </a:rPr>
                  <a:t>, where </a:t>
                </a:r>
                <a:r>
                  <a:rPr lang="en-US" sz="2000" i="1" dirty="0">
                    <a:effectLst/>
                    <a:latin typeface="Times New Roman" panose="02020603050405020304" pitchFamily="18" charset="0"/>
                    <a:ea typeface="Times New Roman" panose="02020603050405020304" pitchFamily="18" charset="0"/>
                  </a:rPr>
                  <a:t>k</a:t>
                </a:r>
                <a:r>
                  <a:rPr lang="en-US" sz="2000" dirty="0">
                    <a:effectLst/>
                    <a:latin typeface="Times New Roman" panose="02020603050405020304" pitchFamily="18" charset="0"/>
                    <a:ea typeface="Times New Roman" panose="02020603050405020304" pitchFamily="18" charset="0"/>
                  </a:rPr>
                  <a:t> and </a:t>
                </a:r>
                <a:r>
                  <a:rPr lang="en-US" sz="2000" i="1" dirty="0">
                    <a:effectLst/>
                    <a:latin typeface="Times New Roman" panose="02020603050405020304" pitchFamily="18" charset="0"/>
                    <a:ea typeface="Times New Roman" panose="02020603050405020304" pitchFamily="18" charset="0"/>
                  </a:rPr>
                  <a:t>C</a:t>
                </a:r>
                <a:r>
                  <a:rPr lang="en-US" sz="2000" dirty="0">
                    <a:effectLst/>
                    <a:latin typeface="Times New Roman" panose="02020603050405020304" pitchFamily="18" charset="0"/>
                    <a:ea typeface="Times New Roman" panose="02020603050405020304" pitchFamily="18" charset="0"/>
                  </a:rPr>
                  <a:t> are constants.	</a:t>
                </a: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2.	</a:t>
                </a:r>
                <a14:m>
                  <m:oMath xmlns:m="http://schemas.openxmlformats.org/officeDocument/2006/math">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rPr>
                              <m:t>𝑛</m:t>
                            </m:r>
                          </m:sup>
                        </m:sSup>
                        <m:r>
                          <a:rPr lang="en-US" sz="2000" i="1">
                            <a:effectLst/>
                            <a:latin typeface="Cambria Math" panose="02040503050406030204" pitchFamily="18" charset="0"/>
                            <a:ea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rPr>
                          <m:t>=</m:t>
                        </m:r>
                        <m:f>
                          <m:fPr>
                            <m:ctrlPr>
                              <a:rPr lang="en-US" sz="2000" i="1">
                                <a:effectLst/>
                                <a:latin typeface="Cambria Math" panose="02040503050406030204" pitchFamily="18" charset="0"/>
                                <a:ea typeface="Times New Roman" panose="02020603050405020304" pitchFamily="18" charset="0"/>
                              </a:rPr>
                            </m:ctrlPr>
                          </m:fPr>
                          <m:num>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rPr>
                                  <m:t>𝑛</m:t>
                                </m:r>
                                <m:r>
                                  <a:rPr lang="en-US" sz="2000" i="1">
                                    <a:effectLst/>
                                    <a:latin typeface="Cambria Math" panose="02040503050406030204" pitchFamily="18" charset="0"/>
                                    <a:ea typeface="Times New Roman" panose="02020603050405020304" pitchFamily="18" charset="0"/>
                                  </a:rPr>
                                  <m:t>+1</m:t>
                                </m:r>
                              </m:sup>
                            </m:sSup>
                          </m:num>
                          <m:den>
                            <m:r>
                              <a:rPr lang="en-US" sz="2000" i="1">
                                <a:effectLst/>
                                <a:latin typeface="Cambria Math" panose="02040503050406030204" pitchFamily="18" charset="0"/>
                                <a:ea typeface="Times New Roman" panose="02020603050405020304" pitchFamily="18" charset="0"/>
                              </a:rPr>
                              <m:t>𝑛</m:t>
                            </m:r>
                            <m:r>
                              <a:rPr lang="en-US" sz="2000" i="1">
                                <a:effectLst/>
                                <a:latin typeface="Cambria Math" panose="02040503050406030204" pitchFamily="18" charset="0"/>
                                <a:ea typeface="Times New Roman" panose="02020603050405020304" pitchFamily="18" charset="0"/>
                              </a:rPr>
                              <m:t>+1</m:t>
                            </m:r>
                          </m:den>
                        </m:f>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𝐶</m:t>
                        </m:r>
                      </m:e>
                    </m:nary>
                  </m:oMath>
                </a14:m>
                <a:r>
                  <a:rPr lang="en-US" sz="20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𝑛</m:t>
                    </m:r>
                    <m:r>
                      <a:rPr lang="en-US" sz="2000" i="1">
                        <a:effectLst/>
                        <a:latin typeface="Cambria Math" panose="02040503050406030204" pitchFamily="18" charset="0"/>
                        <a:ea typeface="Times New Roman" panose="02020603050405020304" pitchFamily="18" charset="0"/>
                      </a:rPr>
                      <m:t>≠−1</m:t>
                    </m:r>
                  </m:oMath>
                </a14:m>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3.	</a:t>
                </a:r>
                <a14:m>
                  <m:oMath xmlns:m="http://schemas.openxmlformats.org/officeDocument/2006/math">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𝐶</m:t>
                        </m:r>
                      </m:e>
                    </m:nary>
                  </m:oMath>
                </a14:m>
                <a:r>
                  <a:rPr lang="en-US" sz="20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4.	</a:t>
                </a:r>
                <a14:m>
                  <m:oMath xmlns:m="http://schemas.openxmlformats.org/officeDocument/2006/math">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r>
                          <a:rPr lang="en-US" sz="2000" i="1">
                            <a:effectLst/>
                            <a:latin typeface="Cambria Math" panose="02040503050406030204" pitchFamily="18" charset="0"/>
                            <a:ea typeface="Times New Roman" panose="02020603050405020304" pitchFamily="18" charset="0"/>
                          </a:rPr>
                          <m:t>𝑘</m:t>
                        </m:r>
                        <m:r>
                          <a:rPr lang="en-US" sz="2000" i="1">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𝑘</m:t>
                        </m:r>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𝑑𝑥</m:t>
                            </m:r>
                          </m:e>
                        </m:nary>
                      </m:e>
                    </m:nary>
                  </m:oMath>
                </a14:m>
                <a:r>
                  <a:rPr lang="en-US" sz="2000" dirty="0">
                    <a:effectLst/>
                    <a:latin typeface="Times New Roman" panose="02020603050405020304" pitchFamily="18" charset="0"/>
                    <a:ea typeface="Times New Roman" panose="02020603050405020304" pitchFamily="18" charset="0"/>
                  </a:rPr>
                  <a:t> for any constant </a:t>
                </a:r>
                <a:r>
                  <a:rPr lang="en-US" sz="2000" i="1" dirty="0">
                    <a:effectLst/>
                    <a:latin typeface="Times New Roman" panose="02020603050405020304" pitchFamily="18" charset="0"/>
                    <a:ea typeface="Times New Roman" panose="02020603050405020304" pitchFamily="18" charset="0"/>
                  </a:rPr>
                  <a:t>k.</a:t>
                </a:r>
                <a:endParaRPr lang="en-US" sz="2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effectLst/>
                    <a:latin typeface="Times New Roman" panose="02020603050405020304" pitchFamily="18" charset="0"/>
                    <a:ea typeface="Times New Roman" panose="02020603050405020304" pitchFamily="18" charset="0"/>
                  </a:rPr>
                  <a:t>5.	</a:t>
                </a:r>
                <a14:m>
                  <m:oMath xmlns:m="http://schemas.openxmlformats.org/officeDocument/2006/math">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d>
                          <m:dPr>
                            <m:begChr m:val="["/>
                            <m:endChr m:val="]"/>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𝑔</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e>
                        </m:d>
                      </m:e>
                    </m:nary>
                    <m:r>
                      <a:rPr lang="en-US" sz="2000" i="1">
                        <a:effectLst/>
                        <a:latin typeface="Cambria Math" panose="02040503050406030204" pitchFamily="18" charset="0"/>
                        <a:ea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rPr>
                      <m:t>=</m:t>
                    </m:r>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cs typeface="Cambria Math" panose="02040503050406030204" pitchFamily="18" charset="0"/>
                          </a:rPr>
                          <m:t>∓</m:t>
                        </m:r>
                        <m:nary>
                          <m:naryPr>
                            <m:subHide m:val="on"/>
                            <m:supHide m:val="on"/>
                            <m:ctrlPr>
                              <a:rPr lang="en-US" sz="2000" i="1">
                                <a:effectLst/>
                                <a:latin typeface="Cambria Math" panose="02040503050406030204" pitchFamily="18" charset="0"/>
                                <a:ea typeface="Times New Roman" panose="02020603050405020304" pitchFamily="18" charset="0"/>
                              </a:rPr>
                            </m:ctrlPr>
                          </m:naryPr>
                          <m:sub/>
                          <m:sup/>
                          <m:e>
                            <m:r>
                              <a:rPr lang="en-US" sz="2000" i="1">
                                <a:effectLst/>
                                <a:latin typeface="Cambria Math" panose="02040503050406030204" pitchFamily="18" charset="0"/>
                                <a:ea typeface="Times New Roman" panose="02020603050405020304" pitchFamily="18" charset="0"/>
                              </a:rPr>
                              <m:t>𝑔</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𝑑𝑥</m:t>
                            </m:r>
                          </m:e>
                        </m:nary>
                      </m:e>
                    </m:nary>
                  </m:oMath>
                </a14:m>
                <a:r>
                  <a:rPr lang="en-US" sz="2000" dirty="0">
                    <a:effectLst/>
                    <a:latin typeface="Times New Roman" panose="02020603050405020304" pitchFamily="18" charset="0"/>
                    <a:ea typeface="Times New Roman" panose="02020603050405020304" pitchFamily="18" charset="0"/>
                  </a:rPr>
                  <a:t>.</a:t>
                </a:r>
              </a:p>
            </p:txBody>
          </p:sp>
        </mc:Choice>
        <mc:Fallback>
          <p:sp>
            <p:nvSpPr>
              <p:cNvPr id="2" name="TextBox 1">
                <a:extLst>
                  <a:ext uri="{FF2B5EF4-FFF2-40B4-BE49-F238E27FC236}">
                    <a16:creationId xmlns:a16="http://schemas.microsoft.com/office/drawing/2014/main" id="{B055AA6D-F564-49B4-B53A-EDB0FA70024C}"/>
                  </a:ext>
                </a:extLst>
              </p:cNvPr>
              <p:cNvSpPr txBox="1">
                <a:spLocks noRot="1" noChangeAspect="1" noMove="1" noResize="1" noEditPoints="1" noAdjustHandles="1" noChangeArrowheads="1" noChangeShapeType="1" noTextEdit="1"/>
              </p:cNvSpPr>
              <p:nvPr/>
            </p:nvSpPr>
            <p:spPr>
              <a:xfrm>
                <a:off x="182880" y="137400"/>
                <a:ext cx="8700770" cy="2608663"/>
              </a:xfrm>
              <a:prstGeom prst="rect">
                <a:avLst/>
              </a:prstGeom>
              <a:blipFill>
                <a:blip r:embed="rId2"/>
                <a:stretch>
                  <a:fillRect l="-701" t="-1405" b="-3372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C973D7D-DDB7-47B0-9CBD-A91E8D6A7D7D}"/>
              </a:ext>
            </a:extLst>
          </p:cNvPr>
          <p:cNvSpPr txBox="1"/>
          <p:nvPr/>
        </p:nvSpPr>
        <p:spPr>
          <a:xfrm>
            <a:off x="940528" y="3279409"/>
            <a:ext cx="6096000" cy="400110"/>
          </a:xfrm>
          <a:prstGeom prst="rect">
            <a:avLst/>
          </a:prstGeom>
          <a:noFill/>
        </p:spPr>
        <p:txBody>
          <a:bodyPr wrap="square">
            <a:spAutoFit/>
          </a:bodyPr>
          <a:lstStyle/>
          <a:p>
            <a:pPr marL="0" marR="0">
              <a:spcBef>
                <a:spcPts val="0"/>
              </a:spcBef>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rPr>
              <a:t>Example:</a:t>
            </a:r>
            <a:r>
              <a:rPr lang="en-US" sz="2000" dirty="0">
                <a:effectLst/>
                <a:latin typeface="Times New Roman" panose="02020603050405020304" pitchFamily="18" charset="0"/>
                <a:ea typeface="Times New Roman" panose="02020603050405020304" pitchFamily="18" charset="0"/>
              </a:rPr>
              <a:t> Find the indefinite integral</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555402C-BF86-4867-AB56-37BCB76504E4}"/>
                  </a:ext>
                </a:extLst>
              </p:cNvPr>
              <p:cNvSpPr txBox="1"/>
              <p:nvPr/>
            </p:nvSpPr>
            <p:spPr>
              <a:xfrm>
                <a:off x="949959" y="3889663"/>
                <a:ext cx="6122124" cy="552972"/>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(1)      </a:t>
                </a:r>
                <a14:m>
                  <m:oMath xmlns:m="http://schemas.openxmlformats.org/officeDocument/2006/math">
                    <m:nary>
                      <m:naryPr>
                        <m:subHide m:val="on"/>
                        <m:supHide m:val="on"/>
                        <m:ctrlPr>
                          <a:rPr lang="en-US" sz="2000" i="1">
                            <a:effectLst/>
                            <a:latin typeface="Cambria Math" panose="02040503050406030204" pitchFamily="18" charset="0"/>
                          </a:rPr>
                        </m:ctrlPr>
                      </m:naryPr>
                      <m:sub/>
                      <m:sup/>
                      <m:e>
                        <m:d>
                          <m:dPr>
                            <m:ctrlPr>
                              <a:rPr lang="en-US" sz="20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000" i="1">
                            <a:effectLst/>
                            <a:latin typeface="Cambria Math" panose="02040503050406030204" pitchFamily="18" charset="0"/>
                          </a:rPr>
                        </m:ctrlPr>
                      </m:funcPr>
                      <m:fNa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𝑙𝑛</m:t>
                        </m:r>
                      </m:fName>
                      <m:e>
                        <m:d>
                          <m:dPr>
                            <m:begChr m:val="|"/>
                            <m:endChr m:val="|"/>
                            <m:ctrlPr>
                              <a:rPr lang="en-US" sz="20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e>
                    </m:func>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endParaRPr lang="en-US" sz="2000" dirty="0"/>
              </a:p>
            </p:txBody>
          </p:sp>
        </mc:Choice>
        <mc:Fallback>
          <p:sp>
            <p:nvSpPr>
              <p:cNvPr id="4" name="TextBox 3">
                <a:extLst>
                  <a:ext uri="{FF2B5EF4-FFF2-40B4-BE49-F238E27FC236}">
                    <a16:creationId xmlns:a16="http://schemas.microsoft.com/office/drawing/2014/main" id="{A555402C-BF86-4867-AB56-37BCB76504E4}"/>
                  </a:ext>
                </a:extLst>
              </p:cNvPr>
              <p:cNvSpPr txBox="1">
                <a:spLocks noRot="1" noChangeAspect="1" noMove="1" noResize="1" noEditPoints="1" noAdjustHandles="1" noChangeArrowheads="1" noChangeShapeType="1" noTextEdit="1"/>
              </p:cNvSpPr>
              <p:nvPr/>
            </p:nvSpPr>
            <p:spPr>
              <a:xfrm>
                <a:off x="949959" y="3889663"/>
                <a:ext cx="6122124" cy="552972"/>
              </a:xfrm>
              <a:prstGeom prst="rect">
                <a:avLst/>
              </a:prstGeom>
              <a:blipFill>
                <a:blip r:embed="rId3"/>
                <a:stretch>
                  <a:fillRect l="-1096" b="-43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0FE5B41-7BD6-4E73-90C7-F95D72BA0976}"/>
                  </a:ext>
                </a:extLst>
              </p:cNvPr>
              <p:cNvSpPr txBox="1"/>
              <p:nvPr/>
            </p:nvSpPr>
            <p:spPr>
              <a:xfrm>
                <a:off x="948145" y="4602886"/>
                <a:ext cx="3312347" cy="44788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(2)     </a:t>
                </a:r>
                <a14:m>
                  <m:oMath xmlns:m="http://schemas.openxmlformats.org/officeDocument/2006/math">
                    <m:nary>
                      <m:naryPr>
                        <m:subHide m:val="on"/>
                        <m:supHide m:val="on"/>
                        <m:ctrlPr>
                          <a:rPr lang="en-US" sz="2000" i="1">
                            <a:effectLst/>
                            <a:latin typeface="Cambria Math" panose="02040503050406030204" pitchFamily="18" charset="0"/>
                          </a:rPr>
                        </m:ctrlPr>
                      </m:naryPr>
                      <m:sub/>
                      <m:sup/>
                      <m:e>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p>
            </p:txBody>
          </p:sp>
        </mc:Choice>
        <mc:Fallback>
          <p:sp>
            <p:nvSpPr>
              <p:cNvPr id="5" name="TextBox 4">
                <a:extLst>
                  <a:ext uri="{FF2B5EF4-FFF2-40B4-BE49-F238E27FC236}">
                    <a16:creationId xmlns:a16="http://schemas.microsoft.com/office/drawing/2014/main" id="{E0FE5B41-7BD6-4E73-90C7-F95D72BA0976}"/>
                  </a:ext>
                </a:extLst>
              </p:cNvPr>
              <p:cNvSpPr txBox="1">
                <a:spLocks noRot="1" noChangeAspect="1" noMove="1" noResize="1" noEditPoints="1" noAdjustHandles="1" noChangeArrowheads="1" noChangeShapeType="1" noTextEdit="1"/>
              </p:cNvSpPr>
              <p:nvPr/>
            </p:nvSpPr>
            <p:spPr>
              <a:xfrm>
                <a:off x="948145" y="4602886"/>
                <a:ext cx="3312347" cy="447880"/>
              </a:xfrm>
              <a:prstGeom prst="rect">
                <a:avLst/>
              </a:prstGeom>
              <a:blipFill>
                <a:blip r:embed="rId4"/>
                <a:stretch>
                  <a:fillRect l="-2026" t="-139189" b="-1972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F11E4FD-23CA-4EF3-B311-389916E81317}"/>
                  </a:ext>
                </a:extLst>
              </p:cNvPr>
              <p:cNvSpPr txBox="1"/>
              <p:nvPr/>
            </p:nvSpPr>
            <p:spPr>
              <a:xfrm>
                <a:off x="3167392" y="4400427"/>
                <a:ext cx="2982323"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000" i="1" smtClean="0">
                              <a:latin typeface="Cambria Math" panose="02040503050406030204" pitchFamily="18" charset="0"/>
                            </a:rPr>
                          </m:ctrlPr>
                        </m:dPr>
                        <m:e>
                          <m:nary>
                            <m:naryPr>
                              <m:subHide m:val="on"/>
                              <m:supHide m:val="on"/>
                              <m:ctrlPr>
                                <a:rPr lang="en-US" sz="2000" i="1">
                                  <a:latin typeface="Cambria Math" panose="02040503050406030204" pitchFamily="18" charset="0"/>
                                </a:rPr>
                              </m:ctrlPr>
                            </m:naryPr>
                            <m:sub/>
                            <m:sup/>
                            <m:e>
                              <m:d>
                                <m:dPr>
                                  <m:endChr m:val=""/>
                                  <m:ctrlPr>
                                    <a:rPr lang="en-US" sz="2000" i="1">
                                      <a:latin typeface="Cambria Math" panose="02040503050406030204" pitchFamily="18" charset="0"/>
                                    </a:rPr>
                                  </m:ctrlPr>
                                </m:dPr>
                                <m:e>
                                  <m:r>
                                    <a:rPr lang="en-US" sz="2000" i="0">
                                      <a:latin typeface="Cambria Math" panose="02040503050406030204" pitchFamily="18" charset="0"/>
                                    </a:rPr>
                                    <m:t>4</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r>
                                        <a:rPr lang="en-US" sz="2000" i="0">
                                          <a:latin typeface="Cambria Math" panose="02040503050406030204" pitchFamily="18" charset="0"/>
                                        </a:rPr>
                                        <m:t>2</m:t>
                                      </m:r>
                                    </m:sup>
                                  </m:sSup>
                                </m:e>
                              </m:d>
                            </m:e>
                          </m:nary>
                          <m:r>
                            <a:rPr lang="en-US" sz="2000" i="0">
                              <a:latin typeface="Cambria Math" panose="02040503050406030204" pitchFamily="18" charset="0"/>
                            </a:rPr>
                            <m:t>+4</m:t>
                          </m:r>
                          <m:r>
                            <a:rPr lang="en-US" sz="2000" i="1">
                              <a:latin typeface="Cambria Math" panose="02040503050406030204" pitchFamily="18" charset="0"/>
                            </a:rPr>
                            <m:t>𝑥</m:t>
                          </m:r>
                          <m:r>
                            <a:rPr lang="en-US" sz="2000" i="0">
                              <a:latin typeface="Cambria Math" panose="02040503050406030204" pitchFamily="18" charset="0"/>
                            </a:rPr>
                            <m:t>+1</m:t>
                          </m:r>
                        </m:e>
                      </m:d>
                      <m:r>
                        <a:rPr lang="en-US" sz="2000" i="1">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dirty="0"/>
              </a:p>
            </p:txBody>
          </p:sp>
        </mc:Choice>
        <mc:Fallback>
          <p:sp>
            <p:nvSpPr>
              <p:cNvPr id="6" name="TextBox 5">
                <a:extLst>
                  <a:ext uri="{FF2B5EF4-FFF2-40B4-BE49-F238E27FC236}">
                    <a16:creationId xmlns:a16="http://schemas.microsoft.com/office/drawing/2014/main" id="{8F11E4FD-23CA-4EF3-B311-389916E81317}"/>
                  </a:ext>
                </a:extLst>
              </p:cNvPr>
              <p:cNvSpPr txBox="1">
                <a:spLocks noRot="1" noChangeAspect="1" noMove="1" noResize="1" noEditPoints="1" noAdjustHandles="1" noChangeArrowheads="1" noChangeShapeType="1" noTextEdit="1"/>
              </p:cNvSpPr>
              <p:nvPr/>
            </p:nvSpPr>
            <p:spPr>
              <a:xfrm>
                <a:off x="3167392" y="4400427"/>
                <a:ext cx="2982323" cy="7838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CBE2ECB-A3F7-440A-B33B-A9AC965678C0}"/>
                  </a:ext>
                </a:extLst>
              </p:cNvPr>
              <p:cNvSpPr txBox="1"/>
              <p:nvPr/>
            </p:nvSpPr>
            <p:spPr>
              <a:xfrm>
                <a:off x="5823857" y="4442635"/>
                <a:ext cx="2364376" cy="6694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rPr>
                            <m:t>4</m:t>
                          </m:r>
                        </m:num>
                        <m:den>
                          <m:r>
                            <a:rPr lang="en-US" sz="2000" i="1">
                              <a:effectLst/>
                              <a:latin typeface="Cambria Math" panose="02040503050406030204" pitchFamily="18" charset="0"/>
                              <a:ea typeface="Times New Roman" panose="02020603050405020304" pitchFamily="18" charset="0"/>
                            </a:rPr>
                            <m:t>3</m:t>
                          </m:r>
                        </m:den>
                      </m:f>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rPr>
                            <m:t>3</m:t>
                          </m:r>
                        </m:sup>
                      </m:sSup>
                      <m:r>
                        <a:rPr lang="en-US" sz="2000" i="1">
                          <a:effectLst/>
                          <a:latin typeface="Cambria Math" panose="02040503050406030204" pitchFamily="18" charset="0"/>
                          <a:ea typeface="Times New Roman" panose="02020603050405020304" pitchFamily="18" charset="0"/>
                        </a:rPr>
                        <m:t>+2</m:t>
                      </m:r>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𝐶</m:t>
                      </m:r>
                    </m:oMath>
                  </m:oMathPara>
                </a14:m>
                <a:endParaRPr lang="en-US" sz="2000" dirty="0"/>
              </a:p>
            </p:txBody>
          </p:sp>
        </mc:Choice>
        <mc:Fallback>
          <p:sp>
            <p:nvSpPr>
              <p:cNvPr id="7" name="TextBox 6">
                <a:extLst>
                  <a:ext uri="{FF2B5EF4-FFF2-40B4-BE49-F238E27FC236}">
                    <a16:creationId xmlns:a16="http://schemas.microsoft.com/office/drawing/2014/main" id="{BCBE2ECB-A3F7-440A-B33B-A9AC965678C0}"/>
                  </a:ext>
                </a:extLst>
              </p:cNvPr>
              <p:cNvSpPr txBox="1">
                <a:spLocks noRot="1" noChangeAspect="1" noMove="1" noResize="1" noEditPoints="1" noAdjustHandles="1" noChangeArrowheads="1" noChangeShapeType="1" noTextEdit="1"/>
              </p:cNvSpPr>
              <p:nvPr/>
            </p:nvSpPr>
            <p:spPr>
              <a:xfrm>
                <a:off x="5823857" y="4442635"/>
                <a:ext cx="2364376" cy="6694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7EB41A9-5ECB-4A89-9D3B-5B72CE827523}"/>
                  </a:ext>
                </a:extLst>
              </p:cNvPr>
              <p:cNvSpPr txBox="1"/>
              <p:nvPr/>
            </p:nvSpPr>
            <p:spPr>
              <a:xfrm>
                <a:off x="940528" y="5247746"/>
                <a:ext cx="2891246" cy="45224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(3)    </a:t>
                </a:r>
                <a14:m>
                  <m:oMath xmlns:m="http://schemas.openxmlformats.org/officeDocument/2006/math">
                    <m:nary>
                      <m:naryPr>
                        <m:subHide m:val="on"/>
                        <m:supHide m:val="on"/>
                        <m:ctrlPr>
                          <a:rPr lang="en-US" sz="2000" i="1">
                            <a:effectLst/>
                            <a:latin typeface="Cambria Math" panose="02040503050406030204" pitchFamily="18" charset="0"/>
                          </a:rPr>
                        </m:ctrlPr>
                      </m:naryPr>
                      <m:sub/>
                      <m:sup/>
                      <m:e>
                        <m:rad>
                          <m:radPr>
                            <m:degHide m:val="on"/>
                            <m:ctrlPr>
                              <a:rPr lang="en-US" sz="2000" i="1">
                                <a:effectLst/>
                                <a:latin typeface="Cambria Math" panose="02040503050406030204" pitchFamily="18" charset="0"/>
                              </a:rPr>
                            </m:ctrlPr>
                          </m:radPr>
                          <m:deg/>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rad>
                      </m:e>
                    </m:nary>
                    <m:d>
                      <m:dPr>
                        <m:ctrlPr>
                          <a:rPr lang="en-US" sz="2000" i="1">
                            <a:effectLst/>
                            <a:latin typeface="Cambria Math" panose="020405030504060302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p>
            </p:txBody>
          </p:sp>
        </mc:Choice>
        <mc:Fallback>
          <p:sp>
            <p:nvSpPr>
              <p:cNvPr id="8" name="TextBox 7">
                <a:extLst>
                  <a:ext uri="{FF2B5EF4-FFF2-40B4-BE49-F238E27FC236}">
                    <a16:creationId xmlns:a16="http://schemas.microsoft.com/office/drawing/2014/main" id="{B7EB41A9-5ECB-4A89-9D3B-5B72CE827523}"/>
                  </a:ext>
                </a:extLst>
              </p:cNvPr>
              <p:cNvSpPr txBox="1">
                <a:spLocks noRot="1" noChangeAspect="1" noMove="1" noResize="1" noEditPoints="1" noAdjustHandles="1" noChangeArrowheads="1" noChangeShapeType="1" noTextEdit="1"/>
              </p:cNvSpPr>
              <p:nvPr/>
            </p:nvSpPr>
            <p:spPr>
              <a:xfrm>
                <a:off x="940528" y="5247746"/>
                <a:ext cx="2891246" cy="452240"/>
              </a:xfrm>
              <a:prstGeom prst="rect">
                <a:avLst/>
              </a:prstGeom>
              <a:blipFill>
                <a:blip r:embed="rId7"/>
                <a:stretch>
                  <a:fillRect l="-2105" t="-139189" b="-1972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ADF2F25-36D2-4BA6-AC45-D9E990B7CD98}"/>
                  </a:ext>
                </a:extLst>
              </p:cNvPr>
              <p:cNvSpPr txBox="1"/>
              <p:nvPr/>
            </p:nvSpPr>
            <p:spPr>
              <a:xfrm>
                <a:off x="3347184" y="5050212"/>
                <a:ext cx="2796720"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000" i="1" smtClean="0">
                              <a:latin typeface="Cambria Math" panose="02040503050406030204" pitchFamily="18" charset="0"/>
                            </a:rPr>
                          </m:ctrlPr>
                        </m:dPr>
                        <m:e>
                          <m:nary>
                            <m:naryPr>
                              <m:subHide m:val="on"/>
                              <m:supHide m:val="on"/>
                              <m:ctrlPr>
                                <a:rPr lang="en-US" sz="2000" i="1">
                                  <a:latin typeface="Cambria Math" panose="02040503050406030204" pitchFamily="18" charset="0"/>
                                </a:rPr>
                              </m:ctrlPr>
                            </m:naryPr>
                            <m:sub/>
                            <m:sup/>
                            <m:e>
                              <m:d>
                                <m:dPr>
                                  <m:endChr m:val=""/>
                                  <m:ctrlPr>
                                    <a:rPr lang="en-US" sz="2000" i="1">
                                      <a:latin typeface="Cambria Math" panose="02040503050406030204" pitchFamily="18" charset="0"/>
                                    </a:rPr>
                                  </m:ctrlPr>
                                </m:dPr>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f>
                                        <m:fPr>
                                          <m:type m:val="lin"/>
                                          <m:ctrlPr>
                                            <a:rPr lang="en-US" sz="2000" i="1">
                                              <a:latin typeface="Cambria Math" panose="02040503050406030204" pitchFamily="18" charset="0"/>
                                            </a:rPr>
                                          </m:ctrlPr>
                                        </m:fPr>
                                        <m:num>
                                          <m:r>
                                            <a:rPr lang="en-US" sz="2000" i="0">
                                              <a:latin typeface="Cambria Math" panose="02040503050406030204" pitchFamily="18" charset="0"/>
                                            </a:rPr>
                                            <m:t>3</m:t>
                                          </m:r>
                                        </m:num>
                                        <m:den>
                                          <m:r>
                                            <a:rPr lang="en-US" sz="2000" i="0">
                                              <a:latin typeface="Cambria Math" panose="02040503050406030204" pitchFamily="18" charset="0"/>
                                            </a:rPr>
                                            <m:t>2</m:t>
                                          </m:r>
                                        </m:den>
                                      </m:f>
                                    </m:sup>
                                  </m:sSup>
                                </m:e>
                              </m:d>
                            </m:e>
                          </m:nary>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f>
                                <m:fPr>
                                  <m:type m:val="lin"/>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2</m:t>
                                  </m:r>
                                </m:den>
                              </m:f>
                            </m:sup>
                          </m:sSup>
                        </m:e>
                      </m:d>
                      <m:r>
                        <a:rPr lang="en-US" sz="2000" i="1">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dirty="0"/>
              </a:p>
            </p:txBody>
          </p:sp>
        </mc:Choice>
        <mc:Fallback>
          <p:sp>
            <p:nvSpPr>
              <p:cNvPr id="9" name="TextBox 8">
                <a:extLst>
                  <a:ext uri="{FF2B5EF4-FFF2-40B4-BE49-F238E27FC236}">
                    <a16:creationId xmlns:a16="http://schemas.microsoft.com/office/drawing/2014/main" id="{3ADF2F25-36D2-4BA6-AC45-D9E990B7CD98}"/>
                  </a:ext>
                </a:extLst>
              </p:cNvPr>
              <p:cNvSpPr txBox="1">
                <a:spLocks noRot="1" noChangeAspect="1" noMove="1" noResize="1" noEditPoints="1" noAdjustHandles="1" noChangeArrowheads="1" noChangeShapeType="1" noTextEdit="1"/>
              </p:cNvSpPr>
              <p:nvPr/>
            </p:nvSpPr>
            <p:spPr>
              <a:xfrm>
                <a:off x="3347184" y="5050212"/>
                <a:ext cx="2796720" cy="7838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862C719-03CB-4A84-852C-EC0B5E23FE0F}"/>
                  </a:ext>
                </a:extLst>
              </p:cNvPr>
              <p:cNvSpPr txBox="1"/>
              <p:nvPr/>
            </p:nvSpPr>
            <p:spPr>
              <a:xfrm>
                <a:off x="5754188" y="5128319"/>
                <a:ext cx="2503714"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836967"/>
                              </a:solidFill>
                              <a:latin typeface="Cambria Math" panose="02040503050406030204" pitchFamily="18" charset="0"/>
                            </a:rPr>
                          </m:ctrlPr>
                        </m:fPr>
                        <m:num>
                          <m:r>
                            <a:rPr lang="en-US" sz="2000">
                              <a:latin typeface="Cambria Math" panose="02040503050406030204" pitchFamily="18" charset="0"/>
                            </a:rPr>
                            <m:t>2</m:t>
                          </m:r>
                        </m:num>
                        <m:den>
                          <m:r>
                            <a:rPr lang="en-US" sz="2000" i="0">
                              <a:latin typeface="Cambria Math" panose="02040503050406030204" pitchFamily="18" charset="0"/>
                            </a:rPr>
                            <m:t>5</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f>
                            <m:fPr>
                              <m:type m:val="lin"/>
                              <m:ctrlPr>
                                <a:rPr lang="en-US" sz="2000" i="1">
                                  <a:latin typeface="Cambria Math" panose="02040503050406030204" pitchFamily="18" charset="0"/>
                                </a:rPr>
                              </m:ctrlPr>
                            </m:fPr>
                            <m:num>
                              <m:r>
                                <a:rPr lang="en-US" sz="2000" i="0">
                                  <a:latin typeface="Cambria Math" panose="02040503050406030204" pitchFamily="18" charset="0"/>
                                </a:rPr>
                                <m:t>5</m:t>
                              </m:r>
                            </m:num>
                            <m:den>
                              <m:r>
                                <a:rPr lang="en-US" sz="2000" i="0">
                                  <a:latin typeface="Cambria Math" panose="02040503050406030204" pitchFamily="18" charset="0"/>
                                </a:rPr>
                                <m:t>2</m:t>
                              </m:r>
                            </m:den>
                          </m:f>
                        </m:sup>
                      </m:sSup>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2</m:t>
                          </m:r>
                        </m:num>
                        <m:den>
                          <m:r>
                            <a:rPr lang="en-US" sz="2000" i="0">
                              <a:latin typeface="Cambria Math" panose="02040503050406030204" pitchFamily="18" charset="0"/>
                            </a:rPr>
                            <m:t>3</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f>
                            <m:fPr>
                              <m:type m:val="lin"/>
                              <m:ctrlPr>
                                <a:rPr lang="en-US" sz="2000" i="1">
                                  <a:latin typeface="Cambria Math" panose="02040503050406030204" pitchFamily="18" charset="0"/>
                                </a:rPr>
                              </m:ctrlPr>
                            </m:fPr>
                            <m:num>
                              <m:r>
                                <a:rPr lang="en-US" sz="2000" i="0">
                                  <a:latin typeface="Cambria Math" panose="02040503050406030204" pitchFamily="18" charset="0"/>
                                </a:rPr>
                                <m:t>3</m:t>
                              </m:r>
                            </m:num>
                            <m:den>
                              <m:r>
                                <a:rPr lang="en-US" sz="2000" i="0">
                                  <a:latin typeface="Cambria Math" panose="02040503050406030204" pitchFamily="18" charset="0"/>
                                </a:rPr>
                                <m:t>2</m:t>
                              </m:r>
                            </m:den>
                          </m:f>
                        </m:sup>
                      </m:sSup>
                      <m:r>
                        <a:rPr lang="en-US" sz="2000" i="0">
                          <a:latin typeface="Cambria Math" panose="02040503050406030204" pitchFamily="18" charset="0"/>
                        </a:rPr>
                        <m:t>+</m:t>
                      </m:r>
                      <m:r>
                        <a:rPr lang="en-US" sz="2000" i="1">
                          <a:latin typeface="Cambria Math" panose="02040503050406030204" pitchFamily="18" charset="0"/>
                        </a:rPr>
                        <m:t>𝐶</m:t>
                      </m:r>
                    </m:oMath>
                  </m:oMathPara>
                </a14:m>
                <a:endParaRPr lang="en-US" sz="2000" dirty="0"/>
              </a:p>
            </p:txBody>
          </p:sp>
        </mc:Choice>
        <mc:Fallback>
          <p:sp>
            <p:nvSpPr>
              <p:cNvPr id="10" name="TextBox 9">
                <a:extLst>
                  <a:ext uri="{FF2B5EF4-FFF2-40B4-BE49-F238E27FC236}">
                    <a16:creationId xmlns:a16="http://schemas.microsoft.com/office/drawing/2014/main" id="{7862C719-03CB-4A84-852C-EC0B5E23FE0F}"/>
                  </a:ext>
                </a:extLst>
              </p:cNvPr>
              <p:cNvSpPr txBox="1">
                <a:spLocks noRot="1" noChangeAspect="1" noMove="1" noResize="1" noEditPoints="1" noAdjustHandles="1" noChangeArrowheads="1" noChangeShapeType="1" noTextEdit="1"/>
              </p:cNvSpPr>
              <p:nvPr/>
            </p:nvSpPr>
            <p:spPr>
              <a:xfrm>
                <a:off x="5754188" y="5128319"/>
                <a:ext cx="2503714" cy="670568"/>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97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1A332CF4-844D-4429-872C-9A5B361E3642}"/>
              </a:ext>
            </a:extLst>
          </p:cNvPr>
          <p:cNvSpPr txBox="1">
            <a:spLocks/>
          </p:cNvSpPr>
          <p:nvPr/>
        </p:nvSpPr>
        <p:spPr>
          <a:xfrm>
            <a:off x="260788" y="2092978"/>
            <a:ext cx="933181"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sz="1800" dirty="0">
                <a:solidFill>
                  <a:schemeClr val="tx1"/>
                </a:solidFill>
              </a:rPr>
              <a:t>(6)</a:t>
            </a:r>
            <a:endParaRPr lang="en-IN" sz="1800" dirty="0">
              <a:solidFill>
                <a:schemeClr val="tx1"/>
              </a:solidFill>
            </a:endParaRPr>
          </a:p>
        </p:txBody>
      </p:sp>
      <p:graphicFrame>
        <p:nvGraphicFramePr>
          <p:cNvPr id="4" name="Object 3" descr="Integral 1 over root t baseline dt.">
            <a:extLst>
              <a:ext uri="{FF2B5EF4-FFF2-40B4-BE49-F238E27FC236}">
                <a16:creationId xmlns:a16="http://schemas.microsoft.com/office/drawing/2014/main" id="{08B12FD5-0BFC-4834-B665-7E91C2DBB9F2}"/>
              </a:ext>
            </a:extLst>
          </p:cNvPr>
          <p:cNvGraphicFramePr>
            <a:graphicFrameLocks noChangeAspect="1"/>
          </p:cNvGraphicFramePr>
          <p:nvPr>
            <p:extLst>
              <p:ext uri="{D42A27DB-BD31-4B8C-83A1-F6EECF244321}">
                <p14:modId xmlns:p14="http://schemas.microsoft.com/office/powerpoint/2010/main" val="558224119"/>
              </p:ext>
            </p:extLst>
          </p:nvPr>
        </p:nvGraphicFramePr>
        <p:xfrm>
          <a:off x="731428" y="1977477"/>
          <a:ext cx="841358" cy="758408"/>
        </p:xfrm>
        <a:graphic>
          <a:graphicData uri="http://schemas.openxmlformats.org/presentationml/2006/ole">
            <mc:AlternateContent xmlns:mc="http://schemas.openxmlformats.org/markup-compatibility/2006">
              <mc:Choice xmlns:v="urn:schemas-microsoft-com:vml" Requires="v">
                <p:oleObj spid="_x0000_s104585" r:id="rId3" imgW="469900" imgH="419100" progId="Unknown">
                  <p:embed/>
                </p:oleObj>
              </mc:Choice>
              <mc:Fallback>
                <p:oleObj r:id="rId3" imgW="469900" imgH="419100" progId="Unknown">
                  <p:embed/>
                  <p:pic>
                    <p:nvPicPr>
                      <p:cNvPr id="9" name="Object 8" descr="Integral 1 over root t baseline dt.">
                        <a:extLst>
                          <a:ext uri="{FF2B5EF4-FFF2-40B4-BE49-F238E27FC236}">
                            <a16:creationId xmlns:a16="http://schemas.microsoft.com/office/drawing/2014/main" id="{21275EA9-DB73-466E-B68E-805F7AD9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28" y="1977477"/>
                        <a:ext cx="841358" cy="758408"/>
                      </a:xfrm>
                      <a:prstGeom prst="rect">
                        <a:avLst/>
                      </a:prstGeom>
                      <a:noFill/>
                      <a:extLst/>
                    </p:spPr>
                  </p:pic>
                </p:oleObj>
              </mc:Fallback>
            </mc:AlternateContent>
          </a:graphicData>
        </a:graphic>
      </p:graphicFrame>
      <p:graphicFrame>
        <p:nvGraphicFramePr>
          <p:cNvPr id="7" name="Object 6" descr="Calculation to simplify integral 1 over root t baseline dt.&#10;Long description is available in notes, Press F6.">
            <a:extLst>
              <a:ext uri="{FF2B5EF4-FFF2-40B4-BE49-F238E27FC236}">
                <a16:creationId xmlns:a16="http://schemas.microsoft.com/office/drawing/2014/main" id="{D2243669-D8F2-43CE-AE5A-9721257387F2}"/>
              </a:ext>
            </a:extLst>
          </p:cNvPr>
          <p:cNvGraphicFramePr>
            <a:graphicFrameLocks noChangeAspect="1"/>
          </p:cNvGraphicFramePr>
          <p:nvPr>
            <p:extLst>
              <p:ext uri="{D42A27DB-BD31-4B8C-83A1-F6EECF244321}">
                <p14:modId xmlns:p14="http://schemas.microsoft.com/office/powerpoint/2010/main" val="1001736151"/>
              </p:ext>
            </p:extLst>
          </p:nvPr>
        </p:nvGraphicFramePr>
        <p:xfrm>
          <a:off x="1851057" y="1987549"/>
          <a:ext cx="4406795" cy="655442"/>
        </p:xfrm>
        <a:graphic>
          <a:graphicData uri="http://schemas.openxmlformats.org/presentationml/2006/ole">
            <mc:AlternateContent xmlns:mc="http://schemas.openxmlformats.org/markup-compatibility/2006">
              <mc:Choice xmlns:v="urn:schemas-microsoft-com:vml" Requires="v">
                <p:oleObj spid="_x0000_s104586" r:id="rId5" imgW="3009900" imgH="444500" progId="Unknown">
                  <p:embed/>
                </p:oleObj>
              </mc:Choice>
              <mc:Fallback>
                <p:oleObj r:id="rId5" imgW="3009900" imgH="444500" progId="Unknown">
                  <p:embed/>
                  <p:pic>
                    <p:nvPicPr>
                      <p:cNvPr id="17" name="Object 16" descr="Calculation to simplify integral 1 over root t baseline dt.&#10;Long description is available in notes, Press F6.">
                        <a:extLst>
                          <a:ext uri="{FF2B5EF4-FFF2-40B4-BE49-F238E27FC236}">
                            <a16:creationId xmlns:a16="http://schemas.microsoft.com/office/drawing/2014/main" id="{B36B5853-F77F-48D3-A15E-02E8974363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1057" y="1987549"/>
                        <a:ext cx="4406795" cy="655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descr="Integral 1 over 6 x cubed baseline dx.">
            <a:extLst>
              <a:ext uri="{FF2B5EF4-FFF2-40B4-BE49-F238E27FC236}">
                <a16:creationId xmlns:a16="http://schemas.microsoft.com/office/drawing/2014/main" id="{9844B3A0-BFD6-420F-B648-0A8785C85234}"/>
              </a:ext>
            </a:extLst>
          </p:cNvPr>
          <p:cNvGraphicFramePr>
            <a:graphicFrameLocks noChangeAspect="1"/>
          </p:cNvGraphicFramePr>
          <p:nvPr>
            <p:extLst>
              <p:ext uri="{D42A27DB-BD31-4B8C-83A1-F6EECF244321}">
                <p14:modId xmlns:p14="http://schemas.microsoft.com/office/powerpoint/2010/main" val="769291378"/>
              </p:ext>
            </p:extLst>
          </p:nvPr>
        </p:nvGraphicFramePr>
        <p:xfrm>
          <a:off x="716949" y="2936718"/>
          <a:ext cx="810462" cy="582964"/>
        </p:xfrm>
        <a:graphic>
          <a:graphicData uri="http://schemas.openxmlformats.org/presentationml/2006/ole">
            <mc:AlternateContent xmlns:mc="http://schemas.openxmlformats.org/markup-compatibility/2006">
              <mc:Choice xmlns:v="urn:schemas-microsoft-com:vml" Requires="v">
                <p:oleObj spid="_x0000_s104587" r:id="rId7" imgW="545863" imgH="393529" progId="Unknown">
                  <p:embed/>
                </p:oleObj>
              </mc:Choice>
              <mc:Fallback>
                <p:oleObj r:id="rId7" imgW="545863" imgH="393529" progId="Unknown">
                  <p:embed/>
                  <p:pic>
                    <p:nvPicPr>
                      <p:cNvPr id="19" name="Object 18" descr="Integral 1 over 6 x cubed baseline dx.">
                        <a:extLst>
                          <a:ext uri="{FF2B5EF4-FFF2-40B4-BE49-F238E27FC236}">
                            <a16:creationId xmlns:a16="http://schemas.microsoft.com/office/drawing/2014/main" id="{3C3D07CE-D0ED-403C-8166-516C08FA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49" y="2936718"/>
                        <a:ext cx="810462" cy="582964"/>
                      </a:xfrm>
                      <a:prstGeom prst="rect">
                        <a:avLst/>
                      </a:prstGeom>
                      <a:noFill/>
                      <a:extLst/>
                    </p:spPr>
                  </p:pic>
                </p:oleObj>
              </mc:Fallback>
            </mc:AlternateContent>
          </a:graphicData>
        </a:graphic>
      </p:graphicFrame>
      <p:graphicFrame>
        <p:nvGraphicFramePr>
          <p:cNvPr id="11" name="Object 10" descr="Calculation to simplify Integral 1 over 6 x cubed baseline dx.&#10;Long description is available in notes, Press F6.">
            <a:extLst>
              <a:ext uri="{FF2B5EF4-FFF2-40B4-BE49-F238E27FC236}">
                <a16:creationId xmlns:a16="http://schemas.microsoft.com/office/drawing/2014/main" id="{9CDAD0CA-2ADE-42CA-9A97-D6E732C1A43D}"/>
              </a:ext>
            </a:extLst>
          </p:cNvPr>
          <p:cNvGraphicFramePr>
            <a:graphicFrameLocks noChangeAspect="1"/>
          </p:cNvGraphicFramePr>
          <p:nvPr>
            <p:extLst>
              <p:ext uri="{D42A27DB-BD31-4B8C-83A1-F6EECF244321}">
                <p14:modId xmlns:p14="http://schemas.microsoft.com/office/powerpoint/2010/main" val="1229932230"/>
              </p:ext>
            </p:extLst>
          </p:nvPr>
        </p:nvGraphicFramePr>
        <p:xfrm>
          <a:off x="1677861" y="2979871"/>
          <a:ext cx="3457575" cy="552450"/>
        </p:xfrm>
        <a:graphic>
          <a:graphicData uri="http://schemas.openxmlformats.org/presentationml/2006/ole">
            <mc:AlternateContent xmlns:mc="http://schemas.openxmlformats.org/markup-compatibility/2006">
              <mc:Choice xmlns:v="urn:schemas-microsoft-com:vml" Requires="v">
                <p:oleObj spid="_x0000_s104588" name="Equation" r:id="rId9" imgW="2857320" imgH="457200" progId="Equation.DSMT4">
                  <p:embed/>
                </p:oleObj>
              </mc:Choice>
              <mc:Fallback>
                <p:oleObj name="Equation" r:id="rId9" imgW="2857320" imgH="457200" progId="Equation.DSMT4">
                  <p:embed/>
                  <p:pic>
                    <p:nvPicPr>
                      <p:cNvPr id="22" name="Object 21" descr="Calculation to simplify Integral 1 over 6 x cubed baseline dx.&#10;Long description is available in notes, Press F6.">
                        <a:extLst>
                          <a:ext uri="{FF2B5EF4-FFF2-40B4-BE49-F238E27FC236}">
                            <a16:creationId xmlns:a16="http://schemas.microsoft.com/office/drawing/2014/main" id="{96E5268D-F14A-489D-9C80-01529045604E}"/>
                          </a:ext>
                        </a:extLst>
                      </p:cNvPr>
                      <p:cNvPicPr>
                        <a:picLocks noChangeAspect="1" noChangeArrowheads="1"/>
                      </p:cNvPicPr>
                      <p:nvPr/>
                    </p:nvPicPr>
                    <p:blipFill>
                      <a:blip r:embed="rId10"/>
                      <a:srcRect/>
                      <a:stretch>
                        <a:fillRect/>
                      </a:stretch>
                    </p:blipFill>
                    <p:spPr bwMode="auto">
                      <a:xfrm>
                        <a:off x="1677861" y="2979871"/>
                        <a:ext cx="34575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descr="Calculation to simplify Integral 1 over 6 x cubed baseline dx.&#10;Long description is available in notes, Press F6.">
            <a:extLst>
              <a:ext uri="{FF2B5EF4-FFF2-40B4-BE49-F238E27FC236}">
                <a16:creationId xmlns:a16="http://schemas.microsoft.com/office/drawing/2014/main" id="{46831DD9-9BEB-4CCF-934F-CFC478AF54C9}"/>
              </a:ext>
            </a:extLst>
          </p:cNvPr>
          <p:cNvGraphicFramePr>
            <a:graphicFrameLocks noChangeAspect="1"/>
          </p:cNvGraphicFramePr>
          <p:nvPr>
            <p:extLst>
              <p:ext uri="{D42A27DB-BD31-4B8C-83A1-F6EECF244321}">
                <p14:modId xmlns:p14="http://schemas.microsoft.com/office/powerpoint/2010/main" val="1505678910"/>
              </p:ext>
            </p:extLst>
          </p:nvPr>
        </p:nvGraphicFramePr>
        <p:xfrm>
          <a:off x="4892707" y="3018765"/>
          <a:ext cx="1231354" cy="474662"/>
        </p:xfrm>
        <a:graphic>
          <a:graphicData uri="http://schemas.openxmlformats.org/presentationml/2006/ole">
            <mc:AlternateContent xmlns:mc="http://schemas.openxmlformats.org/markup-compatibility/2006">
              <mc:Choice xmlns:v="urn:schemas-microsoft-com:vml" Requires="v">
                <p:oleObj spid="_x0000_s104589" name="Equation" r:id="rId11" imgW="1231560" imgH="393480" progId="Equation.DSMT4">
                  <p:embed/>
                </p:oleObj>
              </mc:Choice>
              <mc:Fallback>
                <p:oleObj name="Equation" r:id="rId11" imgW="1231560" imgH="393480" progId="Equation.DSMT4">
                  <p:embed/>
                  <p:pic>
                    <p:nvPicPr>
                      <p:cNvPr id="13" name="Object 12" descr="Calculation to simplify Integral 1 over 6 x cubed baseline dx.&#10;Long description is available in notes, Press F6.">
                        <a:extLst>
                          <a:ext uri="{FF2B5EF4-FFF2-40B4-BE49-F238E27FC236}">
                            <a16:creationId xmlns:a16="http://schemas.microsoft.com/office/drawing/2014/main" id="{9A3C33D4-8CDF-42B7-BA2D-A948843F3B00}"/>
                          </a:ext>
                        </a:extLst>
                      </p:cNvPr>
                      <p:cNvPicPr>
                        <a:picLocks noChangeAspect="1" noChangeArrowheads="1"/>
                      </p:cNvPicPr>
                      <p:nvPr/>
                    </p:nvPicPr>
                    <p:blipFill>
                      <a:blip r:embed="rId12"/>
                      <a:srcRect/>
                      <a:stretch>
                        <a:fillRect/>
                      </a:stretch>
                    </p:blipFill>
                    <p:spPr bwMode="auto">
                      <a:xfrm>
                        <a:off x="4892707" y="3018765"/>
                        <a:ext cx="1231354" cy="474662"/>
                      </a:xfrm>
                      <a:prstGeom prst="rect">
                        <a:avLst/>
                      </a:prstGeom>
                      <a:noFill/>
                    </p:spPr>
                  </p:pic>
                </p:oleObj>
              </mc:Fallback>
            </mc:AlternateContent>
          </a:graphicData>
        </a:graphic>
      </p:graphicFrame>
      <p:sp>
        <p:nvSpPr>
          <p:cNvPr id="13" name="Content Placeholder 4">
            <a:extLst>
              <a:ext uri="{FF2B5EF4-FFF2-40B4-BE49-F238E27FC236}">
                <a16:creationId xmlns:a16="http://schemas.microsoft.com/office/drawing/2014/main" id="{6C5E8FB9-3941-4007-A823-44F0ABE07EF1}"/>
              </a:ext>
            </a:extLst>
          </p:cNvPr>
          <p:cNvSpPr txBox="1">
            <a:spLocks/>
          </p:cNvSpPr>
          <p:nvPr/>
        </p:nvSpPr>
        <p:spPr>
          <a:xfrm>
            <a:off x="218926" y="3103183"/>
            <a:ext cx="933181"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sz="1800" dirty="0">
                <a:solidFill>
                  <a:schemeClr val="tx1"/>
                </a:solidFill>
              </a:rPr>
              <a:t>(7)</a:t>
            </a:r>
            <a:endParaRPr lang="en-IN" sz="1800" dirty="0">
              <a:solidFill>
                <a:schemeClr val="tx1"/>
              </a:solidFill>
            </a:endParaRPr>
          </a:p>
        </p:txBody>
      </p:sp>
      <p:sp>
        <p:nvSpPr>
          <p:cNvPr id="14" name="Content Placeholder 4">
            <a:extLst>
              <a:ext uri="{FF2B5EF4-FFF2-40B4-BE49-F238E27FC236}">
                <a16:creationId xmlns:a16="http://schemas.microsoft.com/office/drawing/2014/main" id="{754154D6-2876-41B1-86A4-9BEDFA97291E}"/>
              </a:ext>
            </a:extLst>
          </p:cNvPr>
          <p:cNvSpPr txBox="1">
            <a:spLocks/>
          </p:cNvSpPr>
          <p:nvPr/>
        </p:nvSpPr>
        <p:spPr>
          <a:xfrm>
            <a:off x="264837" y="4259209"/>
            <a:ext cx="933181" cy="276999"/>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sz="1800" dirty="0">
                <a:solidFill>
                  <a:schemeClr val="tx1"/>
                </a:solidFill>
              </a:rPr>
              <a:t>(8)</a:t>
            </a:r>
            <a:endParaRPr lang="en-IN" sz="1800" dirty="0">
              <a:solidFill>
                <a:schemeClr val="tx1"/>
              </a:solidFill>
            </a:endParaRPr>
          </a:p>
        </p:txBody>
      </p:sp>
      <p:graphicFrame>
        <p:nvGraphicFramePr>
          <p:cNvPr id="15" name="Object 14" descr="Integral start fraction x cubed minus 1 over x squared end fraction dx.">
            <a:extLst>
              <a:ext uri="{FF2B5EF4-FFF2-40B4-BE49-F238E27FC236}">
                <a16:creationId xmlns:a16="http://schemas.microsoft.com/office/drawing/2014/main" id="{5FFC3169-FA70-48EA-B95A-A875B45267DA}"/>
              </a:ext>
            </a:extLst>
          </p:cNvPr>
          <p:cNvGraphicFramePr>
            <a:graphicFrameLocks noChangeAspect="1"/>
          </p:cNvGraphicFramePr>
          <p:nvPr>
            <p:extLst>
              <p:ext uri="{D42A27DB-BD31-4B8C-83A1-F6EECF244321}">
                <p14:modId xmlns:p14="http://schemas.microsoft.com/office/powerpoint/2010/main" val="2896880721"/>
              </p:ext>
            </p:extLst>
          </p:nvPr>
        </p:nvGraphicFramePr>
        <p:xfrm>
          <a:off x="648616" y="4086423"/>
          <a:ext cx="948298" cy="599660"/>
        </p:xfrm>
        <a:graphic>
          <a:graphicData uri="http://schemas.openxmlformats.org/presentationml/2006/ole">
            <mc:AlternateContent xmlns:mc="http://schemas.openxmlformats.org/markup-compatibility/2006">
              <mc:Choice xmlns:v="urn:schemas-microsoft-com:vml" Requires="v">
                <p:oleObj spid="_x0000_s104590" r:id="rId13" imgW="647419" imgH="406224" progId="Unknown">
                  <p:embed/>
                </p:oleObj>
              </mc:Choice>
              <mc:Fallback>
                <p:oleObj r:id="rId13" imgW="647419" imgH="406224" progId="Unknown">
                  <p:embed/>
                  <p:pic>
                    <p:nvPicPr>
                      <p:cNvPr id="8" name="Object 7" descr="Integral start fraction x cubed minus 1 over x squared end fraction dx.">
                        <a:extLst>
                          <a:ext uri="{FF2B5EF4-FFF2-40B4-BE49-F238E27FC236}">
                            <a16:creationId xmlns:a16="http://schemas.microsoft.com/office/drawing/2014/main" id="{F79CE0D0-3728-4DC7-9C0A-A900624D644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8616" y="4086423"/>
                        <a:ext cx="948298" cy="599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descr="Calculation to simplify integral start fraction x cubed minus 1 over x squared end fraction dx.&#10;Long description is available in notes, Press F6.">
            <a:extLst>
              <a:ext uri="{FF2B5EF4-FFF2-40B4-BE49-F238E27FC236}">
                <a16:creationId xmlns:a16="http://schemas.microsoft.com/office/drawing/2014/main" id="{ED7997F1-9C2F-4ACA-99B7-197A89D17241}"/>
              </a:ext>
            </a:extLst>
          </p:cNvPr>
          <p:cNvGraphicFramePr>
            <a:graphicFrameLocks noChangeAspect="1"/>
          </p:cNvGraphicFramePr>
          <p:nvPr>
            <p:extLst>
              <p:ext uri="{D42A27DB-BD31-4B8C-83A1-F6EECF244321}">
                <p14:modId xmlns:p14="http://schemas.microsoft.com/office/powerpoint/2010/main" val="838259911"/>
              </p:ext>
            </p:extLst>
          </p:nvPr>
        </p:nvGraphicFramePr>
        <p:xfrm>
          <a:off x="1768284" y="4099062"/>
          <a:ext cx="3640931" cy="668813"/>
        </p:xfrm>
        <a:graphic>
          <a:graphicData uri="http://schemas.openxmlformats.org/presentationml/2006/ole">
            <mc:AlternateContent xmlns:mc="http://schemas.openxmlformats.org/markup-compatibility/2006">
              <mc:Choice xmlns:v="urn:schemas-microsoft-com:vml" Requires="v">
                <p:oleObj spid="_x0000_s104591" name="Equation" r:id="rId15" imgW="2489040" imgH="457200" progId="Equation.DSMT4">
                  <p:embed/>
                </p:oleObj>
              </mc:Choice>
              <mc:Fallback>
                <p:oleObj name="Equation" r:id="rId15" imgW="2489040" imgH="457200" progId="Equation.DSMT4">
                  <p:embed/>
                  <p:pic>
                    <p:nvPicPr>
                      <p:cNvPr id="11" name="Object 10" descr="Calculation to simplify integral start fraction x cubed minus 1 over x squared end fraction dx.&#10;Long description is available in notes, Press F6.">
                        <a:extLst>
                          <a:ext uri="{FF2B5EF4-FFF2-40B4-BE49-F238E27FC236}">
                            <a16:creationId xmlns:a16="http://schemas.microsoft.com/office/drawing/2014/main" id="{4F658B8D-140F-424F-85DD-A2B24AEF2498}"/>
                          </a:ext>
                        </a:extLst>
                      </p:cNvPr>
                      <p:cNvPicPr>
                        <a:picLocks noChangeAspect="1" noChangeArrowheads="1"/>
                      </p:cNvPicPr>
                      <p:nvPr/>
                    </p:nvPicPr>
                    <p:blipFill>
                      <a:blip r:embed="rId16"/>
                      <a:srcRect/>
                      <a:stretch>
                        <a:fillRect/>
                      </a:stretch>
                    </p:blipFill>
                    <p:spPr bwMode="auto">
                      <a:xfrm>
                        <a:off x="1768284" y="4099062"/>
                        <a:ext cx="3640931" cy="66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descr="Calculation to simplify integral start fraction x cubed minus 1 over x squared end fraction dx.&#10;Long description is available in notes, Press F6.">
            <a:extLst>
              <a:ext uri="{FF2B5EF4-FFF2-40B4-BE49-F238E27FC236}">
                <a16:creationId xmlns:a16="http://schemas.microsoft.com/office/drawing/2014/main" id="{47972AEC-A121-4334-B74A-E33496CC8AE5}"/>
              </a:ext>
            </a:extLst>
          </p:cNvPr>
          <p:cNvGraphicFramePr>
            <a:graphicFrameLocks noChangeAspect="1"/>
          </p:cNvGraphicFramePr>
          <p:nvPr>
            <p:extLst>
              <p:ext uri="{D42A27DB-BD31-4B8C-83A1-F6EECF244321}">
                <p14:modId xmlns:p14="http://schemas.microsoft.com/office/powerpoint/2010/main" val="907591453"/>
              </p:ext>
            </p:extLst>
          </p:nvPr>
        </p:nvGraphicFramePr>
        <p:xfrm>
          <a:off x="1080835" y="4878186"/>
          <a:ext cx="2174082" cy="574517"/>
        </p:xfrm>
        <a:graphic>
          <a:graphicData uri="http://schemas.openxmlformats.org/presentationml/2006/ole">
            <mc:AlternateContent xmlns:mc="http://schemas.openxmlformats.org/markup-compatibility/2006">
              <mc:Choice xmlns:v="urn:schemas-microsoft-com:vml" Requires="v">
                <p:oleObj spid="_x0000_s104592" name="Equation" r:id="rId17" imgW="1485720" imgH="393480" progId="Equation.DSMT4">
                  <p:embed/>
                </p:oleObj>
              </mc:Choice>
              <mc:Fallback>
                <p:oleObj name="Equation" r:id="rId17" imgW="1485720" imgH="393480" progId="Equation.DSMT4">
                  <p:embed/>
                  <p:pic>
                    <p:nvPicPr>
                      <p:cNvPr id="9" name="Object 8" descr="Calculation to simplify integral start fraction x cubed minus 1 over x squared end fraction dx.&#10;Long description is available in notes, Press F6.">
                        <a:extLst>
                          <a:ext uri="{FF2B5EF4-FFF2-40B4-BE49-F238E27FC236}">
                            <a16:creationId xmlns:a16="http://schemas.microsoft.com/office/drawing/2014/main" id="{421F03D5-D685-404B-8C36-7A57E9BAFF4A}"/>
                          </a:ext>
                        </a:extLst>
                      </p:cNvPr>
                      <p:cNvPicPr>
                        <a:picLocks noChangeAspect="1" noChangeArrowheads="1"/>
                      </p:cNvPicPr>
                      <p:nvPr/>
                    </p:nvPicPr>
                    <p:blipFill>
                      <a:blip r:embed="rId18"/>
                      <a:srcRect/>
                      <a:stretch>
                        <a:fillRect/>
                      </a:stretch>
                    </p:blipFill>
                    <p:spPr bwMode="auto">
                      <a:xfrm>
                        <a:off x="1080835" y="4878186"/>
                        <a:ext cx="2174082" cy="574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descr="Calculation to simplify integral start fraction x cubed minus 1 over x squared end fraction dx.&#10;Long description is available in notes, Press F6.">
            <a:extLst>
              <a:ext uri="{FF2B5EF4-FFF2-40B4-BE49-F238E27FC236}">
                <a16:creationId xmlns:a16="http://schemas.microsoft.com/office/drawing/2014/main" id="{BF9087E9-1CA6-4DF2-B6A4-D0F2EAB3D047}"/>
              </a:ext>
            </a:extLst>
          </p:cNvPr>
          <p:cNvGraphicFramePr>
            <a:graphicFrameLocks noChangeAspect="1"/>
          </p:cNvGraphicFramePr>
          <p:nvPr>
            <p:extLst>
              <p:ext uri="{D42A27DB-BD31-4B8C-83A1-F6EECF244321}">
                <p14:modId xmlns:p14="http://schemas.microsoft.com/office/powerpoint/2010/main" val="3565257077"/>
              </p:ext>
            </p:extLst>
          </p:nvPr>
        </p:nvGraphicFramePr>
        <p:xfrm>
          <a:off x="1070329" y="5563014"/>
          <a:ext cx="2025650" cy="593725"/>
        </p:xfrm>
        <a:graphic>
          <a:graphicData uri="http://schemas.openxmlformats.org/presentationml/2006/ole">
            <mc:AlternateContent xmlns:mc="http://schemas.openxmlformats.org/markup-compatibility/2006">
              <mc:Choice xmlns:v="urn:schemas-microsoft-com:vml" Requires="v">
                <p:oleObj spid="_x0000_s104593" name="Equation" r:id="rId19" imgW="1384200" imgH="406080" progId="Equation.DSMT4">
                  <p:embed/>
                </p:oleObj>
              </mc:Choice>
              <mc:Fallback>
                <p:oleObj name="Equation" r:id="rId19" imgW="1384200" imgH="406080" progId="Equation.DSMT4">
                  <p:embed/>
                  <p:pic>
                    <p:nvPicPr>
                      <p:cNvPr id="10" name="Object 9" descr="Calculation to simplify integral start fraction x cubed minus 1 over x squared end fraction dx.&#10;Long description is available in notes, Press F6.">
                        <a:extLst>
                          <a:ext uri="{FF2B5EF4-FFF2-40B4-BE49-F238E27FC236}">
                            <a16:creationId xmlns:a16="http://schemas.microsoft.com/office/drawing/2014/main" id="{30AD2D2E-BC06-4154-8BDB-0B9D7BD14653}"/>
                          </a:ext>
                        </a:extLst>
                      </p:cNvPr>
                      <p:cNvPicPr>
                        <a:picLocks noChangeAspect="1" noChangeArrowheads="1"/>
                      </p:cNvPicPr>
                      <p:nvPr/>
                    </p:nvPicPr>
                    <p:blipFill>
                      <a:blip r:embed="rId20"/>
                      <a:srcRect/>
                      <a:stretch>
                        <a:fillRect/>
                      </a:stretch>
                    </p:blipFill>
                    <p:spPr bwMode="auto">
                      <a:xfrm>
                        <a:off x="1070329" y="5563014"/>
                        <a:ext cx="20256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C20B619E-29BE-4F23-8267-2F063742B9C6}"/>
                  </a:ext>
                </a:extLst>
              </p:cNvPr>
              <p:cNvSpPr txBox="1"/>
              <p:nvPr/>
            </p:nvSpPr>
            <p:spPr>
              <a:xfrm>
                <a:off x="166914" y="413794"/>
                <a:ext cx="3517900" cy="447687"/>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(4)    </a:t>
                </a:r>
                <a14:m>
                  <m:oMath xmlns:m="http://schemas.openxmlformats.org/officeDocument/2006/math">
                    <m:nary>
                      <m:naryPr>
                        <m:subHide m:val="on"/>
                        <m:supHide m:val="on"/>
                        <m:ctrlPr>
                          <a:rPr lang="en-US" sz="2000" i="1">
                            <a:effectLst/>
                            <a:latin typeface="Cambria Math" panose="02040503050406030204" pitchFamily="18" charset="0"/>
                          </a:rPr>
                        </m:ctrlPr>
                      </m:naryPr>
                      <m:sub/>
                      <m:sup/>
                      <m:e>
                        <m:d>
                          <m:dPr>
                            <m:ctrlPr>
                              <a:rPr lang="en-US" sz="2000" i="1">
                                <a:effectLst/>
                                <a:latin typeface="Cambria Math" panose="02040503050406030204" pitchFamily="18" charset="0"/>
                              </a:rPr>
                            </m:ctrlPr>
                          </m:dPr>
                          <m:e>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p>
            </p:txBody>
          </p:sp>
        </mc:Choice>
        <mc:Fallback>
          <p:sp>
            <p:nvSpPr>
              <p:cNvPr id="19" name="TextBox 18">
                <a:extLst>
                  <a:ext uri="{FF2B5EF4-FFF2-40B4-BE49-F238E27FC236}">
                    <a16:creationId xmlns:a16="http://schemas.microsoft.com/office/drawing/2014/main" id="{C20B619E-29BE-4F23-8267-2F063742B9C6}"/>
                  </a:ext>
                </a:extLst>
              </p:cNvPr>
              <p:cNvSpPr txBox="1">
                <a:spLocks noRot="1" noChangeAspect="1" noMove="1" noResize="1" noEditPoints="1" noAdjustHandles="1" noChangeArrowheads="1" noChangeShapeType="1" noTextEdit="1"/>
              </p:cNvSpPr>
              <p:nvPr/>
            </p:nvSpPr>
            <p:spPr>
              <a:xfrm>
                <a:off x="166914" y="413794"/>
                <a:ext cx="3517900" cy="447687"/>
              </a:xfrm>
              <a:prstGeom prst="rect">
                <a:avLst/>
              </a:prstGeom>
              <a:blipFill>
                <a:blip r:embed="rId21"/>
                <a:stretch>
                  <a:fillRect l="-1733" t="-141096" b="-201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90CB926F-F7E5-4C8F-A13A-E8E79D72CB21}"/>
                  </a:ext>
                </a:extLst>
              </p:cNvPr>
              <p:cNvSpPr txBox="1"/>
              <p:nvPr/>
            </p:nvSpPr>
            <p:spPr>
              <a:xfrm>
                <a:off x="2042796" y="270406"/>
                <a:ext cx="3764281" cy="6756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srgbClr val="836967"/>
                              </a:solidFill>
                              <a:latin typeface="Cambria Math" panose="02040503050406030204" pitchFamily="18" charset="0"/>
                            </a:rPr>
                          </m:ctrlPr>
                        </m:fPr>
                        <m:num>
                          <m:r>
                            <a:rPr lang="en-US" sz="2000">
                              <a:latin typeface="Cambria Math" panose="02040503050406030204" pitchFamily="18" charset="0"/>
                            </a:rPr>
                            <m:t>1</m:t>
                          </m:r>
                        </m:num>
                        <m:den>
                          <m:r>
                            <a:rPr lang="en-US" sz="2000" i="1">
                              <a:latin typeface="Cambria Math" panose="02040503050406030204" pitchFamily="18" charset="0"/>
                            </a:rPr>
                            <m:t>𝑒</m:t>
                          </m:r>
                          <m:r>
                            <a:rPr lang="en-US" sz="2000" i="0">
                              <a:latin typeface="Cambria Math" panose="02040503050406030204" pitchFamily="18" charset="0"/>
                            </a:rPr>
                            <m:t>+1</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𝑒</m:t>
                          </m:r>
                          <m:r>
                            <a:rPr lang="en-US" sz="2000" i="0">
                              <a:latin typeface="Cambria Math" panose="02040503050406030204" pitchFamily="18" charset="0"/>
                            </a:rPr>
                            <m:t>+1</m:t>
                          </m:r>
                        </m:sup>
                      </m:sSup>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𝑥</m:t>
                          </m:r>
                        </m:sup>
                      </m:sSup>
                      <m:r>
                        <a:rPr lang="en-US" sz="2000" i="0">
                          <a:latin typeface="Cambria Math" panose="02040503050406030204" pitchFamily="18" charset="0"/>
                        </a:rPr>
                        <m:t>+</m:t>
                      </m:r>
                      <m:r>
                        <a:rPr lang="en-US" sz="2000" i="1">
                          <a:latin typeface="Cambria Math" panose="02040503050406030204" pitchFamily="18" charset="0"/>
                        </a:rPr>
                        <m:t>𝐶</m:t>
                      </m:r>
                    </m:oMath>
                  </m:oMathPara>
                </a14:m>
                <a:endParaRPr lang="en-US" sz="2000" dirty="0"/>
              </a:p>
            </p:txBody>
          </p:sp>
        </mc:Choice>
        <mc:Fallback>
          <p:sp>
            <p:nvSpPr>
              <p:cNvPr id="20" name="TextBox 19">
                <a:extLst>
                  <a:ext uri="{FF2B5EF4-FFF2-40B4-BE49-F238E27FC236}">
                    <a16:creationId xmlns:a16="http://schemas.microsoft.com/office/drawing/2014/main" id="{90CB926F-F7E5-4C8F-A13A-E8E79D72CB21}"/>
                  </a:ext>
                </a:extLst>
              </p:cNvPr>
              <p:cNvSpPr txBox="1">
                <a:spLocks noRot="1" noChangeAspect="1" noMove="1" noResize="1" noEditPoints="1" noAdjustHandles="1" noChangeArrowheads="1" noChangeShapeType="1" noTextEdit="1"/>
              </p:cNvSpPr>
              <p:nvPr/>
            </p:nvSpPr>
            <p:spPr>
              <a:xfrm>
                <a:off x="2042796" y="270406"/>
                <a:ext cx="3764281" cy="67569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009A3A35-B8DD-41D0-BF69-D0838C972882}"/>
                  </a:ext>
                </a:extLst>
              </p:cNvPr>
              <p:cNvSpPr txBox="1"/>
              <p:nvPr/>
            </p:nvSpPr>
            <p:spPr>
              <a:xfrm>
                <a:off x="169363" y="1087482"/>
                <a:ext cx="2667000" cy="572401"/>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(5)    </a:t>
                </a:r>
                <a14:m>
                  <m:oMath xmlns:m="http://schemas.openxmlformats.org/officeDocument/2006/math">
                    <m:nary>
                      <m:naryPr>
                        <m:subHide m:val="on"/>
                        <m:supHide m:val="on"/>
                        <m:ctrlPr>
                          <a:rPr lang="en-US" sz="2000" i="1">
                            <a:effectLst/>
                            <a:latin typeface="Cambria Math" panose="02040503050406030204" pitchFamily="18" charset="0"/>
                          </a:rPr>
                        </m:ctrlPr>
                      </m:naryPr>
                      <m:sub/>
                      <m:sup/>
                      <m:e>
                        <m:f>
                          <m:fPr>
                            <m:ctrlPr>
                              <a:rPr lang="en-US" sz="2000" i="1">
                                <a:effectLst/>
                                <a:latin typeface="Cambria Math" panose="02040503050406030204" pitchFamily="18" charset="0"/>
                              </a:rPr>
                            </m:ctrlPr>
                          </m:fPr>
                          <m:num>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num>
                          <m:den>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den>
                        </m:f>
                      </m:e>
                    </m:nary>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000" dirty="0"/>
              </a:p>
            </p:txBody>
          </p:sp>
        </mc:Choice>
        <mc:Fallback>
          <p:sp>
            <p:nvSpPr>
              <p:cNvPr id="21" name="TextBox 20">
                <a:extLst>
                  <a:ext uri="{FF2B5EF4-FFF2-40B4-BE49-F238E27FC236}">
                    <a16:creationId xmlns:a16="http://schemas.microsoft.com/office/drawing/2014/main" id="{009A3A35-B8DD-41D0-BF69-D0838C972882}"/>
                  </a:ext>
                </a:extLst>
              </p:cNvPr>
              <p:cNvSpPr txBox="1">
                <a:spLocks noRot="1" noChangeAspect="1" noMove="1" noResize="1" noEditPoints="1" noAdjustHandles="1" noChangeArrowheads="1" noChangeShapeType="1" noTextEdit="1"/>
              </p:cNvSpPr>
              <p:nvPr/>
            </p:nvSpPr>
            <p:spPr>
              <a:xfrm>
                <a:off x="169363" y="1087482"/>
                <a:ext cx="2667000" cy="572401"/>
              </a:xfrm>
              <a:prstGeom prst="rect">
                <a:avLst/>
              </a:prstGeom>
              <a:blipFill>
                <a:blip r:embed="rId23"/>
                <a:stretch>
                  <a:fillRect l="-2517" b="-63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E632671-AC5C-447E-B5F7-B6AC4178A9D1}"/>
                  </a:ext>
                </a:extLst>
              </p:cNvPr>
              <p:cNvSpPr txBox="1"/>
              <p:nvPr/>
            </p:nvSpPr>
            <p:spPr>
              <a:xfrm>
                <a:off x="2471692" y="1017392"/>
                <a:ext cx="2503714" cy="783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000" i="1" smtClean="0">
                              <a:latin typeface="Cambria Math" panose="02040503050406030204" pitchFamily="18" charset="0"/>
                            </a:rPr>
                          </m:ctrlPr>
                        </m:dPr>
                        <m:e>
                          <m:nary>
                            <m:naryPr>
                              <m:subHide m:val="on"/>
                              <m:supHide m:val="on"/>
                              <m:ctrlPr>
                                <a:rPr lang="en-US" sz="2000" i="1">
                                  <a:latin typeface="Cambria Math" panose="02040503050406030204" pitchFamily="18" charset="0"/>
                                </a:rPr>
                              </m:ctrlPr>
                            </m:naryPr>
                            <m:sub/>
                            <m:sup/>
                            <m:e>
                              <m:d>
                                <m:dPr>
                                  <m:endChr m:val=""/>
                                  <m:ctrlPr>
                                    <a:rPr lang="en-US" sz="2000" i="1">
                                      <a:latin typeface="Cambria Math" panose="02040503050406030204" pitchFamily="18" charset="0"/>
                                    </a:rPr>
                                  </m:ctrlPr>
                                </m:dPr>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𝑥</m:t>
                                      </m:r>
                                    </m:sup>
                                  </m:sSup>
                                </m:e>
                              </m:d>
                            </m:e>
                          </m:nary>
                          <m:r>
                            <a:rPr lang="en-US" sz="2000" i="0">
                              <a:latin typeface="Cambria Math" panose="02040503050406030204" pitchFamily="18" charset="0"/>
                            </a:rPr>
                            <m:t>+2</m:t>
                          </m:r>
                          <m:r>
                            <a:rPr lang="en-US" sz="2000" i="1">
                              <a:latin typeface="Cambria Math" panose="02040503050406030204" pitchFamily="18" charset="0"/>
                            </a:rPr>
                            <m:t>𝑥</m:t>
                          </m:r>
                        </m:e>
                      </m:d>
                      <m:r>
                        <a:rPr lang="en-US" sz="2000" i="1">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dirty="0"/>
              </a:p>
            </p:txBody>
          </p:sp>
        </mc:Choice>
        <mc:Fallback>
          <p:sp>
            <p:nvSpPr>
              <p:cNvPr id="22" name="TextBox 21">
                <a:extLst>
                  <a:ext uri="{FF2B5EF4-FFF2-40B4-BE49-F238E27FC236}">
                    <a16:creationId xmlns:a16="http://schemas.microsoft.com/office/drawing/2014/main" id="{4E632671-AC5C-447E-B5F7-B6AC4178A9D1}"/>
                  </a:ext>
                </a:extLst>
              </p:cNvPr>
              <p:cNvSpPr txBox="1">
                <a:spLocks noRot="1" noChangeAspect="1" noMove="1" noResize="1" noEditPoints="1" noAdjustHandles="1" noChangeArrowheads="1" noChangeShapeType="1" noTextEdit="1"/>
              </p:cNvSpPr>
              <p:nvPr/>
            </p:nvSpPr>
            <p:spPr>
              <a:xfrm>
                <a:off x="2471692" y="1017392"/>
                <a:ext cx="2503714" cy="78386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AC110A7-43A5-4FA5-9C15-DF24698E6B71}"/>
                  </a:ext>
                </a:extLst>
              </p:cNvPr>
              <p:cNvSpPr txBox="1"/>
              <p:nvPr/>
            </p:nvSpPr>
            <p:spPr>
              <a:xfrm>
                <a:off x="4680769" y="1227877"/>
                <a:ext cx="174152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836967"/>
                              </a:solidFill>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𝑥</m:t>
                          </m:r>
                        </m:sup>
                      </m:sSup>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r>
                            <a:rPr lang="en-US" sz="2000" i="0">
                              <a:latin typeface="Cambria Math" panose="02040503050406030204" pitchFamily="18" charset="0"/>
                            </a:rPr>
                            <m:t>2</m:t>
                          </m:r>
                        </m:sup>
                      </m:sSup>
                      <m:r>
                        <a:rPr lang="en-US" sz="2000" i="0">
                          <a:latin typeface="Cambria Math" panose="02040503050406030204" pitchFamily="18" charset="0"/>
                        </a:rPr>
                        <m:t>+</m:t>
                      </m:r>
                      <m:r>
                        <a:rPr lang="en-US" sz="2000" i="1">
                          <a:latin typeface="Cambria Math" panose="02040503050406030204" pitchFamily="18" charset="0"/>
                        </a:rPr>
                        <m:t>𝐶</m:t>
                      </m:r>
                    </m:oMath>
                  </m:oMathPara>
                </a14:m>
                <a:endParaRPr lang="en-US" sz="2000" dirty="0"/>
              </a:p>
            </p:txBody>
          </p:sp>
        </mc:Choice>
        <mc:Fallback>
          <p:sp>
            <p:nvSpPr>
              <p:cNvPr id="23" name="TextBox 22">
                <a:extLst>
                  <a:ext uri="{FF2B5EF4-FFF2-40B4-BE49-F238E27FC236}">
                    <a16:creationId xmlns:a16="http://schemas.microsoft.com/office/drawing/2014/main" id="{AAC110A7-43A5-4FA5-9C15-DF24698E6B71}"/>
                  </a:ext>
                </a:extLst>
              </p:cNvPr>
              <p:cNvSpPr txBox="1">
                <a:spLocks noRot="1" noChangeAspect="1" noMove="1" noResize="1" noEditPoints="1" noAdjustHandles="1" noChangeArrowheads="1" noChangeShapeType="1" noTextEdit="1"/>
              </p:cNvSpPr>
              <p:nvPr/>
            </p:nvSpPr>
            <p:spPr>
              <a:xfrm>
                <a:off x="4680769" y="1227877"/>
                <a:ext cx="1741529" cy="400110"/>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53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0BA9-7F43-46A5-A214-7A55FBA14026}"/>
              </a:ext>
            </a:extLst>
          </p:cNvPr>
          <p:cNvSpPr>
            <a:spLocks noGrp="1"/>
          </p:cNvSpPr>
          <p:nvPr>
            <p:ph type="title"/>
          </p:nvPr>
        </p:nvSpPr>
        <p:spPr>
          <a:xfrm>
            <a:off x="146050" y="154293"/>
            <a:ext cx="8471738" cy="553998"/>
          </a:xfrm>
        </p:spPr>
        <p:txBody>
          <a:bodyPr wrap="square" lIns="0" tIns="0" rIns="0" bIns="0">
            <a:spAutoFit/>
          </a:bodyPr>
          <a:lstStyle/>
          <a:p>
            <a:r>
              <a:rPr lang="en-US" dirty="0">
                <a:solidFill>
                  <a:srgbClr val="0070C0"/>
                </a:solidFill>
              </a:rPr>
              <a:t>14.3 Integration with Initial Conditions </a:t>
            </a:r>
            <a:endParaRPr lang="en-IN" dirty="0">
              <a:solidFill>
                <a:srgbClr val="0070C0"/>
              </a:solidFill>
            </a:endParaRPr>
          </a:p>
        </p:txBody>
      </p:sp>
      <p:sp>
        <p:nvSpPr>
          <p:cNvPr id="15" name="Content Placeholder 2">
            <a:extLst>
              <a:ext uri="{FF2B5EF4-FFF2-40B4-BE49-F238E27FC236}">
                <a16:creationId xmlns:a16="http://schemas.microsoft.com/office/drawing/2014/main" id="{16164123-CD9A-4206-B873-D53166B265CB}"/>
              </a:ext>
            </a:extLst>
          </p:cNvPr>
          <p:cNvSpPr txBox="1">
            <a:spLocks/>
          </p:cNvSpPr>
          <p:nvPr/>
        </p:nvSpPr>
        <p:spPr>
          <a:xfrm>
            <a:off x="204806" y="913425"/>
            <a:ext cx="8229600"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algn="l">
              <a:defRPr/>
            </a:pPr>
            <a:r>
              <a:rPr lang="en-US" sz="2400" b="1" dirty="0">
                <a:solidFill>
                  <a:srgbClr val="0070C0"/>
                </a:solidFill>
              </a:rPr>
              <a:t>Example 1 </a:t>
            </a:r>
            <a:r>
              <a:rPr lang="en-US" sz="2400" b="1" dirty="0">
                <a:solidFill>
                  <a:srgbClr val="000000"/>
                </a:solidFill>
              </a:rPr>
              <a:t>– Initial-Condition Problem</a:t>
            </a:r>
            <a:endParaRPr lang="en-US" sz="2400" dirty="0">
              <a:solidFill>
                <a:srgbClr val="000000"/>
              </a:solidFill>
            </a:endParaRPr>
          </a:p>
        </p:txBody>
      </p:sp>
      <p:sp>
        <p:nvSpPr>
          <p:cNvPr id="16" name="Content Placeholder 3">
            <a:extLst>
              <a:ext uri="{FF2B5EF4-FFF2-40B4-BE49-F238E27FC236}">
                <a16:creationId xmlns:a16="http://schemas.microsoft.com/office/drawing/2014/main" id="{56313DDF-C893-4C91-935D-78C5AF6F175C}"/>
              </a:ext>
            </a:extLst>
          </p:cNvPr>
          <p:cNvSpPr txBox="1">
            <a:spLocks/>
          </p:cNvSpPr>
          <p:nvPr/>
        </p:nvSpPr>
        <p:spPr>
          <a:xfrm>
            <a:off x="156735" y="1450526"/>
            <a:ext cx="4114801"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r>
              <a:rPr lang="en-US" sz="2400" dirty="0"/>
              <a:t>If y is a function of x such that</a:t>
            </a:r>
            <a:endParaRPr lang="en-IN" sz="2400" dirty="0"/>
          </a:p>
        </p:txBody>
      </p:sp>
      <p:graphicFrame>
        <p:nvGraphicFramePr>
          <p:cNvPr id="17" name="Object 16" descr="Y dash equals to 8 x minus 4.">
            <a:extLst>
              <a:ext uri="{FF2B5EF4-FFF2-40B4-BE49-F238E27FC236}">
                <a16:creationId xmlns:a16="http://schemas.microsoft.com/office/drawing/2014/main" id="{C45B8057-67EA-44D8-8B3E-8FE4ADA41B7D}"/>
              </a:ext>
            </a:extLst>
          </p:cNvPr>
          <p:cNvGraphicFramePr>
            <a:graphicFrameLocks noChangeAspect="1"/>
          </p:cNvGraphicFramePr>
          <p:nvPr>
            <p:extLst>
              <p:ext uri="{D42A27DB-BD31-4B8C-83A1-F6EECF244321}">
                <p14:modId xmlns:p14="http://schemas.microsoft.com/office/powerpoint/2010/main" val="222755656"/>
              </p:ext>
            </p:extLst>
          </p:nvPr>
        </p:nvGraphicFramePr>
        <p:xfrm>
          <a:off x="4271536" y="1443872"/>
          <a:ext cx="1311433" cy="396399"/>
        </p:xfrm>
        <a:graphic>
          <a:graphicData uri="http://schemas.openxmlformats.org/presentationml/2006/ole">
            <mc:AlternateContent xmlns:mc="http://schemas.openxmlformats.org/markup-compatibility/2006">
              <mc:Choice xmlns:v="urn:schemas-microsoft-com:vml" Requires="v">
                <p:oleObj spid="_x0000_s105656" name="Equation" r:id="rId3" imgW="672840" imgH="203040" progId="Equation.DSMT4">
                  <p:embed/>
                </p:oleObj>
              </mc:Choice>
              <mc:Fallback>
                <p:oleObj name="Equation" r:id="rId3" imgW="672840" imgH="203040" progId="Equation.DSMT4">
                  <p:embed/>
                  <p:pic>
                    <p:nvPicPr>
                      <p:cNvPr id="16" name="Object 15" descr="Y dash equals to 8 x minus 4.">
                        <a:extLst>
                          <a:ext uri="{FF2B5EF4-FFF2-40B4-BE49-F238E27FC236}">
                            <a16:creationId xmlns:a16="http://schemas.microsoft.com/office/drawing/2014/main" id="{E981F0BA-E1B4-4DD5-93FC-83288E00BEEB}"/>
                          </a:ext>
                        </a:extLst>
                      </p:cNvPr>
                      <p:cNvPicPr/>
                      <p:nvPr/>
                    </p:nvPicPr>
                    <p:blipFill>
                      <a:blip r:embed="rId4"/>
                      <a:stretch>
                        <a:fillRect/>
                      </a:stretch>
                    </p:blipFill>
                    <p:spPr>
                      <a:xfrm>
                        <a:off x="4271536" y="1443872"/>
                        <a:ext cx="1311433" cy="396399"/>
                      </a:xfrm>
                      <a:prstGeom prst="rect">
                        <a:avLst/>
                      </a:prstGeom>
                    </p:spPr>
                  </p:pic>
                </p:oleObj>
              </mc:Fallback>
            </mc:AlternateContent>
          </a:graphicData>
        </a:graphic>
      </p:graphicFrame>
      <p:sp>
        <p:nvSpPr>
          <p:cNvPr id="18" name="Content Placeholder 4">
            <a:extLst>
              <a:ext uri="{FF2B5EF4-FFF2-40B4-BE49-F238E27FC236}">
                <a16:creationId xmlns:a16="http://schemas.microsoft.com/office/drawing/2014/main" id="{3111C824-623B-4F27-8651-142B7263B4B1}"/>
              </a:ext>
            </a:extLst>
          </p:cNvPr>
          <p:cNvSpPr txBox="1">
            <a:spLocks/>
          </p:cNvSpPr>
          <p:nvPr/>
        </p:nvSpPr>
        <p:spPr>
          <a:xfrm>
            <a:off x="5664473" y="1404193"/>
            <a:ext cx="586566" cy="369332"/>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solidFill>
                  <a:srgbClr val="000000"/>
                </a:solidFill>
                <a:sym typeface="Symbol" panose="05050102010706020507" pitchFamily="18" charset="2"/>
              </a:rPr>
              <a:t>and</a:t>
            </a:r>
            <a:endParaRPr lang="en-IN" dirty="0"/>
          </a:p>
        </p:txBody>
      </p:sp>
      <p:graphicFrame>
        <p:nvGraphicFramePr>
          <p:cNvPr id="19" name="Object 18" descr="y open parenthesis 2 close parenthesis equals 5,">
            <a:extLst>
              <a:ext uri="{FF2B5EF4-FFF2-40B4-BE49-F238E27FC236}">
                <a16:creationId xmlns:a16="http://schemas.microsoft.com/office/drawing/2014/main" id="{A484A10A-5783-4C58-B0F3-8333907CA9DC}"/>
              </a:ext>
            </a:extLst>
          </p:cNvPr>
          <p:cNvGraphicFramePr>
            <a:graphicFrameLocks noChangeAspect="1"/>
          </p:cNvGraphicFramePr>
          <p:nvPr>
            <p:extLst>
              <p:ext uri="{D42A27DB-BD31-4B8C-83A1-F6EECF244321}">
                <p14:modId xmlns:p14="http://schemas.microsoft.com/office/powerpoint/2010/main" val="3868561155"/>
              </p:ext>
            </p:extLst>
          </p:nvPr>
        </p:nvGraphicFramePr>
        <p:xfrm>
          <a:off x="6283784" y="1388786"/>
          <a:ext cx="1079945" cy="449976"/>
        </p:xfrm>
        <a:graphic>
          <a:graphicData uri="http://schemas.openxmlformats.org/presentationml/2006/ole">
            <mc:AlternateContent xmlns:mc="http://schemas.openxmlformats.org/markup-compatibility/2006">
              <mc:Choice xmlns:v="urn:schemas-microsoft-com:vml" Requires="v">
                <p:oleObj spid="_x0000_s105657" name="Equation" r:id="rId5" imgW="609480" imgH="253800" progId="Equation.DSMT4">
                  <p:embed/>
                </p:oleObj>
              </mc:Choice>
              <mc:Fallback>
                <p:oleObj name="Equation" r:id="rId5" imgW="609480" imgH="253800" progId="Equation.DSMT4">
                  <p:embed/>
                  <p:pic>
                    <p:nvPicPr>
                      <p:cNvPr id="17" name="Object 16" descr="y open parenthesis 2 close parenthesis equals 5,">
                        <a:extLst>
                          <a:ext uri="{FF2B5EF4-FFF2-40B4-BE49-F238E27FC236}">
                            <a16:creationId xmlns:a16="http://schemas.microsoft.com/office/drawing/2014/main" id="{FDB8B89A-A5DF-41D1-AD86-C383921BF0A8}"/>
                          </a:ext>
                        </a:extLst>
                      </p:cNvPr>
                      <p:cNvPicPr/>
                      <p:nvPr/>
                    </p:nvPicPr>
                    <p:blipFill>
                      <a:blip r:embed="rId6"/>
                      <a:stretch>
                        <a:fillRect/>
                      </a:stretch>
                    </p:blipFill>
                    <p:spPr>
                      <a:xfrm>
                        <a:off x="6283784" y="1388786"/>
                        <a:ext cx="1079945" cy="449976"/>
                      </a:xfrm>
                      <a:prstGeom prst="rect">
                        <a:avLst/>
                      </a:prstGeom>
                    </p:spPr>
                  </p:pic>
                </p:oleObj>
              </mc:Fallback>
            </mc:AlternateContent>
          </a:graphicData>
        </a:graphic>
      </p:graphicFrame>
      <p:sp>
        <p:nvSpPr>
          <p:cNvPr id="20" name="Content Placeholder 5">
            <a:extLst>
              <a:ext uri="{FF2B5EF4-FFF2-40B4-BE49-F238E27FC236}">
                <a16:creationId xmlns:a16="http://schemas.microsoft.com/office/drawing/2014/main" id="{CD91F35F-B63F-4858-AA68-F83178E6D881}"/>
              </a:ext>
            </a:extLst>
          </p:cNvPr>
          <p:cNvSpPr txBox="1">
            <a:spLocks/>
          </p:cNvSpPr>
          <p:nvPr/>
        </p:nvSpPr>
        <p:spPr>
          <a:xfrm>
            <a:off x="7442203" y="1386947"/>
            <a:ext cx="868363"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sym typeface="Symbol" panose="05050102010706020507" pitchFamily="18" charset="2"/>
              </a:rPr>
              <a:t>find y.</a:t>
            </a:r>
            <a:endParaRPr lang="en-IN" dirty="0"/>
          </a:p>
        </p:txBody>
      </p:sp>
      <p:sp>
        <p:nvSpPr>
          <p:cNvPr id="21" name="Content Placeholder 6">
            <a:extLst>
              <a:ext uri="{FF2B5EF4-FFF2-40B4-BE49-F238E27FC236}">
                <a16:creationId xmlns:a16="http://schemas.microsoft.com/office/drawing/2014/main" id="{1E9FDB14-073C-46D5-A483-DAF09236BAF5}"/>
              </a:ext>
            </a:extLst>
          </p:cNvPr>
          <p:cNvSpPr>
            <a:spLocks noGrp="1"/>
          </p:cNvSpPr>
          <p:nvPr>
            <p:ph sz="quarter" idx="14"/>
          </p:nvPr>
        </p:nvSpPr>
        <p:spPr>
          <a:xfrm>
            <a:off x="136843" y="1952189"/>
            <a:ext cx="1972391" cy="369332"/>
          </a:xfrm>
        </p:spPr>
        <p:txBody>
          <a:bodyPr wrap="square" lIns="0" tIns="0" rIns="0" bIns="0">
            <a:spAutoFit/>
          </a:bodyPr>
          <a:lstStyle/>
          <a:p>
            <a:r>
              <a:rPr kumimoji="0" lang="en-US" sz="24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Also, find</a:t>
            </a:r>
            <a:endParaRPr lang="en-IN" dirty="0"/>
          </a:p>
        </p:txBody>
      </p:sp>
      <p:graphicFrame>
        <p:nvGraphicFramePr>
          <p:cNvPr id="22" name="Object 21" descr="y open parenthesis 4 parenthesis.">
            <a:extLst>
              <a:ext uri="{FF2B5EF4-FFF2-40B4-BE49-F238E27FC236}">
                <a16:creationId xmlns:a16="http://schemas.microsoft.com/office/drawing/2014/main" id="{DF45F982-2551-418D-ABDA-8F4804851271}"/>
              </a:ext>
            </a:extLst>
          </p:cNvPr>
          <p:cNvGraphicFramePr>
            <a:graphicFrameLocks noChangeAspect="1"/>
          </p:cNvGraphicFramePr>
          <p:nvPr>
            <p:extLst>
              <p:ext uri="{D42A27DB-BD31-4B8C-83A1-F6EECF244321}">
                <p14:modId xmlns:p14="http://schemas.microsoft.com/office/powerpoint/2010/main" val="1980178029"/>
              </p:ext>
            </p:extLst>
          </p:nvPr>
        </p:nvGraphicFramePr>
        <p:xfrm>
          <a:off x="1627766" y="1953800"/>
          <a:ext cx="587305" cy="449976"/>
        </p:xfrm>
        <a:graphic>
          <a:graphicData uri="http://schemas.openxmlformats.org/presentationml/2006/ole">
            <mc:AlternateContent xmlns:mc="http://schemas.openxmlformats.org/markup-compatibility/2006">
              <mc:Choice xmlns:v="urn:schemas-microsoft-com:vml" Requires="v">
                <p:oleObj spid="_x0000_s105658" name="Equation" r:id="rId7" imgW="393480" imgH="253800" progId="Equation.DSMT4">
                  <p:embed/>
                </p:oleObj>
              </mc:Choice>
              <mc:Fallback>
                <p:oleObj name="Equation" r:id="rId7" imgW="393480" imgH="253800" progId="Equation.DSMT4">
                  <p:embed/>
                  <p:pic>
                    <p:nvPicPr>
                      <p:cNvPr id="18" name="Object 17" descr="y open parenthesis 4 parenthesis.">
                        <a:extLst>
                          <a:ext uri="{FF2B5EF4-FFF2-40B4-BE49-F238E27FC236}">
                            <a16:creationId xmlns:a16="http://schemas.microsoft.com/office/drawing/2014/main" id="{08768EDD-C336-4F55-87FF-373901D7669F}"/>
                          </a:ext>
                        </a:extLst>
                      </p:cNvPr>
                      <p:cNvPicPr/>
                      <p:nvPr/>
                    </p:nvPicPr>
                    <p:blipFill>
                      <a:blip r:embed="rId8"/>
                      <a:stretch>
                        <a:fillRect/>
                      </a:stretch>
                    </p:blipFill>
                    <p:spPr>
                      <a:xfrm>
                        <a:off x="1627766" y="1953800"/>
                        <a:ext cx="587305" cy="449976"/>
                      </a:xfrm>
                      <a:prstGeom prst="rect">
                        <a:avLst/>
                      </a:prstGeom>
                    </p:spPr>
                  </p:pic>
                </p:oleObj>
              </mc:Fallback>
            </mc:AlternateContent>
          </a:graphicData>
        </a:graphic>
      </p:graphicFrame>
      <p:sp>
        <p:nvSpPr>
          <p:cNvPr id="23" name="Content Placeholder 7">
            <a:extLst>
              <a:ext uri="{FF2B5EF4-FFF2-40B4-BE49-F238E27FC236}">
                <a16:creationId xmlns:a16="http://schemas.microsoft.com/office/drawing/2014/main" id="{0930024C-4E98-4040-9B94-A25EB71FA165}"/>
              </a:ext>
            </a:extLst>
          </p:cNvPr>
          <p:cNvSpPr>
            <a:spLocks noGrp="1"/>
          </p:cNvSpPr>
          <p:nvPr>
            <p:ph sz="quarter" idx="15"/>
          </p:nvPr>
        </p:nvSpPr>
        <p:spPr>
          <a:xfrm>
            <a:off x="271456" y="2547298"/>
            <a:ext cx="2646842" cy="369332"/>
          </a:xfrm>
        </p:spPr>
        <p:txBody>
          <a:bodyPr wrap="square" lIns="0" tIns="0" rIns="0" bIns="0">
            <a:spAutoFit/>
          </a:bodyPr>
          <a:lstStyle/>
          <a:p>
            <a:r>
              <a:rPr kumimoji="0" lang="en-US" sz="2400" b="0" i="0" u="none" strike="noStrike" kern="0" cap="none" spc="0" normalizeH="0" baseline="0" noProof="0" dirty="0">
                <a:ln>
                  <a:noFill/>
                </a:ln>
                <a:solidFill>
                  <a:srgbClr val="0070C0"/>
                </a:solidFill>
                <a:effectLst/>
                <a:uLnTx/>
                <a:uFillTx/>
                <a:sym typeface="Symbol" panose="05050102010706020507" pitchFamily="18" charset="2"/>
              </a:rPr>
              <a:t>Solution: Here,</a:t>
            </a:r>
            <a:endParaRPr lang="en-IN" dirty="0">
              <a:solidFill>
                <a:srgbClr val="0070C0"/>
              </a:solidFill>
            </a:endParaRPr>
          </a:p>
        </p:txBody>
      </p:sp>
      <p:graphicFrame>
        <p:nvGraphicFramePr>
          <p:cNvPr id="24" name="Object 23" descr="y open parenthesis 2 close parenthesis equals 5">
            <a:extLst>
              <a:ext uri="{FF2B5EF4-FFF2-40B4-BE49-F238E27FC236}">
                <a16:creationId xmlns:a16="http://schemas.microsoft.com/office/drawing/2014/main" id="{4D705E02-70BD-4CAA-970E-6CAF512330DC}"/>
              </a:ext>
            </a:extLst>
          </p:cNvPr>
          <p:cNvGraphicFramePr>
            <a:graphicFrameLocks noChangeAspect="1"/>
          </p:cNvGraphicFramePr>
          <p:nvPr>
            <p:extLst>
              <p:ext uri="{D42A27DB-BD31-4B8C-83A1-F6EECF244321}">
                <p14:modId xmlns:p14="http://schemas.microsoft.com/office/powerpoint/2010/main" val="2200750642"/>
              </p:ext>
            </p:extLst>
          </p:nvPr>
        </p:nvGraphicFramePr>
        <p:xfrm>
          <a:off x="2517346" y="2541857"/>
          <a:ext cx="1012448" cy="449976"/>
        </p:xfrm>
        <a:graphic>
          <a:graphicData uri="http://schemas.openxmlformats.org/presentationml/2006/ole">
            <mc:AlternateContent xmlns:mc="http://schemas.openxmlformats.org/markup-compatibility/2006">
              <mc:Choice xmlns:v="urn:schemas-microsoft-com:vml" Requires="v">
                <p:oleObj spid="_x0000_s105659" name="Equation" r:id="rId9" imgW="571320" imgH="253800" progId="Equation.DSMT4">
                  <p:embed/>
                </p:oleObj>
              </mc:Choice>
              <mc:Fallback>
                <p:oleObj name="Equation" r:id="rId9" imgW="571320" imgH="253800" progId="Equation.DSMT4">
                  <p:embed/>
                  <p:pic>
                    <p:nvPicPr>
                      <p:cNvPr id="19" name="Object 18" descr="y open parenthesis 2 close parenthesis equals 5">
                        <a:extLst>
                          <a:ext uri="{FF2B5EF4-FFF2-40B4-BE49-F238E27FC236}">
                            <a16:creationId xmlns:a16="http://schemas.microsoft.com/office/drawing/2014/main" id="{53C8EEBA-50E1-44A8-B437-A392FEA4D065}"/>
                          </a:ext>
                        </a:extLst>
                      </p:cNvPr>
                      <p:cNvPicPr/>
                      <p:nvPr/>
                    </p:nvPicPr>
                    <p:blipFill>
                      <a:blip r:embed="rId10"/>
                      <a:stretch>
                        <a:fillRect/>
                      </a:stretch>
                    </p:blipFill>
                    <p:spPr>
                      <a:xfrm>
                        <a:off x="2517346" y="2541857"/>
                        <a:ext cx="1012448" cy="449976"/>
                      </a:xfrm>
                      <a:prstGeom prst="rect">
                        <a:avLst/>
                      </a:prstGeom>
                    </p:spPr>
                  </p:pic>
                </p:oleObj>
              </mc:Fallback>
            </mc:AlternateContent>
          </a:graphicData>
        </a:graphic>
      </p:graphicFrame>
      <p:sp>
        <p:nvSpPr>
          <p:cNvPr id="25" name="Content Placeholder 8">
            <a:extLst>
              <a:ext uri="{FF2B5EF4-FFF2-40B4-BE49-F238E27FC236}">
                <a16:creationId xmlns:a16="http://schemas.microsoft.com/office/drawing/2014/main" id="{18B518EE-2D05-447C-87B8-BAC6ECB1DCA4}"/>
              </a:ext>
            </a:extLst>
          </p:cNvPr>
          <p:cNvSpPr txBox="1">
            <a:spLocks/>
          </p:cNvSpPr>
          <p:nvPr/>
        </p:nvSpPr>
        <p:spPr>
          <a:xfrm>
            <a:off x="3644280" y="2567701"/>
            <a:ext cx="3862387"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dirty="0">
                <a:sym typeface="Symbol" panose="05050102010706020507" pitchFamily="18" charset="2"/>
              </a:rPr>
              <a:t>is the initial condition. Since</a:t>
            </a:r>
            <a:endParaRPr lang="en-IN" dirty="0"/>
          </a:p>
        </p:txBody>
      </p:sp>
      <p:graphicFrame>
        <p:nvGraphicFramePr>
          <p:cNvPr id="26" name="Object 25" descr="Y dash equals to 8 x minus 4.">
            <a:extLst>
              <a:ext uri="{FF2B5EF4-FFF2-40B4-BE49-F238E27FC236}">
                <a16:creationId xmlns:a16="http://schemas.microsoft.com/office/drawing/2014/main" id="{30739186-404D-4568-8CD9-97DC4EFC4BFE}"/>
              </a:ext>
            </a:extLst>
          </p:cNvPr>
          <p:cNvGraphicFramePr>
            <a:graphicFrameLocks noChangeAspect="1"/>
          </p:cNvGraphicFramePr>
          <p:nvPr>
            <p:extLst>
              <p:ext uri="{D42A27DB-BD31-4B8C-83A1-F6EECF244321}">
                <p14:modId xmlns:p14="http://schemas.microsoft.com/office/powerpoint/2010/main" val="89824346"/>
              </p:ext>
            </p:extLst>
          </p:nvPr>
        </p:nvGraphicFramePr>
        <p:xfrm>
          <a:off x="7493268" y="2568731"/>
          <a:ext cx="1311433" cy="396399"/>
        </p:xfrm>
        <a:graphic>
          <a:graphicData uri="http://schemas.openxmlformats.org/presentationml/2006/ole">
            <mc:AlternateContent xmlns:mc="http://schemas.openxmlformats.org/markup-compatibility/2006">
              <mc:Choice xmlns:v="urn:schemas-microsoft-com:vml" Requires="v">
                <p:oleObj spid="_x0000_s105660" name="Equation" r:id="rId11" imgW="672840" imgH="203040" progId="Equation.DSMT4">
                  <p:embed/>
                </p:oleObj>
              </mc:Choice>
              <mc:Fallback>
                <p:oleObj name="Equation" r:id="rId11" imgW="672840" imgH="203040" progId="Equation.DSMT4">
                  <p:embed/>
                  <p:pic>
                    <p:nvPicPr>
                      <p:cNvPr id="20" name="Object 19" descr="Y dash equals to 8 x minus 4.">
                        <a:extLst>
                          <a:ext uri="{FF2B5EF4-FFF2-40B4-BE49-F238E27FC236}">
                            <a16:creationId xmlns:a16="http://schemas.microsoft.com/office/drawing/2014/main" id="{79B320D9-400B-423E-8610-A20C044ECFF3}"/>
                          </a:ext>
                        </a:extLst>
                      </p:cNvPr>
                      <p:cNvPicPr/>
                      <p:nvPr/>
                    </p:nvPicPr>
                    <p:blipFill>
                      <a:blip r:embed="rId4"/>
                      <a:stretch>
                        <a:fillRect/>
                      </a:stretch>
                    </p:blipFill>
                    <p:spPr>
                      <a:xfrm>
                        <a:off x="7493268" y="2568731"/>
                        <a:ext cx="1311433" cy="396399"/>
                      </a:xfrm>
                      <a:prstGeom prst="rect">
                        <a:avLst/>
                      </a:prstGeom>
                    </p:spPr>
                  </p:pic>
                </p:oleObj>
              </mc:Fallback>
            </mc:AlternateContent>
          </a:graphicData>
        </a:graphic>
      </p:graphicFrame>
      <p:sp>
        <p:nvSpPr>
          <p:cNvPr id="27" name="Content Placeholder 9">
            <a:extLst>
              <a:ext uri="{FF2B5EF4-FFF2-40B4-BE49-F238E27FC236}">
                <a16:creationId xmlns:a16="http://schemas.microsoft.com/office/drawing/2014/main" id="{36F91916-00AB-44D9-A8CB-C97EE5B4C3A0}"/>
              </a:ext>
            </a:extLst>
          </p:cNvPr>
          <p:cNvSpPr>
            <a:spLocks noGrp="1"/>
          </p:cNvSpPr>
          <p:nvPr>
            <p:ph sz="quarter" idx="17"/>
          </p:nvPr>
        </p:nvSpPr>
        <p:spPr>
          <a:xfrm>
            <a:off x="-218894" y="2980007"/>
            <a:ext cx="3716969" cy="369332"/>
          </a:xfrm>
        </p:spPr>
        <p:txBody>
          <a:bodyPr wrap="square" lIns="0" tIns="0" rIns="0" bIns="0">
            <a:spAutoFit/>
          </a:bodyPr>
          <a:lstStyle/>
          <a:p>
            <a:r>
              <a:rPr kumimoji="0" lang="en-US" sz="2400" b="0" i="1" u="none" strike="noStrike" kern="0" cap="none" spc="0" normalizeH="0" baseline="0" noProof="0" dirty="0">
                <a:ln>
                  <a:noFill/>
                </a:ln>
                <a:solidFill>
                  <a:srgbClr val="000000"/>
                </a:solidFill>
                <a:effectLst/>
                <a:uLnTx/>
                <a:uFillTx/>
                <a:latin typeface="Arial"/>
                <a:cs typeface="Arial"/>
                <a:sym typeface="Symbol" panose="05050102010706020507" pitchFamily="18" charset="2"/>
              </a:rPr>
              <a:t>y</a:t>
            </a:r>
            <a:r>
              <a:rPr kumimoji="0" lang="en-US" sz="2400" b="0" i="0" u="none" strike="noStrike" kern="0" cap="none" spc="0" normalizeH="0" baseline="0" noProof="0" dirty="0">
                <a:ln>
                  <a:noFill/>
                </a:ln>
                <a:solidFill>
                  <a:srgbClr val="000000"/>
                </a:solidFill>
                <a:effectLst/>
                <a:uLnTx/>
                <a:uFillTx/>
                <a:latin typeface="Arial"/>
                <a:cs typeface="Arial"/>
                <a:sym typeface="Symbol" panose="05050102010706020507" pitchFamily="18" charset="2"/>
              </a:rPr>
              <a:t> is an antiderivative of</a:t>
            </a:r>
            <a:endParaRPr lang="en-IN" dirty="0"/>
          </a:p>
        </p:txBody>
      </p:sp>
      <p:graphicFrame>
        <p:nvGraphicFramePr>
          <p:cNvPr id="28" name="Object 27" descr="8 x minus 4">
            <a:extLst>
              <a:ext uri="{FF2B5EF4-FFF2-40B4-BE49-F238E27FC236}">
                <a16:creationId xmlns:a16="http://schemas.microsoft.com/office/drawing/2014/main" id="{A051AFF8-5EF3-480C-B98F-B65FBB459DFB}"/>
              </a:ext>
            </a:extLst>
          </p:cNvPr>
          <p:cNvGraphicFramePr>
            <a:graphicFrameLocks noChangeAspect="1"/>
          </p:cNvGraphicFramePr>
          <p:nvPr>
            <p:extLst>
              <p:ext uri="{D42A27DB-BD31-4B8C-83A1-F6EECF244321}">
                <p14:modId xmlns:p14="http://schemas.microsoft.com/office/powerpoint/2010/main" val="2511230390"/>
              </p:ext>
            </p:extLst>
          </p:nvPr>
        </p:nvGraphicFramePr>
        <p:xfrm>
          <a:off x="3644280" y="3020187"/>
          <a:ext cx="890954" cy="346482"/>
        </p:xfrm>
        <a:graphic>
          <a:graphicData uri="http://schemas.openxmlformats.org/presentationml/2006/ole">
            <mc:AlternateContent xmlns:mc="http://schemas.openxmlformats.org/markup-compatibility/2006">
              <mc:Choice xmlns:v="urn:schemas-microsoft-com:vml" Requires="v">
                <p:oleObj spid="_x0000_s105661" name="Equation" r:id="rId12" imgW="457200" imgH="177480" progId="Equation.DSMT4">
                  <p:embed/>
                </p:oleObj>
              </mc:Choice>
              <mc:Fallback>
                <p:oleObj name="Equation" r:id="rId12" imgW="457200" imgH="177480" progId="Equation.DSMT4">
                  <p:embed/>
                  <p:pic>
                    <p:nvPicPr>
                      <p:cNvPr id="22" name="Object 21" descr="8 x minus 4">
                        <a:extLst>
                          <a:ext uri="{FF2B5EF4-FFF2-40B4-BE49-F238E27FC236}">
                            <a16:creationId xmlns:a16="http://schemas.microsoft.com/office/drawing/2014/main" id="{96D1756C-63AD-484E-94E0-E066C40AEB48}"/>
                          </a:ext>
                        </a:extLst>
                      </p:cNvPr>
                      <p:cNvPicPr/>
                      <p:nvPr/>
                    </p:nvPicPr>
                    <p:blipFill>
                      <a:blip r:embed="rId13"/>
                      <a:stretch>
                        <a:fillRect/>
                      </a:stretch>
                    </p:blipFill>
                    <p:spPr>
                      <a:xfrm>
                        <a:off x="3644280" y="3020187"/>
                        <a:ext cx="890954" cy="346482"/>
                      </a:xfrm>
                      <a:prstGeom prst="rect">
                        <a:avLst/>
                      </a:prstGeom>
                    </p:spPr>
                  </p:pic>
                </p:oleObj>
              </mc:Fallback>
            </mc:AlternateContent>
          </a:graphicData>
        </a:graphic>
      </p:graphicFrame>
      <p:graphicFrame>
        <p:nvGraphicFramePr>
          <p:cNvPr id="29" name="Object 28" descr="y equals integral left parenthesis 8 x minus 4 right parenthesis dx equals 8 times x squared over 2 baseline minus 4 x plus cap C equals 4 x squared minus 4 x plus cap C.">
            <a:extLst>
              <a:ext uri="{FF2B5EF4-FFF2-40B4-BE49-F238E27FC236}">
                <a16:creationId xmlns:a16="http://schemas.microsoft.com/office/drawing/2014/main" id="{F764FB3A-9703-4AB8-930D-4FD8BA6EF1F0}"/>
              </a:ext>
            </a:extLst>
          </p:cNvPr>
          <p:cNvGraphicFramePr>
            <a:graphicFrameLocks noChangeAspect="1"/>
          </p:cNvGraphicFramePr>
          <p:nvPr>
            <p:extLst>
              <p:ext uri="{D42A27DB-BD31-4B8C-83A1-F6EECF244321}">
                <p14:modId xmlns:p14="http://schemas.microsoft.com/office/powerpoint/2010/main" val="3961181639"/>
              </p:ext>
            </p:extLst>
          </p:nvPr>
        </p:nvGraphicFramePr>
        <p:xfrm>
          <a:off x="2622382" y="3429000"/>
          <a:ext cx="5058471" cy="693638"/>
        </p:xfrm>
        <a:graphic>
          <a:graphicData uri="http://schemas.openxmlformats.org/presentationml/2006/ole">
            <mc:AlternateContent xmlns:mc="http://schemas.openxmlformats.org/markup-compatibility/2006">
              <mc:Choice xmlns:v="urn:schemas-microsoft-com:vml" Requires="v">
                <p:oleObj spid="_x0000_s105662" r:id="rId14" imgW="2844800" imgH="393700" progId="Unknown">
                  <p:embed/>
                </p:oleObj>
              </mc:Choice>
              <mc:Fallback>
                <p:oleObj r:id="rId14" imgW="2844800" imgH="393700" progId="Unknown">
                  <p:embed/>
                  <p:pic>
                    <p:nvPicPr>
                      <p:cNvPr id="23" name="Object 22" descr="y equals integral left parenthesis 8 x minus 4 right parenthesis dx equals 8 times x squared over 2 baseline minus 4 x plus cap C equals 4 x squared minus 4 x plus cap C.">
                        <a:extLst>
                          <a:ext uri="{FF2B5EF4-FFF2-40B4-BE49-F238E27FC236}">
                            <a16:creationId xmlns:a16="http://schemas.microsoft.com/office/drawing/2014/main" id="{D639025A-716B-4A9D-8C5F-0571372DA9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2382" y="3429000"/>
                        <a:ext cx="5058471" cy="693638"/>
                      </a:xfrm>
                      <a:prstGeom prst="rect">
                        <a:avLst/>
                      </a:prstGeom>
                      <a:noFill/>
                      <a:extLst/>
                    </p:spPr>
                  </p:pic>
                </p:oleObj>
              </mc:Fallback>
            </mc:AlternateContent>
          </a:graphicData>
        </a:graphic>
      </p:graphicFrame>
      <p:sp>
        <p:nvSpPr>
          <p:cNvPr id="30" name="Content Placeholder 10">
            <a:extLst>
              <a:ext uri="{FF2B5EF4-FFF2-40B4-BE49-F238E27FC236}">
                <a16:creationId xmlns:a16="http://schemas.microsoft.com/office/drawing/2014/main" id="{A7001D7B-CF82-497D-B902-B96D2A2B5DE0}"/>
              </a:ext>
            </a:extLst>
          </p:cNvPr>
          <p:cNvSpPr txBox="1">
            <a:spLocks/>
          </p:cNvSpPr>
          <p:nvPr/>
        </p:nvSpPr>
        <p:spPr>
          <a:xfrm>
            <a:off x="98440" y="4195896"/>
            <a:ext cx="1738298"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solidFill>
                  <a:srgbClr val="000000"/>
                </a:solidFill>
              </a:rPr>
              <a:t>Because</a:t>
            </a:r>
            <a:endParaRPr lang="en-IN" dirty="0"/>
          </a:p>
        </p:txBody>
      </p:sp>
      <p:graphicFrame>
        <p:nvGraphicFramePr>
          <p:cNvPr id="31" name="Object 30" descr="y equals 5">
            <a:extLst>
              <a:ext uri="{FF2B5EF4-FFF2-40B4-BE49-F238E27FC236}">
                <a16:creationId xmlns:a16="http://schemas.microsoft.com/office/drawing/2014/main" id="{3A3B256E-AC3F-4E07-9494-AADE1BF19503}"/>
              </a:ext>
            </a:extLst>
          </p:cNvPr>
          <p:cNvGraphicFramePr>
            <a:graphicFrameLocks noChangeAspect="1"/>
          </p:cNvGraphicFramePr>
          <p:nvPr>
            <p:extLst>
              <p:ext uri="{D42A27DB-BD31-4B8C-83A1-F6EECF244321}">
                <p14:modId xmlns:p14="http://schemas.microsoft.com/office/powerpoint/2010/main" val="3279836374"/>
              </p:ext>
            </p:extLst>
          </p:nvPr>
        </p:nvGraphicFramePr>
        <p:xfrm>
          <a:off x="1639591" y="4215061"/>
          <a:ext cx="939287" cy="359982"/>
        </p:xfrm>
        <a:graphic>
          <a:graphicData uri="http://schemas.openxmlformats.org/presentationml/2006/ole">
            <mc:AlternateContent xmlns:mc="http://schemas.openxmlformats.org/markup-compatibility/2006">
              <mc:Choice xmlns:v="urn:schemas-microsoft-com:vml" Requires="v">
                <p:oleObj spid="_x0000_s105663" name="Equation" r:id="rId16" imgW="355320" imgH="203040" progId="Equation.DSMT4">
                  <p:embed/>
                </p:oleObj>
              </mc:Choice>
              <mc:Fallback>
                <p:oleObj name="Equation" r:id="rId16" imgW="355320" imgH="203040" progId="Equation.DSMT4">
                  <p:embed/>
                  <p:pic>
                    <p:nvPicPr>
                      <p:cNvPr id="24" name="Object 23" descr="y equals 5">
                        <a:extLst>
                          <a:ext uri="{FF2B5EF4-FFF2-40B4-BE49-F238E27FC236}">
                            <a16:creationId xmlns:a16="http://schemas.microsoft.com/office/drawing/2014/main" id="{264C224D-0802-459B-878A-4AC94259FB20}"/>
                          </a:ext>
                        </a:extLst>
                      </p:cNvPr>
                      <p:cNvPicPr/>
                      <p:nvPr/>
                    </p:nvPicPr>
                    <p:blipFill>
                      <a:blip r:embed="rId17"/>
                      <a:stretch>
                        <a:fillRect/>
                      </a:stretch>
                    </p:blipFill>
                    <p:spPr>
                      <a:xfrm>
                        <a:off x="1639591" y="4215061"/>
                        <a:ext cx="939287" cy="359982"/>
                      </a:xfrm>
                      <a:prstGeom prst="rect">
                        <a:avLst/>
                      </a:prstGeom>
                    </p:spPr>
                  </p:pic>
                </p:oleObj>
              </mc:Fallback>
            </mc:AlternateContent>
          </a:graphicData>
        </a:graphic>
      </p:graphicFrame>
      <p:sp>
        <p:nvSpPr>
          <p:cNvPr id="32" name="Content Placeholder 11">
            <a:extLst>
              <a:ext uri="{FF2B5EF4-FFF2-40B4-BE49-F238E27FC236}">
                <a16:creationId xmlns:a16="http://schemas.microsoft.com/office/drawing/2014/main" id="{A1F5BF81-A494-4E6D-B152-C0A71CB088ED}"/>
              </a:ext>
            </a:extLst>
          </p:cNvPr>
          <p:cNvSpPr txBox="1">
            <a:spLocks/>
          </p:cNvSpPr>
          <p:nvPr/>
        </p:nvSpPr>
        <p:spPr>
          <a:xfrm>
            <a:off x="2517346" y="4194548"/>
            <a:ext cx="1230984"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2400" dirty="0">
                <a:solidFill>
                  <a:srgbClr val="000000"/>
                </a:solidFill>
              </a:rPr>
              <a:t>when</a:t>
            </a:r>
            <a:endParaRPr lang="en-IN" dirty="0"/>
          </a:p>
        </p:txBody>
      </p:sp>
      <p:graphicFrame>
        <p:nvGraphicFramePr>
          <p:cNvPr id="33" name="Object 32" descr="x equals 2,">
            <a:extLst>
              <a:ext uri="{FF2B5EF4-FFF2-40B4-BE49-F238E27FC236}">
                <a16:creationId xmlns:a16="http://schemas.microsoft.com/office/drawing/2014/main" id="{EDBCE645-C7F8-4C64-8A78-D8F7E359548A}"/>
              </a:ext>
            </a:extLst>
          </p:cNvPr>
          <p:cNvGraphicFramePr>
            <a:graphicFrameLocks noChangeAspect="1"/>
          </p:cNvGraphicFramePr>
          <p:nvPr>
            <p:extLst>
              <p:ext uri="{D42A27DB-BD31-4B8C-83A1-F6EECF244321}">
                <p14:modId xmlns:p14="http://schemas.microsoft.com/office/powerpoint/2010/main" val="454525074"/>
              </p:ext>
            </p:extLst>
          </p:nvPr>
        </p:nvGraphicFramePr>
        <p:xfrm>
          <a:off x="3377889" y="4289304"/>
          <a:ext cx="1039813" cy="360362"/>
        </p:xfrm>
        <a:graphic>
          <a:graphicData uri="http://schemas.openxmlformats.org/presentationml/2006/ole">
            <mc:AlternateContent xmlns:mc="http://schemas.openxmlformats.org/markup-compatibility/2006">
              <mc:Choice xmlns:v="urn:schemas-microsoft-com:vml" Requires="v">
                <p:oleObj spid="_x0000_s105664" name="Equation" r:id="rId18" imgW="393480" imgH="203040" progId="Equation.DSMT4">
                  <p:embed/>
                </p:oleObj>
              </mc:Choice>
              <mc:Fallback>
                <p:oleObj name="Equation" r:id="rId18" imgW="393480" imgH="203040" progId="Equation.DSMT4">
                  <p:embed/>
                  <p:pic>
                    <p:nvPicPr>
                      <p:cNvPr id="26" name="Object 25" descr="x equals 2,">
                        <a:extLst>
                          <a:ext uri="{FF2B5EF4-FFF2-40B4-BE49-F238E27FC236}">
                            <a16:creationId xmlns:a16="http://schemas.microsoft.com/office/drawing/2014/main" id="{B3E3B0FA-487B-40C0-9968-F3F34C5BBBEC}"/>
                          </a:ext>
                        </a:extLst>
                      </p:cNvPr>
                      <p:cNvPicPr/>
                      <p:nvPr/>
                    </p:nvPicPr>
                    <p:blipFill>
                      <a:blip r:embed="rId19"/>
                      <a:stretch>
                        <a:fillRect/>
                      </a:stretch>
                    </p:blipFill>
                    <p:spPr>
                      <a:xfrm>
                        <a:off x="3377889" y="4289304"/>
                        <a:ext cx="1039813" cy="360362"/>
                      </a:xfrm>
                      <a:prstGeom prst="rect">
                        <a:avLst/>
                      </a:prstGeom>
                    </p:spPr>
                  </p:pic>
                </p:oleObj>
              </mc:Fallback>
            </mc:AlternateContent>
          </a:graphicData>
        </a:graphic>
      </p:graphicFrame>
      <p:sp>
        <p:nvSpPr>
          <p:cNvPr id="34" name="Content Placeholder 12">
            <a:extLst>
              <a:ext uri="{FF2B5EF4-FFF2-40B4-BE49-F238E27FC236}">
                <a16:creationId xmlns:a16="http://schemas.microsoft.com/office/drawing/2014/main" id="{B674522A-FFF6-46AE-9F08-89378BA8871F}"/>
              </a:ext>
            </a:extLst>
          </p:cNvPr>
          <p:cNvSpPr txBox="1">
            <a:spLocks/>
          </p:cNvSpPr>
          <p:nvPr/>
        </p:nvSpPr>
        <p:spPr>
          <a:xfrm>
            <a:off x="4397864" y="4245273"/>
            <a:ext cx="1171724"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t>we have</a:t>
            </a:r>
            <a:endParaRPr lang="en-IN" dirty="0"/>
          </a:p>
        </p:txBody>
      </p:sp>
      <p:graphicFrame>
        <p:nvGraphicFramePr>
          <p:cNvPr id="35" name="Object 34" descr="5 equals 4 left parenthesis 2 right parenthesis minus 4 left parenthesis 2 right parenthesis plus C.">
            <a:extLst>
              <a:ext uri="{FF2B5EF4-FFF2-40B4-BE49-F238E27FC236}">
                <a16:creationId xmlns:a16="http://schemas.microsoft.com/office/drawing/2014/main" id="{F285406F-1146-4262-974D-1640F3016D14}"/>
              </a:ext>
            </a:extLst>
          </p:cNvPr>
          <p:cNvGraphicFramePr>
            <a:graphicFrameLocks noChangeAspect="1"/>
          </p:cNvGraphicFramePr>
          <p:nvPr>
            <p:extLst>
              <p:ext uri="{D42A27DB-BD31-4B8C-83A1-F6EECF244321}">
                <p14:modId xmlns:p14="http://schemas.microsoft.com/office/powerpoint/2010/main" val="2492637330"/>
              </p:ext>
            </p:extLst>
          </p:nvPr>
        </p:nvGraphicFramePr>
        <p:xfrm>
          <a:off x="5606913" y="4169498"/>
          <a:ext cx="2498884" cy="544830"/>
        </p:xfrm>
        <a:graphic>
          <a:graphicData uri="http://schemas.openxmlformats.org/presentationml/2006/ole">
            <mc:AlternateContent xmlns:mc="http://schemas.openxmlformats.org/markup-compatibility/2006">
              <mc:Choice xmlns:v="urn:schemas-microsoft-com:vml" Requires="v">
                <p:oleObj spid="_x0000_s105665" name="Equation" r:id="rId20" imgW="1282680" imgH="279360" progId="Equation.DSMT4">
                  <p:embed/>
                </p:oleObj>
              </mc:Choice>
              <mc:Fallback>
                <p:oleObj name="Equation" r:id="rId20" imgW="1282680" imgH="279360" progId="Equation.DSMT4">
                  <p:embed/>
                  <p:pic>
                    <p:nvPicPr>
                      <p:cNvPr id="27" name="Object 26" descr="5 equals 4 left parenthesis 2 right parenthesis minus 4 left parenthesis 2 right parenthesis plus C.">
                        <a:extLst>
                          <a:ext uri="{FF2B5EF4-FFF2-40B4-BE49-F238E27FC236}">
                            <a16:creationId xmlns:a16="http://schemas.microsoft.com/office/drawing/2014/main" id="{70A22216-1EF3-49BE-8C38-84218A2CF822}"/>
                          </a:ext>
                        </a:extLst>
                      </p:cNvPr>
                      <p:cNvPicPr/>
                      <p:nvPr/>
                    </p:nvPicPr>
                    <p:blipFill>
                      <a:blip r:embed="rId21"/>
                      <a:stretch>
                        <a:fillRect/>
                      </a:stretch>
                    </p:blipFill>
                    <p:spPr>
                      <a:xfrm>
                        <a:off x="5606913" y="4169498"/>
                        <a:ext cx="2498884" cy="544830"/>
                      </a:xfrm>
                      <a:prstGeom prst="rect">
                        <a:avLst/>
                      </a:prstGeom>
                    </p:spPr>
                  </p:pic>
                </p:oleObj>
              </mc:Fallback>
            </mc:AlternateContent>
          </a:graphicData>
        </a:graphic>
      </p:graphicFrame>
      <p:graphicFrame>
        <p:nvGraphicFramePr>
          <p:cNvPr id="36" name="Object 35" descr="5 equals 16 minus 8 plus c">
            <a:extLst>
              <a:ext uri="{FF2B5EF4-FFF2-40B4-BE49-F238E27FC236}">
                <a16:creationId xmlns:a16="http://schemas.microsoft.com/office/drawing/2014/main" id="{F5B179EB-97C4-4242-BB18-3A2D36737326}"/>
              </a:ext>
            </a:extLst>
          </p:cNvPr>
          <p:cNvGraphicFramePr>
            <a:graphicFrameLocks noChangeAspect="1"/>
          </p:cNvGraphicFramePr>
          <p:nvPr>
            <p:extLst>
              <p:ext uri="{D42A27DB-BD31-4B8C-83A1-F6EECF244321}">
                <p14:modId xmlns:p14="http://schemas.microsoft.com/office/powerpoint/2010/main" val="2145814913"/>
              </p:ext>
            </p:extLst>
          </p:nvPr>
        </p:nvGraphicFramePr>
        <p:xfrm>
          <a:off x="916805" y="5030584"/>
          <a:ext cx="1658163" cy="346482"/>
        </p:xfrm>
        <a:graphic>
          <a:graphicData uri="http://schemas.openxmlformats.org/presentationml/2006/ole">
            <mc:AlternateContent xmlns:mc="http://schemas.openxmlformats.org/markup-compatibility/2006">
              <mc:Choice xmlns:v="urn:schemas-microsoft-com:vml" Requires="v">
                <p:oleObj spid="_x0000_s105666" name="Equation" r:id="rId22" imgW="850680" imgH="177480" progId="Equation.DSMT4">
                  <p:embed/>
                </p:oleObj>
              </mc:Choice>
              <mc:Fallback>
                <p:oleObj name="Equation" r:id="rId22" imgW="850680" imgH="177480" progId="Equation.DSMT4">
                  <p:embed/>
                  <p:pic>
                    <p:nvPicPr>
                      <p:cNvPr id="28" name="Object 27" descr="5 equals 16 minus 8 plus c">
                        <a:extLst>
                          <a:ext uri="{FF2B5EF4-FFF2-40B4-BE49-F238E27FC236}">
                            <a16:creationId xmlns:a16="http://schemas.microsoft.com/office/drawing/2014/main" id="{2C8BDDED-F017-4645-B303-8253118469EF}"/>
                          </a:ext>
                        </a:extLst>
                      </p:cNvPr>
                      <p:cNvPicPr/>
                      <p:nvPr/>
                    </p:nvPicPr>
                    <p:blipFill>
                      <a:blip r:embed="rId23"/>
                      <a:stretch>
                        <a:fillRect/>
                      </a:stretch>
                    </p:blipFill>
                    <p:spPr>
                      <a:xfrm>
                        <a:off x="916805" y="5030584"/>
                        <a:ext cx="1658163" cy="346482"/>
                      </a:xfrm>
                      <a:prstGeom prst="rect">
                        <a:avLst/>
                      </a:prstGeom>
                    </p:spPr>
                  </p:pic>
                </p:oleObj>
              </mc:Fallback>
            </mc:AlternateContent>
          </a:graphicData>
        </a:graphic>
      </p:graphicFrame>
      <p:graphicFrame>
        <p:nvGraphicFramePr>
          <p:cNvPr id="37" name="Object 36" descr="c equals minus 3.">
            <a:extLst>
              <a:ext uri="{FF2B5EF4-FFF2-40B4-BE49-F238E27FC236}">
                <a16:creationId xmlns:a16="http://schemas.microsoft.com/office/drawing/2014/main" id="{BBA52BC7-7031-4F07-B1A3-4EDA9364C9E7}"/>
              </a:ext>
            </a:extLst>
          </p:cNvPr>
          <p:cNvGraphicFramePr>
            <a:graphicFrameLocks noChangeAspect="1"/>
          </p:cNvGraphicFramePr>
          <p:nvPr>
            <p:extLst>
              <p:ext uri="{D42A27DB-BD31-4B8C-83A1-F6EECF244321}">
                <p14:modId xmlns:p14="http://schemas.microsoft.com/office/powerpoint/2010/main" val="2479573217"/>
              </p:ext>
            </p:extLst>
          </p:nvPr>
        </p:nvGraphicFramePr>
        <p:xfrm>
          <a:off x="896938" y="5358772"/>
          <a:ext cx="939800" cy="346075"/>
        </p:xfrm>
        <a:graphic>
          <a:graphicData uri="http://schemas.openxmlformats.org/presentationml/2006/ole">
            <mc:AlternateContent xmlns:mc="http://schemas.openxmlformats.org/markup-compatibility/2006">
              <mc:Choice xmlns:v="urn:schemas-microsoft-com:vml" Requires="v">
                <p:oleObj spid="_x0000_s105667" name="Equation" r:id="rId24" imgW="482400" imgH="177480" progId="Equation.DSMT4">
                  <p:embed/>
                </p:oleObj>
              </mc:Choice>
              <mc:Fallback>
                <p:oleObj name="Equation" r:id="rId24" imgW="482400" imgH="177480" progId="Equation.DSMT4">
                  <p:embed/>
                  <p:pic>
                    <p:nvPicPr>
                      <p:cNvPr id="30" name="Object 29" descr="c equals minus 3.">
                        <a:extLst>
                          <a:ext uri="{FF2B5EF4-FFF2-40B4-BE49-F238E27FC236}">
                            <a16:creationId xmlns:a16="http://schemas.microsoft.com/office/drawing/2014/main" id="{4DD56720-D734-4D0F-A403-0B8642E205E5}"/>
                          </a:ext>
                        </a:extLst>
                      </p:cNvPr>
                      <p:cNvPicPr/>
                      <p:nvPr/>
                    </p:nvPicPr>
                    <p:blipFill>
                      <a:blip r:embed="rId25"/>
                      <a:stretch>
                        <a:fillRect/>
                      </a:stretch>
                    </p:blipFill>
                    <p:spPr>
                      <a:xfrm>
                        <a:off x="896938" y="5358772"/>
                        <a:ext cx="939800" cy="346075"/>
                      </a:xfrm>
                      <a:prstGeom prst="rect">
                        <a:avLst/>
                      </a:prstGeom>
                    </p:spPr>
                  </p:pic>
                </p:oleObj>
              </mc:Fallback>
            </mc:AlternateContent>
          </a:graphicData>
        </a:graphic>
      </p:graphicFrame>
      <p:sp>
        <p:nvSpPr>
          <p:cNvPr id="38" name="Content Placeholder 13">
            <a:extLst>
              <a:ext uri="{FF2B5EF4-FFF2-40B4-BE49-F238E27FC236}">
                <a16:creationId xmlns:a16="http://schemas.microsoft.com/office/drawing/2014/main" id="{DED3BF9C-C2CB-409C-97FA-76D2E6C76E36}"/>
              </a:ext>
            </a:extLst>
          </p:cNvPr>
          <p:cNvSpPr txBox="1">
            <a:spLocks/>
          </p:cNvSpPr>
          <p:nvPr/>
        </p:nvSpPr>
        <p:spPr>
          <a:xfrm>
            <a:off x="1831828" y="5355145"/>
            <a:ext cx="1549128"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t>Therefore,</a:t>
            </a:r>
            <a:endParaRPr lang="en-IN" dirty="0"/>
          </a:p>
        </p:txBody>
      </p:sp>
      <p:graphicFrame>
        <p:nvGraphicFramePr>
          <p:cNvPr id="39" name="Object 38" descr="y equal to 4 x super 2 minus 4 x minus 3.">
            <a:extLst>
              <a:ext uri="{FF2B5EF4-FFF2-40B4-BE49-F238E27FC236}">
                <a16:creationId xmlns:a16="http://schemas.microsoft.com/office/drawing/2014/main" id="{280E4A45-F312-4179-8899-F09D1FD1623B}"/>
              </a:ext>
            </a:extLst>
          </p:cNvPr>
          <p:cNvGraphicFramePr>
            <a:graphicFrameLocks noChangeAspect="1"/>
          </p:cNvGraphicFramePr>
          <p:nvPr>
            <p:extLst>
              <p:ext uri="{D42A27DB-BD31-4B8C-83A1-F6EECF244321}">
                <p14:modId xmlns:p14="http://schemas.microsoft.com/office/powerpoint/2010/main" val="3290202840"/>
              </p:ext>
            </p:extLst>
          </p:nvPr>
        </p:nvGraphicFramePr>
        <p:xfrm>
          <a:off x="3296463" y="5320136"/>
          <a:ext cx="2046287" cy="404812"/>
        </p:xfrm>
        <a:graphic>
          <a:graphicData uri="http://schemas.openxmlformats.org/presentationml/2006/ole">
            <mc:AlternateContent xmlns:mc="http://schemas.openxmlformats.org/markup-compatibility/2006">
              <mc:Choice xmlns:v="urn:schemas-microsoft-com:vml" Requires="v">
                <p:oleObj spid="_x0000_s105668" name="Equation" r:id="rId26" imgW="1155600" imgH="228600" progId="Equation.DSMT4">
                  <p:embed/>
                </p:oleObj>
              </mc:Choice>
              <mc:Fallback>
                <p:oleObj name="Equation" r:id="rId26" imgW="1155600" imgH="228600" progId="Equation.DSMT4">
                  <p:embed/>
                  <p:pic>
                    <p:nvPicPr>
                      <p:cNvPr id="31" name="Object 30" descr="y equal to 4 x super 2 minus 4 x minus 3.">
                        <a:extLst>
                          <a:ext uri="{FF2B5EF4-FFF2-40B4-BE49-F238E27FC236}">
                            <a16:creationId xmlns:a16="http://schemas.microsoft.com/office/drawing/2014/main" id="{BADC73E6-DEAF-4EFF-86A9-5FD15B10BAAC}"/>
                          </a:ext>
                        </a:extLst>
                      </p:cNvPr>
                      <p:cNvPicPr/>
                      <p:nvPr/>
                    </p:nvPicPr>
                    <p:blipFill>
                      <a:blip r:embed="rId27"/>
                      <a:stretch>
                        <a:fillRect/>
                      </a:stretch>
                    </p:blipFill>
                    <p:spPr>
                      <a:xfrm>
                        <a:off x="3296463" y="5320136"/>
                        <a:ext cx="2046287" cy="404812"/>
                      </a:xfrm>
                      <a:prstGeom prst="rect">
                        <a:avLst/>
                      </a:prstGeom>
                    </p:spPr>
                  </p:pic>
                </p:oleObj>
              </mc:Fallback>
            </mc:AlternateContent>
          </a:graphicData>
        </a:graphic>
      </p:graphicFrame>
      <p:sp>
        <p:nvSpPr>
          <p:cNvPr id="40" name="Content Placeholder 14">
            <a:extLst>
              <a:ext uri="{FF2B5EF4-FFF2-40B4-BE49-F238E27FC236}">
                <a16:creationId xmlns:a16="http://schemas.microsoft.com/office/drawing/2014/main" id="{A4C36C54-DA55-4525-831B-1E4C3013E6C6}"/>
              </a:ext>
            </a:extLst>
          </p:cNvPr>
          <p:cNvSpPr txBox="1">
            <a:spLocks/>
          </p:cNvSpPr>
          <p:nvPr/>
        </p:nvSpPr>
        <p:spPr>
          <a:xfrm>
            <a:off x="5398668" y="5303392"/>
            <a:ext cx="622569" cy="369332"/>
          </a:xfrm>
          <a:prstGeom prst="rect">
            <a:avLst/>
          </a:prstGeom>
        </p:spPr>
        <p:txBody>
          <a:bodyPr wrap="square"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r>
              <a:rPr lang="en-US" sz="2400"/>
              <a:t>and</a:t>
            </a:r>
            <a:endParaRPr lang="en-US" sz="2400" dirty="0"/>
          </a:p>
        </p:txBody>
      </p:sp>
      <p:graphicFrame>
        <p:nvGraphicFramePr>
          <p:cNvPr id="41" name="Object 40" descr="y left parenthesis 4 right parenthesis equal to 4 left parenthesis 4 right parenthesis super 2 minus 4 left parenthesis 4 right parenthesis minus 3 equals to 45. ">
            <a:extLst>
              <a:ext uri="{FF2B5EF4-FFF2-40B4-BE49-F238E27FC236}">
                <a16:creationId xmlns:a16="http://schemas.microsoft.com/office/drawing/2014/main" id="{DA42F522-98D3-458D-A5A0-2FC7738460B2}"/>
              </a:ext>
            </a:extLst>
          </p:cNvPr>
          <p:cNvGraphicFramePr>
            <a:graphicFrameLocks noChangeAspect="1"/>
          </p:cNvGraphicFramePr>
          <p:nvPr>
            <p:extLst>
              <p:ext uri="{D42A27DB-BD31-4B8C-83A1-F6EECF244321}">
                <p14:modId xmlns:p14="http://schemas.microsoft.com/office/powerpoint/2010/main" val="3223565373"/>
              </p:ext>
            </p:extLst>
          </p:nvPr>
        </p:nvGraphicFramePr>
        <p:xfrm>
          <a:off x="476313" y="5700792"/>
          <a:ext cx="3889376" cy="495300"/>
        </p:xfrm>
        <a:graphic>
          <a:graphicData uri="http://schemas.openxmlformats.org/presentationml/2006/ole">
            <mc:AlternateContent xmlns:mc="http://schemas.openxmlformats.org/markup-compatibility/2006">
              <mc:Choice xmlns:v="urn:schemas-microsoft-com:vml" Requires="v">
                <p:oleObj spid="_x0000_s105669" name="Equation" r:id="rId28" imgW="2197080" imgH="279360" progId="Equation.DSMT4">
                  <p:embed/>
                </p:oleObj>
              </mc:Choice>
              <mc:Fallback>
                <p:oleObj name="Equation" r:id="rId28" imgW="2197080" imgH="279360" progId="Equation.DSMT4">
                  <p:embed/>
                  <p:pic>
                    <p:nvPicPr>
                      <p:cNvPr id="32" name="Object 31" descr="y left parenthesis 4 right parenthesis equal to 4 left parenthesis 4 right parenthesis super 2 minus 4 left parenthesis 4 right parenthesis minus 3 equals to 45. ">
                        <a:extLst>
                          <a:ext uri="{FF2B5EF4-FFF2-40B4-BE49-F238E27FC236}">
                            <a16:creationId xmlns:a16="http://schemas.microsoft.com/office/drawing/2014/main" id="{B6D426B5-0C20-43A3-9DFE-976FF95BD2BB}"/>
                          </a:ext>
                        </a:extLst>
                      </p:cNvPr>
                      <p:cNvPicPr/>
                      <p:nvPr/>
                    </p:nvPicPr>
                    <p:blipFill>
                      <a:blip r:embed="rId29"/>
                      <a:stretch>
                        <a:fillRect/>
                      </a:stretch>
                    </p:blipFill>
                    <p:spPr>
                      <a:xfrm>
                        <a:off x="476313" y="5700792"/>
                        <a:ext cx="3889376" cy="495300"/>
                      </a:xfrm>
                      <a:prstGeom prst="rect">
                        <a:avLst/>
                      </a:prstGeom>
                    </p:spPr>
                  </p:pic>
                </p:oleObj>
              </mc:Fallback>
            </mc:AlternateContent>
          </a:graphicData>
        </a:graphic>
      </p:graphicFrame>
    </p:spTree>
    <p:extLst>
      <p:ext uri="{BB962C8B-B14F-4D97-AF65-F5344CB8AC3E}">
        <p14:creationId xmlns:p14="http://schemas.microsoft.com/office/powerpoint/2010/main" val="418017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CF56E1C-E5F2-471A-B609-0751E33E5FA4}"/>
                  </a:ext>
                </a:extLst>
              </p:cNvPr>
              <p:cNvSpPr txBox="1"/>
              <p:nvPr/>
            </p:nvSpPr>
            <p:spPr>
              <a:xfrm>
                <a:off x="146050" y="810550"/>
                <a:ext cx="8671440" cy="1318118"/>
              </a:xfrm>
              <a:prstGeom prst="rect">
                <a:avLst/>
              </a:prstGeom>
              <a:noFill/>
            </p:spPr>
            <p:txBody>
              <a:bodyPr wrap="square">
                <a:spAutoFit/>
              </a:bodyPr>
              <a:lstStyle/>
              <a:p>
                <a:pPr marL="123190" marR="552450" indent="-5080" algn="just">
                  <a:lnSpc>
                    <a:spcPct val="101000"/>
                  </a:lnSpc>
                  <a:spcBef>
                    <a:spcPts val="350"/>
                  </a:spcBef>
                  <a:spcAft>
                    <a:spcPts val="0"/>
                  </a:spcAft>
                </a:pPr>
                <a:r>
                  <a:rPr lang="en-US" sz="2000" dirty="0">
                    <a:solidFill>
                      <a:srgbClr val="0C0C0C"/>
                    </a:solidFill>
                    <a:effectLst/>
                    <a:latin typeface="Times New Roman" panose="02020603050405020304" pitchFamily="18" charset="0"/>
                    <a:ea typeface="Times New Roman" panose="02020603050405020304" pitchFamily="18" charset="0"/>
                  </a:rPr>
                  <a:t>If</a:t>
                </a:r>
                <a:r>
                  <a:rPr lang="en-US" sz="2000" spc="-3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we know the rate</a:t>
                </a:r>
                <a:r>
                  <a:rPr lang="en-US" sz="2000" spc="-1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of change,</a:t>
                </a:r>
                <a14:m>
                  <m:oMath xmlns:m="http://schemas.openxmlformats.org/officeDocument/2006/math">
                    <m:r>
                      <a:rPr lang="en-US" sz="2000" b="0" i="1" dirty="0" smtClean="0">
                        <a:solidFill>
                          <a:srgbClr val="0C0C0C"/>
                        </a:solidFill>
                        <a:effectLst/>
                        <a:latin typeface="Cambria Math" panose="02040503050406030204" pitchFamily="18" charset="0"/>
                        <a:ea typeface="Times New Roman" panose="02020603050405020304" pitchFamily="18" charset="0"/>
                      </a:rPr>
                      <m:t>𝑓</m:t>
                    </m:r>
                    <m:r>
                      <a:rPr lang="en-US" sz="2000" b="0" i="1" dirty="0" smtClean="0">
                        <a:solidFill>
                          <a:srgbClr val="0C0C0C"/>
                        </a:solidFill>
                        <a:effectLst/>
                        <a:latin typeface="Cambria Math" panose="02040503050406030204" pitchFamily="18" charset="0"/>
                        <a:ea typeface="Times New Roman" panose="02020603050405020304" pitchFamily="18" charset="0"/>
                      </a:rPr>
                      <m:t>′</m:t>
                    </m:r>
                  </m:oMath>
                </a14:m>
                <a:r>
                  <a:rPr lang="en-US" sz="2000" dirty="0">
                    <a:solidFill>
                      <a:srgbClr val="0C0C0C"/>
                    </a:solidFill>
                    <a:effectLst/>
                    <a:latin typeface="Times New Roman" panose="02020603050405020304" pitchFamily="18" charset="0"/>
                    <a:ea typeface="Times New Roman" panose="02020603050405020304" pitchFamily="18" charset="0"/>
                  </a:rPr>
                  <a:t>, of the</a:t>
                </a:r>
                <a:r>
                  <a:rPr lang="en-US" sz="2000" spc="-2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function</a:t>
                </a:r>
                <a:r>
                  <a:rPr lang="en-US" sz="2000" spc="-70" dirty="0">
                    <a:solidFill>
                      <a:srgbClr val="0C0C0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000" b="0" i="1" dirty="0" smtClean="0">
                        <a:solidFill>
                          <a:srgbClr val="0C0C0C"/>
                        </a:solidFill>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b="0" i="1" dirty="0" smtClean="0">
                        <a:solidFill>
                          <a:srgbClr val="0C0C0C"/>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i="1" dirty="0">
                    <a:solidFill>
                      <a:srgbClr val="0C0C0C"/>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then the</a:t>
                </a:r>
                <a:r>
                  <a:rPr lang="en-US" sz="2000" spc="-4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function </a:t>
                </a:r>
                <a14:m>
                  <m:oMath xmlns:m="http://schemas.openxmlformats.org/officeDocument/2006/math">
                    <m:r>
                      <a:rPr lang="en-US" sz="2000" b="0" i="1" dirty="0" smtClean="0">
                        <a:solidFill>
                          <a:srgbClr val="0C0C0C"/>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a14:m>
                <a:r>
                  <a:rPr lang="en-US" sz="2000" spc="-7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itself is</a:t>
                </a:r>
                <a:r>
                  <a:rPr lang="en-US" sz="2000" spc="-1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1C1C1C"/>
                    </a:solidFill>
                    <a:effectLst/>
                    <a:latin typeface="Times New Roman" panose="02020603050405020304" pitchFamily="18" charset="0"/>
                    <a:ea typeface="Times New Roman" panose="02020603050405020304" pitchFamily="18" charset="0"/>
                  </a:rPr>
                  <a:t>an </a:t>
                </a:r>
                <a:r>
                  <a:rPr lang="en-US" sz="2000" spc="-10" dirty="0">
                    <a:solidFill>
                      <a:srgbClr val="1C1C1C"/>
                    </a:solidFill>
                    <a:effectLst/>
                    <a:latin typeface="Times New Roman" panose="02020603050405020304" pitchFamily="18" charset="0"/>
                    <a:ea typeface="Times New Roman" panose="02020603050405020304" pitchFamily="18" charset="0"/>
                  </a:rPr>
                  <a:t>antiderivative</a:t>
                </a:r>
                <a:r>
                  <a:rPr lang="en-US" sz="2000" spc="-60" dirty="0">
                    <a:solidFill>
                      <a:srgbClr val="1C1C1C"/>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000" b="0" i="1" spc="-60" smtClean="0">
                        <a:solidFill>
                          <a:srgbClr val="1C1C1C"/>
                        </a:solidFill>
                        <a:effectLst/>
                        <a:latin typeface="Cambria Math" panose="02040503050406030204" pitchFamily="18" charset="0"/>
                        <a:ea typeface="Times New Roman" panose="02020603050405020304" pitchFamily="18" charset="0"/>
                      </a:rPr>
                      <m:t>𝑓</m:t>
                    </m:r>
                    <m:r>
                      <a:rPr lang="en-US" sz="2000" b="0" i="1" spc="-60" smtClean="0">
                        <a:solidFill>
                          <a:srgbClr val="1C1C1C"/>
                        </a:solidFill>
                        <a:effectLst/>
                        <a:latin typeface="Cambria Math" panose="02040503050406030204" pitchFamily="18" charset="0"/>
                        <a:ea typeface="Times New Roman" panose="02020603050405020304" pitchFamily="18" charset="0"/>
                      </a:rPr>
                      <m:t>′</m:t>
                    </m:r>
                  </m:oMath>
                </a14:m>
                <a:r>
                  <a:rPr lang="en-US" sz="2000" i="1" spc="-55"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(since</a:t>
                </a:r>
                <a:r>
                  <a:rPr lang="en-US" sz="2000" spc="-60"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the</a:t>
                </a:r>
                <a:r>
                  <a:rPr lang="en-US" sz="2000" spc="-60"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derivative</a:t>
                </a:r>
                <a:r>
                  <a:rPr lang="en-US" sz="2000" spc="-55"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of</a:t>
                </a:r>
                <a:r>
                  <a:rPr lang="en-US" sz="2000" i="1" spc="-10" dirty="0">
                    <a:solidFill>
                      <a:srgbClr val="0C0C0C"/>
                    </a:solidFill>
                    <a:effectLst/>
                    <a:latin typeface="Times New Roman" panose="02020603050405020304" pitchFamily="18" charset="0"/>
                    <a:ea typeface="Times New Roman" panose="02020603050405020304" pitchFamily="18" charset="0"/>
                  </a:rPr>
                  <a:t> f</a:t>
                </a:r>
                <a:r>
                  <a:rPr lang="en-US" sz="2000" i="1" spc="260" dirty="0">
                    <a:solidFill>
                      <a:srgbClr val="0C0C0C"/>
                    </a:solidFill>
                    <a:effectLst/>
                    <a:latin typeface="Times New Roman" panose="02020603050405020304" pitchFamily="18" charset="0"/>
                    <a:ea typeface="Times New Roman" panose="02020603050405020304" pitchFamily="18" charset="0"/>
                  </a:rPr>
                  <a:t> </a:t>
                </a:r>
                <a:r>
                  <a:rPr lang="en-US" sz="2000" i="1" spc="-10" dirty="0">
                    <a:solidFill>
                      <a:srgbClr val="0C0C0C"/>
                    </a:solidFill>
                    <a:effectLst/>
                    <a:latin typeface="Times New Roman" panose="02020603050405020304" pitchFamily="18" charset="0"/>
                    <a:ea typeface="Times New Roman" panose="02020603050405020304" pitchFamily="18" charset="0"/>
                  </a:rPr>
                  <a:t>is</a:t>
                </a:r>
                <a:r>
                  <a:rPr lang="en-US" sz="2000" b="0" spc="-60" dirty="0">
                    <a:solidFill>
                      <a:srgbClr val="1C1C1C"/>
                    </a:solidFill>
                    <a:effectLst/>
                    <a:ea typeface="Times New Roman" panose="02020603050405020304" pitchFamily="18" charset="0"/>
                  </a:rPr>
                  <a:t> </a:t>
                </a:r>
                <a14:m>
                  <m:oMath xmlns:m="http://schemas.openxmlformats.org/officeDocument/2006/math">
                    <m:r>
                      <a:rPr lang="en-US" sz="2000" b="0" i="1" spc="-60" smtClean="0">
                        <a:solidFill>
                          <a:srgbClr val="1C1C1C"/>
                        </a:solidFill>
                        <a:effectLst/>
                        <a:latin typeface="Cambria Math" panose="02040503050406030204" pitchFamily="18" charset="0"/>
                        <a:ea typeface="Times New Roman" panose="02020603050405020304" pitchFamily="18" charset="0"/>
                      </a:rPr>
                      <m:t>𝑓</m:t>
                    </m:r>
                    <m:r>
                      <a:rPr lang="en-US" sz="2000" b="0" i="1" spc="-60" smtClean="0">
                        <a:solidFill>
                          <a:srgbClr val="1C1C1C"/>
                        </a:solidFill>
                        <a:effectLst/>
                        <a:latin typeface="Cambria Math" panose="02040503050406030204" pitchFamily="18" charset="0"/>
                        <a:ea typeface="Times New Roman" panose="02020603050405020304" pitchFamily="18" charset="0"/>
                      </a:rPr>
                      <m:t>′</m:t>
                    </m:r>
                  </m:oMath>
                </a14:m>
                <a:r>
                  <a:rPr lang="en-US" sz="2000" i="1" spc="-10" dirty="0">
                    <a:solidFill>
                      <a:srgbClr val="0C0C0C"/>
                    </a:solidFill>
                    <a:effectLst/>
                    <a:latin typeface="Times New Roman" panose="02020603050405020304" pitchFamily="18" charset="0"/>
                    <a:ea typeface="Times New Roman" panose="02020603050405020304" pitchFamily="18" charset="0"/>
                  </a:rPr>
                  <a:t>).</a:t>
                </a:r>
                <a:r>
                  <a:rPr lang="en-US" sz="2000" spc="-10" dirty="0">
                    <a:solidFill>
                      <a:srgbClr val="0C0C0C"/>
                    </a:solidFill>
                    <a:effectLst/>
                    <a:latin typeface="Times New Roman" panose="02020603050405020304" pitchFamily="18" charset="0"/>
                    <a:ea typeface="Times New Roman" panose="02020603050405020304" pitchFamily="18" charset="0"/>
                  </a:rPr>
                  <a:t>Of</a:t>
                </a:r>
                <a:r>
                  <a:rPr lang="en-US" sz="2000" spc="-65"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course,</a:t>
                </a:r>
                <a:r>
                  <a:rPr lang="en-US" sz="2000" spc="-45"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there</a:t>
                </a:r>
                <a:r>
                  <a:rPr lang="en-US" sz="2000" spc="-60"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are</a:t>
                </a:r>
                <a:r>
                  <a:rPr lang="en-US" sz="2000" spc="-60"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many</a:t>
                </a:r>
                <a:r>
                  <a:rPr lang="en-US" sz="2000" spc="-50" dirty="0">
                    <a:solidFill>
                      <a:srgbClr val="0C0C0C"/>
                    </a:solidFill>
                    <a:effectLst/>
                    <a:latin typeface="Times New Roman" panose="02020603050405020304" pitchFamily="18" charset="0"/>
                    <a:ea typeface="Times New Roman" panose="02020603050405020304" pitchFamily="18" charset="0"/>
                  </a:rPr>
                  <a:t> </a:t>
                </a:r>
                <a:r>
                  <a:rPr lang="en-US" sz="2000" spc="-10" dirty="0">
                    <a:solidFill>
                      <a:srgbClr val="0C0C0C"/>
                    </a:solidFill>
                    <a:effectLst/>
                    <a:latin typeface="Times New Roman" panose="02020603050405020304" pitchFamily="18" charset="0"/>
                    <a:ea typeface="Times New Roman" panose="02020603050405020304" pitchFamily="18" charset="0"/>
                  </a:rPr>
                  <a:t>antideriva­</a:t>
                </a:r>
                <a:r>
                  <a:rPr lang="en-US" sz="2000" dirty="0">
                    <a:solidFill>
                      <a:srgbClr val="0C0C0C"/>
                    </a:solidFill>
                    <a:effectLst/>
                    <a:latin typeface="Times New Roman" panose="02020603050405020304" pitchFamily="18" charset="0"/>
                    <a:ea typeface="Times New Roman" panose="02020603050405020304" pitchFamily="18" charset="0"/>
                  </a:rPr>
                  <a:t>tives of </a:t>
                </a:r>
                <a14:m>
                  <m:oMath xmlns:m="http://schemas.openxmlformats.org/officeDocument/2006/math">
                    <m:r>
                      <a:rPr lang="en-US" sz="2000" i="1" spc="-60">
                        <a:solidFill>
                          <a:srgbClr val="1C1C1C"/>
                        </a:solidFill>
                        <a:latin typeface="Cambria Math" panose="02040503050406030204" pitchFamily="18" charset="0"/>
                        <a:ea typeface="Times New Roman" panose="02020603050405020304" pitchFamily="18" charset="0"/>
                      </a:rPr>
                      <m:t>𝑓</m:t>
                    </m:r>
                    <m:r>
                      <a:rPr lang="en-US" sz="2000" i="1" spc="-60">
                        <a:solidFill>
                          <a:srgbClr val="1C1C1C"/>
                        </a:solidFill>
                        <a:latin typeface="Cambria Math" panose="02040503050406030204" pitchFamily="18" charset="0"/>
                        <a:ea typeface="Times New Roman" panose="02020603050405020304" pitchFamily="18" charset="0"/>
                      </a:rPr>
                      <m:t>′</m:t>
                    </m:r>
                  </m:oMath>
                </a14:m>
                <a:r>
                  <a:rPr lang="en-US" sz="2000" i="1" spc="-55" dirty="0">
                    <a:solidFill>
                      <a:srgbClr val="0C0C0C"/>
                    </a:solidFill>
                    <a:effectLst/>
                    <a:latin typeface="Times New Roman" panose="02020603050405020304" pitchFamily="18" charset="0"/>
                    <a:ea typeface="Times New Roman" panose="02020603050405020304" pitchFamily="18" charset="0"/>
                  </a:rPr>
                  <a:t> </a:t>
                </a:r>
                <a:r>
                  <a:rPr lang="en-US" sz="2000" i="1" dirty="0" err="1">
                    <a:solidFill>
                      <a:srgbClr val="0C0C0C"/>
                    </a:solidFill>
                    <a:effectLst/>
                    <a:latin typeface="Times New Roman" panose="02020603050405020304" pitchFamily="18" charset="0"/>
                    <a:ea typeface="Times New Roman" panose="02020603050405020304" pitchFamily="18" charset="0"/>
                  </a:rPr>
                  <a:t>,</a:t>
                </a:r>
                <a:r>
                  <a:rPr lang="en-US" sz="2000" dirty="0" err="1">
                    <a:solidFill>
                      <a:srgbClr val="0C0C0C"/>
                    </a:solidFill>
                    <a:effectLst/>
                    <a:latin typeface="Times New Roman" panose="02020603050405020304" pitchFamily="18" charset="0"/>
                    <a:ea typeface="Times New Roman" panose="02020603050405020304" pitchFamily="18" charset="0"/>
                  </a:rPr>
                  <a:t>and</a:t>
                </a:r>
                <a:r>
                  <a:rPr lang="en-US" sz="2000" spc="-6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the</a:t>
                </a:r>
                <a:r>
                  <a:rPr lang="en-US" sz="2000" spc="-4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most</a:t>
                </a:r>
                <a:r>
                  <a:rPr lang="en-US" sz="2000" spc="-7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general</a:t>
                </a:r>
                <a:r>
                  <a:rPr lang="en-US" sz="2000" spc="-3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one</a:t>
                </a:r>
                <a:r>
                  <a:rPr lang="en-US" sz="2000" spc="-7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is</a:t>
                </a:r>
                <a:r>
                  <a:rPr lang="en-US" sz="2000" spc="-8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denoted</a:t>
                </a:r>
                <a:r>
                  <a:rPr lang="en-US" sz="2000" spc="-1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by</a:t>
                </a:r>
                <a:r>
                  <a:rPr lang="en-US" sz="2000" spc="-4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the</a:t>
                </a:r>
                <a:r>
                  <a:rPr lang="en-US" sz="2000" spc="-6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indefinite</a:t>
                </a:r>
                <a:r>
                  <a:rPr lang="en-US" sz="2000" spc="-5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integral.</a:t>
                </a:r>
                <a:r>
                  <a:rPr lang="en-US" sz="2000" spc="-40"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For</a:t>
                </a:r>
                <a:r>
                  <a:rPr lang="en-US" sz="2000" spc="-7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example,</a:t>
                </a:r>
                <a:r>
                  <a:rPr lang="en-US" sz="2000" spc="-5" dirty="0">
                    <a:solidFill>
                      <a:srgbClr val="0C0C0C"/>
                    </a:solidFill>
                    <a:effectLst/>
                    <a:latin typeface="Times New Roman" panose="02020603050405020304" pitchFamily="18" charset="0"/>
                    <a:ea typeface="Times New Roman" panose="02020603050405020304" pitchFamily="18" charset="0"/>
                  </a:rPr>
                  <a:t> </a:t>
                </a:r>
                <a:r>
                  <a:rPr lang="en-US" sz="2000" dirty="0">
                    <a:solidFill>
                      <a:srgbClr val="0C0C0C"/>
                    </a:solidFill>
                    <a:effectLst/>
                    <a:latin typeface="Times New Roman" panose="02020603050405020304" pitchFamily="18" charset="0"/>
                    <a:ea typeface="Times New Roman" panose="02020603050405020304" pitchFamily="18" charset="0"/>
                  </a:rPr>
                  <a:t>if </a:t>
                </a:r>
                <a14:m>
                  <m:oMath xmlns:m="http://schemas.openxmlformats.org/officeDocument/2006/math">
                    <m:sSup>
                      <m:sSupPr>
                        <m:ctrlPr>
                          <a:rPr lang="en-US" sz="2000" b="0" i="1" dirty="0" smtClean="0">
                            <a:solidFill>
                              <a:srgbClr val="0C0C0C"/>
                            </a:solidFill>
                            <a:effectLst/>
                            <a:latin typeface="Cambria Math" panose="02040503050406030204" pitchFamily="18" charset="0"/>
                            <a:ea typeface="Times New Roman" panose="02020603050405020304" pitchFamily="18" charset="0"/>
                          </a:rPr>
                        </m:ctrlPr>
                      </m:sSupPr>
                      <m:e>
                        <m:r>
                          <a:rPr lang="en-US" sz="2000" b="0" i="1" dirty="0" smtClean="0">
                            <a:solidFill>
                              <a:srgbClr val="0C0C0C"/>
                            </a:solidFill>
                            <a:effectLst/>
                            <a:latin typeface="Cambria Math" panose="02040503050406030204" pitchFamily="18" charset="0"/>
                            <a:ea typeface="Times New Roman" panose="02020603050405020304" pitchFamily="18" charset="0"/>
                          </a:rPr>
                          <m:t>𝑓</m:t>
                        </m:r>
                      </m:e>
                      <m:sup>
                        <m:r>
                          <a:rPr lang="en-US" sz="2000" b="0" i="1" dirty="0" smtClean="0">
                            <a:solidFill>
                              <a:srgbClr val="0C0C0C"/>
                            </a:solidFill>
                            <a:effectLst/>
                            <a:latin typeface="Cambria Math" panose="02040503050406030204" pitchFamily="18" charset="0"/>
                            <a:ea typeface="Times New Roman" panose="02020603050405020304" pitchFamily="18" charset="0"/>
                          </a:rPr>
                          <m:t>′</m:t>
                        </m:r>
                      </m:sup>
                    </m:sSup>
                    <m:d>
                      <m:dPr>
                        <m:ctrlPr>
                          <a:rPr lang="en-US" sz="2000" b="0" i="1" dirty="0" smtClean="0">
                            <a:solidFill>
                              <a:srgbClr val="0C0C0C"/>
                            </a:solidFill>
                            <a:effectLst/>
                            <a:latin typeface="Cambria Math" panose="02040503050406030204" pitchFamily="18" charset="0"/>
                            <a:ea typeface="Times New Roman" panose="02020603050405020304" pitchFamily="18" charset="0"/>
                          </a:rPr>
                        </m:ctrlPr>
                      </m:dPr>
                      <m:e>
                        <m:r>
                          <a:rPr lang="en-US" sz="2000" b="0" i="1" dirty="0" smtClean="0">
                            <a:solidFill>
                              <a:srgbClr val="0C0C0C"/>
                            </a:solidFill>
                            <a:effectLst/>
                            <a:latin typeface="Cambria Math" panose="02040503050406030204" pitchFamily="18" charset="0"/>
                            <a:ea typeface="Times New Roman" panose="02020603050405020304" pitchFamily="18" charset="0"/>
                          </a:rPr>
                          <m:t>𝑥</m:t>
                        </m:r>
                      </m:e>
                    </m:d>
                    <m:r>
                      <a:rPr lang="en-US" sz="2000" b="0" i="1" dirty="0" smtClean="0">
                        <a:solidFill>
                          <a:srgbClr val="0C0C0C"/>
                        </a:solidFill>
                        <a:effectLst/>
                        <a:latin typeface="Cambria Math" panose="02040503050406030204" pitchFamily="18" charset="0"/>
                        <a:ea typeface="Times New Roman" panose="02020603050405020304" pitchFamily="18" charset="0"/>
                      </a:rPr>
                      <m:t>=2</m:t>
                    </m:r>
                    <m:r>
                      <a:rPr lang="en-US" sz="2000" b="0" i="1" dirty="0" smtClean="0">
                        <a:solidFill>
                          <a:srgbClr val="0C0C0C"/>
                        </a:solidFill>
                        <a:effectLst/>
                        <a:latin typeface="Cambria Math" panose="02040503050406030204" pitchFamily="18" charset="0"/>
                        <a:ea typeface="Times New Roman" panose="02020603050405020304" pitchFamily="18" charset="0"/>
                      </a:rPr>
                      <m:t>𝑥</m:t>
                    </m:r>
                  </m:oMath>
                </a14:m>
                <a:endParaRPr lang="en-US" sz="2000" dirty="0">
                  <a:effectLst/>
                  <a:latin typeface="Times New Roman" panose="02020603050405020304" pitchFamily="18" charset="0"/>
                  <a:ea typeface="Times New Roman" panose="02020603050405020304" pitchFamily="18" charset="0"/>
                </a:endParaRPr>
              </a:p>
            </p:txBody>
          </p:sp>
        </mc:Choice>
        <mc:Fallback>
          <p:sp>
            <p:nvSpPr>
              <p:cNvPr id="3" name="TextBox 2">
                <a:extLst>
                  <a:ext uri="{FF2B5EF4-FFF2-40B4-BE49-F238E27FC236}">
                    <a16:creationId xmlns:a16="http://schemas.microsoft.com/office/drawing/2014/main" id="{2CF56E1C-E5F2-471A-B609-0751E33E5FA4}"/>
                  </a:ext>
                </a:extLst>
              </p:cNvPr>
              <p:cNvSpPr txBox="1">
                <a:spLocks noRot="1" noChangeAspect="1" noMove="1" noResize="1" noEditPoints="1" noAdjustHandles="1" noChangeArrowheads="1" noChangeShapeType="1" noTextEdit="1"/>
              </p:cNvSpPr>
              <p:nvPr/>
            </p:nvSpPr>
            <p:spPr>
              <a:xfrm>
                <a:off x="146050" y="810550"/>
                <a:ext cx="8671440" cy="1318118"/>
              </a:xfrm>
              <a:prstGeom prst="rect">
                <a:avLst/>
              </a:prstGeom>
              <a:blipFill>
                <a:blip r:embed="rId2"/>
                <a:stretch>
                  <a:fillRect t="-3704" b="-74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4D1F295-EDA2-4C84-9DBE-6D21A4F42FC4}"/>
                  </a:ext>
                </a:extLst>
              </p:cNvPr>
              <p:cNvSpPr txBox="1"/>
              <p:nvPr/>
            </p:nvSpPr>
            <p:spPr>
              <a:xfrm>
                <a:off x="2165123" y="2104864"/>
                <a:ext cx="4303486" cy="807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m:t>
                              </m:r>
                            </m:e>
                            <m:sup>
                              <m:r>
                                <a:rPr lang="en-US" sz="2000" b="0" i="1" smtClean="0">
                                  <a:latin typeface="Cambria Math" panose="02040503050406030204" pitchFamily="18" charset="0"/>
                                </a:rPr>
                                <m:t>′</m:t>
                              </m:r>
                            </m:sup>
                          </m:s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r>
                            <a:rPr lang="en-US" sz="2000" b="0" i="1" smtClean="0">
                              <a:latin typeface="Cambria Math" panose="02040503050406030204" pitchFamily="18" charset="0"/>
                            </a:rPr>
                            <m:t>=</m:t>
                          </m:r>
                          <m:nary>
                            <m:naryPr>
                              <m:limLoc m:val="undOvr"/>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 </m:t>
                              </m:r>
                              <m:r>
                                <a:rPr lang="en-US" sz="2000" b="0" i="1" smtClean="0">
                                  <a:latin typeface="Cambria Math" panose="02040503050406030204" pitchFamily="18" charset="0"/>
                                </a:rPr>
                                <m:t>𝑑𝑥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𝑐</m:t>
                              </m:r>
                            </m:e>
                          </m:nary>
                        </m:e>
                      </m:nary>
                    </m:oMath>
                  </m:oMathPara>
                </a14:m>
                <a:endParaRPr lang="en-US" sz="2000" dirty="0"/>
              </a:p>
            </p:txBody>
          </p:sp>
        </mc:Choice>
        <mc:Fallback>
          <p:sp>
            <p:nvSpPr>
              <p:cNvPr id="4" name="TextBox 3">
                <a:extLst>
                  <a:ext uri="{FF2B5EF4-FFF2-40B4-BE49-F238E27FC236}">
                    <a16:creationId xmlns:a16="http://schemas.microsoft.com/office/drawing/2014/main" id="{F4D1F295-EDA2-4C84-9DBE-6D21A4F42FC4}"/>
                  </a:ext>
                </a:extLst>
              </p:cNvPr>
              <p:cNvSpPr txBox="1">
                <a:spLocks noRot="1" noChangeAspect="1" noMove="1" noResize="1" noEditPoints="1" noAdjustHandles="1" noChangeArrowheads="1" noChangeShapeType="1" noTextEdit="1"/>
              </p:cNvSpPr>
              <p:nvPr/>
            </p:nvSpPr>
            <p:spPr>
              <a:xfrm>
                <a:off x="2165123" y="2104864"/>
                <a:ext cx="4303486" cy="8073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37BC79C-06CC-43D8-BEA9-336AE4252ADB}"/>
                  </a:ext>
                </a:extLst>
              </p:cNvPr>
              <p:cNvSpPr txBox="1"/>
              <p:nvPr/>
            </p:nvSpPr>
            <p:spPr>
              <a:xfrm>
                <a:off x="449905" y="2928390"/>
                <a:ext cx="72034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𝐼𝑓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r>
                        <a:rPr lang="en-US" sz="2000" b="0" i="1" smtClean="0">
                          <a:latin typeface="Cambria Math" panose="02040503050406030204" pitchFamily="18" charset="0"/>
                        </a:rPr>
                        <m:t>=4 , </m:t>
                      </m:r>
                      <m:r>
                        <a:rPr lang="en-US" sz="2000" b="0" i="1" smtClean="0">
                          <a:latin typeface="Cambria Math" panose="02040503050406030204" pitchFamily="18" charset="0"/>
                        </a:rPr>
                        <m:t>𝑜𝑟</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𝑔𝑟𝑎𝑝h</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𝑝𝑎𝑠𝑠𝑖𝑛𝑔</m:t>
                      </m:r>
                      <m:r>
                        <a:rPr lang="en-US" sz="2000" b="0" i="1" smtClean="0">
                          <a:latin typeface="Cambria Math" panose="02040503050406030204" pitchFamily="18" charset="0"/>
                        </a:rPr>
                        <m:t> </m:t>
                      </m:r>
                      <m:r>
                        <a:rPr lang="en-US" sz="2000" b="0" i="1" smtClean="0">
                          <a:latin typeface="Cambria Math" panose="02040503050406030204" pitchFamily="18" charset="0"/>
                        </a:rPr>
                        <m:t>𝑡h𝑟𝑜𝑢𝑔h</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𝑝𝑜𝑖𝑛𝑡</m:t>
                      </m:r>
                      <m:r>
                        <a:rPr lang="en-US" sz="2000" b="0" i="1" smtClean="0">
                          <a:latin typeface="Cambria Math" panose="02040503050406030204" pitchFamily="18" charset="0"/>
                        </a:rPr>
                        <m:t> (1,4)</m:t>
                      </m:r>
                    </m:oMath>
                  </m:oMathPara>
                </a14:m>
                <a:endParaRPr lang="en-US" sz="2000" dirty="0"/>
              </a:p>
            </p:txBody>
          </p:sp>
        </mc:Choice>
        <mc:Fallback>
          <p:sp>
            <p:nvSpPr>
              <p:cNvPr id="5" name="TextBox 4">
                <a:extLst>
                  <a:ext uri="{FF2B5EF4-FFF2-40B4-BE49-F238E27FC236}">
                    <a16:creationId xmlns:a16="http://schemas.microsoft.com/office/drawing/2014/main" id="{537BC79C-06CC-43D8-BEA9-336AE4252ADB}"/>
                  </a:ext>
                </a:extLst>
              </p:cNvPr>
              <p:cNvSpPr txBox="1">
                <a:spLocks noRot="1" noChangeAspect="1" noMove="1" noResize="1" noEditPoints="1" noAdjustHandles="1" noChangeArrowheads="1" noChangeShapeType="1" noTextEdit="1"/>
              </p:cNvSpPr>
              <p:nvPr/>
            </p:nvSpPr>
            <p:spPr>
              <a:xfrm>
                <a:off x="449905" y="2928390"/>
                <a:ext cx="7203447" cy="307777"/>
              </a:xfrm>
              <a:prstGeom prst="rect">
                <a:avLst/>
              </a:prstGeom>
              <a:blipFill>
                <a:blip r:embed="rId4"/>
                <a:stretch>
                  <a:fillRect l="-762" r="-762" b="-372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3BC2619-519B-46CE-8071-391A9A5D8F11}"/>
                  </a:ext>
                </a:extLst>
              </p:cNvPr>
              <p:cNvSpPr txBox="1"/>
              <p:nvPr/>
            </p:nvSpPr>
            <p:spPr>
              <a:xfrm>
                <a:off x="1805467" y="3421381"/>
                <a:ext cx="30439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=3</m:t>
                      </m:r>
                    </m:oMath>
                  </m:oMathPara>
                </a14:m>
                <a:endParaRPr lang="en-US" sz="2000" dirty="0"/>
              </a:p>
            </p:txBody>
          </p:sp>
        </mc:Choice>
        <mc:Fallback>
          <p:sp>
            <p:nvSpPr>
              <p:cNvPr id="6" name="TextBox 5">
                <a:extLst>
                  <a:ext uri="{FF2B5EF4-FFF2-40B4-BE49-F238E27FC236}">
                    <a16:creationId xmlns:a16="http://schemas.microsoft.com/office/drawing/2014/main" id="{03BC2619-519B-46CE-8071-391A9A5D8F11}"/>
                  </a:ext>
                </a:extLst>
              </p:cNvPr>
              <p:cNvSpPr txBox="1">
                <a:spLocks noRot="1" noChangeAspect="1" noMove="1" noResize="1" noEditPoints="1" noAdjustHandles="1" noChangeArrowheads="1" noChangeShapeType="1" noTextEdit="1"/>
              </p:cNvSpPr>
              <p:nvPr/>
            </p:nvSpPr>
            <p:spPr>
              <a:xfrm>
                <a:off x="1805467" y="3421381"/>
                <a:ext cx="3043975" cy="307777"/>
              </a:xfrm>
              <a:prstGeom prst="rect">
                <a:avLst/>
              </a:prstGeom>
              <a:blipFill>
                <a:blip r:embed="rId5"/>
                <a:stretch>
                  <a:fillRect l="-1200" r="-1200" b="-372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703FE5C-1852-4EEF-8079-5023E76BCD3F}"/>
                  </a:ext>
                </a:extLst>
              </p:cNvPr>
              <p:cNvSpPr txBox="1"/>
              <p:nvPr/>
            </p:nvSpPr>
            <p:spPr>
              <a:xfrm>
                <a:off x="1054204" y="3824187"/>
                <a:ext cx="1502271" cy="307777"/>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oMath>
                </a14:m>
                <a:r>
                  <a:rPr lang="en-US" sz="2000" dirty="0"/>
                  <a:t>3</a:t>
                </a:r>
              </a:p>
            </p:txBody>
          </p:sp>
        </mc:Choice>
        <mc:Fallback>
          <p:sp>
            <p:nvSpPr>
              <p:cNvPr id="7" name="TextBox 6">
                <a:extLst>
                  <a:ext uri="{FF2B5EF4-FFF2-40B4-BE49-F238E27FC236}">
                    <a16:creationId xmlns:a16="http://schemas.microsoft.com/office/drawing/2014/main" id="{E703FE5C-1852-4EEF-8079-5023E76BCD3F}"/>
                  </a:ext>
                </a:extLst>
              </p:cNvPr>
              <p:cNvSpPr txBox="1">
                <a:spLocks noRot="1" noChangeAspect="1" noMove="1" noResize="1" noEditPoints="1" noAdjustHandles="1" noChangeArrowheads="1" noChangeShapeType="1" noTextEdit="1"/>
              </p:cNvSpPr>
              <p:nvPr/>
            </p:nvSpPr>
            <p:spPr>
              <a:xfrm>
                <a:off x="1054204" y="3824187"/>
                <a:ext cx="1502271" cy="307777"/>
              </a:xfrm>
              <a:prstGeom prst="rect">
                <a:avLst/>
              </a:prstGeom>
              <a:blipFill>
                <a:blip r:embed="rId6"/>
                <a:stretch>
                  <a:fillRect l="-8130" t="-23529" r="-9350" b="-50980"/>
                </a:stretch>
              </a:blipFill>
            </p:spPr>
            <p:txBody>
              <a:bodyPr/>
              <a:lstStyle/>
              <a:p>
                <a:r>
                  <a:rPr lang="en-US">
                    <a:noFill/>
                  </a:rPr>
                  <a:t> </a:t>
                </a:r>
              </a:p>
            </p:txBody>
          </p:sp>
        </mc:Fallback>
      </mc:AlternateContent>
    </p:spTree>
    <p:extLst>
      <p:ext uri="{BB962C8B-B14F-4D97-AF65-F5344CB8AC3E}">
        <p14:creationId xmlns:p14="http://schemas.microsoft.com/office/powerpoint/2010/main" val="29574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8EE81E1B-6621-492B-99B6-3A3BE0E9A2F0}"/>
              </a:ext>
            </a:extLst>
          </p:cNvPr>
          <p:cNvSpPr txBox="1">
            <a:spLocks/>
          </p:cNvSpPr>
          <p:nvPr/>
        </p:nvSpPr>
        <p:spPr>
          <a:xfrm>
            <a:off x="131762" y="162512"/>
            <a:ext cx="8516938" cy="1792798"/>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None/>
            </a:pPr>
            <a:r>
              <a:rPr lang="en-US" sz="2400" b="1" dirty="0">
                <a:solidFill>
                  <a:srgbClr val="0070C0"/>
                </a:solidFill>
              </a:rPr>
              <a:t>Example 2 </a:t>
            </a:r>
            <a:r>
              <a:rPr lang="en-US" altLang="en-US" sz="2400" b="1" dirty="0">
                <a:solidFill>
                  <a:schemeClr val="tx1"/>
                </a:solidFill>
              </a:rPr>
              <a:t>– Income and Education</a:t>
            </a:r>
          </a:p>
          <a:p>
            <a:pPr marL="0" indent="0">
              <a:buNone/>
            </a:pPr>
            <a:r>
              <a:rPr lang="en-US" sz="2000" dirty="0">
                <a:solidFill>
                  <a:schemeClr val="tx1"/>
                </a:solidFill>
              </a:rPr>
              <a:t>For a particular urban group, sociologists studied the current average yearly income </a:t>
            </a:r>
            <a:r>
              <a:rPr lang="en-US" sz="2000" i="1" dirty="0">
                <a:solidFill>
                  <a:schemeClr val="tx1"/>
                </a:solidFill>
              </a:rPr>
              <a:t>y</a:t>
            </a:r>
            <a:r>
              <a:rPr lang="en-US" sz="2000" dirty="0">
                <a:solidFill>
                  <a:schemeClr val="tx1"/>
                </a:solidFill>
              </a:rPr>
              <a:t> (in dollars) that a person can expect to receive with </a:t>
            </a:r>
            <a:r>
              <a:rPr lang="en-US" sz="2000" i="1" dirty="0">
                <a:solidFill>
                  <a:schemeClr val="tx1"/>
                </a:solidFill>
              </a:rPr>
              <a:t>x</a:t>
            </a:r>
            <a:r>
              <a:rPr lang="en-US" sz="2000" dirty="0">
                <a:solidFill>
                  <a:schemeClr val="tx1"/>
                </a:solidFill>
              </a:rPr>
              <a:t> years of education before seeking regular employment. They estimated that the rate at which income changes with respect to education is given by </a:t>
            </a:r>
          </a:p>
        </p:txBody>
      </p:sp>
      <p:graphicFrame>
        <p:nvGraphicFramePr>
          <p:cNvPr id="3" name="Object 2" descr="dy over dx equals 100 x super 3 over 2, 4 less than or equal to x less than or equal to 16.">
            <a:extLst>
              <a:ext uri="{FF2B5EF4-FFF2-40B4-BE49-F238E27FC236}">
                <a16:creationId xmlns:a16="http://schemas.microsoft.com/office/drawing/2014/main" id="{8E27FAAF-B618-45B0-B8A1-28DC7DF8FD35}"/>
              </a:ext>
            </a:extLst>
          </p:cNvPr>
          <p:cNvGraphicFramePr>
            <a:graphicFrameLocks noChangeAspect="1"/>
          </p:cNvGraphicFramePr>
          <p:nvPr>
            <p:extLst>
              <p:ext uri="{D42A27DB-BD31-4B8C-83A1-F6EECF244321}">
                <p14:modId xmlns:p14="http://schemas.microsoft.com/office/powerpoint/2010/main" val="2907747862"/>
              </p:ext>
            </p:extLst>
          </p:nvPr>
        </p:nvGraphicFramePr>
        <p:xfrm>
          <a:off x="100832" y="1953732"/>
          <a:ext cx="2408398" cy="628946"/>
        </p:xfrm>
        <a:graphic>
          <a:graphicData uri="http://schemas.openxmlformats.org/presentationml/2006/ole">
            <mc:AlternateContent xmlns:mc="http://schemas.openxmlformats.org/markup-compatibility/2006">
              <mc:Choice xmlns:v="urn:schemas-microsoft-com:vml" Requires="v">
                <p:oleObj spid="_x0000_s106599" name="Equation" r:id="rId3" imgW="1497950" imgH="393529" progId="Equation.DSMT4">
                  <p:embed/>
                </p:oleObj>
              </mc:Choice>
              <mc:Fallback>
                <p:oleObj name="Equation" r:id="rId3" imgW="1497950" imgH="393529" progId="Equation.DSMT4">
                  <p:embed/>
                  <p:pic>
                    <p:nvPicPr>
                      <p:cNvPr id="7" name="Object 6" descr="dy over dx equals 100 x super 3 over 2, 4 less than or equal to x less than or equal to 16.">
                        <a:extLst>
                          <a:ext uri="{FF2B5EF4-FFF2-40B4-BE49-F238E27FC236}">
                            <a16:creationId xmlns:a16="http://schemas.microsoft.com/office/drawing/2014/main" id="{B46F7396-50B1-4A67-A01F-233FB828C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32" y="1953732"/>
                        <a:ext cx="2408398" cy="628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4">
            <a:extLst>
              <a:ext uri="{FF2B5EF4-FFF2-40B4-BE49-F238E27FC236}">
                <a16:creationId xmlns:a16="http://schemas.microsoft.com/office/drawing/2014/main" id="{6D2F717C-DE3F-4CA9-A003-B58D0041066A}"/>
              </a:ext>
            </a:extLst>
          </p:cNvPr>
          <p:cNvSpPr txBox="1">
            <a:spLocks/>
          </p:cNvSpPr>
          <p:nvPr/>
        </p:nvSpPr>
        <p:spPr>
          <a:xfrm>
            <a:off x="2909742" y="2041883"/>
            <a:ext cx="942259" cy="369332"/>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dirty="0"/>
              <a:t>where</a:t>
            </a:r>
            <a:endParaRPr lang="en-IN" dirty="0"/>
          </a:p>
        </p:txBody>
      </p:sp>
      <p:graphicFrame>
        <p:nvGraphicFramePr>
          <p:cNvPr id="5" name="Object 4" descr="y equal 28,720 when x equal 9">
            <a:extLst>
              <a:ext uri="{FF2B5EF4-FFF2-40B4-BE49-F238E27FC236}">
                <a16:creationId xmlns:a16="http://schemas.microsoft.com/office/drawing/2014/main" id="{A9BBF6F9-BD3D-474A-B465-44E47E31ACA5}"/>
              </a:ext>
            </a:extLst>
          </p:cNvPr>
          <p:cNvGraphicFramePr>
            <a:graphicFrameLocks noChangeAspect="1"/>
          </p:cNvGraphicFramePr>
          <p:nvPr>
            <p:extLst>
              <p:ext uri="{D42A27DB-BD31-4B8C-83A1-F6EECF244321}">
                <p14:modId xmlns:p14="http://schemas.microsoft.com/office/powerpoint/2010/main" val="2908485795"/>
              </p:ext>
            </p:extLst>
          </p:nvPr>
        </p:nvGraphicFramePr>
        <p:xfrm>
          <a:off x="3752984" y="2043790"/>
          <a:ext cx="2449513" cy="322263"/>
        </p:xfrm>
        <a:graphic>
          <a:graphicData uri="http://schemas.openxmlformats.org/presentationml/2006/ole">
            <mc:AlternateContent xmlns:mc="http://schemas.openxmlformats.org/markup-compatibility/2006">
              <mc:Choice xmlns:v="urn:schemas-microsoft-com:vml" Requires="v">
                <p:oleObj spid="_x0000_s106600" name="Equation" r:id="rId5" imgW="1523880" imgH="203040" progId="Equation.DSMT4">
                  <p:embed/>
                </p:oleObj>
              </mc:Choice>
              <mc:Fallback>
                <p:oleObj name="Equation" r:id="rId5" imgW="1523880" imgH="203040" progId="Equation.DSMT4">
                  <p:embed/>
                  <p:pic>
                    <p:nvPicPr>
                      <p:cNvPr id="6" name="Object 5" descr="y equal 28,720 when x equal 9">
                        <a:extLst>
                          <a:ext uri="{FF2B5EF4-FFF2-40B4-BE49-F238E27FC236}">
                            <a16:creationId xmlns:a16="http://schemas.microsoft.com/office/drawing/2014/main" id="{B1A97898-8DB0-4220-8BB5-523F2BAEF77E}"/>
                          </a:ext>
                        </a:extLst>
                      </p:cNvPr>
                      <p:cNvPicPr>
                        <a:picLocks noChangeAspect="1" noChangeArrowheads="1"/>
                      </p:cNvPicPr>
                      <p:nvPr/>
                    </p:nvPicPr>
                    <p:blipFill>
                      <a:blip r:embed="rId6"/>
                      <a:srcRect/>
                      <a:stretch>
                        <a:fillRect/>
                      </a:stretch>
                    </p:blipFill>
                    <p:spPr bwMode="auto">
                      <a:xfrm>
                        <a:off x="3752984" y="2043790"/>
                        <a:ext cx="2449513"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8">
            <a:extLst>
              <a:ext uri="{FF2B5EF4-FFF2-40B4-BE49-F238E27FC236}">
                <a16:creationId xmlns:a16="http://schemas.microsoft.com/office/drawing/2014/main" id="{93CEDC9F-9A9C-4FD2-A4BA-5034489B4386}"/>
              </a:ext>
            </a:extLst>
          </p:cNvPr>
          <p:cNvSpPr txBox="1">
            <a:spLocks/>
          </p:cNvSpPr>
          <p:nvPr/>
        </p:nvSpPr>
        <p:spPr>
          <a:xfrm>
            <a:off x="6113817" y="1955310"/>
            <a:ext cx="1563333" cy="55947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sz="1800" dirty="0"/>
              <a:t>Find </a:t>
            </a:r>
            <a:r>
              <a:rPr lang="en-US" sz="1800" i="1" dirty="0"/>
              <a:t>y</a:t>
            </a:r>
            <a:r>
              <a:rPr lang="en-US" sz="1800" dirty="0"/>
              <a:t>.</a:t>
            </a:r>
            <a:endParaRPr lang="en-IN" sz="1800" dirty="0"/>
          </a:p>
        </p:txBody>
      </p:sp>
      <p:sp>
        <p:nvSpPr>
          <p:cNvPr id="7" name="Content Placeholder 4">
            <a:extLst>
              <a:ext uri="{FF2B5EF4-FFF2-40B4-BE49-F238E27FC236}">
                <a16:creationId xmlns:a16="http://schemas.microsoft.com/office/drawing/2014/main" id="{DB6CB906-407A-41F4-B0A8-93FF0EBFFF20}"/>
              </a:ext>
            </a:extLst>
          </p:cNvPr>
          <p:cNvSpPr txBox="1">
            <a:spLocks/>
          </p:cNvSpPr>
          <p:nvPr/>
        </p:nvSpPr>
        <p:spPr>
          <a:xfrm>
            <a:off x="390755" y="2504742"/>
            <a:ext cx="5282521"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22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sz="2400" dirty="0">
                <a:solidFill>
                  <a:srgbClr val="0070C0"/>
                </a:solidFill>
              </a:rPr>
              <a:t>Solution</a:t>
            </a:r>
            <a:r>
              <a:rPr lang="en-US" sz="2400" dirty="0"/>
              <a:t>: Here y is an antiderivative of</a:t>
            </a:r>
            <a:endParaRPr lang="en-IN" sz="2400" dirty="0"/>
          </a:p>
        </p:txBody>
      </p:sp>
      <p:graphicFrame>
        <p:nvGraphicFramePr>
          <p:cNvPr id="8" name="Object 7" descr="100 x super 3 over 2.">
            <a:extLst>
              <a:ext uri="{FF2B5EF4-FFF2-40B4-BE49-F238E27FC236}">
                <a16:creationId xmlns:a16="http://schemas.microsoft.com/office/drawing/2014/main" id="{70511B57-FDAB-4AA0-A3E8-E298CD63090A}"/>
              </a:ext>
            </a:extLst>
          </p:cNvPr>
          <p:cNvGraphicFramePr>
            <a:graphicFrameLocks noChangeAspect="1"/>
          </p:cNvGraphicFramePr>
          <p:nvPr>
            <p:extLst>
              <p:ext uri="{D42A27DB-BD31-4B8C-83A1-F6EECF244321}">
                <p14:modId xmlns:p14="http://schemas.microsoft.com/office/powerpoint/2010/main" val="1535434141"/>
              </p:ext>
            </p:extLst>
          </p:nvPr>
        </p:nvGraphicFramePr>
        <p:xfrm>
          <a:off x="5639533" y="2497788"/>
          <a:ext cx="854075" cy="357187"/>
        </p:xfrm>
        <a:graphic>
          <a:graphicData uri="http://schemas.openxmlformats.org/presentationml/2006/ole">
            <mc:AlternateContent xmlns:mc="http://schemas.openxmlformats.org/markup-compatibility/2006">
              <mc:Choice xmlns:v="urn:schemas-microsoft-com:vml" Requires="v">
                <p:oleObj spid="_x0000_s106601" name="Equation" r:id="rId7" imgW="482400" imgH="203040" progId="Equation.DSMT4">
                  <p:embed/>
                </p:oleObj>
              </mc:Choice>
              <mc:Fallback>
                <p:oleObj name="Equation" r:id="rId7" imgW="482400" imgH="203040" progId="Equation.DSMT4">
                  <p:embed/>
                  <p:pic>
                    <p:nvPicPr>
                      <p:cNvPr id="24" name="Object 23" descr="100 x super 3 over 2.">
                        <a:extLst>
                          <a:ext uri="{FF2B5EF4-FFF2-40B4-BE49-F238E27FC236}">
                            <a16:creationId xmlns:a16="http://schemas.microsoft.com/office/drawing/2014/main" id="{B46F7396-50B1-4A67-A01F-233FB828C645}"/>
                          </a:ext>
                        </a:extLst>
                      </p:cNvPr>
                      <p:cNvPicPr>
                        <a:picLocks noChangeAspect="1" noChangeArrowheads="1"/>
                      </p:cNvPicPr>
                      <p:nvPr/>
                    </p:nvPicPr>
                    <p:blipFill>
                      <a:blip r:embed="rId8"/>
                      <a:srcRect/>
                      <a:stretch>
                        <a:fillRect/>
                      </a:stretch>
                    </p:blipFill>
                    <p:spPr bwMode="auto">
                      <a:xfrm>
                        <a:off x="5639533" y="2497788"/>
                        <a:ext cx="854075"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5">
            <a:extLst>
              <a:ext uri="{FF2B5EF4-FFF2-40B4-BE49-F238E27FC236}">
                <a16:creationId xmlns:a16="http://schemas.microsoft.com/office/drawing/2014/main" id="{803713D6-79C8-4839-9AF0-4AF6E4C18D91}"/>
              </a:ext>
            </a:extLst>
          </p:cNvPr>
          <p:cNvSpPr txBox="1">
            <a:spLocks/>
          </p:cNvSpPr>
          <p:nvPr/>
        </p:nvSpPr>
        <p:spPr>
          <a:xfrm>
            <a:off x="6626321" y="2522840"/>
            <a:ext cx="1029688"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t>Thus,</a:t>
            </a:r>
            <a:endParaRPr lang="en-IN" sz="2400" dirty="0"/>
          </a:p>
        </p:txBody>
      </p:sp>
      <p:graphicFrame>
        <p:nvGraphicFramePr>
          <p:cNvPr id="10" name="Object 9" descr="y equals integral 100 x super 3 over 2 baseline dx equals left parenthesis 100 right parenthesis start fraction x super start fraction 5 over 2 end fraction over 5 over 2 end fraction plus cap C equals 40 x super 5 over 2 baseline plus cap C.">
            <a:extLst>
              <a:ext uri="{FF2B5EF4-FFF2-40B4-BE49-F238E27FC236}">
                <a16:creationId xmlns:a16="http://schemas.microsoft.com/office/drawing/2014/main" id="{33B63971-DD6A-43D6-B778-E0380493EF50}"/>
              </a:ext>
            </a:extLst>
          </p:cNvPr>
          <p:cNvGraphicFramePr>
            <a:graphicFrameLocks noChangeAspect="1"/>
          </p:cNvGraphicFramePr>
          <p:nvPr>
            <p:extLst>
              <p:ext uri="{D42A27DB-BD31-4B8C-83A1-F6EECF244321}">
                <p14:modId xmlns:p14="http://schemas.microsoft.com/office/powerpoint/2010/main" val="3341994611"/>
              </p:ext>
            </p:extLst>
          </p:nvPr>
        </p:nvGraphicFramePr>
        <p:xfrm>
          <a:off x="370860" y="3179472"/>
          <a:ext cx="4233870" cy="720986"/>
        </p:xfrm>
        <a:graphic>
          <a:graphicData uri="http://schemas.openxmlformats.org/presentationml/2006/ole">
            <mc:AlternateContent xmlns:mc="http://schemas.openxmlformats.org/markup-compatibility/2006">
              <mc:Choice xmlns:v="urn:schemas-microsoft-com:vml" Requires="v">
                <p:oleObj spid="_x0000_s106602" r:id="rId9" imgW="2628900" imgH="444500" progId="Unknown">
                  <p:embed/>
                </p:oleObj>
              </mc:Choice>
              <mc:Fallback>
                <p:oleObj r:id="rId9" imgW="2628900" imgH="444500" progId="Unknown">
                  <p:embed/>
                  <p:pic>
                    <p:nvPicPr>
                      <p:cNvPr id="7" name="Object 6" descr="y equals integral 100 x super 3 over 2 baseline dx equals left parenthesis 100 right parenthesis start fraction x super start fraction 5 over 2 end fraction over 5 over 2 end fraction plus cap C equals 40 x super 5 over 2 baseline plus cap C.">
                        <a:extLst>
                          <a:ext uri="{FF2B5EF4-FFF2-40B4-BE49-F238E27FC236}">
                            <a16:creationId xmlns:a16="http://schemas.microsoft.com/office/drawing/2014/main" id="{4F96A135-1117-4179-9784-FF78C5D0ED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60" y="3179472"/>
                        <a:ext cx="4233870" cy="7209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2">
            <a:extLst>
              <a:ext uri="{FF2B5EF4-FFF2-40B4-BE49-F238E27FC236}">
                <a16:creationId xmlns:a16="http://schemas.microsoft.com/office/drawing/2014/main" id="{87E09CE6-1E93-4C1A-856F-5AEA8E504BA6}"/>
              </a:ext>
            </a:extLst>
          </p:cNvPr>
          <p:cNvSpPr txBox="1">
            <a:spLocks/>
          </p:cNvSpPr>
          <p:nvPr/>
        </p:nvSpPr>
        <p:spPr>
          <a:xfrm>
            <a:off x="215900" y="3901174"/>
            <a:ext cx="4374667"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r>
              <a:rPr lang="en-US" sz="2400" dirty="0"/>
              <a:t>The initial condition is that</a:t>
            </a:r>
          </a:p>
        </p:txBody>
      </p:sp>
      <p:graphicFrame>
        <p:nvGraphicFramePr>
          <p:cNvPr id="12" name="Object 11" descr="y equals 28, 720 when x equals 9.">
            <a:extLst>
              <a:ext uri="{FF2B5EF4-FFF2-40B4-BE49-F238E27FC236}">
                <a16:creationId xmlns:a16="http://schemas.microsoft.com/office/drawing/2014/main" id="{30B91A70-C567-40F7-9026-ACCCFBFED57F}"/>
              </a:ext>
            </a:extLst>
          </p:cNvPr>
          <p:cNvGraphicFramePr>
            <a:graphicFrameLocks noChangeAspect="1"/>
          </p:cNvGraphicFramePr>
          <p:nvPr>
            <p:extLst>
              <p:ext uri="{D42A27DB-BD31-4B8C-83A1-F6EECF244321}">
                <p14:modId xmlns:p14="http://schemas.microsoft.com/office/powerpoint/2010/main" val="3409097486"/>
              </p:ext>
            </p:extLst>
          </p:nvPr>
        </p:nvGraphicFramePr>
        <p:xfrm>
          <a:off x="4820134" y="3936744"/>
          <a:ext cx="2587366" cy="359982"/>
        </p:xfrm>
        <a:graphic>
          <a:graphicData uri="http://schemas.openxmlformats.org/presentationml/2006/ole">
            <mc:AlternateContent xmlns:mc="http://schemas.openxmlformats.org/markup-compatibility/2006">
              <mc:Choice xmlns:v="urn:schemas-microsoft-com:vml" Requires="v">
                <p:oleObj spid="_x0000_s106603" name="Equation" r:id="rId11" imgW="1460160" imgH="203040" progId="Equation.DSMT4">
                  <p:embed/>
                </p:oleObj>
              </mc:Choice>
              <mc:Fallback>
                <p:oleObj name="Equation" r:id="rId11" imgW="1460160" imgH="203040" progId="Equation.DSMT4">
                  <p:embed/>
                  <p:pic>
                    <p:nvPicPr>
                      <p:cNvPr id="9" name="Object 8" descr="y equals 28, 720 when x equals 9.">
                        <a:extLst>
                          <a:ext uri="{FF2B5EF4-FFF2-40B4-BE49-F238E27FC236}">
                            <a16:creationId xmlns:a16="http://schemas.microsoft.com/office/drawing/2014/main" id="{AA0421CB-49FE-4753-9945-C41B4493461E}"/>
                          </a:ext>
                        </a:extLst>
                      </p:cNvPr>
                      <p:cNvPicPr/>
                      <p:nvPr/>
                    </p:nvPicPr>
                    <p:blipFill>
                      <a:blip r:embed="rId12"/>
                      <a:stretch>
                        <a:fillRect/>
                      </a:stretch>
                    </p:blipFill>
                    <p:spPr>
                      <a:xfrm>
                        <a:off x="4820134" y="3936744"/>
                        <a:ext cx="2587366" cy="359982"/>
                      </a:xfrm>
                      <a:prstGeom prst="rect">
                        <a:avLst/>
                      </a:prstGeom>
                    </p:spPr>
                  </p:pic>
                </p:oleObj>
              </mc:Fallback>
            </mc:AlternateContent>
          </a:graphicData>
        </a:graphic>
      </p:graphicFrame>
      <p:graphicFrame>
        <p:nvGraphicFramePr>
          <p:cNvPr id="13" name="Object 12" descr="y equals 40 x super 5over 2 plus C">
            <a:extLst>
              <a:ext uri="{FF2B5EF4-FFF2-40B4-BE49-F238E27FC236}">
                <a16:creationId xmlns:a16="http://schemas.microsoft.com/office/drawing/2014/main" id="{57E57A04-0FC7-4E32-936C-5B4CE3A5F957}"/>
              </a:ext>
            </a:extLst>
          </p:cNvPr>
          <p:cNvGraphicFramePr>
            <a:graphicFrameLocks noChangeAspect="1"/>
          </p:cNvGraphicFramePr>
          <p:nvPr>
            <p:extLst>
              <p:ext uri="{D42A27DB-BD31-4B8C-83A1-F6EECF244321}">
                <p14:modId xmlns:p14="http://schemas.microsoft.com/office/powerpoint/2010/main" val="600586545"/>
              </p:ext>
            </p:extLst>
          </p:nvPr>
        </p:nvGraphicFramePr>
        <p:xfrm>
          <a:off x="458961" y="4488414"/>
          <a:ext cx="1687513" cy="404812"/>
        </p:xfrm>
        <a:graphic>
          <a:graphicData uri="http://schemas.openxmlformats.org/presentationml/2006/ole">
            <mc:AlternateContent xmlns:mc="http://schemas.openxmlformats.org/markup-compatibility/2006">
              <mc:Choice xmlns:v="urn:schemas-microsoft-com:vml" Requires="v">
                <p:oleObj spid="_x0000_s106604" name="Equation" r:id="rId13" imgW="952200" imgH="228600" progId="Equation.DSMT4">
                  <p:embed/>
                </p:oleObj>
              </mc:Choice>
              <mc:Fallback>
                <p:oleObj name="Equation" r:id="rId13" imgW="952200" imgH="228600" progId="Equation.DSMT4">
                  <p:embed/>
                  <p:pic>
                    <p:nvPicPr>
                      <p:cNvPr id="22" name="Object 21" descr="y equals 40 x super 5over 2 plus C"/>
                      <p:cNvPicPr/>
                      <p:nvPr/>
                    </p:nvPicPr>
                    <p:blipFill>
                      <a:blip r:embed="rId14"/>
                      <a:stretch>
                        <a:fillRect/>
                      </a:stretch>
                    </p:blipFill>
                    <p:spPr>
                      <a:xfrm>
                        <a:off x="458961" y="4488414"/>
                        <a:ext cx="1687513" cy="404812"/>
                      </a:xfrm>
                      <a:prstGeom prst="rect">
                        <a:avLst/>
                      </a:prstGeom>
                    </p:spPr>
                  </p:pic>
                </p:oleObj>
              </mc:Fallback>
            </mc:AlternateContent>
          </a:graphicData>
        </a:graphic>
      </p:graphicFrame>
      <p:graphicFrame>
        <p:nvGraphicFramePr>
          <p:cNvPr id="14" name="Object 13" descr="28, 720 equal 40 left parenthesis 9 right parenthesis super 5 over 2 plus C equals 40 left parenthesis 243 right parenthesis plus C">
            <a:extLst>
              <a:ext uri="{FF2B5EF4-FFF2-40B4-BE49-F238E27FC236}">
                <a16:creationId xmlns:a16="http://schemas.microsoft.com/office/drawing/2014/main" id="{10BE8D43-9539-4DEE-B597-D578AB78C663}"/>
              </a:ext>
            </a:extLst>
          </p:cNvPr>
          <p:cNvGraphicFramePr>
            <a:graphicFrameLocks noChangeAspect="1"/>
          </p:cNvGraphicFramePr>
          <p:nvPr>
            <p:extLst>
              <p:ext uri="{D42A27DB-BD31-4B8C-83A1-F6EECF244321}">
                <p14:modId xmlns:p14="http://schemas.microsoft.com/office/powerpoint/2010/main" val="450658135"/>
              </p:ext>
            </p:extLst>
          </p:nvPr>
        </p:nvGraphicFramePr>
        <p:xfrm>
          <a:off x="433588" y="4982227"/>
          <a:ext cx="4522787" cy="495300"/>
        </p:xfrm>
        <a:graphic>
          <a:graphicData uri="http://schemas.openxmlformats.org/presentationml/2006/ole">
            <mc:AlternateContent xmlns:mc="http://schemas.openxmlformats.org/markup-compatibility/2006">
              <mc:Choice xmlns:v="urn:schemas-microsoft-com:vml" Requires="v">
                <p:oleObj spid="_x0000_s106605" name="Equation" r:id="rId15" imgW="2552400" imgH="279360" progId="Equation.DSMT4">
                  <p:embed/>
                </p:oleObj>
              </mc:Choice>
              <mc:Fallback>
                <p:oleObj name="Equation" r:id="rId15" imgW="2552400" imgH="279360" progId="Equation.DSMT4">
                  <p:embed/>
                  <p:pic>
                    <p:nvPicPr>
                      <p:cNvPr id="12" name="Object 11" descr="28, 720 equal 40 left parenthesis 9 right parenthesis super 5 over 2 plus C equals 40 left parenthesis 243 right parenthesis plus C">
                        <a:extLst>
                          <a:ext uri="{FF2B5EF4-FFF2-40B4-BE49-F238E27FC236}">
                            <a16:creationId xmlns:a16="http://schemas.microsoft.com/office/drawing/2014/main" id="{54DFE867-A964-48D6-B2C8-F713921D5335}"/>
                          </a:ext>
                        </a:extLst>
                      </p:cNvPr>
                      <p:cNvPicPr/>
                      <p:nvPr/>
                    </p:nvPicPr>
                    <p:blipFill>
                      <a:blip r:embed="rId16"/>
                      <a:stretch>
                        <a:fillRect/>
                      </a:stretch>
                    </p:blipFill>
                    <p:spPr>
                      <a:xfrm>
                        <a:off x="433588" y="4982227"/>
                        <a:ext cx="4522787" cy="495300"/>
                      </a:xfrm>
                      <a:prstGeom prst="rect">
                        <a:avLst/>
                      </a:prstGeom>
                    </p:spPr>
                  </p:pic>
                </p:oleObj>
              </mc:Fallback>
            </mc:AlternateContent>
          </a:graphicData>
        </a:graphic>
      </p:graphicFrame>
      <p:graphicFrame>
        <p:nvGraphicFramePr>
          <p:cNvPr id="15" name="Object 14" descr="28, 720 equals 9720 plus C. ">
            <a:extLst>
              <a:ext uri="{FF2B5EF4-FFF2-40B4-BE49-F238E27FC236}">
                <a16:creationId xmlns:a16="http://schemas.microsoft.com/office/drawing/2014/main" id="{79634445-A6A4-4B79-A680-9915C3E6C38F}"/>
              </a:ext>
            </a:extLst>
          </p:cNvPr>
          <p:cNvGraphicFramePr>
            <a:graphicFrameLocks noChangeAspect="1"/>
          </p:cNvGraphicFramePr>
          <p:nvPr>
            <p:extLst>
              <p:ext uri="{D42A27DB-BD31-4B8C-83A1-F6EECF244321}">
                <p14:modId xmlns:p14="http://schemas.microsoft.com/office/powerpoint/2010/main" val="768841490"/>
              </p:ext>
            </p:extLst>
          </p:nvPr>
        </p:nvGraphicFramePr>
        <p:xfrm>
          <a:off x="454056" y="5450857"/>
          <a:ext cx="2430463" cy="358775"/>
        </p:xfrm>
        <a:graphic>
          <a:graphicData uri="http://schemas.openxmlformats.org/presentationml/2006/ole">
            <mc:AlternateContent xmlns:mc="http://schemas.openxmlformats.org/markup-compatibility/2006">
              <mc:Choice xmlns:v="urn:schemas-microsoft-com:vml" Requires="v">
                <p:oleObj spid="_x0000_s106606" name="Equation" r:id="rId17" imgW="1371600" imgH="203040" progId="Equation.DSMT4">
                  <p:embed/>
                </p:oleObj>
              </mc:Choice>
              <mc:Fallback>
                <p:oleObj name="Equation" r:id="rId17" imgW="1371600" imgH="203040" progId="Equation.DSMT4">
                  <p:embed/>
                  <p:pic>
                    <p:nvPicPr>
                      <p:cNvPr id="13" name="Object 12" descr="28, 720 equals 9720 plus C. ">
                        <a:extLst>
                          <a:ext uri="{FF2B5EF4-FFF2-40B4-BE49-F238E27FC236}">
                            <a16:creationId xmlns:a16="http://schemas.microsoft.com/office/drawing/2014/main" id="{5E85C762-D9ED-4262-94C6-D14E21862DE7}"/>
                          </a:ext>
                        </a:extLst>
                      </p:cNvPr>
                      <p:cNvPicPr/>
                      <p:nvPr/>
                    </p:nvPicPr>
                    <p:blipFill>
                      <a:blip r:embed="rId18"/>
                      <a:stretch>
                        <a:fillRect/>
                      </a:stretch>
                    </p:blipFill>
                    <p:spPr>
                      <a:xfrm>
                        <a:off x="454056" y="5450857"/>
                        <a:ext cx="2430463" cy="358775"/>
                      </a:xfrm>
                      <a:prstGeom prst="rect">
                        <a:avLst/>
                      </a:prstGeom>
                    </p:spPr>
                  </p:pic>
                </p:oleObj>
              </mc:Fallback>
            </mc:AlternateContent>
          </a:graphicData>
        </a:graphic>
      </p:graphicFrame>
      <p:sp>
        <p:nvSpPr>
          <p:cNvPr id="16" name="Content Placeholder 7">
            <a:extLst>
              <a:ext uri="{FF2B5EF4-FFF2-40B4-BE49-F238E27FC236}">
                <a16:creationId xmlns:a16="http://schemas.microsoft.com/office/drawing/2014/main" id="{F0851DF8-8CEA-4894-8EE2-567677F8F591}"/>
              </a:ext>
            </a:extLst>
          </p:cNvPr>
          <p:cNvSpPr txBox="1">
            <a:spLocks/>
          </p:cNvSpPr>
          <p:nvPr/>
        </p:nvSpPr>
        <p:spPr>
          <a:xfrm>
            <a:off x="464130" y="5973809"/>
            <a:ext cx="1473893"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t>Therefore, </a:t>
            </a:r>
            <a:endParaRPr lang="en-IN" sz="2400" dirty="0"/>
          </a:p>
        </p:txBody>
      </p:sp>
      <p:graphicFrame>
        <p:nvGraphicFramePr>
          <p:cNvPr id="17" name="Object 16" descr="c equal 19,000, and y equals 40 x super 5 over 2 plus 19,000.">
            <a:extLst>
              <a:ext uri="{FF2B5EF4-FFF2-40B4-BE49-F238E27FC236}">
                <a16:creationId xmlns:a16="http://schemas.microsoft.com/office/drawing/2014/main" id="{E48DC3BE-FD91-45C3-BC13-95A65DCE500D}"/>
              </a:ext>
            </a:extLst>
          </p:cNvPr>
          <p:cNvGraphicFramePr>
            <a:graphicFrameLocks noChangeAspect="1"/>
          </p:cNvGraphicFramePr>
          <p:nvPr>
            <p:extLst>
              <p:ext uri="{D42A27DB-BD31-4B8C-83A1-F6EECF244321}">
                <p14:modId xmlns:p14="http://schemas.microsoft.com/office/powerpoint/2010/main" val="1716841500"/>
              </p:ext>
            </p:extLst>
          </p:nvPr>
        </p:nvGraphicFramePr>
        <p:xfrm>
          <a:off x="1993694" y="5974870"/>
          <a:ext cx="4070350" cy="368300"/>
        </p:xfrm>
        <a:graphic>
          <a:graphicData uri="http://schemas.openxmlformats.org/presentationml/2006/ole">
            <mc:AlternateContent xmlns:mc="http://schemas.openxmlformats.org/markup-compatibility/2006">
              <mc:Choice xmlns:v="urn:schemas-microsoft-com:vml" Requires="v">
                <p:oleObj spid="_x0000_s106607" name="Equation" r:id="rId19" imgW="2527200" imgH="228600" progId="Equation.DSMT4">
                  <p:embed/>
                </p:oleObj>
              </mc:Choice>
              <mc:Fallback>
                <p:oleObj name="Equation" r:id="rId19" imgW="2527200" imgH="228600" progId="Equation.DSMT4">
                  <p:embed/>
                  <p:pic>
                    <p:nvPicPr>
                      <p:cNvPr id="23" name="Object 22" descr="c equal 19,000, and y equals 40 x super 5 over 2 plus 19,000."/>
                      <p:cNvPicPr/>
                      <p:nvPr/>
                    </p:nvPicPr>
                    <p:blipFill>
                      <a:blip r:embed="rId20"/>
                      <a:stretch>
                        <a:fillRect/>
                      </a:stretch>
                    </p:blipFill>
                    <p:spPr>
                      <a:xfrm>
                        <a:off x="1993694" y="5974870"/>
                        <a:ext cx="4070350" cy="368300"/>
                      </a:xfrm>
                      <a:prstGeom prst="rect">
                        <a:avLst/>
                      </a:prstGeom>
                    </p:spPr>
                  </p:pic>
                </p:oleObj>
              </mc:Fallback>
            </mc:AlternateContent>
          </a:graphicData>
        </a:graphic>
      </p:graphicFrame>
    </p:spTree>
    <p:extLst>
      <p:ext uri="{BB962C8B-B14F-4D97-AF65-F5344CB8AC3E}">
        <p14:creationId xmlns:p14="http://schemas.microsoft.com/office/powerpoint/2010/main" val="313295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0F7CE5B-5B86-44F7-9252-362847913812}"/>
              </a:ext>
            </a:extLst>
          </p:cNvPr>
          <p:cNvSpPr txBox="1">
            <a:spLocks/>
          </p:cNvSpPr>
          <p:nvPr/>
        </p:nvSpPr>
        <p:spPr>
          <a:xfrm>
            <a:off x="148688" y="40516"/>
            <a:ext cx="8379780" cy="2231380"/>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000" b="1" dirty="0">
                <a:solidFill>
                  <a:srgbClr val="0070C0"/>
                </a:solidFill>
              </a:rPr>
              <a:t>Example 3 </a:t>
            </a:r>
            <a:r>
              <a:rPr lang="en-US" altLang="en-US" sz="2000" b="1" dirty="0">
                <a:solidFill>
                  <a:schemeClr val="tx1"/>
                </a:solidFill>
              </a:rPr>
              <a:t>– Finding Cost from Marginal Cost</a:t>
            </a:r>
          </a:p>
          <a:p>
            <a:pPr marL="0" indent="0">
              <a:buNone/>
            </a:pPr>
            <a:r>
              <a:rPr lang="en-US" sz="2000" dirty="0">
                <a:solidFill>
                  <a:schemeClr val="tx1"/>
                </a:solidFill>
              </a:rPr>
              <a:t>In the manufacture of a product, fixed costs per week are $4000. Fixed costs are costs, such as rent and insurance, that remain constant at all levels of production during a given time period. </a:t>
            </a:r>
            <a:r>
              <a:rPr lang="en-US" sz="2000" dirty="0"/>
              <a:t>If the marginal-cost function is </a:t>
            </a:r>
            <a:endParaRPr lang="en-IN" sz="2000" dirty="0"/>
          </a:p>
          <a:p>
            <a:pPr marL="0" indent="0">
              <a:buFont typeface="Arial"/>
              <a:buNone/>
            </a:pPr>
            <a:endParaRPr lang="en-US" sz="2000" dirty="0">
              <a:solidFill>
                <a:schemeClr val="tx1"/>
              </a:solidFill>
            </a:endParaRPr>
          </a:p>
        </p:txBody>
      </p:sp>
      <p:graphicFrame>
        <p:nvGraphicFramePr>
          <p:cNvPr id="4" name="Object 3" descr="dc over dq equals 0.000001 left parenthesis 0.002 q squared minus 25 q right parenthesis plus 0.2.">
            <a:extLst>
              <a:ext uri="{FF2B5EF4-FFF2-40B4-BE49-F238E27FC236}">
                <a16:creationId xmlns:a16="http://schemas.microsoft.com/office/drawing/2014/main" id="{A4A76DE9-932D-4201-81B0-F995997C72BC}"/>
              </a:ext>
            </a:extLst>
          </p:cNvPr>
          <p:cNvGraphicFramePr>
            <a:graphicFrameLocks noChangeAspect="1"/>
          </p:cNvGraphicFramePr>
          <p:nvPr>
            <p:extLst>
              <p:ext uri="{D42A27DB-BD31-4B8C-83A1-F6EECF244321}">
                <p14:modId xmlns:p14="http://schemas.microsoft.com/office/powerpoint/2010/main" val="4189617657"/>
              </p:ext>
            </p:extLst>
          </p:nvPr>
        </p:nvGraphicFramePr>
        <p:xfrm>
          <a:off x="1603316" y="1412875"/>
          <a:ext cx="2735262" cy="527050"/>
        </p:xfrm>
        <a:graphic>
          <a:graphicData uri="http://schemas.openxmlformats.org/presentationml/2006/ole">
            <mc:AlternateContent xmlns:mc="http://schemas.openxmlformats.org/markup-compatibility/2006">
              <mc:Choice xmlns:v="urn:schemas-microsoft-com:vml" Requires="v">
                <p:oleObj spid="_x0000_s107577" name="Equation" r:id="rId3" imgW="2171700" imgH="419100" progId="Equation.DSMT4">
                  <p:embed/>
                </p:oleObj>
              </mc:Choice>
              <mc:Fallback>
                <p:oleObj name="Equation" r:id="rId3" imgW="2171700" imgH="419100" progId="Equation.DSMT4">
                  <p:embed/>
                  <p:pic>
                    <p:nvPicPr>
                      <p:cNvPr id="7" name="Object 6" descr="dc over dq equals 0.000001 left parenthesis 0.002 q squared minus 25 q right parenthesis plus 0.2.">
                        <a:extLst>
                          <a:ext uri="{FF2B5EF4-FFF2-40B4-BE49-F238E27FC236}">
                            <a16:creationId xmlns:a16="http://schemas.microsoft.com/office/drawing/2014/main" id="{19BF3F4C-ECA8-4EEB-8CBF-CE318C7E3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16" y="1412875"/>
                        <a:ext cx="273526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5">
            <a:extLst>
              <a:ext uri="{FF2B5EF4-FFF2-40B4-BE49-F238E27FC236}">
                <a16:creationId xmlns:a16="http://schemas.microsoft.com/office/drawing/2014/main" id="{98F68AE2-E87B-4DEE-829F-337D24BB18AA}"/>
              </a:ext>
            </a:extLst>
          </p:cNvPr>
          <p:cNvSpPr txBox="1">
            <a:spLocks/>
          </p:cNvSpPr>
          <p:nvPr/>
        </p:nvSpPr>
        <p:spPr>
          <a:xfrm>
            <a:off x="148688" y="1891934"/>
            <a:ext cx="8379760" cy="615553"/>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000" dirty="0"/>
              <a:t>where </a:t>
            </a:r>
            <a:r>
              <a:rPr lang="en-US" sz="2000" i="1" dirty="0"/>
              <a:t>c</a:t>
            </a:r>
            <a:r>
              <a:rPr lang="en-US" sz="2000" dirty="0"/>
              <a:t> is the total cost (in dollars) of producing </a:t>
            </a:r>
            <a:r>
              <a:rPr lang="en-US" sz="2000" i="1" dirty="0"/>
              <a:t>q</a:t>
            </a:r>
            <a:r>
              <a:rPr lang="en-US" sz="2000" dirty="0"/>
              <a:t> kilograms of product per week, find the cost of producing 10,000 kg in 1 week.</a:t>
            </a:r>
            <a:endParaRPr lang="en-IN" sz="2000" dirty="0"/>
          </a:p>
        </p:txBody>
      </p:sp>
      <p:sp>
        <p:nvSpPr>
          <p:cNvPr id="6" name="Content Placeholder 4">
            <a:extLst>
              <a:ext uri="{FF2B5EF4-FFF2-40B4-BE49-F238E27FC236}">
                <a16:creationId xmlns:a16="http://schemas.microsoft.com/office/drawing/2014/main" id="{984CE523-3A29-4ABA-919C-A6BBFF704E6F}"/>
              </a:ext>
            </a:extLst>
          </p:cNvPr>
          <p:cNvSpPr txBox="1">
            <a:spLocks/>
          </p:cNvSpPr>
          <p:nvPr/>
        </p:nvSpPr>
        <p:spPr>
          <a:xfrm>
            <a:off x="920213" y="3176358"/>
            <a:ext cx="1220787" cy="369332"/>
          </a:xfrm>
          <a:prstGeom prst="rect">
            <a:avLst/>
          </a:prstGeom>
        </p:spPr>
        <p:txBody>
          <a:bodyPr wrap="square" lIns="0" tIns="0" rIns="0" bIns="0"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1000"/>
              </a:spcBef>
            </a:pPr>
            <a:r>
              <a:rPr lang="en-US" sz="2400" dirty="0">
                <a:solidFill>
                  <a:srgbClr val="0070C0"/>
                </a:solidFill>
              </a:rPr>
              <a:t>Solution:</a:t>
            </a:r>
            <a:endParaRPr lang="en-IN" sz="2400" dirty="0">
              <a:solidFill>
                <a:srgbClr val="0070C0"/>
              </a:solidFill>
            </a:endParaRPr>
          </a:p>
        </p:txBody>
      </p:sp>
      <p:graphicFrame>
        <p:nvGraphicFramePr>
          <p:cNvPr id="7" name="Object 6" descr="Solution for c left parenthesis q right parenthesis.&#10;Long Description is available in notes, Press F6.">
            <a:extLst>
              <a:ext uri="{FF2B5EF4-FFF2-40B4-BE49-F238E27FC236}">
                <a16:creationId xmlns:a16="http://schemas.microsoft.com/office/drawing/2014/main" id="{80CA7C02-63EF-4A86-96A9-5DF1C2DF3D54}"/>
              </a:ext>
            </a:extLst>
          </p:cNvPr>
          <p:cNvGraphicFramePr>
            <a:graphicFrameLocks noChangeAspect="1"/>
          </p:cNvGraphicFramePr>
          <p:nvPr>
            <p:extLst>
              <p:ext uri="{D42A27DB-BD31-4B8C-83A1-F6EECF244321}">
                <p14:modId xmlns:p14="http://schemas.microsoft.com/office/powerpoint/2010/main" val="1694897807"/>
              </p:ext>
            </p:extLst>
          </p:nvPr>
        </p:nvGraphicFramePr>
        <p:xfrm>
          <a:off x="2351967" y="2705333"/>
          <a:ext cx="4783087" cy="1447334"/>
        </p:xfrm>
        <a:graphic>
          <a:graphicData uri="http://schemas.openxmlformats.org/presentationml/2006/ole">
            <mc:AlternateContent xmlns:mc="http://schemas.openxmlformats.org/markup-compatibility/2006">
              <mc:Choice xmlns:v="urn:schemas-microsoft-com:vml" Requires="v">
                <p:oleObj spid="_x0000_s107578" name="Equation" r:id="rId5" imgW="3302000" imgH="1003300" progId="Equation.DSMT4">
                  <p:embed/>
                </p:oleObj>
              </mc:Choice>
              <mc:Fallback>
                <p:oleObj name="Equation" r:id="rId5" imgW="3302000" imgH="1003300" progId="Equation.DSMT4">
                  <p:embed/>
                  <p:pic>
                    <p:nvPicPr>
                      <p:cNvPr id="7" name="Object 6" descr="Solution for c left parenthesis q right parenthesis.&#10;Long Description is available in notes, Press F6.">
                        <a:extLst>
                          <a:ext uri="{FF2B5EF4-FFF2-40B4-BE49-F238E27FC236}">
                            <a16:creationId xmlns:a16="http://schemas.microsoft.com/office/drawing/2014/main" id="{117E1342-60FE-4C86-A7A7-C7193FD6D5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967" y="2705333"/>
                        <a:ext cx="4783087" cy="1447334"/>
                      </a:xfrm>
                      <a:prstGeom prst="rect">
                        <a:avLst/>
                      </a:prstGeom>
                      <a:noFill/>
                    </p:spPr>
                  </p:pic>
                </p:oleObj>
              </mc:Fallback>
            </mc:AlternateContent>
          </a:graphicData>
        </a:graphic>
      </p:graphicFrame>
      <p:sp>
        <p:nvSpPr>
          <p:cNvPr id="8" name="Content Placeholder 5">
            <a:extLst>
              <a:ext uri="{FF2B5EF4-FFF2-40B4-BE49-F238E27FC236}">
                <a16:creationId xmlns:a16="http://schemas.microsoft.com/office/drawing/2014/main" id="{20E6F922-1642-4262-A369-C270AAA17057}"/>
              </a:ext>
            </a:extLst>
          </p:cNvPr>
          <p:cNvSpPr txBox="1">
            <a:spLocks/>
          </p:cNvSpPr>
          <p:nvPr/>
        </p:nvSpPr>
        <p:spPr>
          <a:xfrm>
            <a:off x="935712" y="4323368"/>
            <a:ext cx="813659" cy="369332"/>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t>When</a:t>
            </a:r>
            <a:endParaRPr lang="en-IN" sz="2400" dirty="0"/>
          </a:p>
        </p:txBody>
      </p:sp>
      <p:graphicFrame>
        <p:nvGraphicFramePr>
          <p:cNvPr id="9" name="Object 8" descr="q equal 0, c equal 4000,">
            <a:extLst>
              <a:ext uri="{FF2B5EF4-FFF2-40B4-BE49-F238E27FC236}">
                <a16:creationId xmlns:a16="http://schemas.microsoft.com/office/drawing/2014/main" id="{BD31324B-B961-43B1-BB5F-C58E70490600}"/>
              </a:ext>
            </a:extLst>
          </p:cNvPr>
          <p:cNvGraphicFramePr>
            <a:graphicFrameLocks noChangeAspect="1"/>
          </p:cNvGraphicFramePr>
          <p:nvPr>
            <p:extLst>
              <p:ext uri="{D42A27DB-BD31-4B8C-83A1-F6EECF244321}">
                <p14:modId xmlns:p14="http://schemas.microsoft.com/office/powerpoint/2010/main" val="284746584"/>
              </p:ext>
            </p:extLst>
          </p:nvPr>
        </p:nvGraphicFramePr>
        <p:xfrm>
          <a:off x="1829846" y="4339411"/>
          <a:ext cx="1415120" cy="357942"/>
        </p:xfrm>
        <a:graphic>
          <a:graphicData uri="http://schemas.openxmlformats.org/presentationml/2006/ole">
            <mc:AlternateContent xmlns:mc="http://schemas.openxmlformats.org/markup-compatibility/2006">
              <mc:Choice xmlns:v="urn:schemas-microsoft-com:vml" Requires="v">
                <p:oleObj spid="_x0000_s107579" name="Equation" r:id="rId7" imgW="977760" imgH="190440" progId="Equation.DSMT4">
                  <p:embed/>
                </p:oleObj>
              </mc:Choice>
              <mc:Fallback>
                <p:oleObj name="Equation" r:id="rId7" imgW="977760" imgH="190440" progId="Equation.DSMT4">
                  <p:embed/>
                  <p:pic>
                    <p:nvPicPr>
                      <p:cNvPr id="22" name="Object 21" descr="q equal 0, c equal 4000,">
                        <a:extLst>
                          <a:ext uri="{FF2B5EF4-FFF2-40B4-BE49-F238E27FC236}">
                            <a16:creationId xmlns:a16="http://schemas.microsoft.com/office/drawing/2014/main" id="{A0408336-C5F7-465F-A5E5-830E91C2DB69}"/>
                          </a:ext>
                        </a:extLst>
                      </p:cNvPr>
                      <p:cNvPicPr>
                        <a:picLocks noChangeAspect="1" noChangeArrowheads="1"/>
                      </p:cNvPicPr>
                      <p:nvPr/>
                    </p:nvPicPr>
                    <p:blipFill>
                      <a:blip r:embed="rId8"/>
                      <a:srcRect/>
                      <a:stretch>
                        <a:fillRect/>
                      </a:stretch>
                    </p:blipFill>
                    <p:spPr bwMode="auto">
                      <a:xfrm>
                        <a:off x="1829846" y="4339411"/>
                        <a:ext cx="1415120" cy="357942"/>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1E6CF5BD-94EF-44F2-BADC-2371E0F963CD}"/>
              </a:ext>
            </a:extLst>
          </p:cNvPr>
          <p:cNvSpPr txBox="1">
            <a:spLocks/>
          </p:cNvSpPr>
          <p:nvPr/>
        </p:nvSpPr>
        <p:spPr>
          <a:xfrm>
            <a:off x="3244965" y="4244953"/>
            <a:ext cx="1821050" cy="43635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IN" sz="2400"/>
              <a:t>which gives </a:t>
            </a:r>
            <a:endParaRPr lang="en-IN" sz="2400" dirty="0"/>
          </a:p>
        </p:txBody>
      </p:sp>
      <p:graphicFrame>
        <p:nvGraphicFramePr>
          <p:cNvPr id="11" name="Object 10" descr="c equal 4000.">
            <a:extLst>
              <a:ext uri="{FF2B5EF4-FFF2-40B4-BE49-F238E27FC236}">
                <a16:creationId xmlns:a16="http://schemas.microsoft.com/office/drawing/2014/main" id="{6175010C-7794-4027-9BBD-8984C43D3159}"/>
              </a:ext>
            </a:extLst>
          </p:cNvPr>
          <p:cNvGraphicFramePr>
            <a:graphicFrameLocks noChangeAspect="1"/>
          </p:cNvGraphicFramePr>
          <p:nvPr>
            <p:extLst>
              <p:ext uri="{D42A27DB-BD31-4B8C-83A1-F6EECF244321}">
                <p14:modId xmlns:p14="http://schemas.microsoft.com/office/powerpoint/2010/main" val="1875677230"/>
              </p:ext>
            </p:extLst>
          </p:nvPr>
        </p:nvGraphicFramePr>
        <p:xfrm>
          <a:off x="5007400" y="4337744"/>
          <a:ext cx="1054106" cy="295609"/>
        </p:xfrm>
        <a:graphic>
          <a:graphicData uri="http://schemas.openxmlformats.org/presentationml/2006/ole">
            <mc:AlternateContent xmlns:mc="http://schemas.openxmlformats.org/markup-compatibility/2006">
              <mc:Choice xmlns:v="urn:schemas-microsoft-com:vml" Requires="v">
                <p:oleObj spid="_x0000_s107580" name="Equation" r:id="rId9" imgW="583920" imgH="164880" progId="Equation.DSMT4">
                  <p:embed/>
                </p:oleObj>
              </mc:Choice>
              <mc:Fallback>
                <p:oleObj name="Equation" r:id="rId9" imgW="583920" imgH="164880" progId="Equation.DSMT4">
                  <p:embed/>
                  <p:pic>
                    <p:nvPicPr>
                      <p:cNvPr id="23" name="Object 22" descr="c equal 4000.">
                        <a:extLst>
                          <a:ext uri="{FF2B5EF4-FFF2-40B4-BE49-F238E27FC236}">
                            <a16:creationId xmlns:a16="http://schemas.microsoft.com/office/drawing/2014/main" id="{1D013571-B69A-4264-88AF-F5BD212AB6CA}"/>
                          </a:ext>
                        </a:extLst>
                      </p:cNvPr>
                      <p:cNvPicPr>
                        <a:picLocks noChangeAspect="1" noChangeArrowheads="1"/>
                      </p:cNvPicPr>
                      <p:nvPr/>
                    </p:nvPicPr>
                    <p:blipFill>
                      <a:blip r:embed="rId10"/>
                      <a:srcRect/>
                      <a:stretch>
                        <a:fillRect/>
                      </a:stretch>
                    </p:blipFill>
                    <p:spPr bwMode="auto">
                      <a:xfrm>
                        <a:off x="5007400" y="4337744"/>
                        <a:ext cx="1054106" cy="295609"/>
                      </a:xfrm>
                      <a:prstGeom prst="rect">
                        <a:avLst/>
                      </a:prstGeom>
                      <a:noFill/>
                    </p:spPr>
                  </p:pic>
                </p:oleObj>
              </mc:Fallback>
            </mc:AlternateContent>
          </a:graphicData>
        </a:graphic>
      </p:graphicFrame>
      <p:sp>
        <p:nvSpPr>
          <p:cNvPr id="12" name="Content Placeholder 10">
            <a:extLst>
              <a:ext uri="{FF2B5EF4-FFF2-40B4-BE49-F238E27FC236}">
                <a16:creationId xmlns:a16="http://schemas.microsoft.com/office/drawing/2014/main" id="{560B9B17-5C1F-490C-BC83-0A68BAB966D7}"/>
              </a:ext>
            </a:extLst>
          </p:cNvPr>
          <p:cNvSpPr>
            <a:spLocks noGrp="1"/>
          </p:cNvSpPr>
          <p:nvPr>
            <p:ph sz="quarter" idx="14"/>
          </p:nvPr>
        </p:nvSpPr>
        <p:spPr>
          <a:xfrm>
            <a:off x="6050144" y="4260185"/>
            <a:ext cx="2350905" cy="369332"/>
          </a:xfrm>
        </p:spPr>
        <p:txBody>
          <a:bodyPr/>
          <a:lstStyle/>
          <a:p>
            <a:r>
              <a:rPr lang="en-IN" sz="2400" dirty="0"/>
              <a:t>So we have</a:t>
            </a:r>
          </a:p>
        </p:txBody>
      </p:sp>
      <p:graphicFrame>
        <p:nvGraphicFramePr>
          <p:cNvPr id="13" name="Object 12" descr="Calculation to simplify c left parenthesis q right parenthesis.&#10;Long description is available in notes, Press F6.">
            <a:extLst>
              <a:ext uri="{FF2B5EF4-FFF2-40B4-BE49-F238E27FC236}">
                <a16:creationId xmlns:a16="http://schemas.microsoft.com/office/drawing/2014/main" id="{286D25DC-1B70-4470-9899-79DD77CAA7EA}"/>
              </a:ext>
            </a:extLst>
          </p:cNvPr>
          <p:cNvGraphicFramePr>
            <a:graphicFrameLocks noChangeAspect="1"/>
          </p:cNvGraphicFramePr>
          <p:nvPr>
            <p:extLst>
              <p:ext uri="{D42A27DB-BD31-4B8C-83A1-F6EECF244321}">
                <p14:modId xmlns:p14="http://schemas.microsoft.com/office/powerpoint/2010/main" val="863653281"/>
              </p:ext>
            </p:extLst>
          </p:nvPr>
        </p:nvGraphicFramePr>
        <p:xfrm>
          <a:off x="940111" y="5029993"/>
          <a:ext cx="5537781" cy="1365271"/>
        </p:xfrm>
        <a:graphic>
          <a:graphicData uri="http://schemas.openxmlformats.org/presentationml/2006/ole">
            <mc:AlternateContent xmlns:mc="http://schemas.openxmlformats.org/markup-compatibility/2006">
              <mc:Choice xmlns:v="urn:schemas-microsoft-com:vml" Requires="v">
                <p:oleObj spid="_x0000_s107581" name="Equation" r:id="rId11" imgW="3441700" imgH="850900" progId="Equation.DSMT4">
                  <p:embed/>
                </p:oleObj>
              </mc:Choice>
              <mc:Fallback>
                <p:oleObj name="Equation" r:id="rId11" imgW="3441700" imgH="850900" progId="Equation.DSMT4">
                  <p:embed/>
                  <p:pic>
                    <p:nvPicPr>
                      <p:cNvPr id="9" name="Object 8" descr="Calculation to simplify c left parenthesis q right parenthesis.&#10;Long description is available in notes, Press F6.">
                        <a:extLst>
                          <a:ext uri="{FF2B5EF4-FFF2-40B4-BE49-F238E27FC236}">
                            <a16:creationId xmlns:a16="http://schemas.microsoft.com/office/drawing/2014/main" id="{65078E4C-AC4C-41B9-898E-3917B0CFBA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0111" y="5029993"/>
                        <a:ext cx="5537781" cy="1365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869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F5F3CB1-F979-43A7-A382-97532BC19AD6}"/>
                  </a:ext>
                </a:extLst>
              </p:cNvPr>
              <p:cNvSpPr txBox="1"/>
              <p:nvPr/>
            </p:nvSpPr>
            <p:spPr>
              <a:xfrm>
                <a:off x="180731" y="407108"/>
                <a:ext cx="9209598" cy="707886"/>
              </a:xfrm>
              <a:prstGeom prst="rect">
                <a:avLst/>
              </a:prstGeom>
              <a:noFill/>
            </p:spPr>
            <p:txBody>
              <a:bodyPr wrap="square">
                <a:spAutoFit/>
              </a:bodyPr>
              <a:lstStyle/>
              <a:p>
                <a:pPr marL="0" marR="0">
                  <a:spcBef>
                    <a:spcPts val="0"/>
                  </a:spcBef>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rPr>
                  <a:t>Example 4:</a:t>
                </a:r>
                <a:r>
                  <a:rPr lang="en-US" sz="2000" dirty="0">
                    <a:effectLst/>
                    <a:latin typeface="Times New Roman" panose="02020603050405020304" pitchFamily="18" charset="0"/>
                    <a:ea typeface="Times New Roman" panose="02020603050405020304" pitchFamily="18" charset="0"/>
                  </a:rPr>
                  <a:t> Find the function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rPr>
                  <a:t> which satisfies the given conditions:</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(1)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𝑓</m:t>
                        </m:r>
                      </m:e>
                      <m:sup>
                        <m:r>
                          <a:rPr lang="en-US" sz="2000" i="1">
                            <a:effectLst/>
                            <a:latin typeface="Cambria Math" panose="02040503050406030204" pitchFamily="18" charset="0"/>
                            <a:ea typeface="Times New Roman" panose="02020603050405020304" pitchFamily="18" charset="0"/>
                          </a:rPr>
                          <m:t>′</m:t>
                        </m:r>
                      </m:sup>
                    </m:sSup>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)=2</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+1</m:t>
                    </m:r>
                  </m:oMath>
                </a14:m>
                <a:r>
                  <a:rPr lang="en-US" sz="20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(1)=3.</m:t>
                    </m:r>
                  </m:oMath>
                </a14:m>
                <a:endParaRPr lang="en-US" sz="2000" dirty="0">
                  <a:effectLst/>
                  <a:latin typeface="Times New Roman" panose="02020603050405020304" pitchFamily="18" charset="0"/>
                  <a:ea typeface="Times New Roman" panose="02020603050405020304" pitchFamily="18" charset="0"/>
                </a:endParaRPr>
              </a:p>
            </p:txBody>
          </p:sp>
        </mc:Choice>
        <mc:Fallback>
          <p:sp>
            <p:nvSpPr>
              <p:cNvPr id="8" name="TextBox 7">
                <a:extLst>
                  <a:ext uri="{FF2B5EF4-FFF2-40B4-BE49-F238E27FC236}">
                    <a16:creationId xmlns:a16="http://schemas.microsoft.com/office/drawing/2014/main" id="{4F5F3CB1-F979-43A7-A382-97532BC19AD6}"/>
                  </a:ext>
                </a:extLst>
              </p:cNvPr>
              <p:cNvSpPr txBox="1">
                <a:spLocks noRot="1" noChangeAspect="1" noMove="1" noResize="1" noEditPoints="1" noAdjustHandles="1" noChangeArrowheads="1" noChangeShapeType="1" noTextEdit="1"/>
              </p:cNvSpPr>
              <p:nvPr/>
            </p:nvSpPr>
            <p:spPr>
              <a:xfrm>
                <a:off x="180731" y="407108"/>
                <a:ext cx="9209598" cy="707886"/>
              </a:xfrm>
              <a:prstGeom prst="rect">
                <a:avLst/>
              </a:prstGeom>
              <a:blipFill>
                <a:blip r:embed="rId2"/>
                <a:stretch>
                  <a:fillRect l="-728" t="-5172" b="-14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2E74DED-997F-4EE3-AF77-288BC32D9325}"/>
                  </a:ext>
                </a:extLst>
              </p:cNvPr>
              <p:cNvSpPr txBox="1"/>
              <p:nvPr/>
            </p:nvSpPr>
            <p:spPr>
              <a:xfrm>
                <a:off x="680528" y="1167499"/>
                <a:ext cx="4692467" cy="721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𝑓</m:t>
                      </m:r>
                      <m:d>
                        <m:dPr>
                          <m:ctrlPr>
                            <a:rPr lang="en-US" sz="2000" i="1" smtClean="0">
                              <a:latin typeface="Cambria Math" panose="02040503050406030204" pitchFamily="18" charset="0"/>
                            </a:rPr>
                          </m:ctrlPr>
                        </m:dPr>
                        <m:e>
                          <m:r>
                            <a:rPr lang="en-US" sz="2000" i="1">
                              <a:latin typeface="Cambria Math" panose="02040503050406030204" pitchFamily="18" charset="0"/>
                            </a:rPr>
                            <m:t>𝑥</m:t>
                          </m:r>
                        </m:e>
                      </m:d>
                      <m:r>
                        <a:rPr lang="en-US" sz="2000" i="0">
                          <a:latin typeface="Cambria Math" panose="02040503050406030204" pitchFamily="18" charset="0"/>
                        </a:rPr>
                        <m:t>=</m:t>
                      </m:r>
                      <m:nary>
                        <m:naryPr>
                          <m:subHide m:val="on"/>
                          <m:supHide m:val="on"/>
                          <m:ctrlPr>
                            <a:rPr lang="en-US" sz="2000" i="1">
                              <a:latin typeface="Cambria Math" panose="02040503050406030204" pitchFamily="18" charset="0"/>
                            </a:rPr>
                          </m:ctrlPr>
                        </m:naryPr>
                        <m:sub/>
                        <m:sup/>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𝑓</m:t>
                              </m:r>
                            </m:e>
                            <m:sup>
                              <m:r>
                                <a:rPr lang="en-US" sz="2000" i="0">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𝑑𝑥</m:t>
                          </m:r>
                          <m:r>
                            <a:rPr lang="en-US" sz="2000" i="0">
                              <a:latin typeface="Cambria Math" panose="02040503050406030204" pitchFamily="18" charset="0"/>
                            </a:rPr>
                            <m:t>=</m:t>
                          </m:r>
                          <m:nary>
                            <m:naryPr>
                              <m:subHide m:val="on"/>
                              <m:supHide m:val="on"/>
                              <m:ctrlPr>
                                <a:rPr lang="en-US" sz="2000" i="1">
                                  <a:latin typeface="Cambria Math" panose="02040503050406030204" pitchFamily="18" charset="0"/>
                                </a:rPr>
                              </m:ctrlPr>
                            </m:naryPr>
                            <m:sub/>
                            <m:sup/>
                            <m:e>
                              <m:d>
                                <m:dPr>
                                  <m:ctrlPr>
                                    <a:rPr lang="en-US" sz="2000" i="1">
                                      <a:solidFill>
                                        <a:srgbClr val="836967"/>
                                      </a:solidFill>
                                      <a:latin typeface="Cambria Math" panose="02040503050406030204" pitchFamily="18" charset="0"/>
                                    </a:rPr>
                                  </m:ctrlPr>
                                </m:dPr>
                                <m:e>
                                  <m:r>
                                    <a:rPr lang="en-US" sz="2000" i="0">
                                      <a:latin typeface="Cambria Math" panose="02040503050406030204" pitchFamily="18" charset="0"/>
                                    </a:rPr>
                                    <m:t>2</m:t>
                                  </m:r>
                                  <m:r>
                                    <a:rPr lang="en-US" sz="2000" i="1">
                                      <a:latin typeface="Cambria Math" panose="02040503050406030204" pitchFamily="18" charset="0"/>
                                    </a:rPr>
                                    <m:t>𝑥</m:t>
                                  </m:r>
                                  <m:r>
                                    <a:rPr lang="en-US" sz="2000" i="0">
                                      <a:latin typeface="Cambria Math" panose="02040503050406030204" pitchFamily="18" charset="0"/>
                                    </a:rPr>
                                    <m:t>+1</m:t>
                                  </m:r>
                                </m:e>
                              </m:d>
                              <m:r>
                                <a:rPr lang="en-US" sz="2000" i="1">
                                  <a:latin typeface="Cambria Math" panose="02040503050406030204" pitchFamily="18" charset="0"/>
                                </a:rPr>
                                <m:t>𝑑𝑥</m:t>
                              </m:r>
                              <m:r>
                                <a:rPr lang="en-US" sz="2000" i="0">
                                  <a:latin typeface="Cambria Math" panose="02040503050406030204" pitchFamily="18" charset="0"/>
                                </a:rPr>
                                <m:t>=</m:t>
                              </m:r>
                            </m:e>
                          </m:nary>
                        </m:e>
                      </m:nary>
                    </m:oMath>
                  </m:oMathPara>
                </a14:m>
                <a:endParaRPr lang="en-US" sz="2000" dirty="0"/>
              </a:p>
            </p:txBody>
          </p:sp>
        </mc:Choice>
        <mc:Fallback>
          <p:sp>
            <p:nvSpPr>
              <p:cNvPr id="9" name="TextBox 8">
                <a:extLst>
                  <a:ext uri="{FF2B5EF4-FFF2-40B4-BE49-F238E27FC236}">
                    <a16:creationId xmlns:a16="http://schemas.microsoft.com/office/drawing/2014/main" id="{F2E74DED-997F-4EE3-AF77-288BC32D9325}"/>
                  </a:ext>
                </a:extLst>
              </p:cNvPr>
              <p:cNvSpPr txBox="1">
                <a:spLocks noRot="1" noChangeAspect="1" noMove="1" noResize="1" noEditPoints="1" noAdjustHandles="1" noChangeArrowheads="1" noChangeShapeType="1" noTextEdit="1"/>
              </p:cNvSpPr>
              <p:nvPr/>
            </p:nvSpPr>
            <p:spPr>
              <a:xfrm>
                <a:off x="680528" y="1167499"/>
                <a:ext cx="4692467" cy="7217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FC5119E-7792-4AF2-8249-18E3611777E7}"/>
                  </a:ext>
                </a:extLst>
              </p:cNvPr>
              <p:cNvSpPr txBox="1"/>
              <p:nvPr/>
            </p:nvSpPr>
            <p:spPr>
              <a:xfrm>
                <a:off x="5103379" y="1319407"/>
                <a:ext cx="134204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836967"/>
                              </a:solidFill>
                              <a:latin typeface="Cambria Math" panose="02040503050406030204" pitchFamily="18" charset="0"/>
                            </a:rPr>
                          </m:ctrlPr>
                        </m:sSupPr>
                        <m:e>
                          <m:r>
                            <a:rPr lang="en-US" sz="2000" i="1">
                              <a:latin typeface="Cambria Math" panose="02040503050406030204" pitchFamily="18" charset="0"/>
                            </a:rPr>
                            <m:t>𝑥</m:t>
                          </m:r>
                        </m:e>
                        <m:sup>
                          <m:r>
                            <a:rPr lang="en-US" sz="2000" i="0">
                              <a:latin typeface="Cambria Math" panose="02040503050406030204" pitchFamily="18" charset="0"/>
                            </a:rPr>
                            <m:t>2</m:t>
                          </m:r>
                        </m:sup>
                      </m:sSup>
                      <m:r>
                        <a:rPr lang="en-US" sz="2000" i="0">
                          <a:latin typeface="Cambria Math" panose="02040503050406030204" pitchFamily="18" charset="0"/>
                        </a:rPr>
                        <m:t>+</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𝑐</m:t>
                      </m:r>
                    </m:oMath>
                  </m:oMathPara>
                </a14:m>
                <a:endParaRPr lang="en-US" sz="2000" dirty="0"/>
              </a:p>
            </p:txBody>
          </p:sp>
        </mc:Choice>
        <mc:Fallback>
          <p:sp>
            <p:nvSpPr>
              <p:cNvPr id="10" name="TextBox 9">
                <a:extLst>
                  <a:ext uri="{FF2B5EF4-FFF2-40B4-BE49-F238E27FC236}">
                    <a16:creationId xmlns:a16="http://schemas.microsoft.com/office/drawing/2014/main" id="{6FC5119E-7792-4AF2-8249-18E3611777E7}"/>
                  </a:ext>
                </a:extLst>
              </p:cNvPr>
              <p:cNvSpPr txBox="1">
                <a:spLocks noRot="1" noChangeAspect="1" noMove="1" noResize="1" noEditPoints="1" noAdjustHandles="1" noChangeArrowheads="1" noChangeShapeType="1" noTextEdit="1"/>
              </p:cNvSpPr>
              <p:nvPr/>
            </p:nvSpPr>
            <p:spPr>
              <a:xfrm>
                <a:off x="5103379" y="1319407"/>
                <a:ext cx="1342044"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46121EB-7D4D-4C52-BF89-5ED75EA847B6}"/>
                  </a:ext>
                </a:extLst>
              </p:cNvPr>
              <p:cNvSpPr txBox="1"/>
              <p:nvPr/>
            </p:nvSpPr>
            <p:spPr>
              <a:xfrm>
                <a:off x="80554" y="1857450"/>
                <a:ext cx="2517111"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Substituting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(1)=3,</m:t>
                    </m:r>
                  </m:oMath>
                </a14:m>
                <a:endParaRPr lang="en-US" sz="2000" dirty="0"/>
              </a:p>
            </p:txBody>
          </p:sp>
        </mc:Choice>
        <mc:Fallback>
          <p:sp>
            <p:nvSpPr>
              <p:cNvPr id="11" name="TextBox 10">
                <a:extLst>
                  <a:ext uri="{FF2B5EF4-FFF2-40B4-BE49-F238E27FC236}">
                    <a16:creationId xmlns:a16="http://schemas.microsoft.com/office/drawing/2014/main" id="{546121EB-7D4D-4C52-BF89-5ED75EA847B6}"/>
                  </a:ext>
                </a:extLst>
              </p:cNvPr>
              <p:cNvSpPr txBox="1">
                <a:spLocks noRot="1" noChangeAspect="1" noMove="1" noResize="1" noEditPoints="1" noAdjustHandles="1" noChangeArrowheads="1" noChangeShapeType="1" noTextEdit="1"/>
              </p:cNvSpPr>
              <p:nvPr/>
            </p:nvSpPr>
            <p:spPr>
              <a:xfrm>
                <a:off x="80554" y="1857450"/>
                <a:ext cx="2517111" cy="400110"/>
              </a:xfrm>
              <a:prstGeom prst="rect">
                <a:avLst/>
              </a:prstGeom>
              <a:blipFill>
                <a:blip r:embed="rId5"/>
                <a:stretch>
                  <a:fillRect l="-2421"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0ABFC77-E976-4FC8-A632-BFC82C7282A1}"/>
                  </a:ext>
                </a:extLst>
              </p:cNvPr>
              <p:cNvSpPr txBox="1"/>
              <p:nvPr/>
            </p:nvSpPr>
            <p:spPr>
              <a:xfrm>
                <a:off x="2447913" y="1857450"/>
                <a:ext cx="3997510"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we see that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(1)=1+1+</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=3.</m:t>
                    </m:r>
                  </m:oMath>
                </a14:m>
                <a:endParaRPr lang="en-US" sz="2000" dirty="0"/>
              </a:p>
            </p:txBody>
          </p:sp>
        </mc:Choice>
        <mc:Fallback>
          <p:sp>
            <p:nvSpPr>
              <p:cNvPr id="12" name="TextBox 11">
                <a:extLst>
                  <a:ext uri="{FF2B5EF4-FFF2-40B4-BE49-F238E27FC236}">
                    <a16:creationId xmlns:a16="http://schemas.microsoft.com/office/drawing/2014/main" id="{D0ABFC77-E976-4FC8-A632-BFC82C7282A1}"/>
                  </a:ext>
                </a:extLst>
              </p:cNvPr>
              <p:cNvSpPr txBox="1">
                <a:spLocks noRot="1" noChangeAspect="1" noMove="1" noResize="1" noEditPoints="1" noAdjustHandles="1" noChangeArrowheads="1" noChangeShapeType="1" noTextEdit="1"/>
              </p:cNvSpPr>
              <p:nvPr/>
            </p:nvSpPr>
            <p:spPr>
              <a:xfrm>
                <a:off x="2447913" y="1857450"/>
                <a:ext cx="3997510" cy="400110"/>
              </a:xfrm>
              <a:prstGeom prst="rect">
                <a:avLst/>
              </a:prstGeom>
              <a:blipFill>
                <a:blip r:embed="rId6"/>
                <a:stretch>
                  <a:fillRect l="-1679" t="-9231" b="-27692"/>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2D86B41-B93A-4E15-A987-AF4B7C8C8C58}"/>
              </a:ext>
            </a:extLst>
          </p:cNvPr>
          <p:cNvSpPr txBox="1"/>
          <p:nvPr/>
        </p:nvSpPr>
        <p:spPr>
          <a:xfrm>
            <a:off x="6147714" y="1834167"/>
            <a:ext cx="820971" cy="400110"/>
          </a:xfrm>
          <a:prstGeom prst="rect">
            <a:avLst/>
          </a:prstGeom>
          <a:noFill/>
        </p:spPr>
        <p:txBody>
          <a:bodyPr wrap="square">
            <a:spAutoFit/>
          </a:bodyPr>
          <a:lstStyle/>
          <a:p>
            <a:r>
              <a:rPr lang="en-US" sz="2000" i="1" dirty="0">
                <a:effectLst/>
                <a:latin typeface="Times New Roman" panose="02020603050405020304" pitchFamily="18" charset="0"/>
                <a:ea typeface="Times New Roman" panose="02020603050405020304" pitchFamily="18" charset="0"/>
              </a:rPr>
              <a:t>C </a:t>
            </a:r>
            <a:r>
              <a:rPr lang="en-US" sz="2000" dirty="0">
                <a:effectLst/>
                <a:latin typeface="Times New Roman" panose="02020603050405020304" pitchFamily="18" charset="0"/>
                <a:ea typeface="Times New Roman" panose="02020603050405020304" pitchFamily="18" charset="0"/>
              </a:rPr>
              <a:t>= 1 </a:t>
            </a:r>
            <a:endParaRPr lang="en-US" sz="2000"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589AF8C6-E852-40E2-9529-043E9078D7C4}"/>
                  </a:ext>
                </a:extLst>
              </p:cNvPr>
              <p:cNvSpPr txBox="1"/>
              <p:nvPr/>
            </p:nvSpPr>
            <p:spPr>
              <a:xfrm>
                <a:off x="1384506" y="2395493"/>
                <a:ext cx="265554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0">
                          <a:latin typeface="Cambria Math" panose="02040503050406030204" pitchFamily="18" charset="0"/>
                        </a:rPr>
                        <m:t>=</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𝑥</m:t>
                          </m:r>
                        </m:e>
                        <m:sup>
                          <m:r>
                            <a:rPr lang="en-US" sz="2000" i="0">
                              <a:latin typeface="Cambria Math" panose="02040503050406030204" pitchFamily="18" charset="0"/>
                            </a:rPr>
                            <m:t>2</m:t>
                          </m:r>
                        </m:sup>
                      </m:sSup>
                      <m:r>
                        <a:rPr lang="en-US" sz="2000" i="0">
                          <a:latin typeface="Cambria Math" panose="02040503050406030204" pitchFamily="18" charset="0"/>
                        </a:rPr>
                        <m:t>+</m:t>
                      </m:r>
                      <m:r>
                        <a:rPr lang="en-US" sz="2000" i="1">
                          <a:latin typeface="Cambria Math" panose="02040503050406030204" pitchFamily="18" charset="0"/>
                        </a:rPr>
                        <m:t>𝑥</m:t>
                      </m:r>
                      <m:r>
                        <a:rPr lang="en-US" sz="2000" i="0">
                          <a:latin typeface="Cambria Math" panose="02040503050406030204" pitchFamily="18" charset="0"/>
                        </a:rPr>
                        <m:t>+1</m:t>
                      </m:r>
                    </m:oMath>
                  </m:oMathPara>
                </a14:m>
                <a:endParaRPr lang="en-US" sz="2000" dirty="0"/>
              </a:p>
            </p:txBody>
          </p:sp>
        </mc:Choice>
        <mc:Fallback>
          <p:sp>
            <p:nvSpPr>
              <p:cNvPr id="14" name="TextBox 13">
                <a:extLst>
                  <a:ext uri="{FF2B5EF4-FFF2-40B4-BE49-F238E27FC236}">
                    <a16:creationId xmlns:a16="http://schemas.microsoft.com/office/drawing/2014/main" id="{589AF8C6-E852-40E2-9529-043E9078D7C4}"/>
                  </a:ext>
                </a:extLst>
              </p:cNvPr>
              <p:cNvSpPr txBox="1">
                <a:spLocks noRot="1" noChangeAspect="1" noMove="1" noResize="1" noEditPoints="1" noAdjustHandles="1" noChangeArrowheads="1" noChangeShapeType="1" noTextEdit="1"/>
              </p:cNvSpPr>
              <p:nvPr/>
            </p:nvSpPr>
            <p:spPr>
              <a:xfrm>
                <a:off x="1384506" y="2395493"/>
                <a:ext cx="2655546" cy="400110"/>
              </a:xfrm>
              <a:prstGeom prst="rect">
                <a:avLst/>
              </a:prstGeom>
              <a:blipFill>
                <a:blip r:embed="rId7"/>
                <a:stretch>
                  <a:fillRect b="-1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3F8877F4-04B4-4F07-9EA1-DEC33ECFA5CE}"/>
                  </a:ext>
                </a:extLst>
              </p:cNvPr>
              <p:cNvSpPr txBox="1"/>
              <p:nvPr/>
            </p:nvSpPr>
            <p:spPr>
              <a:xfrm>
                <a:off x="304927" y="3152513"/>
                <a:ext cx="4156826" cy="400110"/>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(2) </a:t>
                </a:r>
                <a14:m>
                  <m:oMath xmlns:m="http://schemas.openxmlformats.org/officeDocument/2006/math">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𝑓</m:t>
                        </m:r>
                      </m:e>
                      <m:sup>
                        <m:r>
                          <a:rPr lang="en-US" sz="2000" i="1">
                            <a:effectLst/>
                            <a:latin typeface="Cambria Math" panose="02040503050406030204" pitchFamily="18" charset="0"/>
                            <a:ea typeface="Times New Roman" panose="02020603050405020304" pitchFamily="18" charset="0"/>
                          </a:rPr>
                          <m:t>′</m:t>
                        </m:r>
                      </m:sup>
                    </m:sSup>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rPr>
                        </m:ctrlPr>
                      </m:sSupPr>
                      <m:e>
                        <m:r>
                          <a:rPr lang="en-US" sz="2000" i="1">
                            <a:effectLst/>
                            <a:latin typeface="Cambria Math" panose="02040503050406030204" pitchFamily="18" charset="0"/>
                            <a:ea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rPr>
                          <m:t>𝑥</m:t>
                        </m:r>
                      </m:sup>
                    </m:sSup>
                  </m:oMath>
                </a14:m>
                <a:r>
                  <a:rPr lang="en-US" sz="2000" dirty="0">
                    <a:effectLst/>
                    <a:latin typeface="Times New Roman" panose="02020603050405020304" pitchFamily="18" charset="0"/>
                    <a:ea typeface="Times New Roman" panose="02020603050405020304" pitchFamily="18" charset="0"/>
                  </a:rPr>
                  <a:t>and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(0)=2</m:t>
                    </m:r>
                  </m:oMath>
                </a14:m>
                <a:r>
                  <a:rPr lang="en-US" sz="2000" dirty="0">
                    <a:effectLst/>
                    <a:latin typeface="Times New Roman" panose="02020603050405020304" pitchFamily="18" charset="0"/>
                    <a:ea typeface="Times New Roman" panose="02020603050405020304" pitchFamily="18" charset="0"/>
                  </a:rPr>
                  <a:t>.</a:t>
                </a:r>
              </a:p>
            </p:txBody>
          </p:sp>
        </mc:Choice>
        <mc:Fallback>
          <p:sp>
            <p:nvSpPr>
              <p:cNvPr id="17" name="TextBox 16">
                <a:extLst>
                  <a:ext uri="{FF2B5EF4-FFF2-40B4-BE49-F238E27FC236}">
                    <a16:creationId xmlns:a16="http://schemas.microsoft.com/office/drawing/2014/main" id="{3F8877F4-04B4-4F07-9EA1-DEC33ECFA5CE}"/>
                  </a:ext>
                </a:extLst>
              </p:cNvPr>
              <p:cNvSpPr txBox="1">
                <a:spLocks noRot="1" noChangeAspect="1" noMove="1" noResize="1" noEditPoints="1" noAdjustHandles="1" noChangeArrowheads="1" noChangeShapeType="1" noTextEdit="1"/>
              </p:cNvSpPr>
              <p:nvPr/>
            </p:nvSpPr>
            <p:spPr>
              <a:xfrm>
                <a:off x="304927" y="3152513"/>
                <a:ext cx="4156826" cy="400110"/>
              </a:xfrm>
              <a:prstGeom prst="rect">
                <a:avLst/>
              </a:prstGeom>
              <a:blipFill>
                <a:blip r:embed="rId8"/>
                <a:stretch>
                  <a:fillRect l="-1466"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C1BB2A4F-1C31-4454-9CCC-60AFD602AA5A}"/>
                  </a:ext>
                </a:extLst>
              </p:cNvPr>
              <p:cNvSpPr txBox="1"/>
              <p:nvPr/>
            </p:nvSpPr>
            <p:spPr>
              <a:xfrm>
                <a:off x="630930" y="3687688"/>
                <a:ext cx="5302941" cy="447687"/>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We note first that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nary>
                      <m:naryPr>
                        <m:subHide m:val="on"/>
                        <m:supHide m:val="on"/>
                        <m:ctrlPr>
                          <a:rPr lang="en-US" sz="2000" i="1">
                            <a:effectLst/>
                            <a:latin typeface="Cambria Math" panose="02040503050406030204" pitchFamily="18" charset="0"/>
                          </a:rPr>
                        </m:ctrlPr>
                      </m:naryPr>
                      <m:sub/>
                      <m:sup/>
                      <m:e>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m:t>
                        </m:r>
                      </m:e>
                    </m:nary>
                  </m:oMath>
                </a14:m>
                <a:endParaRPr lang="en-US" sz="2000" dirty="0"/>
              </a:p>
            </p:txBody>
          </p:sp>
        </mc:Choice>
        <mc:Fallback>
          <p:sp>
            <p:nvSpPr>
              <p:cNvPr id="18" name="TextBox 17">
                <a:extLst>
                  <a:ext uri="{FF2B5EF4-FFF2-40B4-BE49-F238E27FC236}">
                    <a16:creationId xmlns:a16="http://schemas.microsoft.com/office/drawing/2014/main" id="{C1BB2A4F-1C31-4454-9CCC-60AFD602AA5A}"/>
                  </a:ext>
                </a:extLst>
              </p:cNvPr>
              <p:cNvSpPr txBox="1">
                <a:spLocks noRot="1" noChangeAspect="1" noMove="1" noResize="1" noEditPoints="1" noAdjustHandles="1" noChangeArrowheads="1" noChangeShapeType="1" noTextEdit="1"/>
              </p:cNvSpPr>
              <p:nvPr/>
            </p:nvSpPr>
            <p:spPr>
              <a:xfrm>
                <a:off x="630930" y="3687688"/>
                <a:ext cx="5302941" cy="447687"/>
              </a:xfrm>
              <a:prstGeom prst="rect">
                <a:avLst/>
              </a:prstGeom>
              <a:blipFill>
                <a:blip r:embed="rId9"/>
                <a:stretch>
                  <a:fillRect l="-1149" t="-141096" b="-2013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C4832AB-333B-455D-93E2-897B334D3B4A}"/>
                  </a:ext>
                </a:extLst>
              </p:cNvPr>
              <p:cNvSpPr txBox="1"/>
              <p:nvPr/>
            </p:nvSpPr>
            <p:spPr>
              <a:xfrm>
                <a:off x="387544" y="4051828"/>
                <a:ext cx="2701398"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Substituting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(0)=2</m:t>
                    </m:r>
                  </m:oMath>
                </a14:m>
                <a:r>
                  <a:rPr lang="en-US" sz="2000" dirty="0">
                    <a:effectLst/>
                    <a:latin typeface="Times New Roman" panose="02020603050405020304" pitchFamily="18" charset="0"/>
                    <a:ea typeface="Times New Roman" panose="02020603050405020304" pitchFamily="18" charset="0"/>
                  </a:rPr>
                  <a:t>, </a:t>
                </a:r>
                <a:endParaRPr lang="en-US" sz="2000" dirty="0"/>
              </a:p>
            </p:txBody>
          </p:sp>
        </mc:Choice>
        <mc:Fallback>
          <p:sp>
            <p:nvSpPr>
              <p:cNvPr id="19" name="TextBox 18">
                <a:extLst>
                  <a:ext uri="{FF2B5EF4-FFF2-40B4-BE49-F238E27FC236}">
                    <a16:creationId xmlns:a16="http://schemas.microsoft.com/office/drawing/2014/main" id="{DC4832AB-333B-455D-93E2-897B334D3B4A}"/>
                  </a:ext>
                </a:extLst>
              </p:cNvPr>
              <p:cNvSpPr txBox="1">
                <a:spLocks noRot="1" noChangeAspect="1" noMove="1" noResize="1" noEditPoints="1" noAdjustHandles="1" noChangeArrowheads="1" noChangeShapeType="1" noTextEdit="1"/>
              </p:cNvSpPr>
              <p:nvPr/>
            </p:nvSpPr>
            <p:spPr>
              <a:xfrm>
                <a:off x="387544" y="4051828"/>
                <a:ext cx="2701398" cy="400110"/>
              </a:xfrm>
              <a:prstGeom prst="rect">
                <a:avLst/>
              </a:prstGeom>
              <a:blipFill>
                <a:blip r:embed="rId10"/>
                <a:stretch>
                  <a:fillRect l="-2483"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8F0701EC-02E2-4FF7-82C0-F29BBDECB2A6}"/>
                  </a:ext>
                </a:extLst>
              </p:cNvPr>
              <p:cNvSpPr txBox="1"/>
              <p:nvPr/>
            </p:nvSpPr>
            <p:spPr>
              <a:xfrm>
                <a:off x="2976565" y="4081029"/>
                <a:ext cx="3992120"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we find that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000" dirty="0">
                    <a:effectLst/>
                    <a:latin typeface="Times New Roman" panose="02020603050405020304" pitchFamily="18" charset="0"/>
                    <a:ea typeface="Times New Roman" panose="02020603050405020304" pitchFamily="18" charset="0"/>
                  </a:rPr>
                  <a:t>, </a:t>
                </a:r>
                <a:endParaRPr lang="en-US" sz="2000" dirty="0"/>
              </a:p>
            </p:txBody>
          </p:sp>
        </mc:Choice>
        <mc:Fallback>
          <p:sp>
            <p:nvSpPr>
              <p:cNvPr id="20" name="TextBox 19">
                <a:extLst>
                  <a:ext uri="{FF2B5EF4-FFF2-40B4-BE49-F238E27FC236}">
                    <a16:creationId xmlns:a16="http://schemas.microsoft.com/office/drawing/2014/main" id="{8F0701EC-02E2-4FF7-82C0-F29BBDECB2A6}"/>
                  </a:ext>
                </a:extLst>
              </p:cNvPr>
              <p:cNvSpPr txBox="1">
                <a:spLocks noRot="1" noChangeAspect="1" noMove="1" noResize="1" noEditPoints="1" noAdjustHandles="1" noChangeArrowheads="1" noChangeShapeType="1" noTextEdit="1"/>
              </p:cNvSpPr>
              <p:nvPr/>
            </p:nvSpPr>
            <p:spPr>
              <a:xfrm>
                <a:off x="2976565" y="4081029"/>
                <a:ext cx="3992120" cy="400110"/>
              </a:xfrm>
              <a:prstGeom prst="rect">
                <a:avLst/>
              </a:prstGeom>
              <a:blipFill>
                <a:blip r:embed="rId11"/>
                <a:stretch>
                  <a:fillRect l="-1527"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4D19D0CF-5E01-4176-AAB3-D67D593340D3}"/>
                  </a:ext>
                </a:extLst>
              </p:cNvPr>
              <p:cNvSpPr txBox="1"/>
              <p:nvPr/>
            </p:nvSpPr>
            <p:spPr>
              <a:xfrm>
                <a:off x="6340530" y="4057746"/>
                <a:ext cx="100782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𝐶</m:t>
                      </m:r>
                      <m:r>
                        <a:rPr lang="en-US" sz="2000" i="0">
                          <a:latin typeface="Cambria Math" panose="02040503050406030204" pitchFamily="18" charset="0"/>
                        </a:rPr>
                        <m:t>=1</m:t>
                      </m:r>
                    </m:oMath>
                  </m:oMathPara>
                </a14:m>
                <a:endParaRPr lang="en-US" sz="2000" dirty="0"/>
              </a:p>
            </p:txBody>
          </p:sp>
        </mc:Choice>
        <mc:Fallback>
          <p:sp>
            <p:nvSpPr>
              <p:cNvPr id="21" name="TextBox 20">
                <a:extLst>
                  <a:ext uri="{FF2B5EF4-FFF2-40B4-BE49-F238E27FC236}">
                    <a16:creationId xmlns:a16="http://schemas.microsoft.com/office/drawing/2014/main" id="{4D19D0CF-5E01-4176-AAB3-D67D593340D3}"/>
                  </a:ext>
                </a:extLst>
              </p:cNvPr>
              <p:cNvSpPr txBox="1">
                <a:spLocks noRot="1" noChangeAspect="1" noMove="1" noResize="1" noEditPoints="1" noAdjustHandles="1" noChangeArrowheads="1" noChangeShapeType="1" noTextEdit="1"/>
              </p:cNvSpPr>
              <p:nvPr/>
            </p:nvSpPr>
            <p:spPr>
              <a:xfrm>
                <a:off x="6340530" y="4057746"/>
                <a:ext cx="1007827" cy="4001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17CE6D8-35BF-4126-8A2E-2CB947DBB87D}"/>
                  </a:ext>
                </a:extLst>
              </p:cNvPr>
              <p:cNvSpPr txBox="1"/>
              <p:nvPr/>
            </p:nvSpPr>
            <p:spPr>
              <a:xfrm>
                <a:off x="1226228" y="4511946"/>
                <a:ext cx="2145858"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rPr>
                        </m:ctrlPr>
                      </m:s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000" dirty="0"/>
              </a:p>
            </p:txBody>
          </p:sp>
        </mc:Choice>
        <mc:Fallback>
          <p:sp>
            <p:nvSpPr>
              <p:cNvPr id="22" name="TextBox 21">
                <a:extLst>
                  <a:ext uri="{FF2B5EF4-FFF2-40B4-BE49-F238E27FC236}">
                    <a16:creationId xmlns:a16="http://schemas.microsoft.com/office/drawing/2014/main" id="{E17CE6D8-35BF-4126-8A2E-2CB947DBB87D}"/>
                  </a:ext>
                </a:extLst>
              </p:cNvPr>
              <p:cNvSpPr txBox="1">
                <a:spLocks noRot="1" noChangeAspect="1" noMove="1" noResize="1" noEditPoints="1" noAdjustHandles="1" noChangeArrowheads="1" noChangeShapeType="1" noTextEdit="1"/>
              </p:cNvSpPr>
              <p:nvPr/>
            </p:nvSpPr>
            <p:spPr>
              <a:xfrm>
                <a:off x="1226228" y="4511946"/>
                <a:ext cx="2145858" cy="400110"/>
              </a:xfrm>
              <a:prstGeom prst="rect">
                <a:avLst/>
              </a:prstGeom>
              <a:blipFill>
                <a:blip r:embed="rId13"/>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15697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barn(inVertical)">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7" grpId="0"/>
      <p:bldP spid="18" grpId="0"/>
      <p:bldP spid="19"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E045A3D-3DAC-41B8-9A4E-9BCB40E8439A}"/>
                  </a:ext>
                </a:extLst>
              </p:cNvPr>
              <p:cNvSpPr txBox="1"/>
              <p:nvPr/>
            </p:nvSpPr>
            <p:spPr>
              <a:xfrm>
                <a:off x="155296" y="316261"/>
                <a:ext cx="4500439" cy="369332"/>
              </a:xfrm>
              <a:prstGeom prst="rect">
                <a:avLst/>
              </a:prstGeom>
              <a:noFill/>
            </p:spPr>
            <p:txBody>
              <a:bodyPr wrap="square">
                <a:spAutoFit/>
              </a:bodyPr>
              <a:lstStyle/>
              <a:p>
                <a:r>
                  <a:rPr lang="en-US" sz="1800" dirty="0">
                    <a:solidFill>
                      <a:srgbClr val="0A0A0A"/>
                    </a:solidFill>
                    <a:effectLst/>
                    <a:latin typeface="Times New Roman" panose="02020603050405020304" pitchFamily="18" charset="0"/>
                    <a:ea typeface="Times New Roman" panose="02020603050405020304" pitchFamily="18" charset="0"/>
                  </a:rPr>
                  <a:t>(3) </a:t>
                </a:r>
                <a14:m>
                  <m:oMath xmlns:m="http://schemas.openxmlformats.org/officeDocument/2006/math">
                    <m:sSup>
                      <m:sSupPr>
                        <m:ctrlPr>
                          <a:rPr lang="en-US" sz="1800" b="0" i="1" smtClean="0">
                            <a:solidFill>
                              <a:srgbClr val="0A0A0A"/>
                            </a:solidFill>
                            <a:effectLst/>
                            <a:latin typeface="Cambria Math" panose="02040503050406030204" pitchFamily="18" charset="0"/>
                            <a:ea typeface="Times New Roman" panose="02020603050405020304" pitchFamily="18" charset="0"/>
                          </a:rPr>
                        </m:ctrlPr>
                      </m:sSupPr>
                      <m:e>
                        <m:r>
                          <a:rPr lang="en-US" sz="1800" b="0" i="1" smtClean="0">
                            <a:solidFill>
                              <a:srgbClr val="0A0A0A"/>
                            </a:solidFill>
                            <a:effectLst/>
                            <a:latin typeface="Cambria Math" panose="02040503050406030204" pitchFamily="18" charset="0"/>
                            <a:ea typeface="Times New Roman" panose="02020603050405020304" pitchFamily="18" charset="0"/>
                          </a:rPr>
                          <m:t>𝑓</m:t>
                        </m:r>
                      </m:e>
                      <m:sup>
                        <m:r>
                          <a:rPr lang="en-US" sz="1800" b="0" i="1" smtClean="0">
                            <a:solidFill>
                              <a:srgbClr val="0A0A0A"/>
                            </a:solidFill>
                            <a:effectLst/>
                            <a:latin typeface="Cambria Math" panose="02040503050406030204" pitchFamily="18" charset="0"/>
                            <a:ea typeface="Times New Roman" panose="02020603050405020304" pitchFamily="18" charset="0"/>
                          </a:rPr>
                          <m:t>′′</m:t>
                        </m:r>
                      </m:sup>
                    </m:sSup>
                    <m:d>
                      <m:dPr>
                        <m:ctrlPr>
                          <a:rPr lang="en-US" sz="1800" b="0" i="1" smtClean="0">
                            <a:solidFill>
                              <a:srgbClr val="0A0A0A"/>
                            </a:solidFill>
                            <a:effectLst/>
                            <a:latin typeface="Cambria Math" panose="02040503050406030204" pitchFamily="18" charset="0"/>
                            <a:ea typeface="Times New Roman" panose="02020603050405020304" pitchFamily="18" charset="0"/>
                          </a:rPr>
                        </m:ctrlPr>
                      </m:dPr>
                      <m:e>
                        <m:r>
                          <a:rPr lang="en-US" sz="1800" b="0" i="1" smtClean="0">
                            <a:solidFill>
                              <a:srgbClr val="0A0A0A"/>
                            </a:solidFill>
                            <a:effectLst/>
                            <a:latin typeface="Cambria Math" panose="02040503050406030204" pitchFamily="18" charset="0"/>
                            <a:ea typeface="Times New Roman" panose="02020603050405020304" pitchFamily="18" charset="0"/>
                          </a:rPr>
                          <m:t>𝑥</m:t>
                        </m:r>
                      </m:e>
                    </m:d>
                    <m:r>
                      <a:rPr lang="en-US" sz="1800" b="0" i="1" smtClean="0">
                        <a:solidFill>
                          <a:srgbClr val="0A0A0A"/>
                        </a:solidFill>
                        <a:effectLst/>
                        <a:latin typeface="Cambria Math" panose="02040503050406030204" pitchFamily="18" charset="0"/>
                        <a:ea typeface="Times New Roman" panose="02020603050405020304" pitchFamily="18" charset="0"/>
                      </a:rPr>
                      <m:t>=</m:t>
                    </m:r>
                    <m:sSup>
                      <m:sSupPr>
                        <m:ctrlPr>
                          <a:rPr lang="en-US" sz="1800" b="0" i="1" smtClean="0">
                            <a:solidFill>
                              <a:srgbClr val="0A0A0A"/>
                            </a:solidFill>
                            <a:effectLst/>
                            <a:latin typeface="Cambria Math" panose="02040503050406030204" pitchFamily="18" charset="0"/>
                          </a:rPr>
                        </m:ctrlPr>
                      </m:sSupPr>
                      <m:e>
                        <m:r>
                          <a:rPr lang="en-US" sz="1800" b="0" i="1" smtClean="0">
                            <a:solidFill>
                              <a:srgbClr val="0A0A0A"/>
                            </a:solidFill>
                            <a:effectLst/>
                            <a:latin typeface="Cambria Math" panose="02040503050406030204" pitchFamily="18" charset="0"/>
                          </a:rPr>
                          <m:t>𝑥</m:t>
                        </m:r>
                      </m:e>
                      <m:sup>
                        <m:r>
                          <a:rPr lang="en-US" sz="1800" b="0" i="1" smtClean="0">
                            <a:solidFill>
                              <a:srgbClr val="0A0A0A"/>
                            </a:solidFill>
                            <a:effectLst/>
                            <a:latin typeface="Cambria Math" panose="02040503050406030204" pitchFamily="18" charset="0"/>
                          </a:rPr>
                          <m:t>2</m:t>
                        </m:r>
                      </m:sup>
                    </m:sSup>
                    <m:r>
                      <a:rPr lang="en-US" sz="1800" b="0" i="1" smtClean="0">
                        <a:solidFill>
                          <a:srgbClr val="0A0A0A"/>
                        </a:solidFill>
                        <a:effectLst/>
                        <a:latin typeface="Cambria Math" panose="02040503050406030204" pitchFamily="18" charset="0"/>
                      </a:rPr>
                      <m:t>−6,  </m:t>
                    </m:r>
                    <m:sSup>
                      <m:sSupPr>
                        <m:ctrlPr>
                          <a:rPr lang="en-US" sz="1800" b="0" i="1" smtClean="0">
                            <a:solidFill>
                              <a:srgbClr val="0A0A0A"/>
                            </a:solidFill>
                            <a:effectLst/>
                            <a:latin typeface="Cambria Math" panose="02040503050406030204" pitchFamily="18" charset="0"/>
                          </a:rPr>
                        </m:ctrlPr>
                      </m:sSupPr>
                      <m:e>
                        <m:r>
                          <a:rPr lang="en-US" sz="1800" b="0" i="1" smtClean="0">
                            <a:solidFill>
                              <a:srgbClr val="0A0A0A"/>
                            </a:solidFill>
                            <a:effectLst/>
                            <a:latin typeface="Cambria Math" panose="02040503050406030204" pitchFamily="18" charset="0"/>
                          </a:rPr>
                          <m:t>𝑓</m:t>
                        </m:r>
                      </m:e>
                      <m:sup>
                        <m:r>
                          <a:rPr lang="en-US" sz="1800" b="0" i="1" smtClean="0">
                            <a:solidFill>
                              <a:srgbClr val="0A0A0A"/>
                            </a:solidFill>
                            <a:effectLst/>
                            <a:latin typeface="Cambria Math" panose="02040503050406030204" pitchFamily="18" charset="0"/>
                          </a:rPr>
                          <m:t>′</m:t>
                        </m:r>
                      </m:sup>
                    </m:sSup>
                    <m:d>
                      <m:dPr>
                        <m:ctrlPr>
                          <a:rPr lang="en-US" sz="1800" b="0" i="1" smtClean="0">
                            <a:solidFill>
                              <a:srgbClr val="0A0A0A"/>
                            </a:solidFill>
                            <a:effectLst/>
                            <a:latin typeface="Cambria Math" panose="02040503050406030204" pitchFamily="18" charset="0"/>
                          </a:rPr>
                        </m:ctrlPr>
                      </m:dPr>
                      <m:e>
                        <m:r>
                          <a:rPr lang="en-US" sz="1800" b="0" i="1" smtClean="0">
                            <a:solidFill>
                              <a:srgbClr val="0A0A0A"/>
                            </a:solidFill>
                            <a:effectLst/>
                            <a:latin typeface="Cambria Math" panose="02040503050406030204" pitchFamily="18" charset="0"/>
                          </a:rPr>
                          <m:t>0</m:t>
                        </m:r>
                      </m:e>
                    </m:d>
                    <m:r>
                      <a:rPr lang="en-US" sz="1800" b="0" i="1" smtClean="0">
                        <a:solidFill>
                          <a:srgbClr val="0A0A0A"/>
                        </a:solidFill>
                        <a:effectLst/>
                        <a:latin typeface="Cambria Math" panose="02040503050406030204" pitchFamily="18" charset="0"/>
                      </a:rPr>
                      <m:t>=2,  </m:t>
                    </m:r>
                    <m:r>
                      <a:rPr lang="en-US" sz="1800" b="0" i="1" smtClean="0">
                        <a:solidFill>
                          <a:srgbClr val="0A0A0A"/>
                        </a:solidFill>
                        <a:effectLst/>
                        <a:latin typeface="Cambria Math" panose="02040503050406030204" pitchFamily="18" charset="0"/>
                      </a:rPr>
                      <m:t>𝑓</m:t>
                    </m:r>
                    <m:d>
                      <m:dPr>
                        <m:ctrlPr>
                          <a:rPr lang="en-US" sz="1800" b="0" i="1" smtClean="0">
                            <a:solidFill>
                              <a:srgbClr val="0A0A0A"/>
                            </a:solidFill>
                            <a:effectLst/>
                            <a:latin typeface="Cambria Math" panose="02040503050406030204" pitchFamily="18" charset="0"/>
                          </a:rPr>
                        </m:ctrlPr>
                      </m:dPr>
                      <m:e>
                        <m:r>
                          <a:rPr lang="en-US" sz="1800" b="0" i="1" smtClean="0">
                            <a:solidFill>
                              <a:srgbClr val="0A0A0A"/>
                            </a:solidFill>
                            <a:effectLst/>
                            <a:latin typeface="Cambria Math" panose="02040503050406030204" pitchFamily="18" charset="0"/>
                          </a:rPr>
                          <m:t>1</m:t>
                        </m:r>
                      </m:e>
                    </m:d>
                    <m:r>
                      <a:rPr lang="en-US" sz="1800" b="0" i="1" smtClean="0">
                        <a:solidFill>
                          <a:srgbClr val="0A0A0A"/>
                        </a:solidFill>
                        <a:effectLst/>
                        <a:latin typeface="Cambria Math" panose="02040503050406030204" pitchFamily="18" charset="0"/>
                      </a:rPr>
                      <m:t>=−1</m:t>
                    </m:r>
                  </m:oMath>
                </a14:m>
                <a:endParaRPr lang="en-US" sz="1800" dirty="0"/>
              </a:p>
            </p:txBody>
          </p:sp>
        </mc:Choice>
        <mc:Fallback>
          <p:sp>
            <p:nvSpPr>
              <p:cNvPr id="3" name="TextBox 2">
                <a:extLst>
                  <a:ext uri="{FF2B5EF4-FFF2-40B4-BE49-F238E27FC236}">
                    <a16:creationId xmlns:a16="http://schemas.microsoft.com/office/drawing/2014/main" id="{DE045A3D-3DAC-41B8-9A4E-9BCB40E8439A}"/>
                  </a:ext>
                </a:extLst>
              </p:cNvPr>
              <p:cNvSpPr txBox="1">
                <a:spLocks noRot="1" noChangeAspect="1" noMove="1" noResize="1" noEditPoints="1" noAdjustHandles="1" noChangeArrowheads="1" noChangeShapeType="1" noTextEdit="1"/>
              </p:cNvSpPr>
              <p:nvPr/>
            </p:nvSpPr>
            <p:spPr>
              <a:xfrm>
                <a:off x="155296" y="316261"/>
                <a:ext cx="4500439" cy="369332"/>
              </a:xfrm>
              <a:prstGeom prst="rect">
                <a:avLst/>
              </a:prstGeom>
              <a:blipFill>
                <a:blip r:embed="rId2"/>
                <a:stretch>
                  <a:fillRect l="-1083"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565DE53-FBA3-4B1D-A1D1-4A0D1228F4D4}"/>
                  </a:ext>
                </a:extLst>
              </p:cNvPr>
              <p:cNvSpPr txBox="1"/>
              <p:nvPr/>
            </p:nvSpPr>
            <p:spPr>
              <a:xfrm>
                <a:off x="1393443" y="715661"/>
                <a:ext cx="2202078"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𝑑𝑥</m:t>
                          </m:r>
                          <m:r>
                            <a:rPr lang="en-US" sz="1800" b="0" i="1" smtClean="0">
                              <a:latin typeface="Cambria Math" panose="02040503050406030204" pitchFamily="18" charset="0"/>
                            </a:rPr>
                            <m:t>=</m:t>
                          </m:r>
                        </m:e>
                      </m:nary>
                    </m:oMath>
                  </m:oMathPara>
                </a14:m>
                <a:endParaRPr lang="en-US" sz="1800" dirty="0"/>
              </a:p>
            </p:txBody>
          </p:sp>
        </mc:Choice>
        <mc:Fallback>
          <p:sp>
            <p:nvSpPr>
              <p:cNvPr id="4" name="TextBox 3">
                <a:extLst>
                  <a:ext uri="{FF2B5EF4-FFF2-40B4-BE49-F238E27FC236}">
                    <a16:creationId xmlns:a16="http://schemas.microsoft.com/office/drawing/2014/main" id="{A565DE53-FBA3-4B1D-A1D1-4A0D1228F4D4}"/>
                  </a:ext>
                </a:extLst>
              </p:cNvPr>
              <p:cNvSpPr txBox="1">
                <a:spLocks noRot="1" noChangeAspect="1" noMove="1" noResize="1" noEditPoints="1" noAdjustHandles="1" noChangeArrowheads="1" noChangeShapeType="1" noTextEdit="1"/>
              </p:cNvSpPr>
              <p:nvPr/>
            </p:nvSpPr>
            <p:spPr>
              <a:xfrm>
                <a:off x="1393443" y="715661"/>
                <a:ext cx="2202078" cy="7265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D8F952A-9CB2-4054-82F0-DD7B8C44E095}"/>
                  </a:ext>
                </a:extLst>
              </p:cNvPr>
              <p:cNvSpPr txBox="1"/>
              <p:nvPr/>
            </p:nvSpPr>
            <p:spPr>
              <a:xfrm>
                <a:off x="3654831" y="880090"/>
                <a:ext cx="1520673" cy="319831"/>
              </a:xfrm>
              <a:prstGeom prst="rect">
                <a:avLst/>
              </a:prstGeom>
              <a:noFill/>
            </p:spPr>
            <p:txBody>
              <a:bodyPr wrap="none" lIns="0" tIns="0" rIns="0" bIns="0" rtlCol="0">
                <a:spAutoFit/>
              </a:bodyPr>
              <a:lstStyle/>
              <a:p>
                <a14:m>
                  <m:oMath xmlns:m="http://schemas.openxmlformats.org/officeDocument/2006/math">
                    <m:nary>
                      <m:naryPr>
                        <m:limLoc m:val="undOvr"/>
                        <m:subHide m:val="on"/>
                        <m:supHide m:val="on"/>
                        <m:ctrlPr>
                          <a:rPr lang="en-US" sz="1800" i="1" smtClean="0">
                            <a:latin typeface="Cambria Math" panose="02040503050406030204" pitchFamily="18" charset="0"/>
                          </a:rPr>
                        </m:ctrlPr>
                      </m:naryPr>
                      <m:sub/>
                      <m:sup/>
                      <m:e>
                        <m:r>
                          <a:rPr lang="en-US" sz="1800" b="0" i="1" smtClean="0">
                            <a:latin typeface="Cambria Math" panose="02040503050406030204" pitchFamily="18" charset="0"/>
                          </a:rPr>
                          <m:t>(</m:t>
                        </m:r>
                      </m:e>
                    </m:nary>
                  </m:oMath>
                </a14:m>
                <a:r>
                  <a:rPr lang="en-US" sz="1800" dirty="0">
                    <a:solidFill>
                      <a:srgbClr val="0A0A0A"/>
                    </a:solidFill>
                  </a:rPr>
                  <a:t> </a:t>
                </a:r>
                <a14:m>
                  <m:oMath xmlns:m="http://schemas.openxmlformats.org/officeDocument/2006/math">
                    <m:sSup>
                      <m:sSupPr>
                        <m:ctrlPr>
                          <a:rPr lang="en-US" sz="1800" i="1">
                            <a:solidFill>
                              <a:srgbClr val="0A0A0A"/>
                            </a:solidFill>
                            <a:latin typeface="Cambria Math" panose="02040503050406030204" pitchFamily="18" charset="0"/>
                          </a:rPr>
                        </m:ctrlPr>
                      </m:sSupPr>
                      <m:e>
                        <m:r>
                          <a:rPr lang="en-US" sz="1800" i="1">
                            <a:solidFill>
                              <a:srgbClr val="0A0A0A"/>
                            </a:solidFill>
                            <a:latin typeface="Cambria Math" panose="02040503050406030204" pitchFamily="18" charset="0"/>
                          </a:rPr>
                          <m:t>𝑥</m:t>
                        </m:r>
                      </m:e>
                      <m:sup>
                        <m:r>
                          <a:rPr lang="en-US" sz="1800" i="1">
                            <a:solidFill>
                              <a:srgbClr val="0A0A0A"/>
                            </a:solidFill>
                            <a:latin typeface="Cambria Math" panose="02040503050406030204" pitchFamily="18" charset="0"/>
                          </a:rPr>
                          <m:t>2</m:t>
                        </m:r>
                      </m:sup>
                    </m:sSup>
                    <m:r>
                      <a:rPr lang="en-US" sz="1800" i="1">
                        <a:solidFill>
                          <a:srgbClr val="0A0A0A"/>
                        </a:solidFill>
                        <a:latin typeface="Cambria Math" panose="02040503050406030204" pitchFamily="18" charset="0"/>
                      </a:rPr>
                      <m:t>−6</m:t>
                    </m:r>
                  </m:oMath>
                </a14:m>
                <a:r>
                  <a:rPr lang="en-US" sz="1800" dirty="0"/>
                  <a:t>)</a:t>
                </a:r>
                <a14:m>
                  <m:oMath xmlns:m="http://schemas.openxmlformats.org/officeDocument/2006/math">
                    <m:r>
                      <a:rPr lang="en-US" sz="1800" i="1" dirty="0" smtClean="0">
                        <a:latin typeface="Cambria Math" panose="02040503050406030204" pitchFamily="18" charset="0"/>
                      </a:rPr>
                      <m:t>𝑑𝑥</m:t>
                    </m:r>
                    <m:r>
                      <a:rPr lang="en-US" sz="1800" b="0" i="1" dirty="0" smtClean="0">
                        <a:latin typeface="Cambria Math" panose="02040503050406030204" pitchFamily="18" charset="0"/>
                      </a:rPr>
                      <m:t>=</m:t>
                    </m:r>
                  </m:oMath>
                </a14:m>
                <a:endParaRPr lang="en-US" sz="1800" i="1" dirty="0"/>
              </a:p>
            </p:txBody>
          </p:sp>
        </mc:Choice>
        <mc:Fallback>
          <p:sp>
            <p:nvSpPr>
              <p:cNvPr id="5" name="TextBox 4">
                <a:extLst>
                  <a:ext uri="{FF2B5EF4-FFF2-40B4-BE49-F238E27FC236}">
                    <a16:creationId xmlns:a16="http://schemas.microsoft.com/office/drawing/2014/main" id="{1D8F952A-9CB2-4054-82F0-DD7B8C44E095}"/>
                  </a:ext>
                </a:extLst>
              </p:cNvPr>
              <p:cNvSpPr txBox="1">
                <a:spLocks noRot="1" noChangeAspect="1" noMove="1" noResize="1" noEditPoints="1" noAdjustHandles="1" noChangeArrowheads="1" noChangeShapeType="1" noTextEdit="1"/>
              </p:cNvSpPr>
              <p:nvPr/>
            </p:nvSpPr>
            <p:spPr>
              <a:xfrm>
                <a:off x="3654831" y="880090"/>
                <a:ext cx="1520673" cy="319831"/>
              </a:xfrm>
              <a:prstGeom prst="rect">
                <a:avLst/>
              </a:prstGeom>
              <a:blipFill>
                <a:blip r:embed="rId4"/>
                <a:stretch>
                  <a:fillRect l="-33333" t="-181132" r="-2410" b="-2622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7B67564-C72B-4786-A9B5-A4E359E0BC73}"/>
                  </a:ext>
                </a:extLst>
              </p:cNvPr>
              <p:cNvSpPr txBox="1"/>
              <p:nvPr/>
            </p:nvSpPr>
            <p:spPr>
              <a:xfrm>
                <a:off x="5323198" y="715661"/>
                <a:ext cx="1372492"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num>
                        <m:den>
                          <m:r>
                            <a:rPr lang="en-US" sz="1800" b="0" i="1" smtClean="0">
                              <a:latin typeface="Cambria Math" panose="02040503050406030204" pitchFamily="18" charset="0"/>
                            </a:rPr>
                            <m:t>3</m:t>
                          </m:r>
                        </m:den>
                      </m:f>
                      <m:r>
                        <a:rPr lang="en-US" sz="1800" b="0" i="1" smtClean="0">
                          <a:latin typeface="Cambria Math" panose="02040503050406030204" pitchFamily="18" charset="0"/>
                        </a:rPr>
                        <m:t>−6</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1</m:t>
                      </m:r>
                    </m:oMath>
                  </m:oMathPara>
                </a14:m>
                <a:endParaRPr lang="en-US" sz="1800" dirty="0"/>
              </a:p>
            </p:txBody>
          </p:sp>
        </mc:Choice>
        <mc:Fallback>
          <p:sp>
            <p:nvSpPr>
              <p:cNvPr id="6" name="TextBox 5">
                <a:extLst>
                  <a:ext uri="{FF2B5EF4-FFF2-40B4-BE49-F238E27FC236}">
                    <a16:creationId xmlns:a16="http://schemas.microsoft.com/office/drawing/2014/main" id="{07B67564-C72B-4786-A9B5-A4E359E0BC73}"/>
                  </a:ext>
                </a:extLst>
              </p:cNvPr>
              <p:cNvSpPr txBox="1">
                <a:spLocks noRot="1" noChangeAspect="1" noMove="1" noResize="1" noEditPoints="1" noAdjustHandles="1" noChangeArrowheads="1" noChangeShapeType="1" noTextEdit="1"/>
              </p:cNvSpPr>
              <p:nvPr/>
            </p:nvSpPr>
            <p:spPr>
              <a:xfrm>
                <a:off x="5323198" y="715661"/>
                <a:ext cx="1372492" cy="555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3EE9BFB-6C5F-47FF-99DE-DA4CCC72AF8B}"/>
                  </a:ext>
                </a:extLst>
              </p:cNvPr>
              <p:cNvSpPr txBox="1"/>
              <p:nvPr/>
            </p:nvSpPr>
            <p:spPr>
              <a:xfrm>
                <a:off x="5548481" y="1342229"/>
                <a:ext cx="2570259" cy="9251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num>
                        <m:den>
                          <m:r>
                            <a:rPr lang="en-US" sz="1800" b="0" i="1" smtClean="0">
                              <a:latin typeface="Cambria Math" panose="02040503050406030204" pitchFamily="18" charset="0"/>
                            </a:rPr>
                            <m:t>3</m:t>
                          </m:r>
                        </m:den>
                      </m:f>
                      <m:r>
                        <a:rPr lang="en-US" sz="1800" b="0" i="1" smtClean="0">
                          <a:latin typeface="Cambria Math" panose="02040503050406030204" pitchFamily="18" charset="0"/>
                        </a:rPr>
                        <m:t>−6</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1,</m:t>
                      </m:r>
                    </m:oMath>
                  </m:oMathPara>
                </a14:m>
                <a:endParaRPr lang="en-US" sz="1800" dirty="0"/>
              </a:p>
              <a:p>
                <a:endParaRPr lang="en-US" sz="1800" dirty="0"/>
              </a:p>
            </p:txBody>
          </p:sp>
        </mc:Choice>
        <mc:Fallback>
          <p:sp>
            <p:nvSpPr>
              <p:cNvPr id="7" name="TextBox 6">
                <a:extLst>
                  <a:ext uri="{FF2B5EF4-FFF2-40B4-BE49-F238E27FC236}">
                    <a16:creationId xmlns:a16="http://schemas.microsoft.com/office/drawing/2014/main" id="{D3EE9BFB-6C5F-47FF-99DE-DA4CCC72AF8B}"/>
                  </a:ext>
                </a:extLst>
              </p:cNvPr>
              <p:cNvSpPr txBox="1">
                <a:spLocks noRot="1" noChangeAspect="1" noMove="1" noResize="1" noEditPoints="1" noAdjustHandles="1" noChangeArrowheads="1" noChangeShapeType="1" noTextEdit="1"/>
              </p:cNvSpPr>
              <p:nvPr/>
            </p:nvSpPr>
            <p:spPr>
              <a:xfrm>
                <a:off x="5548481" y="1342229"/>
                <a:ext cx="2570259" cy="9251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4CBBEA0-E896-4A0C-AB95-81E267CAB1B8}"/>
                  </a:ext>
                </a:extLst>
              </p:cNvPr>
              <p:cNvSpPr txBox="1"/>
              <p:nvPr/>
            </p:nvSpPr>
            <p:spPr>
              <a:xfrm>
                <a:off x="-126116" y="2071299"/>
                <a:ext cx="17582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solidFill>
                                <a:srgbClr val="0A0A0A"/>
                              </a:solidFill>
                              <a:effectLst/>
                              <a:latin typeface="Cambria Math" panose="02040503050406030204" pitchFamily="18" charset="0"/>
                            </a:rPr>
                          </m:ctrlPr>
                        </m:sSupPr>
                        <m:e>
                          <m:r>
                            <a:rPr lang="en-US" sz="1800" b="0" i="1" smtClean="0">
                              <a:solidFill>
                                <a:srgbClr val="0A0A0A"/>
                              </a:solidFill>
                              <a:effectLst/>
                              <a:latin typeface="Cambria Math" panose="02040503050406030204" pitchFamily="18" charset="0"/>
                            </a:rPr>
                            <m:t>𝑓</m:t>
                          </m:r>
                        </m:e>
                        <m:sup>
                          <m:r>
                            <a:rPr lang="en-US" sz="1800" b="0" i="1" smtClean="0">
                              <a:solidFill>
                                <a:srgbClr val="0A0A0A"/>
                              </a:solidFill>
                              <a:effectLst/>
                              <a:latin typeface="Cambria Math" panose="02040503050406030204" pitchFamily="18" charset="0"/>
                            </a:rPr>
                            <m:t>′</m:t>
                          </m:r>
                        </m:sup>
                      </m:sSup>
                      <m:d>
                        <m:dPr>
                          <m:ctrlPr>
                            <a:rPr lang="en-US" sz="1800" b="0" i="1" smtClean="0">
                              <a:solidFill>
                                <a:srgbClr val="0A0A0A"/>
                              </a:solidFill>
                              <a:effectLst/>
                              <a:latin typeface="Cambria Math" panose="02040503050406030204" pitchFamily="18" charset="0"/>
                            </a:rPr>
                          </m:ctrlPr>
                        </m:dPr>
                        <m:e>
                          <m:r>
                            <a:rPr lang="en-US" sz="1800" b="0" i="1" smtClean="0">
                              <a:solidFill>
                                <a:srgbClr val="0A0A0A"/>
                              </a:solidFill>
                              <a:effectLst/>
                              <a:latin typeface="Cambria Math" panose="02040503050406030204" pitchFamily="18" charset="0"/>
                            </a:rPr>
                            <m:t>0</m:t>
                          </m:r>
                        </m:e>
                      </m:d>
                      <m:r>
                        <a:rPr lang="en-US" sz="1800" b="0" i="1" smtClean="0">
                          <a:solidFill>
                            <a:srgbClr val="0A0A0A"/>
                          </a:solidFill>
                          <a:effectLst/>
                          <a:latin typeface="Cambria Math" panose="02040503050406030204" pitchFamily="18" charset="0"/>
                        </a:rPr>
                        <m:t>=2</m:t>
                      </m:r>
                      <m:r>
                        <a:rPr lang="en-US" sz="1800" b="0" i="1" smtClean="0">
                          <a:solidFill>
                            <a:srgbClr val="0A0A0A"/>
                          </a:solidFill>
                          <a:effectLst/>
                          <a:latin typeface="Cambria Math" panose="02040503050406030204" pitchFamily="18" charset="0"/>
                          <a:ea typeface="Cambria Math" panose="02040503050406030204" pitchFamily="18" charset="0"/>
                        </a:rPr>
                        <m:t>→</m:t>
                      </m:r>
                    </m:oMath>
                  </m:oMathPara>
                </a14:m>
                <a:endParaRPr lang="en-US" sz="1800" dirty="0"/>
              </a:p>
            </p:txBody>
          </p:sp>
        </mc:Choice>
        <mc:Fallback>
          <p:sp>
            <p:nvSpPr>
              <p:cNvPr id="8" name="TextBox 7">
                <a:extLst>
                  <a:ext uri="{FF2B5EF4-FFF2-40B4-BE49-F238E27FC236}">
                    <a16:creationId xmlns:a16="http://schemas.microsoft.com/office/drawing/2014/main" id="{74CBBEA0-E896-4A0C-AB95-81E267CAB1B8}"/>
                  </a:ext>
                </a:extLst>
              </p:cNvPr>
              <p:cNvSpPr txBox="1">
                <a:spLocks noRot="1" noChangeAspect="1" noMove="1" noResize="1" noEditPoints="1" noAdjustHandles="1" noChangeArrowheads="1" noChangeShapeType="1" noTextEdit="1"/>
              </p:cNvSpPr>
              <p:nvPr/>
            </p:nvSpPr>
            <p:spPr>
              <a:xfrm>
                <a:off x="-126116" y="2071299"/>
                <a:ext cx="1758221" cy="369332"/>
              </a:xfrm>
              <a:prstGeom prst="rect">
                <a:avLst/>
              </a:prstGeom>
              <a:blipFill>
                <a:blip r:embed="rId7"/>
                <a:stretch>
                  <a:fillRect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82E56F6-5915-40AF-833A-459E868EB8E0}"/>
                  </a:ext>
                </a:extLst>
              </p:cNvPr>
              <p:cNvSpPr txBox="1"/>
              <p:nvPr/>
            </p:nvSpPr>
            <p:spPr>
              <a:xfrm>
                <a:off x="1842445" y="2007154"/>
                <a:ext cx="192520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f>
                        <m:fPr>
                          <m:ctrlPr>
                            <a:rPr lang="en-US" sz="1800" i="1" smtClean="0">
                              <a:latin typeface="Cambria Math" panose="02040503050406030204" pitchFamily="18" charset="0"/>
                            </a:rPr>
                          </m:ctrlPr>
                        </m:fPr>
                        <m:num>
                          <m:r>
                            <a:rPr lang="en-US" sz="1800" i="1" smtClean="0">
                              <a:latin typeface="Cambria Math" panose="02040503050406030204" pitchFamily="18" charset="0"/>
                            </a:rPr>
                            <m:t>0</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−6(0)+</m:t>
                      </m:r>
                      <m:r>
                        <a:rPr lang="en-US" sz="1800" b="0" i="1" smtClean="0">
                          <a:latin typeface="Cambria Math" panose="02040503050406030204" pitchFamily="18" charset="0"/>
                        </a:rPr>
                        <m:t>𝐶</m:t>
                      </m:r>
                      <m:r>
                        <a:rPr lang="en-US" sz="1800" b="0" i="1" smtClean="0">
                          <a:latin typeface="Cambria Math" panose="02040503050406030204" pitchFamily="18" charset="0"/>
                        </a:rPr>
                        <m:t>1,</m:t>
                      </m:r>
                    </m:oMath>
                  </m:oMathPara>
                </a14:m>
                <a:endParaRPr lang="en-US" sz="1800" dirty="0"/>
              </a:p>
            </p:txBody>
          </p:sp>
        </mc:Choice>
        <mc:Fallback>
          <p:sp>
            <p:nvSpPr>
              <p:cNvPr id="9" name="TextBox 8">
                <a:extLst>
                  <a:ext uri="{FF2B5EF4-FFF2-40B4-BE49-F238E27FC236}">
                    <a16:creationId xmlns:a16="http://schemas.microsoft.com/office/drawing/2014/main" id="{982E56F6-5915-40AF-833A-459E868EB8E0}"/>
                  </a:ext>
                </a:extLst>
              </p:cNvPr>
              <p:cNvSpPr txBox="1">
                <a:spLocks noRot="1" noChangeAspect="1" noMove="1" noResize="1" noEditPoints="1" noAdjustHandles="1" noChangeArrowheads="1" noChangeShapeType="1" noTextEdit="1"/>
              </p:cNvSpPr>
              <p:nvPr/>
            </p:nvSpPr>
            <p:spPr>
              <a:xfrm>
                <a:off x="1842445" y="2007154"/>
                <a:ext cx="1925207" cy="5203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A128810-E6C6-4DFD-9D94-1F33439DDE75}"/>
                  </a:ext>
                </a:extLst>
              </p:cNvPr>
              <p:cNvSpPr txBox="1"/>
              <p:nvPr/>
            </p:nvSpPr>
            <p:spPr>
              <a:xfrm>
                <a:off x="4340472" y="2210411"/>
                <a:ext cx="7598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1=2</m:t>
                      </m:r>
                    </m:oMath>
                  </m:oMathPara>
                </a14:m>
                <a:endParaRPr lang="en-US" sz="1800" dirty="0"/>
              </a:p>
            </p:txBody>
          </p:sp>
        </mc:Choice>
        <mc:Fallback>
          <p:sp>
            <p:nvSpPr>
              <p:cNvPr id="10" name="TextBox 9">
                <a:extLst>
                  <a:ext uri="{FF2B5EF4-FFF2-40B4-BE49-F238E27FC236}">
                    <a16:creationId xmlns:a16="http://schemas.microsoft.com/office/drawing/2014/main" id="{5A128810-E6C6-4DFD-9D94-1F33439DDE75}"/>
                  </a:ext>
                </a:extLst>
              </p:cNvPr>
              <p:cNvSpPr txBox="1">
                <a:spLocks noRot="1" noChangeAspect="1" noMove="1" noResize="1" noEditPoints="1" noAdjustHandles="1" noChangeArrowheads="1" noChangeShapeType="1" noTextEdit="1"/>
              </p:cNvSpPr>
              <p:nvPr/>
            </p:nvSpPr>
            <p:spPr>
              <a:xfrm>
                <a:off x="4340472" y="2210411"/>
                <a:ext cx="759823" cy="276999"/>
              </a:xfrm>
              <a:prstGeom prst="rect">
                <a:avLst/>
              </a:prstGeom>
              <a:blipFill>
                <a:blip r:embed="rId9"/>
                <a:stretch>
                  <a:fillRect l="-5600" r="-6400"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4154F75-4029-4F6E-882A-0FFF8E526B65}"/>
                  </a:ext>
                </a:extLst>
              </p:cNvPr>
              <p:cNvSpPr txBox="1"/>
              <p:nvPr/>
            </p:nvSpPr>
            <p:spPr>
              <a:xfrm>
                <a:off x="-4968" y="2761756"/>
                <a:ext cx="2594112"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num>
                        <m:den>
                          <m:r>
                            <a:rPr lang="en-US" sz="1800" b="0" i="1" smtClean="0">
                              <a:latin typeface="Cambria Math" panose="02040503050406030204" pitchFamily="18" charset="0"/>
                            </a:rPr>
                            <m:t>3</m:t>
                          </m:r>
                        </m:den>
                      </m:f>
                      <m:r>
                        <a:rPr lang="en-US" sz="1800" b="0" i="1" smtClean="0">
                          <a:latin typeface="Cambria Math" panose="02040503050406030204" pitchFamily="18" charset="0"/>
                        </a:rPr>
                        <m:t>−6</m:t>
                      </m:r>
                      <m:r>
                        <a:rPr lang="en-US" sz="1800" b="0" i="1" smtClean="0">
                          <a:latin typeface="Cambria Math" panose="02040503050406030204" pitchFamily="18" charset="0"/>
                        </a:rPr>
                        <m:t>𝑥</m:t>
                      </m:r>
                      <m:r>
                        <a:rPr lang="en-US" sz="1800" b="0" i="1" smtClean="0">
                          <a:latin typeface="Cambria Math" panose="02040503050406030204" pitchFamily="18" charset="0"/>
                        </a:rPr>
                        <m:t>+2,</m:t>
                      </m:r>
                    </m:oMath>
                  </m:oMathPara>
                </a14:m>
                <a:endParaRPr lang="en-US" sz="1800" dirty="0"/>
              </a:p>
            </p:txBody>
          </p:sp>
        </mc:Choice>
        <mc:Fallback>
          <p:sp>
            <p:nvSpPr>
              <p:cNvPr id="11" name="TextBox 10">
                <a:extLst>
                  <a:ext uri="{FF2B5EF4-FFF2-40B4-BE49-F238E27FC236}">
                    <a16:creationId xmlns:a16="http://schemas.microsoft.com/office/drawing/2014/main" id="{64154F75-4029-4F6E-882A-0FFF8E526B65}"/>
                  </a:ext>
                </a:extLst>
              </p:cNvPr>
              <p:cNvSpPr txBox="1">
                <a:spLocks noRot="1" noChangeAspect="1" noMove="1" noResize="1" noEditPoints="1" noAdjustHandles="1" noChangeArrowheads="1" noChangeShapeType="1" noTextEdit="1"/>
              </p:cNvSpPr>
              <p:nvPr/>
            </p:nvSpPr>
            <p:spPr>
              <a:xfrm>
                <a:off x="-4968" y="2761756"/>
                <a:ext cx="2594112" cy="64812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E52D2F3-BD30-48DB-B97E-9A05C6B45519}"/>
                  </a:ext>
                </a:extLst>
              </p:cNvPr>
              <p:cNvSpPr txBox="1"/>
              <p:nvPr/>
            </p:nvSpPr>
            <p:spPr>
              <a:xfrm>
                <a:off x="2540714" y="2799640"/>
                <a:ext cx="2066591"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𝑑𝑥</m:t>
                          </m:r>
                          <m:r>
                            <a:rPr lang="en-US" sz="1800" b="0" i="1" smtClean="0">
                              <a:latin typeface="Cambria Math" panose="02040503050406030204" pitchFamily="18" charset="0"/>
                            </a:rPr>
                            <m:t>=</m:t>
                          </m:r>
                        </m:e>
                      </m:nary>
                    </m:oMath>
                  </m:oMathPara>
                </a14:m>
                <a:endParaRPr lang="en-US" sz="1800" dirty="0"/>
              </a:p>
            </p:txBody>
          </p:sp>
        </mc:Choice>
        <mc:Fallback>
          <p:sp>
            <p:nvSpPr>
              <p:cNvPr id="12" name="TextBox 11">
                <a:extLst>
                  <a:ext uri="{FF2B5EF4-FFF2-40B4-BE49-F238E27FC236}">
                    <a16:creationId xmlns:a16="http://schemas.microsoft.com/office/drawing/2014/main" id="{BE52D2F3-BD30-48DB-B97E-9A05C6B45519}"/>
                  </a:ext>
                </a:extLst>
              </p:cNvPr>
              <p:cNvSpPr txBox="1">
                <a:spLocks noRot="1" noChangeAspect="1" noMove="1" noResize="1" noEditPoints="1" noAdjustHandles="1" noChangeArrowheads="1" noChangeShapeType="1" noTextEdit="1"/>
              </p:cNvSpPr>
              <p:nvPr/>
            </p:nvSpPr>
            <p:spPr>
              <a:xfrm>
                <a:off x="2540714" y="2799640"/>
                <a:ext cx="2066591" cy="72654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FAA0A57-5183-45E2-9192-A0234D6D03A1}"/>
                  </a:ext>
                </a:extLst>
              </p:cNvPr>
              <p:cNvSpPr txBox="1"/>
              <p:nvPr/>
            </p:nvSpPr>
            <p:spPr>
              <a:xfrm>
                <a:off x="4783303" y="2799640"/>
                <a:ext cx="2263312"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800" i="1" smtClean="0">
                              <a:latin typeface="Cambria Math" panose="02040503050406030204" pitchFamily="18" charset="0"/>
                            </a:rPr>
                          </m:ctrlPr>
                        </m:naryPr>
                        <m:sub/>
                        <m:sup/>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num>
                                <m:den>
                                  <m:r>
                                    <a:rPr lang="en-US" sz="1800" b="0" i="1" smtClean="0">
                                      <a:latin typeface="Cambria Math" panose="02040503050406030204" pitchFamily="18" charset="0"/>
                                    </a:rPr>
                                    <m:t>3</m:t>
                                  </m:r>
                                </m:den>
                              </m:f>
                              <m:r>
                                <a:rPr lang="en-US" sz="1800" b="0" i="1" smtClean="0">
                                  <a:latin typeface="Cambria Math" panose="02040503050406030204" pitchFamily="18" charset="0"/>
                                </a:rPr>
                                <m:t>−6</m:t>
                              </m:r>
                              <m:r>
                                <a:rPr lang="en-US" sz="1800" b="0" i="1" smtClean="0">
                                  <a:latin typeface="Cambria Math" panose="02040503050406030204" pitchFamily="18" charset="0"/>
                                </a:rPr>
                                <m:t>𝑥</m:t>
                              </m:r>
                              <m:r>
                                <a:rPr lang="en-US" sz="1800" b="0" i="1" smtClean="0">
                                  <a:latin typeface="Cambria Math" panose="02040503050406030204" pitchFamily="18" charset="0"/>
                                </a:rPr>
                                <m:t>+2</m:t>
                              </m:r>
                            </m:e>
                          </m:d>
                          <m:r>
                            <a:rPr lang="en-US" sz="1800" b="0" i="1" smtClean="0">
                              <a:latin typeface="Cambria Math" panose="02040503050406030204" pitchFamily="18" charset="0"/>
                            </a:rPr>
                            <m:t>𝑑𝑥</m:t>
                          </m:r>
                          <m:r>
                            <a:rPr lang="en-US" sz="1800" b="0" i="1" smtClean="0">
                              <a:latin typeface="Cambria Math" panose="02040503050406030204" pitchFamily="18" charset="0"/>
                            </a:rPr>
                            <m:t>=</m:t>
                          </m:r>
                        </m:e>
                      </m:nary>
                    </m:oMath>
                  </m:oMathPara>
                </a14:m>
                <a:endParaRPr lang="en-US" sz="1800" dirty="0"/>
              </a:p>
            </p:txBody>
          </p:sp>
        </mc:Choice>
        <mc:Fallback>
          <p:sp>
            <p:nvSpPr>
              <p:cNvPr id="13" name="TextBox 12">
                <a:extLst>
                  <a:ext uri="{FF2B5EF4-FFF2-40B4-BE49-F238E27FC236}">
                    <a16:creationId xmlns:a16="http://schemas.microsoft.com/office/drawing/2014/main" id="{0FAA0A57-5183-45E2-9192-A0234D6D03A1}"/>
                  </a:ext>
                </a:extLst>
              </p:cNvPr>
              <p:cNvSpPr txBox="1">
                <a:spLocks noRot="1" noChangeAspect="1" noMove="1" noResize="1" noEditPoints="1" noAdjustHandles="1" noChangeArrowheads="1" noChangeShapeType="1" noTextEdit="1"/>
              </p:cNvSpPr>
              <p:nvPr/>
            </p:nvSpPr>
            <p:spPr>
              <a:xfrm>
                <a:off x="4783303" y="2799640"/>
                <a:ext cx="2263312" cy="72654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F23871E-298D-4ED8-B67B-49BCB1DF50E9}"/>
                  </a:ext>
                </a:extLst>
              </p:cNvPr>
              <p:cNvSpPr txBox="1"/>
              <p:nvPr/>
            </p:nvSpPr>
            <p:spPr>
              <a:xfrm>
                <a:off x="4569849" y="3577835"/>
                <a:ext cx="2263761"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4(3)</m:t>
                          </m:r>
                        </m:den>
                      </m:f>
                      <m:r>
                        <a:rPr lang="en-US" sz="1800" b="0" i="1" smtClean="0">
                          <a:latin typeface="Cambria Math" panose="02040503050406030204" pitchFamily="18" charset="0"/>
                        </a:rPr>
                        <m:t>−6</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den>
                      </m:f>
                      <m:r>
                        <a:rPr lang="en-US" sz="1800" b="0" i="1" smtClean="0">
                          <a:latin typeface="Cambria Math" panose="02040503050406030204" pitchFamily="18" charset="0"/>
                        </a:rPr>
                        <m:t>+2</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2</m:t>
                      </m:r>
                    </m:oMath>
                  </m:oMathPara>
                </a14:m>
                <a:endParaRPr lang="en-US" sz="1800" dirty="0"/>
              </a:p>
            </p:txBody>
          </p:sp>
        </mc:Choice>
        <mc:Fallback>
          <p:sp>
            <p:nvSpPr>
              <p:cNvPr id="14" name="TextBox 13">
                <a:extLst>
                  <a:ext uri="{FF2B5EF4-FFF2-40B4-BE49-F238E27FC236}">
                    <a16:creationId xmlns:a16="http://schemas.microsoft.com/office/drawing/2014/main" id="{0F23871E-298D-4ED8-B67B-49BCB1DF50E9}"/>
                  </a:ext>
                </a:extLst>
              </p:cNvPr>
              <p:cNvSpPr txBox="1">
                <a:spLocks noRot="1" noChangeAspect="1" noMove="1" noResize="1" noEditPoints="1" noAdjustHandles="1" noChangeArrowheads="1" noChangeShapeType="1" noTextEdit="1"/>
              </p:cNvSpPr>
              <p:nvPr/>
            </p:nvSpPr>
            <p:spPr>
              <a:xfrm>
                <a:off x="4569849" y="3577835"/>
                <a:ext cx="2263761" cy="60497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D4926BC-4A6E-43D2-A3DF-95F2847674E7}"/>
                  </a:ext>
                </a:extLst>
              </p:cNvPr>
              <p:cNvSpPr txBox="1"/>
              <p:nvPr/>
            </p:nvSpPr>
            <p:spPr>
              <a:xfrm>
                <a:off x="145833" y="4232711"/>
                <a:ext cx="488662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A0A0A"/>
                          </a:solidFill>
                          <a:effectLst/>
                          <a:latin typeface="Cambria Math" panose="02040503050406030204" pitchFamily="18" charset="0"/>
                        </a:rPr>
                        <m:t>𝑓</m:t>
                      </m:r>
                      <m:r>
                        <a:rPr lang="en-US" sz="1800" b="0" i="1" smtClean="0">
                          <a:solidFill>
                            <a:srgbClr val="0A0A0A"/>
                          </a:solidFill>
                          <a:effectLst/>
                          <a:latin typeface="Cambria Math" panose="02040503050406030204" pitchFamily="18" charset="0"/>
                        </a:rPr>
                        <m:t>(</m:t>
                      </m:r>
                      <m:r>
                        <a:rPr lang="en-US" sz="1800" b="0" i="1" smtClean="0">
                          <a:solidFill>
                            <a:srgbClr val="0A0A0A"/>
                          </a:solidFill>
                          <a:effectLst/>
                          <a:latin typeface="Cambria Math" panose="02040503050406030204" pitchFamily="18" charset="0"/>
                        </a:rPr>
                        <m:t>𝑥</m:t>
                      </m:r>
                      <m:r>
                        <a:rPr lang="en-US" sz="1800" b="0" i="1" smtClean="0">
                          <a:solidFill>
                            <a:srgbClr val="0A0A0A"/>
                          </a:solidFill>
                          <a:effectLst/>
                          <a:latin typeface="Cambria Math" panose="02040503050406030204" pitchFamily="18" charset="0"/>
                        </a:rPr>
                        <m:t>)=</m:t>
                      </m:r>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12</m:t>
                          </m:r>
                        </m:den>
                      </m:f>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2</m:t>
                      </m:r>
                    </m:oMath>
                  </m:oMathPara>
                </a14:m>
                <a:endParaRPr lang="en-US" sz="1800" dirty="0"/>
              </a:p>
            </p:txBody>
          </p:sp>
        </mc:Choice>
        <mc:Fallback>
          <p:sp>
            <p:nvSpPr>
              <p:cNvPr id="15" name="TextBox 14">
                <a:extLst>
                  <a:ext uri="{FF2B5EF4-FFF2-40B4-BE49-F238E27FC236}">
                    <a16:creationId xmlns:a16="http://schemas.microsoft.com/office/drawing/2014/main" id="{FD4926BC-4A6E-43D2-A3DF-95F2847674E7}"/>
                  </a:ext>
                </a:extLst>
              </p:cNvPr>
              <p:cNvSpPr txBox="1">
                <a:spLocks noRot="1" noChangeAspect="1" noMove="1" noResize="1" noEditPoints="1" noAdjustHandles="1" noChangeArrowheads="1" noChangeShapeType="1" noTextEdit="1"/>
              </p:cNvSpPr>
              <p:nvPr/>
            </p:nvSpPr>
            <p:spPr>
              <a:xfrm>
                <a:off x="145833" y="4232711"/>
                <a:ext cx="4886621" cy="64633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8F2E7A0-392F-456E-B17F-E5EF71AAC460}"/>
                  </a:ext>
                </a:extLst>
              </p:cNvPr>
              <p:cNvSpPr txBox="1"/>
              <p:nvPr/>
            </p:nvSpPr>
            <p:spPr>
              <a:xfrm>
                <a:off x="0" y="5462973"/>
                <a:ext cx="16946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A0A0A"/>
                          </a:solidFill>
                          <a:effectLst/>
                          <a:latin typeface="Cambria Math" panose="02040503050406030204" pitchFamily="18" charset="0"/>
                        </a:rPr>
                        <m:t>𝑓</m:t>
                      </m:r>
                      <m:d>
                        <m:dPr>
                          <m:ctrlPr>
                            <a:rPr lang="en-US" sz="1800" b="0" i="1" smtClean="0">
                              <a:solidFill>
                                <a:srgbClr val="0A0A0A"/>
                              </a:solidFill>
                              <a:effectLst/>
                              <a:latin typeface="Cambria Math" panose="02040503050406030204" pitchFamily="18" charset="0"/>
                            </a:rPr>
                          </m:ctrlPr>
                        </m:dPr>
                        <m:e>
                          <m:r>
                            <a:rPr lang="en-US" sz="1800" b="0" i="1" smtClean="0">
                              <a:solidFill>
                                <a:srgbClr val="0A0A0A"/>
                              </a:solidFill>
                              <a:effectLst/>
                              <a:latin typeface="Cambria Math" panose="02040503050406030204" pitchFamily="18" charset="0"/>
                            </a:rPr>
                            <m:t>1</m:t>
                          </m:r>
                        </m:e>
                      </m:d>
                      <m:r>
                        <a:rPr lang="en-US" sz="1800" b="0" i="1" smtClean="0">
                          <a:solidFill>
                            <a:srgbClr val="0A0A0A"/>
                          </a:solidFill>
                          <a:effectLst/>
                          <a:latin typeface="Cambria Math" panose="02040503050406030204" pitchFamily="18" charset="0"/>
                        </a:rPr>
                        <m:t>=−1,</m:t>
                      </m:r>
                    </m:oMath>
                  </m:oMathPara>
                </a14:m>
                <a:endParaRPr lang="en-US" sz="1800" dirty="0"/>
              </a:p>
            </p:txBody>
          </p:sp>
        </mc:Choice>
        <mc:Fallback>
          <p:sp>
            <p:nvSpPr>
              <p:cNvPr id="16" name="TextBox 15">
                <a:extLst>
                  <a:ext uri="{FF2B5EF4-FFF2-40B4-BE49-F238E27FC236}">
                    <a16:creationId xmlns:a16="http://schemas.microsoft.com/office/drawing/2014/main" id="{08F2E7A0-392F-456E-B17F-E5EF71AAC460}"/>
                  </a:ext>
                </a:extLst>
              </p:cNvPr>
              <p:cNvSpPr txBox="1">
                <a:spLocks noRot="1" noChangeAspect="1" noMove="1" noResize="1" noEditPoints="1" noAdjustHandles="1" noChangeArrowheads="1" noChangeShapeType="1" noTextEdit="1"/>
              </p:cNvSpPr>
              <p:nvPr/>
            </p:nvSpPr>
            <p:spPr>
              <a:xfrm>
                <a:off x="0" y="5462973"/>
                <a:ext cx="1694621" cy="369332"/>
              </a:xfrm>
              <a:prstGeom prst="rect">
                <a:avLst/>
              </a:prstGeom>
              <a:blipFill>
                <a:blip r:embed="rId15"/>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1733249-E0AB-4F03-8598-B91C92455BF5}"/>
                  </a:ext>
                </a:extLst>
              </p:cNvPr>
              <p:cNvSpPr txBox="1"/>
              <p:nvPr/>
            </p:nvSpPr>
            <p:spPr>
              <a:xfrm>
                <a:off x="1822182" y="5356117"/>
                <a:ext cx="3236085" cy="645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A0A0A"/>
                          </a:solidFill>
                          <a:effectLst/>
                          <a:latin typeface="Cambria Math" panose="02040503050406030204" pitchFamily="18" charset="0"/>
                        </a:rPr>
                        <m:t>−1=</m:t>
                      </m:r>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1</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12</m:t>
                          </m:r>
                        </m:den>
                      </m:f>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1)</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+2(1)+</m:t>
                      </m:r>
                      <m:r>
                        <a:rPr lang="en-US" sz="1800" b="0" i="1" smtClean="0">
                          <a:latin typeface="Cambria Math" panose="02040503050406030204" pitchFamily="18" charset="0"/>
                        </a:rPr>
                        <m:t>𝐶</m:t>
                      </m:r>
                      <m:r>
                        <a:rPr lang="en-US" sz="1800" b="0" i="1" smtClean="0">
                          <a:latin typeface="Cambria Math" panose="02040503050406030204" pitchFamily="18" charset="0"/>
                        </a:rPr>
                        <m:t>2,</m:t>
                      </m:r>
                    </m:oMath>
                  </m:oMathPara>
                </a14:m>
                <a:endParaRPr lang="en-US" sz="1800" dirty="0"/>
              </a:p>
            </p:txBody>
          </p:sp>
        </mc:Choice>
        <mc:Fallback>
          <p:sp>
            <p:nvSpPr>
              <p:cNvPr id="17" name="TextBox 16">
                <a:extLst>
                  <a:ext uri="{FF2B5EF4-FFF2-40B4-BE49-F238E27FC236}">
                    <a16:creationId xmlns:a16="http://schemas.microsoft.com/office/drawing/2014/main" id="{D1733249-E0AB-4F03-8598-B91C92455BF5}"/>
                  </a:ext>
                </a:extLst>
              </p:cNvPr>
              <p:cNvSpPr txBox="1">
                <a:spLocks noRot="1" noChangeAspect="1" noMove="1" noResize="1" noEditPoints="1" noAdjustHandles="1" noChangeArrowheads="1" noChangeShapeType="1" noTextEdit="1"/>
              </p:cNvSpPr>
              <p:nvPr/>
            </p:nvSpPr>
            <p:spPr>
              <a:xfrm>
                <a:off x="1822182" y="5356117"/>
                <a:ext cx="3236085" cy="6451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7F89C21-2E4E-4496-990F-763DD7BD8A2B}"/>
                  </a:ext>
                </a:extLst>
              </p:cNvPr>
              <p:cNvSpPr txBox="1"/>
              <p:nvPr/>
            </p:nvSpPr>
            <p:spPr>
              <a:xfrm>
                <a:off x="5474917" y="5444407"/>
                <a:ext cx="109966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2=−</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12</m:t>
                          </m:r>
                        </m:den>
                      </m:f>
                    </m:oMath>
                  </m:oMathPara>
                </a14:m>
                <a:endParaRPr lang="en-US" sz="1800" dirty="0"/>
              </a:p>
            </p:txBody>
          </p:sp>
        </mc:Choice>
        <mc:Fallback>
          <p:sp>
            <p:nvSpPr>
              <p:cNvPr id="18" name="TextBox 17">
                <a:extLst>
                  <a:ext uri="{FF2B5EF4-FFF2-40B4-BE49-F238E27FC236}">
                    <a16:creationId xmlns:a16="http://schemas.microsoft.com/office/drawing/2014/main" id="{F7F89C21-2E4E-4496-990F-763DD7BD8A2B}"/>
                  </a:ext>
                </a:extLst>
              </p:cNvPr>
              <p:cNvSpPr txBox="1">
                <a:spLocks noRot="1" noChangeAspect="1" noMove="1" noResize="1" noEditPoints="1" noAdjustHandles="1" noChangeArrowheads="1" noChangeShapeType="1" noTextEdit="1"/>
              </p:cNvSpPr>
              <p:nvPr/>
            </p:nvSpPr>
            <p:spPr>
              <a:xfrm>
                <a:off x="5474917" y="5444407"/>
                <a:ext cx="1099660" cy="51860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06E1C47E-2623-4D99-9AB2-0055EE742B9E}"/>
                  </a:ext>
                </a:extLst>
              </p:cNvPr>
              <p:cNvSpPr txBox="1"/>
              <p:nvPr/>
            </p:nvSpPr>
            <p:spPr>
              <a:xfrm>
                <a:off x="653842" y="5961962"/>
                <a:ext cx="3075167" cy="645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A0A0A"/>
                          </a:solidFill>
                          <a:effectLst/>
                          <a:latin typeface="Cambria Math" panose="02040503050406030204" pitchFamily="18" charset="0"/>
                        </a:rPr>
                        <m:t>𝑓</m:t>
                      </m:r>
                      <m:r>
                        <a:rPr lang="en-US" sz="1800" b="0" i="1" smtClean="0">
                          <a:solidFill>
                            <a:srgbClr val="0A0A0A"/>
                          </a:solidFill>
                          <a:effectLst/>
                          <a:latin typeface="Cambria Math" panose="02040503050406030204" pitchFamily="18" charset="0"/>
                        </a:rPr>
                        <m:t>(</m:t>
                      </m:r>
                      <m:r>
                        <a:rPr lang="en-US" sz="1800" b="0" i="1" smtClean="0">
                          <a:solidFill>
                            <a:srgbClr val="0A0A0A"/>
                          </a:solidFill>
                          <a:effectLst/>
                          <a:latin typeface="Cambria Math" panose="02040503050406030204" pitchFamily="18" charset="0"/>
                        </a:rPr>
                        <m:t>𝑥</m:t>
                      </m:r>
                      <m:r>
                        <a:rPr lang="en-US" sz="1800" b="0" i="1" smtClean="0">
                          <a:solidFill>
                            <a:srgbClr val="0A0A0A"/>
                          </a:solidFill>
                          <a:effectLst/>
                          <a:latin typeface="Cambria Math" panose="02040503050406030204" pitchFamily="18" charset="0"/>
                        </a:rPr>
                        <m:t>)=</m:t>
                      </m:r>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12</m:t>
                          </m:r>
                        </m:den>
                      </m:f>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+2</m:t>
                      </m:r>
                      <m:r>
                        <a:rPr lang="en-US" sz="1800" b="0" i="1" smtClean="0">
                          <a:latin typeface="Cambria Math" panose="02040503050406030204" pitchFamily="18" charset="0"/>
                        </a:rPr>
                        <m:t>𝑥</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12</m:t>
                          </m:r>
                        </m:den>
                      </m:f>
                    </m:oMath>
                  </m:oMathPara>
                </a14:m>
                <a:endParaRPr lang="en-US" sz="1800" dirty="0"/>
              </a:p>
            </p:txBody>
          </p:sp>
        </mc:Choice>
        <mc:Fallback>
          <p:sp>
            <p:nvSpPr>
              <p:cNvPr id="19" name="TextBox 18">
                <a:extLst>
                  <a:ext uri="{FF2B5EF4-FFF2-40B4-BE49-F238E27FC236}">
                    <a16:creationId xmlns:a16="http://schemas.microsoft.com/office/drawing/2014/main" id="{06E1C47E-2623-4D99-9AB2-0055EE742B9E}"/>
                  </a:ext>
                </a:extLst>
              </p:cNvPr>
              <p:cNvSpPr txBox="1">
                <a:spLocks noRot="1" noChangeAspect="1" noMove="1" noResize="1" noEditPoints="1" noAdjustHandles="1" noChangeArrowheads="1" noChangeShapeType="1" noTextEdit="1"/>
              </p:cNvSpPr>
              <p:nvPr/>
            </p:nvSpPr>
            <p:spPr>
              <a:xfrm>
                <a:off x="653842" y="5961962"/>
                <a:ext cx="3075167" cy="645177"/>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55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arn(inVertic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68463E2-DB36-45B3-85FD-694D6514AD2D}"/>
                  </a:ext>
                </a:extLst>
              </p:cNvPr>
              <p:cNvSpPr txBox="1"/>
              <p:nvPr/>
            </p:nvSpPr>
            <p:spPr>
              <a:xfrm>
                <a:off x="153062" y="148763"/>
                <a:ext cx="8562921" cy="793102"/>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2:</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If the marginal revenue</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𝑅</m:t>
                        </m:r>
                      </m:e>
                      <m:sup>
                        <m:r>
                          <a:rPr lang="en-US" sz="1800" i="1">
                            <a:effectLst/>
                            <a:latin typeface="Cambria Math" panose="02040503050406030204" pitchFamily="18" charset="0"/>
                            <a:ea typeface="Times New Roman" panose="02020603050405020304" pitchFamily="18" charset="0"/>
                          </a:rPr>
                          <m:t>′</m:t>
                        </m:r>
                      </m:sup>
                    </m:sSup>
                    <m:r>
                      <a:rPr lang="en-US" sz="1800" i="1">
                        <a:effectLst/>
                        <a:latin typeface="Cambria Math" panose="02040503050406030204" pitchFamily="18" charset="0"/>
                        <a:ea typeface="Times New Roman" panose="02020603050405020304" pitchFamily="18" charset="0"/>
                      </a:rPr>
                      <m:t>=10</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𝑞</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𝑞</m:t>
                    </m:r>
                    <m:r>
                      <a:rPr lang="en-US" sz="1800" i="1">
                        <a:effectLst/>
                        <a:latin typeface="Cambria Math" panose="02040503050406030204" pitchFamily="18" charset="0"/>
                        <a:ea typeface="Times New Roman" panose="02020603050405020304" pitchFamily="18" charset="0"/>
                      </a:rPr>
                      <m:t>−5</m:t>
                    </m:r>
                  </m:oMath>
                </a14:m>
                <a:r>
                  <a:rPr lang="en-US" sz="1800" dirty="0">
                    <a:effectLst/>
                    <a:latin typeface="Times New Roman" panose="02020603050405020304" pitchFamily="18" charset="0"/>
                    <a:ea typeface="Times New Roman" panose="02020603050405020304" pitchFamily="18" charset="0"/>
                  </a:rPr>
                  <a:t>, find the revenue function, and also find demand equation. (Note that the price is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𝑝</m:t>
                    </m:r>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𝑅</m:t>
                        </m:r>
                      </m:num>
                      <m:den>
                        <m:r>
                          <a:rPr lang="en-US" sz="1800" i="1">
                            <a:effectLst/>
                            <a:latin typeface="Cambria Math" panose="02040503050406030204" pitchFamily="18" charset="0"/>
                            <a:ea typeface="Times New Roman" panose="02020603050405020304" pitchFamily="18" charset="0"/>
                          </a:rPr>
                          <m:t>𝑞</m:t>
                        </m:r>
                      </m:den>
                    </m:f>
                  </m:oMath>
                </a14:m>
                <a:r>
                  <a:rPr lang="en-US" sz="18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rPr>
                      <m:t>(0)=0.</m:t>
                    </m:r>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2" name="TextBox 1">
                <a:extLst>
                  <a:ext uri="{FF2B5EF4-FFF2-40B4-BE49-F238E27FC236}">
                    <a16:creationId xmlns:a16="http://schemas.microsoft.com/office/drawing/2014/main" id="{168463E2-DB36-45B3-85FD-694D6514AD2D}"/>
                  </a:ext>
                </a:extLst>
              </p:cNvPr>
              <p:cNvSpPr txBox="1">
                <a:spLocks noRot="1" noChangeAspect="1" noMove="1" noResize="1" noEditPoints="1" noAdjustHandles="1" noChangeArrowheads="1" noChangeShapeType="1" noTextEdit="1"/>
              </p:cNvSpPr>
              <p:nvPr/>
            </p:nvSpPr>
            <p:spPr>
              <a:xfrm>
                <a:off x="153062" y="148763"/>
                <a:ext cx="8562921" cy="793102"/>
              </a:xfrm>
              <a:prstGeom prst="rect">
                <a:avLst/>
              </a:prstGeom>
              <a:blipFill>
                <a:blip r:embed="rId2"/>
                <a:stretch>
                  <a:fillRect l="-569" t="-3817" r="-569" b="-76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4C261FE-BD73-43FB-BBD6-2275C4E17EAA}"/>
              </a:ext>
            </a:extLst>
          </p:cNvPr>
          <p:cNvSpPr txBox="1"/>
          <p:nvPr/>
        </p:nvSpPr>
        <p:spPr>
          <a:xfrm>
            <a:off x="153062" y="806458"/>
            <a:ext cx="1110588"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31D05D9-72DB-4AFA-8F86-3F38C932B95B}"/>
                  </a:ext>
                </a:extLst>
              </p:cNvPr>
              <p:cNvSpPr txBox="1"/>
              <p:nvPr/>
            </p:nvSpPr>
            <p:spPr>
              <a:xfrm>
                <a:off x="-657914" y="1154872"/>
                <a:ext cx="4213914" cy="658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d>
                        <m:dPr>
                          <m:ctrlPr>
                            <a:rPr lang="en-US" sz="1800" i="1">
                              <a:latin typeface="Cambria Math" panose="02040503050406030204" pitchFamily="18" charset="0"/>
                            </a:rPr>
                          </m:ctrlPr>
                        </m:dPr>
                        <m:e>
                          <m:r>
                            <a:rPr lang="en-US" sz="1800" i="1">
                              <a:latin typeface="Cambria Math" panose="02040503050406030204" pitchFamily="18" charset="0"/>
                            </a:rPr>
                            <m:t>𝑞</m:t>
                          </m:r>
                        </m:e>
                      </m:d>
                      <m:r>
                        <a:rPr lang="en-US" sz="1800" i="0">
                          <a:latin typeface="Cambria Math" panose="02040503050406030204" pitchFamily="18" charset="0"/>
                        </a:rPr>
                        <m:t>=</m:t>
                      </m:r>
                      <m:nary>
                        <m:naryPr>
                          <m:subHide m:val="on"/>
                          <m:supHide m:val="on"/>
                          <m:ctrlPr>
                            <a:rPr lang="en-US" sz="1800" i="1">
                              <a:latin typeface="Cambria Math" panose="02040503050406030204" pitchFamily="18" charset="0"/>
                            </a:rPr>
                          </m:ctrlPr>
                        </m:naryPr>
                        <m:sub/>
                        <m:sup/>
                        <m:e>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𝑅</m:t>
                              </m:r>
                            </m:e>
                            <m:sup>
                              <m:r>
                                <a:rPr lang="en-US" sz="1800" i="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𝑞</m:t>
                              </m:r>
                            </m:e>
                          </m:d>
                          <m:r>
                            <a:rPr lang="en-US" sz="1800" i="1">
                              <a:latin typeface="Cambria Math" panose="02040503050406030204" pitchFamily="18" charset="0"/>
                            </a:rPr>
                            <m:t>𝑑𝑞</m:t>
                          </m:r>
                          <m:r>
                            <a:rPr lang="en-US" sz="1800" b="0" i="1" smtClean="0">
                              <a:latin typeface="Cambria Math" panose="02040503050406030204" pitchFamily="18" charset="0"/>
                            </a:rPr>
                            <m:t>=</m:t>
                          </m:r>
                        </m:e>
                      </m:nary>
                    </m:oMath>
                  </m:oMathPara>
                </a14:m>
                <a:endParaRPr lang="en-US" sz="1800" dirty="0"/>
              </a:p>
            </p:txBody>
          </p:sp>
        </mc:Choice>
        <mc:Fallback>
          <p:sp>
            <p:nvSpPr>
              <p:cNvPr id="4" name="TextBox 3">
                <a:extLst>
                  <a:ext uri="{FF2B5EF4-FFF2-40B4-BE49-F238E27FC236}">
                    <a16:creationId xmlns:a16="http://schemas.microsoft.com/office/drawing/2014/main" id="{531D05D9-72DB-4AFA-8F86-3F38C932B95B}"/>
                  </a:ext>
                </a:extLst>
              </p:cNvPr>
              <p:cNvSpPr txBox="1">
                <a:spLocks noRot="1" noChangeAspect="1" noMove="1" noResize="1" noEditPoints="1" noAdjustHandles="1" noChangeArrowheads="1" noChangeShapeType="1" noTextEdit="1"/>
              </p:cNvSpPr>
              <p:nvPr/>
            </p:nvSpPr>
            <p:spPr>
              <a:xfrm>
                <a:off x="-657914" y="1154872"/>
                <a:ext cx="4213914" cy="6587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D4FA99D-B51A-4D08-8BFF-32736A06F43F}"/>
                  </a:ext>
                </a:extLst>
              </p:cNvPr>
              <p:cNvSpPr txBox="1"/>
              <p:nvPr/>
            </p:nvSpPr>
            <p:spPr>
              <a:xfrm>
                <a:off x="2159588" y="1107688"/>
                <a:ext cx="2792824" cy="658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latin typeface="Cambria Math" panose="02040503050406030204" pitchFamily="18" charset="0"/>
                            </a:rPr>
                          </m:ctrlPr>
                        </m:naryPr>
                        <m:sub/>
                        <m:sup/>
                        <m:e>
                          <m:d>
                            <m:dPr>
                              <m:ctrlPr>
                                <a:rPr lang="en-US" sz="1800" i="1">
                                  <a:latin typeface="Cambria Math" panose="02040503050406030204" pitchFamily="18" charset="0"/>
                                </a:rPr>
                              </m:ctrlPr>
                            </m:dPr>
                            <m:e>
                              <m:r>
                                <a:rPr lang="en-US" sz="1800" i="0">
                                  <a:latin typeface="Cambria Math" panose="02040503050406030204" pitchFamily="18" charset="0"/>
                                </a:rPr>
                                <m:t>10</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2</m:t>
                                  </m:r>
                                </m:sup>
                              </m:sSup>
                              <m:r>
                                <a:rPr lang="en-US" sz="1800" i="0">
                                  <a:latin typeface="Cambria Math" panose="02040503050406030204" pitchFamily="18" charset="0"/>
                                </a:rPr>
                                <m:t>+</m:t>
                              </m:r>
                              <m:r>
                                <a:rPr lang="en-US" sz="1800" i="1">
                                  <a:latin typeface="Cambria Math" panose="02040503050406030204" pitchFamily="18" charset="0"/>
                                </a:rPr>
                                <m:t>𝑞</m:t>
                              </m:r>
                              <m:r>
                                <a:rPr lang="en-US" sz="1800" i="0">
                                  <a:latin typeface="Cambria Math" panose="02040503050406030204" pitchFamily="18" charset="0"/>
                                </a:rPr>
                                <m:t>−5</m:t>
                              </m:r>
                            </m:e>
                          </m:d>
                          <m:r>
                            <a:rPr lang="en-US" sz="1800" i="1">
                              <a:latin typeface="Cambria Math" panose="02040503050406030204" pitchFamily="18" charset="0"/>
                            </a:rPr>
                            <m:t>𝑑𝑞</m:t>
                          </m:r>
                          <m:r>
                            <a:rPr lang="en-US" sz="1800" b="0" i="1" smtClean="0">
                              <a:latin typeface="Cambria Math" panose="02040503050406030204" pitchFamily="18" charset="0"/>
                            </a:rPr>
                            <m:t>=</m:t>
                          </m:r>
                        </m:e>
                      </m:nary>
                    </m:oMath>
                  </m:oMathPara>
                </a14:m>
                <a:endParaRPr lang="en-US" sz="1800" dirty="0"/>
              </a:p>
            </p:txBody>
          </p:sp>
        </mc:Choice>
        <mc:Fallback>
          <p:sp>
            <p:nvSpPr>
              <p:cNvPr id="5" name="TextBox 4">
                <a:extLst>
                  <a:ext uri="{FF2B5EF4-FFF2-40B4-BE49-F238E27FC236}">
                    <a16:creationId xmlns:a16="http://schemas.microsoft.com/office/drawing/2014/main" id="{ED4FA99D-B51A-4D08-8BFF-32736A06F43F}"/>
                  </a:ext>
                </a:extLst>
              </p:cNvPr>
              <p:cNvSpPr txBox="1">
                <a:spLocks noRot="1" noChangeAspect="1" noMove="1" noResize="1" noEditPoints="1" noAdjustHandles="1" noChangeArrowheads="1" noChangeShapeType="1" noTextEdit="1"/>
              </p:cNvSpPr>
              <p:nvPr/>
            </p:nvSpPr>
            <p:spPr>
              <a:xfrm>
                <a:off x="2159588" y="1107688"/>
                <a:ext cx="2792824" cy="65877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6780F25-9218-4819-8C72-98065C12DED5}"/>
                  </a:ext>
                </a:extLst>
              </p:cNvPr>
              <p:cNvSpPr txBox="1"/>
              <p:nvPr/>
            </p:nvSpPr>
            <p:spPr>
              <a:xfrm>
                <a:off x="4619492" y="1058595"/>
                <a:ext cx="236492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836967"/>
                              </a:solidFill>
                              <a:latin typeface="Cambria Math" panose="02040503050406030204" pitchFamily="18" charset="0"/>
                            </a:rPr>
                          </m:ctrlPr>
                        </m:fPr>
                        <m:num>
                          <m:r>
                            <a:rPr lang="en-US" sz="1800">
                              <a:latin typeface="Cambria Math" panose="02040503050406030204" pitchFamily="18" charset="0"/>
                            </a:rPr>
                            <m:t>10</m:t>
                          </m:r>
                        </m:num>
                        <m:den>
                          <m:r>
                            <a:rPr lang="en-US" sz="1800" i="0">
                              <a:latin typeface="Cambria Math" panose="02040503050406030204" pitchFamily="18" charset="0"/>
                            </a:rPr>
                            <m:t>3</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3</m:t>
                          </m:r>
                        </m:sup>
                      </m:sSup>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2</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2</m:t>
                          </m:r>
                        </m:sup>
                      </m:sSup>
                      <m:r>
                        <a:rPr lang="en-US" sz="1800" i="0">
                          <a:latin typeface="Cambria Math" panose="02040503050406030204" pitchFamily="18" charset="0"/>
                        </a:rPr>
                        <m:t>−5</m:t>
                      </m:r>
                      <m:r>
                        <a:rPr lang="en-US" sz="1800" i="1">
                          <a:latin typeface="Cambria Math" panose="02040503050406030204" pitchFamily="18" charset="0"/>
                        </a:rPr>
                        <m:t>𝑞</m:t>
                      </m:r>
                      <m:r>
                        <a:rPr lang="en-US" sz="1800" i="0">
                          <a:latin typeface="Cambria Math" panose="02040503050406030204" pitchFamily="18" charset="0"/>
                        </a:rPr>
                        <m:t>+</m:t>
                      </m:r>
                      <m:r>
                        <a:rPr lang="en-US" sz="1800" i="1">
                          <a:latin typeface="Cambria Math" panose="02040503050406030204" pitchFamily="18" charset="0"/>
                        </a:rPr>
                        <m:t>𝐶</m:t>
                      </m:r>
                    </m:oMath>
                  </m:oMathPara>
                </a14:m>
                <a:endParaRPr lang="en-US" sz="1800" dirty="0"/>
              </a:p>
            </p:txBody>
          </p:sp>
        </mc:Choice>
        <mc:Fallback>
          <p:sp>
            <p:nvSpPr>
              <p:cNvPr id="6" name="TextBox 5">
                <a:extLst>
                  <a:ext uri="{FF2B5EF4-FFF2-40B4-BE49-F238E27FC236}">
                    <a16:creationId xmlns:a16="http://schemas.microsoft.com/office/drawing/2014/main" id="{A6780F25-9218-4819-8C72-98065C12DED5}"/>
                  </a:ext>
                </a:extLst>
              </p:cNvPr>
              <p:cNvSpPr txBox="1">
                <a:spLocks noRot="1" noChangeAspect="1" noMove="1" noResize="1" noEditPoints="1" noAdjustHandles="1" noChangeArrowheads="1" noChangeShapeType="1" noTextEdit="1"/>
              </p:cNvSpPr>
              <p:nvPr/>
            </p:nvSpPr>
            <p:spPr>
              <a:xfrm>
                <a:off x="4619492" y="1058595"/>
                <a:ext cx="2364920"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45C9E58-EC1D-4B45-9B36-EE03FE4F31AA}"/>
                  </a:ext>
                </a:extLst>
              </p:cNvPr>
              <p:cNvSpPr txBox="1"/>
              <p:nvPr/>
            </p:nvSpPr>
            <p:spPr>
              <a:xfrm>
                <a:off x="561892" y="1832854"/>
                <a:ext cx="3802585"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d>
                        <m:dPr>
                          <m:ctrlPr>
                            <a:rPr lang="en-US" sz="1800" i="1">
                              <a:latin typeface="Cambria Math" panose="02040503050406030204" pitchFamily="18" charset="0"/>
                            </a:rPr>
                          </m:ctrlPr>
                        </m:dPr>
                        <m:e>
                          <m:r>
                            <a:rPr lang="en-US" sz="1800" i="1">
                              <a:latin typeface="Cambria Math" panose="02040503050406030204" pitchFamily="18" charset="0"/>
                            </a:rPr>
                            <m:t>𝑞</m:t>
                          </m:r>
                        </m:e>
                      </m:d>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10</m:t>
                          </m:r>
                        </m:num>
                        <m:den>
                          <m:r>
                            <a:rPr lang="en-US" sz="1800" i="0">
                              <a:latin typeface="Cambria Math" panose="02040503050406030204" pitchFamily="18" charset="0"/>
                            </a:rPr>
                            <m:t>3</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3</m:t>
                          </m:r>
                        </m:sup>
                      </m:sSup>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2</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2</m:t>
                          </m:r>
                        </m:sup>
                      </m:sSup>
                      <m:r>
                        <a:rPr lang="en-US" sz="1800" i="0">
                          <a:latin typeface="Cambria Math" panose="02040503050406030204" pitchFamily="18" charset="0"/>
                        </a:rPr>
                        <m:t>−5</m:t>
                      </m:r>
                      <m:r>
                        <a:rPr lang="en-US" sz="1800" i="1">
                          <a:latin typeface="Cambria Math" panose="02040503050406030204" pitchFamily="18" charset="0"/>
                        </a:rPr>
                        <m:t>𝑞</m:t>
                      </m:r>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7" name="TextBox 6">
                <a:extLst>
                  <a:ext uri="{FF2B5EF4-FFF2-40B4-BE49-F238E27FC236}">
                    <a16:creationId xmlns:a16="http://schemas.microsoft.com/office/drawing/2014/main" id="{245C9E58-EC1D-4B45-9B36-EE03FE4F31AA}"/>
                  </a:ext>
                </a:extLst>
              </p:cNvPr>
              <p:cNvSpPr txBox="1">
                <a:spLocks noRot="1" noChangeAspect="1" noMove="1" noResize="1" noEditPoints="1" noAdjustHandles="1" noChangeArrowheads="1" noChangeShapeType="1" noTextEdit="1"/>
              </p:cNvSpPr>
              <p:nvPr/>
            </p:nvSpPr>
            <p:spPr>
              <a:xfrm>
                <a:off x="561892" y="1832854"/>
                <a:ext cx="3802585"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C7E30D6-7C95-4E7B-96C8-C0CC08B48982}"/>
                  </a:ext>
                </a:extLst>
              </p:cNvPr>
              <p:cNvSpPr txBox="1"/>
              <p:nvPr/>
            </p:nvSpPr>
            <p:spPr>
              <a:xfrm>
                <a:off x="0" y="2566485"/>
                <a:ext cx="2730230"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Since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(0)=0</m:t>
                    </m:r>
                  </m:oMath>
                </a14:m>
                <a:r>
                  <a:rPr lang="en-US" sz="1800" dirty="0">
                    <a:effectLst/>
                    <a:latin typeface="Times New Roman" panose="02020603050405020304" pitchFamily="18" charset="0"/>
                    <a:ea typeface="Times New Roman" panose="02020603050405020304" pitchFamily="18" charset="0"/>
                  </a:rPr>
                  <a:t>, we have</a:t>
                </a:r>
                <a:endParaRPr lang="en-US" sz="1800" dirty="0"/>
              </a:p>
            </p:txBody>
          </p:sp>
        </mc:Choice>
        <mc:Fallback>
          <p:sp>
            <p:nvSpPr>
              <p:cNvPr id="8" name="TextBox 7">
                <a:extLst>
                  <a:ext uri="{FF2B5EF4-FFF2-40B4-BE49-F238E27FC236}">
                    <a16:creationId xmlns:a16="http://schemas.microsoft.com/office/drawing/2014/main" id="{5C7E30D6-7C95-4E7B-96C8-C0CC08B48982}"/>
                  </a:ext>
                </a:extLst>
              </p:cNvPr>
              <p:cNvSpPr txBox="1">
                <a:spLocks noRot="1" noChangeAspect="1" noMove="1" noResize="1" noEditPoints="1" noAdjustHandles="1" noChangeArrowheads="1" noChangeShapeType="1" noTextEdit="1"/>
              </p:cNvSpPr>
              <p:nvPr/>
            </p:nvSpPr>
            <p:spPr>
              <a:xfrm>
                <a:off x="0" y="2566485"/>
                <a:ext cx="2730230" cy="369332"/>
              </a:xfrm>
              <a:prstGeom prst="rect">
                <a:avLst/>
              </a:prstGeom>
              <a:blipFill>
                <a:blip r:embed="rId7"/>
                <a:stretch>
                  <a:fillRect l="-1786"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D048483-5CD0-47A0-8DB1-CA33EA38647B}"/>
                  </a:ext>
                </a:extLst>
              </p:cNvPr>
              <p:cNvSpPr txBox="1"/>
              <p:nvPr/>
            </p:nvSpPr>
            <p:spPr>
              <a:xfrm>
                <a:off x="2646913" y="2612651"/>
                <a:ext cx="273023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0=0+0−0+</m:t>
                      </m:r>
                      <m:r>
                        <a:rPr lang="en-US" sz="1800" b="0" i="1" smtClean="0">
                          <a:latin typeface="Cambria Math" panose="02040503050406030204" pitchFamily="18" charset="0"/>
                        </a:rPr>
                        <m:t>𝐶</m:t>
                      </m:r>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9" name="TextBox 8">
                <a:extLst>
                  <a:ext uri="{FF2B5EF4-FFF2-40B4-BE49-F238E27FC236}">
                    <a16:creationId xmlns:a16="http://schemas.microsoft.com/office/drawing/2014/main" id="{6D048483-5CD0-47A0-8DB1-CA33EA38647B}"/>
                  </a:ext>
                </a:extLst>
              </p:cNvPr>
              <p:cNvSpPr txBox="1">
                <a:spLocks noRot="1" noChangeAspect="1" noMove="1" noResize="1" noEditPoints="1" noAdjustHandles="1" noChangeArrowheads="1" noChangeShapeType="1" noTextEdit="1"/>
              </p:cNvSpPr>
              <p:nvPr/>
            </p:nvSpPr>
            <p:spPr>
              <a:xfrm>
                <a:off x="2646913" y="2612651"/>
                <a:ext cx="2730230" cy="276999"/>
              </a:xfrm>
              <a:prstGeom prst="rect">
                <a:avLst/>
              </a:prstGeom>
              <a:blipFill>
                <a:blip r:embed="rId8"/>
                <a:stretch>
                  <a:fillRect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DDB174C-6014-40FF-B7FB-15644653CEBD}"/>
                  </a:ext>
                </a:extLst>
              </p:cNvPr>
              <p:cNvSpPr txBox="1"/>
              <p:nvPr/>
            </p:nvSpPr>
            <p:spPr>
              <a:xfrm>
                <a:off x="681492" y="2939552"/>
                <a:ext cx="4270919"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𝑅</m:t>
                      </m:r>
                      <m:d>
                        <m:dPr>
                          <m:ctrlPr>
                            <a:rPr lang="en-US" sz="1800" i="1">
                              <a:latin typeface="Cambria Math" panose="02040503050406030204" pitchFamily="18" charset="0"/>
                            </a:rPr>
                          </m:ctrlPr>
                        </m:dPr>
                        <m:e>
                          <m:r>
                            <a:rPr lang="en-US" sz="1800" i="1">
                              <a:latin typeface="Cambria Math" panose="02040503050406030204" pitchFamily="18" charset="0"/>
                            </a:rPr>
                            <m:t>𝑞</m:t>
                          </m:r>
                        </m:e>
                      </m:d>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10</m:t>
                          </m:r>
                        </m:num>
                        <m:den>
                          <m:r>
                            <a:rPr lang="en-US" sz="1800" i="0">
                              <a:latin typeface="Cambria Math" panose="02040503050406030204" pitchFamily="18" charset="0"/>
                            </a:rPr>
                            <m:t>3</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3</m:t>
                          </m:r>
                        </m:sup>
                      </m:sSup>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2</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2</m:t>
                          </m:r>
                        </m:sup>
                      </m:sSup>
                      <m:r>
                        <a:rPr lang="en-US" sz="1800" i="0">
                          <a:latin typeface="Cambria Math" panose="02040503050406030204" pitchFamily="18" charset="0"/>
                        </a:rPr>
                        <m:t>−5</m:t>
                      </m:r>
                      <m:r>
                        <a:rPr lang="en-US" sz="1800" i="1">
                          <a:latin typeface="Cambria Math" panose="02040503050406030204" pitchFamily="18" charset="0"/>
                        </a:rPr>
                        <m:t>𝑞</m:t>
                      </m:r>
                    </m:oMath>
                  </m:oMathPara>
                </a14:m>
                <a:endParaRPr lang="en-US" sz="1800" dirty="0"/>
              </a:p>
            </p:txBody>
          </p:sp>
        </mc:Choice>
        <mc:Fallback>
          <p:sp>
            <p:nvSpPr>
              <p:cNvPr id="10" name="TextBox 9">
                <a:extLst>
                  <a:ext uri="{FF2B5EF4-FFF2-40B4-BE49-F238E27FC236}">
                    <a16:creationId xmlns:a16="http://schemas.microsoft.com/office/drawing/2014/main" id="{FDDB174C-6014-40FF-B7FB-15644653CEBD}"/>
                  </a:ext>
                </a:extLst>
              </p:cNvPr>
              <p:cNvSpPr txBox="1">
                <a:spLocks noRot="1" noChangeAspect="1" noMove="1" noResize="1" noEditPoints="1" noAdjustHandles="1" noChangeArrowheads="1" noChangeShapeType="1" noTextEdit="1"/>
              </p:cNvSpPr>
              <p:nvPr/>
            </p:nvSpPr>
            <p:spPr>
              <a:xfrm>
                <a:off x="681492" y="2939552"/>
                <a:ext cx="4270919" cy="612732"/>
              </a:xfrm>
              <a:prstGeom prst="rect">
                <a:avLst/>
              </a:prstGeom>
              <a:blipFill>
                <a:blip r:embed="rId9"/>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5C3830F-3F7C-41A1-B5FC-D619AAFA9C49}"/>
              </a:ext>
            </a:extLst>
          </p:cNvPr>
          <p:cNvSpPr txBox="1"/>
          <p:nvPr/>
        </p:nvSpPr>
        <p:spPr>
          <a:xfrm>
            <a:off x="93429" y="3657965"/>
            <a:ext cx="2951646"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demand equation is:  </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C80A02D-EE4B-4A14-AA25-7BB8CE3FCFB5}"/>
                  </a:ext>
                </a:extLst>
              </p:cNvPr>
              <p:cNvSpPr txBox="1"/>
              <p:nvPr/>
            </p:nvSpPr>
            <p:spPr>
              <a:xfrm>
                <a:off x="-12923" y="4132978"/>
                <a:ext cx="3674177" cy="8405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𝑝</m:t>
                      </m:r>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𝑅</m:t>
                          </m:r>
                        </m:num>
                        <m:den>
                          <m:r>
                            <a:rPr lang="en-US" sz="1800" i="1">
                              <a:latin typeface="Cambria Math" panose="02040503050406030204" pitchFamily="18" charset="0"/>
                            </a:rPr>
                            <m:t>𝑞</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10</m:t>
                              </m:r>
                            </m:num>
                            <m:den>
                              <m:r>
                                <a:rPr lang="en-US" sz="1800" i="0">
                                  <a:latin typeface="Cambria Math" panose="02040503050406030204" pitchFamily="18" charset="0"/>
                                </a:rPr>
                                <m:t>3</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3</m:t>
                              </m:r>
                            </m:sup>
                          </m:sSup>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num>
                            <m:den>
                              <m:r>
                                <a:rPr lang="en-US" sz="1800" i="0">
                                  <a:latin typeface="Cambria Math" panose="02040503050406030204" pitchFamily="18" charset="0"/>
                                </a:rPr>
                                <m:t>2</m:t>
                              </m:r>
                            </m:den>
                          </m:f>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𝑞</m:t>
                              </m:r>
                            </m:e>
                            <m:sup>
                              <m:r>
                                <a:rPr lang="en-US" sz="1800" i="0">
                                  <a:latin typeface="Cambria Math" panose="02040503050406030204" pitchFamily="18" charset="0"/>
                                </a:rPr>
                                <m:t>2</m:t>
                              </m:r>
                            </m:sup>
                          </m:sSup>
                          <m:r>
                            <a:rPr lang="en-US" sz="1800" i="0">
                              <a:latin typeface="Cambria Math" panose="02040503050406030204" pitchFamily="18" charset="0"/>
                            </a:rPr>
                            <m:t>−5</m:t>
                          </m:r>
                          <m:r>
                            <a:rPr lang="en-US" sz="1800" i="1">
                              <a:latin typeface="Cambria Math" panose="02040503050406030204" pitchFamily="18" charset="0"/>
                            </a:rPr>
                            <m:t>𝑞</m:t>
                          </m:r>
                        </m:num>
                        <m:den>
                          <m:r>
                            <a:rPr lang="en-US" sz="1800" i="1">
                              <a:latin typeface="Cambria Math" panose="02040503050406030204" pitchFamily="18" charset="0"/>
                            </a:rPr>
                            <m:t>𝑞</m:t>
                          </m:r>
                        </m:den>
                      </m:f>
                      <m:r>
                        <a:rPr lang="en-US" sz="1800" b="0" i="1" smtClean="0">
                          <a:latin typeface="Cambria Math" panose="02040503050406030204" pitchFamily="18" charset="0"/>
                        </a:rPr>
                        <m:t>=</m:t>
                      </m:r>
                    </m:oMath>
                  </m:oMathPara>
                </a14:m>
                <a:endParaRPr lang="en-US" sz="1800" dirty="0"/>
              </a:p>
            </p:txBody>
          </p:sp>
        </mc:Choice>
        <mc:Fallback>
          <p:sp>
            <p:nvSpPr>
              <p:cNvPr id="12" name="TextBox 11">
                <a:extLst>
                  <a:ext uri="{FF2B5EF4-FFF2-40B4-BE49-F238E27FC236}">
                    <a16:creationId xmlns:a16="http://schemas.microsoft.com/office/drawing/2014/main" id="{3C80A02D-EE4B-4A14-AA25-7BB8CE3FCFB5}"/>
                  </a:ext>
                </a:extLst>
              </p:cNvPr>
              <p:cNvSpPr txBox="1">
                <a:spLocks noRot="1" noChangeAspect="1" noMove="1" noResize="1" noEditPoints="1" noAdjustHandles="1" noChangeArrowheads="1" noChangeShapeType="1" noTextEdit="1"/>
              </p:cNvSpPr>
              <p:nvPr/>
            </p:nvSpPr>
            <p:spPr>
              <a:xfrm>
                <a:off x="-12923" y="4132978"/>
                <a:ext cx="3674177" cy="84055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44FD774-681E-44B5-83E4-412BA115D807}"/>
                  </a:ext>
                </a:extLst>
              </p:cNvPr>
              <p:cNvSpPr txBox="1"/>
              <p:nvPr/>
            </p:nvSpPr>
            <p:spPr>
              <a:xfrm>
                <a:off x="3468291" y="4414819"/>
                <a:ext cx="2465581" cy="485454"/>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1800" i="1">
                            <a:effectLst/>
                            <a:latin typeface="Cambria Math" panose="020405030504060302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10</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den>
                    </m:f>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𝑞</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1800" b="0" i="1" smtClean="0">
                        <a:effectLst/>
                        <a:latin typeface="Cambria Math" panose="02040503050406030204" pitchFamily="18" charset="0"/>
                      </a:rPr>
                      <m:t>𝑞</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1800" dirty="0"/>
              </a:p>
            </p:txBody>
          </p:sp>
        </mc:Choice>
        <mc:Fallback>
          <p:sp>
            <p:nvSpPr>
              <p:cNvPr id="13" name="TextBox 12">
                <a:extLst>
                  <a:ext uri="{FF2B5EF4-FFF2-40B4-BE49-F238E27FC236}">
                    <a16:creationId xmlns:a16="http://schemas.microsoft.com/office/drawing/2014/main" id="{F44FD774-681E-44B5-83E4-412BA115D807}"/>
                  </a:ext>
                </a:extLst>
              </p:cNvPr>
              <p:cNvSpPr txBox="1">
                <a:spLocks noRot="1" noChangeAspect="1" noMove="1" noResize="1" noEditPoints="1" noAdjustHandles="1" noChangeArrowheads="1" noChangeShapeType="1" noTextEdit="1"/>
              </p:cNvSpPr>
              <p:nvPr/>
            </p:nvSpPr>
            <p:spPr>
              <a:xfrm>
                <a:off x="3468291" y="4414819"/>
                <a:ext cx="2465581" cy="485454"/>
              </a:xfrm>
              <a:prstGeom prst="rect">
                <a:avLst/>
              </a:prstGeom>
              <a:blipFill>
                <a:blip r:embed="rId11"/>
                <a:stretch>
                  <a:fillRect b="-1250"/>
                </a:stretch>
              </a:blipFill>
            </p:spPr>
            <p:txBody>
              <a:bodyPr/>
              <a:lstStyle/>
              <a:p>
                <a:r>
                  <a:rPr lang="en-US">
                    <a:noFill/>
                  </a:rPr>
                  <a:t> </a:t>
                </a:r>
              </a:p>
            </p:txBody>
          </p:sp>
        </mc:Fallback>
      </mc:AlternateContent>
    </p:spTree>
    <p:extLst>
      <p:ext uri="{BB962C8B-B14F-4D97-AF65-F5344CB8AC3E}">
        <p14:creationId xmlns:p14="http://schemas.microsoft.com/office/powerpoint/2010/main" val="191333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80DB16-3830-432C-BDA0-D36CD43A3AFB}"/>
                  </a:ext>
                </a:extLst>
              </p:cNvPr>
              <p:cNvSpPr txBox="1"/>
              <p:nvPr/>
            </p:nvSpPr>
            <p:spPr>
              <a:xfrm>
                <a:off x="36095" y="154416"/>
                <a:ext cx="8514356" cy="707886"/>
              </a:xfrm>
              <a:prstGeom prst="rect">
                <a:avLst/>
              </a:prstGeom>
              <a:noFill/>
            </p:spPr>
            <p:txBody>
              <a:bodyPr wrap="square">
                <a:spAutoFit/>
              </a:bodyPr>
              <a:lstStyle/>
              <a:p>
                <a:pPr algn="just"/>
                <a:r>
                  <a:rPr lang="en-US" sz="2000" b="1" dirty="0">
                    <a:solidFill>
                      <a:srgbClr val="0000FF"/>
                    </a:solidFill>
                    <a:latin typeface="Times New Roman" panose="02020603050405020304" pitchFamily="18" charset="0"/>
                    <a:ea typeface="Times New Roman" panose="02020603050405020304" pitchFamily="18" charset="0"/>
                  </a:rPr>
                  <a:t>Example 5:</a:t>
                </a:r>
                <a:r>
                  <a:rPr lang="en-US" sz="2000" dirty="0">
                    <a:latin typeface="Times New Roman" panose="02020603050405020304" pitchFamily="18" charset="0"/>
                    <a:ea typeface="Times New Roman" panose="02020603050405020304" pitchFamily="18" charset="0"/>
                  </a:rPr>
                  <a:t> If the marginal cost of a certain product is</a:t>
                </a:r>
                <a14:m>
                  <m:oMath xmlns:m="http://schemas.openxmlformats.org/officeDocument/2006/math">
                    <m:sSup>
                      <m:sSupPr>
                        <m:ctrlPr>
                          <a:rPr lang="en-US" sz="2000" i="1">
                            <a:latin typeface="Cambria Math" panose="02040503050406030204" pitchFamily="18" charset="0"/>
                            <a:ea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rPr>
                          <m:t>𝐶</m:t>
                        </m:r>
                      </m:e>
                      <m:sup>
                        <m:r>
                          <a:rPr lang="en-US" sz="2000" i="1">
                            <a:latin typeface="Cambria Math" panose="02040503050406030204" pitchFamily="18" charset="0"/>
                            <a:ea typeface="Times New Roman" panose="02020603050405020304" pitchFamily="18" charset="0"/>
                          </a:rPr>
                          <m:t>′</m:t>
                        </m:r>
                      </m:sup>
                    </m:sSup>
                    <m:r>
                      <a:rPr lang="en-US" sz="2000" i="1">
                        <a:latin typeface="Cambria Math" panose="02040503050406030204" pitchFamily="18" charset="0"/>
                        <a:ea typeface="Times New Roman" panose="02020603050405020304" pitchFamily="18" charset="0"/>
                      </a:rPr>
                      <m:t>=0.09</m:t>
                    </m:r>
                    <m:sSup>
                      <m:sSupPr>
                        <m:ctrlPr>
                          <a:rPr lang="en-US" sz="2000" i="1">
                            <a:latin typeface="Cambria Math" panose="02040503050406030204" pitchFamily="18" charset="0"/>
                            <a:ea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rPr>
                          <m:t>𝑞</m:t>
                        </m:r>
                      </m:e>
                      <m:sup>
                        <m:r>
                          <a:rPr lang="en-US" sz="2000" i="1">
                            <a:latin typeface="Cambria Math" panose="02040503050406030204" pitchFamily="18" charset="0"/>
                            <a:ea typeface="Times New Roman" panose="02020603050405020304" pitchFamily="18" charset="0"/>
                          </a:rPr>
                          <m:t>2</m:t>
                        </m:r>
                      </m:sup>
                    </m:sSup>
                    <m:r>
                      <a:rPr lang="en-US" sz="2000" i="1">
                        <a:latin typeface="Cambria Math" panose="02040503050406030204" pitchFamily="18" charset="0"/>
                        <a:ea typeface="Times New Roman" panose="02020603050405020304" pitchFamily="18" charset="0"/>
                      </a:rPr>
                      <m:t>−1.2</m:t>
                    </m:r>
                    <m:r>
                      <a:rPr lang="en-US" sz="2000" i="1">
                        <a:latin typeface="Cambria Math" panose="02040503050406030204" pitchFamily="18" charset="0"/>
                        <a:ea typeface="Times New Roman" panose="02020603050405020304" pitchFamily="18" charset="0"/>
                      </a:rPr>
                      <m:t>𝑞</m:t>
                    </m:r>
                    <m:r>
                      <a:rPr lang="en-US" sz="2000" i="1">
                        <a:latin typeface="Cambria Math" panose="02040503050406030204" pitchFamily="18" charset="0"/>
                        <a:ea typeface="Times New Roman" panose="02020603050405020304" pitchFamily="18" charset="0"/>
                      </a:rPr>
                      <m:t>−</m:t>
                    </m:r>
                    <m:r>
                      <a:rPr lang="en-US" sz="2000" i="1">
                        <a:latin typeface="Cambria Math" panose="02040503050406030204" pitchFamily="18" charset="0"/>
                        <a:ea typeface="Times New Roman" panose="02020603050405020304" pitchFamily="18" charset="0"/>
                      </a:rPr>
                      <m:t>4.5</m:t>
                    </m:r>
                  </m:oMath>
                </a14:m>
                <a:r>
                  <a:rPr lang="en-US" sz="2000" dirty="0">
                    <a:latin typeface="Times New Roman" panose="02020603050405020304" pitchFamily="18" charset="0"/>
                    <a:ea typeface="Times New Roman" panose="02020603050405020304" pitchFamily="18" charset="0"/>
                  </a:rPr>
                  <a:t> and the fixed cost is 7700, find the total cost when </a:t>
                </a:r>
                <a14:m>
                  <m:oMath xmlns:m="http://schemas.openxmlformats.org/officeDocument/2006/math">
                    <m:r>
                      <a:rPr lang="en-US" sz="2000" i="1">
                        <a:latin typeface="Cambria Math" panose="02040503050406030204" pitchFamily="18" charset="0"/>
                        <a:ea typeface="Times New Roman" panose="02020603050405020304" pitchFamily="18" charset="0"/>
                      </a:rPr>
                      <m:t>𝑞</m:t>
                    </m:r>
                    <m:r>
                      <a:rPr lang="en-US" sz="2000" i="1">
                        <a:latin typeface="Cambria Math" panose="02040503050406030204" pitchFamily="18" charset="0"/>
                        <a:ea typeface="Times New Roman" panose="02020603050405020304" pitchFamily="18" charset="0"/>
                      </a:rPr>
                      <m:t>=10.</m:t>
                    </m:r>
                  </m:oMath>
                </a14:m>
                <a:endParaRPr lang="en-US" sz="2000" dirty="0">
                  <a:latin typeface="Times New Roman" panose="02020603050405020304" pitchFamily="18" charset="0"/>
                  <a:ea typeface="Times New Roman" panose="02020603050405020304" pitchFamily="18" charset="0"/>
                </a:endParaRPr>
              </a:p>
            </p:txBody>
          </p:sp>
        </mc:Choice>
        <mc:Fallback>
          <p:sp>
            <p:nvSpPr>
              <p:cNvPr id="3" name="TextBox 2">
                <a:extLst>
                  <a:ext uri="{FF2B5EF4-FFF2-40B4-BE49-F238E27FC236}">
                    <a16:creationId xmlns:a16="http://schemas.microsoft.com/office/drawing/2014/main" id="{1B80DB16-3830-432C-BDA0-D36CD43A3AFB}"/>
                  </a:ext>
                </a:extLst>
              </p:cNvPr>
              <p:cNvSpPr txBox="1">
                <a:spLocks noRot="1" noChangeAspect="1" noMove="1" noResize="1" noEditPoints="1" noAdjustHandles="1" noChangeArrowheads="1" noChangeShapeType="1" noTextEdit="1"/>
              </p:cNvSpPr>
              <p:nvPr/>
            </p:nvSpPr>
            <p:spPr>
              <a:xfrm>
                <a:off x="36095" y="154416"/>
                <a:ext cx="8514356" cy="707886"/>
              </a:xfrm>
              <a:prstGeom prst="rect">
                <a:avLst/>
              </a:prstGeom>
              <a:blipFill>
                <a:blip r:embed="rId2"/>
                <a:stretch>
                  <a:fillRect l="-787" t="-4310" b="-1465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3FDC550-5AE4-4D76-B292-32B625303C80}"/>
              </a:ext>
            </a:extLst>
          </p:cNvPr>
          <p:cNvSpPr txBox="1"/>
          <p:nvPr/>
        </p:nvSpPr>
        <p:spPr>
          <a:xfrm>
            <a:off x="113620" y="974882"/>
            <a:ext cx="1643844" cy="400110"/>
          </a:xfrm>
          <a:prstGeom prst="rect">
            <a:avLst/>
          </a:prstGeom>
          <a:noFill/>
        </p:spPr>
        <p:txBody>
          <a:bodyPr wrap="square">
            <a:spAutoFit/>
          </a:bodyPr>
          <a:lstStyle/>
          <a:p>
            <a:r>
              <a:rPr lang="en-US" sz="2000" dirty="0">
                <a:solidFill>
                  <a:srgbClr val="0000FF"/>
                </a:solidFill>
                <a:latin typeface="Times New Roman" panose="02020603050405020304" pitchFamily="18" charset="0"/>
                <a:ea typeface="Times New Roman" panose="02020603050405020304" pitchFamily="18" charset="0"/>
              </a:rPr>
              <a:t>Solution</a:t>
            </a:r>
            <a:endParaRPr lang="en-US" sz="2000"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7B51CAA-D5B8-4448-B868-2D3DD1705B63}"/>
                  </a:ext>
                </a:extLst>
              </p:cNvPr>
              <p:cNvSpPr txBox="1"/>
              <p:nvPr/>
            </p:nvSpPr>
            <p:spPr>
              <a:xfrm>
                <a:off x="431390" y="1445937"/>
                <a:ext cx="2947350" cy="721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r>
                            <a:rPr lang="en-US" sz="2000" i="1">
                              <a:latin typeface="Cambria Math" panose="02040503050406030204" pitchFamily="18" charset="0"/>
                            </a:rPr>
                            <m:t>𝑞</m:t>
                          </m:r>
                        </m:e>
                      </m:d>
                      <m:r>
                        <a:rPr lang="en-US" sz="2000">
                          <a:latin typeface="Cambria Math" panose="02040503050406030204" pitchFamily="18" charset="0"/>
                        </a:rPr>
                        <m:t>=</m:t>
                      </m:r>
                      <m:nary>
                        <m:naryPr>
                          <m:subHide m:val="on"/>
                          <m:supHide m:val="on"/>
                          <m:ctrlPr>
                            <a:rPr lang="en-US" sz="2000" i="1">
                              <a:latin typeface="Cambria Math" panose="02040503050406030204" pitchFamily="18" charset="0"/>
                            </a:rPr>
                          </m:ctrlPr>
                        </m:naryPr>
                        <m:sub/>
                        <m:sup/>
                        <m:e>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𝐶</m:t>
                              </m:r>
                            </m:e>
                            <m:sup>
                              <m:r>
                                <a:rPr lang="en-US" sz="2000">
                                  <a:latin typeface="Cambria Math" panose="02040503050406030204" pitchFamily="18" charset="0"/>
                                </a:rPr>
                                <m:t>′</m:t>
                              </m:r>
                            </m:sup>
                          </m:sSup>
                          <m:d>
                            <m:dPr>
                              <m:ctrlPr>
                                <a:rPr lang="en-US" sz="2000" i="1">
                                  <a:latin typeface="Cambria Math" panose="02040503050406030204" pitchFamily="18" charset="0"/>
                                </a:rPr>
                              </m:ctrlPr>
                            </m:dPr>
                            <m:e>
                              <m:r>
                                <a:rPr lang="en-US" sz="2000" i="1">
                                  <a:latin typeface="Cambria Math" panose="02040503050406030204" pitchFamily="18" charset="0"/>
                                </a:rPr>
                                <m:t>𝑞</m:t>
                              </m:r>
                            </m:e>
                          </m:d>
                          <m:r>
                            <a:rPr lang="en-US" sz="2000" i="1">
                              <a:latin typeface="Cambria Math" panose="02040503050406030204" pitchFamily="18" charset="0"/>
                            </a:rPr>
                            <m:t>𝑑𝑞</m:t>
                          </m:r>
                          <m:r>
                            <a:rPr lang="en-US" sz="2000" i="1">
                              <a:latin typeface="Cambria Math" panose="02040503050406030204" pitchFamily="18" charset="0"/>
                            </a:rPr>
                            <m:t>=</m:t>
                          </m:r>
                        </m:e>
                      </m:nary>
                    </m:oMath>
                  </m:oMathPara>
                </a14:m>
                <a:endParaRPr lang="en-US" sz="2000" dirty="0"/>
              </a:p>
            </p:txBody>
          </p:sp>
        </mc:Choice>
        <mc:Fallback>
          <p:sp>
            <p:nvSpPr>
              <p:cNvPr id="6" name="TextBox 5">
                <a:extLst>
                  <a:ext uri="{FF2B5EF4-FFF2-40B4-BE49-F238E27FC236}">
                    <a16:creationId xmlns:a16="http://schemas.microsoft.com/office/drawing/2014/main" id="{F7B51CAA-D5B8-4448-B868-2D3DD1705B63}"/>
                  </a:ext>
                </a:extLst>
              </p:cNvPr>
              <p:cNvSpPr txBox="1">
                <a:spLocks noRot="1" noChangeAspect="1" noMove="1" noResize="1" noEditPoints="1" noAdjustHandles="1" noChangeArrowheads="1" noChangeShapeType="1" noTextEdit="1"/>
              </p:cNvSpPr>
              <p:nvPr/>
            </p:nvSpPr>
            <p:spPr>
              <a:xfrm>
                <a:off x="431390" y="1445937"/>
                <a:ext cx="2947350" cy="7217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B4E2126-D328-4B7C-A2C6-0E39936B04BA}"/>
                  </a:ext>
                </a:extLst>
              </p:cNvPr>
              <p:cNvSpPr txBox="1"/>
              <p:nvPr/>
            </p:nvSpPr>
            <p:spPr>
              <a:xfrm>
                <a:off x="2713598" y="1504271"/>
                <a:ext cx="3790964" cy="721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2000" i="1">
                              <a:latin typeface="Cambria Math" panose="02040503050406030204" pitchFamily="18" charset="0"/>
                            </a:rPr>
                          </m:ctrlPr>
                        </m:naryPr>
                        <m:sub/>
                        <m:sup/>
                        <m:e>
                          <m:d>
                            <m:dPr>
                              <m:ctrlPr>
                                <a:rPr lang="en-US" sz="2000" i="1">
                                  <a:latin typeface="Cambria Math" panose="02040503050406030204" pitchFamily="18" charset="0"/>
                                </a:rPr>
                              </m:ctrlPr>
                            </m:dPr>
                            <m:e>
                              <m:r>
                                <a:rPr lang="en-US" sz="2000">
                                  <a:latin typeface="Cambria Math" panose="02040503050406030204" pitchFamily="18" charset="0"/>
                                </a:rPr>
                                <m:t>0.09</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2</m:t>
                                  </m:r>
                                </m:sup>
                              </m:sSup>
                              <m:r>
                                <a:rPr lang="en-US" sz="2000">
                                  <a:latin typeface="Cambria Math" panose="02040503050406030204" pitchFamily="18" charset="0"/>
                                </a:rPr>
                                <m:t>−1.2</m:t>
                              </m:r>
                              <m:r>
                                <a:rPr lang="en-US" sz="2000" i="1">
                                  <a:latin typeface="Cambria Math" panose="02040503050406030204" pitchFamily="18" charset="0"/>
                                </a:rPr>
                                <m:t>𝑞</m:t>
                              </m:r>
                              <m:r>
                                <a:rPr lang="en-US" sz="2000">
                                  <a:latin typeface="Cambria Math" panose="02040503050406030204" pitchFamily="18" charset="0"/>
                                </a:rPr>
                                <m:t>−</m:t>
                              </m:r>
                              <m:r>
                                <a:rPr lang="en-US" sz="2000">
                                  <a:latin typeface="Cambria Math" panose="02040503050406030204" pitchFamily="18" charset="0"/>
                                </a:rPr>
                                <m:t>4.</m:t>
                              </m:r>
                              <m:r>
                                <a:rPr lang="en-US" sz="2000">
                                  <a:latin typeface="Cambria Math" panose="02040503050406030204" pitchFamily="18" charset="0"/>
                                </a:rPr>
                                <m:t>5</m:t>
                              </m:r>
                            </m:e>
                          </m:d>
                          <m:r>
                            <a:rPr lang="en-US" sz="2000" i="1">
                              <a:latin typeface="Cambria Math" panose="02040503050406030204" pitchFamily="18" charset="0"/>
                            </a:rPr>
                            <m:t>𝑑𝑞</m:t>
                          </m:r>
                          <m:r>
                            <a:rPr lang="en-US" sz="2000" i="1">
                              <a:latin typeface="Cambria Math" panose="02040503050406030204" pitchFamily="18" charset="0"/>
                            </a:rPr>
                            <m:t>=</m:t>
                          </m:r>
                        </m:e>
                      </m:nary>
                    </m:oMath>
                  </m:oMathPara>
                </a14:m>
                <a:endParaRPr lang="en-US" sz="2000" dirty="0"/>
              </a:p>
            </p:txBody>
          </p:sp>
        </mc:Choice>
        <mc:Fallback>
          <p:sp>
            <p:nvSpPr>
              <p:cNvPr id="8" name="TextBox 7">
                <a:extLst>
                  <a:ext uri="{FF2B5EF4-FFF2-40B4-BE49-F238E27FC236}">
                    <a16:creationId xmlns:a16="http://schemas.microsoft.com/office/drawing/2014/main" id="{0B4E2126-D328-4B7C-A2C6-0E39936B04BA}"/>
                  </a:ext>
                </a:extLst>
              </p:cNvPr>
              <p:cNvSpPr txBox="1">
                <a:spLocks noRot="1" noChangeAspect="1" noMove="1" noResize="1" noEditPoints="1" noAdjustHandles="1" noChangeArrowheads="1" noChangeShapeType="1" noTextEdit="1"/>
              </p:cNvSpPr>
              <p:nvPr/>
            </p:nvSpPr>
            <p:spPr>
              <a:xfrm>
                <a:off x="2713598" y="1504271"/>
                <a:ext cx="3790964" cy="7217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9866B4F-E2D9-428D-A057-B643743494B6}"/>
                  </a:ext>
                </a:extLst>
              </p:cNvPr>
              <p:cNvSpPr txBox="1"/>
              <p:nvPr/>
            </p:nvSpPr>
            <p:spPr>
              <a:xfrm>
                <a:off x="4399870" y="2155999"/>
                <a:ext cx="3427875"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0.09</m:t>
                          </m:r>
                        </m:num>
                        <m:den>
                          <m:r>
                            <a:rPr lang="en-US" sz="2000">
                              <a:latin typeface="Cambria Math" panose="02040503050406030204" pitchFamily="18" charset="0"/>
                            </a:rPr>
                            <m:t>3</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3</m:t>
                          </m:r>
                        </m:sup>
                      </m:sSup>
                      <m:r>
                        <a:rPr lang="en-US" sz="200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1.2</m:t>
                          </m:r>
                        </m:num>
                        <m:den>
                          <m:r>
                            <a:rPr lang="en-US" sz="2000">
                              <a:latin typeface="Cambria Math" panose="02040503050406030204" pitchFamily="18" charset="0"/>
                            </a:rPr>
                            <m:t>2</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2</m:t>
                          </m:r>
                        </m:sup>
                      </m:sSup>
                      <m:r>
                        <a:rPr lang="en-US" sz="2000">
                          <a:latin typeface="Cambria Math" panose="02040503050406030204" pitchFamily="18" charset="0"/>
                        </a:rPr>
                        <m:t>−</m:t>
                      </m:r>
                      <m:r>
                        <a:rPr lang="en-US" sz="2000">
                          <a:latin typeface="Cambria Math" panose="02040503050406030204" pitchFamily="18" charset="0"/>
                        </a:rPr>
                        <m:t>4.5</m:t>
                      </m:r>
                      <m:r>
                        <a:rPr lang="en-US" sz="2000" i="1">
                          <a:latin typeface="Cambria Math" panose="02040503050406030204" pitchFamily="18" charset="0"/>
                        </a:rPr>
                        <m:t>𝑞</m:t>
                      </m:r>
                      <m:r>
                        <a:rPr lang="en-US" sz="2000">
                          <a:latin typeface="Cambria Math" panose="02040503050406030204" pitchFamily="18" charset="0"/>
                        </a:rPr>
                        <m:t>+</m:t>
                      </m:r>
                      <m:r>
                        <a:rPr lang="en-US" sz="2000" i="1">
                          <a:latin typeface="Cambria Math" panose="02040503050406030204" pitchFamily="18" charset="0"/>
                        </a:rPr>
                        <m:t>𝐶</m:t>
                      </m:r>
                    </m:oMath>
                  </m:oMathPara>
                </a14:m>
                <a:endParaRPr lang="en-US" sz="2000" dirty="0"/>
              </a:p>
            </p:txBody>
          </p:sp>
        </mc:Choice>
        <mc:Fallback>
          <p:sp>
            <p:nvSpPr>
              <p:cNvPr id="10" name="TextBox 9">
                <a:extLst>
                  <a:ext uri="{FF2B5EF4-FFF2-40B4-BE49-F238E27FC236}">
                    <a16:creationId xmlns:a16="http://schemas.microsoft.com/office/drawing/2014/main" id="{69866B4F-E2D9-428D-A057-B643743494B6}"/>
                  </a:ext>
                </a:extLst>
              </p:cNvPr>
              <p:cNvSpPr txBox="1">
                <a:spLocks noRot="1" noChangeAspect="1" noMove="1" noResize="1" noEditPoints="1" noAdjustHandles="1" noChangeArrowheads="1" noChangeShapeType="1" noTextEdit="1"/>
              </p:cNvSpPr>
              <p:nvPr/>
            </p:nvSpPr>
            <p:spPr>
              <a:xfrm>
                <a:off x="4399870" y="2155999"/>
                <a:ext cx="3427875" cy="67056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558B1D2D-2A1E-4F4F-8D36-FF781A367F8F}"/>
                  </a:ext>
                </a:extLst>
              </p:cNvPr>
              <p:cNvSpPr txBox="1"/>
              <p:nvPr/>
            </p:nvSpPr>
            <p:spPr>
              <a:xfrm>
                <a:off x="0" y="2992516"/>
                <a:ext cx="5865648"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a:solidFill>
                            <a:srgbClr val="836967"/>
                          </a:solidFill>
                          <a:latin typeface="Cambria Math" panose="02040503050406030204" pitchFamily="18" charset="0"/>
                        </a:rPr>
                        <m:t>𝐶</m:t>
                      </m:r>
                      <m:r>
                        <a:rPr lang="en-US" sz="2000" i="1" dirty="0">
                          <a:solidFill>
                            <a:srgbClr val="836967"/>
                          </a:solidFill>
                          <a:latin typeface="Cambria Math" panose="02040503050406030204" pitchFamily="18" charset="0"/>
                        </a:rPr>
                        <m:t>(</m:t>
                      </m:r>
                      <m:r>
                        <a:rPr lang="en-US" sz="2000" i="1" dirty="0">
                          <a:solidFill>
                            <a:srgbClr val="836967"/>
                          </a:solidFill>
                          <a:latin typeface="Cambria Math" panose="02040503050406030204" pitchFamily="18" charset="0"/>
                        </a:rPr>
                        <m:t>𝑞</m:t>
                      </m:r>
                      <m:r>
                        <a:rPr lang="en-US" sz="2000" i="1" dirty="0">
                          <a:solidFill>
                            <a:srgbClr val="836967"/>
                          </a:solidFill>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0.09</m:t>
                          </m:r>
                        </m:num>
                        <m:den>
                          <m:r>
                            <a:rPr lang="en-US" sz="2000">
                              <a:latin typeface="Cambria Math" panose="02040503050406030204" pitchFamily="18" charset="0"/>
                            </a:rPr>
                            <m:t>3</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3</m:t>
                          </m:r>
                        </m:sup>
                      </m:sSup>
                      <m:r>
                        <a:rPr lang="en-US" sz="200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1.2</m:t>
                          </m:r>
                        </m:num>
                        <m:den>
                          <m:r>
                            <a:rPr lang="en-US" sz="2000">
                              <a:latin typeface="Cambria Math" panose="02040503050406030204" pitchFamily="18" charset="0"/>
                            </a:rPr>
                            <m:t>2</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2</m:t>
                          </m:r>
                        </m:sup>
                      </m:sSup>
                      <m:r>
                        <a:rPr lang="en-US" sz="2000">
                          <a:latin typeface="Cambria Math" panose="02040503050406030204" pitchFamily="18" charset="0"/>
                        </a:rPr>
                        <m:t>−</m:t>
                      </m:r>
                      <m:r>
                        <a:rPr lang="en-US" sz="2000">
                          <a:latin typeface="Cambria Math" panose="02040503050406030204" pitchFamily="18" charset="0"/>
                        </a:rPr>
                        <m:t>4.5</m:t>
                      </m:r>
                      <m:r>
                        <a:rPr lang="en-US" sz="2000" i="1">
                          <a:latin typeface="Cambria Math" panose="02040503050406030204" pitchFamily="18" charset="0"/>
                        </a:rPr>
                        <m:t>𝑞</m:t>
                      </m:r>
                      <m:r>
                        <a:rPr lang="en-US" sz="2000">
                          <a:latin typeface="Cambria Math" panose="02040503050406030204" pitchFamily="18" charset="0"/>
                        </a:rPr>
                        <m:t>+</m:t>
                      </m:r>
                      <m:r>
                        <a:rPr lang="en-US" sz="2000" i="1">
                          <a:latin typeface="Cambria Math" panose="02040503050406030204" pitchFamily="18" charset="0"/>
                        </a:rPr>
                        <m:t>𝐶</m:t>
                      </m:r>
                    </m:oMath>
                  </m:oMathPara>
                </a14:m>
                <a:endParaRPr lang="en-US" sz="2000" dirty="0"/>
              </a:p>
            </p:txBody>
          </p:sp>
        </mc:Choice>
        <mc:Fallback>
          <p:sp>
            <p:nvSpPr>
              <p:cNvPr id="11" name="TextBox 10">
                <a:extLst>
                  <a:ext uri="{FF2B5EF4-FFF2-40B4-BE49-F238E27FC236}">
                    <a16:creationId xmlns:a16="http://schemas.microsoft.com/office/drawing/2014/main" id="{558B1D2D-2A1E-4F4F-8D36-FF781A367F8F}"/>
                  </a:ext>
                </a:extLst>
              </p:cNvPr>
              <p:cNvSpPr txBox="1">
                <a:spLocks noRot="1" noChangeAspect="1" noMove="1" noResize="1" noEditPoints="1" noAdjustHandles="1" noChangeArrowheads="1" noChangeShapeType="1" noTextEdit="1"/>
              </p:cNvSpPr>
              <p:nvPr/>
            </p:nvSpPr>
            <p:spPr>
              <a:xfrm>
                <a:off x="0" y="2992516"/>
                <a:ext cx="5865648" cy="6705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FF9C60A-CB83-4845-B3BB-1E184EE4F1FE}"/>
                  </a:ext>
                </a:extLst>
              </p:cNvPr>
              <p:cNvSpPr txBox="1"/>
              <p:nvPr/>
            </p:nvSpPr>
            <p:spPr>
              <a:xfrm>
                <a:off x="729705" y="4245209"/>
                <a:ext cx="154805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=7700,</m:t>
                      </m:r>
                    </m:oMath>
                  </m:oMathPara>
                </a14:m>
                <a:endParaRPr lang="en-US" sz="2000" dirty="0"/>
              </a:p>
            </p:txBody>
          </p:sp>
        </mc:Choice>
        <mc:Fallback>
          <p:sp>
            <p:nvSpPr>
              <p:cNvPr id="12" name="TextBox 11">
                <a:extLst>
                  <a:ext uri="{FF2B5EF4-FFF2-40B4-BE49-F238E27FC236}">
                    <a16:creationId xmlns:a16="http://schemas.microsoft.com/office/drawing/2014/main" id="{BFF9C60A-CB83-4845-B3BB-1E184EE4F1FE}"/>
                  </a:ext>
                </a:extLst>
              </p:cNvPr>
              <p:cNvSpPr txBox="1">
                <a:spLocks noRot="1" noChangeAspect="1" noMove="1" noResize="1" noEditPoints="1" noAdjustHandles="1" noChangeArrowheads="1" noChangeShapeType="1" noTextEdit="1"/>
              </p:cNvSpPr>
              <p:nvPr/>
            </p:nvSpPr>
            <p:spPr>
              <a:xfrm>
                <a:off x="729705" y="4245209"/>
                <a:ext cx="1548052" cy="307777"/>
              </a:xfrm>
              <a:prstGeom prst="rect">
                <a:avLst/>
              </a:prstGeom>
              <a:blipFill>
                <a:blip r:embed="rId7"/>
                <a:stretch>
                  <a:fillRect l="-3150" b="-98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C242480-C084-45B0-98F3-133A6C73F38F}"/>
                  </a:ext>
                </a:extLst>
              </p:cNvPr>
              <p:cNvSpPr txBox="1"/>
              <p:nvPr/>
            </p:nvSpPr>
            <p:spPr>
              <a:xfrm>
                <a:off x="2689377" y="4031434"/>
                <a:ext cx="5635779"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a:solidFill>
                            <a:srgbClr val="836967"/>
                          </a:solidFill>
                          <a:latin typeface="Cambria Math" panose="02040503050406030204" pitchFamily="18" charset="0"/>
                        </a:rPr>
                        <m:t>7700=</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0.09</m:t>
                          </m:r>
                        </m:num>
                        <m:den>
                          <m:r>
                            <a:rPr lang="en-US" sz="2000">
                              <a:latin typeface="Cambria Math" panose="02040503050406030204" pitchFamily="18" charset="0"/>
                            </a:rPr>
                            <m:t>3</m:t>
                          </m:r>
                        </m:den>
                      </m:f>
                      <m:r>
                        <a:rPr lang="en-US" sz="2000" i="1">
                          <a:solidFill>
                            <a:srgbClr val="836967"/>
                          </a:solidFill>
                          <a:latin typeface="Cambria Math" panose="02040503050406030204" pitchFamily="18" charset="0"/>
                        </a:rPr>
                        <m:t>(0)</m:t>
                      </m:r>
                      <m:r>
                        <a:rPr lang="en-US" sz="200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1.2</m:t>
                          </m:r>
                        </m:num>
                        <m:den>
                          <m:r>
                            <a:rPr lang="en-US" sz="2000">
                              <a:latin typeface="Cambria Math" panose="02040503050406030204" pitchFamily="18" charset="0"/>
                            </a:rPr>
                            <m:t>2</m:t>
                          </m:r>
                        </m:den>
                      </m:f>
                      <m:r>
                        <a:rPr lang="en-US" sz="2000" i="1">
                          <a:solidFill>
                            <a:srgbClr val="836967"/>
                          </a:solidFill>
                          <a:latin typeface="Cambria Math" panose="02040503050406030204" pitchFamily="18" charset="0"/>
                        </a:rPr>
                        <m:t>(0)</m:t>
                      </m:r>
                      <m:r>
                        <a:rPr lang="en-US" sz="2000">
                          <a:latin typeface="Cambria Math" panose="02040503050406030204" pitchFamily="18" charset="0"/>
                        </a:rPr>
                        <m:t>−</m:t>
                      </m:r>
                      <m:r>
                        <a:rPr lang="en-US" sz="2000">
                          <a:latin typeface="Cambria Math" panose="02040503050406030204" pitchFamily="18" charset="0"/>
                        </a:rPr>
                        <m:t>4.5</m:t>
                      </m:r>
                      <m:r>
                        <a:rPr lang="en-US" sz="2000" i="1">
                          <a:latin typeface="Cambria Math" panose="02040503050406030204" pitchFamily="18" charset="0"/>
                        </a:rPr>
                        <m:t>(0)</m:t>
                      </m:r>
                      <m:r>
                        <a:rPr lang="en-US" sz="2000">
                          <a:latin typeface="Cambria Math" panose="02040503050406030204" pitchFamily="18" charset="0"/>
                        </a:rPr>
                        <m:t>+</m:t>
                      </m:r>
                      <m:r>
                        <a:rPr lang="en-US" sz="2000" i="1">
                          <a:latin typeface="Cambria Math" panose="02040503050406030204" pitchFamily="18" charset="0"/>
                        </a:rPr>
                        <m:t>𝐶</m:t>
                      </m:r>
                      <m:r>
                        <a:rPr lang="en-US" sz="2000" i="1" dirty="0">
                          <a:latin typeface="Cambria Math" panose="02040503050406030204" pitchFamily="18" charset="0"/>
                        </a:rPr>
                        <m:t>=</m:t>
                      </m:r>
                      <m:r>
                        <a:rPr lang="en-US" sz="2000" i="1" dirty="0">
                          <a:latin typeface="Cambria Math" panose="02040503050406030204" pitchFamily="18" charset="0"/>
                        </a:rPr>
                        <m:t>𝐶</m:t>
                      </m:r>
                    </m:oMath>
                  </m:oMathPara>
                </a14:m>
                <a:endParaRPr lang="en-US" sz="2000" dirty="0"/>
              </a:p>
            </p:txBody>
          </p:sp>
        </mc:Choice>
        <mc:Fallback>
          <p:sp>
            <p:nvSpPr>
              <p:cNvPr id="14" name="TextBox 13">
                <a:extLst>
                  <a:ext uri="{FF2B5EF4-FFF2-40B4-BE49-F238E27FC236}">
                    <a16:creationId xmlns:a16="http://schemas.microsoft.com/office/drawing/2014/main" id="{4C242480-C084-45B0-98F3-133A6C73F38F}"/>
                  </a:ext>
                </a:extLst>
              </p:cNvPr>
              <p:cNvSpPr txBox="1">
                <a:spLocks noRot="1" noChangeAspect="1" noMove="1" noResize="1" noEditPoints="1" noAdjustHandles="1" noChangeArrowheads="1" noChangeShapeType="1" noTextEdit="1"/>
              </p:cNvSpPr>
              <p:nvPr/>
            </p:nvSpPr>
            <p:spPr>
              <a:xfrm>
                <a:off x="2689377" y="4031434"/>
                <a:ext cx="5635779" cy="67056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7821B8F-111E-443B-B6FF-39388B163913}"/>
                  </a:ext>
                </a:extLst>
              </p:cNvPr>
              <p:cNvSpPr txBox="1"/>
              <p:nvPr/>
            </p:nvSpPr>
            <p:spPr>
              <a:xfrm>
                <a:off x="-4596" y="5014288"/>
                <a:ext cx="5274530"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dirty="0">
                          <a:solidFill>
                            <a:srgbClr val="836967"/>
                          </a:solidFill>
                          <a:latin typeface="Cambria Math" panose="02040503050406030204" pitchFamily="18" charset="0"/>
                        </a:rPr>
                        <m:t>𝐶</m:t>
                      </m:r>
                      <m:r>
                        <a:rPr lang="en-US" sz="2000" i="1" dirty="0">
                          <a:solidFill>
                            <a:srgbClr val="836967"/>
                          </a:solidFill>
                          <a:latin typeface="Cambria Math" panose="02040503050406030204" pitchFamily="18" charset="0"/>
                        </a:rPr>
                        <m:t>(</m:t>
                      </m:r>
                      <m:r>
                        <a:rPr lang="en-US" sz="2000" i="1" dirty="0">
                          <a:solidFill>
                            <a:srgbClr val="836967"/>
                          </a:solidFill>
                          <a:latin typeface="Cambria Math" panose="02040503050406030204" pitchFamily="18" charset="0"/>
                        </a:rPr>
                        <m:t>𝑞</m:t>
                      </m:r>
                      <m:r>
                        <a:rPr lang="en-US" sz="2000" i="1" dirty="0">
                          <a:solidFill>
                            <a:srgbClr val="836967"/>
                          </a:solidFill>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0.09</m:t>
                          </m:r>
                        </m:num>
                        <m:den>
                          <m:r>
                            <a:rPr lang="en-US" sz="2000">
                              <a:latin typeface="Cambria Math" panose="02040503050406030204" pitchFamily="18" charset="0"/>
                            </a:rPr>
                            <m:t>3</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3</m:t>
                          </m:r>
                        </m:sup>
                      </m:sSup>
                      <m:r>
                        <a:rPr lang="en-US" sz="200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1.2</m:t>
                          </m:r>
                        </m:num>
                        <m:den>
                          <m:r>
                            <a:rPr lang="en-US" sz="2000">
                              <a:latin typeface="Cambria Math" panose="02040503050406030204" pitchFamily="18" charset="0"/>
                            </a:rPr>
                            <m:t>2</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𝑞</m:t>
                          </m:r>
                        </m:e>
                        <m:sup>
                          <m:r>
                            <a:rPr lang="en-US" sz="2000">
                              <a:latin typeface="Cambria Math" panose="02040503050406030204" pitchFamily="18" charset="0"/>
                            </a:rPr>
                            <m:t>2</m:t>
                          </m:r>
                        </m:sup>
                      </m:sSup>
                      <m:r>
                        <a:rPr lang="en-US" sz="2000">
                          <a:latin typeface="Cambria Math" panose="02040503050406030204" pitchFamily="18" charset="0"/>
                        </a:rPr>
                        <m:t>−</m:t>
                      </m:r>
                      <m:r>
                        <a:rPr lang="en-US" sz="2000">
                          <a:latin typeface="Cambria Math" panose="02040503050406030204" pitchFamily="18" charset="0"/>
                        </a:rPr>
                        <m:t>4.5</m:t>
                      </m:r>
                      <m:r>
                        <a:rPr lang="en-US" sz="2000" i="1">
                          <a:latin typeface="Cambria Math" panose="02040503050406030204" pitchFamily="18" charset="0"/>
                        </a:rPr>
                        <m:t>𝑞</m:t>
                      </m:r>
                      <m:r>
                        <a:rPr lang="en-US" sz="2000">
                          <a:latin typeface="Cambria Math" panose="02040503050406030204" pitchFamily="18" charset="0"/>
                        </a:rPr>
                        <m:t>+</m:t>
                      </m:r>
                      <m:r>
                        <a:rPr lang="en-US" sz="2000" i="1">
                          <a:latin typeface="Cambria Math" panose="02040503050406030204" pitchFamily="18" charset="0"/>
                        </a:rPr>
                        <m:t>7700</m:t>
                      </m:r>
                    </m:oMath>
                  </m:oMathPara>
                </a14:m>
                <a:endParaRPr lang="en-US" sz="2000" dirty="0"/>
              </a:p>
            </p:txBody>
          </p:sp>
        </mc:Choice>
        <mc:Fallback>
          <p:sp>
            <p:nvSpPr>
              <p:cNvPr id="16" name="TextBox 15">
                <a:extLst>
                  <a:ext uri="{FF2B5EF4-FFF2-40B4-BE49-F238E27FC236}">
                    <a16:creationId xmlns:a16="http://schemas.microsoft.com/office/drawing/2014/main" id="{07821B8F-111E-443B-B6FF-39388B163913}"/>
                  </a:ext>
                </a:extLst>
              </p:cNvPr>
              <p:cNvSpPr txBox="1">
                <a:spLocks noRot="1" noChangeAspect="1" noMove="1" noResize="1" noEditPoints="1" noAdjustHandles="1" noChangeArrowheads="1" noChangeShapeType="1" noTextEdit="1"/>
              </p:cNvSpPr>
              <p:nvPr/>
            </p:nvSpPr>
            <p:spPr>
              <a:xfrm>
                <a:off x="-4596" y="5014288"/>
                <a:ext cx="5274530" cy="67056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757622B-A577-41F6-B887-BA1298DC2B71}"/>
                  </a:ext>
                </a:extLst>
              </p:cNvPr>
              <p:cNvSpPr txBox="1"/>
              <p:nvPr/>
            </p:nvSpPr>
            <p:spPr>
              <a:xfrm>
                <a:off x="518914" y="5883118"/>
                <a:ext cx="4988353"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10)=</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0.09</m:t>
                          </m:r>
                        </m:num>
                        <m:den>
                          <m:r>
                            <a:rPr lang="en-US" sz="2000">
                              <a:latin typeface="Cambria Math" panose="02040503050406030204" pitchFamily="18" charset="0"/>
                            </a:rPr>
                            <m:t>3</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10</m:t>
                          </m:r>
                        </m:e>
                        <m:sup>
                          <m:r>
                            <a:rPr lang="en-US" sz="2000">
                              <a:latin typeface="Cambria Math" panose="02040503050406030204" pitchFamily="18" charset="0"/>
                            </a:rPr>
                            <m:t>3</m:t>
                          </m:r>
                        </m:sup>
                      </m:sSup>
                      <m:r>
                        <a:rPr lang="en-US" sz="200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a:latin typeface="Cambria Math" panose="02040503050406030204" pitchFamily="18" charset="0"/>
                            </a:rPr>
                            <m:t>1.2</m:t>
                          </m:r>
                        </m:num>
                        <m:den>
                          <m:r>
                            <a:rPr lang="en-US" sz="2000">
                              <a:latin typeface="Cambria Math" panose="02040503050406030204" pitchFamily="18" charset="0"/>
                            </a:rPr>
                            <m:t>2</m:t>
                          </m:r>
                        </m:den>
                      </m:f>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10</m:t>
                          </m:r>
                        </m:e>
                        <m:sup>
                          <m:r>
                            <a:rPr lang="en-US" sz="2000">
                              <a:latin typeface="Cambria Math" panose="02040503050406030204" pitchFamily="18" charset="0"/>
                            </a:rPr>
                            <m:t>2</m:t>
                          </m:r>
                        </m:sup>
                      </m:sSup>
                      <m:r>
                        <a:rPr lang="en-US" sz="2000">
                          <a:latin typeface="Cambria Math" panose="02040503050406030204" pitchFamily="18" charset="0"/>
                        </a:rPr>
                        <m:t>−</m:t>
                      </m:r>
                      <m:r>
                        <a:rPr lang="en-US" sz="2000">
                          <a:latin typeface="Cambria Math" panose="02040503050406030204" pitchFamily="18" charset="0"/>
                        </a:rPr>
                        <m:t>4.5</m:t>
                      </m:r>
                      <m:r>
                        <a:rPr lang="en-US" sz="2000" i="1">
                          <a:latin typeface="Cambria Math" panose="02040503050406030204" pitchFamily="18" charset="0"/>
                        </a:rPr>
                        <m:t>(10)</m:t>
                      </m:r>
                      <m:r>
                        <a:rPr lang="en-US" sz="2000">
                          <a:latin typeface="Cambria Math" panose="02040503050406030204" pitchFamily="18" charset="0"/>
                        </a:rPr>
                        <m:t>+</m:t>
                      </m:r>
                      <m:r>
                        <a:rPr lang="en-US" sz="2000" i="1">
                          <a:latin typeface="Cambria Math" panose="02040503050406030204" pitchFamily="18" charset="0"/>
                        </a:rPr>
                        <m:t>7700</m:t>
                      </m:r>
                    </m:oMath>
                  </m:oMathPara>
                </a14:m>
                <a:endParaRPr lang="en-US" sz="2000" dirty="0"/>
              </a:p>
            </p:txBody>
          </p:sp>
        </mc:Choice>
        <mc:Fallback>
          <p:sp>
            <p:nvSpPr>
              <p:cNvPr id="17" name="TextBox 16">
                <a:extLst>
                  <a:ext uri="{FF2B5EF4-FFF2-40B4-BE49-F238E27FC236}">
                    <a16:creationId xmlns:a16="http://schemas.microsoft.com/office/drawing/2014/main" id="{D757622B-A577-41F6-B887-BA1298DC2B71}"/>
                  </a:ext>
                </a:extLst>
              </p:cNvPr>
              <p:cNvSpPr txBox="1">
                <a:spLocks noRot="1" noChangeAspect="1" noMove="1" noResize="1" noEditPoints="1" noAdjustHandles="1" noChangeArrowheads="1" noChangeShapeType="1" noTextEdit="1"/>
              </p:cNvSpPr>
              <p:nvPr/>
            </p:nvSpPr>
            <p:spPr>
              <a:xfrm>
                <a:off x="518914" y="5883118"/>
                <a:ext cx="4988353" cy="57823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546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68B1E0-41F7-4CBA-8D29-807FB7459B0D}"/>
              </a:ext>
            </a:extLst>
          </p:cNvPr>
          <p:cNvSpPr>
            <a:spLocks noGrp="1"/>
          </p:cNvSpPr>
          <p:nvPr>
            <p:ph type="title"/>
          </p:nvPr>
        </p:nvSpPr>
        <p:spPr>
          <a:xfrm>
            <a:off x="395289" y="206221"/>
            <a:ext cx="8389936" cy="553998"/>
          </a:xfrm>
        </p:spPr>
        <p:txBody>
          <a:bodyPr lIns="0" tIns="0" rIns="0" bIns="0" anchor="ctr">
            <a:spAutoFit/>
          </a:bodyPr>
          <a:lstStyle/>
          <a:p>
            <a:r>
              <a:rPr lang="en-US" dirty="0">
                <a:solidFill>
                  <a:srgbClr val="0070C0"/>
                </a:solidFill>
              </a:rPr>
              <a:t>Chapter Objectives </a:t>
            </a:r>
            <a:r>
              <a:rPr lang="en-US" sz="2800" dirty="0">
                <a:solidFill>
                  <a:srgbClr val="0070C0"/>
                </a:solidFill>
              </a:rPr>
              <a:t> </a:t>
            </a:r>
            <a:endParaRPr lang="en-US" dirty="0">
              <a:solidFill>
                <a:srgbClr val="0070C0"/>
              </a:solidFill>
            </a:endParaRPr>
          </a:p>
        </p:txBody>
      </p:sp>
      <p:sp>
        <p:nvSpPr>
          <p:cNvPr id="4" name="Content Placeholder 10">
            <a:extLst>
              <a:ext uri="{FF2B5EF4-FFF2-40B4-BE49-F238E27FC236}">
                <a16:creationId xmlns:a16="http://schemas.microsoft.com/office/drawing/2014/main" id="{4394265D-1D67-4306-BD5F-F0F2E73526FE}"/>
              </a:ext>
            </a:extLst>
          </p:cNvPr>
          <p:cNvSpPr txBox="1">
            <a:spLocks/>
          </p:cNvSpPr>
          <p:nvPr/>
        </p:nvSpPr>
        <p:spPr>
          <a:xfrm>
            <a:off x="173037" y="715707"/>
            <a:ext cx="8389937" cy="2516073"/>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indent="-256032">
              <a:buFont typeface="Arial" panose="020B0604020202020204" pitchFamily="34" charset="0"/>
              <a:buChar char="•"/>
              <a:defRPr/>
            </a:pPr>
            <a:r>
              <a:rPr lang="en-US" altLang="en-US" sz="1800" kern="1200" dirty="0">
                <a:solidFill>
                  <a:prstClr val="black"/>
                </a:solidFill>
                <a:ea typeface="+mn-ea"/>
                <a:cs typeface="+mn-cs"/>
              </a:rPr>
              <a:t>To define the differential, interpret it geometrically, and use it in approximations. Also, to restate the reciprocal relationship between</a:t>
            </a:r>
          </a:p>
          <a:p>
            <a:pPr indent="-256032">
              <a:buFont typeface="Arial" panose="020B0604020202020204" pitchFamily="34" charset="0"/>
              <a:buChar char="•"/>
              <a:defRPr/>
            </a:pPr>
            <a:r>
              <a:rPr lang="en-US" altLang="en-US" sz="1800" kern="1200" dirty="0">
                <a:solidFill>
                  <a:prstClr val="black"/>
                </a:solidFill>
                <a:ea typeface="+mn-ea"/>
                <a:cs typeface="+mn-cs"/>
              </a:rPr>
              <a:t>To define the antiderivative and the indefinite integral and to apply basic integration formulas.</a:t>
            </a:r>
          </a:p>
          <a:p>
            <a:pPr indent="-256032">
              <a:buFont typeface="Arial" panose="020B0604020202020204" pitchFamily="34" charset="0"/>
              <a:buChar char="•"/>
              <a:defRPr/>
            </a:pPr>
            <a:r>
              <a:rPr lang="en-US" altLang="en-US" sz="1800" kern="1200" dirty="0">
                <a:solidFill>
                  <a:prstClr val="black"/>
                </a:solidFill>
                <a:ea typeface="+mn-ea"/>
                <a:cs typeface="+mn-cs"/>
              </a:rPr>
              <a:t>To find a particular antiderivative of a function that satisfies certain conditions. This involves evaluating constants of integration.</a:t>
            </a:r>
          </a:p>
          <a:p>
            <a:pPr indent="-256032">
              <a:buFont typeface="Arial" panose="020B0604020202020204" pitchFamily="34" charset="0"/>
              <a:buChar char="•"/>
              <a:defRPr/>
            </a:pPr>
            <a:r>
              <a:rPr lang="en-US" altLang="en-US" sz="1800" kern="1200" dirty="0">
                <a:solidFill>
                  <a:prstClr val="black"/>
                </a:solidFill>
                <a:ea typeface="+mn-ea"/>
                <a:cs typeface="+mn-cs"/>
              </a:rPr>
              <a:t>To learn and apply the formulas for</a:t>
            </a:r>
            <a:endParaRPr lang="en-US" sz="1800" kern="1200" dirty="0">
              <a:solidFill>
                <a:prstClr val="black"/>
              </a:solidFill>
              <a:ea typeface="+mn-ea"/>
              <a:cs typeface="+mn-cs"/>
            </a:endParaRPr>
          </a:p>
        </p:txBody>
      </p:sp>
      <p:graphicFrame>
        <p:nvGraphicFramePr>
          <p:cNvPr id="5" name="Object 4" descr="Integral u super n baseline du comma integral e super n baseline du comma and integral 1 over u baseline du.">
            <a:extLst>
              <a:ext uri="{FF2B5EF4-FFF2-40B4-BE49-F238E27FC236}">
                <a16:creationId xmlns:a16="http://schemas.microsoft.com/office/drawing/2014/main" id="{D8DF0EE6-E99B-4628-909B-DBA17D386735}"/>
              </a:ext>
            </a:extLst>
          </p:cNvPr>
          <p:cNvGraphicFramePr>
            <a:graphicFrameLocks noChangeAspect="1"/>
          </p:cNvGraphicFramePr>
          <p:nvPr>
            <p:extLst>
              <p:ext uri="{D42A27DB-BD31-4B8C-83A1-F6EECF244321}">
                <p14:modId xmlns:p14="http://schemas.microsoft.com/office/powerpoint/2010/main" val="383124715"/>
              </p:ext>
            </p:extLst>
          </p:nvPr>
        </p:nvGraphicFramePr>
        <p:xfrm>
          <a:off x="4140178" y="2665002"/>
          <a:ext cx="3162344" cy="791438"/>
        </p:xfrm>
        <a:graphic>
          <a:graphicData uri="http://schemas.openxmlformats.org/presentationml/2006/ole">
            <mc:AlternateContent xmlns:mc="http://schemas.openxmlformats.org/markup-compatibility/2006">
              <mc:Choice xmlns:v="urn:schemas-microsoft-com:vml" Requires="v">
                <p:oleObj spid="_x0000_s102419" name="Equation" r:id="rId3" imgW="1574640" imgH="393480" progId="Equation.DSMT4">
                  <p:embed/>
                </p:oleObj>
              </mc:Choice>
              <mc:Fallback>
                <p:oleObj name="Equation" r:id="rId3" imgW="1574640" imgH="393480" progId="Equation.DSMT4">
                  <p:embed/>
                  <p:pic>
                    <p:nvPicPr>
                      <p:cNvPr id="4" name="Object 3" descr="Integral u super n baseline du comma integral e super n baseline du comma and integral 1 over u baseline du.">
                        <a:extLst>
                          <a:ext uri="{FF2B5EF4-FFF2-40B4-BE49-F238E27FC236}">
                            <a16:creationId xmlns:a16="http://schemas.microsoft.com/office/drawing/2014/main" id="{2FA430F6-CADE-4F80-9BB5-22C213B0B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178" y="2665002"/>
                        <a:ext cx="3162344" cy="79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10">
            <a:extLst>
              <a:ext uri="{FF2B5EF4-FFF2-40B4-BE49-F238E27FC236}">
                <a16:creationId xmlns:a16="http://schemas.microsoft.com/office/drawing/2014/main" id="{8B569544-1E8B-49B9-8A08-54AA9E29DACF}"/>
              </a:ext>
            </a:extLst>
          </p:cNvPr>
          <p:cNvSpPr txBox="1">
            <a:spLocks/>
          </p:cNvSpPr>
          <p:nvPr/>
        </p:nvSpPr>
        <p:spPr>
          <a:xfrm>
            <a:off x="160315" y="3541581"/>
            <a:ext cx="8389937" cy="260071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indent="-256032">
              <a:buFont typeface="Arial" panose="020B0604020202020204" pitchFamily="34" charset="0"/>
              <a:buChar char="•"/>
              <a:defRPr/>
            </a:pPr>
            <a:r>
              <a:rPr lang="en-CA" sz="1800" kern="1200" dirty="0">
                <a:solidFill>
                  <a:prstClr val="black"/>
                </a:solidFill>
                <a:ea typeface="+mn-ea"/>
                <a:cs typeface="+mn-cs"/>
              </a:rPr>
              <a:t>To discuss techniques of handling more challenging integration problems, namely, by algebraic manipulation and by fitting the integrand to a familiar form. To integrate an exponential function with base different from </a:t>
            </a:r>
            <a:r>
              <a:rPr lang="en-CA" sz="1800" i="1" kern="1200" dirty="0">
                <a:solidFill>
                  <a:prstClr val="black"/>
                </a:solidFill>
                <a:ea typeface="+mn-ea"/>
                <a:cs typeface="+mn-cs"/>
              </a:rPr>
              <a:t>e</a:t>
            </a:r>
            <a:r>
              <a:rPr lang="en-CA" sz="1800" kern="1200" dirty="0">
                <a:solidFill>
                  <a:prstClr val="black"/>
                </a:solidFill>
                <a:ea typeface="+mn-ea"/>
                <a:cs typeface="+mn-cs"/>
              </a:rPr>
              <a:t> and to find the consumption function, given the marginal propensity to consume.</a:t>
            </a:r>
          </a:p>
          <a:p>
            <a:pPr indent="-256032">
              <a:buFont typeface="Arial" panose="020B0604020202020204" pitchFamily="34" charset="0"/>
              <a:buChar char="•"/>
              <a:defRPr/>
            </a:pPr>
            <a:r>
              <a:rPr lang="en-CA" sz="1800" kern="1200" dirty="0">
                <a:solidFill>
                  <a:prstClr val="black"/>
                </a:solidFill>
                <a:ea typeface="+mn-ea"/>
                <a:cs typeface="+mn-cs"/>
              </a:rPr>
              <a:t>To motivate, by means of the concept of area, the definite integral as a limit of a special sum; to evaluate simple definite integrals by using a limiting process.</a:t>
            </a:r>
          </a:p>
          <a:p>
            <a:pPr indent="-256032">
              <a:buFont typeface="Arial" panose="020B0604020202020204" pitchFamily="34" charset="0"/>
              <a:buChar char="•"/>
              <a:defRPr/>
            </a:pPr>
            <a:r>
              <a:rPr lang="en-CA" sz="1800" kern="1200" dirty="0">
                <a:solidFill>
                  <a:prstClr val="black"/>
                </a:solidFill>
                <a:ea typeface="+mn-ea"/>
                <a:cs typeface="+mn-cs"/>
              </a:rPr>
              <a:t>To develop informally the Fundamental Theorem of Calculus and to use it to compute definite integrals.</a:t>
            </a:r>
            <a:endParaRPr lang="en-US" sz="1800" kern="1200" dirty="0">
              <a:solidFill>
                <a:prstClr val="black"/>
              </a:solidFill>
              <a:ea typeface="+mn-ea"/>
              <a:cs typeface="+mn-cs"/>
            </a:endParaRPr>
          </a:p>
        </p:txBody>
      </p:sp>
    </p:spTree>
    <p:extLst>
      <p:ext uri="{BB962C8B-B14F-4D97-AF65-F5344CB8AC3E}">
        <p14:creationId xmlns:p14="http://schemas.microsoft.com/office/powerpoint/2010/main" val="14215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611-46B2-4596-B279-E45E2AC55D43}"/>
              </a:ext>
            </a:extLst>
          </p:cNvPr>
          <p:cNvSpPr>
            <a:spLocks noGrp="1"/>
          </p:cNvSpPr>
          <p:nvPr>
            <p:ph type="title"/>
          </p:nvPr>
        </p:nvSpPr>
        <p:spPr>
          <a:xfrm>
            <a:off x="395287" y="222366"/>
            <a:ext cx="8389937" cy="553998"/>
          </a:xfrm>
        </p:spPr>
        <p:txBody>
          <a:bodyPr lIns="0" tIns="0" rIns="0" bIns="0" anchor="ctr">
            <a:spAutoFit/>
          </a:bodyPr>
          <a:lstStyle/>
          <a:p>
            <a:r>
              <a:rPr lang="en-US" dirty="0">
                <a:solidFill>
                  <a:srgbClr val="0070C0"/>
                </a:solidFill>
              </a:rPr>
              <a:t>14.4 More Integration Formulas</a:t>
            </a:r>
            <a:endParaRPr lang="en-IN" sz="2800" dirty="0">
              <a:solidFill>
                <a:srgbClr val="0070C0"/>
              </a:solidFil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1E7BE3D-86E0-4B86-8501-2CDF246A1D9D}"/>
                  </a:ext>
                </a:extLst>
              </p:cNvPr>
              <p:cNvSpPr txBox="1"/>
              <p:nvPr/>
            </p:nvSpPr>
            <p:spPr>
              <a:xfrm>
                <a:off x="395286" y="1006652"/>
                <a:ext cx="6253163" cy="400110"/>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If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𝑢</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rPr>
                  <a:t> then,</a:t>
                </a:r>
              </a:p>
            </p:txBody>
          </p:sp>
        </mc:Choice>
        <mc:Fallback>
          <p:sp>
            <p:nvSpPr>
              <p:cNvPr id="3" name="TextBox 2">
                <a:extLst>
                  <a:ext uri="{FF2B5EF4-FFF2-40B4-BE49-F238E27FC236}">
                    <a16:creationId xmlns:a16="http://schemas.microsoft.com/office/drawing/2014/main" id="{51E7BE3D-86E0-4B86-8501-2CDF246A1D9D}"/>
                  </a:ext>
                </a:extLst>
              </p:cNvPr>
              <p:cNvSpPr txBox="1">
                <a:spLocks noRot="1" noChangeAspect="1" noMove="1" noResize="1" noEditPoints="1" noAdjustHandles="1" noChangeArrowheads="1" noChangeShapeType="1" noTextEdit="1"/>
              </p:cNvSpPr>
              <p:nvPr/>
            </p:nvSpPr>
            <p:spPr>
              <a:xfrm>
                <a:off x="395286" y="1006652"/>
                <a:ext cx="6253163" cy="400110"/>
              </a:xfrm>
              <a:prstGeom prst="rect">
                <a:avLst/>
              </a:prstGeom>
              <a:blipFill>
                <a:blip r:embed="rId3"/>
                <a:stretch>
                  <a:fillRect l="-1072" t="-7576" b="-25758"/>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3E3D2663-1792-4B67-8FB6-8654B6427C63}"/>
              </a:ext>
            </a:extLst>
          </p:cNvPr>
          <p:cNvSpPr txBox="1">
            <a:spLocks/>
          </p:cNvSpPr>
          <p:nvPr/>
        </p:nvSpPr>
        <p:spPr>
          <a:xfrm>
            <a:off x="368934" y="1480694"/>
            <a:ext cx="8379780"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400" b="1"/>
              <a:t>Power Rule for Integration</a:t>
            </a:r>
            <a:endParaRPr lang="en-US" sz="2400" dirty="0">
              <a:solidFill>
                <a:srgbClr val="9B0000"/>
              </a:solidFill>
            </a:endParaRPr>
          </a:p>
        </p:txBody>
      </p:sp>
      <p:graphicFrame>
        <p:nvGraphicFramePr>
          <p:cNvPr id="5" name="Object 4" descr="If u is differentiable, then integral u super a baseline du equals start fraction u super a plus 1 over a plus 1 end fraction plus cap C if a not equals minus 1.">
            <a:extLst>
              <a:ext uri="{FF2B5EF4-FFF2-40B4-BE49-F238E27FC236}">
                <a16:creationId xmlns:a16="http://schemas.microsoft.com/office/drawing/2014/main" id="{753C2A4E-CA42-4849-9FED-770AC3A25151}"/>
              </a:ext>
            </a:extLst>
          </p:cNvPr>
          <p:cNvGraphicFramePr>
            <a:graphicFrameLocks noChangeAspect="1"/>
          </p:cNvGraphicFramePr>
          <p:nvPr>
            <p:extLst>
              <p:ext uri="{D42A27DB-BD31-4B8C-83A1-F6EECF244321}">
                <p14:modId xmlns:p14="http://schemas.microsoft.com/office/powerpoint/2010/main" val="3317388059"/>
              </p:ext>
            </p:extLst>
          </p:nvPr>
        </p:nvGraphicFramePr>
        <p:xfrm>
          <a:off x="1055690" y="1850026"/>
          <a:ext cx="6540500" cy="809625"/>
        </p:xfrm>
        <a:graphic>
          <a:graphicData uri="http://schemas.openxmlformats.org/presentationml/2006/ole">
            <mc:AlternateContent xmlns:mc="http://schemas.openxmlformats.org/markup-compatibility/2006">
              <mc:Choice xmlns:v="urn:schemas-microsoft-com:vml" Requires="v">
                <p:oleObj spid="_x0000_s108576" name="Equation" r:id="rId4" imgW="3288960" imgH="406080" progId="Equation.DSMT4">
                  <p:embed/>
                </p:oleObj>
              </mc:Choice>
              <mc:Fallback>
                <p:oleObj name="Equation" r:id="rId4" imgW="3288960" imgH="406080" progId="Equation.DSMT4">
                  <p:embed/>
                  <p:pic>
                    <p:nvPicPr>
                      <p:cNvPr id="8" name="Object 7" descr="If u is differentiable, then integral u super a baseline du equals start fraction u super a plus 1 over a plus 1 end fraction plus cap C if a not equals minus 1.">
                        <a:extLst>
                          <a:ext uri="{FF2B5EF4-FFF2-40B4-BE49-F238E27FC236}">
                            <a16:creationId xmlns:a16="http://schemas.microsoft.com/office/drawing/2014/main" id="{0CDE4732-58F6-466A-AFB8-0726423EB43F}"/>
                          </a:ext>
                        </a:extLst>
                      </p:cNvPr>
                      <p:cNvPicPr>
                        <a:picLocks noChangeAspect="1" noChangeArrowheads="1"/>
                      </p:cNvPicPr>
                      <p:nvPr/>
                    </p:nvPicPr>
                    <p:blipFill>
                      <a:blip r:embed="rId5"/>
                      <a:srcRect/>
                      <a:stretch>
                        <a:fillRect/>
                      </a:stretch>
                    </p:blipFill>
                    <p:spPr bwMode="auto">
                      <a:xfrm>
                        <a:off x="1055690" y="1850026"/>
                        <a:ext cx="6540500"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descr="Integral e super u baseline du equals e super u baseline plus cap C.">
            <a:extLst>
              <a:ext uri="{FF2B5EF4-FFF2-40B4-BE49-F238E27FC236}">
                <a16:creationId xmlns:a16="http://schemas.microsoft.com/office/drawing/2014/main" id="{15192D0A-58A8-4E83-9969-E739FCAE4435}"/>
              </a:ext>
            </a:extLst>
          </p:cNvPr>
          <p:cNvGraphicFramePr>
            <a:graphicFrameLocks noChangeAspect="1"/>
          </p:cNvGraphicFramePr>
          <p:nvPr>
            <p:extLst>
              <p:ext uri="{D42A27DB-BD31-4B8C-83A1-F6EECF244321}">
                <p14:modId xmlns:p14="http://schemas.microsoft.com/office/powerpoint/2010/main" val="159048827"/>
              </p:ext>
            </p:extLst>
          </p:nvPr>
        </p:nvGraphicFramePr>
        <p:xfrm>
          <a:off x="3626647" y="3946422"/>
          <a:ext cx="1817687" cy="557212"/>
        </p:xfrm>
        <a:graphic>
          <a:graphicData uri="http://schemas.openxmlformats.org/presentationml/2006/ole">
            <mc:AlternateContent xmlns:mc="http://schemas.openxmlformats.org/markup-compatibility/2006">
              <mc:Choice xmlns:v="urn:schemas-microsoft-com:vml" Requires="v">
                <p:oleObj spid="_x0000_s108577" name="Equation" r:id="rId6" imgW="914400" imgH="279360" progId="Equation.DSMT4">
                  <p:embed/>
                </p:oleObj>
              </mc:Choice>
              <mc:Fallback>
                <p:oleObj name="Equation" r:id="rId6" imgW="914400" imgH="279360" progId="Equation.DSMT4">
                  <p:embed/>
                  <p:pic>
                    <p:nvPicPr>
                      <p:cNvPr id="9" name="Object 8" descr="Integral e super u baseline du equals e super u baseline plus cap C.">
                        <a:extLst>
                          <a:ext uri="{FF2B5EF4-FFF2-40B4-BE49-F238E27FC236}">
                            <a16:creationId xmlns:a16="http://schemas.microsoft.com/office/drawing/2014/main" id="{B0654A79-3352-462D-96A0-5E41604449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647" y="3946422"/>
                        <a:ext cx="1817687"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descr="Integral 1 over x baseline dx equals l n absolute value of x plus cap C for x not equals 0.">
            <a:extLst>
              <a:ext uri="{FF2B5EF4-FFF2-40B4-BE49-F238E27FC236}">
                <a16:creationId xmlns:a16="http://schemas.microsoft.com/office/drawing/2014/main" id="{5F83C100-4877-4B4D-AAA7-D2FA8B2D8675}"/>
              </a:ext>
            </a:extLst>
          </p:cNvPr>
          <p:cNvGraphicFramePr>
            <a:graphicFrameLocks noChangeAspect="1"/>
          </p:cNvGraphicFramePr>
          <p:nvPr>
            <p:extLst>
              <p:ext uri="{D42A27DB-BD31-4B8C-83A1-F6EECF244321}">
                <p14:modId xmlns:p14="http://schemas.microsoft.com/office/powerpoint/2010/main" val="4143714528"/>
              </p:ext>
            </p:extLst>
          </p:nvPr>
        </p:nvGraphicFramePr>
        <p:xfrm>
          <a:off x="2894015" y="5550932"/>
          <a:ext cx="3282950" cy="784225"/>
        </p:xfrm>
        <a:graphic>
          <a:graphicData uri="http://schemas.openxmlformats.org/presentationml/2006/ole">
            <mc:AlternateContent xmlns:mc="http://schemas.openxmlformats.org/markup-compatibility/2006">
              <mc:Choice xmlns:v="urn:schemas-microsoft-com:vml" Requires="v">
                <p:oleObj spid="_x0000_s108578" name="Equation" r:id="rId8" imgW="1650960" imgH="393480" progId="Equation.DSMT4">
                  <p:embed/>
                </p:oleObj>
              </mc:Choice>
              <mc:Fallback>
                <p:oleObj name="Equation" r:id="rId8" imgW="1650960" imgH="393480" progId="Equation.DSMT4">
                  <p:embed/>
                  <p:pic>
                    <p:nvPicPr>
                      <p:cNvPr id="10" name="Object 9" descr="Integral 1 over x baseline dx equals l n absolute value of x plus cap C for x not equals 0.">
                        <a:extLst>
                          <a:ext uri="{FF2B5EF4-FFF2-40B4-BE49-F238E27FC236}">
                            <a16:creationId xmlns:a16="http://schemas.microsoft.com/office/drawing/2014/main" id="{707D5DA8-78AE-4109-AA6D-2261151492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5" y="5550932"/>
                        <a:ext cx="32829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4">
            <a:extLst>
              <a:ext uri="{FF2B5EF4-FFF2-40B4-BE49-F238E27FC236}">
                <a16:creationId xmlns:a16="http://schemas.microsoft.com/office/drawing/2014/main" id="{CA0A56D1-796D-49FE-8299-0E6459A8C2FF}"/>
              </a:ext>
            </a:extLst>
          </p:cNvPr>
          <p:cNvSpPr txBox="1">
            <a:spLocks/>
          </p:cNvSpPr>
          <p:nvPr/>
        </p:nvSpPr>
        <p:spPr>
          <a:xfrm>
            <a:off x="267354" y="3429000"/>
            <a:ext cx="8389937"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400" b="1" dirty="0"/>
              <a:t>Integrating Natural Exponential Functions</a:t>
            </a:r>
            <a:endParaRPr lang="en-US" sz="2400" dirty="0"/>
          </a:p>
        </p:txBody>
      </p:sp>
      <p:sp>
        <p:nvSpPr>
          <p:cNvPr id="9" name="Content Placeholder 5">
            <a:extLst>
              <a:ext uri="{FF2B5EF4-FFF2-40B4-BE49-F238E27FC236}">
                <a16:creationId xmlns:a16="http://schemas.microsoft.com/office/drawing/2014/main" id="{33788427-D38F-49B6-890D-2A0C5F040961}"/>
              </a:ext>
            </a:extLst>
          </p:cNvPr>
          <p:cNvSpPr txBox="1">
            <a:spLocks/>
          </p:cNvSpPr>
          <p:nvPr/>
        </p:nvSpPr>
        <p:spPr>
          <a:xfrm>
            <a:off x="234014" y="5052494"/>
            <a:ext cx="8388386"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400" b="1"/>
              <a:t>Integrals Involving Logarithmic Functions</a:t>
            </a:r>
            <a:endParaRPr lang="en-US" sz="2400" dirty="0"/>
          </a:p>
        </p:txBody>
      </p:sp>
    </p:spTree>
    <p:extLst>
      <p:ext uri="{BB962C8B-B14F-4D97-AF65-F5344CB8AC3E}">
        <p14:creationId xmlns:p14="http://schemas.microsoft.com/office/powerpoint/2010/main" val="13254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DC42D-ADCB-4301-82AD-EFD99A1FEE61}"/>
              </a:ext>
            </a:extLst>
          </p:cNvPr>
          <p:cNvSpPr txBox="1"/>
          <p:nvPr/>
        </p:nvSpPr>
        <p:spPr>
          <a:xfrm>
            <a:off x="227291" y="267409"/>
            <a:ext cx="7245626" cy="369332"/>
          </a:xfrm>
          <a:prstGeom prst="rect">
            <a:avLst/>
          </a:prstGeom>
          <a:noFill/>
        </p:spPr>
        <p:txBody>
          <a:bodyPr wrap="square">
            <a:spAutoFit/>
          </a:bodyPr>
          <a:lstStyle/>
          <a:p>
            <a:r>
              <a:rPr lang="en-US" sz="1800" b="1" dirty="0">
                <a:solidFill>
                  <a:srgbClr val="0000FF"/>
                </a:solidFill>
                <a:effectLst/>
                <a:latin typeface="Times New Roman" panose="02020603050405020304" pitchFamily="18" charset="0"/>
                <a:ea typeface="Times New Roman" panose="02020603050405020304" pitchFamily="18" charset="0"/>
              </a:rPr>
              <a:t>Examples 1:</a:t>
            </a:r>
            <a:r>
              <a:rPr lang="en-US" sz="1800" dirty="0">
                <a:effectLst/>
                <a:latin typeface="Times New Roman" panose="02020603050405020304" pitchFamily="18" charset="0"/>
                <a:ea typeface="Times New Roman" panose="02020603050405020304" pitchFamily="18" charset="0"/>
              </a:rPr>
              <a:t> Find the indefinite integrals by using proper substitution</a:t>
            </a:r>
            <a:endParaRPr lang="en-US" sz="1800" dirty="0"/>
          </a:p>
        </p:txBody>
      </p:sp>
      <mc:AlternateContent xmlns:mc="http://schemas.openxmlformats.org/markup-compatibility/2006">
        <mc:Choice xmlns:a14="http://schemas.microsoft.com/office/drawing/2010/main" Requires="a14">
          <p:sp>
            <p:nvSpPr>
              <p:cNvPr id="3" name="Object 9" descr="Integral 3 x super 2  left parenthesis x super 3 plus 7 right parenthesis super 3 baseline d x.">
                <a:extLst>
                  <a:ext uri="{FF2B5EF4-FFF2-40B4-BE49-F238E27FC236}">
                    <a16:creationId xmlns:a16="http://schemas.microsoft.com/office/drawing/2014/main" id="{FD3812CA-6AE2-405F-8DBB-57005A219AAE}"/>
                  </a:ext>
                </a:extLst>
              </p:cNvPr>
              <p:cNvSpPr txBox="1"/>
              <p:nvPr/>
            </p:nvSpPr>
            <p:spPr bwMode="auto">
              <a:xfrm>
                <a:off x="374390" y="636741"/>
                <a:ext cx="2019300" cy="557212"/>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1)  </m:t>
                      </m:r>
                      <m:nary>
                        <m:naryPr>
                          <m:subHide m:val="on"/>
                          <m:supHide m:val="on"/>
                          <m:ctrlPr>
                            <a:rPr lang="en-US" sz="1800" i="1">
                              <a:solidFill>
                                <a:srgbClr val="000000"/>
                              </a:solidFill>
                              <a:latin typeface="Cambria Math" panose="02040503050406030204" pitchFamily="18" charset="0"/>
                            </a:rPr>
                          </m:ctrlPr>
                        </m:naryPr>
                        <m:sub/>
                        <m:sup/>
                        <m:e>
                          <m:r>
                            <a:rPr lang="en-US" sz="1800" i="1">
                              <a:solidFill>
                                <a:srgbClr val="000000"/>
                              </a:solidFill>
                              <a:latin typeface="Cambria Math" panose="02040503050406030204" pitchFamily="18" charset="0"/>
                            </a:rPr>
                            <m:t>3</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𝑥</m:t>
                              </m:r>
                            </m:e>
                            <m:sup>
                              <m:r>
                                <a:rPr lang="en-US" sz="1800" b="0" i="1" smtClean="0">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7</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e>
                      </m:nary>
                    </m:oMath>
                  </m:oMathPara>
                </a14:m>
                <a:endParaRPr lang="en-US" sz="1800" dirty="0"/>
              </a:p>
            </p:txBody>
          </p:sp>
        </mc:Choice>
        <mc:Fallback>
          <p:sp>
            <p:nvSpPr>
              <p:cNvPr id="3" name="Object 9" descr="Integral 3 x super 2  left parenthesis x super 3 plus 7 right parenthesis super 3 baseline d x.">
                <a:extLst>
                  <a:ext uri="{FF2B5EF4-FFF2-40B4-BE49-F238E27FC236}">
                    <a16:creationId xmlns:a16="http://schemas.microsoft.com/office/drawing/2014/main" id="{FD3812CA-6AE2-405F-8DBB-57005A219AAE}"/>
                  </a:ext>
                </a:extLst>
              </p:cNvPr>
              <p:cNvSpPr txBox="1">
                <a:spLocks noRot="1" noChangeAspect="1" noMove="1" noResize="1" noEditPoints="1" noAdjustHandles="1" noChangeArrowheads="1" noChangeShapeType="1" noTextEdit="1"/>
              </p:cNvSpPr>
              <p:nvPr/>
            </p:nvSpPr>
            <p:spPr bwMode="auto">
              <a:xfrm>
                <a:off x="374390" y="636741"/>
                <a:ext cx="2019300" cy="557212"/>
              </a:xfrm>
              <a:prstGeom prst="rect">
                <a:avLst/>
              </a:prstGeom>
              <a:blipFill>
                <a:blip r:embed="rId2"/>
                <a:stretch>
                  <a:fillRect l="-18976" t="-155435" b="-2173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E511DC6-CD41-43C9-966D-107C394F8840}"/>
                  </a:ext>
                </a:extLst>
              </p:cNvPr>
              <p:cNvSpPr txBox="1"/>
              <p:nvPr/>
            </p:nvSpPr>
            <p:spPr>
              <a:xfrm>
                <a:off x="837538" y="1131349"/>
                <a:ext cx="16254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sSup>
                        <m:sSupPr>
                          <m:ctrlPr>
                            <a:rPr lang="en-US" sz="180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𝑥</m:t>
                          </m:r>
                        </m:e>
                        <m:sup>
                          <m:r>
                            <a:rPr lang="en-US" sz="1800" b="0" i="1" smtClean="0">
                              <a:solidFill>
                                <a:srgbClr val="00B0F0"/>
                              </a:solidFill>
                              <a:latin typeface="Cambria Math" panose="02040503050406030204" pitchFamily="18" charset="0"/>
                            </a:rPr>
                            <m:t>3</m:t>
                          </m:r>
                        </m:sup>
                      </m:sSup>
                      <m:r>
                        <a:rPr lang="en-US" sz="1800" i="1">
                          <a:solidFill>
                            <a:srgbClr val="00B0F0"/>
                          </a:solidFill>
                          <a:latin typeface="Cambria Math" panose="02040503050406030204" pitchFamily="18" charset="0"/>
                        </a:rPr>
                        <m:t>+</m:t>
                      </m:r>
                      <m:r>
                        <a:rPr lang="en-US" sz="1800" i="0">
                          <a:solidFill>
                            <a:srgbClr val="00B0F0"/>
                          </a:solidFill>
                          <a:latin typeface="Cambria Math" panose="02040503050406030204" pitchFamily="18" charset="0"/>
                        </a:rPr>
                        <m:t> </m:t>
                      </m:r>
                      <m:r>
                        <a:rPr lang="en-US" sz="1800" i="1">
                          <a:solidFill>
                            <a:srgbClr val="00B0F0"/>
                          </a:solidFill>
                          <a:latin typeface="Cambria Math" panose="02040503050406030204" pitchFamily="18" charset="0"/>
                        </a:rPr>
                        <m:t>7</m:t>
                      </m:r>
                      <m:r>
                        <a:rPr lang="en-US" sz="1800" b="0" i="1" smtClean="0">
                          <a:solidFill>
                            <a:srgbClr val="00B0F0"/>
                          </a:solidFill>
                          <a:latin typeface="Cambria Math" panose="02040503050406030204" pitchFamily="18" charset="0"/>
                        </a:rPr>
                        <m:t>,</m:t>
                      </m:r>
                    </m:oMath>
                  </m:oMathPara>
                </a14:m>
                <a:endParaRPr lang="en-US" sz="1800" dirty="0"/>
              </a:p>
            </p:txBody>
          </p:sp>
        </mc:Choice>
        <mc:Fallback>
          <p:sp>
            <p:nvSpPr>
              <p:cNvPr id="4" name="TextBox 3">
                <a:extLst>
                  <a:ext uri="{FF2B5EF4-FFF2-40B4-BE49-F238E27FC236}">
                    <a16:creationId xmlns:a16="http://schemas.microsoft.com/office/drawing/2014/main" id="{4E511DC6-CD41-43C9-966D-107C394F8840}"/>
                  </a:ext>
                </a:extLst>
              </p:cNvPr>
              <p:cNvSpPr txBox="1">
                <a:spLocks noRot="1" noChangeAspect="1" noMove="1" noResize="1" noEditPoints="1" noAdjustHandles="1" noChangeArrowheads="1" noChangeShapeType="1" noTextEdit="1"/>
              </p:cNvSpPr>
              <p:nvPr/>
            </p:nvSpPr>
            <p:spPr>
              <a:xfrm>
                <a:off x="837538" y="1131349"/>
                <a:ext cx="1625445" cy="276999"/>
              </a:xfrm>
              <a:prstGeom prst="rect">
                <a:avLst/>
              </a:prstGeom>
              <a:blipFill>
                <a:blip r:embed="rId3"/>
                <a:stretch>
                  <a:fillRect l="-2996" t="-2222"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7EF9F2E-32AA-4710-8629-A97C812AE043}"/>
                  </a:ext>
                </a:extLst>
              </p:cNvPr>
              <p:cNvSpPr txBox="1"/>
              <p:nvPr/>
            </p:nvSpPr>
            <p:spPr>
              <a:xfrm>
                <a:off x="2856838" y="1006891"/>
                <a:ext cx="2519985"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5">
                              <a:lumMod val="75000"/>
                            </a:schemeClr>
                          </a:solidFill>
                          <a:latin typeface="Cambria Math" panose="02040503050406030204" pitchFamily="18" charset="0"/>
                        </a:rPr>
                        <m:t>𝑑𝑢</m:t>
                      </m:r>
                      <m:r>
                        <a:rPr lang="en-US" sz="1800" b="0" i="1" smtClean="0">
                          <a:solidFill>
                            <a:schemeClr val="accent5">
                              <a:lumMod val="75000"/>
                            </a:schemeClr>
                          </a:solidFill>
                          <a:latin typeface="Cambria Math" panose="02040503050406030204" pitchFamily="18" charset="0"/>
                        </a:rPr>
                        <m:t>=3</m:t>
                      </m:r>
                      <m:sSup>
                        <m:sSupPr>
                          <m:ctrlPr>
                            <a:rPr lang="en-US" sz="1800" b="0" i="1" smtClean="0">
                              <a:solidFill>
                                <a:schemeClr val="accent5">
                                  <a:lumMod val="75000"/>
                                </a:schemeClr>
                              </a:solidFill>
                              <a:latin typeface="Cambria Math" panose="02040503050406030204" pitchFamily="18" charset="0"/>
                            </a:rPr>
                          </m:ctrlPr>
                        </m:sSupPr>
                        <m:e>
                          <m:r>
                            <a:rPr lang="en-US" sz="1800" b="0" i="1" smtClean="0">
                              <a:solidFill>
                                <a:schemeClr val="accent5">
                                  <a:lumMod val="75000"/>
                                </a:schemeClr>
                              </a:solidFill>
                              <a:latin typeface="Cambria Math" panose="02040503050406030204" pitchFamily="18" charset="0"/>
                            </a:rPr>
                            <m:t>𝑥</m:t>
                          </m:r>
                        </m:e>
                        <m:sup>
                          <m:r>
                            <a:rPr lang="en-US" sz="1800" b="0" i="1" smtClean="0">
                              <a:solidFill>
                                <a:schemeClr val="accent5">
                                  <a:lumMod val="75000"/>
                                </a:schemeClr>
                              </a:solidFill>
                              <a:latin typeface="Cambria Math" panose="02040503050406030204" pitchFamily="18" charset="0"/>
                            </a:rPr>
                            <m:t>2</m:t>
                          </m:r>
                        </m:sup>
                      </m:sSup>
                      <m:r>
                        <a:rPr lang="en-US" sz="1800" b="0" i="1" smtClean="0">
                          <a:solidFill>
                            <a:schemeClr val="accent5">
                              <a:lumMod val="75000"/>
                            </a:schemeClr>
                          </a:solidFill>
                          <a:latin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𝑑𝑢</m:t>
                          </m:r>
                        </m:num>
                        <m:den>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den>
                      </m:f>
                    </m:oMath>
                  </m:oMathPara>
                </a14:m>
                <a:endParaRPr lang="en-US" sz="1800" dirty="0"/>
              </a:p>
            </p:txBody>
          </p:sp>
        </mc:Choice>
        <mc:Fallback>
          <p:sp>
            <p:nvSpPr>
              <p:cNvPr id="5" name="TextBox 4">
                <a:extLst>
                  <a:ext uri="{FF2B5EF4-FFF2-40B4-BE49-F238E27FC236}">
                    <a16:creationId xmlns:a16="http://schemas.microsoft.com/office/drawing/2014/main" id="{B7EF9F2E-32AA-4710-8629-A97C812AE043}"/>
                  </a:ext>
                </a:extLst>
              </p:cNvPr>
              <p:cNvSpPr txBox="1">
                <a:spLocks noRot="1" noChangeAspect="1" noMove="1" noResize="1" noEditPoints="1" noAdjustHandles="1" noChangeArrowheads="1" noChangeShapeType="1" noTextEdit="1"/>
              </p:cNvSpPr>
              <p:nvPr/>
            </p:nvSpPr>
            <p:spPr>
              <a:xfrm>
                <a:off x="2856838" y="1006891"/>
                <a:ext cx="2519985" cy="525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7597F32-EFB9-438B-82D4-47D6FEF19E1C}"/>
                  </a:ext>
                </a:extLst>
              </p:cNvPr>
              <p:cNvSpPr txBox="1"/>
              <p:nvPr/>
            </p:nvSpPr>
            <p:spPr>
              <a:xfrm>
                <a:off x="725557" y="1617972"/>
                <a:ext cx="2156792"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000000"/>
                              </a:solidFill>
                              <a:latin typeface="Cambria Math" panose="02040503050406030204" pitchFamily="18" charset="0"/>
                            </a:rPr>
                          </m:ctrlPr>
                        </m:naryPr>
                        <m:sub/>
                        <m:sup/>
                        <m:e>
                          <m:r>
                            <a:rPr lang="en-US" sz="1800" i="1">
                              <a:solidFill>
                                <a:srgbClr val="000000"/>
                              </a:solidFill>
                              <a:latin typeface="Cambria Math" panose="02040503050406030204" pitchFamily="18" charset="0"/>
                            </a:rPr>
                            <m:t>3</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𝑥</m:t>
                              </m:r>
                            </m:e>
                            <m:sup>
                              <m:r>
                                <a:rPr lang="en-US" sz="1800" b="0" i="1" smtClean="0">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7</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𝑑𝑥</m:t>
                          </m:r>
                          <m:r>
                            <a:rPr lang="en-US" sz="1800" b="0" i="1" smtClean="0">
                              <a:solidFill>
                                <a:srgbClr val="000000"/>
                              </a:solidFill>
                              <a:latin typeface="Cambria Math" panose="02040503050406030204" pitchFamily="18" charset="0"/>
                            </a:rPr>
                            <m:t>=</m:t>
                          </m:r>
                          <m:nary>
                            <m:naryPr>
                              <m:limLoc m:val="undOvr"/>
                              <m:subHide m:val="on"/>
                              <m:supHide m:val="on"/>
                              <m:ctrlPr>
                                <a:rPr lang="en-US" sz="1800" b="0" i="1" smtClean="0">
                                  <a:solidFill>
                                    <a:srgbClr val="000000"/>
                                  </a:solidFill>
                                  <a:latin typeface="Cambria Math" panose="02040503050406030204" pitchFamily="18" charset="0"/>
                                </a:rPr>
                              </m:ctrlPr>
                            </m:naryPr>
                            <m:sub/>
                            <m:sup/>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3</m:t>
                                  </m:r>
                                </m:sup>
                              </m:sSup>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𝑑𝑢</m:t>
                                  </m:r>
                                </m:num>
                                <m:den>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e>
                          </m:nary>
                        </m:e>
                      </m:nary>
                    </m:oMath>
                  </m:oMathPara>
                </a14:m>
                <a:endParaRPr lang="en-US" sz="1800" dirty="0"/>
              </a:p>
            </p:txBody>
          </p:sp>
        </mc:Choice>
        <mc:Fallback>
          <p:sp>
            <p:nvSpPr>
              <p:cNvPr id="6" name="TextBox 5">
                <a:extLst>
                  <a:ext uri="{FF2B5EF4-FFF2-40B4-BE49-F238E27FC236}">
                    <a16:creationId xmlns:a16="http://schemas.microsoft.com/office/drawing/2014/main" id="{F7597F32-EFB9-438B-82D4-47D6FEF19E1C}"/>
                  </a:ext>
                </a:extLst>
              </p:cNvPr>
              <p:cNvSpPr txBox="1">
                <a:spLocks noRot="1" noChangeAspect="1" noMove="1" noResize="1" noEditPoints="1" noAdjustHandles="1" noChangeArrowheads="1" noChangeShapeType="1" noTextEdit="1"/>
              </p:cNvSpPr>
              <p:nvPr/>
            </p:nvSpPr>
            <p:spPr>
              <a:xfrm>
                <a:off x="725557" y="1617972"/>
                <a:ext cx="2156792" cy="818879"/>
              </a:xfrm>
              <a:prstGeom prst="rect">
                <a:avLst/>
              </a:prstGeom>
              <a:blipFill>
                <a:blip r:embed="rId5"/>
                <a:stretch>
                  <a:fillRect r="-711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0E78C7C-4D81-4F87-847E-6A415F327AE3}"/>
                  </a:ext>
                </a:extLst>
              </p:cNvPr>
              <p:cNvSpPr txBox="1"/>
              <p:nvPr/>
            </p:nvSpPr>
            <p:spPr>
              <a:xfrm>
                <a:off x="4441482" y="1655284"/>
                <a:ext cx="1234440"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800" b="0" i="1" smtClean="0">
                              <a:solidFill>
                                <a:srgbClr val="000000"/>
                              </a:solidFill>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𝑑𝑢</m:t>
                          </m:r>
                          <m:r>
                            <a:rPr lang="en-US" sz="1800" b="0" i="1" smtClean="0">
                              <a:latin typeface="Cambria Math" panose="02040503050406030204" pitchFamily="18" charset="0"/>
                            </a:rPr>
                            <m:t>=</m:t>
                          </m:r>
                        </m:e>
                      </m:nary>
                    </m:oMath>
                  </m:oMathPara>
                </a14:m>
                <a:endParaRPr lang="en-US" sz="1800" dirty="0"/>
              </a:p>
            </p:txBody>
          </p:sp>
        </mc:Choice>
        <mc:Fallback>
          <p:sp>
            <p:nvSpPr>
              <p:cNvPr id="7" name="TextBox 6">
                <a:extLst>
                  <a:ext uri="{FF2B5EF4-FFF2-40B4-BE49-F238E27FC236}">
                    <a16:creationId xmlns:a16="http://schemas.microsoft.com/office/drawing/2014/main" id="{20E78C7C-4D81-4F87-847E-6A415F327AE3}"/>
                  </a:ext>
                </a:extLst>
              </p:cNvPr>
              <p:cNvSpPr txBox="1">
                <a:spLocks noRot="1" noChangeAspect="1" noMove="1" noResize="1" noEditPoints="1" noAdjustHandles="1" noChangeArrowheads="1" noChangeShapeType="1" noTextEdit="1"/>
              </p:cNvSpPr>
              <p:nvPr/>
            </p:nvSpPr>
            <p:spPr>
              <a:xfrm>
                <a:off x="4441482" y="1655284"/>
                <a:ext cx="1234440" cy="8188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10D0489-6700-41B8-BDA6-63E65DC2E0E8}"/>
                  </a:ext>
                </a:extLst>
              </p:cNvPr>
              <p:cNvSpPr txBox="1"/>
              <p:nvPr/>
            </p:nvSpPr>
            <p:spPr>
              <a:xfrm>
                <a:off x="5675922" y="1670050"/>
                <a:ext cx="936410" cy="552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rPr>
                        <m:t>=</m:t>
                      </m:r>
                    </m:oMath>
                  </m:oMathPara>
                </a14:m>
                <a:endParaRPr lang="en-US" sz="1800" dirty="0"/>
              </a:p>
            </p:txBody>
          </p:sp>
        </mc:Choice>
        <mc:Fallback>
          <p:sp>
            <p:nvSpPr>
              <p:cNvPr id="8" name="TextBox 7">
                <a:extLst>
                  <a:ext uri="{FF2B5EF4-FFF2-40B4-BE49-F238E27FC236}">
                    <a16:creationId xmlns:a16="http://schemas.microsoft.com/office/drawing/2014/main" id="{710D0489-6700-41B8-BDA6-63E65DC2E0E8}"/>
                  </a:ext>
                </a:extLst>
              </p:cNvPr>
              <p:cNvSpPr txBox="1">
                <a:spLocks noRot="1" noChangeAspect="1" noMove="1" noResize="1" noEditPoints="1" noAdjustHandles="1" noChangeArrowheads="1" noChangeShapeType="1" noTextEdit="1"/>
              </p:cNvSpPr>
              <p:nvPr/>
            </p:nvSpPr>
            <p:spPr>
              <a:xfrm>
                <a:off x="5675922" y="1670050"/>
                <a:ext cx="936410" cy="5528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81C9B0C-FBED-4CC9-A472-A60F271C310F}"/>
                  </a:ext>
                </a:extLst>
              </p:cNvPr>
              <p:cNvSpPr txBox="1"/>
              <p:nvPr/>
            </p:nvSpPr>
            <p:spPr>
              <a:xfrm>
                <a:off x="6545596" y="1644786"/>
                <a:ext cx="1854642"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𝑥</m:t>
                                  </m:r>
                                </m:e>
                                <m:sup>
                                  <m:r>
                                    <a:rPr lang="en-US" sz="1800" b="0" i="1" smtClean="0">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7</m:t>
                              </m:r>
                              <m:r>
                                <a:rPr lang="en-US" sz="1800" b="0" i="1" smtClean="0">
                                  <a:solidFill>
                                    <a:srgbClr val="000000"/>
                                  </a:solidFill>
                                  <a:latin typeface="Cambria Math" panose="02040503050406030204" pitchFamily="18" charset="0"/>
                                </a:rPr>
                                <m:t>)</m:t>
                              </m:r>
                            </m:e>
                            <m:sup>
                              <m:r>
                                <a:rPr lang="en-US" sz="1800" b="0" i="1" smtClean="0">
                                  <a:latin typeface="Cambria Math" panose="02040503050406030204" pitchFamily="18" charset="0"/>
                                </a:rPr>
                                <m:t>4</m:t>
                              </m:r>
                            </m:sup>
                          </m:sSup>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𝑐</m:t>
                      </m:r>
                    </m:oMath>
                  </m:oMathPara>
                </a14:m>
                <a:endParaRPr lang="en-US" sz="1800" dirty="0"/>
              </a:p>
            </p:txBody>
          </p:sp>
        </mc:Choice>
        <mc:Fallback>
          <p:sp>
            <p:nvSpPr>
              <p:cNvPr id="9" name="TextBox 8">
                <a:extLst>
                  <a:ext uri="{FF2B5EF4-FFF2-40B4-BE49-F238E27FC236}">
                    <a16:creationId xmlns:a16="http://schemas.microsoft.com/office/drawing/2014/main" id="{781C9B0C-FBED-4CC9-A472-A60F271C310F}"/>
                  </a:ext>
                </a:extLst>
              </p:cNvPr>
              <p:cNvSpPr txBox="1">
                <a:spLocks noRot="1" noChangeAspect="1" noMove="1" noResize="1" noEditPoints="1" noAdjustHandles="1" noChangeArrowheads="1" noChangeShapeType="1" noTextEdit="1"/>
              </p:cNvSpPr>
              <p:nvPr/>
            </p:nvSpPr>
            <p:spPr>
              <a:xfrm>
                <a:off x="6545596" y="1644786"/>
                <a:ext cx="1854642"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67CEC07-E1CB-474F-9FB8-402278D8DF69}"/>
                  </a:ext>
                </a:extLst>
              </p:cNvPr>
              <p:cNvSpPr txBox="1"/>
              <p:nvPr/>
            </p:nvSpPr>
            <p:spPr>
              <a:xfrm>
                <a:off x="73550" y="2489237"/>
                <a:ext cx="1854642" cy="658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836967"/>
                          </a:solidFill>
                          <a:latin typeface="Cambria Math" panose="02040503050406030204" pitchFamily="18" charset="0"/>
                        </a:rPr>
                        <m:t>2) </m:t>
                      </m:r>
                      <m:nary>
                        <m:naryPr>
                          <m:subHide m:val="on"/>
                          <m:supHide m:val="on"/>
                          <m:ctrlPr>
                            <a:rPr lang="en-US" sz="1800" i="1" smtClean="0">
                              <a:solidFill>
                                <a:srgbClr val="836967"/>
                              </a:solidFill>
                              <a:latin typeface="Cambria Math" panose="02040503050406030204" pitchFamily="18" charset="0"/>
                            </a:rPr>
                          </m:ctrlPr>
                        </m:naryPr>
                        <m:sub/>
                        <m:sup/>
                        <m:e>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𝑥</m:t>
                              </m:r>
                            </m:e>
                            <m:sup>
                              <m:r>
                                <a:rPr lang="en-US" sz="1800" i="0">
                                  <a:latin typeface="Cambria Math" panose="02040503050406030204" pitchFamily="18" charset="0"/>
                                </a:rPr>
                                <m:t>2</m:t>
                              </m:r>
                            </m:sup>
                          </m:sSup>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𝑒</m:t>
                              </m:r>
                            </m:e>
                            <m:sup>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𝑥</m:t>
                                  </m:r>
                                </m:e>
                                <m:sup>
                                  <m:r>
                                    <a:rPr lang="en-US" sz="1800" i="0">
                                      <a:latin typeface="Cambria Math" panose="02040503050406030204" pitchFamily="18" charset="0"/>
                                    </a:rPr>
                                    <m:t>3</m:t>
                                  </m:r>
                                </m:sup>
                              </m:sSup>
                            </m:sup>
                          </m:sSup>
                          <m:r>
                            <a:rPr lang="en-US" sz="1800" i="1">
                              <a:latin typeface="Cambria Math" panose="02040503050406030204" pitchFamily="18" charset="0"/>
                            </a:rPr>
                            <m:t>𝑑𝑥</m:t>
                          </m:r>
                        </m:e>
                      </m:nary>
                    </m:oMath>
                  </m:oMathPara>
                </a14:m>
                <a:endParaRPr lang="en-US" sz="1800" dirty="0"/>
              </a:p>
            </p:txBody>
          </p:sp>
        </mc:Choice>
        <mc:Fallback>
          <p:sp>
            <p:nvSpPr>
              <p:cNvPr id="10" name="TextBox 9">
                <a:extLst>
                  <a:ext uri="{FF2B5EF4-FFF2-40B4-BE49-F238E27FC236}">
                    <a16:creationId xmlns:a16="http://schemas.microsoft.com/office/drawing/2014/main" id="{667CEC07-E1CB-474F-9FB8-402278D8DF69}"/>
                  </a:ext>
                </a:extLst>
              </p:cNvPr>
              <p:cNvSpPr txBox="1">
                <a:spLocks noRot="1" noChangeAspect="1" noMove="1" noResize="1" noEditPoints="1" noAdjustHandles="1" noChangeArrowheads="1" noChangeShapeType="1" noTextEdit="1"/>
              </p:cNvSpPr>
              <p:nvPr/>
            </p:nvSpPr>
            <p:spPr>
              <a:xfrm>
                <a:off x="73550" y="2489237"/>
                <a:ext cx="1854642" cy="65877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16E9AF0-4652-4192-B592-22DC7ED81DF1}"/>
                  </a:ext>
                </a:extLst>
              </p:cNvPr>
              <p:cNvSpPr txBox="1"/>
              <p:nvPr/>
            </p:nvSpPr>
            <p:spPr>
              <a:xfrm>
                <a:off x="926328" y="3220871"/>
                <a:ext cx="1170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sSup>
                        <m:sSupPr>
                          <m:ctrlPr>
                            <a:rPr lang="en-US" sz="180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𝑥</m:t>
                          </m:r>
                        </m:e>
                        <m:sup>
                          <m:r>
                            <a:rPr lang="en-US" sz="1800" b="0" i="1" smtClean="0">
                              <a:solidFill>
                                <a:srgbClr val="00B0F0"/>
                              </a:solidFill>
                              <a:latin typeface="Cambria Math" panose="02040503050406030204" pitchFamily="18" charset="0"/>
                            </a:rPr>
                            <m:t>3</m:t>
                          </m:r>
                        </m:sup>
                      </m:sSup>
                      <m:r>
                        <a:rPr lang="en-US" sz="1800" b="0" i="1" smtClean="0">
                          <a:solidFill>
                            <a:srgbClr val="000000"/>
                          </a:solidFill>
                          <a:latin typeface="Cambria Math" panose="02040503050406030204" pitchFamily="18" charset="0"/>
                        </a:rPr>
                        <m:t>,</m:t>
                      </m:r>
                    </m:oMath>
                  </m:oMathPara>
                </a14:m>
                <a:endParaRPr lang="en-US" sz="1800" dirty="0"/>
              </a:p>
            </p:txBody>
          </p:sp>
        </mc:Choice>
        <mc:Fallback>
          <p:sp>
            <p:nvSpPr>
              <p:cNvPr id="11" name="TextBox 10">
                <a:extLst>
                  <a:ext uri="{FF2B5EF4-FFF2-40B4-BE49-F238E27FC236}">
                    <a16:creationId xmlns:a16="http://schemas.microsoft.com/office/drawing/2014/main" id="{416E9AF0-4652-4192-B592-22DC7ED81DF1}"/>
                  </a:ext>
                </a:extLst>
              </p:cNvPr>
              <p:cNvSpPr txBox="1">
                <a:spLocks noRot="1" noChangeAspect="1" noMove="1" noResize="1" noEditPoints="1" noAdjustHandles="1" noChangeArrowheads="1" noChangeShapeType="1" noTextEdit="1"/>
              </p:cNvSpPr>
              <p:nvPr/>
            </p:nvSpPr>
            <p:spPr>
              <a:xfrm>
                <a:off x="926328" y="3220871"/>
                <a:ext cx="1170192" cy="276999"/>
              </a:xfrm>
              <a:prstGeom prst="rect">
                <a:avLst/>
              </a:prstGeom>
              <a:blipFill>
                <a:blip r:embed="rId10"/>
                <a:stretch>
                  <a:fillRect l="-4688" t="-2174"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E73A409-DC31-470B-9A2F-A58FF95056D4}"/>
                  </a:ext>
                </a:extLst>
              </p:cNvPr>
              <p:cNvSpPr txBox="1"/>
              <p:nvPr/>
            </p:nvSpPr>
            <p:spPr>
              <a:xfrm>
                <a:off x="2393690" y="3096413"/>
                <a:ext cx="2519985"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5">
                              <a:lumMod val="75000"/>
                            </a:schemeClr>
                          </a:solidFill>
                          <a:latin typeface="Cambria Math" panose="02040503050406030204" pitchFamily="18" charset="0"/>
                        </a:rPr>
                        <m:t>𝑑𝑢</m:t>
                      </m:r>
                      <m:r>
                        <a:rPr lang="en-US" sz="1800" b="0" i="1" smtClean="0">
                          <a:solidFill>
                            <a:schemeClr val="accent5">
                              <a:lumMod val="75000"/>
                            </a:schemeClr>
                          </a:solidFill>
                          <a:latin typeface="Cambria Math" panose="02040503050406030204" pitchFamily="18" charset="0"/>
                        </a:rPr>
                        <m:t>=3</m:t>
                      </m:r>
                      <m:sSup>
                        <m:sSupPr>
                          <m:ctrlPr>
                            <a:rPr lang="en-US" sz="1800" b="0" i="1" smtClean="0">
                              <a:solidFill>
                                <a:schemeClr val="accent5">
                                  <a:lumMod val="75000"/>
                                </a:schemeClr>
                              </a:solidFill>
                              <a:latin typeface="Cambria Math" panose="02040503050406030204" pitchFamily="18" charset="0"/>
                            </a:rPr>
                          </m:ctrlPr>
                        </m:sSupPr>
                        <m:e>
                          <m:r>
                            <a:rPr lang="en-US" sz="1800" b="0" i="1" smtClean="0">
                              <a:solidFill>
                                <a:schemeClr val="accent5">
                                  <a:lumMod val="75000"/>
                                </a:schemeClr>
                              </a:solidFill>
                              <a:latin typeface="Cambria Math" panose="02040503050406030204" pitchFamily="18" charset="0"/>
                            </a:rPr>
                            <m:t>𝑥</m:t>
                          </m:r>
                        </m:e>
                        <m:sup>
                          <m:r>
                            <a:rPr lang="en-US" sz="1800" b="0" i="1" smtClean="0">
                              <a:solidFill>
                                <a:schemeClr val="accent5">
                                  <a:lumMod val="75000"/>
                                </a:schemeClr>
                              </a:solidFill>
                              <a:latin typeface="Cambria Math" panose="02040503050406030204" pitchFamily="18" charset="0"/>
                            </a:rPr>
                            <m:t>2</m:t>
                          </m:r>
                        </m:sup>
                      </m:sSup>
                      <m:r>
                        <a:rPr lang="en-US" sz="1800" b="0" i="1" smtClean="0">
                          <a:solidFill>
                            <a:schemeClr val="accent5">
                              <a:lumMod val="75000"/>
                            </a:schemeClr>
                          </a:solidFill>
                          <a:latin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𝑑𝑢</m:t>
                          </m:r>
                        </m:num>
                        <m:den>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den>
                      </m:f>
                    </m:oMath>
                  </m:oMathPara>
                </a14:m>
                <a:endParaRPr lang="en-US" sz="1800" dirty="0"/>
              </a:p>
            </p:txBody>
          </p:sp>
        </mc:Choice>
        <mc:Fallback>
          <p:sp>
            <p:nvSpPr>
              <p:cNvPr id="12" name="TextBox 11">
                <a:extLst>
                  <a:ext uri="{FF2B5EF4-FFF2-40B4-BE49-F238E27FC236}">
                    <a16:creationId xmlns:a16="http://schemas.microsoft.com/office/drawing/2014/main" id="{8E73A409-DC31-470B-9A2F-A58FF95056D4}"/>
                  </a:ext>
                </a:extLst>
              </p:cNvPr>
              <p:cNvSpPr txBox="1">
                <a:spLocks noRot="1" noChangeAspect="1" noMove="1" noResize="1" noEditPoints="1" noAdjustHandles="1" noChangeArrowheads="1" noChangeShapeType="1" noTextEdit="1"/>
              </p:cNvSpPr>
              <p:nvPr/>
            </p:nvSpPr>
            <p:spPr>
              <a:xfrm>
                <a:off x="2393690" y="3096413"/>
                <a:ext cx="2519985" cy="52591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465C81A-B231-43AB-94B2-7CD721F0391D}"/>
                  </a:ext>
                </a:extLst>
              </p:cNvPr>
              <p:cNvSpPr txBox="1"/>
              <p:nvPr/>
            </p:nvSpPr>
            <p:spPr>
              <a:xfrm>
                <a:off x="837538" y="3879641"/>
                <a:ext cx="1556152"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836967"/>
                          </a:solidFill>
                          <a:latin typeface="Cambria Math" panose="02040503050406030204" pitchFamily="18" charset="0"/>
                        </a:rPr>
                        <m:t> </m:t>
                      </m:r>
                      <m:nary>
                        <m:naryPr>
                          <m:subHide m:val="on"/>
                          <m:supHide m:val="on"/>
                          <m:ctrlPr>
                            <a:rPr lang="en-US" sz="1800" i="1" smtClean="0">
                              <a:solidFill>
                                <a:srgbClr val="836967"/>
                              </a:solidFill>
                              <a:latin typeface="Cambria Math" panose="02040503050406030204" pitchFamily="18" charset="0"/>
                            </a:rPr>
                          </m:ctrlPr>
                        </m:naryPr>
                        <m:sub/>
                        <m:sup/>
                        <m:e>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𝑥</m:t>
                              </m:r>
                            </m:e>
                            <m:sup>
                              <m:r>
                                <a:rPr lang="en-US" sz="1800" i="0">
                                  <a:latin typeface="Cambria Math" panose="02040503050406030204" pitchFamily="18" charset="0"/>
                                </a:rPr>
                                <m:t>2</m:t>
                              </m:r>
                            </m:sup>
                          </m:sSup>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𝑒</m:t>
                              </m:r>
                            </m:e>
                            <m:sup>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𝑥</m:t>
                                  </m:r>
                                </m:e>
                                <m:sup>
                                  <m:r>
                                    <a:rPr lang="en-US" sz="1800" i="0">
                                      <a:latin typeface="Cambria Math" panose="02040503050406030204" pitchFamily="18" charset="0"/>
                                    </a:rPr>
                                    <m:t>3</m:t>
                                  </m:r>
                                </m:sup>
                              </m:sSup>
                            </m:sup>
                          </m:sSup>
                          <m:r>
                            <a:rPr lang="en-US" sz="1800" i="1">
                              <a:latin typeface="Cambria Math" panose="02040503050406030204" pitchFamily="18" charset="0"/>
                            </a:rPr>
                            <m:t>𝑑𝑥</m:t>
                          </m:r>
                          <m:r>
                            <a:rPr lang="en-US" sz="1800" b="0" i="1" smtClean="0">
                              <a:latin typeface="Cambria Math" panose="02040503050406030204" pitchFamily="18" charset="0"/>
                            </a:rPr>
                            <m:t>=</m:t>
                          </m:r>
                          <m:nary>
                            <m:naryPr>
                              <m:limLoc m:val="undOvr"/>
                              <m:subHide m:val="on"/>
                              <m:supHide m:val="on"/>
                              <m:ctrlPr>
                                <a:rPr lang="en-US" sz="1800" b="0" i="1" smtClean="0">
                                  <a:solidFill>
                                    <a:srgbClr val="000000"/>
                                  </a:solidFill>
                                  <a:latin typeface="Cambria Math" panose="02040503050406030204" pitchFamily="18" charset="0"/>
                                </a:rPr>
                              </m:ctrlPr>
                            </m:naryPr>
                            <m:sub/>
                            <m:sup/>
                            <m:e>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𝑢</m:t>
                                  </m:r>
                                </m:sup>
                              </m:sSup>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𝑑𝑢</m:t>
                                  </m:r>
                                </m:num>
                                <m:den>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e>
                          </m:nary>
                        </m:e>
                      </m:nary>
                    </m:oMath>
                  </m:oMathPara>
                </a14:m>
                <a:endParaRPr lang="en-US" sz="1800" dirty="0"/>
              </a:p>
            </p:txBody>
          </p:sp>
        </mc:Choice>
        <mc:Fallback>
          <p:sp>
            <p:nvSpPr>
              <p:cNvPr id="13" name="TextBox 12">
                <a:extLst>
                  <a:ext uri="{FF2B5EF4-FFF2-40B4-BE49-F238E27FC236}">
                    <a16:creationId xmlns:a16="http://schemas.microsoft.com/office/drawing/2014/main" id="{C465C81A-B231-43AB-94B2-7CD721F0391D}"/>
                  </a:ext>
                </a:extLst>
              </p:cNvPr>
              <p:cNvSpPr txBox="1">
                <a:spLocks noRot="1" noChangeAspect="1" noMove="1" noResize="1" noEditPoints="1" noAdjustHandles="1" noChangeArrowheads="1" noChangeShapeType="1" noTextEdit="1"/>
              </p:cNvSpPr>
              <p:nvPr/>
            </p:nvSpPr>
            <p:spPr>
              <a:xfrm>
                <a:off x="837538" y="3879641"/>
                <a:ext cx="1556152" cy="818879"/>
              </a:xfrm>
              <a:prstGeom prst="rect">
                <a:avLst/>
              </a:prstGeom>
              <a:blipFill>
                <a:blip r:embed="rId12"/>
                <a:stretch>
                  <a:fillRect r="-902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E898AA4B-F106-4059-9419-421EFE8F8307}"/>
                  </a:ext>
                </a:extLst>
              </p:cNvPr>
              <p:cNvSpPr txBox="1"/>
              <p:nvPr/>
            </p:nvSpPr>
            <p:spPr>
              <a:xfrm>
                <a:off x="3850104" y="3883985"/>
                <a:ext cx="1234440" cy="8188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0000"/>
                          </a:solidFill>
                          <a:latin typeface="Cambria Math" panose="02040503050406030204" pitchFamily="18" charset="0"/>
                        </a:rPr>
                        <m:t>3</m:t>
                      </m:r>
                      <m:nary>
                        <m:naryPr>
                          <m:limLoc m:val="undOvr"/>
                          <m:subHide m:val="on"/>
                          <m:supHide m:val="on"/>
                          <m:ctrlPr>
                            <a:rPr lang="en-US" sz="1800" b="0" i="1" smtClean="0">
                              <a:solidFill>
                                <a:srgbClr val="000000"/>
                              </a:solidFill>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𝑢</m:t>
                              </m:r>
                            </m:sup>
                          </m:sSup>
                          <m:r>
                            <a:rPr lang="en-US" sz="1800" b="0" i="1" smtClean="0">
                              <a:latin typeface="Cambria Math" panose="02040503050406030204" pitchFamily="18" charset="0"/>
                              <a:ea typeface="Cambria Math" panose="02040503050406030204" pitchFamily="18" charset="0"/>
                            </a:rPr>
                            <m:t>𝑑𝑢</m:t>
                          </m:r>
                          <m:r>
                            <a:rPr lang="en-US" sz="1800" b="0" i="1" smtClean="0">
                              <a:latin typeface="Cambria Math" panose="02040503050406030204" pitchFamily="18" charset="0"/>
                            </a:rPr>
                            <m:t>=</m:t>
                          </m:r>
                        </m:e>
                      </m:nary>
                    </m:oMath>
                  </m:oMathPara>
                </a14:m>
                <a:endParaRPr lang="en-US" sz="1800" dirty="0"/>
              </a:p>
            </p:txBody>
          </p:sp>
        </mc:Choice>
        <mc:Fallback>
          <p:sp>
            <p:nvSpPr>
              <p:cNvPr id="14" name="TextBox 13">
                <a:extLst>
                  <a:ext uri="{FF2B5EF4-FFF2-40B4-BE49-F238E27FC236}">
                    <a16:creationId xmlns:a16="http://schemas.microsoft.com/office/drawing/2014/main" id="{E898AA4B-F106-4059-9419-421EFE8F8307}"/>
                  </a:ext>
                </a:extLst>
              </p:cNvPr>
              <p:cNvSpPr txBox="1">
                <a:spLocks noRot="1" noChangeAspect="1" noMove="1" noResize="1" noEditPoints="1" noAdjustHandles="1" noChangeArrowheads="1" noChangeShapeType="1" noTextEdit="1"/>
              </p:cNvSpPr>
              <p:nvPr/>
            </p:nvSpPr>
            <p:spPr>
              <a:xfrm>
                <a:off x="3850104" y="3883985"/>
                <a:ext cx="1234440" cy="81887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934F3F4-2B94-45E8-B6AB-AAA8F6E40C42}"/>
                  </a:ext>
                </a:extLst>
              </p:cNvPr>
              <p:cNvSpPr txBox="1"/>
              <p:nvPr/>
            </p:nvSpPr>
            <p:spPr>
              <a:xfrm>
                <a:off x="5249683" y="4150580"/>
                <a:ext cx="11009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𝑢</m:t>
                          </m:r>
                        </m:sup>
                      </m:sSup>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m:t>
                      </m:r>
                    </m:oMath>
                  </m:oMathPara>
                </a14:m>
                <a:endParaRPr lang="en-US" sz="1800" dirty="0"/>
              </a:p>
            </p:txBody>
          </p:sp>
        </mc:Choice>
        <mc:Fallback>
          <p:sp>
            <p:nvSpPr>
              <p:cNvPr id="15" name="TextBox 14">
                <a:extLst>
                  <a:ext uri="{FF2B5EF4-FFF2-40B4-BE49-F238E27FC236}">
                    <a16:creationId xmlns:a16="http://schemas.microsoft.com/office/drawing/2014/main" id="{C934F3F4-2B94-45E8-B6AB-AAA8F6E40C42}"/>
                  </a:ext>
                </a:extLst>
              </p:cNvPr>
              <p:cNvSpPr txBox="1">
                <a:spLocks noRot="1" noChangeAspect="1" noMove="1" noResize="1" noEditPoints="1" noAdjustHandles="1" noChangeArrowheads="1" noChangeShapeType="1" noTextEdit="1"/>
              </p:cNvSpPr>
              <p:nvPr/>
            </p:nvSpPr>
            <p:spPr>
              <a:xfrm>
                <a:off x="5249683" y="4150580"/>
                <a:ext cx="1100942" cy="276999"/>
              </a:xfrm>
              <a:prstGeom prst="rect">
                <a:avLst/>
              </a:prstGeom>
              <a:blipFill>
                <a:blip r:embed="rId14"/>
                <a:stretch>
                  <a:fillRect l="-3867" r="-1105"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1681762-90E5-4671-880E-9146A6AC952C}"/>
                  </a:ext>
                </a:extLst>
              </p:cNvPr>
              <p:cNvSpPr txBox="1"/>
              <p:nvPr/>
            </p:nvSpPr>
            <p:spPr>
              <a:xfrm>
                <a:off x="6266307" y="4069835"/>
                <a:ext cx="1206610" cy="4071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sup>
                      </m:sSup>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16" name="TextBox 15">
                <a:extLst>
                  <a:ext uri="{FF2B5EF4-FFF2-40B4-BE49-F238E27FC236}">
                    <a16:creationId xmlns:a16="http://schemas.microsoft.com/office/drawing/2014/main" id="{C1681762-90E5-4671-880E-9146A6AC952C}"/>
                  </a:ext>
                </a:extLst>
              </p:cNvPr>
              <p:cNvSpPr txBox="1">
                <a:spLocks noRot="1" noChangeAspect="1" noMove="1" noResize="1" noEditPoints="1" noAdjustHandles="1" noChangeArrowheads="1" noChangeShapeType="1" noTextEdit="1"/>
              </p:cNvSpPr>
              <p:nvPr/>
            </p:nvSpPr>
            <p:spPr>
              <a:xfrm>
                <a:off x="6266307" y="4069835"/>
                <a:ext cx="1206610" cy="40716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316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arn(inVertical)">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B3A2031-B3A1-45CA-9027-2C4DEC2DD643}"/>
                  </a:ext>
                </a:extLst>
              </p:cNvPr>
              <p:cNvSpPr txBox="1"/>
              <p:nvPr/>
            </p:nvSpPr>
            <p:spPr>
              <a:xfrm>
                <a:off x="-373712" y="79513"/>
                <a:ext cx="2496710" cy="536237"/>
              </a:xfrm>
              <a:prstGeom prst="rect">
                <a:avLst/>
              </a:prstGeom>
              <a:noFill/>
            </p:spPr>
            <p:txBody>
              <a:bodyPr wrap="square">
                <a:spAutoFit/>
              </a:bodyPr>
              <a:lstStyle/>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3)	</a:t>
                </a:r>
                <a14:m>
                  <m:oMath xmlns:m="http://schemas.openxmlformats.org/officeDocument/2006/math">
                    <m:nary>
                      <m:naryPr>
                        <m:subHide m:val="on"/>
                        <m:supHide m:val="on"/>
                        <m:ctrlPr>
                          <a:rPr lang="en-US" sz="1800" i="1">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b="0" i="1" smtClean="0">
                                    <a:effectLst/>
                                    <a:latin typeface="Cambria Math" panose="02040503050406030204" pitchFamily="18" charset="0"/>
                                    <a:ea typeface="Times New Roman" panose="02020603050405020304" pitchFamily="18" charset="0"/>
                                  </a:rPr>
                                  <m:t>3</m:t>
                                </m:r>
                              </m:sup>
                            </m:sSup>
                            <m:r>
                              <a:rPr lang="en-US" sz="1800" b="0" i="1" smtClean="0">
                                <a:effectLst/>
                                <a:latin typeface="Cambria Math" panose="02040503050406030204" pitchFamily="18" charset="0"/>
                                <a:ea typeface="Times New Roman" panose="02020603050405020304" pitchFamily="18" charset="0"/>
                              </a:rPr>
                              <m:t>+1</m:t>
                            </m:r>
                          </m:num>
                          <m:den>
                            <m:rad>
                              <m:radPr>
                                <m:degHide m:val="on"/>
                                <m:ctrlPr>
                                  <a:rPr lang="en-US" sz="1800" i="1">
                                    <a:effectLst/>
                                    <a:latin typeface="Cambria Math" panose="02040503050406030204" pitchFamily="18" charset="0"/>
                                    <a:ea typeface="Times New Roman" panose="02020603050405020304" pitchFamily="18" charset="0"/>
                                  </a:rPr>
                                </m:ctrlPr>
                              </m:radPr>
                              <m:deg/>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b="0" i="1" smtClean="0">
                                        <a:effectLst/>
                                        <a:latin typeface="Cambria Math" panose="02040503050406030204" pitchFamily="18" charset="0"/>
                                        <a:ea typeface="Times New Roman" panose="02020603050405020304" pitchFamily="18" charset="0"/>
                                      </a:rPr>
                                      <m:t>4</m:t>
                                    </m:r>
                                  </m:sup>
                                </m:sSup>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4</m:t>
                                </m:r>
                                <m:r>
                                  <a:rPr lang="en-US" sz="1800" b="0" i="1" smtClean="0">
                                    <a:effectLst/>
                                    <a:latin typeface="Cambria Math" panose="02040503050406030204" pitchFamily="18" charset="0"/>
                                    <a:ea typeface="Times New Roman" panose="02020603050405020304" pitchFamily="18" charset="0"/>
                                  </a:rPr>
                                  <m:t>𝑥</m:t>
                                </m:r>
                              </m:e>
                            </m:rad>
                          </m:den>
                        </m:f>
                        <m:r>
                          <a:rPr lang="en-US" sz="1800" i="1">
                            <a:latin typeface="Cambria Math" panose="02040503050406030204" pitchFamily="18" charset="0"/>
                            <a:ea typeface="Times New Roman" panose="02020603050405020304" pitchFamily="18" charset="0"/>
                          </a:rPr>
                          <m:t>𝑑𝑥</m:t>
                        </m:r>
                      </m:e>
                    </m:nary>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20" name="TextBox 19">
                <a:extLst>
                  <a:ext uri="{FF2B5EF4-FFF2-40B4-BE49-F238E27FC236}">
                    <a16:creationId xmlns:a16="http://schemas.microsoft.com/office/drawing/2014/main" id="{2B3A2031-B3A1-45CA-9027-2C4DEC2DD643}"/>
                  </a:ext>
                </a:extLst>
              </p:cNvPr>
              <p:cNvSpPr txBox="1">
                <a:spLocks noRot="1" noChangeAspect="1" noMove="1" noResize="1" noEditPoints="1" noAdjustHandles="1" noChangeArrowheads="1" noChangeShapeType="1" noTextEdit="1"/>
              </p:cNvSpPr>
              <p:nvPr/>
            </p:nvSpPr>
            <p:spPr>
              <a:xfrm>
                <a:off x="-373712" y="79513"/>
                <a:ext cx="2496710" cy="536237"/>
              </a:xfrm>
              <a:prstGeom prst="rect">
                <a:avLst/>
              </a:prstGeom>
              <a:blipFill>
                <a:blip r:embed="rId2"/>
                <a:stretch>
                  <a:fillRect b="-3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8275A592-3C31-4BCB-AB5D-AA1AEF8589E8}"/>
                  </a:ext>
                </a:extLst>
              </p:cNvPr>
              <p:cNvSpPr txBox="1"/>
              <p:nvPr/>
            </p:nvSpPr>
            <p:spPr>
              <a:xfrm>
                <a:off x="532737" y="721782"/>
                <a:ext cx="1908313" cy="3695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sSup>
                        <m:sSupPr>
                          <m:ctrlPr>
                            <a:rPr lang="en-US" sz="1800" i="1" smtClean="0">
                              <a:solidFill>
                                <a:srgbClr val="00B0F0"/>
                              </a:solidFill>
                              <a:latin typeface="Cambria Math" panose="02040503050406030204" pitchFamily="18" charset="0"/>
                            </a:rPr>
                          </m:ctrlPr>
                        </m:sSupPr>
                        <m:e>
                          <m:r>
                            <a:rPr lang="en-US" sz="1800" b="0" i="1" smtClean="0">
                              <a:solidFill>
                                <a:srgbClr val="00B0F0"/>
                              </a:solidFill>
                              <a:latin typeface="Cambria Math" panose="02040503050406030204" pitchFamily="18" charset="0"/>
                            </a:rPr>
                            <m:t>𝑥</m:t>
                          </m:r>
                        </m:e>
                        <m:sup>
                          <m:r>
                            <a:rPr lang="en-US" sz="1800" b="0" i="1" smtClean="0">
                              <a:solidFill>
                                <a:srgbClr val="00B0F0"/>
                              </a:solidFill>
                              <a:latin typeface="Cambria Math" panose="02040503050406030204" pitchFamily="18" charset="0"/>
                            </a:rPr>
                            <m:t>4</m:t>
                          </m:r>
                        </m:sup>
                      </m:sSup>
                      <m:r>
                        <a:rPr lang="en-US" sz="1800" i="1">
                          <a:solidFill>
                            <a:srgbClr val="00B0F0"/>
                          </a:solidFill>
                          <a:latin typeface="Cambria Math" panose="02040503050406030204" pitchFamily="18" charset="0"/>
                        </a:rPr>
                        <m:t>+</m:t>
                      </m:r>
                      <m:r>
                        <a:rPr lang="en-US" sz="1800" b="0" i="1" smtClean="0">
                          <a:solidFill>
                            <a:srgbClr val="00B0F0"/>
                          </a:solidFill>
                          <a:latin typeface="Cambria Math" panose="02040503050406030204" pitchFamily="18" charset="0"/>
                        </a:rPr>
                        <m:t>4</m:t>
                      </m:r>
                      <m:r>
                        <a:rPr lang="en-US" sz="1800" b="0" i="1" smtClean="0">
                          <a:solidFill>
                            <a:srgbClr val="00B0F0"/>
                          </a:solidFill>
                          <a:latin typeface="Cambria Math" panose="02040503050406030204" pitchFamily="18" charset="0"/>
                        </a:rPr>
                        <m:t>𝑥</m:t>
                      </m:r>
                    </m:oMath>
                  </m:oMathPara>
                </a14:m>
                <a:endParaRPr lang="en-US" sz="1800" dirty="0"/>
              </a:p>
            </p:txBody>
          </p:sp>
        </mc:Choice>
        <mc:Fallback>
          <p:sp>
            <p:nvSpPr>
              <p:cNvPr id="21" name="TextBox 20">
                <a:extLst>
                  <a:ext uri="{FF2B5EF4-FFF2-40B4-BE49-F238E27FC236}">
                    <a16:creationId xmlns:a16="http://schemas.microsoft.com/office/drawing/2014/main" id="{8275A592-3C31-4BCB-AB5D-AA1AEF8589E8}"/>
                  </a:ext>
                </a:extLst>
              </p:cNvPr>
              <p:cNvSpPr txBox="1">
                <a:spLocks noRot="1" noChangeAspect="1" noMove="1" noResize="1" noEditPoints="1" noAdjustHandles="1" noChangeArrowheads="1" noChangeShapeType="1" noTextEdit="1"/>
              </p:cNvSpPr>
              <p:nvPr/>
            </p:nvSpPr>
            <p:spPr>
              <a:xfrm>
                <a:off x="532737" y="721782"/>
                <a:ext cx="1908313" cy="3695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7140B6A1-5343-4FD0-9BF3-FF0E0DC64599}"/>
                  </a:ext>
                </a:extLst>
              </p:cNvPr>
              <p:cNvSpPr txBox="1"/>
              <p:nvPr/>
            </p:nvSpPr>
            <p:spPr>
              <a:xfrm>
                <a:off x="2603707" y="635152"/>
                <a:ext cx="5244641" cy="5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5">
                              <a:lumMod val="75000"/>
                            </a:schemeClr>
                          </a:solidFill>
                          <a:latin typeface="Cambria Math" panose="02040503050406030204" pitchFamily="18" charset="0"/>
                        </a:rPr>
                        <m:t>𝑑𝑢</m:t>
                      </m:r>
                      <m:r>
                        <a:rPr lang="en-US" sz="1800" b="0" i="1" smtClean="0">
                          <a:solidFill>
                            <a:schemeClr val="accent5">
                              <a:lumMod val="75000"/>
                            </a:schemeClr>
                          </a:solidFill>
                          <a:latin typeface="Cambria Math" panose="02040503050406030204" pitchFamily="18" charset="0"/>
                        </a:rPr>
                        <m:t>=</m:t>
                      </m:r>
                      <m:d>
                        <m:dPr>
                          <m:ctrlPr>
                            <a:rPr lang="en-US" sz="1800" b="0" i="1" smtClean="0">
                              <a:solidFill>
                                <a:schemeClr val="accent5">
                                  <a:lumMod val="75000"/>
                                </a:schemeClr>
                              </a:solidFill>
                              <a:latin typeface="Cambria Math" panose="02040503050406030204" pitchFamily="18" charset="0"/>
                            </a:rPr>
                          </m:ctrlPr>
                        </m:dPr>
                        <m:e>
                          <m:r>
                            <a:rPr lang="en-US" sz="1800" b="0" i="1" smtClean="0">
                              <a:solidFill>
                                <a:schemeClr val="accent5">
                                  <a:lumMod val="75000"/>
                                </a:schemeClr>
                              </a:solidFill>
                              <a:latin typeface="Cambria Math" panose="02040503050406030204" pitchFamily="18" charset="0"/>
                            </a:rPr>
                            <m:t>4</m:t>
                          </m:r>
                          <m:sSup>
                            <m:sSupPr>
                              <m:ctrlPr>
                                <a:rPr lang="en-US" sz="1800" b="0" i="1" smtClean="0">
                                  <a:solidFill>
                                    <a:schemeClr val="accent5">
                                      <a:lumMod val="75000"/>
                                    </a:schemeClr>
                                  </a:solidFill>
                                  <a:latin typeface="Cambria Math" panose="02040503050406030204" pitchFamily="18" charset="0"/>
                                </a:rPr>
                              </m:ctrlPr>
                            </m:sSupPr>
                            <m:e>
                              <m:r>
                                <a:rPr lang="en-US" sz="1800" b="0" i="1" smtClean="0">
                                  <a:solidFill>
                                    <a:schemeClr val="accent5">
                                      <a:lumMod val="75000"/>
                                    </a:schemeClr>
                                  </a:solidFill>
                                  <a:latin typeface="Cambria Math" panose="02040503050406030204" pitchFamily="18" charset="0"/>
                                </a:rPr>
                                <m:t>𝑥</m:t>
                              </m:r>
                            </m:e>
                            <m:sup>
                              <m:r>
                                <a:rPr lang="en-US" sz="1800" b="0" i="1" smtClean="0">
                                  <a:solidFill>
                                    <a:schemeClr val="accent5">
                                      <a:lumMod val="75000"/>
                                    </a:schemeClr>
                                  </a:solidFill>
                                  <a:latin typeface="Cambria Math" panose="02040503050406030204" pitchFamily="18" charset="0"/>
                                </a:rPr>
                                <m:t>3</m:t>
                              </m:r>
                            </m:sup>
                          </m:sSup>
                          <m:r>
                            <a:rPr lang="en-US" sz="1800" b="0" i="1" smtClean="0">
                              <a:solidFill>
                                <a:schemeClr val="accent5">
                                  <a:lumMod val="75000"/>
                                </a:schemeClr>
                              </a:solidFill>
                              <a:latin typeface="Cambria Math" panose="02040503050406030204" pitchFamily="18" charset="0"/>
                            </a:rPr>
                            <m:t>+4</m:t>
                          </m:r>
                        </m:e>
                      </m:d>
                      <m:r>
                        <a:rPr lang="en-US" sz="1800" b="0" i="1" smtClean="0">
                          <a:solidFill>
                            <a:schemeClr val="accent5">
                              <a:lumMod val="75000"/>
                            </a:schemeClr>
                          </a:solidFill>
                          <a:latin typeface="Cambria Math" panose="02040503050406030204" pitchFamily="18" charset="0"/>
                        </a:rPr>
                        <m:t>𝑑𝑥</m:t>
                      </m:r>
                      <m:r>
                        <a:rPr lang="en-US" sz="1800" b="0" i="1" smtClean="0">
                          <a:solidFill>
                            <a:schemeClr val="accent5">
                              <a:lumMod val="75000"/>
                            </a:schemeClr>
                          </a:solidFill>
                          <a:latin typeface="Cambria Math" panose="02040503050406030204" pitchFamily="18" charset="0"/>
                        </a:rPr>
                        <m:t>=4(</m:t>
                      </m:r>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𝑥</m:t>
                          </m:r>
                        </m:e>
                        <m:sup>
                          <m:r>
                            <a:rPr lang="en-US" sz="1800" b="0" i="1" smtClean="0">
                              <a:solidFill>
                                <a:schemeClr val="tx1"/>
                              </a:solidFill>
                              <a:latin typeface="Cambria Math" panose="02040503050406030204" pitchFamily="18" charset="0"/>
                            </a:rPr>
                            <m:t>3</m:t>
                          </m:r>
                        </m:sup>
                      </m:sSup>
                      <m:r>
                        <a:rPr lang="en-US" sz="1800" b="0" i="1" smtClean="0">
                          <a:solidFill>
                            <a:schemeClr val="tx1"/>
                          </a:solidFill>
                          <a:latin typeface="Cambria Math" panose="02040503050406030204" pitchFamily="18" charset="0"/>
                        </a:rPr>
                        <m:t>+1)</m:t>
                      </m:r>
                      <m:r>
                        <a:rPr lang="en-US" sz="1800" b="0" i="1" smtClean="0">
                          <a:solidFill>
                            <a:schemeClr val="tx1"/>
                          </a:solidFill>
                          <a:latin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f>
                        <m:fPr>
                          <m:ctrlPr>
                            <a:rPr lang="en-US" sz="1800" b="0" i="1" smtClean="0">
                              <a:solidFill>
                                <a:schemeClr val="tx1"/>
                              </a:solidFill>
                              <a:latin typeface="Cambria Math" panose="02040503050406030204" pitchFamily="18" charset="0"/>
                              <a:ea typeface="Cambria Math" panose="02040503050406030204" pitchFamily="18" charset="0"/>
                            </a:rPr>
                          </m:ctrlPr>
                        </m:fPr>
                        <m:num>
                          <m:r>
                            <a:rPr lang="en-US" sz="1800" b="0" i="1" smtClean="0">
                              <a:solidFill>
                                <a:schemeClr val="tx1"/>
                              </a:solidFill>
                              <a:latin typeface="Cambria Math" panose="02040503050406030204" pitchFamily="18" charset="0"/>
                              <a:ea typeface="Cambria Math" panose="02040503050406030204" pitchFamily="18" charset="0"/>
                            </a:rPr>
                            <m:t>𝑑𝑢</m:t>
                          </m:r>
                        </m:num>
                        <m:den>
                          <m:r>
                            <a:rPr lang="en-US" sz="1800" b="0" i="1" smtClean="0">
                              <a:solidFill>
                                <a:schemeClr val="tx1"/>
                              </a:solidFill>
                              <a:latin typeface="Cambria Math" panose="02040503050406030204" pitchFamily="18" charset="0"/>
                            </a:rPr>
                            <m:t>4(</m:t>
                          </m:r>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𝑥</m:t>
                              </m:r>
                            </m:e>
                            <m:sup>
                              <m:r>
                                <a:rPr lang="en-US" sz="1800" b="0" i="1" smtClean="0">
                                  <a:solidFill>
                                    <a:schemeClr val="tx1"/>
                                  </a:solidFill>
                                  <a:latin typeface="Cambria Math" panose="02040503050406030204" pitchFamily="18" charset="0"/>
                                </a:rPr>
                                <m:t>3</m:t>
                              </m:r>
                            </m:sup>
                          </m:sSup>
                          <m:r>
                            <a:rPr lang="en-US" sz="1800" b="0" i="1" smtClean="0">
                              <a:solidFill>
                                <a:schemeClr val="tx1"/>
                              </a:solidFill>
                              <a:latin typeface="Cambria Math" panose="02040503050406030204" pitchFamily="18" charset="0"/>
                            </a:rPr>
                            <m:t>+1)</m:t>
                          </m:r>
                        </m:den>
                      </m:f>
                    </m:oMath>
                  </m:oMathPara>
                </a14:m>
                <a:endParaRPr lang="en-US" sz="1800" dirty="0"/>
              </a:p>
            </p:txBody>
          </p:sp>
        </mc:Choice>
        <mc:Fallback>
          <p:sp>
            <p:nvSpPr>
              <p:cNvPr id="22" name="TextBox 21">
                <a:extLst>
                  <a:ext uri="{FF2B5EF4-FFF2-40B4-BE49-F238E27FC236}">
                    <a16:creationId xmlns:a16="http://schemas.microsoft.com/office/drawing/2014/main" id="{7140B6A1-5343-4FD0-9BF3-FF0E0DC64599}"/>
                  </a:ext>
                </a:extLst>
              </p:cNvPr>
              <p:cNvSpPr txBox="1">
                <a:spLocks noRot="1" noChangeAspect="1" noMove="1" noResize="1" noEditPoints="1" noAdjustHandles="1" noChangeArrowheads="1" noChangeShapeType="1" noTextEdit="1"/>
              </p:cNvSpPr>
              <p:nvPr/>
            </p:nvSpPr>
            <p:spPr>
              <a:xfrm>
                <a:off x="2603707" y="635152"/>
                <a:ext cx="5244641" cy="575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538E5E3-8E04-4E01-BA46-C5E5A0EDE972}"/>
                  </a:ext>
                </a:extLst>
              </p:cNvPr>
              <p:cNvSpPr txBox="1"/>
              <p:nvPr/>
            </p:nvSpPr>
            <p:spPr>
              <a:xfrm>
                <a:off x="-30482" y="1279987"/>
                <a:ext cx="4324185" cy="715790"/>
              </a:xfrm>
              <a:prstGeom prst="rect">
                <a:avLst/>
              </a:prstGeom>
              <a:noFill/>
            </p:spPr>
            <p:txBody>
              <a:bodyPr wrap="square">
                <a:spAutoFit/>
              </a:bodyPr>
              <a:lstStyle/>
              <a:p>
                <a:pPr marL="457200" marR="0">
                  <a:spcBef>
                    <a:spcPts val="0"/>
                  </a:spcBef>
                  <a:spcAft>
                    <a:spcPts val="0"/>
                  </a:spcAft>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b="0" i="1" smtClean="0">
                                      <a:effectLst/>
                                      <a:latin typeface="Cambria Math" panose="02040503050406030204" pitchFamily="18" charset="0"/>
                                      <a:ea typeface="Times New Roman" panose="02020603050405020304" pitchFamily="18" charset="0"/>
                                    </a:rPr>
                                    <m:t>3</m:t>
                                  </m:r>
                                </m:sup>
                              </m:sSup>
                              <m:r>
                                <a:rPr lang="en-US" sz="1800" b="0" i="1" smtClean="0">
                                  <a:effectLst/>
                                  <a:latin typeface="Cambria Math" panose="02040503050406030204" pitchFamily="18" charset="0"/>
                                  <a:ea typeface="Times New Roman" panose="02020603050405020304" pitchFamily="18" charset="0"/>
                                </a:rPr>
                                <m:t>+1</m:t>
                              </m:r>
                            </m:num>
                            <m:den>
                              <m:rad>
                                <m:radPr>
                                  <m:degHide m:val="on"/>
                                  <m:ctrlPr>
                                    <a:rPr lang="en-US" sz="1800" i="1">
                                      <a:effectLst/>
                                      <a:latin typeface="Cambria Math" panose="02040503050406030204" pitchFamily="18" charset="0"/>
                                      <a:ea typeface="Times New Roman" panose="02020603050405020304" pitchFamily="18" charset="0"/>
                                    </a:rPr>
                                  </m:ctrlPr>
                                </m:radPr>
                                <m:deg/>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b="0" i="1" smtClean="0">
                                          <a:effectLst/>
                                          <a:latin typeface="Cambria Math" panose="02040503050406030204" pitchFamily="18" charset="0"/>
                                          <a:ea typeface="Times New Roman" panose="02020603050405020304" pitchFamily="18" charset="0"/>
                                        </a:rPr>
                                        <m:t>4</m:t>
                                      </m:r>
                                    </m:sup>
                                  </m:sSup>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4</m:t>
                                  </m:r>
                                  <m:r>
                                    <a:rPr lang="en-US" sz="1800" b="0" i="1" smtClean="0">
                                      <a:effectLst/>
                                      <a:latin typeface="Cambria Math" panose="02040503050406030204" pitchFamily="18" charset="0"/>
                                      <a:ea typeface="Times New Roman" panose="02020603050405020304" pitchFamily="18" charset="0"/>
                                    </a:rPr>
                                    <m:t>𝑥</m:t>
                                  </m:r>
                                </m:e>
                              </m:rad>
                            </m:den>
                          </m:f>
                          <m:r>
                            <a:rPr lang="en-US" sz="1800" i="1">
                              <a:latin typeface="Cambria Math" panose="02040503050406030204" pitchFamily="18" charset="0"/>
                              <a:ea typeface="Times New Roman" panose="02020603050405020304" pitchFamily="18" charset="0"/>
                            </a:rPr>
                            <m:t>𝑑𝑥</m:t>
                          </m:r>
                          <m:r>
                            <a:rPr lang="en-US" sz="1800" b="0" i="1" smtClean="0">
                              <a:latin typeface="Cambria Math" panose="02040503050406030204" pitchFamily="18" charset="0"/>
                              <a:ea typeface="Times New Roman" panose="02020603050405020304" pitchFamily="18" charset="0"/>
                            </a:rPr>
                            <m:t>=</m:t>
                          </m:r>
                          <m:nary>
                            <m:naryPr>
                              <m:subHide m:val="on"/>
                              <m:supHide m:val="on"/>
                              <m:ctrlPr>
                                <a:rPr lang="en-US" sz="1800" i="1">
                                  <a:latin typeface="Cambria Math" panose="02040503050406030204" pitchFamily="18" charset="0"/>
                                  <a:ea typeface="Times New Roman" panose="02020603050405020304" pitchFamily="18" charset="0"/>
                                </a:rPr>
                              </m:ctrlPr>
                            </m:naryPr>
                            <m:sub/>
                            <m:sup/>
                            <m:e>
                              <m:f>
                                <m:fPr>
                                  <m:ctrlPr>
                                    <a:rPr lang="en-US" sz="1800" i="1">
                                      <a:latin typeface="Cambria Math" panose="02040503050406030204" pitchFamily="18" charset="0"/>
                                      <a:ea typeface="Times New Roman" panose="02020603050405020304" pitchFamily="18" charset="0"/>
                                    </a:rPr>
                                  </m:ctrlPr>
                                </m:fPr>
                                <m:num>
                                  <m:sSup>
                                    <m:sSupPr>
                                      <m:ctrlPr>
                                        <a:rPr lang="en-US" sz="1800" i="1">
                                          <a:latin typeface="Cambria Math" panose="02040503050406030204" pitchFamily="18" charset="0"/>
                                          <a:ea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rPr>
                                        <m:t>𝑥</m:t>
                                      </m:r>
                                    </m:e>
                                    <m:sup>
                                      <m:r>
                                        <a:rPr lang="en-US" sz="1800" i="1">
                                          <a:latin typeface="Cambria Math" panose="02040503050406030204" pitchFamily="18" charset="0"/>
                                          <a:ea typeface="Times New Roman" panose="02020603050405020304" pitchFamily="18" charset="0"/>
                                        </a:rPr>
                                        <m:t>3</m:t>
                                      </m:r>
                                    </m:sup>
                                  </m:sSup>
                                  <m:r>
                                    <a:rPr lang="en-US" sz="1800" i="1">
                                      <a:latin typeface="Cambria Math" panose="02040503050406030204" pitchFamily="18" charset="0"/>
                                      <a:ea typeface="Times New Roman" panose="02020603050405020304" pitchFamily="18" charset="0"/>
                                    </a:rPr>
                                    <m:t>+1</m:t>
                                  </m:r>
                                </m:num>
                                <m:den>
                                  <m:rad>
                                    <m:radPr>
                                      <m:degHide m:val="on"/>
                                      <m:ctrlPr>
                                        <a:rPr lang="en-US" sz="1800" i="1">
                                          <a:latin typeface="Cambria Math" panose="02040503050406030204" pitchFamily="18" charset="0"/>
                                          <a:ea typeface="Times New Roman" panose="02020603050405020304" pitchFamily="18" charset="0"/>
                                        </a:rPr>
                                      </m:ctrlPr>
                                    </m:radPr>
                                    <m:deg/>
                                    <m:e>
                                      <m:r>
                                        <a:rPr lang="en-US" sz="1800" b="0" i="1" smtClean="0">
                                          <a:latin typeface="Cambria Math" panose="02040503050406030204" pitchFamily="18" charset="0"/>
                                          <a:ea typeface="Times New Roman" panose="02020603050405020304" pitchFamily="18" charset="0"/>
                                        </a:rPr>
                                        <m:t>𝑢</m:t>
                                      </m:r>
                                    </m:e>
                                  </m:rad>
                                </m:den>
                              </m:f>
                              <m:f>
                                <m:fPr>
                                  <m:ctrlPr>
                                    <a:rPr lang="en-US" sz="1800" b="0" i="1" smtClean="0">
                                      <a:solidFill>
                                        <a:schemeClr val="tx1"/>
                                      </a:solidFill>
                                      <a:latin typeface="Cambria Math" panose="02040503050406030204" pitchFamily="18" charset="0"/>
                                      <a:ea typeface="Cambria Math" panose="02040503050406030204" pitchFamily="18" charset="0"/>
                                    </a:rPr>
                                  </m:ctrlPr>
                                </m:fPr>
                                <m:num>
                                  <m:r>
                                    <a:rPr lang="en-US" sz="1800" b="0" i="1" smtClean="0">
                                      <a:solidFill>
                                        <a:schemeClr val="tx1"/>
                                      </a:solidFill>
                                      <a:latin typeface="Cambria Math" panose="02040503050406030204" pitchFamily="18" charset="0"/>
                                      <a:ea typeface="Cambria Math" panose="02040503050406030204" pitchFamily="18" charset="0"/>
                                    </a:rPr>
                                    <m:t>𝑑𝑢</m:t>
                                  </m:r>
                                </m:num>
                                <m:den>
                                  <m:r>
                                    <a:rPr lang="en-US" sz="1800" b="0" i="1" smtClean="0">
                                      <a:solidFill>
                                        <a:schemeClr val="tx1"/>
                                      </a:solidFill>
                                      <a:latin typeface="Cambria Math" panose="02040503050406030204" pitchFamily="18" charset="0"/>
                                    </a:rPr>
                                    <m:t>4(</m:t>
                                  </m:r>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𝑥</m:t>
                                      </m:r>
                                    </m:e>
                                    <m:sup>
                                      <m:r>
                                        <a:rPr lang="en-US" sz="1800" b="0" i="1" smtClean="0">
                                          <a:solidFill>
                                            <a:schemeClr val="tx1"/>
                                          </a:solidFill>
                                          <a:latin typeface="Cambria Math" panose="02040503050406030204" pitchFamily="18" charset="0"/>
                                        </a:rPr>
                                        <m:t>3</m:t>
                                      </m:r>
                                    </m:sup>
                                  </m:sSup>
                                  <m:r>
                                    <a:rPr lang="en-US" sz="1800" b="0" i="1" smtClean="0">
                                      <a:solidFill>
                                        <a:schemeClr val="tx1"/>
                                      </a:solidFill>
                                      <a:latin typeface="Cambria Math" panose="02040503050406030204" pitchFamily="18" charset="0"/>
                                    </a:rPr>
                                    <m:t>+1)</m:t>
                                  </m:r>
                                </m:den>
                              </m:f>
                              <m:r>
                                <a:rPr lang="en-US" sz="1800" b="0" i="1" smtClean="0">
                                  <a:solidFill>
                                    <a:schemeClr val="tx1"/>
                                  </a:solidFill>
                                  <a:latin typeface="Cambria Math" panose="02040503050406030204" pitchFamily="18" charset="0"/>
                                </a:rPr>
                                <m:t>=</m:t>
                              </m:r>
                            </m:e>
                          </m:nary>
                        </m:e>
                      </m:nary>
                    </m:oMath>
                  </m:oMathPara>
                </a14:m>
                <a:endParaRPr lang="en-US" sz="1800" dirty="0">
                  <a:effectLst/>
                  <a:latin typeface="Times New Roman" panose="02020603050405020304" pitchFamily="18" charset="0"/>
                  <a:ea typeface="Times New Roman" panose="02020603050405020304" pitchFamily="18" charset="0"/>
                </a:endParaRPr>
              </a:p>
            </p:txBody>
          </p:sp>
        </mc:Choice>
        <mc:Fallback>
          <p:sp>
            <p:nvSpPr>
              <p:cNvPr id="23" name="TextBox 22">
                <a:extLst>
                  <a:ext uri="{FF2B5EF4-FFF2-40B4-BE49-F238E27FC236}">
                    <a16:creationId xmlns:a16="http://schemas.microsoft.com/office/drawing/2014/main" id="{A538E5E3-8E04-4E01-BA46-C5E5A0EDE972}"/>
                  </a:ext>
                </a:extLst>
              </p:cNvPr>
              <p:cNvSpPr txBox="1">
                <a:spLocks noRot="1" noChangeAspect="1" noMove="1" noResize="1" noEditPoints="1" noAdjustHandles="1" noChangeArrowheads="1" noChangeShapeType="1" noTextEdit="1"/>
              </p:cNvSpPr>
              <p:nvPr/>
            </p:nvSpPr>
            <p:spPr>
              <a:xfrm>
                <a:off x="-30482" y="1279987"/>
                <a:ext cx="4324185" cy="715790"/>
              </a:xfrm>
              <a:prstGeom prst="rect">
                <a:avLst/>
              </a:prstGeom>
              <a:blipFill>
                <a:blip r:embed="rId5"/>
                <a:stretch>
                  <a:fillRect r="-1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01D0917A-3692-4D05-ABB6-4F006B858686}"/>
                  </a:ext>
                </a:extLst>
              </p:cNvPr>
              <p:cNvSpPr txBox="1"/>
              <p:nvPr/>
            </p:nvSpPr>
            <p:spPr>
              <a:xfrm>
                <a:off x="4521215" y="1347745"/>
                <a:ext cx="1282402"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nary>
                        <m:naryPr>
                          <m:limLoc m:val="undOvr"/>
                          <m:subHide m:val="on"/>
                          <m:supHide m:val="on"/>
                          <m:ctrlPr>
                            <a:rPr lang="en-US" sz="1800" i="1" smtClean="0">
                              <a:latin typeface="Cambria Math" panose="02040503050406030204" pitchFamily="18" charset="0"/>
                            </a:rPr>
                          </m:ctrlPr>
                        </m:naryPr>
                        <m:sub/>
                        <m:sup/>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𝑢</m:t>
                                  </m:r>
                                </m:e>
                              </m:rad>
                            </m:den>
                          </m:f>
                          <m:r>
                            <a:rPr lang="en-US" sz="1800" b="0" i="1" smtClean="0">
                              <a:latin typeface="Cambria Math" panose="02040503050406030204" pitchFamily="18" charset="0"/>
                            </a:rPr>
                            <m:t>𝑑𝑢</m:t>
                          </m:r>
                          <m:r>
                            <a:rPr lang="en-US" sz="1800" b="0" i="1" smtClean="0">
                              <a:latin typeface="Cambria Math" panose="02040503050406030204" pitchFamily="18" charset="0"/>
                            </a:rPr>
                            <m:t>=</m:t>
                          </m:r>
                        </m:e>
                      </m:nary>
                    </m:oMath>
                  </m:oMathPara>
                </a14:m>
                <a:endParaRPr lang="en-US" sz="1800" dirty="0"/>
              </a:p>
            </p:txBody>
          </p:sp>
        </mc:Choice>
        <mc:Fallback>
          <p:sp>
            <p:nvSpPr>
              <p:cNvPr id="24" name="TextBox 23">
                <a:extLst>
                  <a:ext uri="{FF2B5EF4-FFF2-40B4-BE49-F238E27FC236}">
                    <a16:creationId xmlns:a16="http://schemas.microsoft.com/office/drawing/2014/main" id="{01D0917A-3692-4D05-ABB6-4F006B858686}"/>
                  </a:ext>
                </a:extLst>
              </p:cNvPr>
              <p:cNvSpPr txBox="1">
                <a:spLocks noRot="1" noChangeAspect="1" noMove="1" noResize="1" noEditPoints="1" noAdjustHandles="1" noChangeArrowheads="1" noChangeShapeType="1" noTextEdit="1"/>
              </p:cNvSpPr>
              <p:nvPr/>
            </p:nvSpPr>
            <p:spPr>
              <a:xfrm>
                <a:off x="4521215" y="1347745"/>
                <a:ext cx="1282402" cy="7265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EF9C9FF9-90FA-4662-9E0A-9AF8B97A2A82}"/>
                  </a:ext>
                </a:extLst>
              </p:cNvPr>
              <p:cNvSpPr txBox="1"/>
              <p:nvPr/>
            </p:nvSpPr>
            <p:spPr>
              <a:xfrm>
                <a:off x="5803617" y="1347745"/>
                <a:ext cx="1502655"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nary>
                        <m:naryPr>
                          <m:limLoc m:val="undOvr"/>
                          <m:subHide m:val="on"/>
                          <m:supHide m:val="on"/>
                          <m:ctrlPr>
                            <a:rPr lang="en-US" sz="1800" i="1" smtClean="0">
                              <a:latin typeface="Cambria Math" panose="02040503050406030204" pitchFamily="18" charset="0"/>
                            </a:rPr>
                          </m:ctrlPr>
                        </m:naryPr>
                        <m:sub/>
                        <m:sup/>
                        <m:e>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−1/2</m:t>
                              </m:r>
                            </m:sup>
                          </m:sSup>
                          <m:r>
                            <a:rPr lang="en-US" sz="1800" b="0" i="1" smtClean="0">
                              <a:latin typeface="Cambria Math" panose="02040503050406030204" pitchFamily="18" charset="0"/>
                            </a:rPr>
                            <m:t>𝑑𝑢</m:t>
                          </m:r>
                          <m:r>
                            <a:rPr lang="en-US" sz="1800" b="0" i="1" smtClean="0">
                              <a:latin typeface="Cambria Math" panose="02040503050406030204" pitchFamily="18" charset="0"/>
                            </a:rPr>
                            <m:t>=</m:t>
                          </m:r>
                        </m:e>
                      </m:nary>
                    </m:oMath>
                  </m:oMathPara>
                </a14:m>
                <a:endParaRPr lang="en-US" sz="1800" dirty="0"/>
              </a:p>
            </p:txBody>
          </p:sp>
        </mc:Choice>
        <mc:Fallback>
          <p:sp>
            <p:nvSpPr>
              <p:cNvPr id="25" name="TextBox 24">
                <a:extLst>
                  <a:ext uri="{FF2B5EF4-FFF2-40B4-BE49-F238E27FC236}">
                    <a16:creationId xmlns:a16="http://schemas.microsoft.com/office/drawing/2014/main" id="{EF9C9FF9-90FA-4662-9E0A-9AF8B97A2A82}"/>
                  </a:ext>
                </a:extLst>
              </p:cNvPr>
              <p:cNvSpPr txBox="1">
                <a:spLocks noRot="1" noChangeAspect="1" noMove="1" noResize="1" noEditPoints="1" noAdjustHandles="1" noChangeArrowheads="1" noChangeShapeType="1" noTextEdit="1"/>
              </p:cNvSpPr>
              <p:nvPr/>
            </p:nvSpPr>
            <p:spPr>
              <a:xfrm>
                <a:off x="5803617" y="1347745"/>
                <a:ext cx="1502655" cy="7265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9C1BE542-76B5-4026-A900-061BFD5B61AD}"/>
                  </a:ext>
                </a:extLst>
              </p:cNvPr>
              <p:cNvSpPr txBox="1"/>
              <p:nvPr/>
            </p:nvSpPr>
            <p:spPr>
              <a:xfrm>
                <a:off x="7285689" y="1316679"/>
                <a:ext cx="1076961" cy="788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1/2</m:t>
                              </m:r>
                            </m:sup>
                          </m:sSup>
                        </m:num>
                        <m:den>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en>
                      </m:f>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26" name="TextBox 25">
                <a:extLst>
                  <a:ext uri="{FF2B5EF4-FFF2-40B4-BE49-F238E27FC236}">
                    <a16:creationId xmlns:a16="http://schemas.microsoft.com/office/drawing/2014/main" id="{9C1BE542-76B5-4026-A900-061BFD5B61AD}"/>
                  </a:ext>
                </a:extLst>
              </p:cNvPr>
              <p:cNvSpPr txBox="1">
                <a:spLocks noRot="1" noChangeAspect="1" noMove="1" noResize="1" noEditPoints="1" noAdjustHandles="1" noChangeArrowheads="1" noChangeShapeType="1" noTextEdit="1"/>
              </p:cNvSpPr>
              <p:nvPr/>
            </p:nvSpPr>
            <p:spPr>
              <a:xfrm>
                <a:off x="7285689" y="1316679"/>
                <a:ext cx="1076961" cy="7886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A4A51FDF-233E-4840-8BDE-3ECB157FA4C5}"/>
                  </a:ext>
                </a:extLst>
              </p:cNvPr>
              <p:cNvSpPr txBox="1"/>
              <p:nvPr/>
            </p:nvSpPr>
            <p:spPr>
              <a:xfrm>
                <a:off x="1975899" y="2184448"/>
                <a:ext cx="247946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sSup>
                        <m:sSupPr>
                          <m:ctrlPr>
                            <a:rPr lang="en-US" sz="1800" b="0" i="1" smtClean="0">
                              <a:latin typeface="Cambria Math" panose="02040503050406030204" pitchFamily="18" charset="0"/>
                            </a:rPr>
                          </m:ctrlPr>
                        </m:sSupPr>
                        <m:e>
                          <m:d>
                            <m:dPr>
                              <m:ctrlPr>
                                <a:rPr lang="en-US" sz="1800" b="0" i="1" smtClean="0">
                                  <a:solidFill>
                                    <a:srgbClr val="000000"/>
                                  </a:solidFill>
                                  <a:latin typeface="Cambria Math" panose="02040503050406030204" pitchFamily="18" charset="0"/>
                                </a:rPr>
                              </m:ctrlPr>
                            </m:dPr>
                            <m:e>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𝑥</m:t>
                                  </m:r>
                                </m:e>
                                <m:sup>
                                  <m:r>
                                    <a:rPr lang="en-US" sz="1800" b="0" i="1" smtClean="0">
                                      <a:solidFill>
                                        <a:srgbClr val="000000"/>
                                      </a:solidFill>
                                      <a:latin typeface="Cambria Math" panose="02040503050406030204" pitchFamily="18" charset="0"/>
                                    </a:rPr>
                                    <m:t>4</m:t>
                                  </m:r>
                                </m:sup>
                              </m:sSup>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4</m:t>
                              </m:r>
                              <m:r>
                                <a:rPr lang="en-US" sz="1800" b="0" i="1" smtClean="0">
                                  <a:solidFill>
                                    <a:srgbClr val="000000"/>
                                  </a:solidFill>
                                  <a:latin typeface="Cambria Math" panose="02040503050406030204" pitchFamily="18" charset="0"/>
                                </a:rPr>
                                <m:t>𝑥</m:t>
                              </m:r>
                            </m:e>
                          </m:d>
                        </m:e>
                        <m: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up>
                      </m:sSup>
                      <m:r>
                        <a:rPr lang="en-US" sz="1800" b="0" i="1"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rPr>
                        <m:t>=</m:t>
                      </m:r>
                    </m:oMath>
                  </m:oMathPara>
                </a14:m>
                <a:endParaRPr lang="en-US" sz="1800" dirty="0"/>
              </a:p>
            </p:txBody>
          </p:sp>
        </mc:Choice>
        <mc:Fallback>
          <p:sp>
            <p:nvSpPr>
              <p:cNvPr id="27" name="TextBox 26">
                <a:extLst>
                  <a:ext uri="{FF2B5EF4-FFF2-40B4-BE49-F238E27FC236}">
                    <a16:creationId xmlns:a16="http://schemas.microsoft.com/office/drawing/2014/main" id="{A4A51FDF-233E-4840-8BDE-3ECB157FA4C5}"/>
                  </a:ext>
                </a:extLst>
              </p:cNvPr>
              <p:cNvSpPr txBox="1">
                <a:spLocks noRot="1" noChangeAspect="1" noMove="1" noResize="1" noEditPoints="1" noAdjustHandles="1" noChangeArrowheads="1" noChangeShapeType="1" noTextEdit="1"/>
              </p:cNvSpPr>
              <p:nvPr/>
            </p:nvSpPr>
            <p:spPr>
              <a:xfrm>
                <a:off x="1975899" y="2184448"/>
                <a:ext cx="2479461" cy="5186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FFA278CD-50AA-49B3-B5A7-62EA477245F0}"/>
                  </a:ext>
                </a:extLst>
              </p:cNvPr>
              <p:cNvSpPr txBox="1"/>
              <p:nvPr/>
            </p:nvSpPr>
            <p:spPr>
              <a:xfrm>
                <a:off x="4615732" y="2184448"/>
                <a:ext cx="159255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ad>
                        <m:radPr>
                          <m:degHide m:val="on"/>
                          <m:ctrlPr>
                            <a:rPr lang="en-US" sz="1800" i="1" smtClean="0">
                              <a:latin typeface="Cambria Math" panose="02040503050406030204" pitchFamily="18" charset="0"/>
                            </a:rPr>
                          </m:ctrlPr>
                        </m:radPr>
                        <m:deg/>
                        <m:e>
                          <m:sSup>
                            <m:sSupPr>
                              <m:ctrlPr>
                                <a:rPr lang="en-US" sz="1800" i="1" smtClean="0">
                                  <a:solidFill>
                                    <a:srgbClr val="000000"/>
                                  </a:solidFill>
                                  <a:latin typeface="Cambria Math" panose="02040503050406030204" pitchFamily="18" charset="0"/>
                                </a:rPr>
                              </m:ctrlPr>
                            </m:sSupPr>
                            <m:e>
                              <m:r>
                                <a:rPr lang="en-US" sz="1800" b="0" i="1" smtClean="0">
                                  <a:solidFill>
                                    <a:srgbClr val="000000"/>
                                  </a:solidFill>
                                  <a:latin typeface="Cambria Math" panose="02040503050406030204" pitchFamily="18" charset="0"/>
                                </a:rPr>
                                <m:t>𝑥</m:t>
                              </m:r>
                            </m:e>
                            <m:sup>
                              <m:r>
                                <a:rPr lang="en-US" sz="1800" b="0" i="1" smtClean="0">
                                  <a:solidFill>
                                    <a:srgbClr val="000000"/>
                                  </a:solidFill>
                                  <a:latin typeface="Cambria Math" panose="02040503050406030204" pitchFamily="18" charset="0"/>
                                </a:rPr>
                                <m:t>4</m:t>
                              </m:r>
                            </m:sup>
                          </m:sSup>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4</m:t>
                          </m:r>
                          <m:r>
                            <a:rPr lang="en-US" sz="1800" b="0" i="1" smtClean="0">
                              <a:solidFill>
                                <a:srgbClr val="000000"/>
                              </a:solidFill>
                              <a:latin typeface="Cambria Math" panose="02040503050406030204" pitchFamily="18" charset="0"/>
                            </a:rPr>
                            <m:t>𝑥</m:t>
                          </m:r>
                        </m:e>
                      </m:rad>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28" name="TextBox 27">
                <a:extLst>
                  <a:ext uri="{FF2B5EF4-FFF2-40B4-BE49-F238E27FC236}">
                    <a16:creationId xmlns:a16="http://schemas.microsoft.com/office/drawing/2014/main" id="{FFA278CD-50AA-49B3-B5A7-62EA477245F0}"/>
                  </a:ext>
                </a:extLst>
              </p:cNvPr>
              <p:cNvSpPr txBox="1">
                <a:spLocks noRot="1" noChangeAspect="1" noMove="1" noResize="1" noEditPoints="1" noAdjustHandles="1" noChangeArrowheads="1" noChangeShapeType="1" noTextEdit="1"/>
              </p:cNvSpPr>
              <p:nvPr/>
            </p:nvSpPr>
            <p:spPr>
              <a:xfrm>
                <a:off x="4615732" y="2184448"/>
                <a:ext cx="1592552" cy="5186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7A1D8EB7-FE87-413E-9D08-ED5094ADC621}"/>
                  </a:ext>
                </a:extLst>
              </p:cNvPr>
              <p:cNvSpPr txBox="1"/>
              <p:nvPr/>
            </p:nvSpPr>
            <p:spPr>
              <a:xfrm>
                <a:off x="-373712" y="2870336"/>
                <a:ext cx="2154804" cy="587340"/>
              </a:xfrm>
              <a:prstGeom prst="rect">
                <a:avLst/>
              </a:prstGeom>
              <a:noFill/>
            </p:spPr>
            <p:txBody>
              <a:bodyPr wrap="square">
                <a:spAutoFit/>
              </a:bodyPr>
              <a:lstStyle/>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4)	</a:t>
                </a:r>
                <a14:m>
                  <m:oMath xmlns:m="http://schemas.openxmlformats.org/officeDocument/2006/math">
                    <m:nary>
                      <m:naryPr>
                        <m:subHide m:val="on"/>
                        <m:supHide m:val="on"/>
                        <m:ctrlPr>
                          <a:rPr lang="en-US" sz="1800" i="1">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𝑒</m:t>
                                </m:r>
                              </m:e>
                              <m:sup>
                                <m:r>
                                  <a:rPr lang="en-US" sz="1800" i="1">
                                    <a:effectLst/>
                                    <a:latin typeface="Cambria Math" panose="02040503050406030204" pitchFamily="18" charset="0"/>
                                    <a:ea typeface="Times New Roman" panose="02020603050405020304" pitchFamily="18" charset="0"/>
                                  </a:rPr>
                                  <m:t>1+</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sup>
                            </m:sSup>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den>
                        </m:f>
                      </m:e>
                    </m:nary>
                    <m:r>
                      <a:rPr lang="en-US" sz="1800" i="1">
                        <a:effectLst/>
                        <a:latin typeface="Cambria Math" panose="02040503050406030204" pitchFamily="18" charset="0"/>
                        <a:ea typeface="Times New Roman" panose="02020603050405020304" pitchFamily="18" charset="0"/>
                      </a:rPr>
                      <m:t>𝑑𝑥</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29" name="TextBox 28">
                <a:extLst>
                  <a:ext uri="{FF2B5EF4-FFF2-40B4-BE49-F238E27FC236}">
                    <a16:creationId xmlns:a16="http://schemas.microsoft.com/office/drawing/2014/main" id="{7A1D8EB7-FE87-413E-9D08-ED5094ADC621}"/>
                  </a:ext>
                </a:extLst>
              </p:cNvPr>
              <p:cNvSpPr txBox="1">
                <a:spLocks noRot="1" noChangeAspect="1" noMove="1" noResize="1" noEditPoints="1" noAdjustHandles="1" noChangeArrowheads="1" noChangeShapeType="1" noTextEdit="1"/>
              </p:cNvSpPr>
              <p:nvPr/>
            </p:nvSpPr>
            <p:spPr>
              <a:xfrm>
                <a:off x="-373712" y="2870336"/>
                <a:ext cx="2154804" cy="587340"/>
              </a:xfrm>
              <a:prstGeom prst="rect">
                <a:avLst/>
              </a:prstGeom>
              <a:blipFill>
                <a:blip r:embed="rId11"/>
                <a:stretch>
                  <a:fillRect b="-10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2BDA14C-6D02-438F-82BC-AAC9D7FDDDDE}"/>
                  </a:ext>
                </a:extLst>
              </p:cNvPr>
              <p:cNvSpPr txBox="1"/>
              <p:nvPr/>
            </p:nvSpPr>
            <p:spPr>
              <a:xfrm>
                <a:off x="570020" y="3599912"/>
                <a:ext cx="1160702"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rad>
                        <m:radPr>
                          <m:degHide m:val="on"/>
                          <m:ctrlPr>
                            <a:rPr lang="en-US" sz="1800" b="0" i="1" smtClean="0">
                              <a:solidFill>
                                <a:srgbClr val="00B0F0"/>
                              </a:solidFill>
                              <a:latin typeface="Cambria Math" panose="02040503050406030204" pitchFamily="18" charset="0"/>
                            </a:rPr>
                          </m:ctrlPr>
                        </m:radPr>
                        <m:deg/>
                        <m:e>
                          <m:r>
                            <a:rPr lang="en-US" sz="1800" b="0" i="1" smtClean="0">
                              <a:solidFill>
                                <a:srgbClr val="00B0F0"/>
                              </a:solidFill>
                              <a:latin typeface="Cambria Math" panose="02040503050406030204" pitchFamily="18" charset="0"/>
                            </a:rPr>
                            <m:t>𝑥</m:t>
                          </m:r>
                        </m:e>
                      </m:rad>
                    </m:oMath>
                  </m:oMathPara>
                </a14:m>
                <a:endParaRPr lang="en-US" sz="1800" dirty="0"/>
              </a:p>
            </p:txBody>
          </p:sp>
        </mc:Choice>
        <mc:Fallback>
          <p:sp>
            <p:nvSpPr>
              <p:cNvPr id="30" name="TextBox 29">
                <a:extLst>
                  <a:ext uri="{FF2B5EF4-FFF2-40B4-BE49-F238E27FC236}">
                    <a16:creationId xmlns:a16="http://schemas.microsoft.com/office/drawing/2014/main" id="{52BDA14C-6D02-438F-82BC-AAC9D7FDDDDE}"/>
                  </a:ext>
                </a:extLst>
              </p:cNvPr>
              <p:cNvSpPr txBox="1">
                <a:spLocks noRot="1" noChangeAspect="1" noMove="1" noResize="1" noEditPoints="1" noAdjustHandles="1" noChangeArrowheads="1" noChangeShapeType="1" noTextEdit="1"/>
              </p:cNvSpPr>
              <p:nvPr/>
            </p:nvSpPr>
            <p:spPr>
              <a:xfrm>
                <a:off x="570020" y="3599912"/>
                <a:ext cx="1160702" cy="280077"/>
              </a:xfrm>
              <a:prstGeom prst="rect">
                <a:avLst/>
              </a:prstGeom>
              <a:blipFill>
                <a:blip r:embed="rId12"/>
                <a:stretch>
                  <a:fillRect l="-4737" r="-2105"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6B7B106D-5AC9-4C2E-A9A7-BCB37373A03B}"/>
                  </a:ext>
                </a:extLst>
              </p:cNvPr>
              <p:cNvSpPr txBox="1"/>
              <p:nvPr/>
            </p:nvSpPr>
            <p:spPr>
              <a:xfrm>
                <a:off x="2602858" y="3409058"/>
                <a:ext cx="4682831" cy="941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accent5">
                              <a:lumMod val="75000"/>
                            </a:schemeClr>
                          </a:solidFill>
                          <a:latin typeface="Cambria Math" panose="02040503050406030204" pitchFamily="18" charset="0"/>
                        </a:rPr>
                        <m:t>𝑑𝑢</m:t>
                      </m:r>
                      <m:r>
                        <a:rPr lang="en-US" sz="1800" b="0" i="1" smtClean="0">
                          <a:solidFill>
                            <a:schemeClr val="accent5">
                              <a:lumMod val="75000"/>
                            </a:schemeClr>
                          </a:solidFill>
                          <a:latin typeface="Cambria Math" panose="02040503050406030204" pitchFamily="18" charset="0"/>
                        </a:rPr>
                        <m:t>=</m:t>
                      </m:r>
                      <m:d>
                        <m:dPr>
                          <m:ctrlPr>
                            <a:rPr lang="en-US" sz="1800" b="0" i="1" smtClean="0">
                              <a:solidFill>
                                <a:schemeClr val="accent5">
                                  <a:lumMod val="75000"/>
                                </a:schemeClr>
                              </a:solidFill>
                              <a:latin typeface="Cambria Math" panose="02040503050406030204" pitchFamily="18" charset="0"/>
                            </a:rPr>
                          </m:ctrlPr>
                        </m:dPr>
                        <m:e>
                          <m:f>
                            <m:fPr>
                              <m:ctrlPr>
                                <a:rPr lang="en-US" sz="1800" b="0" i="1" smtClean="0">
                                  <a:solidFill>
                                    <a:schemeClr val="accent5">
                                      <a:lumMod val="75000"/>
                                    </a:schemeClr>
                                  </a:solidFill>
                                  <a:latin typeface="Cambria Math" panose="02040503050406030204" pitchFamily="18" charset="0"/>
                                </a:rPr>
                              </m:ctrlPr>
                            </m:fPr>
                            <m:num>
                              <m:r>
                                <a:rPr lang="en-US" sz="1800" b="0" i="1" smtClean="0">
                                  <a:solidFill>
                                    <a:schemeClr val="accent5">
                                      <a:lumMod val="75000"/>
                                    </a:schemeClr>
                                  </a:solidFill>
                                  <a:latin typeface="Cambria Math" panose="02040503050406030204" pitchFamily="18" charset="0"/>
                                </a:rPr>
                                <m:t>1</m:t>
                              </m:r>
                            </m:num>
                            <m:den>
                              <m:r>
                                <a:rPr lang="en-US" sz="1800" b="0" i="1" smtClean="0">
                                  <a:solidFill>
                                    <a:schemeClr val="accent5">
                                      <a:lumMod val="75000"/>
                                    </a:schemeClr>
                                  </a:solidFill>
                                  <a:latin typeface="Cambria Math" panose="02040503050406030204" pitchFamily="18" charset="0"/>
                                </a:rPr>
                                <m:t>2</m:t>
                              </m:r>
                              <m:rad>
                                <m:radPr>
                                  <m:degHide m:val="on"/>
                                  <m:ctrlPr>
                                    <a:rPr lang="en-US" sz="1800" b="0" i="1" smtClean="0">
                                      <a:solidFill>
                                        <a:schemeClr val="accent5">
                                          <a:lumMod val="75000"/>
                                        </a:schemeClr>
                                      </a:solidFill>
                                      <a:latin typeface="Cambria Math" panose="02040503050406030204" pitchFamily="18" charset="0"/>
                                    </a:rPr>
                                  </m:ctrlPr>
                                </m:radPr>
                                <m:deg/>
                                <m:e>
                                  <m:r>
                                    <a:rPr lang="en-US" sz="1800" b="0" i="1" smtClean="0">
                                      <a:solidFill>
                                        <a:schemeClr val="accent5">
                                          <a:lumMod val="75000"/>
                                        </a:schemeClr>
                                      </a:solidFill>
                                      <a:latin typeface="Cambria Math" panose="02040503050406030204" pitchFamily="18" charset="0"/>
                                    </a:rPr>
                                    <m:t>𝑥</m:t>
                                  </m:r>
                                </m:e>
                              </m:rad>
                            </m:den>
                          </m:f>
                        </m:e>
                      </m:d>
                      <m:r>
                        <a:rPr lang="en-US" sz="1800" b="0" i="1" smtClean="0">
                          <a:solidFill>
                            <a:schemeClr val="accent5">
                              <a:lumMod val="75000"/>
                            </a:schemeClr>
                          </a:solidFill>
                          <a:latin typeface="Cambria Math" panose="02040503050406030204" pitchFamily="18" charset="0"/>
                        </a:rPr>
                        <m:t>𝑑𝑥</m:t>
                      </m:r>
                      <m:r>
                        <a:rPr lang="en-US" sz="1800" b="0" i="1" smtClean="0">
                          <a:solidFill>
                            <a:schemeClr val="accent5">
                              <a:lumMod val="75000"/>
                            </a:schemeClr>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rPr>
                        <m:t>𝑑𝑥</m:t>
                      </m:r>
                      <m:r>
                        <a:rPr lang="en-US" sz="1800" b="0" i="1" smtClean="0">
                          <a:solidFill>
                            <a:schemeClr val="tx1"/>
                          </a:solidFill>
                          <a:latin typeface="Cambria Math" panose="02040503050406030204" pitchFamily="18" charset="0"/>
                        </a:rPr>
                        <m:t>=</m:t>
                      </m:r>
                      <m:f>
                        <m:fPr>
                          <m:ctrlPr>
                            <a:rPr lang="en-US" sz="1800" b="0" i="1" smtClean="0">
                              <a:solidFill>
                                <a:schemeClr val="tx1"/>
                              </a:solidFill>
                              <a:latin typeface="Cambria Math" panose="02040503050406030204" pitchFamily="18" charset="0"/>
                            </a:rPr>
                          </m:ctrlPr>
                        </m:fPr>
                        <m:num>
                          <m:r>
                            <a:rPr lang="en-US" sz="1800" b="0" i="1" smtClean="0">
                              <a:solidFill>
                                <a:schemeClr val="tx1"/>
                              </a:solidFill>
                              <a:latin typeface="Cambria Math" panose="02040503050406030204" pitchFamily="18" charset="0"/>
                            </a:rPr>
                            <m:t>𝑑𝑢</m:t>
                          </m:r>
                        </m:num>
                        <m:den>
                          <m:f>
                            <m:fPr>
                              <m:ctrlPr>
                                <a:rPr lang="en-US" sz="1800" b="0" i="1" smtClean="0">
                                  <a:solidFill>
                                    <a:schemeClr val="tx1"/>
                                  </a:solidFill>
                                  <a:latin typeface="Cambria Math" panose="02040503050406030204" pitchFamily="18" charset="0"/>
                                </a:rPr>
                              </m:ctrlPr>
                            </m:fPr>
                            <m:num>
                              <m:r>
                                <a:rPr lang="en-US" sz="1800" b="0" i="1" smtClean="0">
                                  <a:solidFill>
                                    <a:schemeClr val="tx1"/>
                                  </a:solidFill>
                                  <a:latin typeface="Cambria Math" panose="02040503050406030204" pitchFamily="18" charset="0"/>
                                </a:rPr>
                                <m:t>1</m:t>
                              </m:r>
                            </m:num>
                            <m:den>
                              <m:r>
                                <a:rPr lang="en-US" sz="1800" b="0" i="1" smtClean="0">
                                  <a:solidFill>
                                    <a:schemeClr val="tx1"/>
                                  </a:solidFill>
                                  <a:latin typeface="Cambria Math" panose="02040503050406030204" pitchFamily="18" charset="0"/>
                                </a:rPr>
                                <m:t>2</m:t>
                              </m:r>
                              <m:rad>
                                <m:radPr>
                                  <m:degHide m:val="on"/>
                                  <m:ctrlPr>
                                    <a:rPr lang="en-US" sz="1800" b="0" i="1" smtClean="0">
                                      <a:solidFill>
                                        <a:schemeClr val="tx1"/>
                                      </a:solidFill>
                                      <a:latin typeface="Cambria Math" panose="02040503050406030204" pitchFamily="18" charset="0"/>
                                    </a:rPr>
                                  </m:ctrlPr>
                                </m:radPr>
                                <m:deg/>
                                <m:e>
                                  <m:r>
                                    <a:rPr lang="en-US" sz="1800" b="0" i="1" smtClean="0">
                                      <a:solidFill>
                                        <a:schemeClr val="tx1"/>
                                      </a:solidFill>
                                      <a:latin typeface="Cambria Math" panose="02040503050406030204" pitchFamily="18" charset="0"/>
                                    </a:rPr>
                                    <m:t>𝑥</m:t>
                                  </m:r>
                                </m:e>
                              </m:rad>
                            </m:den>
                          </m:f>
                        </m:den>
                      </m:f>
                      <m:r>
                        <a:rPr lang="en-US" sz="1800" b="0" i="1" smtClean="0">
                          <a:solidFill>
                            <a:schemeClr val="tx1"/>
                          </a:solidFill>
                          <a:latin typeface="Cambria Math" panose="02040503050406030204" pitchFamily="18" charset="0"/>
                          <a:ea typeface="Cambria Math" panose="02040503050406030204" pitchFamily="18" charset="0"/>
                        </a:rPr>
                        <m:t>→</m:t>
                      </m:r>
                      <m:r>
                        <a:rPr lang="en-US" sz="1800" b="0" i="1" smtClean="0">
                          <a:solidFill>
                            <a:schemeClr val="tx1"/>
                          </a:solidFill>
                          <a:latin typeface="Cambria Math" panose="02040503050406030204" pitchFamily="18" charset="0"/>
                          <a:ea typeface="Cambria Math" panose="02040503050406030204" pitchFamily="18" charset="0"/>
                        </a:rPr>
                        <m:t>𝑑𝑥</m:t>
                      </m:r>
                      <m:r>
                        <a:rPr lang="en-US" sz="1800" b="0" i="1" smtClean="0">
                          <a:solidFill>
                            <a:schemeClr val="tx1"/>
                          </a:solidFill>
                          <a:latin typeface="Cambria Math" panose="02040503050406030204" pitchFamily="18" charset="0"/>
                          <a:ea typeface="Cambria Math" panose="02040503050406030204" pitchFamily="18" charset="0"/>
                        </a:rPr>
                        <m:t>=2</m:t>
                      </m:r>
                      <m:rad>
                        <m:radPr>
                          <m:degHide m:val="on"/>
                          <m:ctrlPr>
                            <a:rPr lang="en-US" sz="1800" b="0" i="1" smtClean="0">
                              <a:solidFill>
                                <a:schemeClr val="tx1"/>
                              </a:solidFill>
                              <a:latin typeface="Cambria Math" panose="02040503050406030204" pitchFamily="18" charset="0"/>
                            </a:rPr>
                          </m:ctrlPr>
                        </m:radPr>
                        <m:deg/>
                        <m:e>
                          <m:r>
                            <a:rPr lang="en-US" sz="1800" b="0" i="1" smtClean="0">
                              <a:solidFill>
                                <a:schemeClr val="tx1"/>
                              </a:solidFill>
                              <a:latin typeface="Cambria Math" panose="02040503050406030204" pitchFamily="18" charset="0"/>
                            </a:rPr>
                            <m:t>𝑥</m:t>
                          </m:r>
                        </m:e>
                      </m:rad>
                      <m:r>
                        <a:rPr lang="en-US" sz="1800" b="0" i="1" smtClean="0">
                          <a:solidFill>
                            <a:schemeClr val="tx1"/>
                          </a:solidFill>
                          <a:latin typeface="Cambria Math" panose="02040503050406030204" pitchFamily="18" charset="0"/>
                        </a:rPr>
                        <m:t>𝑑𝑢</m:t>
                      </m:r>
                    </m:oMath>
                  </m:oMathPara>
                </a14:m>
                <a:endParaRPr lang="en-US" sz="1800" dirty="0"/>
              </a:p>
            </p:txBody>
          </p:sp>
        </mc:Choice>
        <mc:Fallback>
          <p:sp>
            <p:nvSpPr>
              <p:cNvPr id="31" name="TextBox 30">
                <a:extLst>
                  <a:ext uri="{FF2B5EF4-FFF2-40B4-BE49-F238E27FC236}">
                    <a16:creationId xmlns:a16="http://schemas.microsoft.com/office/drawing/2014/main" id="{6B7B106D-5AC9-4C2E-A9A7-BCB37373A03B}"/>
                  </a:ext>
                </a:extLst>
              </p:cNvPr>
              <p:cNvSpPr txBox="1">
                <a:spLocks noRot="1" noChangeAspect="1" noMove="1" noResize="1" noEditPoints="1" noAdjustHandles="1" noChangeArrowheads="1" noChangeShapeType="1" noTextEdit="1"/>
              </p:cNvSpPr>
              <p:nvPr/>
            </p:nvSpPr>
            <p:spPr>
              <a:xfrm>
                <a:off x="2602858" y="3409058"/>
                <a:ext cx="4682831" cy="94186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1A22AAB0-6CD8-4296-9254-C20375C32585}"/>
                  </a:ext>
                </a:extLst>
              </p:cNvPr>
              <p:cNvSpPr txBox="1"/>
              <p:nvPr/>
            </p:nvSpPr>
            <p:spPr>
              <a:xfrm>
                <a:off x="331832" y="4154950"/>
                <a:ext cx="3238303" cy="8517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𝑒</m:t>
                                  </m:r>
                                </m:e>
                                <m:sup>
                                  <m:r>
                                    <a:rPr lang="en-US" sz="1800" i="1">
                                      <a:effectLst/>
                                      <a:latin typeface="Cambria Math" panose="02040503050406030204" pitchFamily="18" charset="0"/>
                                      <a:ea typeface="Times New Roman" panose="02020603050405020304" pitchFamily="18" charset="0"/>
                                    </a:rPr>
                                    <m:t>1+</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sup>
                              </m:sSup>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den>
                          </m:f>
                        </m:e>
                      </m:nary>
                      <m:r>
                        <a:rPr lang="en-US" sz="1800" i="1">
                          <a:effectLst/>
                          <a:latin typeface="Cambria Math" panose="02040503050406030204" pitchFamily="18" charset="0"/>
                          <a:ea typeface="Times New Roman" panose="02020603050405020304" pitchFamily="18" charset="0"/>
                        </a:rPr>
                        <m:t>𝑑𝑥</m:t>
                      </m:r>
                      <m:r>
                        <a:rPr lang="en-US" sz="1800" b="0" i="1" smtClean="0">
                          <a:effectLst/>
                          <a:latin typeface="Cambria Math" panose="02040503050406030204" pitchFamily="18" charset="0"/>
                          <a:ea typeface="Times New Roman" panose="02020603050405020304" pitchFamily="18" charset="0"/>
                        </a:rPr>
                        <m:t>=</m:t>
                      </m:r>
                      <m:nary>
                        <m:naryPr>
                          <m:limLoc m:val="undOvr"/>
                          <m:subHide m:val="on"/>
                          <m:supHide m:val="on"/>
                          <m:ctrlPr>
                            <a:rPr lang="en-US" sz="1800" b="0" i="1" smtClean="0">
                              <a:effectLst/>
                              <a:latin typeface="Cambria Math" panose="02040503050406030204" pitchFamily="18" charset="0"/>
                            </a:rPr>
                          </m:ctrlPr>
                        </m:naryPr>
                        <m:sub/>
                        <m:sup/>
                        <m:e>
                          <m:f>
                            <m:fPr>
                              <m:ctrlPr>
                                <a:rPr lang="en-US" sz="1800" b="0" i="1" smtClean="0">
                                  <a:effectLst/>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b="0" i="1" smtClean="0">
                                      <a:latin typeface="Cambria Math" panose="02040503050406030204" pitchFamily="18" charset="0"/>
                                    </a:rPr>
                                    <m:t>1+</m:t>
                                  </m:r>
                                  <m:r>
                                    <a:rPr lang="en-US" sz="1800" i="1">
                                      <a:latin typeface="Cambria Math" panose="02040503050406030204" pitchFamily="18" charset="0"/>
                                    </a:rPr>
                                    <m:t>𝑢</m:t>
                                  </m:r>
                                </m:sup>
                              </m:sSup>
                            </m:num>
                            <m:den>
                              <m:rad>
                                <m:radPr>
                                  <m:degHide m:val="on"/>
                                  <m:ctrlPr>
                                    <a:rPr lang="en-US" sz="1800" i="1">
                                      <a:latin typeface="Cambria Math" panose="02040503050406030204" pitchFamily="18" charset="0"/>
                                      <a:ea typeface="Times New Roman" panose="02020603050405020304" pitchFamily="18" charset="0"/>
                                    </a:rPr>
                                  </m:ctrlPr>
                                </m:radPr>
                                <m:deg/>
                                <m:e>
                                  <m:r>
                                    <a:rPr lang="en-US" sz="1800" i="1">
                                      <a:latin typeface="Cambria Math" panose="02040503050406030204" pitchFamily="18" charset="0"/>
                                      <a:ea typeface="Times New Roman" panose="02020603050405020304" pitchFamily="18" charset="0"/>
                                    </a:rPr>
                                    <m:t>𝑥</m:t>
                                  </m:r>
                                </m:e>
                              </m:rad>
                            </m:den>
                          </m:f>
                          <m:r>
                            <a:rPr lang="en-US" sz="1800" b="0" i="1" smtClean="0">
                              <a:solidFill>
                                <a:schemeClr val="tx1"/>
                              </a:solidFill>
                              <a:latin typeface="Cambria Math" panose="02040503050406030204" pitchFamily="18" charset="0"/>
                            </a:rPr>
                            <m:t>2</m:t>
                          </m:r>
                          <m:rad>
                            <m:radPr>
                              <m:degHide m:val="on"/>
                              <m:ctrlPr>
                                <a:rPr lang="en-US" sz="1800" b="0" i="1" smtClean="0">
                                  <a:solidFill>
                                    <a:schemeClr val="tx1"/>
                                  </a:solidFill>
                                  <a:latin typeface="Cambria Math" panose="02040503050406030204" pitchFamily="18" charset="0"/>
                                </a:rPr>
                              </m:ctrlPr>
                            </m:radPr>
                            <m:deg/>
                            <m:e>
                              <m:r>
                                <a:rPr lang="en-US" sz="1800" b="0" i="1" smtClean="0">
                                  <a:solidFill>
                                    <a:schemeClr val="tx1"/>
                                  </a:solidFill>
                                  <a:latin typeface="Cambria Math" panose="02040503050406030204" pitchFamily="18" charset="0"/>
                                </a:rPr>
                                <m:t>𝑥</m:t>
                              </m:r>
                            </m:e>
                          </m:rad>
                          <m:r>
                            <a:rPr lang="en-US" sz="1800" b="0" i="1" smtClean="0">
                              <a:solidFill>
                                <a:schemeClr val="tx1"/>
                              </a:solidFill>
                              <a:latin typeface="Cambria Math" panose="02040503050406030204" pitchFamily="18" charset="0"/>
                            </a:rPr>
                            <m:t>𝑑𝑢</m:t>
                          </m:r>
                          <m:r>
                            <a:rPr lang="en-US" sz="1800" b="0" i="1" smtClean="0">
                              <a:solidFill>
                                <a:schemeClr val="tx1"/>
                              </a:solidFill>
                              <a:latin typeface="Cambria Math" panose="02040503050406030204" pitchFamily="18" charset="0"/>
                            </a:rPr>
                            <m:t>=</m:t>
                          </m:r>
                        </m:e>
                      </m:nary>
                    </m:oMath>
                  </m:oMathPara>
                </a14:m>
                <a:endParaRPr lang="en-US" sz="1800" dirty="0"/>
              </a:p>
            </p:txBody>
          </p:sp>
        </mc:Choice>
        <mc:Fallback>
          <p:sp>
            <p:nvSpPr>
              <p:cNvPr id="32" name="TextBox 31">
                <a:extLst>
                  <a:ext uri="{FF2B5EF4-FFF2-40B4-BE49-F238E27FC236}">
                    <a16:creationId xmlns:a16="http://schemas.microsoft.com/office/drawing/2014/main" id="{1A22AAB0-6CD8-4296-9254-C20375C32585}"/>
                  </a:ext>
                </a:extLst>
              </p:cNvPr>
              <p:cNvSpPr txBox="1">
                <a:spLocks noRot="1" noChangeAspect="1" noMove="1" noResize="1" noEditPoints="1" noAdjustHandles="1" noChangeArrowheads="1" noChangeShapeType="1" noTextEdit="1"/>
              </p:cNvSpPr>
              <p:nvPr/>
            </p:nvSpPr>
            <p:spPr>
              <a:xfrm>
                <a:off x="331832" y="4154950"/>
                <a:ext cx="3238303" cy="8517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B40CC45C-8D0A-456B-AFFF-3C61EF2878DF}"/>
                  </a:ext>
                </a:extLst>
              </p:cNvPr>
              <p:cNvSpPr txBox="1"/>
              <p:nvPr/>
            </p:nvSpPr>
            <p:spPr>
              <a:xfrm>
                <a:off x="3403328" y="4238756"/>
                <a:ext cx="1188146"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800" i="1" smtClean="0">
                              <a:latin typeface="Cambria Math" panose="02040503050406030204" pitchFamily="18" charset="0"/>
                            </a:rPr>
                          </m:ctrlPr>
                        </m:naryPr>
                        <m:sub/>
                        <m:sup/>
                        <m:e>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m:t>
                              </m:r>
                              <m:r>
                                <a:rPr lang="en-US" sz="1800" b="0" i="1" smtClean="0">
                                  <a:latin typeface="Cambria Math" panose="02040503050406030204" pitchFamily="18" charset="0"/>
                                </a:rPr>
                                <m:t>𝑢</m:t>
                              </m:r>
                            </m:sup>
                          </m:sSup>
                          <m:r>
                            <a:rPr lang="en-US" sz="1800" b="0" i="1" smtClean="0">
                              <a:latin typeface="Cambria Math" panose="02040503050406030204" pitchFamily="18" charset="0"/>
                            </a:rPr>
                            <m:t>𝑑𝑢</m:t>
                          </m:r>
                          <m:r>
                            <a:rPr lang="en-US" sz="1800" b="0" i="1" smtClean="0">
                              <a:latin typeface="Cambria Math" panose="02040503050406030204" pitchFamily="18" charset="0"/>
                            </a:rPr>
                            <m:t>,</m:t>
                          </m:r>
                        </m:e>
                      </m:nary>
                    </m:oMath>
                  </m:oMathPara>
                </a14:m>
                <a:endParaRPr lang="en-US" sz="1800" dirty="0"/>
              </a:p>
            </p:txBody>
          </p:sp>
        </mc:Choice>
        <mc:Fallback>
          <p:sp>
            <p:nvSpPr>
              <p:cNvPr id="33" name="TextBox 32">
                <a:extLst>
                  <a:ext uri="{FF2B5EF4-FFF2-40B4-BE49-F238E27FC236}">
                    <a16:creationId xmlns:a16="http://schemas.microsoft.com/office/drawing/2014/main" id="{B40CC45C-8D0A-456B-AFFF-3C61EF2878DF}"/>
                  </a:ext>
                </a:extLst>
              </p:cNvPr>
              <p:cNvSpPr txBox="1">
                <a:spLocks noRot="1" noChangeAspect="1" noMove="1" noResize="1" noEditPoints="1" noAdjustHandles="1" noChangeArrowheads="1" noChangeShapeType="1" noTextEdit="1"/>
              </p:cNvSpPr>
              <p:nvPr/>
            </p:nvSpPr>
            <p:spPr>
              <a:xfrm>
                <a:off x="3403328" y="4238756"/>
                <a:ext cx="1188146" cy="72654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7B2D2720-9914-47F4-9F03-3E242736150F}"/>
                  </a:ext>
                </a:extLst>
              </p:cNvPr>
              <p:cNvSpPr txBox="1"/>
              <p:nvPr/>
            </p:nvSpPr>
            <p:spPr>
              <a:xfrm>
                <a:off x="4885298" y="4442304"/>
                <a:ext cx="10245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B0F0"/>
                          </a:solidFill>
                          <a:latin typeface="Cambria Math" panose="02040503050406030204" pitchFamily="18" charset="0"/>
                        </a:rPr>
                        <m:t>𝑧</m:t>
                      </m:r>
                      <m:r>
                        <a:rPr lang="en-US" sz="1800" b="0" i="1" smtClean="0">
                          <a:solidFill>
                            <a:srgbClr val="00B0F0"/>
                          </a:solidFill>
                          <a:latin typeface="Cambria Math" panose="02040503050406030204" pitchFamily="18" charset="0"/>
                        </a:rPr>
                        <m:t>=1+</m:t>
                      </m:r>
                      <m:r>
                        <a:rPr lang="en-US" sz="1800" b="0" i="1" smtClean="0">
                          <a:solidFill>
                            <a:srgbClr val="00B0F0"/>
                          </a:solidFill>
                          <a:latin typeface="Cambria Math" panose="02040503050406030204" pitchFamily="18" charset="0"/>
                        </a:rPr>
                        <m:t>𝑢</m:t>
                      </m:r>
                    </m:oMath>
                  </m:oMathPara>
                </a14:m>
                <a:endParaRPr lang="en-US" sz="1800" dirty="0">
                  <a:solidFill>
                    <a:srgbClr val="00B0F0"/>
                  </a:solidFill>
                </a:endParaRPr>
              </a:p>
            </p:txBody>
          </p:sp>
        </mc:Choice>
        <mc:Fallback>
          <p:sp>
            <p:nvSpPr>
              <p:cNvPr id="34" name="TextBox 33">
                <a:extLst>
                  <a:ext uri="{FF2B5EF4-FFF2-40B4-BE49-F238E27FC236}">
                    <a16:creationId xmlns:a16="http://schemas.microsoft.com/office/drawing/2014/main" id="{7B2D2720-9914-47F4-9F03-3E242736150F}"/>
                  </a:ext>
                </a:extLst>
              </p:cNvPr>
              <p:cNvSpPr txBox="1">
                <a:spLocks noRot="1" noChangeAspect="1" noMove="1" noResize="1" noEditPoints="1" noAdjustHandles="1" noChangeArrowheads="1" noChangeShapeType="1" noTextEdit="1"/>
              </p:cNvSpPr>
              <p:nvPr/>
            </p:nvSpPr>
            <p:spPr>
              <a:xfrm>
                <a:off x="4885298" y="4442304"/>
                <a:ext cx="1024511" cy="276999"/>
              </a:xfrm>
              <a:prstGeom prst="rect">
                <a:avLst/>
              </a:prstGeom>
              <a:blipFill>
                <a:blip r:embed="rId16"/>
                <a:stretch>
                  <a:fillRect l="-2381" r="-1786"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2F296F42-F6F9-427D-A24F-A542E02D4886}"/>
                  </a:ext>
                </a:extLst>
              </p:cNvPr>
              <p:cNvSpPr txBox="1"/>
              <p:nvPr/>
            </p:nvSpPr>
            <p:spPr>
              <a:xfrm>
                <a:off x="6096000" y="4442304"/>
                <a:ext cx="8866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𝑑𝑧</m:t>
                      </m:r>
                      <m:r>
                        <a:rPr lang="en-US" sz="1800" b="0" i="1" smtClean="0">
                          <a:latin typeface="Cambria Math" panose="02040503050406030204" pitchFamily="18" charset="0"/>
                        </a:rPr>
                        <m:t>=</m:t>
                      </m:r>
                      <m:r>
                        <a:rPr lang="en-US" sz="1800" b="0" i="1" smtClean="0">
                          <a:latin typeface="Cambria Math" panose="02040503050406030204" pitchFamily="18" charset="0"/>
                        </a:rPr>
                        <m:t>𝑑𝑢</m:t>
                      </m:r>
                    </m:oMath>
                  </m:oMathPara>
                </a14:m>
                <a:endParaRPr lang="en-US" sz="1800" dirty="0"/>
              </a:p>
            </p:txBody>
          </p:sp>
        </mc:Choice>
        <mc:Fallback>
          <p:sp>
            <p:nvSpPr>
              <p:cNvPr id="35" name="TextBox 34">
                <a:extLst>
                  <a:ext uri="{FF2B5EF4-FFF2-40B4-BE49-F238E27FC236}">
                    <a16:creationId xmlns:a16="http://schemas.microsoft.com/office/drawing/2014/main" id="{2F296F42-F6F9-427D-A24F-A542E02D4886}"/>
                  </a:ext>
                </a:extLst>
              </p:cNvPr>
              <p:cNvSpPr txBox="1">
                <a:spLocks noRot="1" noChangeAspect="1" noMove="1" noResize="1" noEditPoints="1" noAdjustHandles="1" noChangeArrowheads="1" noChangeShapeType="1" noTextEdit="1"/>
              </p:cNvSpPr>
              <p:nvPr/>
            </p:nvSpPr>
            <p:spPr>
              <a:xfrm>
                <a:off x="6096000" y="4442304"/>
                <a:ext cx="886653" cy="276999"/>
              </a:xfrm>
              <a:prstGeom prst="rect">
                <a:avLst/>
              </a:prstGeom>
              <a:blipFill>
                <a:blip r:embed="rId17"/>
                <a:stretch>
                  <a:fillRect l="-5517" r="-5517"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7C045799-B213-4CF4-B452-6F146FF97620}"/>
                  </a:ext>
                </a:extLst>
              </p:cNvPr>
              <p:cNvSpPr txBox="1"/>
              <p:nvPr/>
            </p:nvSpPr>
            <p:spPr>
              <a:xfrm>
                <a:off x="1535023" y="4929942"/>
                <a:ext cx="1403782"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nary>
                        <m:naryPr>
                          <m:limLoc m:val="undOvr"/>
                          <m:subHide m:val="on"/>
                          <m:supHide m:val="on"/>
                          <m:ctrlPr>
                            <a:rPr lang="en-US" sz="1800" i="1" smtClean="0">
                              <a:latin typeface="Cambria Math" panose="02040503050406030204" pitchFamily="18" charset="0"/>
                            </a:rPr>
                          </m:ctrlPr>
                        </m:naryP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𝑧</m:t>
                              </m:r>
                            </m:sup>
                          </m:sSup>
                          <m:r>
                            <a:rPr lang="en-US" sz="1800" b="0" i="1" smtClean="0">
                              <a:latin typeface="Cambria Math" panose="02040503050406030204" pitchFamily="18" charset="0"/>
                            </a:rPr>
                            <m:t>𝑑𝑧</m:t>
                          </m:r>
                          <m:r>
                            <a:rPr lang="en-US" sz="1800" b="0" i="1" smtClean="0">
                              <a:latin typeface="Cambria Math" panose="02040503050406030204" pitchFamily="18" charset="0"/>
                            </a:rPr>
                            <m:t>=</m:t>
                          </m:r>
                        </m:e>
                      </m:nary>
                    </m:oMath>
                  </m:oMathPara>
                </a14:m>
                <a:endParaRPr lang="en-US" sz="1800" dirty="0"/>
              </a:p>
            </p:txBody>
          </p:sp>
        </mc:Choice>
        <mc:Fallback>
          <p:sp>
            <p:nvSpPr>
              <p:cNvPr id="36" name="TextBox 35">
                <a:extLst>
                  <a:ext uri="{FF2B5EF4-FFF2-40B4-BE49-F238E27FC236}">
                    <a16:creationId xmlns:a16="http://schemas.microsoft.com/office/drawing/2014/main" id="{7C045799-B213-4CF4-B452-6F146FF97620}"/>
                  </a:ext>
                </a:extLst>
              </p:cNvPr>
              <p:cNvSpPr txBox="1">
                <a:spLocks noRot="1" noChangeAspect="1" noMove="1" noResize="1" noEditPoints="1" noAdjustHandles="1" noChangeArrowheads="1" noChangeShapeType="1" noTextEdit="1"/>
              </p:cNvSpPr>
              <p:nvPr/>
            </p:nvSpPr>
            <p:spPr>
              <a:xfrm>
                <a:off x="1535023" y="4929942"/>
                <a:ext cx="1403782" cy="72654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B21746D5-5FB7-4F32-99AA-984C83D50775}"/>
                  </a:ext>
                </a:extLst>
              </p:cNvPr>
              <p:cNvSpPr txBox="1"/>
              <p:nvPr/>
            </p:nvSpPr>
            <p:spPr>
              <a:xfrm>
                <a:off x="2983020" y="5143119"/>
                <a:ext cx="10890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𝑧</m:t>
                          </m:r>
                        </m:sup>
                      </m:sSup>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m:t>
                      </m:r>
                    </m:oMath>
                  </m:oMathPara>
                </a14:m>
                <a:endParaRPr lang="en-US" sz="1800" dirty="0"/>
              </a:p>
            </p:txBody>
          </p:sp>
        </mc:Choice>
        <mc:Fallback>
          <p:sp>
            <p:nvSpPr>
              <p:cNvPr id="37" name="TextBox 36">
                <a:extLst>
                  <a:ext uri="{FF2B5EF4-FFF2-40B4-BE49-F238E27FC236}">
                    <a16:creationId xmlns:a16="http://schemas.microsoft.com/office/drawing/2014/main" id="{B21746D5-5FB7-4F32-99AA-984C83D50775}"/>
                  </a:ext>
                </a:extLst>
              </p:cNvPr>
              <p:cNvSpPr txBox="1">
                <a:spLocks noRot="1" noChangeAspect="1" noMove="1" noResize="1" noEditPoints="1" noAdjustHandles="1" noChangeArrowheads="1" noChangeShapeType="1" noTextEdit="1"/>
              </p:cNvSpPr>
              <p:nvPr/>
            </p:nvSpPr>
            <p:spPr>
              <a:xfrm>
                <a:off x="2983020" y="5143119"/>
                <a:ext cx="1089081" cy="276999"/>
              </a:xfrm>
              <a:prstGeom prst="rect">
                <a:avLst/>
              </a:prstGeom>
              <a:blipFill>
                <a:blip r:embed="rId19"/>
                <a:stretch>
                  <a:fillRect l="-3911" r="-1117" b="-88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7F2ECB24-D367-480E-9AAE-AAEA486167EB}"/>
                  </a:ext>
                </a:extLst>
              </p:cNvPr>
              <p:cNvSpPr txBox="1"/>
              <p:nvPr/>
            </p:nvSpPr>
            <p:spPr>
              <a:xfrm>
                <a:off x="4120867" y="5176195"/>
                <a:ext cx="13043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m:t>
                          </m:r>
                          <m:r>
                            <a:rPr lang="en-US" sz="1800" b="0" i="1" smtClean="0">
                              <a:latin typeface="Cambria Math" panose="02040503050406030204" pitchFamily="18" charset="0"/>
                            </a:rPr>
                            <m:t>𝑢</m:t>
                          </m:r>
                        </m:sup>
                      </m:sSup>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m:t>
                      </m:r>
                    </m:oMath>
                  </m:oMathPara>
                </a14:m>
                <a:endParaRPr lang="en-US" sz="1800" dirty="0"/>
              </a:p>
            </p:txBody>
          </p:sp>
        </mc:Choice>
        <mc:Fallback>
          <p:sp>
            <p:nvSpPr>
              <p:cNvPr id="38" name="TextBox 37">
                <a:extLst>
                  <a:ext uri="{FF2B5EF4-FFF2-40B4-BE49-F238E27FC236}">
                    <a16:creationId xmlns:a16="http://schemas.microsoft.com/office/drawing/2014/main" id="{7F2ECB24-D367-480E-9AAE-AAEA486167EB}"/>
                  </a:ext>
                </a:extLst>
              </p:cNvPr>
              <p:cNvSpPr txBox="1">
                <a:spLocks noRot="1" noChangeAspect="1" noMove="1" noResize="1" noEditPoints="1" noAdjustHandles="1" noChangeArrowheads="1" noChangeShapeType="1" noTextEdit="1"/>
              </p:cNvSpPr>
              <p:nvPr/>
            </p:nvSpPr>
            <p:spPr>
              <a:xfrm>
                <a:off x="4120867" y="5176195"/>
                <a:ext cx="1304396" cy="276999"/>
              </a:xfrm>
              <a:prstGeom prst="rect">
                <a:avLst/>
              </a:prstGeom>
              <a:blipFill>
                <a:blip r:embed="rId20"/>
                <a:stretch>
                  <a:fillRect l="-4206" t="-2174" r="-935"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066F84A9-93E0-481B-B934-DDFC5FC9ABD2}"/>
                  </a:ext>
                </a:extLst>
              </p:cNvPr>
              <p:cNvSpPr txBox="1"/>
              <p:nvPr/>
            </p:nvSpPr>
            <p:spPr>
              <a:xfrm>
                <a:off x="5485251" y="5124748"/>
                <a:ext cx="1169807" cy="3137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𝑥</m:t>
                              </m:r>
                            </m:e>
                          </m:rad>
                        </m:sup>
                      </m:sSup>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39" name="TextBox 38">
                <a:extLst>
                  <a:ext uri="{FF2B5EF4-FFF2-40B4-BE49-F238E27FC236}">
                    <a16:creationId xmlns:a16="http://schemas.microsoft.com/office/drawing/2014/main" id="{066F84A9-93E0-481B-B934-DDFC5FC9ABD2}"/>
                  </a:ext>
                </a:extLst>
              </p:cNvPr>
              <p:cNvSpPr txBox="1">
                <a:spLocks noRot="1" noChangeAspect="1" noMove="1" noResize="1" noEditPoints="1" noAdjustHandles="1" noChangeArrowheads="1" noChangeShapeType="1" noTextEdit="1"/>
              </p:cNvSpPr>
              <p:nvPr/>
            </p:nvSpPr>
            <p:spPr>
              <a:xfrm>
                <a:off x="5485251" y="5124748"/>
                <a:ext cx="1169807" cy="313740"/>
              </a:xfrm>
              <a:prstGeom prst="rect">
                <a:avLst/>
              </a:prstGeom>
              <a:blipFill>
                <a:blip r:embed="rId21"/>
                <a:stretch>
                  <a:fillRect l="-4688" r="-3646" b="-7843"/>
                </a:stretch>
              </a:blipFill>
            </p:spPr>
            <p:txBody>
              <a:bodyPr/>
              <a:lstStyle/>
              <a:p>
                <a:r>
                  <a:rPr lang="en-US">
                    <a:noFill/>
                  </a:rPr>
                  <a:t> </a:t>
                </a:r>
              </a:p>
            </p:txBody>
          </p:sp>
        </mc:Fallback>
      </mc:AlternateContent>
    </p:spTree>
    <p:extLst>
      <p:ext uri="{BB962C8B-B14F-4D97-AF65-F5344CB8AC3E}">
        <p14:creationId xmlns:p14="http://schemas.microsoft.com/office/powerpoint/2010/main" val="42377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arn(inVertic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C8C0FF1-2D0A-4A50-B4B4-C4BAAF86ED9A}"/>
                  </a:ext>
                </a:extLst>
              </p:cNvPr>
              <p:cNvSpPr txBox="1"/>
              <p:nvPr/>
            </p:nvSpPr>
            <p:spPr>
              <a:xfrm>
                <a:off x="510175" y="354760"/>
                <a:ext cx="2192572" cy="492135"/>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5)  </a:t>
                </a:r>
                <a14:m>
                  <m:oMath xmlns:m="http://schemas.openxmlformats.org/officeDocument/2006/math">
                    <m:nary>
                      <m:naryPr>
                        <m:subHide m:val="on"/>
                        <m:supHide m:val="on"/>
                        <m:ctrlPr>
                          <a:rPr lang="en-US" sz="1800" i="1">
                            <a:effectLst/>
                            <a:latin typeface="Cambria Math" panose="02040503050406030204" pitchFamily="18" charset="0"/>
                          </a:rPr>
                        </m:ctrlPr>
                      </m:naryPr>
                      <m:sub/>
                      <m:sup/>
                      <m:e>
                        <m:f>
                          <m:fPr>
                            <m:ctrlPr>
                              <a:rPr lang="en-US" sz="1800" i="1">
                                <a:effectLst/>
                                <a:latin typeface="Cambria Math" panose="02040503050406030204" pitchFamily="18" charset="0"/>
                              </a:rPr>
                            </m:ctrlPr>
                          </m:fPr>
                          <m:num>
                            <m:func>
                              <m:funcPr>
                                <m:ctrlPr>
                                  <a:rPr lang="en-US" sz="1800" i="1">
                                    <a:effectLst/>
                                    <a:latin typeface="Cambria Math" panose="02040503050406030204" pitchFamily="18" charset="0"/>
                                  </a:rPr>
                                </m:ctrlPr>
                              </m:funcPr>
                              <m:fNa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func>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oMath>
                </a14:m>
                <a:endParaRPr lang="en-US" sz="1800" dirty="0"/>
              </a:p>
            </p:txBody>
          </p:sp>
        </mc:Choice>
        <mc:Fallback>
          <p:sp>
            <p:nvSpPr>
              <p:cNvPr id="2" name="TextBox 1">
                <a:extLst>
                  <a:ext uri="{FF2B5EF4-FFF2-40B4-BE49-F238E27FC236}">
                    <a16:creationId xmlns:a16="http://schemas.microsoft.com/office/drawing/2014/main" id="{6C8C0FF1-2D0A-4A50-B4B4-C4BAAF86ED9A}"/>
                  </a:ext>
                </a:extLst>
              </p:cNvPr>
              <p:cNvSpPr txBox="1">
                <a:spLocks noRot="1" noChangeAspect="1" noMove="1" noResize="1" noEditPoints="1" noAdjustHandles="1" noChangeArrowheads="1" noChangeShapeType="1" noTextEdit="1"/>
              </p:cNvSpPr>
              <p:nvPr/>
            </p:nvSpPr>
            <p:spPr>
              <a:xfrm>
                <a:off x="510175" y="354760"/>
                <a:ext cx="2192572" cy="492135"/>
              </a:xfrm>
              <a:prstGeom prst="rect">
                <a:avLst/>
              </a:prstGeom>
              <a:blipFill>
                <a:blip r:embed="rId2"/>
                <a:stretch>
                  <a:fillRect l="-4735" t="-98765" b="-1567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148FE9A-81D1-4A37-A7DB-BA20ACE0259C}"/>
                  </a:ext>
                </a:extLst>
              </p:cNvPr>
              <p:cNvSpPr txBox="1"/>
              <p:nvPr/>
            </p:nvSpPr>
            <p:spPr>
              <a:xfrm>
                <a:off x="1488440" y="1034716"/>
                <a:ext cx="12143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r>
                        <a:rPr lang="en-US" sz="1800" b="0" i="1" smtClean="0">
                          <a:solidFill>
                            <a:srgbClr val="00B0F0"/>
                          </a:solidFill>
                          <a:latin typeface="Cambria Math" panose="02040503050406030204" pitchFamily="18" charset="0"/>
                        </a:rPr>
                        <m:t>𝑙𝑛𝑥</m:t>
                      </m:r>
                    </m:oMath>
                  </m:oMathPara>
                </a14:m>
                <a:endParaRPr lang="en-US" sz="1800" dirty="0"/>
              </a:p>
            </p:txBody>
          </p:sp>
        </mc:Choice>
        <mc:Fallback>
          <p:sp>
            <p:nvSpPr>
              <p:cNvPr id="3" name="TextBox 2">
                <a:extLst>
                  <a:ext uri="{FF2B5EF4-FFF2-40B4-BE49-F238E27FC236}">
                    <a16:creationId xmlns:a16="http://schemas.microsoft.com/office/drawing/2014/main" id="{0148FE9A-81D1-4A37-A7DB-BA20ACE0259C}"/>
                  </a:ext>
                </a:extLst>
              </p:cNvPr>
              <p:cNvSpPr txBox="1">
                <a:spLocks noRot="1" noChangeAspect="1" noMove="1" noResize="1" noEditPoints="1" noAdjustHandles="1" noChangeArrowheads="1" noChangeShapeType="1" noTextEdit="1"/>
              </p:cNvSpPr>
              <p:nvPr/>
            </p:nvSpPr>
            <p:spPr>
              <a:xfrm>
                <a:off x="1488440" y="1034716"/>
                <a:ext cx="1214307" cy="276999"/>
              </a:xfrm>
              <a:prstGeom prst="rect">
                <a:avLst/>
              </a:prstGeom>
              <a:blipFill>
                <a:blip r:embed="rId3"/>
                <a:stretch>
                  <a:fillRect l="-4020" r="-4020"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B494CDE-0A1F-4644-BE7A-7D806E6D3267}"/>
                  </a:ext>
                </a:extLst>
              </p:cNvPr>
              <p:cNvSpPr txBox="1"/>
              <p:nvPr/>
            </p:nvSpPr>
            <p:spPr>
              <a:xfrm>
                <a:off x="3291144" y="873139"/>
                <a:ext cx="234096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𝑑𝑢</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𝑥𝑑𝑢</m:t>
                      </m:r>
                    </m:oMath>
                  </m:oMathPara>
                </a14:m>
                <a:endParaRPr lang="en-US" sz="1800" dirty="0"/>
              </a:p>
            </p:txBody>
          </p:sp>
        </mc:Choice>
        <mc:Fallback>
          <p:sp>
            <p:nvSpPr>
              <p:cNvPr id="4" name="TextBox 3">
                <a:extLst>
                  <a:ext uri="{FF2B5EF4-FFF2-40B4-BE49-F238E27FC236}">
                    <a16:creationId xmlns:a16="http://schemas.microsoft.com/office/drawing/2014/main" id="{6B494CDE-0A1F-4644-BE7A-7D806E6D3267}"/>
                  </a:ext>
                </a:extLst>
              </p:cNvPr>
              <p:cNvSpPr txBox="1">
                <a:spLocks noRot="1" noChangeAspect="1" noMove="1" noResize="1" noEditPoints="1" noAdjustHandles="1" noChangeArrowheads="1" noChangeShapeType="1" noTextEdit="1"/>
              </p:cNvSpPr>
              <p:nvPr/>
            </p:nvSpPr>
            <p:spPr>
              <a:xfrm>
                <a:off x="3291144" y="873139"/>
                <a:ext cx="2340962" cy="5203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0C23E8E-B883-4927-8585-02AAAE5C435B}"/>
                  </a:ext>
                </a:extLst>
              </p:cNvPr>
              <p:cNvSpPr txBox="1"/>
              <p:nvPr/>
            </p:nvSpPr>
            <p:spPr>
              <a:xfrm>
                <a:off x="1384995" y="1651577"/>
                <a:ext cx="2492175"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rPr>
                          </m:ctrlPr>
                        </m:naryPr>
                        <m:sub/>
                        <m:sup/>
                        <m:e>
                          <m:f>
                            <m:fPr>
                              <m:ctrlPr>
                                <a:rPr lang="en-US" sz="1800" i="1">
                                  <a:effectLst/>
                                  <a:latin typeface="Cambria Math" panose="02040503050406030204" pitchFamily="18" charset="0"/>
                                </a:rPr>
                              </m:ctrlPr>
                            </m:fPr>
                            <m:num>
                              <m:func>
                                <m:funcPr>
                                  <m:ctrlPr>
                                    <a:rPr lang="en-US" sz="1800" i="1">
                                      <a:effectLst/>
                                      <a:latin typeface="Cambria Math" panose="02040503050406030204" pitchFamily="18" charset="0"/>
                                    </a:rPr>
                                  </m:ctrlPr>
                                </m:funcPr>
                                <m:fNa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func>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nary>
                            <m:naryPr>
                              <m:subHide m:val="on"/>
                              <m:supHide m:val="on"/>
                              <m:ctrlPr>
                                <a:rPr lang="en-US" sz="1800" i="1" smtClean="0">
                                  <a:effectLst/>
                                  <a:latin typeface="Cambria Math" panose="02040503050406030204" pitchFamily="18" charset="0"/>
                                </a:rPr>
                              </m:ctrlPr>
                            </m:naryPr>
                            <m:sub/>
                            <m:sup/>
                            <m:e>
                              <m:f>
                                <m:fPr>
                                  <m:ctrlPr>
                                    <a:rPr lang="en-US" sz="1800" i="1">
                                      <a:effectLst/>
                                      <a:latin typeface="Cambria Math" panose="02040503050406030204" pitchFamily="18" charset="0"/>
                                    </a:rPr>
                                  </m:ctrlPr>
                                </m:fPr>
                                <m:num>
                                  <m:r>
                                    <a:rPr lang="en-US" sz="1800" b="0" i="1" smtClean="0">
                                      <a:effectLst/>
                                      <a:latin typeface="Cambria Math" panose="02040503050406030204" pitchFamily="18" charset="0"/>
                                    </a:rPr>
                                    <m:t>𝑢</m:t>
                                  </m:r>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latin typeface="Cambria Math" panose="02040503050406030204" pitchFamily="18" charset="0"/>
                                  <a:ea typeface="Times New Roman" panose="02020603050405020304" pitchFamily="18" charset="0"/>
                                  <a:cs typeface="Times New Roman" panose="02020603050405020304" pitchFamily="18" charset="0"/>
                                </a:rPr>
                                <m:t>𝑑</m:t>
                              </m:r>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𝑢</m:t>
                              </m:r>
                            </m:e>
                          </m:nary>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nary>
                    </m:oMath>
                  </m:oMathPara>
                </a14:m>
                <a:endParaRPr lang="en-US" sz="1800" dirty="0"/>
              </a:p>
            </p:txBody>
          </p:sp>
        </mc:Choice>
        <mc:Fallback>
          <p:sp>
            <p:nvSpPr>
              <p:cNvPr id="5" name="TextBox 4">
                <a:extLst>
                  <a:ext uri="{FF2B5EF4-FFF2-40B4-BE49-F238E27FC236}">
                    <a16:creationId xmlns:a16="http://schemas.microsoft.com/office/drawing/2014/main" id="{30C23E8E-B883-4927-8585-02AAAE5C435B}"/>
                  </a:ext>
                </a:extLst>
              </p:cNvPr>
              <p:cNvSpPr txBox="1">
                <a:spLocks noRot="1" noChangeAspect="1" noMove="1" noResize="1" noEditPoints="1" noAdjustHandles="1" noChangeArrowheads="1" noChangeShapeType="1" noTextEdit="1"/>
              </p:cNvSpPr>
              <p:nvPr/>
            </p:nvSpPr>
            <p:spPr>
              <a:xfrm>
                <a:off x="1384995" y="1651577"/>
                <a:ext cx="2492175" cy="6805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DB8AF7B-1D75-4898-9F4A-62955DFAE193}"/>
                  </a:ext>
                </a:extLst>
              </p:cNvPr>
              <p:cNvSpPr txBox="1"/>
              <p:nvPr/>
            </p:nvSpPr>
            <p:spPr>
              <a:xfrm>
                <a:off x="3826097" y="1651577"/>
                <a:ext cx="931024"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800" i="1" smtClean="0">
                              <a:latin typeface="Cambria Math" panose="02040503050406030204" pitchFamily="18" charset="0"/>
                            </a:rPr>
                          </m:ctrlPr>
                        </m:naryPr>
                        <m:sub/>
                        <m:sup/>
                        <m:e>
                          <m:r>
                            <a:rPr lang="en-US" sz="1800" b="0" i="1" smtClean="0">
                              <a:latin typeface="Cambria Math" panose="02040503050406030204" pitchFamily="18" charset="0"/>
                            </a:rPr>
                            <m:t>𝑢𝑑𝑢</m:t>
                          </m:r>
                          <m:r>
                            <a:rPr lang="en-US" sz="1800" b="0" i="1" smtClean="0">
                              <a:latin typeface="Cambria Math" panose="02040503050406030204" pitchFamily="18" charset="0"/>
                            </a:rPr>
                            <m:t>=</m:t>
                          </m:r>
                        </m:e>
                      </m:nary>
                    </m:oMath>
                  </m:oMathPara>
                </a14:m>
                <a:endParaRPr lang="en-US" sz="1800" dirty="0"/>
              </a:p>
            </p:txBody>
          </p:sp>
        </mc:Choice>
        <mc:Fallback>
          <p:sp>
            <p:nvSpPr>
              <p:cNvPr id="6" name="TextBox 5">
                <a:extLst>
                  <a:ext uri="{FF2B5EF4-FFF2-40B4-BE49-F238E27FC236}">
                    <a16:creationId xmlns:a16="http://schemas.microsoft.com/office/drawing/2014/main" id="{6DB8AF7B-1D75-4898-9F4A-62955DFAE193}"/>
                  </a:ext>
                </a:extLst>
              </p:cNvPr>
              <p:cNvSpPr txBox="1">
                <a:spLocks noRot="1" noChangeAspect="1" noMove="1" noResize="1" noEditPoints="1" noAdjustHandles="1" noChangeArrowheads="1" noChangeShapeType="1" noTextEdit="1"/>
              </p:cNvSpPr>
              <p:nvPr/>
            </p:nvSpPr>
            <p:spPr>
              <a:xfrm>
                <a:off x="3826097" y="1651577"/>
                <a:ext cx="931024" cy="7265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BBB7D76-F773-46B8-9CFD-0CB39FABD6B8}"/>
                  </a:ext>
                </a:extLst>
              </p:cNvPr>
              <p:cNvSpPr txBox="1"/>
              <p:nvPr/>
            </p:nvSpPr>
            <p:spPr>
              <a:xfrm>
                <a:off x="4745901" y="1666475"/>
                <a:ext cx="1021744"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𝑢</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den>
                      </m:f>
                      <m:r>
                        <a:rPr lang="en-US" sz="180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m:t>
                      </m:r>
                    </m:oMath>
                  </m:oMathPara>
                </a14:m>
                <a:endParaRPr lang="en-US" sz="1800" dirty="0"/>
              </a:p>
            </p:txBody>
          </p:sp>
        </mc:Choice>
        <mc:Fallback>
          <p:sp>
            <p:nvSpPr>
              <p:cNvPr id="7" name="TextBox 6">
                <a:extLst>
                  <a:ext uri="{FF2B5EF4-FFF2-40B4-BE49-F238E27FC236}">
                    <a16:creationId xmlns:a16="http://schemas.microsoft.com/office/drawing/2014/main" id="{ABBB7D76-F773-46B8-9CFD-0CB39FABD6B8}"/>
                  </a:ext>
                </a:extLst>
              </p:cNvPr>
              <p:cNvSpPr txBox="1">
                <a:spLocks noRot="1" noChangeAspect="1" noMove="1" noResize="1" noEditPoints="1" noAdjustHandles="1" noChangeArrowheads="1" noChangeShapeType="1" noTextEdit="1"/>
              </p:cNvSpPr>
              <p:nvPr/>
            </p:nvSpPr>
            <p:spPr>
              <a:xfrm>
                <a:off x="4745901" y="1666475"/>
                <a:ext cx="1021744"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182EB2A-8DF8-4329-9F96-15E63816CD3E}"/>
                  </a:ext>
                </a:extLst>
              </p:cNvPr>
              <p:cNvSpPr txBox="1"/>
              <p:nvPr/>
            </p:nvSpPr>
            <p:spPr>
              <a:xfrm>
                <a:off x="5307743" y="1620308"/>
                <a:ext cx="202105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b="0" i="1" smtClean="0">
                                  <a:latin typeface="Cambria Math" panose="02040503050406030204" pitchFamily="18" charset="0"/>
                                </a:rPr>
                                <m:t>𝑙𝑛𝑥</m:t>
                              </m:r>
                              <m:r>
                                <a:rPr lang="en-US" sz="1800" b="0" i="1" smtClean="0">
                                  <a:latin typeface="Cambria Math" panose="02040503050406030204" pitchFamily="18" charset="0"/>
                                </a:rPr>
                                <m:t>)</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den>
                      </m:f>
                      <m:r>
                        <a:rPr lang="en-US" sz="1800" i="1" dirty="0" smtClean="0">
                          <a:latin typeface="Cambria Math" panose="02040503050406030204" pitchFamily="18" charset="0"/>
                        </a:rPr>
                        <m:t>+</m:t>
                      </m:r>
                      <m:r>
                        <a:rPr lang="en-US" sz="1800" i="1" dirty="0" smtClean="0">
                          <a:latin typeface="Cambria Math" panose="02040503050406030204" pitchFamily="18" charset="0"/>
                        </a:rPr>
                        <m:t>𝐶</m:t>
                      </m:r>
                    </m:oMath>
                  </m:oMathPara>
                </a14:m>
                <a:endParaRPr lang="en-US" sz="1800" dirty="0"/>
              </a:p>
            </p:txBody>
          </p:sp>
        </mc:Choice>
        <mc:Fallback>
          <p:sp>
            <p:nvSpPr>
              <p:cNvPr id="8" name="TextBox 7">
                <a:extLst>
                  <a:ext uri="{FF2B5EF4-FFF2-40B4-BE49-F238E27FC236}">
                    <a16:creationId xmlns:a16="http://schemas.microsoft.com/office/drawing/2014/main" id="{3182EB2A-8DF8-4329-9F96-15E63816CD3E}"/>
                  </a:ext>
                </a:extLst>
              </p:cNvPr>
              <p:cNvSpPr txBox="1">
                <a:spLocks noRot="1" noChangeAspect="1" noMove="1" noResize="1" noEditPoints="1" noAdjustHandles="1" noChangeArrowheads="1" noChangeShapeType="1" noTextEdit="1"/>
              </p:cNvSpPr>
              <p:nvPr/>
            </p:nvSpPr>
            <p:spPr>
              <a:xfrm>
                <a:off x="5307743" y="1620308"/>
                <a:ext cx="2021058"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28DABF7-ED5B-4211-A464-939D5F60CA47}"/>
                  </a:ext>
                </a:extLst>
              </p:cNvPr>
              <p:cNvSpPr txBox="1"/>
              <p:nvPr/>
            </p:nvSpPr>
            <p:spPr>
              <a:xfrm>
                <a:off x="275738" y="2475582"/>
                <a:ext cx="1447137"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836967"/>
                          </a:solidFill>
                          <a:latin typeface="Cambria Math" panose="02040503050406030204" pitchFamily="18" charset="0"/>
                        </a:rPr>
                        <m:t>6) </m:t>
                      </m:r>
                      <m:nary>
                        <m:naryPr>
                          <m:subHide m:val="on"/>
                          <m:supHide m:val="on"/>
                          <m:ctrlPr>
                            <a:rPr lang="en-US" sz="1800" i="1" smtClean="0">
                              <a:solidFill>
                                <a:srgbClr val="836967"/>
                              </a:solidFill>
                              <a:latin typeface="Cambria Math" panose="02040503050406030204" pitchFamily="18" charset="0"/>
                            </a:rPr>
                          </m:ctrlPr>
                        </m:naryPr>
                        <m:sub/>
                        <m:sup/>
                        <m:e>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𝑑𝑥</m:t>
                              </m:r>
                            </m:num>
                            <m:den>
                              <m:r>
                                <a:rPr lang="en-US" sz="1800" i="1">
                                  <a:latin typeface="Cambria Math" panose="02040503050406030204" pitchFamily="18" charset="0"/>
                                </a:rPr>
                                <m:t>𝑥</m:t>
                              </m:r>
                              <m:func>
                                <m:funcPr>
                                  <m:ctrlPr>
                                    <a:rPr lang="en-US" sz="1800" i="1">
                                      <a:latin typeface="Cambria Math" panose="02040503050406030204" pitchFamily="18" charset="0"/>
                                    </a:rPr>
                                  </m:ctrlPr>
                                </m:funcPr>
                                <m:fName>
                                  <m:r>
                                    <a:rPr lang="en-US" sz="1800" i="1">
                                      <a:latin typeface="Cambria Math" panose="02040503050406030204" pitchFamily="18" charset="0"/>
                                    </a:rPr>
                                    <m:t>𝑙𝑛</m:t>
                                  </m:r>
                                </m:fName>
                                <m:e>
                                  <m:r>
                                    <a:rPr lang="en-US" sz="1800" i="1">
                                      <a:latin typeface="Cambria Math" panose="02040503050406030204" pitchFamily="18" charset="0"/>
                                    </a:rPr>
                                    <m:t>𝑥</m:t>
                                  </m:r>
                                </m:e>
                              </m:func>
                            </m:den>
                          </m:f>
                        </m:e>
                      </m:nary>
                    </m:oMath>
                  </m:oMathPara>
                </a14:m>
                <a:endParaRPr lang="en-US" sz="1800" dirty="0"/>
              </a:p>
            </p:txBody>
          </p:sp>
        </mc:Choice>
        <mc:Fallback>
          <p:sp>
            <p:nvSpPr>
              <p:cNvPr id="9" name="TextBox 8">
                <a:extLst>
                  <a:ext uri="{FF2B5EF4-FFF2-40B4-BE49-F238E27FC236}">
                    <a16:creationId xmlns:a16="http://schemas.microsoft.com/office/drawing/2014/main" id="{928DABF7-ED5B-4211-A464-939D5F60CA47}"/>
                  </a:ext>
                </a:extLst>
              </p:cNvPr>
              <p:cNvSpPr txBox="1">
                <a:spLocks noRot="1" noChangeAspect="1" noMove="1" noResize="1" noEditPoints="1" noAdjustHandles="1" noChangeArrowheads="1" noChangeShapeType="1" noTextEdit="1"/>
              </p:cNvSpPr>
              <p:nvPr/>
            </p:nvSpPr>
            <p:spPr>
              <a:xfrm>
                <a:off x="275738" y="2475582"/>
                <a:ext cx="1447137" cy="68057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90E626E-EE56-4AFC-9886-91A150B190E0}"/>
                  </a:ext>
                </a:extLst>
              </p:cNvPr>
              <p:cNvSpPr txBox="1"/>
              <p:nvPr/>
            </p:nvSpPr>
            <p:spPr>
              <a:xfrm>
                <a:off x="1334433" y="3163892"/>
                <a:ext cx="12143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𝐿𝑒𝑡</m:t>
                      </m:r>
                      <m:r>
                        <a:rPr lang="en-US" sz="1800" b="0" i="1" smtClean="0">
                          <a:latin typeface="Cambria Math" panose="02040503050406030204" pitchFamily="18" charset="0"/>
                        </a:rPr>
                        <m:t> </m:t>
                      </m:r>
                      <m:r>
                        <a:rPr lang="en-US" sz="1800" b="0" i="1" smtClean="0">
                          <a:solidFill>
                            <a:srgbClr val="00B0F0"/>
                          </a:solidFill>
                          <a:latin typeface="Cambria Math" panose="02040503050406030204" pitchFamily="18" charset="0"/>
                        </a:rPr>
                        <m:t>𝑢</m:t>
                      </m:r>
                      <m:r>
                        <a:rPr lang="en-US" sz="1800" b="0" i="1" smtClean="0">
                          <a:solidFill>
                            <a:srgbClr val="00B0F0"/>
                          </a:solidFill>
                          <a:latin typeface="Cambria Math" panose="02040503050406030204" pitchFamily="18" charset="0"/>
                        </a:rPr>
                        <m:t>=</m:t>
                      </m:r>
                      <m:r>
                        <a:rPr lang="en-US" sz="1800" b="0" i="1" smtClean="0">
                          <a:solidFill>
                            <a:srgbClr val="00B0F0"/>
                          </a:solidFill>
                          <a:latin typeface="Cambria Math" panose="02040503050406030204" pitchFamily="18" charset="0"/>
                        </a:rPr>
                        <m:t>𝑙𝑛𝑥</m:t>
                      </m:r>
                    </m:oMath>
                  </m:oMathPara>
                </a14:m>
                <a:endParaRPr lang="en-US" sz="1800" dirty="0"/>
              </a:p>
            </p:txBody>
          </p:sp>
        </mc:Choice>
        <mc:Fallback>
          <p:sp>
            <p:nvSpPr>
              <p:cNvPr id="10" name="TextBox 9">
                <a:extLst>
                  <a:ext uri="{FF2B5EF4-FFF2-40B4-BE49-F238E27FC236}">
                    <a16:creationId xmlns:a16="http://schemas.microsoft.com/office/drawing/2014/main" id="{790E626E-EE56-4AFC-9886-91A150B190E0}"/>
                  </a:ext>
                </a:extLst>
              </p:cNvPr>
              <p:cNvSpPr txBox="1">
                <a:spLocks noRot="1" noChangeAspect="1" noMove="1" noResize="1" noEditPoints="1" noAdjustHandles="1" noChangeArrowheads="1" noChangeShapeType="1" noTextEdit="1"/>
              </p:cNvSpPr>
              <p:nvPr/>
            </p:nvSpPr>
            <p:spPr>
              <a:xfrm>
                <a:off x="1334433" y="3163892"/>
                <a:ext cx="1214307" cy="276999"/>
              </a:xfrm>
              <a:prstGeom prst="rect">
                <a:avLst/>
              </a:prstGeom>
              <a:blipFill>
                <a:blip r:embed="rId10"/>
                <a:stretch>
                  <a:fillRect l="-4523" r="-4020"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3800A9D-6B1C-438F-AA37-FB1940C2321E}"/>
                  </a:ext>
                </a:extLst>
              </p:cNvPr>
              <p:cNvSpPr txBox="1"/>
              <p:nvPr/>
            </p:nvSpPr>
            <p:spPr>
              <a:xfrm>
                <a:off x="3115518" y="3042191"/>
                <a:ext cx="2340962"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𝑑𝑢</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𝑥𝑑𝑢</m:t>
                      </m:r>
                    </m:oMath>
                  </m:oMathPara>
                </a14:m>
                <a:endParaRPr lang="en-US" sz="1800" dirty="0"/>
              </a:p>
            </p:txBody>
          </p:sp>
        </mc:Choice>
        <mc:Fallback>
          <p:sp>
            <p:nvSpPr>
              <p:cNvPr id="11" name="TextBox 10">
                <a:extLst>
                  <a:ext uri="{FF2B5EF4-FFF2-40B4-BE49-F238E27FC236}">
                    <a16:creationId xmlns:a16="http://schemas.microsoft.com/office/drawing/2014/main" id="{83800A9D-6B1C-438F-AA37-FB1940C2321E}"/>
                  </a:ext>
                </a:extLst>
              </p:cNvPr>
              <p:cNvSpPr txBox="1">
                <a:spLocks noRot="1" noChangeAspect="1" noMove="1" noResize="1" noEditPoints="1" noAdjustHandles="1" noChangeArrowheads="1" noChangeShapeType="1" noTextEdit="1"/>
              </p:cNvSpPr>
              <p:nvPr/>
            </p:nvSpPr>
            <p:spPr>
              <a:xfrm>
                <a:off x="3115518" y="3042191"/>
                <a:ext cx="2340962" cy="5203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80782AA1-B210-45C9-A5B4-BBAE60ABD6DB}"/>
                  </a:ext>
                </a:extLst>
              </p:cNvPr>
              <p:cNvSpPr txBox="1"/>
              <p:nvPr/>
            </p:nvSpPr>
            <p:spPr>
              <a:xfrm>
                <a:off x="1096582" y="3592064"/>
                <a:ext cx="2091194" cy="6805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836967"/>
                              </a:solidFill>
                              <a:latin typeface="Cambria Math" panose="02040503050406030204" pitchFamily="18" charset="0"/>
                            </a:rPr>
                          </m:ctrlPr>
                        </m:naryPr>
                        <m:sub/>
                        <m:sup/>
                        <m:e>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𝑑𝑥</m:t>
                              </m:r>
                            </m:num>
                            <m:den>
                              <m:r>
                                <a:rPr lang="en-US" sz="1800" i="1">
                                  <a:latin typeface="Cambria Math" panose="02040503050406030204" pitchFamily="18" charset="0"/>
                                </a:rPr>
                                <m:t>𝑥</m:t>
                              </m:r>
                              <m:func>
                                <m:funcPr>
                                  <m:ctrlPr>
                                    <a:rPr lang="en-US" sz="1800" i="1">
                                      <a:latin typeface="Cambria Math" panose="02040503050406030204" pitchFamily="18" charset="0"/>
                                    </a:rPr>
                                  </m:ctrlPr>
                                </m:funcPr>
                                <m:fName>
                                  <m:r>
                                    <a:rPr lang="en-US" sz="1800" i="1">
                                      <a:latin typeface="Cambria Math" panose="02040503050406030204" pitchFamily="18" charset="0"/>
                                    </a:rPr>
                                    <m:t>𝑙𝑛</m:t>
                                  </m:r>
                                </m:fName>
                                <m:e>
                                  <m:r>
                                    <a:rPr lang="en-US" sz="1800" i="1">
                                      <a:latin typeface="Cambria Math" panose="02040503050406030204" pitchFamily="18" charset="0"/>
                                    </a:rPr>
                                    <m:t>𝑥</m:t>
                                  </m:r>
                                </m:e>
                              </m:func>
                            </m:den>
                          </m:f>
                          <m:r>
                            <a:rPr lang="en-US" sz="1800" b="0" i="1" smtClean="0">
                              <a:latin typeface="Cambria Math" panose="02040503050406030204" pitchFamily="18" charset="0"/>
                            </a:rPr>
                            <m:t>=</m:t>
                          </m:r>
                          <m:nary>
                            <m:naryPr>
                              <m:subHide m:val="on"/>
                              <m:supHide m:val="on"/>
                              <m:ctrlPr>
                                <a:rPr lang="en-US" sz="1800" i="1" smtClean="0">
                                  <a:solidFill>
                                    <a:srgbClr val="836967"/>
                                  </a:solidFill>
                                  <a:latin typeface="Cambria Math" panose="02040503050406030204" pitchFamily="18" charset="0"/>
                                </a:rPr>
                              </m:ctrlPr>
                            </m:naryPr>
                            <m:sub/>
                            <m:sup/>
                            <m:e>
                              <m:f>
                                <m:fPr>
                                  <m:ctrlPr>
                                    <a:rPr lang="en-US" sz="1800" i="1">
                                      <a:solidFill>
                                        <a:srgbClr val="836967"/>
                                      </a:solidFill>
                                      <a:latin typeface="Cambria Math" panose="02040503050406030204" pitchFamily="18" charset="0"/>
                                    </a:rPr>
                                  </m:ctrlPr>
                                </m:fPr>
                                <m:num>
                                  <m:r>
                                    <a:rPr lang="en-US" sz="1800" b="0" i="1" smtClean="0">
                                      <a:latin typeface="Cambria Math" panose="02040503050406030204" pitchFamily="18" charset="0"/>
                                    </a:rPr>
                                    <m:t>𝑥𝑑𝑢</m:t>
                                  </m:r>
                                </m:num>
                                <m:den>
                                  <m:r>
                                    <a:rPr lang="en-US" sz="1800" i="1">
                                      <a:latin typeface="Cambria Math" panose="02040503050406030204" pitchFamily="18" charset="0"/>
                                    </a:rPr>
                                    <m:t>𝑥</m:t>
                                  </m:r>
                                  <m:r>
                                    <a:rPr lang="en-US" sz="1800" b="0" i="1" smtClean="0">
                                      <a:latin typeface="Cambria Math" panose="02040503050406030204" pitchFamily="18" charset="0"/>
                                    </a:rPr>
                                    <m:t>𝑢</m:t>
                                  </m:r>
                                </m:den>
                              </m:f>
                              <m:r>
                                <a:rPr lang="en-US" sz="1800" b="0" i="1" smtClean="0">
                                  <a:latin typeface="Cambria Math" panose="02040503050406030204" pitchFamily="18" charset="0"/>
                                </a:rPr>
                                <m:t>=</m:t>
                              </m:r>
                            </m:e>
                          </m:nary>
                        </m:e>
                      </m:nary>
                    </m:oMath>
                  </m:oMathPara>
                </a14:m>
                <a:endParaRPr lang="en-US" sz="1800" dirty="0"/>
              </a:p>
            </p:txBody>
          </p:sp>
        </mc:Choice>
        <mc:Fallback>
          <p:sp>
            <p:nvSpPr>
              <p:cNvPr id="12" name="TextBox 11">
                <a:extLst>
                  <a:ext uri="{FF2B5EF4-FFF2-40B4-BE49-F238E27FC236}">
                    <a16:creationId xmlns:a16="http://schemas.microsoft.com/office/drawing/2014/main" id="{80782AA1-B210-45C9-A5B4-BBAE60ABD6DB}"/>
                  </a:ext>
                </a:extLst>
              </p:cNvPr>
              <p:cNvSpPr txBox="1">
                <a:spLocks noRot="1" noChangeAspect="1" noMove="1" noResize="1" noEditPoints="1" noAdjustHandles="1" noChangeArrowheads="1" noChangeShapeType="1" noTextEdit="1"/>
              </p:cNvSpPr>
              <p:nvPr/>
            </p:nvSpPr>
            <p:spPr>
              <a:xfrm>
                <a:off x="1096582" y="3592064"/>
                <a:ext cx="2091194" cy="68056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F8C4CA7-BC7F-4D5D-B58B-6B9B187A717D}"/>
                  </a:ext>
                </a:extLst>
              </p:cNvPr>
              <p:cNvSpPr txBox="1"/>
              <p:nvPr/>
            </p:nvSpPr>
            <p:spPr>
              <a:xfrm>
                <a:off x="2950878" y="3592062"/>
                <a:ext cx="1119493" cy="6805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836967"/>
                              </a:solidFill>
                              <a:latin typeface="Cambria Math" panose="02040503050406030204" pitchFamily="18" charset="0"/>
                            </a:rPr>
                          </m:ctrlPr>
                        </m:naryPr>
                        <m:sub/>
                        <m:sup/>
                        <m:e>
                          <m:f>
                            <m:fPr>
                              <m:ctrlPr>
                                <a:rPr lang="en-US" sz="1800" i="1">
                                  <a:solidFill>
                                    <a:srgbClr val="836967"/>
                                  </a:solidFill>
                                  <a:latin typeface="Cambria Math" panose="02040503050406030204" pitchFamily="18" charset="0"/>
                                </a:rPr>
                              </m:ctrlPr>
                            </m:fPr>
                            <m:num>
                              <m:r>
                                <a:rPr lang="en-US" sz="1800" b="0" i="1" smtClean="0">
                                  <a:latin typeface="Cambria Math" panose="02040503050406030204" pitchFamily="18" charset="0"/>
                                </a:rPr>
                                <m:t>𝑑𝑢</m:t>
                              </m:r>
                            </m:num>
                            <m:den>
                              <m:r>
                                <a:rPr lang="en-US" sz="1800" b="0" i="1" smtClean="0">
                                  <a:latin typeface="Cambria Math" panose="02040503050406030204" pitchFamily="18" charset="0"/>
                                </a:rPr>
                                <m:t>𝑢</m:t>
                              </m:r>
                            </m:den>
                          </m:f>
                          <m:r>
                            <a:rPr lang="en-US" sz="1800" b="0" i="1" smtClean="0">
                              <a:latin typeface="Cambria Math" panose="02040503050406030204" pitchFamily="18" charset="0"/>
                            </a:rPr>
                            <m:t>=</m:t>
                          </m:r>
                        </m:e>
                      </m:nary>
                    </m:oMath>
                  </m:oMathPara>
                </a14:m>
                <a:endParaRPr lang="en-US" sz="1800" dirty="0"/>
              </a:p>
            </p:txBody>
          </p:sp>
        </mc:Choice>
        <mc:Fallback>
          <p:sp>
            <p:nvSpPr>
              <p:cNvPr id="13" name="TextBox 12">
                <a:extLst>
                  <a:ext uri="{FF2B5EF4-FFF2-40B4-BE49-F238E27FC236}">
                    <a16:creationId xmlns:a16="http://schemas.microsoft.com/office/drawing/2014/main" id="{AF8C4CA7-BC7F-4D5D-B58B-6B9B187A717D}"/>
                  </a:ext>
                </a:extLst>
              </p:cNvPr>
              <p:cNvSpPr txBox="1">
                <a:spLocks noRot="1" noChangeAspect="1" noMove="1" noResize="1" noEditPoints="1" noAdjustHandles="1" noChangeArrowheads="1" noChangeShapeType="1" noTextEdit="1"/>
              </p:cNvSpPr>
              <p:nvPr/>
            </p:nvSpPr>
            <p:spPr>
              <a:xfrm>
                <a:off x="2950878" y="3592062"/>
                <a:ext cx="1119493" cy="68056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CE1D6A6-2974-4102-A1FD-144D0DFCBAFF}"/>
                  </a:ext>
                </a:extLst>
              </p:cNvPr>
              <p:cNvSpPr txBox="1"/>
              <p:nvPr/>
            </p:nvSpPr>
            <p:spPr>
              <a:xfrm>
                <a:off x="4051288" y="3793846"/>
                <a:ext cx="120795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𝑙𝑛</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𝑢</m:t>
                          </m:r>
                        </m:e>
                      </m:d>
                      <m:r>
                        <a:rPr lang="en-US" sz="1800" b="0" i="1" smtClean="0">
                          <a:latin typeface="Cambria Math" panose="02040503050406030204" pitchFamily="18" charset="0"/>
                        </a:rPr>
                        <m:t>+</m:t>
                      </m:r>
                      <m:r>
                        <a:rPr lang="en-US" sz="1800" b="0" i="1" smtClean="0">
                          <a:latin typeface="Cambria Math" panose="02040503050406030204" pitchFamily="18" charset="0"/>
                        </a:rPr>
                        <m:t>𝐶</m:t>
                      </m:r>
                      <m:r>
                        <a:rPr lang="en-US" sz="1800" b="0" i="1" smtClean="0">
                          <a:latin typeface="Cambria Math" panose="02040503050406030204" pitchFamily="18" charset="0"/>
                        </a:rPr>
                        <m:t>=</m:t>
                      </m:r>
                    </m:oMath>
                  </m:oMathPara>
                </a14:m>
                <a:endParaRPr lang="en-US" sz="1800" dirty="0"/>
              </a:p>
            </p:txBody>
          </p:sp>
        </mc:Choice>
        <mc:Fallback>
          <p:sp>
            <p:nvSpPr>
              <p:cNvPr id="14" name="TextBox 13">
                <a:extLst>
                  <a:ext uri="{FF2B5EF4-FFF2-40B4-BE49-F238E27FC236}">
                    <a16:creationId xmlns:a16="http://schemas.microsoft.com/office/drawing/2014/main" id="{0CE1D6A6-2974-4102-A1FD-144D0DFCBAFF}"/>
                  </a:ext>
                </a:extLst>
              </p:cNvPr>
              <p:cNvSpPr txBox="1">
                <a:spLocks noRot="1" noChangeAspect="1" noMove="1" noResize="1" noEditPoints="1" noAdjustHandles="1" noChangeArrowheads="1" noChangeShapeType="1" noTextEdit="1"/>
              </p:cNvSpPr>
              <p:nvPr/>
            </p:nvSpPr>
            <p:spPr>
              <a:xfrm>
                <a:off x="4051288" y="3793846"/>
                <a:ext cx="1207959" cy="276999"/>
              </a:xfrm>
              <a:prstGeom prst="rect">
                <a:avLst/>
              </a:prstGeom>
              <a:blipFill>
                <a:blip r:embed="rId14"/>
                <a:stretch>
                  <a:fillRect l="-4545" r="-1515"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FFC2C3C8-66C7-4E55-8091-8EB28B370B04}"/>
                  </a:ext>
                </a:extLst>
              </p:cNvPr>
              <p:cNvSpPr txBox="1"/>
              <p:nvPr/>
            </p:nvSpPr>
            <p:spPr>
              <a:xfrm>
                <a:off x="5307743" y="3741780"/>
                <a:ext cx="1319916" cy="3811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𝑙𝑛</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𝑙𝑛𝑥</m:t>
                          </m:r>
                        </m:e>
                      </m:d>
                      <m:r>
                        <a:rPr lang="en-US" sz="1800" b="0" i="1" smtClean="0">
                          <a:latin typeface="Cambria Math" panose="02040503050406030204" pitchFamily="18" charset="0"/>
                        </a:rPr>
                        <m:t>+</m:t>
                      </m:r>
                      <m:r>
                        <a:rPr lang="en-US" sz="1800" b="0" i="1" smtClean="0">
                          <a:latin typeface="Cambria Math" panose="02040503050406030204" pitchFamily="18" charset="0"/>
                        </a:rPr>
                        <m:t>𝐶</m:t>
                      </m:r>
                    </m:oMath>
                  </m:oMathPara>
                </a14:m>
                <a:endParaRPr lang="en-US" sz="1800" dirty="0"/>
              </a:p>
            </p:txBody>
          </p:sp>
        </mc:Choice>
        <mc:Fallback>
          <p:sp>
            <p:nvSpPr>
              <p:cNvPr id="15" name="TextBox 14">
                <a:extLst>
                  <a:ext uri="{FF2B5EF4-FFF2-40B4-BE49-F238E27FC236}">
                    <a16:creationId xmlns:a16="http://schemas.microsoft.com/office/drawing/2014/main" id="{FFC2C3C8-66C7-4E55-8091-8EB28B370B04}"/>
                  </a:ext>
                </a:extLst>
              </p:cNvPr>
              <p:cNvSpPr txBox="1">
                <a:spLocks noRot="1" noChangeAspect="1" noMove="1" noResize="1" noEditPoints="1" noAdjustHandles="1" noChangeArrowheads="1" noChangeShapeType="1" noTextEdit="1"/>
              </p:cNvSpPr>
              <p:nvPr/>
            </p:nvSpPr>
            <p:spPr>
              <a:xfrm>
                <a:off x="5307743" y="3741780"/>
                <a:ext cx="1319916" cy="38112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E3EF230-64F6-4A68-B4C9-3C5E101427DF}"/>
                  </a:ext>
                </a:extLst>
              </p:cNvPr>
              <p:cNvSpPr txBox="1"/>
              <p:nvPr/>
            </p:nvSpPr>
            <p:spPr>
              <a:xfrm>
                <a:off x="287883" y="4533500"/>
                <a:ext cx="1854296"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836967"/>
                          </a:solidFill>
                          <a:latin typeface="Cambria Math" panose="02040503050406030204" pitchFamily="18" charset="0"/>
                        </a:rPr>
                        <m:t>7) </m:t>
                      </m:r>
                      <m:nary>
                        <m:naryPr>
                          <m:subHide m:val="on"/>
                          <m:supHide m:val="on"/>
                          <m:ctrlPr>
                            <a:rPr lang="en-US" sz="1800" i="1" smtClean="0">
                              <a:solidFill>
                                <a:srgbClr val="836967"/>
                              </a:solidFill>
                              <a:latin typeface="Cambria Math" panose="02040503050406030204" pitchFamily="18" charset="0"/>
                            </a:rPr>
                          </m:ctrlPr>
                        </m:naryPr>
                        <m:sub/>
                        <m:sup/>
                        <m:e>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𝑑𝑥</m:t>
                              </m:r>
                            </m:num>
                            <m:den>
                              <m:r>
                                <a:rPr lang="en-US" sz="1800" i="1">
                                  <a:latin typeface="Cambria Math" panose="02040503050406030204" pitchFamily="18" charset="0"/>
                                </a:rPr>
                                <m:t>𝑥</m:t>
                              </m:r>
                              <m:r>
                                <a:rPr lang="en-US" sz="1800" i="0">
                                  <a:latin typeface="Cambria Math" panose="02040503050406030204" pitchFamily="18" charset="0"/>
                                </a:rPr>
                                <m:t>+</m:t>
                              </m:r>
                              <m:r>
                                <a:rPr lang="en-US" sz="1800" i="1">
                                  <a:latin typeface="Cambria Math" panose="02040503050406030204" pitchFamily="18" charset="0"/>
                                </a:rPr>
                                <m:t>𝑥</m:t>
                              </m:r>
                              <m:func>
                                <m:funcPr>
                                  <m:ctrlPr>
                                    <a:rPr lang="en-US" sz="1800" i="1">
                                      <a:latin typeface="Cambria Math" panose="02040503050406030204" pitchFamily="18" charset="0"/>
                                    </a:rPr>
                                  </m:ctrlPr>
                                </m:funcPr>
                                <m:fName>
                                  <m:r>
                                    <a:rPr lang="en-US" sz="1800" i="1">
                                      <a:latin typeface="Cambria Math" panose="02040503050406030204" pitchFamily="18" charset="0"/>
                                    </a:rPr>
                                    <m:t>𝑙𝑛</m:t>
                                  </m:r>
                                </m:fName>
                                <m:e>
                                  <m:r>
                                    <a:rPr lang="en-US" sz="1800" i="1">
                                      <a:latin typeface="Cambria Math" panose="02040503050406030204" pitchFamily="18" charset="0"/>
                                    </a:rPr>
                                    <m:t>𝑥</m:t>
                                  </m:r>
                                </m:e>
                              </m:func>
                            </m:den>
                          </m:f>
                        </m:e>
                      </m:nary>
                    </m:oMath>
                  </m:oMathPara>
                </a14:m>
                <a:endParaRPr lang="en-US" sz="1800" dirty="0"/>
              </a:p>
            </p:txBody>
          </p:sp>
        </mc:Choice>
        <mc:Fallback>
          <p:sp>
            <p:nvSpPr>
              <p:cNvPr id="16" name="TextBox 15">
                <a:extLst>
                  <a:ext uri="{FF2B5EF4-FFF2-40B4-BE49-F238E27FC236}">
                    <a16:creationId xmlns:a16="http://schemas.microsoft.com/office/drawing/2014/main" id="{8E3EF230-64F6-4A68-B4C9-3C5E101427DF}"/>
                  </a:ext>
                </a:extLst>
              </p:cNvPr>
              <p:cNvSpPr txBox="1">
                <a:spLocks noRot="1" noChangeAspect="1" noMove="1" noResize="1" noEditPoints="1" noAdjustHandles="1" noChangeArrowheads="1" noChangeShapeType="1" noTextEdit="1"/>
              </p:cNvSpPr>
              <p:nvPr/>
            </p:nvSpPr>
            <p:spPr>
              <a:xfrm>
                <a:off x="287883" y="4533500"/>
                <a:ext cx="1854296" cy="680571"/>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7F90D3C-E6C1-4404-8DB9-AAED40D56F66}"/>
                  </a:ext>
                </a:extLst>
              </p:cNvPr>
              <p:cNvSpPr txBox="1"/>
              <p:nvPr/>
            </p:nvSpPr>
            <p:spPr>
              <a:xfrm>
                <a:off x="257481" y="5315246"/>
                <a:ext cx="224689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 </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9+18</m:t>
                              </m:r>
                              <m:r>
                                <a:rPr lang="en-US" b="0" i="1" smtClean="0">
                                  <a:latin typeface="Cambria Math" panose="02040503050406030204" pitchFamily="18" charset="0"/>
                                </a:rPr>
                                <m:t>𝑥</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e>
                                <m:sup>
                                  <m:r>
                                    <a:rPr lang="en-US" b="0" i="1" smtClean="0">
                                      <a:latin typeface="Cambria Math" panose="02040503050406030204" pitchFamily="18" charset="0"/>
                                    </a:rPr>
                                    <m:t>4</m:t>
                                  </m:r>
                                </m:sup>
                              </m:sSup>
                            </m:den>
                          </m:f>
                          <m:r>
                            <a:rPr lang="en-US" b="0" i="1" smtClean="0">
                              <a:latin typeface="Cambria Math" panose="02040503050406030204" pitchFamily="18" charset="0"/>
                            </a:rPr>
                            <m:t>𝑑𝑥</m:t>
                          </m:r>
                        </m:e>
                      </m:nary>
                    </m:oMath>
                  </m:oMathPara>
                </a14:m>
                <a:endParaRPr lang="en-US" dirty="0"/>
              </a:p>
            </p:txBody>
          </p:sp>
        </mc:Choice>
        <mc:Fallback>
          <p:sp>
            <p:nvSpPr>
              <p:cNvPr id="17" name="TextBox 16">
                <a:extLst>
                  <a:ext uri="{FF2B5EF4-FFF2-40B4-BE49-F238E27FC236}">
                    <a16:creationId xmlns:a16="http://schemas.microsoft.com/office/drawing/2014/main" id="{C7F90D3C-E6C1-4404-8DB9-AAED40D56F66}"/>
                  </a:ext>
                </a:extLst>
              </p:cNvPr>
              <p:cNvSpPr txBox="1">
                <a:spLocks noRot="1" noChangeAspect="1" noMove="1" noResize="1" noEditPoints="1" noAdjustHandles="1" noChangeArrowheads="1" noChangeShapeType="1" noTextEdit="1"/>
              </p:cNvSpPr>
              <p:nvPr/>
            </p:nvSpPr>
            <p:spPr>
              <a:xfrm>
                <a:off x="257481" y="5315246"/>
                <a:ext cx="2246897" cy="72654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FF4631D-4FFB-4791-96F9-11BDAD0F36F1}"/>
                  </a:ext>
                </a:extLst>
              </p:cNvPr>
              <p:cNvSpPr txBox="1"/>
              <p:nvPr/>
            </p:nvSpPr>
            <p:spPr>
              <a:xfrm>
                <a:off x="257481" y="5989912"/>
                <a:ext cx="1795006"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836967"/>
                          </a:solidFill>
                          <a:latin typeface="Cambria Math" panose="02040503050406030204" pitchFamily="18" charset="0"/>
                        </a:rPr>
                        <m:t>9) </m:t>
                      </m:r>
                      <m:nary>
                        <m:naryPr>
                          <m:subHide m:val="on"/>
                          <m:supHide m:val="on"/>
                          <m:ctrlPr>
                            <a:rPr lang="en-US" i="1" smtClean="0">
                              <a:solidFill>
                                <a:srgbClr val="836967"/>
                              </a:solidFill>
                              <a:latin typeface="Cambria Math" panose="02040503050406030204" pitchFamily="18" charset="0"/>
                            </a:rPr>
                          </m:ctrlPr>
                        </m:naryPr>
                        <m:sub/>
                        <m:sup/>
                        <m:e>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𝑑𝑥</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𝑥</m:t>
                                  </m:r>
                                </m:sup>
                              </m:sSup>
                            </m:den>
                          </m:f>
                        </m:e>
                      </m:nary>
                    </m:oMath>
                  </m:oMathPara>
                </a14:m>
                <a:endParaRPr lang="en-US" dirty="0"/>
              </a:p>
            </p:txBody>
          </p:sp>
        </mc:Choice>
        <mc:Fallback>
          <p:sp>
            <p:nvSpPr>
              <p:cNvPr id="18" name="TextBox 17">
                <a:extLst>
                  <a:ext uri="{FF2B5EF4-FFF2-40B4-BE49-F238E27FC236}">
                    <a16:creationId xmlns:a16="http://schemas.microsoft.com/office/drawing/2014/main" id="{9FF4631D-4FFB-4791-96F9-11BDAD0F36F1}"/>
                  </a:ext>
                </a:extLst>
              </p:cNvPr>
              <p:cNvSpPr txBox="1">
                <a:spLocks noRot="1" noChangeAspect="1" noMove="1" noResize="1" noEditPoints="1" noAdjustHandles="1" noChangeArrowheads="1" noChangeShapeType="1" noTextEdit="1"/>
              </p:cNvSpPr>
              <p:nvPr/>
            </p:nvSpPr>
            <p:spPr>
              <a:xfrm>
                <a:off x="257481" y="5989912"/>
                <a:ext cx="1795006" cy="680571"/>
              </a:xfrm>
              <a:prstGeom prst="rect">
                <a:avLst/>
              </a:prstGeom>
              <a:blipFill>
                <a:blip r:embed="rId18"/>
                <a:stretch>
                  <a:fillRect l="-6780" t="-126126" r="-4746" b="-165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62EA87D-AE0B-4033-892F-F71B50AEFBFD}"/>
                  </a:ext>
                </a:extLst>
              </p:cNvPr>
              <p:cNvSpPr txBox="1"/>
              <p:nvPr/>
            </p:nvSpPr>
            <p:spPr>
              <a:xfrm>
                <a:off x="2913749" y="5971521"/>
                <a:ext cx="2073302" cy="6878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rgbClr val="836967"/>
                          </a:solidFill>
                          <a:latin typeface="Cambria Math" panose="02040503050406030204" pitchFamily="18" charset="0"/>
                        </a:rPr>
                        <m:t>10)</m:t>
                      </m:r>
                      <m:nary>
                        <m:naryPr>
                          <m:subHide m:val="on"/>
                          <m:supHide m:val="on"/>
                          <m:ctrlPr>
                            <a:rPr lang="en-US" i="1" smtClean="0">
                              <a:solidFill>
                                <a:srgbClr val="836967"/>
                              </a:solidFill>
                              <a:latin typeface="Cambria Math" panose="02040503050406030204" pitchFamily="18" charset="0"/>
                            </a:rPr>
                          </m:ctrlPr>
                        </m:naryPr>
                        <m:sub/>
                        <m:sup/>
                        <m:e>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num>
                            <m:den>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𝑥</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𝑥</m:t>
                                  </m:r>
                                </m:sup>
                              </m:sSup>
                            </m:den>
                          </m:f>
                          <m:r>
                            <a:rPr lang="en-US" i="1">
                              <a:latin typeface="Cambria Math" panose="02040503050406030204" pitchFamily="18" charset="0"/>
                            </a:rPr>
                            <m:t>𝑑𝑥</m:t>
                          </m:r>
                        </m:e>
                      </m:nary>
                    </m:oMath>
                  </m:oMathPara>
                </a14:m>
                <a:endParaRPr lang="en-US" dirty="0"/>
              </a:p>
            </p:txBody>
          </p:sp>
        </mc:Choice>
        <mc:Fallback>
          <p:sp>
            <p:nvSpPr>
              <p:cNvPr id="19" name="TextBox 18">
                <a:extLst>
                  <a:ext uri="{FF2B5EF4-FFF2-40B4-BE49-F238E27FC236}">
                    <a16:creationId xmlns:a16="http://schemas.microsoft.com/office/drawing/2014/main" id="{862EA87D-AE0B-4033-892F-F71B50AEFBFD}"/>
                  </a:ext>
                </a:extLst>
              </p:cNvPr>
              <p:cNvSpPr txBox="1">
                <a:spLocks noRot="1" noChangeAspect="1" noMove="1" noResize="1" noEditPoints="1" noAdjustHandles="1" noChangeArrowheads="1" noChangeShapeType="1" noTextEdit="1"/>
              </p:cNvSpPr>
              <p:nvPr/>
            </p:nvSpPr>
            <p:spPr>
              <a:xfrm>
                <a:off x="2913749" y="5971521"/>
                <a:ext cx="2073302" cy="687881"/>
              </a:xfrm>
              <a:prstGeom prst="rect">
                <a:avLst/>
              </a:prstGeom>
              <a:blipFill>
                <a:blip r:embed="rId19"/>
                <a:stretch>
                  <a:fillRect l="-5588" t="-124107" b="-164286"/>
                </a:stretch>
              </a:blipFill>
            </p:spPr>
            <p:txBody>
              <a:bodyPr/>
              <a:lstStyle/>
              <a:p>
                <a:r>
                  <a:rPr lang="en-US">
                    <a:noFill/>
                  </a:rPr>
                  <a:t> </a:t>
                </a:r>
              </a:p>
            </p:txBody>
          </p:sp>
        </mc:Fallback>
      </mc:AlternateContent>
    </p:spTree>
    <p:extLst>
      <p:ext uri="{BB962C8B-B14F-4D97-AF65-F5344CB8AC3E}">
        <p14:creationId xmlns:p14="http://schemas.microsoft.com/office/powerpoint/2010/main" val="29312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23A6066-6ADE-4243-B0F1-E138E7879279}"/>
              </a:ext>
            </a:extLst>
          </p:cNvPr>
          <p:cNvSpPr>
            <a:spLocks noGrp="1"/>
          </p:cNvSpPr>
          <p:nvPr>
            <p:ph sz="quarter" idx="14"/>
          </p:nvPr>
        </p:nvSpPr>
        <p:spPr>
          <a:xfrm>
            <a:off x="322695" y="555473"/>
            <a:ext cx="8399463" cy="369332"/>
          </a:xfrm>
        </p:spPr>
        <p:txBody>
          <a:bodyPr wrap="square" lIns="0" tIns="0" rIns="0" bIns="0" anchor="ctr">
            <a:spAutoFit/>
          </a:bodyPr>
          <a:lstStyle/>
          <a:p>
            <a:pPr marL="0" indent="0">
              <a:buNone/>
            </a:pPr>
            <a:r>
              <a:rPr lang="en-US" sz="2400" b="1" dirty="0">
                <a:solidFill>
                  <a:srgbClr val="0070C0"/>
                </a:solidFill>
              </a:rPr>
              <a:t>Example 2 </a:t>
            </a:r>
            <a:r>
              <a:rPr lang="en-US" sz="2400" b="1" dirty="0">
                <a:solidFill>
                  <a:schemeClr val="tx1"/>
                </a:solidFill>
              </a:rPr>
              <a:t>– Applying the Power Rule for Integration</a:t>
            </a:r>
            <a:endParaRPr lang="en-US" sz="2400" dirty="0">
              <a:solidFill>
                <a:schemeClr val="tx1"/>
              </a:solidFill>
            </a:endParaRPr>
          </a:p>
        </p:txBody>
      </p:sp>
      <p:sp>
        <p:nvSpPr>
          <p:cNvPr id="3" name="Content Placeholder 4">
            <a:extLst>
              <a:ext uri="{FF2B5EF4-FFF2-40B4-BE49-F238E27FC236}">
                <a16:creationId xmlns:a16="http://schemas.microsoft.com/office/drawing/2014/main" id="{62B006FF-7657-470C-8893-7ED3BC080D74}"/>
              </a:ext>
            </a:extLst>
          </p:cNvPr>
          <p:cNvSpPr>
            <a:spLocks noGrp="1"/>
          </p:cNvSpPr>
          <p:nvPr>
            <p:ph sz="quarter" idx="15"/>
          </p:nvPr>
        </p:nvSpPr>
        <p:spPr>
          <a:xfrm>
            <a:off x="323129" y="1181426"/>
            <a:ext cx="997094" cy="369332"/>
          </a:xfrm>
          <a:noFill/>
          <a:ln>
            <a:noFill/>
          </a:ln>
        </p:spPr>
        <p:txBody>
          <a:bodyPr wrap="square" lIns="0" tIns="0" rIns="0" bIns="0" anchor="t" anchorCtr="0">
            <a:spAutoFit/>
          </a:bodyPr>
          <a:lstStyle/>
          <a:p>
            <a:pPr marL="0" indent="0">
              <a:buNone/>
            </a:pPr>
            <a:r>
              <a:rPr lang="en-US" sz="2400" dirty="0">
                <a:solidFill>
                  <a:srgbClr val="007FA3"/>
                </a:solidFill>
              </a:rPr>
              <a:t>a. </a:t>
            </a:r>
            <a:r>
              <a:rPr lang="en-US" sz="2400" dirty="0"/>
              <a:t>Find </a:t>
            </a:r>
          </a:p>
        </p:txBody>
      </p:sp>
      <p:graphicFrame>
        <p:nvGraphicFramePr>
          <p:cNvPr id="4" name="Object 3" descr="Integral left parenthesis x plus 1 right parenthesis super 20 baseline dx.">
            <a:extLst>
              <a:ext uri="{FF2B5EF4-FFF2-40B4-BE49-F238E27FC236}">
                <a16:creationId xmlns:a16="http://schemas.microsoft.com/office/drawing/2014/main" id="{08DD5380-23BE-4AE6-AACD-0BF658FB24F8}"/>
              </a:ext>
            </a:extLst>
          </p:cNvPr>
          <p:cNvGraphicFramePr>
            <a:graphicFrameLocks noChangeAspect="1"/>
          </p:cNvGraphicFramePr>
          <p:nvPr>
            <p:extLst>
              <p:ext uri="{D42A27DB-BD31-4B8C-83A1-F6EECF244321}">
                <p14:modId xmlns:p14="http://schemas.microsoft.com/office/powerpoint/2010/main" val="728279533"/>
              </p:ext>
            </p:extLst>
          </p:nvPr>
        </p:nvGraphicFramePr>
        <p:xfrm>
          <a:off x="1376109" y="1146436"/>
          <a:ext cx="1211870" cy="490884"/>
        </p:xfrm>
        <a:graphic>
          <a:graphicData uri="http://schemas.openxmlformats.org/presentationml/2006/ole">
            <mc:AlternateContent xmlns:mc="http://schemas.openxmlformats.org/markup-compatibility/2006">
              <mc:Choice xmlns:v="urn:schemas-microsoft-com:vml" Requires="v">
                <p:oleObj spid="_x0000_s109670" name="Equation" r:id="rId3" imgW="749160" imgH="304560" progId="Equation.DSMT4">
                  <p:embed/>
                </p:oleObj>
              </mc:Choice>
              <mc:Fallback>
                <p:oleObj name="Equation" r:id="rId3" imgW="749160" imgH="304560" progId="Equation.DSMT4">
                  <p:embed/>
                  <p:pic>
                    <p:nvPicPr>
                      <p:cNvPr id="12" name="Object 11" descr="Integral left parenthesis x plus 1 right parenthesis super 20 baseline dx.">
                        <a:extLst>
                          <a:ext uri="{FF2B5EF4-FFF2-40B4-BE49-F238E27FC236}">
                            <a16:creationId xmlns:a16="http://schemas.microsoft.com/office/drawing/2014/main" id="{CBD32489-A536-42CF-9935-2256F0623EC4}"/>
                          </a:ext>
                        </a:extLst>
                      </p:cNvPr>
                      <p:cNvPicPr>
                        <a:picLocks noChangeAspect="1" noChangeArrowheads="1"/>
                      </p:cNvPicPr>
                      <p:nvPr/>
                    </p:nvPicPr>
                    <p:blipFill>
                      <a:blip r:embed="rId4"/>
                      <a:srcRect/>
                      <a:stretch>
                        <a:fillRect/>
                      </a:stretch>
                    </p:blipFill>
                    <p:spPr bwMode="auto">
                      <a:xfrm>
                        <a:off x="1376109" y="1146436"/>
                        <a:ext cx="1211870" cy="490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5">
            <a:extLst>
              <a:ext uri="{FF2B5EF4-FFF2-40B4-BE49-F238E27FC236}">
                <a16:creationId xmlns:a16="http://schemas.microsoft.com/office/drawing/2014/main" id="{BAD3F46D-AF21-4F0D-A699-C509C09EA96D}"/>
              </a:ext>
            </a:extLst>
          </p:cNvPr>
          <p:cNvSpPr txBox="1">
            <a:spLocks/>
          </p:cNvSpPr>
          <p:nvPr/>
        </p:nvSpPr>
        <p:spPr>
          <a:xfrm>
            <a:off x="308985" y="1658657"/>
            <a:ext cx="2786005"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t>Solution: We will set </a:t>
            </a:r>
            <a:endParaRPr lang="en-US" sz="2400" dirty="0"/>
          </a:p>
        </p:txBody>
      </p:sp>
      <p:graphicFrame>
        <p:nvGraphicFramePr>
          <p:cNvPr id="6" name="Object 5" descr="u equals x plus one.">
            <a:extLst>
              <a:ext uri="{FF2B5EF4-FFF2-40B4-BE49-F238E27FC236}">
                <a16:creationId xmlns:a16="http://schemas.microsoft.com/office/drawing/2014/main" id="{3B1136A2-FFF0-4D2D-B17A-198619C13D35}"/>
              </a:ext>
            </a:extLst>
          </p:cNvPr>
          <p:cNvGraphicFramePr>
            <a:graphicFrameLocks noChangeAspect="1"/>
          </p:cNvGraphicFramePr>
          <p:nvPr>
            <p:extLst>
              <p:ext uri="{D42A27DB-BD31-4B8C-83A1-F6EECF244321}">
                <p14:modId xmlns:p14="http://schemas.microsoft.com/office/powerpoint/2010/main" val="733080849"/>
              </p:ext>
            </p:extLst>
          </p:nvPr>
        </p:nvGraphicFramePr>
        <p:xfrm>
          <a:off x="3211513" y="1714500"/>
          <a:ext cx="993775" cy="293688"/>
        </p:xfrm>
        <a:graphic>
          <a:graphicData uri="http://schemas.openxmlformats.org/presentationml/2006/ole">
            <mc:AlternateContent xmlns:mc="http://schemas.openxmlformats.org/markup-compatibility/2006">
              <mc:Choice xmlns:v="urn:schemas-microsoft-com:vml" Requires="v">
                <p:oleObj spid="_x0000_s109671" name="Equation" r:id="rId5" imgW="558720" imgH="164880" progId="Equation.DSMT4">
                  <p:embed/>
                </p:oleObj>
              </mc:Choice>
              <mc:Fallback>
                <p:oleObj name="Equation" r:id="rId5" imgW="558720" imgH="164880" progId="Equation.DSMT4">
                  <p:embed/>
                  <p:pic>
                    <p:nvPicPr>
                      <p:cNvPr id="22" name="Object 21" descr="u equals x plus one.">
                        <a:extLst>
                          <a:ext uri="{FF2B5EF4-FFF2-40B4-BE49-F238E27FC236}">
                            <a16:creationId xmlns:a16="http://schemas.microsoft.com/office/drawing/2014/main" id="{EECB1A7A-3E1A-4022-8BEE-823A85F56C9D}"/>
                          </a:ext>
                        </a:extLst>
                      </p:cNvPr>
                      <p:cNvPicPr>
                        <a:picLocks noChangeAspect="1" noChangeArrowheads="1"/>
                      </p:cNvPicPr>
                      <p:nvPr/>
                    </p:nvPicPr>
                    <p:blipFill>
                      <a:blip r:embed="rId6"/>
                      <a:srcRect/>
                      <a:stretch>
                        <a:fillRect/>
                      </a:stretch>
                    </p:blipFill>
                    <p:spPr bwMode="auto">
                      <a:xfrm>
                        <a:off x="3211513" y="1714500"/>
                        <a:ext cx="993775" cy="29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10">
            <a:extLst>
              <a:ext uri="{FF2B5EF4-FFF2-40B4-BE49-F238E27FC236}">
                <a16:creationId xmlns:a16="http://schemas.microsoft.com/office/drawing/2014/main" id="{CE2F4019-40EE-47FF-A1A6-87DEDDD4E7CD}"/>
              </a:ext>
            </a:extLst>
          </p:cNvPr>
          <p:cNvSpPr txBox="1">
            <a:spLocks/>
          </p:cNvSpPr>
          <p:nvPr/>
        </p:nvSpPr>
        <p:spPr>
          <a:xfrm>
            <a:off x="4389432" y="1657446"/>
            <a:ext cx="748757"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0" indent="0">
              <a:spcBef>
                <a:spcPts val="1500"/>
              </a:spcBef>
              <a:buClr>
                <a:srgbClr val="007FA3"/>
              </a:buClr>
              <a:buSzPct val="100000"/>
              <a:buFont typeface="Arial"/>
              <a:defRPr sz="2400">
                <a:solidFill>
                  <a:schemeClr val="dk1"/>
                </a:solidFill>
              </a:defRPr>
            </a:lvl1pPr>
            <a:lvl2pPr marL="742950" indent="-184150">
              <a:spcBef>
                <a:spcPts val="600"/>
              </a:spcBef>
              <a:buClr>
                <a:srgbClr val="007FA3"/>
              </a:buClr>
              <a:buSzPct val="100000"/>
              <a:buFont typeface="Arial"/>
              <a:buChar char="–"/>
              <a:defRPr sz="1600">
                <a:solidFill>
                  <a:schemeClr val="dk1"/>
                </a:solidFill>
              </a:defRPr>
            </a:lvl2pPr>
            <a:lvl3pPr marL="1143000" indent="-127000">
              <a:spcBef>
                <a:spcPts val="600"/>
              </a:spcBef>
              <a:buClr>
                <a:srgbClr val="007FA3"/>
              </a:buClr>
              <a:buSzPct val="100000"/>
              <a:buFont typeface="Noto Sans Symbols"/>
              <a:buChar char="▪"/>
              <a:defRPr sz="1600">
                <a:solidFill>
                  <a:schemeClr val="dk1"/>
                </a:solidFill>
              </a:defRPr>
            </a:lvl3pPr>
            <a:lvl4pPr marL="1600200" indent="-127000">
              <a:spcBef>
                <a:spcPts val="600"/>
              </a:spcBef>
              <a:buClr>
                <a:srgbClr val="007FA3"/>
              </a:buClr>
              <a:buSzPct val="100000"/>
              <a:buFont typeface="Arial"/>
              <a:buChar char="–"/>
              <a:defRPr sz="1600">
                <a:solidFill>
                  <a:schemeClr val="dk1"/>
                </a:solidFill>
              </a:defRPr>
            </a:lvl4pPr>
            <a:lvl5pPr marL="2057400" indent="-127000">
              <a:spcBef>
                <a:spcPts val="600"/>
              </a:spcBef>
              <a:buClr>
                <a:srgbClr val="007FA3"/>
              </a:buClr>
              <a:buSzPct val="100000"/>
              <a:buFont typeface="Arial"/>
              <a:buChar char="•"/>
              <a:defRPr sz="1600">
                <a:solidFill>
                  <a:schemeClr val="dk1"/>
                </a:solidFill>
              </a:defRPr>
            </a:lvl5pPr>
            <a:lvl6pPr marL="2514600" indent="-127000">
              <a:spcBef>
                <a:spcPts val="300"/>
              </a:spcBef>
              <a:buClr>
                <a:srgbClr val="007FA3"/>
              </a:buClr>
              <a:buSzPct val="100000"/>
              <a:buFont typeface="Arial"/>
              <a:buChar char="•"/>
              <a:defRPr sz="1600">
                <a:solidFill>
                  <a:schemeClr val="dk1"/>
                </a:solidFill>
              </a:defRPr>
            </a:lvl6pPr>
            <a:lvl7pPr marL="2971800" indent="-127000">
              <a:spcBef>
                <a:spcPts val="300"/>
              </a:spcBef>
              <a:buClr>
                <a:srgbClr val="007FA3"/>
              </a:buClr>
              <a:buSzPct val="100000"/>
              <a:buFont typeface="Arial"/>
              <a:buChar char="•"/>
              <a:defRPr sz="1600">
                <a:solidFill>
                  <a:schemeClr val="dk1"/>
                </a:solidFill>
              </a:defRPr>
            </a:lvl7pPr>
            <a:lvl8pPr marL="3429000" indent="-127000">
              <a:spcBef>
                <a:spcPts val="300"/>
              </a:spcBef>
              <a:buClr>
                <a:srgbClr val="007FA3"/>
              </a:buClr>
              <a:buSzPct val="100000"/>
              <a:buFont typeface="Arial"/>
              <a:buChar char="•"/>
              <a:defRPr sz="1600">
                <a:solidFill>
                  <a:schemeClr val="dk1"/>
                </a:solidFill>
              </a:defRPr>
            </a:lvl8pPr>
            <a:lvl9pPr marL="3886200" indent="-127000">
              <a:spcBef>
                <a:spcPts val="300"/>
              </a:spcBef>
              <a:buClr>
                <a:srgbClr val="007FA3"/>
              </a:buClr>
              <a:buSzPct val="100000"/>
              <a:buFont typeface="Arial"/>
              <a:buChar char="•"/>
              <a:defRPr sz="1600">
                <a:solidFill>
                  <a:schemeClr val="dk1"/>
                </a:solidFill>
              </a:defRPr>
            </a:lvl9pPr>
          </a:lstStyle>
          <a:p>
            <a:r>
              <a:rPr lang="en-US" dirty="0">
                <a:sym typeface="Symbol" panose="05050102010706020507" pitchFamily="18" charset="2"/>
              </a:rPr>
              <a:t>Then</a:t>
            </a:r>
            <a:endParaRPr lang="en-IN" dirty="0"/>
          </a:p>
        </p:txBody>
      </p:sp>
      <p:graphicFrame>
        <p:nvGraphicFramePr>
          <p:cNvPr id="8" name="Object 7" descr="d u equals d x.">
            <a:extLst>
              <a:ext uri="{FF2B5EF4-FFF2-40B4-BE49-F238E27FC236}">
                <a16:creationId xmlns:a16="http://schemas.microsoft.com/office/drawing/2014/main" id="{6F57D231-FC15-44AE-B24F-7ACE616B8F6D}"/>
              </a:ext>
            </a:extLst>
          </p:cNvPr>
          <p:cNvGraphicFramePr>
            <a:graphicFrameLocks noChangeAspect="1"/>
          </p:cNvGraphicFramePr>
          <p:nvPr>
            <p:extLst>
              <p:ext uri="{D42A27DB-BD31-4B8C-83A1-F6EECF244321}">
                <p14:modId xmlns:p14="http://schemas.microsoft.com/office/powerpoint/2010/main" val="1918964277"/>
              </p:ext>
            </p:extLst>
          </p:nvPr>
        </p:nvGraphicFramePr>
        <p:xfrm>
          <a:off x="5284377" y="1675269"/>
          <a:ext cx="1035050" cy="379412"/>
        </p:xfrm>
        <a:graphic>
          <a:graphicData uri="http://schemas.openxmlformats.org/presentationml/2006/ole">
            <mc:AlternateContent xmlns:mc="http://schemas.openxmlformats.org/markup-compatibility/2006">
              <mc:Choice xmlns:v="urn:schemas-microsoft-com:vml" Requires="v">
                <p:oleObj spid="_x0000_s109672" name="Equation" r:id="rId7" imgW="520560" imgH="190440" progId="Equation.DSMT4">
                  <p:embed/>
                </p:oleObj>
              </mc:Choice>
              <mc:Fallback>
                <p:oleObj name="Equation" r:id="rId7" imgW="520560" imgH="190440" progId="Equation.DSMT4">
                  <p:embed/>
                  <p:pic>
                    <p:nvPicPr>
                      <p:cNvPr id="26" name="Object 25" descr="d u equals d x.">
                        <a:extLst>
                          <a:ext uri="{FF2B5EF4-FFF2-40B4-BE49-F238E27FC236}">
                            <a16:creationId xmlns:a16="http://schemas.microsoft.com/office/drawing/2014/main" id="{B0654A79-3352-462D-96A0-5E41604449FD}"/>
                          </a:ext>
                        </a:extLst>
                      </p:cNvPr>
                      <p:cNvPicPr>
                        <a:picLocks noChangeAspect="1" noChangeArrowheads="1"/>
                      </p:cNvPicPr>
                      <p:nvPr/>
                    </p:nvPicPr>
                    <p:blipFill>
                      <a:blip r:embed="rId8"/>
                      <a:srcRect/>
                      <a:stretch>
                        <a:fillRect/>
                      </a:stretch>
                    </p:blipFill>
                    <p:spPr bwMode="auto">
                      <a:xfrm>
                        <a:off x="5284377" y="1675269"/>
                        <a:ext cx="10350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6">
            <a:extLst>
              <a:ext uri="{FF2B5EF4-FFF2-40B4-BE49-F238E27FC236}">
                <a16:creationId xmlns:a16="http://schemas.microsoft.com/office/drawing/2014/main" id="{E0293916-5CF9-4E4F-9233-3CEB92D904A4}"/>
              </a:ext>
            </a:extLst>
          </p:cNvPr>
          <p:cNvSpPr>
            <a:spLocks noGrp="1"/>
          </p:cNvSpPr>
          <p:nvPr>
            <p:ph sz="quarter" idx="17"/>
          </p:nvPr>
        </p:nvSpPr>
        <p:spPr>
          <a:xfrm>
            <a:off x="6375506" y="1685349"/>
            <a:ext cx="655076" cy="369332"/>
          </a:xfrm>
          <a:noFill/>
          <a:ln>
            <a:noFill/>
          </a:ln>
        </p:spPr>
        <p:txBody>
          <a:bodyPr wrap="square" lIns="0" tIns="0" rIns="0" bIns="0" anchor="t" anchorCtr="0">
            <a:spAutoFit/>
          </a:bodyPr>
          <a:lstStyle/>
          <a:p>
            <a:pPr marL="0" indent="0">
              <a:buNone/>
            </a:pPr>
            <a:r>
              <a:rPr lang="en-US" sz="2400" dirty="0">
                <a:sym typeface="Symbol" panose="05050102010706020507" pitchFamily="18" charset="2"/>
              </a:rPr>
              <a:t>and</a:t>
            </a:r>
            <a:endParaRPr lang="en-IN" sz="2400" dirty="0"/>
          </a:p>
        </p:txBody>
      </p:sp>
      <p:graphicFrame>
        <p:nvGraphicFramePr>
          <p:cNvPr id="10" name="Object 9" descr="Integral left parenthesis x plus 1 right parenthesis super 20.">
            <a:extLst>
              <a:ext uri="{FF2B5EF4-FFF2-40B4-BE49-F238E27FC236}">
                <a16:creationId xmlns:a16="http://schemas.microsoft.com/office/drawing/2014/main" id="{FF44F48B-78DF-45FD-9B4B-7550A7EB5629}"/>
              </a:ext>
            </a:extLst>
          </p:cNvPr>
          <p:cNvGraphicFramePr>
            <a:graphicFrameLocks noChangeAspect="1"/>
          </p:cNvGraphicFramePr>
          <p:nvPr>
            <p:extLst>
              <p:ext uri="{D42A27DB-BD31-4B8C-83A1-F6EECF244321}">
                <p14:modId xmlns:p14="http://schemas.microsoft.com/office/powerpoint/2010/main" val="509929149"/>
              </p:ext>
            </p:extLst>
          </p:nvPr>
        </p:nvGraphicFramePr>
        <p:xfrm>
          <a:off x="6989018" y="1593850"/>
          <a:ext cx="1262062" cy="557212"/>
        </p:xfrm>
        <a:graphic>
          <a:graphicData uri="http://schemas.openxmlformats.org/presentationml/2006/ole">
            <mc:AlternateContent xmlns:mc="http://schemas.openxmlformats.org/markup-compatibility/2006">
              <mc:Choice xmlns:v="urn:schemas-microsoft-com:vml" Requires="v">
                <p:oleObj spid="_x0000_s109673" name="Equation" r:id="rId9" imgW="634680" imgH="279360" progId="Equation.DSMT4">
                  <p:embed/>
                </p:oleObj>
              </mc:Choice>
              <mc:Fallback>
                <p:oleObj name="Equation" r:id="rId9" imgW="634680" imgH="279360" progId="Equation.DSMT4">
                  <p:embed/>
                  <p:pic>
                    <p:nvPicPr>
                      <p:cNvPr id="25" name="Object 24" descr="Integral left parenthesis x plus 1 right parenthesis super 20.">
                        <a:extLst>
                          <a:ext uri="{FF2B5EF4-FFF2-40B4-BE49-F238E27FC236}">
                            <a16:creationId xmlns:a16="http://schemas.microsoft.com/office/drawing/2014/main" id="{B0654A79-3352-462D-96A0-5E41604449FD}"/>
                          </a:ext>
                        </a:extLst>
                      </p:cNvPr>
                      <p:cNvPicPr>
                        <a:picLocks noChangeAspect="1" noChangeArrowheads="1"/>
                      </p:cNvPicPr>
                      <p:nvPr/>
                    </p:nvPicPr>
                    <p:blipFill>
                      <a:blip r:embed="rId10"/>
                      <a:srcRect/>
                      <a:stretch>
                        <a:fillRect/>
                      </a:stretch>
                    </p:blipFill>
                    <p:spPr bwMode="auto">
                      <a:xfrm>
                        <a:off x="6989018" y="1593850"/>
                        <a:ext cx="1262062"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7">
            <a:extLst>
              <a:ext uri="{FF2B5EF4-FFF2-40B4-BE49-F238E27FC236}">
                <a16:creationId xmlns:a16="http://schemas.microsoft.com/office/drawing/2014/main" id="{1400161A-6B04-4A23-BE87-AB6A98FB196F}"/>
              </a:ext>
            </a:extLst>
          </p:cNvPr>
          <p:cNvSpPr txBox="1">
            <a:spLocks/>
          </p:cNvSpPr>
          <p:nvPr/>
        </p:nvSpPr>
        <p:spPr>
          <a:xfrm>
            <a:off x="317736" y="2297194"/>
            <a:ext cx="2124706"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sym typeface="Symbol" panose="05050102010706020507" pitchFamily="18" charset="2"/>
              </a:rPr>
              <a:t>dx has the form</a:t>
            </a:r>
            <a:endParaRPr lang="en-IN" sz="2400" dirty="0"/>
          </a:p>
        </p:txBody>
      </p:sp>
      <p:graphicFrame>
        <p:nvGraphicFramePr>
          <p:cNvPr id="12" name="Object 11" descr="Solution for integral left parenthesis x plus 1 right parenthesis super 20 baseline dx.&#10;Long description is available in notes, Press F6.">
            <a:extLst>
              <a:ext uri="{FF2B5EF4-FFF2-40B4-BE49-F238E27FC236}">
                <a16:creationId xmlns:a16="http://schemas.microsoft.com/office/drawing/2014/main" id="{9F185DBA-8218-4608-9CA3-8A6AFEB5923D}"/>
              </a:ext>
            </a:extLst>
          </p:cNvPr>
          <p:cNvGraphicFramePr>
            <a:graphicFrameLocks noChangeAspect="1"/>
          </p:cNvGraphicFramePr>
          <p:nvPr>
            <p:extLst>
              <p:ext uri="{D42A27DB-BD31-4B8C-83A1-F6EECF244321}">
                <p14:modId xmlns:p14="http://schemas.microsoft.com/office/powerpoint/2010/main" val="4276658757"/>
              </p:ext>
            </p:extLst>
          </p:nvPr>
        </p:nvGraphicFramePr>
        <p:xfrm>
          <a:off x="2482850" y="2201863"/>
          <a:ext cx="4745038" cy="571500"/>
        </p:xfrm>
        <a:graphic>
          <a:graphicData uri="http://schemas.openxmlformats.org/presentationml/2006/ole">
            <mc:AlternateContent xmlns:mc="http://schemas.openxmlformats.org/markup-compatibility/2006">
              <mc:Choice xmlns:v="urn:schemas-microsoft-com:vml" Requires="v">
                <p:oleObj spid="_x0000_s109674" name="Equation" r:id="rId11" imgW="3238200" imgH="393480" progId="Equation.DSMT4">
                  <p:embed/>
                </p:oleObj>
              </mc:Choice>
              <mc:Fallback>
                <p:oleObj name="Equation" r:id="rId11" imgW="3238200" imgH="393480" progId="Equation.DSMT4">
                  <p:embed/>
                  <p:pic>
                    <p:nvPicPr>
                      <p:cNvPr id="9" name="Object 8" descr="Solution for integral left parenthesis x plus 1 right parenthesis super 20 baseline dx.&#10;Long description is available in notes, Press F6.">
                        <a:extLst>
                          <a:ext uri="{FF2B5EF4-FFF2-40B4-BE49-F238E27FC236}">
                            <a16:creationId xmlns:a16="http://schemas.microsoft.com/office/drawing/2014/main" id="{DD2E38C8-477A-447D-BEF7-3A13EB437697}"/>
                          </a:ext>
                        </a:extLst>
                      </p:cNvPr>
                      <p:cNvPicPr>
                        <a:picLocks noChangeAspect="1" noChangeArrowheads="1"/>
                      </p:cNvPicPr>
                      <p:nvPr/>
                    </p:nvPicPr>
                    <p:blipFill>
                      <a:blip r:embed="rId12"/>
                      <a:srcRect/>
                      <a:stretch>
                        <a:fillRect/>
                      </a:stretch>
                    </p:blipFill>
                    <p:spPr bwMode="auto">
                      <a:xfrm>
                        <a:off x="2482850" y="2201863"/>
                        <a:ext cx="474503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2">
            <a:extLst>
              <a:ext uri="{FF2B5EF4-FFF2-40B4-BE49-F238E27FC236}">
                <a16:creationId xmlns:a16="http://schemas.microsoft.com/office/drawing/2014/main" id="{DD1F92A3-5271-4604-BC16-F5CC7BD95127}"/>
              </a:ext>
            </a:extLst>
          </p:cNvPr>
          <p:cNvSpPr txBox="1">
            <a:spLocks/>
          </p:cNvSpPr>
          <p:nvPr/>
        </p:nvSpPr>
        <p:spPr>
          <a:xfrm>
            <a:off x="312738" y="2899354"/>
            <a:ext cx="1087283"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solidFill>
                  <a:srgbClr val="007FA3"/>
                </a:solidFill>
              </a:rPr>
              <a:t>b. </a:t>
            </a:r>
            <a:r>
              <a:rPr lang="en-US" sz="2400"/>
              <a:t>Find</a:t>
            </a:r>
            <a:endParaRPr lang="en-IN" sz="2400" dirty="0"/>
          </a:p>
        </p:txBody>
      </p:sp>
      <p:graphicFrame>
        <p:nvGraphicFramePr>
          <p:cNvPr id="14" name="Object 13" descr="Integral 3 x super 2  left parenthesis x super 3 plus 7 right parenthesis super 3 baseline d x.">
            <a:extLst>
              <a:ext uri="{FF2B5EF4-FFF2-40B4-BE49-F238E27FC236}">
                <a16:creationId xmlns:a16="http://schemas.microsoft.com/office/drawing/2014/main" id="{DAAE1ABE-D800-4D44-B56C-8C21483C36D1}"/>
              </a:ext>
            </a:extLst>
          </p:cNvPr>
          <p:cNvGraphicFramePr>
            <a:graphicFrameLocks noChangeAspect="1"/>
          </p:cNvGraphicFramePr>
          <p:nvPr>
            <p:extLst>
              <p:ext uri="{D42A27DB-BD31-4B8C-83A1-F6EECF244321}">
                <p14:modId xmlns:p14="http://schemas.microsoft.com/office/powerpoint/2010/main" val="2554328332"/>
              </p:ext>
            </p:extLst>
          </p:nvPr>
        </p:nvGraphicFramePr>
        <p:xfrm>
          <a:off x="1309832" y="2837295"/>
          <a:ext cx="2019300" cy="557213"/>
        </p:xfrm>
        <a:graphic>
          <a:graphicData uri="http://schemas.openxmlformats.org/presentationml/2006/ole">
            <mc:AlternateContent xmlns:mc="http://schemas.openxmlformats.org/markup-compatibility/2006">
              <mc:Choice xmlns:v="urn:schemas-microsoft-com:vml" Requires="v">
                <p:oleObj spid="_x0000_s109675" name="Equation" r:id="rId13" imgW="1015920" imgH="279360" progId="Equation.DSMT4">
                  <p:embed/>
                </p:oleObj>
              </mc:Choice>
              <mc:Fallback>
                <p:oleObj name="Equation" r:id="rId13" imgW="1015920" imgH="279360" progId="Equation.DSMT4">
                  <p:embed/>
                  <p:pic>
                    <p:nvPicPr>
                      <p:cNvPr id="24" name="Object 23" descr="Integral 3 x super 2  left parenthesis x super 3 plus 7 right parenthesis super 3 baseline d x.">
                        <a:extLst>
                          <a:ext uri="{FF2B5EF4-FFF2-40B4-BE49-F238E27FC236}">
                            <a16:creationId xmlns:a16="http://schemas.microsoft.com/office/drawing/2014/main" id="{B0654A79-3352-462D-96A0-5E41604449FD}"/>
                          </a:ext>
                        </a:extLst>
                      </p:cNvPr>
                      <p:cNvPicPr>
                        <a:picLocks noChangeAspect="1" noChangeArrowheads="1"/>
                      </p:cNvPicPr>
                      <p:nvPr/>
                    </p:nvPicPr>
                    <p:blipFill>
                      <a:blip r:embed="rId14"/>
                      <a:srcRect/>
                      <a:stretch>
                        <a:fillRect/>
                      </a:stretch>
                    </p:blipFill>
                    <p:spPr bwMode="auto">
                      <a:xfrm>
                        <a:off x="1309832" y="2837295"/>
                        <a:ext cx="2019300"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ontent Placeholder 9">
            <a:extLst>
              <a:ext uri="{FF2B5EF4-FFF2-40B4-BE49-F238E27FC236}">
                <a16:creationId xmlns:a16="http://schemas.microsoft.com/office/drawing/2014/main" id="{A28B7FFC-C653-4B4F-B880-BA867D71F12B}"/>
              </a:ext>
            </a:extLst>
          </p:cNvPr>
          <p:cNvSpPr txBox="1">
            <a:spLocks/>
          </p:cNvSpPr>
          <p:nvPr/>
        </p:nvSpPr>
        <p:spPr>
          <a:xfrm>
            <a:off x="336803" y="3518020"/>
            <a:ext cx="1773692"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sym typeface="Symbol" panose="05050102010706020507" pitchFamily="18" charset="2"/>
              </a:rPr>
              <a:t>Solution: Let</a:t>
            </a:r>
            <a:endParaRPr lang="en-IN" sz="2400" dirty="0"/>
          </a:p>
        </p:txBody>
      </p:sp>
      <p:graphicFrame>
        <p:nvGraphicFramePr>
          <p:cNvPr id="16" name="Object 15" descr="u equals x super 3 plus seven.">
            <a:extLst>
              <a:ext uri="{FF2B5EF4-FFF2-40B4-BE49-F238E27FC236}">
                <a16:creationId xmlns:a16="http://schemas.microsoft.com/office/drawing/2014/main" id="{968A6EF4-455A-4FE3-8A2F-D3E4EDC326B9}"/>
              </a:ext>
            </a:extLst>
          </p:cNvPr>
          <p:cNvGraphicFramePr>
            <a:graphicFrameLocks noChangeAspect="1"/>
          </p:cNvGraphicFramePr>
          <p:nvPr>
            <p:extLst>
              <p:ext uri="{D42A27DB-BD31-4B8C-83A1-F6EECF244321}">
                <p14:modId xmlns:p14="http://schemas.microsoft.com/office/powerpoint/2010/main" val="84504512"/>
              </p:ext>
            </p:extLst>
          </p:nvPr>
        </p:nvGraphicFramePr>
        <p:xfrm>
          <a:off x="2180827" y="3463636"/>
          <a:ext cx="1362075" cy="406400"/>
        </p:xfrm>
        <a:graphic>
          <a:graphicData uri="http://schemas.openxmlformats.org/presentationml/2006/ole">
            <mc:AlternateContent xmlns:mc="http://schemas.openxmlformats.org/markup-compatibility/2006">
              <mc:Choice xmlns:v="urn:schemas-microsoft-com:vml" Requires="v">
                <p:oleObj spid="_x0000_s109676" name="Equation" r:id="rId15" imgW="685800" imgH="203040" progId="Equation.DSMT4">
                  <p:embed/>
                </p:oleObj>
              </mc:Choice>
              <mc:Fallback>
                <p:oleObj name="Equation" r:id="rId15" imgW="685800" imgH="203040" progId="Equation.DSMT4">
                  <p:embed/>
                  <p:pic>
                    <p:nvPicPr>
                      <p:cNvPr id="27" name="Object 26" descr="u equals x super 3 plus seven.">
                        <a:extLst>
                          <a:ext uri="{FF2B5EF4-FFF2-40B4-BE49-F238E27FC236}">
                            <a16:creationId xmlns:a16="http://schemas.microsoft.com/office/drawing/2014/main" id="{B0654A79-3352-462D-96A0-5E41604449FD}"/>
                          </a:ext>
                        </a:extLst>
                      </p:cNvPr>
                      <p:cNvPicPr>
                        <a:picLocks noChangeAspect="1" noChangeArrowheads="1"/>
                      </p:cNvPicPr>
                      <p:nvPr/>
                    </p:nvPicPr>
                    <p:blipFill>
                      <a:blip r:embed="rId16"/>
                      <a:srcRect/>
                      <a:stretch>
                        <a:fillRect/>
                      </a:stretch>
                    </p:blipFill>
                    <p:spPr bwMode="auto">
                      <a:xfrm>
                        <a:off x="2180827" y="3463636"/>
                        <a:ext cx="13620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ontent Placeholder 10">
            <a:extLst>
              <a:ext uri="{FF2B5EF4-FFF2-40B4-BE49-F238E27FC236}">
                <a16:creationId xmlns:a16="http://schemas.microsoft.com/office/drawing/2014/main" id="{97ACB1E9-5085-41D3-9A1F-D70C61998FDA}"/>
              </a:ext>
            </a:extLst>
          </p:cNvPr>
          <p:cNvSpPr txBox="1">
            <a:spLocks/>
          </p:cNvSpPr>
          <p:nvPr/>
        </p:nvSpPr>
        <p:spPr>
          <a:xfrm>
            <a:off x="3640675" y="3495052"/>
            <a:ext cx="748757"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0" indent="0">
              <a:spcBef>
                <a:spcPts val="1500"/>
              </a:spcBef>
              <a:buClr>
                <a:srgbClr val="007FA3"/>
              </a:buClr>
              <a:buSzPct val="100000"/>
              <a:buFont typeface="Arial"/>
              <a:defRPr sz="2400">
                <a:solidFill>
                  <a:schemeClr val="dk1"/>
                </a:solidFill>
              </a:defRPr>
            </a:lvl1pPr>
            <a:lvl2pPr marL="742950" indent="-184150">
              <a:spcBef>
                <a:spcPts val="600"/>
              </a:spcBef>
              <a:buClr>
                <a:srgbClr val="007FA3"/>
              </a:buClr>
              <a:buSzPct val="100000"/>
              <a:buFont typeface="Arial"/>
              <a:buChar char="–"/>
              <a:defRPr sz="1600">
                <a:solidFill>
                  <a:schemeClr val="dk1"/>
                </a:solidFill>
              </a:defRPr>
            </a:lvl2pPr>
            <a:lvl3pPr marL="1143000" indent="-127000">
              <a:spcBef>
                <a:spcPts val="600"/>
              </a:spcBef>
              <a:buClr>
                <a:srgbClr val="007FA3"/>
              </a:buClr>
              <a:buSzPct val="100000"/>
              <a:buFont typeface="Noto Sans Symbols"/>
              <a:buChar char="▪"/>
              <a:defRPr sz="1600">
                <a:solidFill>
                  <a:schemeClr val="dk1"/>
                </a:solidFill>
              </a:defRPr>
            </a:lvl3pPr>
            <a:lvl4pPr marL="1600200" indent="-127000">
              <a:spcBef>
                <a:spcPts val="600"/>
              </a:spcBef>
              <a:buClr>
                <a:srgbClr val="007FA3"/>
              </a:buClr>
              <a:buSzPct val="100000"/>
              <a:buFont typeface="Arial"/>
              <a:buChar char="–"/>
              <a:defRPr sz="1600">
                <a:solidFill>
                  <a:schemeClr val="dk1"/>
                </a:solidFill>
              </a:defRPr>
            </a:lvl4pPr>
            <a:lvl5pPr marL="2057400" indent="-127000">
              <a:spcBef>
                <a:spcPts val="600"/>
              </a:spcBef>
              <a:buClr>
                <a:srgbClr val="007FA3"/>
              </a:buClr>
              <a:buSzPct val="100000"/>
              <a:buFont typeface="Arial"/>
              <a:buChar char="•"/>
              <a:defRPr sz="1600">
                <a:solidFill>
                  <a:schemeClr val="dk1"/>
                </a:solidFill>
              </a:defRPr>
            </a:lvl5pPr>
            <a:lvl6pPr marL="2514600" indent="-127000">
              <a:spcBef>
                <a:spcPts val="300"/>
              </a:spcBef>
              <a:buClr>
                <a:srgbClr val="007FA3"/>
              </a:buClr>
              <a:buSzPct val="100000"/>
              <a:buFont typeface="Arial"/>
              <a:buChar char="•"/>
              <a:defRPr sz="1600">
                <a:solidFill>
                  <a:schemeClr val="dk1"/>
                </a:solidFill>
              </a:defRPr>
            </a:lvl6pPr>
            <a:lvl7pPr marL="2971800" indent="-127000">
              <a:spcBef>
                <a:spcPts val="300"/>
              </a:spcBef>
              <a:buClr>
                <a:srgbClr val="007FA3"/>
              </a:buClr>
              <a:buSzPct val="100000"/>
              <a:buFont typeface="Arial"/>
              <a:buChar char="•"/>
              <a:defRPr sz="1600">
                <a:solidFill>
                  <a:schemeClr val="dk1"/>
                </a:solidFill>
              </a:defRPr>
            </a:lvl7pPr>
            <a:lvl8pPr marL="3429000" indent="-127000">
              <a:spcBef>
                <a:spcPts val="300"/>
              </a:spcBef>
              <a:buClr>
                <a:srgbClr val="007FA3"/>
              </a:buClr>
              <a:buSzPct val="100000"/>
              <a:buFont typeface="Arial"/>
              <a:buChar char="•"/>
              <a:defRPr sz="1600">
                <a:solidFill>
                  <a:schemeClr val="dk1"/>
                </a:solidFill>
              </a:defRPr>
            </a:lvl8pPr>
            <a:lvl9pPr marL="3886200" indent="-127000">
              <a:spcBef>
                <a:spcPts val="300"/>
              </a:spcBef>
              <a:buClr>
                <a:srgbClr val="007FA3"/>
              </a:buClr>
              <a:buSzPct val="100000"/>
              <a:buFont typeface="Arial"/>
              <a:buChar char="•"/>
              <a:defRPr sz="1600">
                <a:solidFill>
                  <a:schemeClr val="dk1"/>
                </a:solidFill>
              </a:defRPr>
            </a:lvl9pPr>
          </a:lstStyle>
          <a:p>
            <a:r>
              <a:rPr lang="en-US" dirty="0">
                <a:sym typeface="Symbol" panose="05050102010706020507" pitchFamily="18" charset="2"/>
              </a:rPr>
              <a:t>Then</a:t>
            </a:r>
            <a:endParaRPr lang="en-IN" dirty="0"/>
          </a:p>
        </p:txBody>
      </p:sp>
      <p:graphicFrame>
        <p:nvGraphicFramePr>
          <p:cNvPr id="18" name="Object 17" descr="d u equals 3 x super 3 d x.">
            <a:extLst>
              <a:ext uri="{FF2B5EF4-FFF2-40B4-BE49-F238E27FC236}">
                <a16:creationId xmlns:a16="http://schemas.microsoft.com/office/drawing/2014/main" id="{E4AA6097-98D7-4BCC-B76F-4694C023E55D}"/>
              </a:ext>
            </a:extLst>
          </p:cNvPr>
          <p:cNvGraphicFramePr>
            <a:graphicFrameLocks noChangeAspect="1"/>
          </p:cNvGraphicFramePr>
          <p:nvPr>
            <p:extLst>
              <p:ext uri="{D42A27DB-BD31-4B8C-83A1-F6EECF244321}">
                <p14:modId xmlns:p14="http://schemas.microsoft.com/office/powerpoint/2010/main" val="4060485520"/>
              </p:ext>
            </p:extLst>
          </p:nvPr>
        </p:nvGraphicFramePr>
        <p:xfrm>
          <a:off x="4389432" y="3463636"/>
          <a:ext cx="1462088" cy="406400"/>
        </p:xfrm>
        <a:graphic>
          <a:graphicData uri="http://schemas.openxmlformats.org/presentationml/2006/ole">
            <mc:AlternateContent xmlns:mc="http://schemas.openxmlformats.org/markup-compatibility/2006">
              <mc:Choice xmlns:v="urn:schemas-microsoft-com:vml" Requires="v">
                <p:oleObj spid="_x0000_s109677" name="Equation" r:id="rId17" imgW="736560" imgH="203040" progId="Equation.DSMT4">
                  <p:embed/>
                </p:oleObj>
              </mc:Choice>
              <mc:Fallback>
                <p:oleObj name="Equation" r:id="rId17" imgW="736560" imgH="203040" progId="Equation.DSMT4">
                  <p:embed/>
                  <p:pic>
                    <p:nvPicPr>
                      <p:cNvPr id="28" name="Object 27" descr="d u equals 3 x super 3 d x.">
                        <a:extLst>
                          <a:ext uri="{FF2B5EF4-FFF2-40B4-BE49-F238E27FC236}">
                            <a16:creationId xmlns:a16="http://schemas.microsoft.com/office/drawing/2014/main" id="{B0654A79-3352-462D-96A0-5E41604449FD}"/>
                          </a:ext>
                        </a:extLst>
                      </p:cNvPr>
                      <p:cNvPicPr>
                        <a:picLocks noChangeAspect="1" noChangeArrowheads="1"/>
                      </p:cNvPicPr>
                      <p:nvPr/>
                    </p:nvPicPr>
                    <p:blipFill>
                      <a:blip r:embed="rId18"/>
                      <a:srcRect/>
                      <a:stretch>
                        <a:fillRect/>
                      </a:stretch>
                    </p:blipFill>
                    <p:spPr bwMode="auto">
                      <a:xfrm>
                        <a:off x="4389432" y="3463636"/>
                        <a:ext cx="1462088"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ontent Placeholder 12">
            <a:extLst>
              <a:ext uri="{FF2B5EF4-FFF2-40B4-BE49-F238E27FC236}">
                <a16:creationId xmlns:a16="http://schemas.microsoft.com/office/drawing/2014/main" id="{CAC1EF0D-2A73-4F02-A3F1-B0A6A47A242B}"/>
              </a:ext>
            </a:extLst>
          </p:cNvPr>
          <p:cNvSpPr txBox="1">
            <a:spLocks/>
          </p:cNvSpPr>
          <p:nvPr/>
        </p:nvSpPr>
        <p:spPr>
          <a:xfrm>
            <a:off x="6004980" y="3529017"/>
            <a:ext cx="1539398"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sym typeface="Symbol" panose="05050102010706020507" pitchFamily="18" charset="2"/>
              </a:rPr>
              <a:t>Fortunately</a:t>
            </a:r>
            <a:endParaRPr lang="en-IN" sz="2400" dirty="0"/>
          </a:p>
        </p:txBody>
      </p:sp>
      <p:graphicFrame>
        <p:nvGraphicFramePr>
          <p:cNvPr id="20" name="Object 19" descr="3 x super 2.">
            <a:extLst>
              <a:ext uri="{FF2B5EF4-FFF2-40B4-BE49-F238E27FC236}">
                <a16:creationId xmlns:a16="http://schemas.microsoft.com/office/drawing/2014/main" id="{828D3F7B-4352-4CBF-8AB2-3E186122981C}"/>
              </a:ext>
            </a:extLst>
          </p:cNvPr>
          <p:cNvGraphicFramePr>
            <a:graphicFrameLocks noChangeAspect="1"/>
          </p:cNvGraphicFramePr>
          <p:nvPr>
            <p:extLst>
              <p:ext uri="{D42A27DB-BD31-4B8C-83A1-F6EECF244321}">
                <p14:modId xmlns:p14="http://schemas.microsoft.com/office/powerpoint/2010/main" val="1950153422"/>
              </p:ext>
            </p:extLst>
          </p:nvPr>
        </p:nvGraphicFramePr>
        <p:xfrm>
          <a:off x="7614711" y="3497238"/>
          <a:ext cx="479425" cy="406400"/>
        </p:xfrm>
        <a:graphic>
          <a:graphicData uri="http://schemas.openxmlformats.org/presentationml/2006/ole">
            <mc:AlternateContent xmlns:mc="http://schemas.openxmlformats.org/markup-compatibility/2006">
              <mc:Choice xmlns:v="urn:schemas-microsoft-com:vml" Requires="v">
                <p:oleObj spid="_x0000_s109678" name="Equation" r:id="rId19" imgW="241200" imgH="203040" progId="Equation.DSMT4">
                  <p:embed/>
                </p:oleObj>
              </mc:Choice>
              <mc:Fallback>
                <p:oleObj name="Equation" r:id="rId19" imgW="241200" imgH="203040" progId="Equation.DSMT4">
                  <p:embed/>
                  <p:pic>
                    <p:nvPicPr>
                      <p:cNvPr id="29" name="Object 28" descr="3 x super 2.">
                        <a:extLst>
                          <a:ext uri="{FF2B5EF4-FFF2-40B4-BE49-F238E27FC236}">
                            <a16:creationId xmlns:a16="http://schemas.microsoft.com/office/drawing/2014/main" id="{B0654A79-3352-462D-96A0-5E41604449FD}"/>
                          </a:ext>
                        </a:extLst>
                      </p:cNvPr>
                      <p:cNvPicPr>
                        <a:picLocks noChangeAspect="1" noChangeArrowheads="1"/>
                      </p:cNvPicPr>
                      <p:nvPr/>
                    </p:nvPicPr>
                    <p:blipFill>
                      <a:blip r:embed="rId20"/>
                      <a:srcRect/>
                      <a:stretch>
                        <a:fillRect/>
                      </a:stretch>
                    </p:blipFill>
                    <p:spPr bwMode="auto">
                      <a:xfrm>
                        <a:off x="7614711" y="3497238"/>
                        <a:ext cx="47942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ontent Placeholder 10">
            <a:extLst>
              <a:ext uri="{FF2B5EF4-FFF2-40B4-BE49-F238E27FC236}">
                <a16:creationId xmlns:a16="http://schemas.microsoft.com/office/drawing/2014/main" id="{19665BEB-2798-4057-A323-4DE570633DC4}"/>
              </a:ext>
            </a:extLst>
          </p:cNvPr>
          <p:cNvSpPr txBox="1">
            <a:spLocks/>
          </p:cNvSpPr>
          <p:nvPr/>
        </p:nvSpPr>
        <p:spPr>
          <a:xfrm>
            <a:off x="319520" y="3918443"/>
            <a:ext cx="8402638" cy="369332"/>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400">
                <a:sym typeface="Symbol" panose="05050102010706020507" pitchFamily="18" charset="2"/>
              </a:rPr>
              <a:t>appears as a factor in the integrand and we have</a:t>
            </a:r>
            <a:endParaRPr lang="en-IN" sz="2400" dirty="0"/>
          </a:p>
        </p:txBody>
      </p:sp>
      <p:graphicFrame>
        <p:nvGraphicFramePr>
          <p:cNvPr id="22" name="Object 21" descr="Calculation to simplify integral 3 x squared left parenthesis x cubed plus 7 right parenthesis cubed dx.&#10;Long description is available in notes, Press F6.">
            <a:extLst>
              <a:ext uri="{FF2B5EF4-FFF2-40B4-BE49-F238E27FC236}">
                <a16:creationId xmlns:a16="http://schemas.microsoft.com/office/drawing/2014/main" id="{5BE3DE62-A6E7-4B88-B1E0-479C96419807}"/>
              </a:ext>
            </a:extLst>
          </p:cNvPr>
          <p:cNvGraphicFramePr>
            <a:graphicFrameLocks noChangeAspect="1"/>
          </p:cNvGraphicFramePr>
          <p:nvPr>
            <p:extLst>
              <p:ext uri="{D42A27DB-BD31-4B8C-83A1-F6EECF244321}">
                <p14:modId xmlns:p14="http://schemas.microsoft.com/office/powerpoint/2010/main" val="3210109097"/>
              </p:ext>
            </p:extLst>
          </p:nvPr>
        </p:nvGraphicFramePr>
        <p:xfrm>
          <a:off x="361950" y="4391025"/>
          <a:ext cx="4746625" cy="1198563"/>
        </p:xfrm>
        <a:graphic>
          <a:graphicData uri="http://schemas.openxmlformats.org/presentationml/2006/ole">
            <mc:AlternateContent xmlns:mc="http://schemas.openxmlformats.org/markup-compatibility/2006">
              <mc:Choice xmlns:v="urn:schemas-microsoft-com:vml" Requires="v">
                <p:oleObj spid="_x0000_s109679" name="Equation" r:id="rId21" imgW="2679480" imgH="672840" progId="Equation.DSMT4">
                  <p:embed/>
                </p:oleObj>
              </mc:Choice>
              <mc:Fallback>
                <p:oleObj name="Equation" r:id="rId21" imgW="2679480" imgH="672840" progId="Equation.DSMT4">
                  <p:embed/>
                  <p:pic>
                    <p:nvPicPr>
                      <p:cNvPr id="14" name="Object 13" descr="Calculation to simplify integral 3 x squared left parenthesis x cubed plus 7 right parenthesis cubed dx.&#10;Long description is available in notes, Press F6.">
                        <a:extLst>
                          <a:ext uri="{FF2B5EF4-FFF2-40B4-BE49-F238E27FC236}">
                            <a16:creationId xmlns:a16="http://schemas.microsoft.com/office/drawing/2014/main" id="{58EA3153-687D-41BD-88E4-6782F4B39B46}"/>
                          </a:ext>
                        </a:extLst>
                      </p:cNvPr>
                      <p:cNvPicPr>
                        <a:picLocks noChangeAspect="1" noChangeArrowheads="1"/>
                      </p:cNvPicPr>
                      <p:nvPr/>
                    </p:nvPicPr>
                    <p:blipFill>
                      <a:blip r:embed="rId22"/>
                      <a:srcRect/>
                      <a:stretch>
                        <a:fillRect/>
                      </a:stretch>
                    </p:blipFill>
                    <p:spPr bwMode="auto">
                      <a:xfrm>
                        <a:off x="361950" y="4391025"/>
                        <a:ext cx="4746625"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623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8585F82-34BC-4CEB-A328-631693AE9EFF}"/>
              </a:ext>
            </a:extLst>
          </p:cNvPr>
          <p:cNvSpPr txBox="1">
            <a:spLocks/>
          </p:cNvSpPr>
          <p:nvPr/>
        </p:nvSpPr>
        <p:spPr>
          <a:xfrm>
            <a:off x="284794" y="112135"/>
            <a:ext cx="8379780"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400" b="1" dirty="0">
                <a:solidFill>
                  <a:srgbClr val="0070C0"/>
                </a:solidFill>
              </a:rPr>
              <a:t>Example 3 </a:t>
            </a:r>
            <a:r>
              <a:rPr lang="en-US" altLang="en-US" sz="2400" b="1" dirty="0">
                <a:solidFill>
                  <a:schemeClr val="tx1"/>
                </a:solidFill>
              </a:rPr>
              <a:t>– Applying the Power Rule for Integration</a:t>
            </a:r>
            <a:endParaRPr lang="en-US" sz="2400" dirty="0">
              <a:solidFill>
                <a:schemeClr val="tx1"/>
              </a:solidFill>
            </a:endParaRPr>
          </a:p>
        </p:txBody>
      </p:sp>
      <p:sp>
        <p:nvSpPr>
          <p:cNvPr id="3" name="Content Placeholder 4">
            <a:extLst>
              <a:ext uri="{FF2B5EF4-FFF2-40B4-BE49-F238E27FC236}">
                <a16:creationId xmlns:a16="http://schemas.microsoft.com/office/drawing/2014/main" id="{8035CB31-F2D4-45D4-B930-F52ED8A75DA8}"/>
              </a:ext>
            </a:extLst>
          </p:cNvPr>
          <p:cNvSpPr txBox="1">
            <a:spLocks/>
          </p:cNvSpPr>
          <p:nvPr/>
        </p:nvSpPr>
        <p:spPr>
          <a:xfrm>
            <a:off x="288261" y="734158"/>
            <a:ext cx="1057579"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sz="2400">
                <a:solidFill>
                  <a:srgbClr val="0070C0"/>
                </a:solidFill>
              </a:rPr>
              <a:t>a.</a:t>
            </a:r>
            <a:r>
              <a:rPr lang="en-US" sz="2400"/>
              <a:t> Find </a:t>
            </a:r>
            <a:endParaRPr lang="en-US" sz="2400" dirty="0"/>
          </a:p>
        </p:txBody>
      </p:sp>
      <p:graphicFrame>
        <p:nvGraphicFramePr>
          <p:cNvPr id="4" name="Object 3" descr="Integral index 3 start root 6 end root dy.">
            <a:extLst>
              <a:ext uri="{FF2B5EF4-FFF2-40B4-BE49-F238E27FC236}">
                <a16:creationId xmlns:a16="http://schemas.microsoft.com/office/drawing/2014/main" id="{68764134-DBAC-4F83-A581-FC99A7A14B19}"/>
              </a:ext>
            </a:extLst>
          </p:cNvPr>
          <p:cNvGraphicFramePr>
            <a:graphicFrameLocks noChangeAspect="1"/>
          </p:cNvGraphicFramePr>
          <p:nvPr>
            <p:extLst>
              <p:ext uri="{D42A27DB-BD31-4B8C-83A1-F6EECF244321}">
                <p14:modId xmlns:p14="http://schemas.microsoft.com/office/powerpoint/2010/main" val="3012822118"/>
              </p:ext>
            </p:extLst>
          </p:nvPr>
        </p:nvGraphicFramePr>
        <p:xfrm>
          <a:off x="1405079" y="686895"/>
          <a:ext cx="995574" cy="489350"/>
        </p:xfrm>
        <a:graphic>
          <a:graphicData uri="http://schemas.openxmlformats.org/presentationml/2006/ole">
            <mc:AlternateContent xmlns:mc="http://schemas.openxmlformats.org/markup-compatibility/2006">
              <mc:Choice xmlns:v="urn:schemas-microsoft-com:vml" Requires="v">
                <p:oleObj spid="_x0000_s110654" name="Equation" r:id="rId3" imgW="558800" imgH="279400" progId="Equation.DSMT4">
                  <p:embed/>
                </p:oleObj>
              </mc:Choice>
              <mc:Fallback>
                <p:oleObj name="Equation" r:id="rId3" imgW="558800" imgH="279400" progId="Equation.DSMT4">
                  <p:embed/>
                  <p:pic>
                    <p:nvPicPr>
                      <p:cNvPr id="11" name="Object 10" descr="Integral index 3 start root 6 end root dy.">
                        <a:extLst>
                          <a:ext uri="{FF2B5EF4-FFF2-40B4-BE49-F238E27FC236}">
                            <a16:creationId xmlns:a16="http://schemas.microsoft.com/office/drawing/2014/main" id="{EDDF6ED0-28E9-4BF3-9C6B-C8B72EB70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079" y="686895"/>
                        <a:ext cx="995574" cy="48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5">
            <a:extLst>
              <a:ext uri="{FF2B5EF4-FFF2-40B4-BE49-F238E27FC236}">
                <a16:creationId xmlns:a16="http://schemas.microsoft.com/office/drawing/2014/main" id="{3ACCE658-F332-4B1B-81B4-AD81D4982763}"/>
              </a:ext>
            </a:extLst>
          </p:cNvPr>
          <p:cNvSpPr txBox="1">
            <a:spLocks/>
          </p:cNvSpPr>
          <p:nvPr/>
        </p:nvSpPr>
        <p:spPr>
          <a:xfrm>
            <a:off x="288262" y="1336440"/>
            <a:ext cx="2480937"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t>Solution: We have</a:t>
            </a:r>
            <a:endParaRPr lang="en-US" sz="2400" i="1" dirty="0"/>
          </a:p>
        </p:txBody>
      </p:sp>
      <p:graphicFrame>
        <p:nvGraphicFramePr>
          <p:cNvPr id="6" name="Object 5" descr="Calculation to simplify integral index 3 start root 6 end root dy.&#10;Long description is available in notes, Press F6.">
            <a:extLst>
              <a:ext uri="{FF2B5EF4-FFF2-40B4-BE49-F238E27FC236}">
                <a16:creationId xmlns:a16="http://schemas.microsoft.com/office/drawing/2014/main" id="{1E16629C-5754-4EDC-8A96-BEB2675C1047}"/>
              </a:ext>
            </a:extLst>
          </p:cNvPr>
          <p:cNvGraphicFramePr>
            <a:graphicFrameLocks noChangeAspect="1"/>
          </p:cNvGraphicFramePr>
          <p:nvPr>
            <p:extLst>
              <p:ext uri="{D42A27DB-BD31-4B8C-83A1-F6EECF244321}">
                <p14:modId xmlns:p14="http://schemas.microsoft.com/office/powerpoint/2010/main" val="1286080136"/>
              </p:ext>
            </p:extLst>
          </p:nvPr>
        </p:nvGraphicFramePr>
        <p:xfrm>
          <a:off x="2949810" y="1384754"/>
          <a:ext cx="3689233" cy="925478"/>
        </p:xfrm>
        <a:graphic>
          <a:graphicData uri="http://schemas.openxmlformats.org/presentationml/2006/ole">
            <mc:AlternateContent xmlns:mc="http://schemas.openxmlformats.org/markup-compatibility/2006">
              <mc:Choice xmlns:v="urn:schemas-microsoft-com:vml" Requires="v">
                <p:oleObj spid="_x0000_s110655" name="Equation" r:id="rId5" imgW="2768600" imgH="698500" progId="Equation.DSMT4">
                  <p:embed/>
                </p:oleObj>
              </mc:Choice>
              <mc:Fallback>
                <p:oleObj name="Equation" r:id="rId5" imgW="2768600" imgH="698500" progId="Equation.DSMT4">
                  <p:embed/>
                  <p:pic>
                    <p:nvPicPr>
                      <p:cNvPr id="15" name="Object 14" descr="Calculation to simplify integral index 3 start root 6 end root dy.&#10;Long description is available in notes, Press F6.">
                        <a:extLst>
                          <a:ext uri="{FF2B5EF4-FFF2-40B4-BE49-F238E27FC236}">
                            <a16:creationId xmlns:a16="http://schemas.microsoft.com/office/drawing/2014/main" id="{53208CA3-A8A1-4374-815E-4EB29F910A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9810" y="1384754"/>
                        <a:ext cx="3689233" cy="925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a:extLst>
              <a:ext uri="{FF2B5EF4-FFF2-40B4-BE49-F238E27FC236}">
                <a16:creationId xmlns:a16="http://schemas.microsoft.com/office/drawing/2014/main" id="{108B5211-A07F-4B8B-9758-018B7EB48A31}"/>
              </a:ext>
            </a:extLst>
          </p:cNvPr>
          <p:cNvSpPr txBox="1">
            <a:spLocks/>
          </p:cNvSpPr>
          <p:nvPr/>
        </p:nvSpPr>
        <p:spPr>
          <a:xfrm>
            <a:off x="249498" y="2215207"/>
            <a:ext cx="992031"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a:solidFill>
                  <a:srgbClr val="0070C0"/>
                </a:solidFill>
                <a:sym typeface="Symbol" panose="05050102010706020507" pitchFamily="18" charset="2"/>
              </a:rPr>
              <a:t>b.</a:t>
            </a:r>
            <a:r>
              <a:rPr lang="en-US" sz="2400">
                <a:sym typeface="Symbol" panose="05050102010706020507" pitchFamily="18" charset="2"/>
              </a:rPr>
              <a:t> Find</a:t>
            </a:r>
            <a:endParaRPr lang="en-IN" sz="2400" dirty="0"/>
          </a:p>
        </p:txBody>
      </p:sp>
      <p:graphicFrame>
        <p:nvGraphicFramePr>
          <p:cNvPr id="8" name="Object 7" descr="Integral start fraction 2 x cubed plus 3 x over left parenthesis x super 4 baseline plus 3 x squared plus 7 right parenthesis super 4 end fraction dx.">
            <a:extLst>
              <a:ext uri="{FF2B5EF4-FFF2-40B4-BE49-F238E27FC236}">
                <a16:creationId xmlns:a16="http://schemas.microsoft.com/office/drawing/2014/main" id="{CC0FEF28-EEF5-4876-B6EC-7366156A28E9}"/>
              </a:ext>
            </a:extLst>
          </p:cNvPr>
          <p:cNvGraphicFramePr>
            <a:graphicFrameLocks noChangeAspect="1"/>
          </p:cNvGraphicFramePr>
          <p:nvPr>
            <p:extLst>
              <p:ext uri="{D42A27DB-BD31-4B8C-83A1-F6EECF244321}">
                <p14:modId xmlns:p14="http://schemas.microsoft.com/office/powerpoint/2010/main" val="158810335"/>
              </p:ext>
            </p:extLst>
          </p:nvPr>
        </p:nvGraphicFramePr>
        <p:xfrm>
          <a:off x="1355445" y="2061408"/>
          <a:ext cx="1902173" cy="690306"/>
        </p:xfrm>
        <a:graphic>
          <a:graphicData uri="http://schemas.openxmlformats.org/presentationml/2006/ole">
            <mc:AlternateContent xmlns:mc="http://schemas.openxmlformats.org/markup-compatibility/2006">
              <mc:Choice xmlns:v="urn:schemas-microsoft-com:vml" Requires="v">
                <p:oleObj spid="_x0000_s110656" name="Equation" r:id="rId7" imgW="1180588" imgH="431613" progId="Equation.DSMT4">
                  <p:embed/>
                </p:oleObj>
              </mc:Choice>
              <mc:Fallback>
                <p:oleObj name="Equation" r:id="rId7" imgW="1180588" imgH="431613" progId="Equation.DSMT4">
                  <p:embed/>
                  <p:pic>
                    <p:nvPicPr>
                      <p:cNvPr id="17" name="Object 16" descr="Integral start fraction 2 x cubed plus 3 x over left parenthesis x super 4 baseline plus 3 x squared plus 7 right parenthesis super 4 end fraction dx.">
                        <a:extLst>
                          <a:ext uri="{FF2B5EF4-FFF2-40B4-BE49-F238E27FC236}">
                            <a16:creationId xmlns:a16="http://schemas.microsoft.com/office/drawing/2014/main" id="{19C85C5A-416F-4B7B-8037-B86AFE8E52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5445" y="2061408"/>
                        <a:ext cx="1902173" cy="6903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7">
            <a:extLst>
              <a:ext uri="{FF2B5EF4-FFF2-40B4-BE49-F238E27FC236}">
                <a16:creationId xmlns:a16="http://schemas.microsoft.com/office/drawing/2014/main" id="{139E2DDC-FB37-4CBD-B0D5-607EDC60541A}"/>
              </a:ext>
            </a:extLst>
          </p:cNvPr>
          <p:cNvSpPr txBox="1">
            <a:spLocks/>
          </p:cNvSpPr>
          <p:nvPr/>
        </p:nvSpPr>
        <p:spPr>
          <a:xfrm>
            <a:off x="356543" y="2776897"/>
            <a:ext cx="1188166" cy="338554"/>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200" dirty="0"/>
              <a:t>Solution: </a:t>
            </a:r>
            <a:endParaRPr lang="en-IN" sz="2200" dirty="0"/>
          </a:p>
        </p:txBody>
      </p:sp>
      <p:graphicFrame>
        <p:nvGraphicFramePr>
          <p:cNvPr id="10" name="Object 9" descr="Solution for integral start fraction 2 x cubed plus 3 x over left parenthesis x super 4 baseline plus 3 x squared plus 7 right parenthesis super 4 end fraction dx.&#10;Long description is available in notes, Press F6.">
            <a:extLst>
              <a:ext uri="{FF2B5EF4-FFF2-40B4-BE49-F238E27FC236}">
                <a16:creationId xmlns:a16="http://schemas.microsoft.com/office/drawing/2014/main" id="{84B21C44-CA96-4B61-B79D-3EB6F99FA3F0}"/>
              </a:ext>
            </a:extLst>
          </p:cNvPr>
          <p:cNvGraphicFramePr>
            <a:graphicFrameLocks noChangeAspect="1"/>
          </p:cNvGraphicFramePr>
          <p:nvPr>
            <p:extLst>
              <p:ext uri="{D42A27DB-BD31-4B8C-83A1-F6EECF244321}">
                <p14:modId xmlns:p14="http://schemas.microsoft.com/office/powerpoint/2010/main" val="2657392753"/>
              </p:ext>
            </p:extLst>
          </p:nvPr>
        </p:nvGraphicFramePr>
        <p:xfrm>
          <a:off x="2306531" y="2810961"/>
          <a:ext cx="5215637" cy="1978875"/>
        </p:xfrm>
        <a:graphic>
          <a:graphicData uri="http://schemas.openxmlformats.org/presentationml/2006/ole">
            <mc:AlternateContent xmlns:mc="http://schemas.openxmlformats.org/markup-compatibility/2006">
              <mc:Choice xmlns:v="urn:schemas-microsoft-com:vml" Requires="v">
                <p:oleObj spid="_x0000_s110657" name="Equation" r:id="rId9" imgW="3238500" imgH="1231900" progId="Equation.DSMT4">
                  <p:embed/>
                </p:oleObj>
              </mc:Choice>
              <mc:Fallback>
                <p:oleObj name="Equation" r:id="rId9" imgW="3238500" imgH="1231900" progId="Equation.DSMT4">
                  <p:embed/>
                  <p:pic>
                    <p:nvPicPr>
                      <p:cNvPr id="19" name="Object 18" descr="Solution for integral start fraction 2 x cubed plus 3 x over left parenthesis x super 4 baseline plus 3 x squared plus 7 right parenthesis super 4 end fraction dx.&#10;Long description is available in notes, Press F6.">
                        <a:extLst>
                          <a:ext uri="{FF2B5EF4-FFF2-40B4-BE49-F238E27FC236}">
                            <a16:creationId xmlns:a16="http://schemas.microsoft.com/office/drawing/2014/main" id="{6D396ACD-CDD4-474B-AD40-4639DD6DFA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6531" y="2810961"/>
                        <a:ext cx="5215637" cy="197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6">
            <a:extLst>
              <a:ext uri="{FF2B5EF4-FFF2-40B4-BE49-F238E27FC236}">
                <a16:creationId xmlns:a16="http://schemas.microsoft.com/office/drawing/2014/main" id="{24478CDF-4E80-4E15-B8E8-65726760D922}"/>
              </a:ext>
            </a:extLst>
          </p:cNvPr>
          <p:cNvSpPr txBox="1">
            <a:spLocks/>
          </p:cNvSpPr>
          <p:nvPr/>
        </p:nvSpPr>
        <p:spPr>
          <a:xfrm>
            <a:off x="197133" y="4675922"/>
            <a:ext cx="992031"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dirty="0">
                <a:solidFill>
                  <a:srgbClr val="007FA3"/>
                </a:solidFill>
                <a:sym typeface="Symbol" panose="05050102010706020507" pitchFamily="18" charset="2"/>
              </a:rPr>
              <a:t>c. </a:t>
            </a:r>
            <a:r>
              <a:rPr lang="en-US" sz="2400" dirty="0">
                <a:sym typeface="Symbol" panose="05050102010706020507" pitchFamily="18" charset="2"/>
              </a:rPr>
              <a:t>Find</a:t>
            </a:r>
            <a:endParaRPr lang="en-IN" sz="2400" dirty="0"/>
          </a:p>
        </p:txBody>
      </p:sp>
      <p:graphicFrame>
        <p:nvGraphicFramePr>
          <p:cNvPr id="12" name="Object 11" descr="Integral left parenthesis x squared plus 1 right parenthesis e super x cubed plus 3 x baseline dx.">
            <a:extLst>
              <a:ext uri="{FF2B5EF4-FFF2-40B4-BE49-F238E27FC236}">
                <a16:creationId xmlns:a16="http://schemas.microsoft.com/office/drawing/2014/main" id="{B9280BF5-B9ED-4BED-817D-EFA9B51A1344}"/>
              </a:ext>
            </a:extLst>
          </p:cNvPr>
          <p:cNvGraphicFramePr>
            <a:graphicFrameLocks noChangeAspect="1"/>
          </p:cNvGraphicFramePr>
          <p:nvPr>
            <p:extLst>
              <p:ext uri="{D42A27DB-BD31-4B8C-83A1-F6EECF244321}">
                <p14:modId xmlns:p14="http://schemas.microsoft.com/office/powerpoint/2010/main" val="3965393514"/>
              </p:ext>
            </p:extLst>
          </p:nvPr>
        </p:nvGraphicFramePr>
        <p:xfrm>
          <a:off x="1241529" y="4636344"/>
          <a:ext cx="1672073" cy="444864"/>
        </p:xfrm>
        <a:graphic>
          <a:graphicData uri="http://schemas.openxmlformats.org/presentationml/2006/ole">
            <mc:AlternateContent xmlns:mc="http://schemas.openxmlformats.org/markup-compatibility/2006">
              <mc:Choice xmlns:v="urn:schemas-microsoft-com:vml" Requires="v">
                <p:oleObj spid="_x0000_s110658" name="Equation" r:id="rId11" imgW="1040948" imgH="279279" progId="Equation.DSMT4">
                  <p:embed/>
                </p:oleObj>
              </mc:Choice>
              <mc:Fallback>
                <p:oleObj name="Equation" r:id="rId11" imgW="1040948" imgH="279279" progId="Equation.DSMT4">
                  <p:embed/>
                  <p:pic>
                    <p:nvPicPr>
                      <p:cNvPr id="16" name="Object 15" descr="Integral left parenthesis x squared plus 1 right parenthesis e super x cubed plus 3 x baseline dx.">
                        <a:extLst>
                          <a:ext uri="{FF2B5EF4-FFF2-40B4-BE49-F238E27FC236}">
                            <a16:creationId xmlns:a16="http://schemas.microsoft.com/office/drawing/2014/main" id="{04441675-15F6-40B0-B2E8-887EBEBAB4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41529" y="4636344"/>
                        <a:ext cx="1672073" cy="444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Content Placeholder 7">
            <a:extLst>
              <a:ext uri="{FF2B5EF4-FFF2-40B4-BE49-F238E27FC236}">
                <a16:creationId xmlns:a16="http://schemas.microsoft.com/office/drawing/2014/main" id="{9409F9A6-CCC8-443A-BA46-50273E3CBC0E}"/>
              </a:ext>
            </a:extLst>
          </p:cNvPr>
          <p:cNvSpPr txBox="1">
            <a:spLocks/>
          </p:cNvSpPr>
          <p:nvPr/>
        </p:nvSpPr>
        <p:spPr>
          <a:xfrm>
            <a:off x="745513" y="5352283"/>
            <a:ext cx="1188166" cy="338554"/>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200" dirty="0"/>
              <a:t>Solution: </a:t>
            </a:r>
            <a:endParaRPr lang="en-IN" sz="2200" dirty="0"/>
          </a:p>
        </p:txBody>
      </p:sp>
      <p:graphicFrame>
        <p:nvGraphicFramePr>
          <p:cNvPr id="14" name="Object 13" descr="Calculation to simplify integral left parenthesis x squared plus 1 right parenthesis e super x cubed plus 3 x baseline dx.&#10;Long Description is available in notes, Press F6.">
            <a:extLst>
              <a:ext uri="{FF2B5EF4-FFF2-40B4-BE49-F238E27FC236}">
                <a16:creationId xmlns:a16="http://schemas.microsoft.com/office/drawing/2014/main" id="{6694CC89-2B10-4F94-AB18-FF4F9DC88E12}"/>
              </a:ext>
            </a:extLst>
          </p:cNvPr>
          <p:cNvGraphicFramePr>
            <a:graphicFrameLocks noChangeAspect="1"/>
          </p:cNvGraphicFramePr>
          <p:nvPr>
            <p:extLst>
              <p:ext uri="{D42A27DB-BD31-4B8C-83A1-F6EECF244321}">
                <p14:modId xmlns:p14="http://schemas.microsoft.com/office/powerpoint/2010/main" val="3398343607"/>
              </p:ext>
            </p:extLst>
          </p:nvPr>
        </p:nvGraphicFramePr>
        <p:xfrm>
          <a:off x="3062367" y="5081208"/>
          <a:ext cx="5602207" cy="1636791"/>
        </p:xfrm>
        <a:graphic>
          <a:graphicData uri="http://schemas.openxmlformats.org/presentationml/2006/ole">
            <mc:AlternateContent xmlns:mc="http://schemas.openxmlformats.org/markup-compatibility/2006">
              <mc:Choice xmlns:v="urn:schemas-microsoft-com:vml" Requires="v">
                <p:oleObj spid="_x0000_s110659" name="Equation" r:id="rId13" imgW="3162300" imgH="927100" progId="Equation.DSMT4">
                  <p:embed/>
                </p:oleObj>
              </mc:Choice>
              <mc:Fallback>
                <p:oleObj name="Equation" r:id="rId13" imgW="3162300" imgH="927100" progId="Equation.DSMT4">
                  <p:embed/>
                  <p:pic>
                    <p:nvPicPr>
                      <p:cNvPr id="20" name="Object 19" descr="Calculation to simplify integral left parenthesis x squared plus 1 right parenthesis e super x cubed plus 3 x baseline dx.&#10;Long Description is available in notes, Press F6.">
                        <a:extLst>
                          <a:ext uri="{FF2B5EF4-FFF2-40B4-BE49-F238E27FC236}">
                            <a16:creationId xmlns:a16="http://schemas.microsoft.com/office/drawing/2014/main" id="{757D5F9F-699E-4456-9F42-1B13B1C0087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2367" y="5081208"/>
                        <a:ext cx="5602207" cy="1636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040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CA06-8450-4763-B73E-F9A22A12ACF1}"/>
              </a:ext>
            </a:extLst>
          </p:cNvPr>
          <p:cNvSpPr>
            <a:spLocks noGrp="1"/>
          </p:cNvSpPr>
          <p:nvPr>
            <p:ph type="title"/>
          </p:nvPr>
        </p:nvSpPr>
        <p:spPr>
          <a:xfrm>
            <a:off x="109537" y="31866"/>
            <a:ext cx="8389937" cy="553998"/>
          </a:xfrm>
        </p:spPr>
        <p:txBody>
          <a:bodyPr lIns="0" tIns="0" rIns="0" bIns="0" anchor="ctr">
            <a:spAutoFit/>
          </a:bodyPr>
          <a:lstStyle/>
          <a:p>
            <a:r>
              <a:rPr lang="en-US" dirty="0">
                <a:solidFill>
                  <a:srgbClr val="0070C0"/>
                </a:solidFill>
              </a:rPr>
              <a:t>14.5 Techniques of Integration</a:t>
            </a:r>
            <a:endParaRPr lang="en-IN" dirty="0">
              <a:solidFill>
                <a:srgbClr val="0070C0"/>
              </a:solidFill>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6B811B6-C0E2-4453-92B4-9B861F69183C}"/>
                  </a:ext>
                </a:extLst>
              </p:cNvPr>
              <p:cNvSpPr txBox="1"/>
              <p:nvPr/>
            </p:nvSpPr>
            <p:spPr>
              <a:xfrm>
                <a:off x="109537" y="706272"/>
                <a:ext cx="6094674" cy="1747786"/>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Some helpful remarks:</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1) Use long division: </a:t>
                </a:r>
                <a14:m>
                  <m:oMath xmlns:m="http://schemas.openxmlformats.org/officeDocument/2006/math">
                    <m:nary>
                      <m:naryPr>
                        <m:subHide m:val="on"/>
                        <m:supHide m:val="on"/>
                        <m:ctrlPr>
                          <a:rPr lang="en-US" sz="1800" i="1">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4</m:t>
                                </m:r>
                              </m:sup>
                            </m:sSup>
                            <m:r>
                              <a:rPr lang="en-US" sz="1800" i="1">
                                <a:effectLst/>
                                <a:latin typeface="Cambria Math" panose="02040503050406030204" pitchFamily="18" charset="0"/>
                                <a:ea typeface="Times New Roman" panose="02020603050405020304" pitchFamily="18" charset="0"/>
                              </a:rPr>
                              <m:t>+3</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+2</m:t>
                            </m:r>
                          </m:den>
                        </m:f>
                        <m:r>
                          <a:rPr lang="en-US" sz="1800" i="1">
                            <a:effectLst/>
                            <a:latin typeface="Cambria Math" panose="02040503050406030204" pitchFamily="18" charset="0"/>
                            <a:ea typeface="Times New Roman" panose="02020603050405020304" pitchFamily="18" charset="0"/>
                          </a:rPr>
                          <m:t>𝑑𝑥</m:t>
                        </m:r>
                      </m:e>
                    </m:nary>
                  </m:oMath>
                </a14:m>
                <a:endParaRPr lang="en-US" sz="1800" dirty="0">
                  <a:effectLst/>
                  <a:latin typeface="Times New Roman" panose="02020603050405020304" pitchFamily="18" charset="0"/>
                  <a:ea typeface="Times New Roman" panose="02020603050405020304" pitchFamily="18" charset="0"/>
                </a:endParaRPr>
              </a:p>
              <a:p>
                <a:pPr marL="685800" marR="0" indent="-228600">
                  <a:spcBef>
                    <a:spcPts val="0"/>
                  </a:spcBef>
                  <a:spcAft>
                    <a:spcPts val="0"/>
                  </a:spcAft>
                </a:pPr>
                <a:r>
                  <a:rPr lang="en-US" sz="1800" dirty="0">
                    <a:effectLst/>
                    <a:latin typeface="Times New Roman" panose="02020603050405020304" pitchFamily="18" charset="0"/>
                    <a:ea typeface="Times New Roman" panose="02020603050405020304" pitchFamily="18" charset="0"/>
                  </a:rPr>
                  <a:t>2) Substitution: we may use suitable substitution to write the integral in one of the previous forms.</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3) Use the exponential rule</a:t>
                </a:r>
                <a14:m>
                  <m:oMath xmlns:m="http://schemas.openxmlformats.org/officeDocument/2006/math">
                    <m:nary>
                      <m:naryPr>
                        <m:subHide m:val="on"/>
                        <m:supHide m:val="on"/>
                        <m:ctrlPr>
                          <a:rPr lang="en-US" sz="1800" i="1">
                            <a:effectLst/>
                            <a:latin typeface="Cambria Math" panose="02040503050406030204" pitchFamily="18" charset="0"/>
                            <a:ea typeface="Times New Roman" panose="02020603050405020304" pitchFamily="18" charset="0"/>
                          </a:rPr>
                        </m:ctrlPr>
                      </m:naryPr>
                      <m:sub/>
                      <m:sup/>
                      <m:e>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𝑎</m:t>
                            </m:r>
                          </m:e>
                          <m:sup>
                            <m:r>
                              <a:rPr lang="en-US" sz="1800" i="1">
                                <a:effectLst/>
                                <a:latin typeface="Cambria Math" panose="02040503050406030204" pitchFamily="18" charset="0"/>
                                <a:ea typeface="Times New Roman" panose="02020603050405020304" pitchFamily="18" charset="0"/>
                              </a:rPr>
                              <m:t>𝑢</m:t>
                            </m:r>
                          </m:sup>
                        </m:sSup>
                        <m:r>
                          <a:rPr lang="en-US" sz="1800" i="1">
                            <a:effectLst/>
                            <a:latin typeface="Cambria Math" panose="02040503050406030204" pitchFamily="18" charset="0"/>
                            <a:ea typeface="Times New Roman" panose="02020603050405020304" pitchFamily="18" charset="0"/>
                          </a:rPr>
                          <m:t>𝑑𝑢</m:t>
                        </m:r>
                      </m:e>
                    </m:nary>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func>
                          <m:funcPr>
                            <m:ctrlPr>
                              <a:rPr lang="en-US" sz="1800" i="1">
                                <a:effectLst/>
                                <a:latin typeface="Cambria Math" panose="02040503050406030204" pitchFamily="18" charset="0"/>
                                <a:ea typeface="Times New Roman" panose="02020603050405020304" pitchFamily="18" charset="0"/>
                              </a:rPr>
                            </m:ctrlPr>
                          </m:funcPr>
                          <m:fName>
                            <m:r>
                              <a:rPr lang="en-US" sz="1800" i="1">
                                <a:effectLst/>
                                <a:latin typeface="Cambria Math" panose="02040503050406030204" pitchFamily="18" charset="0"/>
                                <a:ea typeface="Times New Roman" panose="02020603050405020304" pitchFamily="18" charset="0"/>
                              </a:rPr>
                              <m:t>𝑙𝑛</m:t>
                            </m:r>
                          </m:fName>
                          <m:e>
                            <m:r>
                              <a:rPr lang="en-US" sz="1800" i="1">
                                <a:effectLst/>
                                <a:latin typeface="Cambria Math" panose="02040503050406030204" pitchFamily="18" charset="0"/>
                                <a:ea typeface="Times New Roman" panose="02020603050405020304" pitchFamily="18" charset="0"/>
                              </a:rPr>
                              <m:t>𝑎</m:t>
                            </m:r>
                          </m:e>
                        </m:func>
                      </m:den>
                    </m:f>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𝑎</m:t>
                        </m:r>
                      </m:e>
                      <m:sup>
                        <m:r>
                          <a:rPr lang="en-US" sz="1800" i="1">
                            <a:effectLst/>
                            <a:latin typeface="Cambria Math" panose="02040503050406030204" pitchFamily="18" charset="0"/>
                            <a:ea typeface="Times New Roman" panose="02020603050405020304" pitchFamily="18" charset="0"/>
                          </a:rPr>
                          <m:t>𝑢</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𝐶</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14" name="TextBox 13">
                <a:extLst>
                  <a:ext uri="{FF2B5EF4-FFF2-40B4-BE49-F238E27FC236}">
                    <a16:creationId xmlns:a16="http://schemas.microsoft.com/office/drawing/2014/main" id="{16B811B6-C0E2-4453-92B4-9B861F69183C}"/>
                  </a:ext>
                </a:extLst>
              </p:cNvPr>
              <p:cNvSpPr txBox="1">
                <a:spLocks noRot="1" noChangeAspect="1" noMove="1" noResize="1" noEditPoints="1" noAdjustHandles="1" noChangeArrowheads="1" noChangeShapeType="1" noTextEdit="1"/>
              </p:cNvSpPr>
              <p:nvPr/>
            </p:nvSpPr>
            <p:spPr>
              <a:xfrm>
                <a:off x="109537" y="706272"/>
                <a:ext cx="6094674" cy="1747786"/>
              </a:xfrm>
              <a:prstGeom prst="rect">
                <a:avLst/>
              </a:prstGeom>
              <a:blipFill>
                <a:blip r:embed="rId2"/>
                <a:stretch>
                  <a:fillRect l="-900" t="-2091" b="-4355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0513565-DF45-4AE7-804D-551B6B72D859}"/>
              </a:ext>
            </a:extLst>
          </p:cNvPr>
          <p:cNvSpPr txBox="1"/>
          <p:nvPr/>
        </p:nvSpPr>
        <p:spPr>
          <a:xfrm>
            <a:off x="-1" y="2710722"/>
            <a:ext cx="1884459" cy="369332"/>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Examples 1: </a:t>
            </a:r>
            <a:r>
              <a:rPr lang="en-US" sz="1800" dirty="0">
                <a:effectLst/>
                <a:latin typeface="Times New Roman" panose="02020603050405020304" pitchFamily="18" charset="0"/>
                <a:ea typeface="Times New Roman" panose="02020603050405020304" pitchFamily="18" charset="0"/>
              </a:rPr>
              <a:t>Find</a:t>
            </a:r>
          </a:p>
        </p:txBody>
      </p:sp>
      <mc:AlternateContent xmlns:mc="http://schemas.openxmlformats.org/markup-compatibility/2006">
        <mc:Choice xmlns:a14="http://schemas.microsoft.com/office/drawing/2010/main" Requires="a14">
          <p:sp>
            <p:nvSpPr>
              <p:cNvPr id="16" name="Object 25" descr="Integral start fraction x cubed plus x over x squared end fraction dx.">
                <a:extLst>
                  <a:ext uri="{FF2B5EF4-FFF2-40B4-BE49-F238E27FC236}">
                    <a16:creationId xmlns:a16="http://schemas.microsoft.com/office/drawing/2014/main" id="{DD49935F-0A1C-4F50-8981-CB8040339B81}"/>
                  </a:ext>
                </a:extLst>
              </p:cNvPr>
              <p:cNvSpPr txBox="1"/>
              <p:nvPr/>
            </p:nvSpPr>
            <p:spPr bwMode="auto">
              <a:xfrm>
                <a:off x="65599" y="3058876"/>
                <a:ext cx="2509826" cy="524182"/>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1)  </m:t>
                      </m:r>
                      <m:nary>
                        <m:naryPr>
                          <m:subHide m:val="on"/>
                          <m:supHide m:val="on"/>
                          <m:ctrlPr>
                            <a:rPr lang="en-US" sz="1800" i="1">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num>
                            <m:den>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den>
                          </m:f>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oMath>
                  </m:oMathPara>
                </a14:m>
                <a:endParaRPr lang="en-US" sz="1800" dirty="0"/>
              </a:p>
            </p:txBody>
          </p:sp>
        </mc:Choice>
        <mc:Fallback>
          <p:sp>
            <p:nvSpPr>
              <p:cNvPr id="16" name="Object 25" descr="Integral start fraction x cubed plus x over x squared end fraction dx.">
                <a:extLst>
                  <a:ext uri="{FF2B5EF4-FFF2-40B4-BE49-F238E27FC236}">
                    <a16:creationId xmlns:a16="http://schemas.microsoft.com/office/drawing/2014/main" id="{DD49935F-0A1C-4F50-8981-CB8040339B81}"/>
                  </a:ext>
                </a:extLst>
              </p:cNvPr>
              <p:cNvSpPr txBox="1">
                <a:spLocks noRot="1" noChangeAspect="1" noMove="1" noResize="1" noEditPoints="1" noAdjustHandles="1" noChangeArrowheads="1" noChangeShapeType="1" noTextEdit="1"/>
              </p:cNvSpPr>
              <p:nvPr/>
            </p:nvSpPr>
            <p:spPr bwMode="auto">
              <a:xfrm>
                <a:off x="65599" y="3058876"/>
                <a:ext cx="2509826" cy="524182"/>
              </a:xfrm>
              <a:prstGeom prst="rect">
                <a:avLst/>
              </a:prstGeom>
              <a:blipFill>
                <a:blip r:embed="rId3"/>
                <a:stretch>
                  <a:fillRect b="-197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38984BF-67D8-4CF4-B0C2-A4A9C50E2303}"/>
                  </a:ext>
                </a:extLst>
              </p:cNvPr>
              <p:cNvSpPr txBox="1"/>
              <p:nvPr/>
            </p:nvSpPr>
            <p:spPr>
              <a:xfrm>
                <a:off x="1379030" y="2994317"/>
                <a:ext cx="4464050" cy="7203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num>
                            <m:den>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den>
                          </m:f>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nary>
                        <m:naryPr>
                          <m:subHide m:val="on"/>
                          <m:supHide m:val="on"/>
                          <m:ctrlPr>
                            <a:rPr lang="en-US" sz="1800" i="1">
                              <a:solidFill>
                                <a:srgbClr val="000000"/>
                              </a:solidFill>
                              <a:latin typeface="Cambria Math" panose="02040503050406030204" pitchFamily="18" charset="0"/>
                            </a:rPr>
                          </m:ctrlPr>
                        </m:naryPr>
                        <m:sub/>
                        <m:sup/>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num>
                                <m:den>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den>
                              </m:f>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𝑥</m:t>
                                  </m:r>
                                </m:num>
                                <m:den>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den>
                              </m:f>
                            </m:e>
                          </m:d>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oMath>
                  </m:oMathPara>
                </a14:m>
                <a:endParaRPr lang="en-US" sz="1800" dirty="0"/>
              </a:p>
            </p:txBody>
          </p:sp>
        </mc:Choice>
        <mc:Fallback>
          <p:sp>
            <p:nvSpPr>
              <p:cNvPr id="17" name="TextBox 16">
                <a:extLst>
                  <a:ext uri="{FF2B5EF4-FFF2-40B4-BE49-F238E27FC236}">
                    <a16:creationId xmlns:a16="http://schemas.microsoft.com/office/drawing/2014/main" id="{538984BF-67D8-4CF4-B0C2-A4A9C50E2303}"/>
                  </a:ext>
                </a:extLst>
              </p:cNvPr>
              <p:cNvSpPr txBox="1">
                <a:spLocks noRot="1" noChangeAspect="1" noMove="1" noResize="1" noEditPoints="1" noAdjustHandles="1" noChangeArrowheads="1" noChangeShapeType="1" noTextEdit="1"/>
              </p:cNvSpPr>
              <p:nvPr/>
            </p:nvSpPr>
            <p:spPr>
              <a:xfrm>
                <a:off x="1379030" y="2994317"/>
                <a:ext cx="4464050" cy="720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38540E6B-BD80-4108-B4BA-FD287DCBA2E9}"/>
                  </a:ext>
                </a:extLst>
              </p:cNvPr>
              <p:cNvSpPr txBox="1"/>
              <p:nvPr/>
            </p:nvSpPr>
            <p:spPr>
              <a:xfrm>
                <a:off x="5168348" y="3011499"/>
                <a:ext cx="185265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000000"/>
                              </a:solidFill>
                              <a:latin typeface="Cambria Math" panose="02040503050406030204" pitchFamily="18" charset="0"/>
                            </a:rPr>
                          </m:ctrlPr>
                        </m:naryPr>
                        <m:sub/>
                        <m:sup/>
                        <m:e>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𝑥</m:t>
                                  </m:r>
                                </m:den>
                              </m:f>
                            </m:e>
                          </m:d>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oMath>
                  </m:oMathPara>
                </a14:m>
                <a:endParaRPr lang="en-US" sz="1800" dirty="0"/>
              </a:p>
            </p:txBody>
          </p:sp>
        </mc:Choice>
        <mc:Fallback>
          <p:sp>
            <p:nvSpPr>
              <p:cNvPr id="18" name="TextBox 17">
                <a:extLst>
                  <a:ext uri="{FF2B5EF4-FFF2-40B4-BE49-F238E27FC236}">
                    <a16:creationId xmlns:a16="http://schemas.microsoft.com/office/drawing/2014/main" id="{38540E6B-BD80-4108-B4BA-FD287DCBA2E9}"/>
                  </a:ext>
                </a:extLst>
              </p:cNvPr>
              <p:cNvSpPr txBox="1">
                <a:spLocks noRot="1" noChangeAspect="1" noMove="1" noResize="1" noEditPoints="1" noAdjustHandles="1" noChangeArrowheads="1" noChangeShapeType="1" noTextEdit="1"/>
              </p:cNvSpPr>
              <p:nvPr/>
            </p:nvSpPr>
            <p:spPr>
              <a:xfrm>
                <a:off x="5168348" y="3011499"/>
                <a:ext cx="1852654"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B6D23E83-C268-4C86-9DCA-997E23FA1C7F}"/>
                  </a:ext>
                </a:extLst>
              </p:cNvPr>
              <p:cNvSpPr txBox="1"/>
              <p:nvPr/>
            </p:nvSpPr>
            <p:spPr>
              <a:xfrm>
                <a:off x="6869927" y="3011499"/>
                <a:ext cx="160616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num>
                        <m:den>
                          <m:r>
                            <a:rPr lang="en-US" sz="1800" i="1">
                              <a:solidFill>
                                <a:srgbClr val="000000"/>
                              </a:solidFill>
                              <a:latin typeface="Cambria Math" panose="02040503050406030204" pitchFamily="18" charset="0"/>
                            </a:rPr>
                            <m:t>2</m:t>
                          </m:r>
                        </m:den>
                      </m:f>
                      <m:r>
                        <a:rPr lang="en-US" sz="1800" i="1">
                          <a:solidFill>
                            <a:srgbClr val="000000"/>
                          </a:solidFill>
                          <a:latin typeface="Cambria Math" panose="02040503050406030204" pitchFamily="18" charset="0"/>
                        </a:rPr>
                        <m:t>+</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ln</m:t>
                          </m:r>
                        </m:fName>
                        <m:e>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e>
                      </m:func>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𝐶</m:t>
                      </m:r>
                    </m:oMath>
                  </m:oMathPara>
                </a14:m>
                <a:endParaRPr lang="en-US" sz="1800" dirty="0"/>
              </a:p>
            </p:txBody>
          </p:sp>
        </mc:Choice>
        <mc:Fallback>
          <p:sp>
            <p:nvSpPr>
              <p:cNvPr id="19" name="TextBox 18">
                <a:extLst>
                  <a:ext uri="{FF2B5EF4-FFF2-40B4-BE49-F238E27FC236}">
                    <a16:creationId xmlns:a16="http://schemas.microsoft.com/office/drawing/2014/main" id="{B6D23E83-C268-4C86-9DCA-997E23FA1C7F}"/>
                  </a:ext>
                </a:extLst>
              </p:cNvPr>
              <p:cNvSpPr txBox="1">
                <a:spLocks noRot="1" noChangeAspect="1" noMove="1" noResize="1" noEditPoints="1" noAdjustHandles="1" noChangeArrowheads="1" noChangeShapeType="1" noTextEdit="1"/>
              </p:cNvSpPr>
              <p:nvPr/>
            </p:nvSpPr>
            <p:spPr>
              <a:xfrm>
                <a:off x="6869927" y="3011499"/>
                <a:ext cx="1606163"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Object 29" descr="Integral start fraction 2 x cubed plus 3 x squared plus x plus 1 over 2 x plus 1 end fraction dx.">
                <a:extLst>
                  <a:ext uri="{FF2B5EF4-FFF2-40B4-BE49-F238E27FC236}">
                    <a16:creationId xmlns:a16="http://schemas.microsoft.com/office/drawing/2014/main" id="{CE6AFC78-39B9-4AC7-B93E-D2FF3121E55B}"/>
                  </a:ext>
                </a:extLst>
              </p:cNvPr>
              <p:cNvSpPr txBox="1"/>
              <p:nvPr/>
            </p:nvSpPr>
            <p:spPr bwMode="auto">
              <a:xfrm>
                <a:off x="65599" y="4073769"/>
                <a:ext cx="2327071" cy="586232"/>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sz="1800" b="0" i="1" smtClean="0">
                          <a:solidFill>
                            <a:srgbClr val="000000"/>
                          </a:solidFill>
                          <a:latin typeface="Cambria Math" panose="02040503050406030204" pitchFamily="18" charset="0"/>
                        </a:rPr>
                        <m:t>2)  </m:t>
                      </m:r>
                      <m:nary>
                        <m:naryPr>
                          <m:subHide m:val="on"/>
                          <m:supHide m:val="on"/>
                          <m:ctrlPr>
                            <a:rPr lang="en-US" sz="1800" i="1">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+3</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den>
                          </m:f>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oMath>
                  </m:oMathPara>
                </a14:m>
                <a:endParaRPr lang="en-US" sz="1800" dirty="0"/>
              </a:p>
            </p:txBody>
          </p:sp>
        </mc:Choice>
        <mc:Fallback>
          <p:sp>
            <p:nvSpPr>
              <p:cNvPr id="20" name="Object 29" descr="Integral start fraction 2 x cubed plus 3 x squared plus x plus 1 over 2 x plus 1 end fraction dx.">
                <a:extLst>
                  <a:ext uri="{FF2B5EF4-FFF2-40B4-BE49-F238E27FC236}">
                    <a16:creationId xmlns:a16="http://schemas.microsoft.com/office/drawing/2014/main" id="{CE6AFC78-39B9-4AC7-B93E-D2FF3121E55B}"/>
                  </a:ext>
                </a:extLst>
              </p:cNvPr>
              <p:cNvSpPr txBox="1">
                <a:spLocks noRot="1" noChangeAspect="1" noMove="1" noResize="1" noEditPoints="1" noAdjustHandles="1" noChangeArrowheads="1" noChangeShapeType="1" noTextEdit="1"/>
              </p:cNvSpPr>
              <p:nvPr/>
            </p:nvSpPr>
            <p:spPr bwMode="auto">
              <a:xfrm>
                <a:off x="65599" y="4073769"/>
                <a:ext cx="2327071" cy="5862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DD4C867-4F01-4172-8E2F-C58AD23DD827}"/>
                  </a:ext>
                </a:extLst>
              </p:cNvPr>
              <p:cNvSpPr txBox="1"/>
              <p:nvPr/>
            </p:nvSpPr>
            <p:spPr>
              <a:xfrm>
                <a:off x="1735709" y="3998237"/>
                <a:ext cx="6694927" cy="7203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r>
                                <a:rPr lang="en-US" sz="1800" i="1">
                                  <a:solidFill>
                                    <a:srgbClr val="000000"/>
                                  </a:solidFill>
                                  <a:latin typeface="Cambria Math" panose="02040503050406030204" pitchFamily="18" charset="0"/>
                                </a:rPr>
                                <m:t>+3</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den>
                          </m:f>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nary>
                        <m:naryPr>
                          <m:subHide m:val="on"/>
                          <m:supHide m:val="on"/>
                          <m:ctrlPr>
                            <a:rPr lang="en-US" sz="1800" i="1">
                              <a:solidFill>
                                <a:srgbClr val="000000"/>
                              </a:solidFill>
                              <a:latin typeface="Cambria Math" panose="02040503050406030204" pitchFamily="18" charset="0"/>
                            </a:rPr>
                          </m:ctrlPr>
                        </m:naryPr>
                        <m:sub/>
                        <m:sup/>
                        <m:e>
                          <m:d>
                            <m:dPr>
                              <m:ctrlPr>
                                <a:rPr lang="en-US" sz="1800" i="1">
                                  <a:solidFill>
                                    <a:srgbClr val="000000"/>
                                  </a:solidFill>
                                  <a:latin typeface="Cambria Math" panose="02040503050406030204" pitchFamily="18" charset="0"/>
                                </a:rPr>
                              </m:ctrlPr>
                            </m:dPr>
                            <m:e>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den>
                              </m:f>
                            </m:e>
                          </m:d>
                        </m:e>
                      </m:nary>
                      <m:r>
                        <a:rPr lang="en-US" sz="1800" i="1">
                          <a:solidFill>
                            <a:srgbClr val="000000"/>
                          </a:solidFill>
                          <a:latin typeface="Cambria Math" panose="02040503050406030204" pitchFamily="18" charset="0"/>
                        </a:rPr>
                        <m:t>𝑑𝑥</m:t>
                      </m:r>
                      <m:r>
                        <a:rPr lang="en-US" sz="1800" i="1">
                          <a:solidFill>
                            <a:srgbClr val="000000"/>
                          </a:solidFill>
                          <a:latin typeface="Cambria Math" panose="02040503050406030204" pitchFamily="18" charset="0"/>
                        </a:rPr>
                        <m:t>=</m:t>
                      </m:r>
                    </m:oMath>
                  </m:oMathPara>
                </a14:m>
                <a:endParaRPr lang="en-US" sz="1800" dirty="0"/>
              </a:p>
            </p:txBody>
          </p:sp>
        </mc:Choice>
        <mc:Fallback>
          <p:sp>
            <p:nvSpPr>
              <p:cNvPr id="21" name="TextBox 20">
                <a:extLst>
                  <a:ext uri="{FF2B5EF4-FFF2-40B4-BE49-F238E27FC236}">
                    <a16:creationId xmlns:a16="http://schemas.microsoft.com/office/drawing/2014/main" id="{FDD4C867-4F01-4172-8E2F-C58AD23DD827}"/>
                  </a:ext>
                </a:extLst>
              </p:cNvPr>
              <p:cNvSpPr txBox="1">
                <a:spLocks noRot="1" noChangeAspect="1" noMove="1" noResize="1" noEditPoints="1" noAdjustHandles="1" noChangeArrowheads="1" noChangeShapeType="1" noTextEdit="1"/>
              </p:cNvSpPr>
              <p:nvPr/>
            </p:nvSpPr>
            <p:spPr>
              <a:xfrm>
                <a:off x="1735709" y="3998237"/>
                <a:ext cx="6694927" cy="7203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5F3B488F-58BB-4DFA-8412-746E5CBE4540}"/>
                  </a:ext>
                </a:extLst>
              </p:cNvPr>
              <p:cNvSpPr txBox="1"/>
              <p:nvPr/>
            </p:nvSpPr>
            <p:spPr>
              <a:xfrm>
                <a:off x="-41088" y="4920878"/>
                <a:ext cx="3919182" cy="710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num>
                        <m:den>
                          <m:r>
                            <a:rPr lang="en-US" sz="1800" i="1">
                              <a:solidFill>
                                <a:srgbClr val="000000"/>
                              </a:solidFill>
                              <a:latin typeface="Cambria Math" panose="02040503050406030204" pitchFamily="18" charset="0"/>
                            </a:rPr>
                            <m:t>3</m:t>
                          </m:r>
                        </m:den>
                      </m:f>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num>
                        <m:den>
                          <m:r>
                            <a:rPr lang="en-US" sz="1800" i="1">
                              <a:solidFill>
                                <a:srgbClr val="000000"/>
                              </a:solidFill>
                              <a:latin typeface="Cambria Math" panose="02040503050406030204" pitchFamily="18" charset="0"/>
                            </a:rPr>
                            <m:t>2</m:t>
                          </m:r>
                        </m:den>
                      </m:f>
                      <m:r>
                        <a:rPr lang="en-US" sz="1800" i="1">
                          <a:solidFill>
                            <a:srgbClr val="000000"/>
                          </a:solidFill>
                          <a:latin typeface="Cambria Math" panose="02040503050406030204" pitchFamily="18" charset="0"/>
                        </a:rPr>
                        <m:t>+</m:t>
                      </m:r>
                      <m:nary>
                        <m:naryPr>
                          <m:subHide m:val="on"/>
                          <m:supHide m:val="on"/>
                          <m:ctrlPr>
                            <a:rPr lang="en-US" sz="1800" i="1">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den>
                          </m:f>
                          <m:r>
                            <a:rPr lang="en-US" sz="1800" i="1">
                              <a:solidFill>
                                <a:srgbClr val="000000"/>
                              </a:solidFill>
                              <a:latin typeface="Cambria Math" panose="02040503050406030204" pitchFamily="18" charset="0"/>
                            </a:rPr>
                            <m:t>𝑑𝑥</m:t>
                          </m:r>
                          <m:r>
                            <a:rPr lang="en-US" sz="1800" b="0" i="1" smtClean="0">
                              <a:solidFill>
                                <a:srgbClr val="000000"/>
                              </a:solidFill>
                              <a:latin typeface="Cambria Math" panose="02040503050406030204" pitchFamily="18" charset="0"/>
                            </a:rPr>
                            <m:t>=</m:t>
                          </m:r>
                        </m:e>
                      </m:nary>
                    </m:oMath>
                  </m:oMathPara>
                </a14:m>
                <a:endParaRPr lang="en-US" sz="1800" dirty="0"/>
              </a:p>
            </p:txBody>
          </p:sp>
        </mc:Choice>
        <mc:Fallback>
          <p:sp>
            <p:nvSpPr>
              <p:cNvPr id="22" name="TextBox 21">
                <a:extLst>
                  <a:ext uri="{FF2B5EF4-FFF2-40B4-BE49-F238E27FC236}">
                    <a16:creationId xmlns:a16="http://schemas.microsoft.com/office/drawing/2014/main" id="{5F3B488F-58BB-4DFA-8412-746E5CBE4540}"/>
                  </a:ext>
                </a:extLst>
              </p:cNvPr>
              <p:cNvSpPr txBox="1">
                <a:spLocks noRot="1" noChangeAspect="1" noMove="1" noResize="1" noEditPoints="1" noAdjustHandles="1" noChangeArrowheads="1" noChangeShapeType="1" noTextEdit="1"/>
              </p:cNvSpPr>
              <p:nvPr/>
            </p:nvSpPr>
            <p:spPr>
              <a:xfrm>
                <a:off x="-41088" y="4920878"/>
                <a:ext cx="3919182" cy="71045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6923CFDD-B566-4EC8-BB16-ADC5CA904D05}"/>
                  </a:ext>
                </a:extLst>
              </p:cNvPr>
              <p:cNvSpPr txBox="1"/>
              <p:nvPr/>
            </p:nvSpPr>
            <p:spPr>
              <a:xfrm>
                <a:off x="3196424" y="4921186"/>
                <a:ext cx="2751152" cy="710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num>
                        <m:den>
                          <m:r>
                            <a:rPr lang="en-US" sz="1800" i="1">
                              <a:solidFill>
                                <a:srgbClr val="000000"/>
                              </a:solidFill>
                              <a:latin typeface="Cambria Math" panose="02040503050406030204" pitchFamily="18" charset="0"/>
                            </a:rPr>
                            <m:t>3</m:t>
                          </m:r>
                        </m:den>
                      </m:f>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num>
                        <m:den>
                          <m:r>
                            <a:rPr lang="en-US" sz="1800" i="1">
                              <a:solidFill>
                                <a:srgbClr val="000000"/>
                              </a:solidFill>
                              <a:latin typeface="Cambria Math" panose="02040503050406030204" pitchFamily="18" charset="0"/>
                            </a:rPr>
                            <m:t>2</m:t>
                          </m:r>
                        </m:den>
                      </m:f>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1</m:t>
                          </m:r>
                        </m:num>
                        <m:den>
                          <m:r>
                            <a:rPr lang="en-US" sz="1800" i="1" smtClean="0">
                              <a:solidFill>
                                <a:schemeClr val="accent1"/>
                              </a:solidFill>
                              <a:latin typeface="Cambria Math" panose="02040503050406030204" pitchFamily="18" charset="0"/>
                            </a:rPr>
                            <m:t>2</m:t>
                          </m:r>
                        </m:den>
                      </m:f>
                      <m:nary>
                        <m:naryPr>
                          <m:subHide m:val="on"/>
                          <m:supHide m:val="on"/>
                          <m:ctrlPr>
                            <a:rPr lang="en-US" sz="1800" i="1">
                              <a:solidFill>
                                <a:srgbClr val="000000"/>
                              </a:solidFill>
                              <a:latin typeface="Cambria Math" panose="02040503050406030204" pitchFamily="18" charset="0"/>
                            </a:rPr>
                          </m:ctrlPr>
                        </m:naryPr>
                        <m:sub/>
                        <m:sup/>
                        <m:e>
                          <m:f>
                            <m:fPr>
                              <m:ctrlPr>
                                <a:rPr lang="en-US" sz="1800" i="1">
                                  <a:solidFill>
                                    <a:srgbClr val="000000"/>
                                  </a:solidFill>
                                  <a:latin typeface="Cambria Math" panose="02040503050406030204" pitchFamily="18" charset="0"/>
                                </a:rPr>
                              </m:ctrlPr>
                            </m:fPr>
                            <m:num>
                              <m:r>
                                <a:rPr lang="en-US" sz="1800" b="0" i="1" smtClean="0">
                                  <a:solidFill>
                                    <a:schemeClr val="accent1"/>
                                  </a:solidFill>
                                  <a:latin typeface="Cambria Math" panose="02040503050406030204" pitchFamily="18" charset="0"/>
                                </a:rPr>
                                <m:t>2</m:t>
                              </m:r>
                            </m:num>
                            <m:den>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den>
                          </m:f>
                        </m:e>
                      </m:nary>
                      <m:r>
                        <a:rPr lang="en-US" sz="1800" i="1">
                          <a:solidFill>
                            <a:srgbClr val="000000"/>
                          </a:solidFill>
                          <a:latin typeface="Cambria Math" panose="02040503050406030204" pitchFamily="18" charset="0"/>
                        </a:rPr>
                        <m:t>𝑑</m:t>
                      </m:r>
                      <m:r>
                        <a:rPr lang="en-US" sz="1800" b="0" i="1" smtClean="0">
                          <a:solidFill>
                            <a:srgbClr val="000000"/>
                          </a:solidFill>
                          <a:latin typeface="Cambria Math" panose="02040503050406030204" pitchFamily="18" charset="0"/>
                        </a:rPr>
                        <m:t>𝑥</m:t>
                      </m:r>
                    </m:oMath>
                  </m:oMathPara>
                </a14:m>
                <a:endParaRPr lang="en-US" sz="1800" dirty="0"/>
              </a:p>
            </p:txBody>
          </p:sp>
        </mc:Choice>
        <mc:Fallback>
          <p:sp>
            <p:nvSpPr>
              <p:cNvPr id="23" name="TextBox 22">
                <a:extLst>
                  <a:ext uri="{FF2B5EF4-FFF2-40B4-BE49-F238E27FC236}">
                    <a16:creationId xmlns:a16="http://schemas.microsoft.com/office/drawing/2014/main" id="{6923CFDD-B566-4EC8-BB16-ADC5CA904D05}"/>
                  </a:ext>
                </a:extLst>
              </p:cNvPr>
              <p:cNvSpPr txBox="1">
                <a:spLocks noRot="1" noChangeAspect="1" noMove="1" noResize="1" noEditPoints="1" noAdjustHandles="1" noChangeArrowheads="1" noChangeShapeType="1" noTextEdit="1"/>
              </p:cNvSpPr>
              <p:nvPr/>
            </p:nvSpPr>
            <p:spPr>
              <a:xfrm>
                <a:off x="3196424" y="4921186"/>
                <a:ext cx="2751152" cy="71045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4777DB4-A6E7-4551-8602-B2D6F970D7CE}"/>
                  </a:ext>
                </a:extLst>
              </p:cNvPr>
              <p:cNvSpPr txBox="1"/>
              <p:nvPr/>
            </p:nvSpPr>
            <p:spPr>
              <a:xfrm>
                <a:off x="2620721" y="5932875"/>
                <a:ext cx="2751152"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3</m:t>
                              </m:r>
                            </m:sup>
                          </m:sSup>
                        </m:num>
                        <m:den>
                          <m:r>
                            <a:rPr lang="en-US" sz="1800" i="1">
                              <a:solidFill>
                                <a:srgbClr val="000000"/>
                              </a:solidFill>
                              <a:latin typeface="Cambria Math" panose="02040503050406030204" pitchFamily="18" charset="0"/>
                            </a:rPr>
                            <m:t>3</m:t>
                          </m:r>
                        </m:den>
                      </m:f>
                      <m:r>
                        <a:rPr lang="en-US" sz="1800" i="1">
                          <a:solidFill>
                            <a:srgbClr val="000000"/>
                          </a:solidFill>
                          <a:latin typeface="Cambria Math" panose="02040503050406030204" pitchFamily="18" charset="0"/>
                        </a:rPr>
                        <m:t>+</m:t>
                      </m:r>
                      <m:f>
                        <m:fPr>
                          <m:ctrlPr>
                            <a:rPr lang="en-US" sz="1800" i="1">
                              <a:solidFill>
                                <a:srgbClr val="000000"/>
                              </a:solidFill>
                              <a:latin typeface="Cambria Math" panose="02040503050406030204" pitchFamily="18" charset="0"/>
                            </a:rPr>
                          </m:ctrlPr>
                        </m:fPr>
                        <m:num>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𝑥</m:t>
                              </m:r>
                            </m:e>
                            <m:sup>
                              <m:r>
                                <a:rPr lang="en-US" sz="1800" i="1">
                                  <a:solidFill>
                                    <a:srgbClr val="000000"/>
                                  </a:solidFill>
                                  <a:latin typeface="Cambria Math" panose="02040503050406030204" pitchFamily="18" charset="0"/>
                                </a:rPr>
                                <m:t>2</m:t>
                              </m:r>
                            </m:sup>
                          </m:sSup>
                        </m:num>
                        <m:den>
                          <m:r>
                            <a:rPr lang="en-US" sz="1800" i="1">
                              <a:solidFill>
                                <a:srgbClr val="000000"/>
                              </a:solidFill>
                              <a:latin typeface="Cambria Math" panose="02040503050406030204" pitchFamily="18" charset="0"/>
                            </a:rPr>
                            <m:t>2</m:t>
                          </m:r>
                        </m:den>
                      </m:f>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ln</m:t>
                          </m:r>
                        </m:fName>
                        <m:e>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𝑥</m:t>
                              </m:r>
                              <m:r>
                                <a:rPr lang="en-US" sz="1800" i="1">
                                  <a:solidFill>
                                    <a:srgbClr val="000000"/>
                                  </a:solidFill>
                                  <a:latin typeface="Cambria Math" panose="02040503050406030204" pitchFamily="18" charset="0"/>
                                </a:rPr>
                                <m:t>+1</m:t>
                              </m:r>
                            </m:e>
                          </m:d>
                        </m:e>
                      </m:func>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𝐶</m:t>
                      </m:r>
                    </m:oMath>
                  </m:oMathPara>
                </a14:m>
                <a:endParaRPr lang="en-US" sz="1800" dirty="0"/>
              </a:p>
            </p:txBody>
          </p:sp>
        </mc:Choice>
        <mc:Fallback>
          <p:sp>
            <p:nvSpPr>
              <p:cNvPr id="24" name="TextBox 23">
                <a:extLst>
                  <a:ext uri="{FF2B5EF4-FFF2-40B4-BE49-F238E27FC236}">
                    <a16:creationId xmlns:a16="http://schemas.microsoft.com/office/drawing/2014/main" id="{44777DB4-A6E7-4551-8602-B2D6F970D7CE}"/>
                  </a:ext>
                </a:extLst>
              </p:cNvPr>
              <p:cNvSpPr txBox="1">
                <a:spLocks noRot="1" noChangeAspect="1" noMove="1" noResize="1" noEditPoints="1" noAdjustHandles="1" noChangeArrowheads="1" noChangeShapeType="1" noTextEdit="1"/>
              </p:cNvSpPr>
              <p:nvPr/>
            </p:nvSpPr>
            <p:spPr>
              <a:xfrm>
                <a:off x="2620721" y="5932875"/>
                <a:ext cx="2751152" cy="64812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46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50D7D8-EC4C-4373-950F-E9FB93D7CC88}"/>
                  </a:ext>
                </a:extLst>
              </p:cNvPr>
              <p:cNvSpPr txBox="1"/>
              <p:nvPr/>
            </p:nvSpPr>
            <p:spPr>
              <a:xfrm>
                <a:off x="711642" y="648980"/>
                <a:ext cx="1327868"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den>
                          </m:f>
                          <m:r>
                            <a:rPr lang="en-US" sz="1800" b="0" i="1" smtClean="0">
                              <a:effectLst/>
                              <a:latin typeface="Cambria Math" panose="02040503050406030204" pitchFamily="18" charset="0"/>
                              <a:ea typeface="Times New Roman" panose="02020603050405020304" pitchFamily="18" charset="0"/>
                            </a:rPr>
                            <m:t>=</m:t>
                          </m:r>
                        </m:e>
                      </m:nary>
                    </m:oMath>
                  </m:oMathPara>
                </a14:m>
                <a:endParaRPr lang="en-US" dirty="0"/>
              </a:p>
            </p:txBody>
          </p:sp>
        </mc:Choice>
        <mc:Fallback>
          <p:sp>
            <p:nvSpPr>
              <p:cNvPr id="2" name="TextBox 1">
                <a:extLst>
                  <a:ext uri="{FF2B5EF4-FFF2-40B4-BE49-F238E27FC236}">
                    <a16:creationId xmlns:a16="http://schemas.microsoft.com/office/drawing/2014/main" id="{6F50D7D8-EC4C-4373-950F-E9FB93D7CC88}"/>
                  </a:ext>
                </a:extLst>
              </p:cNvPr>
              <p:cNvSpPr txBox="1">
                <a:spLocks noRot="1" noChangeAspect="1" noMove="1" noResize="1" noEditPoints="1" noAdjustHandles="1" noChangeArrowheads="1" noChangeShapeType="1" noTextEdit="1"/>
              </p:cNvSpPr>
              <p:nvPr/>
            </p:nvSpPr>
            <p:spPr>
              <a:xfrm>
                <a:off x="711642" y="648980"/>
                <a:ext cx="1327868" cy="68057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30F7CC0-6C16-4CE8-ACFB-1B31581D2627}"/>
                  </a:ext>
                </a:extLst>
              </p:cNvPr>
              <p:cNvSpPr txBox="1"/>
              <p:nvPr/>
            </p:nvSpPr>
            <p:spPr>
              <a:xfrm>
                <a:off x="661735" y="2104069"/>
                <a:ext cx="1667575"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r>
                                <a:rPr lang="en-US" b="0" i="1" smtClean="0">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r>
                                <a:rPr lang="en-US" sz="1800" b="0" i="1" smtClean="0">
                                  <a:effectLst/>
                                  <a:latin typeface="Cambria Math" panose="02040503050406030204" pitchFamily="18" charset="0"/>
                                  <a:ea typeface="Times New Roman" panose="02020603050405020304" pitchFamily="18" charset="0"/>
                                </a:rPr>
                                <m:t>+1)</m:t>
                              </m:r>
                            </m:den>
                          </m:f>
                          <m:r>
                            <a:rPr lang="en-US" sz="1800" b="0" i="1" smtClean="0">
                              <a:effectLst/>
                              <a:latin typeface="Cambria Math" panose="02040503050406030204" pitchFamily="18" charset="0"/>
                              <a:ea typeface="Times New Roman" panose="02020603050405020304" pitchFamily="18" charset="0"/>
                            </a:rPr>
                            <m:t>=</m:t>
                          </m:r>
                        </m:e>
                      </m:nary>
                    </m:oMath>
                  </m:oMathPara>
                </a14:m>
                <a:endParaRPr lang="en-US" dirty="0"/>
              </a:p>
            </p:txBody>
          </p:sp>
        </mc:Choice>
        <mc:Fallback>
          <p:sp>
            <p:nvSpPr>
              <p:cNvPr id="3" name="TextBox 2">
                <a:extLst>
                  <a:ext uri="{FF2B5EF4-FFF2-40B4-BE49-F238E27FC236}">
                    <a16:creationId xmlns:a16="http://schemas.microsoft.com/office/drawing/2014/main" id="{030F7CC0-6C16-4CE8-ACFB-1B31581D2627}"/>
                  </a:ext>
                </a:extLst>
              </p:cNvPr>
              <p:cNvSpPr txBox="1">
                <a:spLocks noRot="1" noChangeAspect="1" noMove="1" noResize="1" noEditPoints="1" noAdjustHandles="1" noChangeArrowheads="1" noChangeShapeType="1" noTextEdit="1"/>
              </p:cNvSpPr>
              <p:nvPr/>
            </p:nvSpPr>
            <p:spPr>
              <a:xfrm>
                <a:off x="661735" y="2104069"/>
                <a:ext cx="1667575" cy="6805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C669A4D-EE21-4EF4-BD37-26775DC5D12B}"/>
                  </a:ext>
                </a:extLst>
              </p:cNvPr>
              <p:cNvSpPr txBox="1"/>
              <p:nvPr/>
            </p:nvSpPr>
            <p:spPr>
              <a:xfrm>
                <a:off x="764651" y="1494845"/>
                <a:ext cx="1564659"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𝐿𝑒𝑡</m:t>
                      </m:r>
                      <m:r>
                        <a:rPr lang="en-US" b="0" i="1" smtClean="0">
                          <a:solidFill>
                            <a:srgbClr val="00B0F0"/>
                          </a:solidFill>
                          <a:latin typeface="Cambria Math" panose="02040503050406030204" pitchFamily="18" charset="0"/>
                        </a:rPr>
                        <m:t> </m:t>
                      </m:r>
                      <m:r>
                        <a:rPr lang="en-US" b="0" i="1" smtClean="0">
                          <a:solidFill>
                            <a:srgbClr val="00B0F0"/>
                          </a:solidFill>
                          <a:latin typeface="Cambria Math" panose="02040503050406030204" pitchFamily="18" charset="0"/>
                        </a:rPr>
                        <m:t>𝑢</m:t>
                      </m:r>
                      <m:r>
                        <a:rPr lang="en-US" b="0" i="1" smtClean="0">
                          <a:solidFill>
                            <a:srgbClr val="00B0F0"/>
                          </a:solidFill>
                          <a:latin typeface="Cambria Math" panose="02040503050406030204" pitchFamily="18" charset="0"/>
                        </a:rPr>
                        <m:t>=</m:t>
                      </m:r>
                      <m:rad>
                        <m:radPr>
                          <m:degHide m:val="on"/>
                          <m:ctrlPr>
                            <a:rPr lang="en-US" i="1">
                              <a:solidFill>
                                <a:srgbClr val="00B0F0"/>
                              </a:solidFill>
                              <a:latin typeface="Cambria Math" panose="02040503050406030204" pitchFamily="18" charset="0"/>
                              <a:ea typeface="Times New Roman" panose="02020603050405020304" pitchFamily="18" charset="0"/>
                            </a:rPr>
                          </m:ctrlPr>
                        </m:radPr>
                        <m:deg/>
                        <m:e>
                          <m:r>
                            <a:rPr lang="en-US" i="1">
                              <a:solidFill>
                                <a:srgbClr val="00B0F0"/>
                              </a:solidFill>
                              <a:latin typeface="Cambria Math" panose="02040503050406030204" pitchFamily="18" charset="0"/>
                              <a:ea typeface="Times New Roman" panose="02020603050405020304" pitchFamily="18" charset="0"/>
                            </a:rPr>
                            <m:t>𝑥</m:t>
                          </m:r>
                        </m:e>
                      </m:rad>
                      <m:r>
                        <a:rPr lang="en-US" i="1">
                          <a:solidFill>
                            <a:srgbClr val="00B0F0"/>
                          </a:solidFill>
                          <a:latin typeface="Cambria Math" panose="02040503050406030204" pitchFamily="18" charset="0"/>
                          <a:ea typeface="Times New Roman" panose="02020603050405020304" pitchFamily="18" charset="0"/>
                        </a:rPr>
                        <m:t>+1</m:t>
                      </m:r>
                    </m:oMath>
                  </m:oMathPara>
                </a14:m>
                <a:endParaRPr lang="en-US" dirty="0">
                  <a:solidFill>
                    <a:srgbClr val="00B0F0"/>
                  </a:solidFill>
                </a:endParaRPr>
              </a:p>
            </p:txBody>
          </p:sp>
        </mc:Choice>
        <mc:Fallback>
          <p:sp>
            <p:nvSpPr>
              <p:cNvPr id="4" name="TextBox 3">
                <a:extLst>
                  <a:ext uri="{FF2B5EF4-FFF2-40B4-BE49-F238E27FC236}">
                    <a16:creationId xmlns:a16="http://schemas.microsoft.com/office/drawing/2014/main" id="{FC669A4D-EE21-4EF4-BD37-26775DC5D12B}"/>
                  </a:ext>
                </a:extLst>
              </p:cNvPr>
              <p:cNvSpPr txBox="1">
                <a:spLocks noRot="1" noChangeAspect="1" noMove="1" noResize="1" noEditPoints="1" noAdjustHandles="1" noChangeArrowheads="1" noChangeShapeType="1" noTextEdit="1"/>
              </p:cNvSpPr>
              <p:nvPr/>
            </p:nvSpPr>
            <p:spPr>
              <a:xfrm>
                <a:off x="764651" y="1494845"/>
                <a:ext cx="1564659" cy="2800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D106F94D-F43D-46C4-AAC6-F448B0F398FC}"/>
                  </a:ext>
                </a:extLst>
              </p:cNvPr>
              <p:cNvSpPr txBox="1"/>
              <p:nvPr/>
            </p:nvSpPr>
            <p:spPr>
              <a:xfrm>
                <a:off x="2643809" y="1348746"/>
                <a:ext cx="1596463"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den>
                      </m:f>
                      <m:r>
                        <a:rPr lang="en-US" b="0" i="1" smtClean="0">
                          <a:latin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5" name="TextBox 4">
                <a:extLst>
                  <a:ext uri="{FF2B5EF4-FFF2-40B4-BE49-F238E27FC236}">
                    <a16:creationId xmlns:a16="http://schemas.microsoft.com/office/drawing/2014/main" id="{D106F94D-F43D-46C4-AAC6-F448B0F398FC}"/>
                  </a:ext>
                </a:extLst>
              </p:cNvPr>
              <p:cNvSpPr txBox="1">
                <a:spLocks noRot="1" noChangeAspect="1" noMove="1" noResize="1" noEditPoints="1" noAdjustHandles="1" noChangeArrowheads="1" noChangeShapeType="1" noTextEdit="1"/>
              </p:cNvSpPr>
              <p:nvPr/>
            </p:nvSpPr>
            <p:spPr>
              <a:xfrm>
                <a:off x="2643809" y="1348746"/>
                <a:ext cx="1596463" cy="5722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9DA99CF-F08B-4116-BB38-9D3B16BCCD5C}"/>
                  </a:ext>
                </a:extLst>
              </p:cNvPr>
              <p:cNvSpPr txBox="1"/>
              <p:nvPr/>
            </p:nvSpPr>
            <p:spPr>
              <a:xfrm>
                <a:off x="4416949" y="1494845"/>
                <a:ext cx="1299908" cy="28007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𝑑𝑢</m:t>
                    </m:r>
                  </m:oMath>
                </a14:m>
                <a:r>
                  <a:rPr lang="en-US" dirty="0"/>
                  <a:t> </a:t>
                </a:r>
                <a14:m>
                  <m:oMath xmlns:m="http://schemas.openxmlformats.org/officeDocument/2006/math">
                    <m:r>
                      <a:rPr lang="en-US" i="1">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oMath>
                </a14:m>
                <a:endParaRPr lang="en-US" dirty="0"/>
              </a:p>
            </p:txBody>
          </p:sp>
        </mc:Choice>
        <mc:Fallback>
          <p:sp>
            <p:nvSpPr>
              <p:cNvPr id="6" name="TextBox 5">
                <a:extLst>
                  <a:ext uri="{FF2B5EF4-FFF2-40B4-BE49-F238E27FC236}">
                    <a16:creationId xmlns:a16="http://schemas.microsoft.com/office/drawing/2014/main" id="{89DA99CF-F08B-4116-BB38-9D3B16BCCD5C}"/>
                  </a:ext>
                </a:extLst>
              </p:cNvPr>
              <p:cNvSpPr txBox="1">
                <a:spLocks noRot="1" noChangeAspect="1" noMove="1" noResize="1" noEditPoints="1" noAdjustHandles="1" noChangeArrowheads="1" noChangeShapeType="1" noTextEdit="1"/>
              </p:cNvSpPr>
              <p:nvPr/>
            </p:nvSpPr>
            <p:spPr>
              <a:xfrm>
                <a:off x="4416949" y="1494845"/>
                <a:ext cx="1299908" cy="280077"/>
              </a:xfrm>
              <a:prstGeom prst="rect">
                <a:avLst/>
              </a:prstGeom>
              <a:blipFill>
                <a:blip r:embed="rId6"/>
                <a:stretch>
                  <a:fillRect l="-5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F814FEC-80CA-4985-A48E-96863AB02BF7}"/>
                  </a:ext>
                </a:extLst>
              </p:cNvPr>
              <p:cNvSpPr txBox="1"/>
              <p:nvPr/>
            </p:nvSpPr>
            <p:spPr>
              <a:xfrm>
                <a:off x="2039510" y="637685"/>
                <a:ext cx="1590261"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r>
                                <a:rPr lang="en-US" b="0" i="1" smtClean="0">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r>
                                <a:rPr lang="en-US" sz="1800" b="0" i="1" smtClean="0">
                                  <a:effectLst/>
                                  <a:latin typeface="Cambria Math" panose="02040503050406030204" pitchFamily="18" charset="0"/>
                                  <a:ea typeface="Times New Roman" panose="02020603050405020304" pitchFamily="18" charset="0"/>
                                </a:rPr>
                                <m:t>+1)</m:t>
                              </m:r>
                            </m:den>
                          </m:f>
                        </m:e>
                      </m:nary>
                    </m:oMath>
                  </m:oMathPara>
                </a14:m>
                <a:endParaRPr lang="en-US" dirty="0"/>
              </a:p>
            </p:txBody>
          </p:sp>
        </mc:Choice>
        <mc:Fallback>
          <p:sp>
            <p:nvSpPr>
              <p:cNvPr id="7" name="TextBox 6">
                <a:extLst>
                  <a:ext uri="{FF2B5EF4-FFF2-40B4-BE49-F238E27FC236}">
                    <a16:creationId xmlns:a16="http://schemas.microsoft.com/office/drawing/2014/main" id="{0F814FEC-80CA-4985-A48E-96863AB02BF7}"/>
                  </a:ext>
                </a:extLst>
              </p:cNvPr>
              <p:cNvSpPr txBox="1">
                <a:spLocks noRot="1" noChangeAspect="1" noMove="1" noResize="1" noEditPoints="1" noAdjustHandles="1" noChangeArrowheads="1" noChangeShapeType="1" noTextEdit="1"/>
              </p:cNvSpPr>
              <p:nvPr/>
            </p:nvSpPr>
            <p:spPr>
              <a:xfrm>
                <a:off x="2039510" y="637685"/>
                <a:ext cx="1590261" cy="68057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7DBC3D7-8A3C-4986-8DE1-64561B268135}"/>
                  </a:ext>
                </a:extLst>
              </p:cNvPr>
              <p:cNvSpPr txBox="1"/>
              <p:nvPr/>
            </p:nvSpPr>
            <p:spPr>
              <a:xfrm>
                <a:off x="2329310" y="2128099"/>
                <a:ext cx="1590261" cy="7143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i="1">
                                  <a:latin typeface="Cambria Math" panose="02040503050406030204" pitchFamily="18" charset="0"/>
                                </a:rPr>
                                <m:t>𝑑𝑢</m:t>
                              </m:r>
                              <m:r>
                                <m:rPr>
                                  <m:nor/>
                                </m:rPr>
                                <a:rPr lang="en-US" dirty="0"/>
                                <m:t> </m:t>
                              </m:r>
                              <m:r>
                                <a:rPr lang="en-US" i="1">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num>
                            <m:den>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r>
                                <a:rPr lang="en-US" b="0" i="1" smtClean="0">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𝑢</m:t>
                              </m:r>
                              <m:r>
                                <a:rPr lang="en-US" sz="1800" b="0" i="1" smtClean="0">
                                  <a:effectLst/>
                                  <a:latin typeface="Cambria Math" panose="02040503050406030204" pitchFamily="18" charset="0"/>
                                  <a:ea typeface="Times New Roman" panose="02020603050405020304" pitchFamily="18" charset="0"/>
                                </a:rPr>
                                <m:t>)</m:t>
                              </m:r>
                            </m:den>
                          </m:f>
                          <m:r>
                            <a:rPr lang="en-US" sz="1800" b="0" i="1" smtClean="0">
                              <a:effectLst/>
                              <a:latin typeface="Cambria Math" panose="02040503050406030204" pitchFamily="18" charset="0"/>
                              <a:ea typeface="Times New Roman" panose="02020603050405020304" pitchFamily="18" charset="0"/>
                            </a:rPr>
                            <m:t>=</m:t>
                          </m:r>
                        </m:e>
                      </m:nary>
                    </m:oMath>
                  </m:oMathPara>
                </a14:m>
                <a:endParaRPr lang="en-US" dirty="0"/>
              </a:p>
            </p:txBody>
          </p:sp>
        </mc:Choice>
        <mc:Fallback>
          <p:sp>
            <p:nvSpPr>
              <p:cNvPr id="8" name="TextBox 7">
                <a:extLst>
                  <a:ext uri="{FF2B5EF4-FFF2-40B4-BE49-F238E27FC236}">
                    <a16:creationId xmlns:a16="http://schemas.microsoft.com/office/drawing/2014/main" id="{B7DBC3D7-8A3C-4986-8DE1-64561B268135}"/>
                  </a:ext>
                </a:extLst>
              </p:cNvPr>
              <p:cNvSpPr txBox="1">
                <a:spLocks noRot="1" noChangeAspect="1" noMove="1" noResize="1" noEditPoints="1" noAdjustHandles="1" noChangeArrowheads="1" noChangeShapeType="1" noTextEdit="1"/>
              </p:cNvSpPr>
              <p:nvPr/>
            </p:nvSpPr>
            <p:spPr>
              <a:xfrm>
                <a:off x="2329310" y="2128099"/>
                <a:ext cx="1590261" cy="7143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8CDC018-5844-4317-BDB5-66ECBAEE9F09}"/>
                  </a:ext>
                </a:extLst>
              </p:cNvPr>
              <p:cNvSpPr txBox="1"/>
              <p:nvPr/>
            </p:nvSpPr>
            <p:spPr>
              <a:xfrm>
                <a:off x="3563510" y="2144994"/>
                <a:ext cx="1590261"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rPr>
                        <m:t>2</m:t>
                      </m:r>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i="1">
                                  <a:latin typeface="Cambria Math" panose="02040503050406030204" pitchFamily="18" charset="0"/>
                                </a:rPr>
                                <m:t>𝑑𝑢</m:t>
                              </m:r>
                              <m:r>
                                <m:rPr>
                                  <m:nor/>
                                </m:rPr>
                                <a:rPr lang="en-US" dirty="0"/>
                                <m:t> </m:t>
                              </m:r>
                            </m:num>
                            <m:den>
                              <m:r>
                                <a:rPr lang="en-US" i="1" smtClean="0">
                                  <a:latin typeface="Cambria Math" panose="02040503050406030204" pitchFamily="18" charset="0"/>
                                  <a:ea typeface="Times New Roman" panose="02020603050405020304" pitchFamily="18" charset="0"/>
                                </a:rPr>
                                <m:t> </m:t>
                              </m:r>
                              <m:r>
                                <a:rPr lang="en-US" b="0" i="1" smtClean="0">
                                  <a:latin typeface="Cambria Math" panose="02040503050406030204" pitchFamily="18" charset="0"/>
                                  <a:ea typeface="Times New Roman" panose="02020603050405020304" pitchFamily="18" charset="0"/>
                                </a:rPr>
                                <m:t>(</m:t>
                              </m:r>
                              <m:r>
                                <a:rPr lang="en-US" sz="1800" i="1" smtClean="0">
                                  <a:effectLst/>
                                  <a:latin typeface="Cambria Math" panose="02040503050406030204" pitchFamily="18" charset="0"/>
                                  <a:ea typeface="Times New Roman" panose="02020603050405020304" pitchFamily="18" charset="0"/>
                                </a:rPr>
                                <m:t>𝑢</m:t>
                              </m:r>
                              <m:r>
                                <a:rPr lang="en-US" sz="1800" b="0" i="1" smtClean="0">
                                  <a:effectLst/>
                                  <a:latin typeface="Cambria Math" panose="02040503050406030204" pitchFamily="18" charset="0"/>
                                  <a:ea typeface="Times New Roman" panose="02020603050405020304" pitchFamily="18" charset="0"/>
                                </a:rPr>
                                <m:t>)</m:t>
                              </m:r>
                            </m:den>
                          </m:f>
                          <m:r>
                            <a:rPr lang="en-US" sz="1800" b="0" i="1" smtClean="0">
                              <a:effectLst/>
                              <a:latin typeface="Cambria Math" panose="02040503050406030204" pitchFamily="18" charset="0"/>
                              <a:ea typeface="Times New Roman" panose="02020603050405020304" pitchFamily="18" charset="0"/>
                            </a:rPr>
                            <m:t>=</m:t>
                          </m:r>
                        </m:e>
                      </m:nary>
                    </m:oMath>
                  </m:oMathPara>
                </a14:m>
                <a:endParaRPr lang="en-US" dirty="0"/>
              </a:p>
            </p:txBody>
          </p:sp>
        </mc:Choice>
        <mc:Fallback>
          <p:sp>
            <p:nvSpPr>
              <p:cNvPr id="9" name="TextBox 8">
                <a:extLst>
                  <a:ext uri="{FF2B5EF4-FFF2-40B4-BE49-F238E27FC236}">
                    <a16:creationId xmlns:a16="http://schemas.microsoft.com/office/drawing/2014/main" id="{E8CDC018-5844-4317-BDB5-66ECBAEE9F09}"/>
                  </a:ext>
                </a:extLst>
              </p:cNvPr>
              <p:cNvSpPr txBox="1">
                <a:spLocks noRot="1" noChangeAspect="1" noMove="1" noResize="1" noEditPoints="1" noAdjustHandles="1" noChangeArrowheads="1" noChangeShapeType="1" noTextEdit="1"/>
              </p:cNvSpPr>
              <p:nvPr/>
            </p:nvSpPr>
            <p:spPr>
              <a:xfrm>
                <a:off x="3563510" y="2144994"/>
                <a:ext cx="1590261" cy="68057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1E7B75F-C951-444F-BA0A-8A726C4ED7CE}"/>
                  </a:ext>
                </a:extLst>
              </p:cNvPr>
              <p:cNvSpPr txBox="1"/>
              <p:nvPr/>
            </p:nvSpPr>
            <p:spPr>
              <a:xfrm>
                <a:off x="5048757" y="2346779"/>
                <a:ext cx="13362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𝑙𝑛</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p:sp>
            <p:nvSpPr>
              <p:cNvPr id="10" name="TextBox 9">
                <a:extLst>
                  <a:ext uri="{FF2B5EF4-FFF2-40B4-BE49-F238E27FC236}">
                    <a16:creationId xmlns:a16="http://schemas.microsoft.com/office/drawing/2014/main" id="{51E7B75F-C951-444F-BA0A-8A726C4ED7CE}"/>
                  </a:ext>
                </a:extLst>
              </p:cNvPr>
              <p:cNvSpPr txBox="1">
                <a:spLocks noRot="1" noChangeAspect="1" noMove="1" noResize="1" noEditPoints="1" noAdjustHandles="1" noChangeArrowheads="1" noChangeShapeType="1" noTextEdit="1"/>
              </p:cNvSpPr>
              <p:nvPr/>
            </p:nvSpPr>
            <p:spPr>
              <a:xfrm>
                <a:off x="5048757" y="2346779"/>
                <a:ext cx="1336200"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C461F12-A7C9-4FD2-ABB9-A01D6DE1FFBD}"/>
                  </a:ext>
                </a:extLst>
              </p:cNvPr>
              <p:cNvSpPr txBox="1"/>
              <p:nvPr/>
            </p:nvSpPr>
            <p:spPr>
              <a:xfrm>
                <a:off x="6465415" y="2357580"/>
                <a:ext cx="1883272"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𝑙𝑛</m:t>
                      </m:r>
                      <m:d>
                        <m:dPr>
                          <m:begChr m:val="|"/>
                          <m:endChr m:val="|"/>
                          <m:ctrlPr>
                            <a:rPr lang="en-US" b="0" i="1" smtClean="0">
                              <a:latin typeface="Cambria Math" panose="02040503050406030204" pitchFamily="18" charset="0"/>
                            </a:rPr>
                          </m:ctrlPr>
                        </m:dPr>
                        <m:e>
                          <m:rad>
                            <m:radPr>
                              <m:degHide m:val="on"/>
                              <m:ctrlPr>
                                <a:rPr lang="en-US" i="1">
                                  <a:solidFill>
                                    <a:srgbClr val="00B0F0"/>
                                  </a:solidFill>
                                  <a:latin typeface="Cambria Math" panose="02040503050406030204" pitchFamily="18" charset="0"/>
                                  <a:ea typeface="Times New Roman" panose="02020603050405020304" pitchFamily="18" charset="0"/>
                                </a:rPr>
                              </m:ctrlPr>
                            </m:radPr>
                            <m:deg/>
                            <m:e>
                              <m:r>
                                <a:rPr lang="en-US" i="1">
                                  <a:solidFill>
                                    <a:srgbClr val="00B0F0"/>
                                  </a:solidFill>
                                  <a:latin typeface="Cambria Math" panose="02040503050406030204" pitchFamily="18" charset="0"/>
                                  <a:ea typeface="Times New Roman" panose="02020603050405020304" pitchFamily="18" charset="0"/>
                                </a:rPr>
                                <m:t>𝑥</m:t>
                              </m:r>
                            </m:e>
                          </m:rad>
                          <m:r>
                            <a:rPr lang="en-US" i="1">
                              <a:solidFill>
                                <a:srgbClr val="00B0F0"/>
                              </a:solidFill>
                              <a:latin typeface="Cambria Math" panose="02040503050406030204" pitchFamily="18" charset="0"/>
                              <a:ea typeface="Times New Roman" panose="020206030504050203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p:sp>
            <p:nvSpPr>
              <p:cNvPr id="11" name="TextBox 10">
                <a:extLst>
                  <a:ext uri="{FF2B5EF4-FFF2-40B4-BE49-F238E27FC236}">
                    <a16:creationId xmlns:a16="http://schemas.microsoft.com/office/drawing/2014/main" id="{DC461F12-A7C9-4FD2-ABB9-A01D6DE1FFBD}"/>
                  </a:ext>
                </a:extLst>
              </p:cNvPr>
              <p:cNvSpPr txBox="1">
                <a:spLocks noRot="1" noChangeAspect="1" noMove="1" noResize="1" noEditPoints="1" noAdjustHandles="1" noChangeArrowheads="1" noChangeShapeType="1" noTextEdit="1"/>
              </p:cNvSpPr>
              <p:nvPr/>
            </p:nvSpPr>
            <p:spPr>
              <a:xfrm>
                <a:off x="6465415" y="2357580"/>
                <a:ext cx="1883272" cy="3126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55A2E09-48E8-4079-87EE-724B06168072}"/>
                  </a:ext>
                </a:extLst>
              </p:cNvPr>
              <p:cNvSpPr txBox="1"/>
              <p:nvPr/>
            </p:nvSpPr>
            <p:spPr>
              <a:xfrm>
                <a:off x="22932" y="3290500"/>
                <a:ext cx="2211888"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  </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r>
                                        <a:rPr lang="en-US" i="1">
                                          <a:latin typeface="Cambria Math" panose="02040503050406030204" pitchFamily="18" charset="0"/>
                                        </a:rPr>
                                        <m:t>−2</m:t>
                                      </m:r>
                                    </m:e>
                                  </m:d>
                                </m:e>
                                <m:sup>
                                  <m:r>
                                    <a:rPr lang="en-US" b="0" i="1" smtClean="0">
                                      <a:latin typeface="Cambria Math" panose="02040503050406030204" pitchFamily="18" charset="0"/>
                                    </a:rPr>
                                    <m:t>3</m:t>
                                  </m:r>
                                </m:sup>
                              </m:sSup>
                            </m:den>
                          </m:f>
                          <m:r>
                            <a:rPr lang="en-US" b="0" i="1" smtClean="0">
                              <a:latin typeface="Cambria Math" panose="02040503050406030204" pitchFamily="18" charset="0"/>
                            </a:rPr>
                            <m:t>𝑑𝑥</m:t>
                          </m:r>
                        </m:e>
                      </m:nary>
                    </m:oMath>
                  </m:oMathPara>
                </a14:m>
                <a:endParaRPr lang="en-US" dirty="0"/>
              </a:p>
            </p:txBody>
          </p:sp>
        </mc:Choice>
        <mc:Fallback>
          <p:sp>
            <p:nvSpPr>
              <p:cNvPr id="12" name="TextBox 11">
                <a:extLst>
                  <a:ext uri="{FF2B5EF4-FFF2-40B4-BE49-F238E27FC236}">
                    <a16:creationId xmlns:a16="http://schemas.microsoft.com/office/drawing/2014/main" id="{E55A2E09-48E8-4079-87EE-724B06168072}"/>
                  </a:ext>
                </a:extLst>
              </p:cNvPr>
              <p:cNvSpPr txBox="1">
                <a:spLocks noRot="1" noChangeAspect="1" noMove="1" noResize="1" noEditPoints="1" noAdjustHandles="1" noChangeArrowheads="1" noChangeShapeType="1" noTextEdit="1"/>
              </p:cNvSpPr>
              <p:nvPr/>
            </p:nvSpPr>
            <p:spPr>
              <a:xfrm>
                <a:off x="22932" y="3290500"/>
                <a:ext cx="2211888" cy="72654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269705F-04C2-49C0-B6F5-A3DE14C1EA75}"/>
                  </a:ext>
                </a:extLst>
              </p:cNvPr>
              <p:cNvSpPr txBox="1"/>
              <p:nvPr/>
            </p:nvSpPr>
            <p:spPr>
              <a:xfrm>
                <a:off x="1128876" y="4099690"/>
                <a:ext cx="1564659"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𝐿𝑒𝑡</m:t>
                      </m:r>
                      <m:r>
                        <a:rPr lang="en-US" b="0" i="1" smtClean="0">
                          <a:solidFill>
                            <a:srgbClr val="00B0F0"/>
                          </a:solidFill>
                          <a:latin typeface="Cambria Math" panose="02040503050406030204" pitchFamily="18" charset="0"/>
                        </a:rPr>
                        <m:t> </m:t>
                      </m:r>
                      <m:r>
                        <a:rPr lang="en-US" b="0" i="1" smtClean="0">
                          <a:solidFill>
                            <a:srgbClr val="00B0F0"/>
                          </a:solidFill>
                          <a:latin typeface="Cambria Math" panose="02040503050406030204" pitchFamily="18" charset="0"/>
                        </a:rPr>
                        <m:t>𝑢</m:t>
                      </m:r>
                      <m:r>
                        <a:rPr lang="en-US" b="0" i="1" smtClean="0">
                          <a:solidFill>
                            <a:srgbClr val="00B0F0"/>
                          </a:solidFill>
                          <a:latin typeface="Cambria Math" panose="02040503050406030204" pitchFamily="18" charset="0"/>
                        </a:rPr>
                        <m:t>=</m:t>
                      </m:r>
                      <m:rad>
                        <m:radPr>
                          <m:degHide m:val="on"/>
                          <m:ctrlPr>
                            <a:rPr lang="en-US" i="1">
                              <a:solidFill>
                                <a:srgbClr val="00B0F0"/>
                              </a:solidFill>
                              <a:latin typeface="Cambria Math" panose="02040503050406030204" pitchFamily="18" charset="0"/>
                              <a:ea typeface="Times New Roman" panose="02020603050405020304" pitchFamily="18" charset="0"/>
                            </a:rPr>
                          </m:ctrlPr>
                        </m:radPr>
                        <m:deg/>
                        <m:e>
                          <m:r>
                            <a:rPr lang="en-US" i="1">
                              <a:solidFill>
                                <a:srgbClr val="00B0F0"/>
                              </a:solidFill>
                              <a:latin typeface="Cambria Math" panose="02040503050406030204" pitchFamily="18" charset="0"/>
                              <a:ea typeface="Times New Roman" panose="02020603050405020304" pitchFamily="18" charset="0"/>
                            </a:rPr>
                            <m:t>𝑥</m:t>
                          </m:r>
                        </m:e>
                      </m:rad>
                      <m:r>
                        <a:rPr lang="en-US" b="0" i="1" smtClean="0">
                          <a:solidFill>
                            <a:srgbClr val="00B0F0"/>
                          </a:solidFill>
                          <a:latin typeface="Cambria Math" panose="02040503050406030204" pitchFamily="18" charset="0"/>
                          <a:ea typeface="Times New Roman" panose="02020603050405020304" pitchFamily="18" charset="0"/>
                        </a:rPr>
                        <m:t>−2</m:t>
                      </m:r>
                    </m:oMath>
                  </m:oMathPara>
                </a14:m>
                <a:endParaRPr lang="en-US" dirty="0">
                  <a:solidFill>
                    <a:srgbClr val="00B0F0"/>
                  </a:solidFill>
                </a:endParaRPr>
              </a:p>
            </p:txBody>
          </p:sp>
        </mc:Choice>
        <mc:Fallback>
          <p:sp>
            <p:nvSpPr>
              <p:cNvPr id="13" name="TextBox 12">
                <a:extLst>
                  <a:ext uri="{FF2B5EF4-FFF2-40B4-BE49-F238E27FC236}">
                    <a16:creationId xmlns:a16="http://schemas.microsoft.com/office/drawing/2014/main" id="{D269705F-04C2-49C0-B6F5-A3DE14C1EA75}"/>
                  </a:ext>
                </a:extLst>
              </p:cNvPr>
              <p:cNvSpPr txBox="1">
                <a:spLocks noRot="1" noChangeAspect="1" noMove="1" noResize="1" noEditPoints="1" noAdjustHandles="1" noChangeArrowheads="1" noChangeShapeType="1" noTextEdit="1"/>
              </p:cNvSpPr>
              <p:nvPr/>
            </p:nvSpPr>
            <p:spPr>
              <a:xfrm>
                <a:off x="1128876" y="4099690"/>
                <a:ext cx="1564659" cy="2800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175BD4C-622B-456C-850A-39F453170BF1}"/>
                  </a:ext>
                </a:extLst>
              </p:cNvPr>
              <p:cNvSpPr txBox="1"/>
              <p:nvPr/>
            </p:nvSpPr>
            <p:spPr>
              <a:xfrm>
                <a:off x="2987040" y="3953591"/>
                <a:ext cx="1596463"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den>
                      </m:f>
                      <m:r>
                        <a:rPr lang="en-US" b="0" i="1" smtClean="0">
                          <a:latin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14" name="TextBox 13">
                <a:extLst>
                  <a:ext uri="{FF2B5EF4-FFF2-40B4-BE49-F238E27FC236}">
                    <a16:creationId xmlns:a16="http://schemas.microsoft.com/office/drawing/2014/main" id="{4175BD4C-622B-456C-850A-39F453170BF1}"/>
                  </a:ext>
                </a:extLst>
              </p:cNvPr>
              <p:cNvSpPr txBox="1">
                <a:spLocks noRot="1" noChangeAspect="1" noMove="1" noResize="1" noEditPoints="1" noAdjustHandles="1" noChangeArrowheads="1" noChangeShapeType="1" noTextEdit="1"/>
              </p:cNvSpPr>
              <p:nvPr/>
            </p:nvSpPr>
            <p:spPr>
              <a:xfrm>
                <a:off x="2987040" y="3953591"/>
                <a:ext cx="1596463" cy="572273"/>
              </a:xfrm>
              <a:prstGeom prst="rect">
                <a:avLst/>
              </a:prstGeom>
              <a:blipFill>
                <a:blip r:embed="rId14"/>
                <a:stretch>
                  <a:fillRect t="-10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BCC01892-9206-4FE6-B74D-AE34D0796954}"/>
                  </a:ext>
                </a:extLst>
              </p:cNvPr>
              <p:cNvSpPr txBox="1"/>
              <p:nvPr/>
            </p:nvSpPr>
            <p:spPr>
              <a:xfrm>
                <a:off x="4796092" y="4094184"/>
                <a:ext cx="1299908" cy="280077"/>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𝑑𝑢</m:t>
                    </m:r>
                  </m:oMath>
                </a14:m>
                <a:r>
                  <a:rPr lang="en-US" dirty="0"/>
                  <a:t> </a:t>
                </a:r>
                <a14:m>
                  <m:oMath xmlns:m="http://schemas.openxmlformats.org/officeDocument/2006/math">
                    <m:r>
                      <a:rPr lang="en-US" i="1">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oMath>
                </a14:m>
                <a:endParaRPr lang="en-US" dirty="0"/>
              </a:p>
            </p:txBody>
          </p:sp>
        </mc:Choice>
        <mc:Fallback>
          <p:sp>
            <p:nvSpPr>
              <p:cNvPr id="15" name="TextBox 14">
                <a:extLst>
                  <a:ext uri="{FF2B5EF4-FFF2-40B4-BE49-F238E27FC236}">
                    <a16:creationId xmlns:a16="http://schemas.microsoft.com/office/drawing/2014/main" id="{BCC01892-9206-4FE6-B74D-AE34D0796954}"/>
                  </a:ext>
                </a:extLst>
              </p:cNvPr>
              <p:cNvSpPr txBox="1">
                <a:spLocks noRot="1" noChangeAspect="1" noMove="1" noResize="1" noEditPoints="1" noAdjustHandles="1" noChangeArrowheads="1" noChangeShapeType="1" noTextEdit="1"/>
              </p:cNvSpPr>
              <p:nvPr/>
            </p:nvSpPr>
            <p:spPr>
              <a:xfrm>
                <a:off x="4796092" y="4094184"/>
                <a:ext cx="1299908" cy="280077"/>
              </a:xfrm>
              <a:prstGeom prst="rect">
                <a:avLst/>
              </a:prstGeom>
              <a:blipFill>
                <a:blip r:embed="rId15"/>
                <a:stretch>
                  <a:fillRect l="-51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25F7CEE-959E-49D5-AA46-8724D14D4DE9}"/>
                  </a:ext>
                </a:extLst>
              </p:cNvPr>
              <p:cNvSpPr txBox="1"/>
              <p:nvPr/>
            </p:nvSpPr>
            <p:spPr>
              <a:xfrm>
                <a:off x="389578" y="4699614"/>
                <a:ext cx="2186240"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panose="02040503050406030204" pitchFamily="18" charset="0"/>
                                            </a:rPr>
                                            <m:t>𝑥</m:t>
                                          </m:r>
                                        </m:e>
                                      </m:rad>
                                      <m:r>
                                        <a:rPr lang="en-US" i="1">
                                          <a:latin typeface="Cambria Math" panose="02040503050406030204" pitchFamily="18" charset="0"/>
                                        </a:rPr>
                                        <m:t>−2</m:t>
                                      </m:r>
                                    </m:e>
                                  </m:d>
                                </m:e>
                                <m:sup>
                                  <m:r>
                                    <a:rPr lang="en-US" b="0" i="1" smtClean="0">
                                      <a:latin typeface="Cambria Math" panose="02040503050406030204" pitchFamily="18" charset="0"/>
                                    </a:rPr>
                                    <m:t>3</m:t>
                                  </m:r>
                                </m:sup>
                              </m:sSup>
                            </m:den>
                          </m:f>
                          <m:r>
                            <a:rPr lang="en-US" b="0" i="1" smtClean="0">
                              <a:latin typeface="Cambria Math" panose="02040503050406030204" pitchFamily="18" charset="0"/>
                            </a:rPr>
                            <m:t>𝑑𝑥</m:t>
                          </m:r>
                          <m:r>
                            <a:rPr lang="en-US" b="0" i="1" smtClean="0">
                              <a:latin typeface="Cambria Math" panose="02040503050406030204" pitchFamily="18" charset="0"/>
                            </a:rPr>
                            <m:t>=</m:t>
                          </m:r>
                        </m:e>
                      </m:nary>
                    </m:oMath>
                  </m:oMathPara>
                </a14:m>
                <a:endParaRPr lang="en-US" dirty="0"/>
              </a:p>
            </p:txBody>
          </p:sp>
        </mc:Choice>
        <mc:Fallback>
          <p:sp>
            <p:nvSpPr>
              <p:cNvPr id="16" name="TextBox 15">
                <a:extLst>
                  <a:ext uri="{FF2B5EF4-FFF2-40B4-BE49-F238E27FC236}">
                    <a16:creationId xmlns:a16="http://schemas.microsoft.com/office/drawing/2014/main" id="{625F7CEE-959E-49D5-AA46-8724D14D4DE9}"/>
                  </a:ext>
                </a:extLst>
              </p:cNvPr>
              <p:cNvSpPr txBox="1">
                <a:spLocks noRot="1" noChangeAspect="1" noMove="1" noResize="1" noEditPoints="1" noAdjustHandles="1" noChangeArrowheads="1" noChangeShapeType="1" noTextEdit="1"/>
              </p:cNvSpPr>
              <p:nvPr/>
            </p:nvSpPr>
            <p:spPr>
              <a:xfrm>
                <a:off x="389578" y="4699614"/>
                <a:ext cx="2186240" cy="7265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D1865FC-51C8-4CBE-91DF-6C9970C5CF17}"/>
                  </a:ext>
                </a:extLst>
              </p:cNvPr>
              <p:cNvSpPr txBox="1"/>
              <p:nvPr/>
            </p:nvSpPr>
            <p:spPr>
              <a:xfrm>
                <a:off x="2518838" y="4700007"/>
                <a:ext cx="2002343"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𝑢</m:t>
                                      </m:r>
                                    </m:e>
                                  </m:d>
                                </m:e>
                                <m:sup>
                                  <m:r>
                                    <a:rPr lang="en-US" b="0" i="1" smtClean="0">
                                      <a:latin typeface="Cambria Math" panose="02040503050406030204" pitchFamily="18" charset="0"/>
                                    </a:rPr>
                                    <m:t>3</m:t>
                                  </m:r>
                                </m:sup>
                              </m:sSup>
                            </m:den>
                          </m:f>
                          <m:r>
                            <a:rPr lang="en-US" i="1">
                              <a:latin typeface="Cambria Math" panose="02040503050406030204" pitchFamily="18" charset="0"/>
                            </a:rPr>
                            <m:t>𝑑𝑢</m:t>
                          </m:r>
                          <m:r>
                            <m:rPr>
                              <m:nor/>
                            </m:rPr>
                            <a:rPr lang="en-US" dirty="0"/>
                            <m:t> </m:t>
                          </m:r>
                          <m:r>
                            <a:rPr lang="en-US" i="1">
                              <a:latin typeface="Cambria Math" panose="02040503050406030204" pitchFamily="18" charset="0"/>
                            </a:rPr>
                            <m:t>2</m:t>
                          </m:r>
                          <m:rad>
                            <m:radPr>
                              <m:degHide m:val="on"/>
                              <m:ctrlPr>
                                <a:rPr lang="en-US" i="1">
                                  <a:latin typeface="Cambria Math" panose="02040503050406030204" pitchFamily="18" charset="0"/>
                                  <a:ea typeface="Times New Roman" panose="02020603050405020304" pitchFamily="18" charset="0"/>
                                </a:rPr>
                              </m:ctrlPr>
                            </m:radPr>
                            <m:deg/>
                            <m:e>
                              <m:r>
                                <a:rPr lang="en-US" i="1">
                                  <a:latin typeface="Cambria Math" panose="02040503050406030204" pitchFamily="18" charset="0"/>
                                  <a:ea typeface="Times New Roman" panose="02020603050405020304" pitchFamily="18" charset="0"/>
                                </a:rPr>
                                <m:t>𝑥</m:t>
                              </m:r>
                            </m:e>
                          </m:rad>
                          <m:r>
                            <a:rPr lang="en-US" b="0" i="1" smtClean="0">
                              <a:latin typeface="Cambria Math" panose="02040503050406030204" pitchFamily="18" charset="0"/>
                              <a:ea typeface="Times New Roman" panose="02020603050405020304" pitchFamily="18" charset="0"/>
                            </a:rPr>
                            <m:t>=</m:t>
                          </m:r>
                        </m:e>
                      </m:nary>
                    </m:oMath>
                  </m:oMathPara>
                </a14:m>
                <a:endParaRPr lang="en-US" dirty="0"/>
              </a:p>
            </p:txBody>
          </p:sp>
        </mc:Choice>
        <mc:Fallback>
          <p:sp>
            <p:nvSpPr>
              <p:cNvPr id="17" name="TextBox 16">
                <a:extLst>
                  <a:ext uri="{FF2B5EF4-FFF2-40B4-BE49-F238E27FC236}">
                    <a16:creationId xmlns:a16="http://schemas.microsoft.com/office/drawing/2014/main" id="{ED1865FC-51C8-4CBE-91DF-6C9970C5CF17}"/>
                  </a:ext>
                </a:extLst>
              </p:cNvPr>
              <p:cNvSpPr txBox="1">
                <a:spLocks noRot="1" noChangeAspect="1" noMove="1" noResize="1" noEditPoints="1" noAdjustHandles="1" noChangeArrowheads="1" noChangeShapeType="1" noTextEdit="1"/>
              </p:cNvSpPr>
              <p:nvPr/>
            </p:nvSpPr>
            <p:spPr>
              <a:xfrm>
                <a:off x="2518838" y="4700007"/>
                <a:ext cx="2002343" cy="72654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8EEA1CA9-D4BB-43F7-A23F-C5C8F6F747C6}"/>
                  </a:ext>
                </a:extLst>
              </p:cNvPr>
              <p:cNvSpPr txBox="1"/>
              <p:nvPr/>
            </p:nvSpPr>
            <p:spPr>
              <a:xfrm>
                <a:off x="4521181" y="4699614"/>
                <a:ext cx="1412694"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nary>
                        <m:naryPr>
                          <m:limLoc m:val="undOvr"/>
                          <m:subHide m:val="on"/>
                          <m:supHide m:val="on"/>
                          <m:ctrlPr>
                            <a:rPr lang="en-US" b="0"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b="0" i="1" smtClean="0">
                                          <a:latin typeface="Cambria Math" panose="02040503050406030204" pitchFamily="18" charset="0"/>
                                        </a:rPr>
                                        <m:t>𝑢</m:t>
                                      </m:r>
                                    </m:e>
                                  </m:d>
                                </m:e>
                                <m:sup>
                                  <m:r>
                                    <a:rPr lang="en-US" b="0" i="1" smtClean="0">
                                      <a:latin typeface="Cambria Math" panose="02040503050406030204" pitchFamily="18" charset="0"/>
                                    </a:rPr>
                                    <m:t>3</m:t>
                                  </m:r>
                                </m:sup>
                              </m:sSup>
                            </m:den>
                          </m:f>
                          <m:r>
                            <a:rPr lang="en-US" i="1">
                              <a:latin typeface="Cambria Math" panose="02040503050406030204" pitchFamily="18" charset="0"/>
                            </a:rPr>
                            <m:t>𝑑𝑢</m:t>
                          </m:r>
                          <m:r>
                            <m:rPr>
                              <m:nor/>
                            </m:rPr>
                            <a:rPr lang="en-US" b="0" i="0" smtClean="0">
                              <a:latin typeface="Cambria Math" panose="02040503050406030204" pitchFamily="18" charset="0"/>
                            </a:rPr>
                            <m:t>=</m:t>
                          </m:r>
                          <m:r>
                            <m:rPr>
                              <m:nor/>
                            </m:rPr>
                            <a:rPr lang="en-US" dirty="0"/>
                            <m:t> </m:t>
                          </m:r>
                        </m:e>
                      </m:nary>
                    </m:oMath>
                  </m:oMathPara>
                </a14:m>
                <a:endParaRPr lang="en-US" dirty="0"/>
              </a:p>
            </p:txBody>
          </p:sp>
        </mc:Choice>
        <mc:Fallback>
          <p:sp>
            <p:nvSpPr>
              <p:cNvPr id="18" name="TextBox 17">
                <a:extLst>
                  <a:ext uri="{FF2B5EF4-FFF2-40B4-BE49-F238E27FC236}">
                    <a16:creationId xmlns:a16="http://schemas.microsoft.com/office/drawing/2014/main" id="{8EEA1CA9-D4BB-43F7-A23F-C5C8F6F747C6}"/>
                  </a:ext>
                </a:extLst>
              </p:cNvPr>
              <p:cNvSpPr txBox="1">
                <a:spLocks noRot="1" noChangeAspect="1" noMove="1" noResize="1" noEditPoints="1" noAdjustHandles="1" noChangeArrowheads="1" noChangeShapeType="1" noTextEdit="1"/>
              </p:cNvSpPr>
              <p:nvPr/>
            </p:nvSpPr>
            <p:spPr>
              <a:xfrm>
                <a:off x="4521181" y="4699614"/>
                <a:ext cx="1412694" cy="72654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3499655-4016-457B-B98D-0BE9B6FDE97F}"/>
                  </a:ext>
                </a:extLst>
              </p:cNvPr>
              <p:cNvSpPr txBox="1"/>
              <p:nvPr/>
            </p:nvSpPr>
            <p:spPr>
              <a:xfrm>
                <a:off x="5933875" y="4699614"/>
                <a:ext cx="1474634"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nary>
                        <m:naryPr>
                          <m:limLoc m:val="undOvr"/>
                          <m:subHide m:val="on"/>
                          <m:supHide m:val="on"/>
                          <m:ctrlPr>
                            <a:rPr lang="en-US" i="1" smtClean="0">
                              <a:latin typeface="Cambria Math" panose="02040503050406030204" pitchFamily="18" charset="0"/>
                            </a:rPr>
                          </m:ctrlPr>
                        </m:naryP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𝑢</m:t>
                                  </m:r>
                                </m:e>
                              </m:d>
                            </m:e>
                            <m:sup>
                              <m:r>
                                <a:rPr lang="en-US" b="0" i="1" smtClean="0">
                                  <a:latin typeface="Cambria Math" panose="02040503050406030204" pitchFamily="18" charset="0"/>
                                </a:rPr>
                                <m:t>−</m:t>
                              </m:r>
                              <m:r>
                                <a:rPr lang="en-US" i="1">
                                  <a:latin typeface="Cambria Math" panose="02040503050406030204" pitchFamily="18" charset="0"/>
                                </a:rPr>
                                <m:t>3</m:t>
                              </m:r>
                            </m:sup>
                          </m:sSup>
                          <m:r>
                            <a:rPr lang="en-US" b="0" i="1" smtClean="0">
                              <a:latin typeface="Cambria Math" panose="02040503050406030204" pitchFamily="18" charset="0"/>
                            </a:rPr>
                            <m:t>𝑑𝑢</m:t>
                          </m:r>
                          <m:r>
                            <a:rPr lang="en-US" b="0" i="1" smtClean="0">
                              <a:latin typeface="Cambria Math" panose="02040503050406030204" pitchFamily="18" charset="0"/>
                            </a:rPr>
                            <m:t>=</m:t>
                          </m:r>
                        </m:e>
                      </m:nary>
                    </m:oMath>
                  </m:oMathPara>
                </a14:m>
                <a:endParaRPr lang="en-US" dirty="0"/>
              </a:p>
            </p:txBody>
          </p:sp>
        </mc:Choice>
        <mc:Fallback>
          <p:sp>
            <p:nvSpPr>
              <p:cNvPr id="19" name="TextBox 18">
                <a:extLst>
                  <a:ext uri="{FF2B5EF4-FFF2-40B4-BE49-F238E27FC236}">
                    <a16:creationId xmlns:a16="http://schemas.microsoft.com/office/drawing/2014/main" id="{13499655-4016-457B-B98D-0BE9B6FDE97F}"/>
                  </a:ext>
                </a:extLst>
              </p:cNvPr>
              <p:cNvSpPr txBox="1">
                <a:spLocks noRot="1" noChangeAspect="1" noMove="1" noResize="1" noEditPoints="1" noAdjustHandles="1" noChangeArrowheads="1" noChangeShapeType="1" noTextEdit="1"/>
              </p:cNvSpPr>
              <p:nvPr/>
            </p:nvSpPr>
            <p:spPr>
              <a:xfrm>
                <a:off x="5933875" y="4699614"/>
                <a:ext cx="1474634" cy="72654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DB2DEBB-85D7-4E07-ABC6-80BD96F31D55}"/>
                  </a:ext>
                </a:extLst>
              </p:cNvPr>
              <p:cNvSpPr txBox="1"/>
              <p:nvPr/>
            </p:nvSpPr>
            <p:spPr>
              <a:xfrm>
                <a:off x="2329310" y="5600303"/>
                <a:ext cx="1905586" cy="430374"/>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oMath>
                </a14:m>
                <a:r>
                  <a:rPr lang="en-US" dirty="0"/>
                  <a:t>+C=</a:t>
                </a:r>
              </a:p>
            </p:txBody>
          </p:sp>
        </mc:Choice>
        <mc:Fallback>
          <p:sp>
            <p:nvSpPr>
              <p:cNvPr id="20" name="TextBox 19">
                <a:extLst>
                  <a:ext uri="{FF2B5EF4-FFF2-40B4-BE49-F238E27FC236}">
                    <a16:creationId xmlns:a16="http://schemas.microsoft.com/office/drawing/2014/main" id="{CDB2DEBB-85D7-4E07-ABC6-80BD96F31D55}"/>
                  </a:ext>
                </a:extLst>
              </p:cNvPr>
              <p:cNvSpPr txBox="1">
                <a:spLocks noRot="1" noChangeAspect="1" noMove="1" noResize="1" noEditPoints="1" noAdjustHandles="1" noChangeArrowheads="1" noChangeShapeType="1" noTextEdit="1"/>
              </p:cNvSpPr>
              <p:nvPr/>
            </p:nvSpPr>
            <p:spPr>
              <a:xfrm>
                <a:off x="2329310" y="5600303"/>
                <a:ext cx="1905586" cy="430374"/>
              </a:xfrm>
              <a:prstGeom prst="rect">
                <a:avLst/>
              </a:prstGeom>
              <a:blipFill>
                <a:blip r:embed="rId20"/>
                <a:stretch>
                  <a:fillRect l="-19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1C7FDBAB-AF35-4753-BAB5-751EA1D7F81A}"/>
                  </a:ext>
                </a:extLst>
              </p:cNvPr>
              <p:cNvSpPr txBox="1"/>
              <p:nvPr/>
            </p:nvSpPr>
            <p:spPr>
              <a:xfrm>
                <a:off x="4265822" y="5555290"/>
                <a:ext cx="117166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p:sp>
            <p:nvSpPr>
              <p:cNvPr id="21" name="TextBox 20">
                <a:extLst>
                  <a:ext uri="{FF2B5EF4-FFF2-40B4-BE49-F238E27FC236}">
                    <a16:creationId xmlns:a16="http://schemas.microsoft.com/office/drawing/2014/main" id="{1C7FDBAB-AF35-4753-BAB5-751EA1D7F81A}"/>
                  </a:ext>
                </a:extLst>
              </p:cNvPr>
              <p:cNvSpPr txBox="1">
                <a:spLocks noRot="1" noChangeAspect="1" noMove="1" noResize="1" noEditPoints="1" noAdjustHandles="1" noChangeArrowheads="1" noChangeShapeType="1" noTextEdit="1"/>
              </p:cNvSpPr>
              <p:nvPr/>
            </p:nvSpPr>
            <p:spPr>
              <a:xfrm>
                <a:off x="4265822" y="5555290"/>
                <a:ext cx="1171667" cy="5203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0E6BE8CF-575C-4A8C-81A8-2D49E84032BC}"/>
                  </a:ext>
                </a:extLst>
              </p:cNvPr>
              <p:cNvSpPr txBox="1"/>
              <p:nvPr/>
            </p:nvSpPr>
            <p:spPr>
              <a:xfrm>
                <a:off x="5510166" y="5547641"/>
                <a:ext cx="1911101" cy="581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m:t>
                              </m:r>
                              <m:rad>
                                <m:radPr>
                                  <m:degHide m:val="on"/>
                                  <m:ctrlPr>
                                    <a:rPr lang="en-US" i="1">
                                      <a:solidFill>
                                        <a:srgbClr val="00B0F0"/>
                                      </a:solidFill>
                                      <a:latin typeface="Cambria Math" panose="02040503050406030204" pitchFamily="18" charset="0"/>
                                      <a:ea typeface="Times New Roman" panose="02020603050405020304" pitchFamily="18" charset="0"/>
                                    </a:rPr>
                                  </m:ctrlPr>
                                </m:radPr>
                                <m:deg/>
                                <m:e>
                                  <m:r>
                                    <a:rPr lang="en-US" i="1">
                                      <a:solidFill>
                                        <a:srgbClr val="00B0F0"/>
                                      </a:solidFill>
                                      <a:latin typeface="Cambria Math" panose="02040503050406030204" pitchFamily="18" charset="0"/>
                                      <a:ea typeface="Times New Roman" panose="02020603050405020304" pitchFamily="18" charset="0"/>
                                    </a:rPr>
                                    <m:t>𝑥</m:t>
                                  </m:r>
                                </m:e>
                              </m:rad>
                              <m:r>
                                <a:rPr lang="en-US" i="1">
                                  <a:solidFill>
                                    <a:srgbClr val="00B0F0"/>
                                  </a:solidFill>
                                  <a:latin typeface="Cambria Math" panose="02040503050406030204" pitchFamily="18" charset="0"/>
                                  <a:ea typeface="Times New Roman" panose="02020603050405020304" pitchFamily="18" charset="0"/>
                                </a:rPr>
                                <m:t>−2</m:t>
                              </m:r>
                              <m:r>
                                <a:rPr lang="en-US" b="0" i="1" smtClean="0">
                                  <a:solidFill>
                                    <a:srgbClr val="00B0F0"/>
                                  </a:solidFill>
                                  <a:latin typeface="Cambria Math" panose="02040503050406030204" pitchFamily="18" charset="0"/>
                                  <a:ea typeface="Times New Roman" panose="02020603050405020304" pitchFamily="18" charset="0"/>
                                </a:rPr>
                                <m:t>)</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p:sp>
            <p:nvSpPr>
              <p:cNvPr id="22" name="TextBox 21">
                <a:extLst>
                  <a:ext uri="{FF2B5EF4-FFF2-40B4-BE49-F238E27FC236}">
                    <a16:creationId xmlns:a16="http://schemas.microsoft.com/office/drawing/2014/main" id="{0E6BE8CF-575C-4A8C-81A8-2D49E84032BC}"/>
                  </a:ext>
                </a:extLst>
              </p:cNvPr>
              <p:cNvSpPr txBox="1">
                <a:spLocks noRot="1" noChangeAspect="1" noMove="1" noResize="1" noEditPoints="1" noAdjustHandles="1" noChangeArrowheads="1" noChangeShapeType="1" noTextEdit="1"/>
              </p:cNvSpPr>
              <p:nvPr/>
            </p:nvSpPr>
            <p:spPr>
              <a:xfrm>
                <a:off x="5510166" y="5547641"/>
                <a:ext cx="1911101" cy="581057"/>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9BA51D13-6EBC-49A9-8AFA-A7068A724BAC}"/>
                  </a:ext>
                </a:extLst>
              </p:cNvPr>
              <p:cNvSpPr txBox="1"/>
              <p:nvPr/>
            </p:nvSpPr>
            <p:spPr>
              <a:xfrm>
                <a:off x="-371723" y="130248"/>
                <a:ext cx="1747299" cy="518732"/>
              </a:xfrm>
              <a:prstGeom prst="rect">
                <a:avLst/>
              </a:prstGeom>
              <a:noFill/>
            </p:spPr>
            <p:txBody>
              <a:bodyPr wrap="square">
                <a:spAutoFit/>
              </a:bodyPr>
              <a:lstStyle/>
              <a:p>
                <a:pPr marL="0" marR="0" indent="457200">
                  <a:spcBef>
                    <a:spcPts val="0"/>
                  </a:spcBef>
                  <a:spcAft>
                    <a:spcPts val="0"/>
                  </a:spcAft>
                </a:pPr>
                <a14:m>
                  <m:oMath xmlns:m="http://schemas.openxmlformats.org/officeDocument/2006/math">
                    <m:r>
                      <a:rPr lang="en-US" sz="1800" b="0" i="1" smtClean="0">
                        <a:effectLst/>
                        <a:latin typeface="Cambria Math" panose="02040503050406030204" pitchFamily="18" charset="0"/>
                        <a:ea typeface="Times New Roman" panose="02020603050405020304" pitchFamily="18" charset="0"/>
                      </a:rPr>
                      <m:t>3) </m:t>
                    </m:r>
                    <m:nary>
                      <m:naryPr>
                        <m:subHide m:val="on"/>
                        <m:supHide m:val="on"/>
                        <m:ctrlPr>
                          <a:rPr lang="en-US" sz="1800" i="1" smtClean="0">
                            <a:effectLst/>
                            <a:latin typeface="Cambria Math" panose="02040503050406030204" pitchFamily="18" charset="0"/>
                            <a:ea typeface="Times New Roman" panose="02020603050405020304" pitchFamily="18" charset="0"/>
                          </a:rPr>
                        </m:ctrlPr>
                      </m:naryPr>
                      <m:sub/>
                      <m:sup/>
                      <m:e>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𝑥</m:t>
                                </m:r>
                              </m:e>
                            </m:rad>
                          </m:den>
                        </m:f>
                      </m:e>
                    </m:nary>
                  </m:oMath>
                </a14:m>
                <a:r>
                  <a:rPr lang="en-US" sz="1800" dirty="0">
                    <a:effectLst/>
                    <a:latin typeface="Times New Roman" panose="02020603050405020304" pitchFamily="18" charset="0"/>
                    <a:ea typeface="Times New Roman" panose="02020603050405020304" pitchFamily="18" charset="0"/>
                  </a:rPr>
                  <a:t> </a:t>
                </a:r>
              </a:p>
            </p:txBody>
          </p:sp>
        </mc:Choice>
        <mc:Fallback>
          <p:sp>
            <p:nvSpPr>
              <p:cNvPr id="23" name="TextBox 22">
                <a:extLst>
                  <a:ext uri="{FF2B5EF4-FFF2-40B4-BE49-F238E27FC236}">
                    <a16:creationId xmlns:a16="http://schemas.microsoft.com/office/drawing/2014/main" id="{9BA51D13-6EBC-49A9-8AFA-A7068A724BAC}"/>
                  </a:ext>
                </a:extLst>
              </p:cNvPr>
              <p:cNvSpPr txBox="1">
                <a:spLocks noRot="1" noChangeAspect="1" noMove="1" noResize="1" noEditPoints="1" noAdjustHandles="1" noChangeArrowheads="1" noChangeShapeType="1" noTextEdit="1"/>
              </p:cNvSpPr>
              <p:nvPr/>
            </p:nvSpPr>
            <p:spPr>
              <a:xfrm>
                <a:off x="-371723" y="130248"/>
                <a:ext cx="1747299" cy="518732"/>
              </a:xfrm>
              <a:prstGeom prst="rect">
                <a:avLst/>
              </a:prstGeom>
              <a:blipFill>
                <a:blip r:embed="rId23"/>
                <a:stretch>
                  <a:fillRect t="-94118" r="-5923" b="-144706"/>
                </a:stretch>
              </a:blipFill>
            </p:spPr>
            <p:txBody>
              <a:bodyPr/>
              <a:lstStyle/>
              <a:p>
                <a:r>
                  <a:rPr lang="en-US">
                    <a:noFill/>
                  </a:rPr>
                  <a:t> </a:t>
                </a:r>
              </a:p>
            </p:txBody>
          </p:sp>
        </mc:Fallback>
      </mc:AlternateContent>
    </p:spTree>
    <p:extLst>
      <p:ext uri="{BB962C8B-B14F-4D97-AF65-F5344CB8AC3E}">
        <p14:creationId xmlns:p14="http://schemas.microsoft.com/office/powerpoint/2010/main" val="1702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arn(inVertical)">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barn(inVertical)">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arn(inVertical)">
                                      <p:cBhvr>
                                        <p:cTn id="1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9FB154E2-4162-4F3B-9875-8B8FF25EE57C}"/>
              </a:ext>
            </a:extLst>
          </p:cNvPr>
          <p:cNvSpPr txBox="1">
            <a:spLocks/>
          </p:cNvSpPr>
          <p:nvPr/>
        </p:nvSpPr>
        <p:spPr>
          <a:xfrm>
            <a:off x="282575" y="194685"/>
            <a:ext cx="8379780"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b="1" dirty="0">
                <a:solidFill>
                  <a:srgbClr val="0070C0"/>
                </a:solidFill>
              </a:rPr>
              <a:t>Example 2 </a:t>
            </a:r>
            <a:r>
              <a:rPr lang="en-US" sz="2400" b="1" dirty="0">
                <a:solidFill>
                  <a:schemeClr val="tx1"/>
                </a:solidFill>
              </a:rPr>
              <a:t>– Preliminary Division before Integration</a:t>
            </a:r>
            <a:endParaRPr lang="en-US" sz="2400" dirty="0">
              <a:solidFill>
                <a:schemeClr val="tx1"/>
              </a:solidFill>
            </a:endParaRPr>
          </a:p>
        </p:txBody>
      </p:sp>
      <p:sp>
        <p:nvSpPr>
          <p:cNvPr id="3" name="Content Placeholder 4">
            <a:extLst>
              <a:ext uri="{FF2B5EF4-FFF2-40B4-BE49-F238E27FC236}">
                <a16:creationId xmlns:a16="http://schemas.microsoft.com/office/drawing/2014/main" id="{AB048128-3834-467E-B6D3-2175709D5CAD}"/>
              </a:ext>
            </a:extLst>
          </p:cNvPr>
          <p:cNvSpPr txBox="1">
            <a:spLocks/>
          </p:cNvSpPr>
          <p:nvPr/>
        </p:nvSpPr>
        <p:spPr>
          <a:xfrm>
            <a:off x="247405" y="747700"/>
            <a:ext cx="993169"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1000"/>
              </a:spcBef>
              <a:buFont typeface="Arial"/>
              <a:buNone/>
            </a:pPr>
            <a:r>
              <a:rPr lang="en-US" sz="2400">
                <a:solidFill>
                  <a:srgbClr val="007FA3"/>
                </a:solidFill>
              </a:rPr>
              <a:t>a. </a:t>
            </a:r>
            <a:r>
              <a:rPr lang="en-US" sz="2400">
                <a:solidFill>
                  <a:schemeClr val="tx1"/>
                </a:solidFill>
              </a:rPr>
              <a:t>Find</a:t>
            </a:r>
            <a:endParaRPr lang="en-US" sz="2400" dirty="0"/>
          </a:p>
        </p:txBody>
      </p:sp>
      <p:graphicFrame>
        <p:nvGraphicFramePr>
          <p:cNvPr id="4" name="Object 3" descr="Integral start fraction x cubed plus x over x squared end fraction dx.">
            <a:extLst>
              <a:ext uri="{FF2B5EF4-FFF2-40B4-BE49-F238E27FC236}">
                <a16:creationId xmlns:a16="http://schemas.microsoft.com/office/drawing/2014/main" id="{1E7905D5-103F-44AD-BE16-B8550B12CC20}"/>
              </a:ext>
            </a:extLst>
          </p:cNvPr>
          <p:cNvGraphicFramePr>
            <a:graphicFrameLocks noChangeAspect="1"/>
          </p:cNvGraphicFramePr>
          <p:nvPr>
            <p:extLst>
              <p:ext uri="{D42A27DB-BD31-4B8C-83A1-F6EECF244321}">
                <p14:modId xmlns:p14="http://schemas.microsoft.com/office/powerpoint/2010/main" val="575523594"/>
              </p:ext>
            </p:extLst>
          </p:nvPr>
        </p:nvGraphicFramePr>
        <p:xfrm>
          <a:off x="1362681" y="665787"/>
          <a:ext cx="948298" cy="599660"/>
        </p:xfrm>
        <a:graphic>
          <a:graphicData uri="http://schemas.openxmlformats.org/presentationml/2006/ole">
            <mc:AlternateContent xmlns:mc="http://schemas.openxmlformats.org/markup-compatibility/2006">
              <mc:Choice xmlns:v="urn:schemas-microsoft-com:vml" Requires="v">
                <p:oleObj spid="_x0000_s111660" name="Equation" r:id="rId3" imgW="647419" imgH="406224" progId="Equation.DSMT4">
                  <p:embed/>
                </p:oleObj>
              </mc:Choice>
              <mc:Fallback>
                <p:oleObj name="Equation" r:id="rId3" imgW="647419" imgH="406224" progId="Equation.DSMT4">
                  <p:embed/>
                  <p:pic>
                    <p:nvPicPr>
                      <p:cNvPr id="26" name="Object 25" descr="Integral start fraction x cubed plus x over x squared end fraction dx.">
                        <a:extLst>
                          <a:ext uri="{FF2B5EF4-FFF2-40B4-BE49-F238E27FC236}">
                            <a16:creationId xmlns:a16="http://schemas.microsoft.com/office/drawing/2014/main" id="{326E589E-D697-40E7-AE4A-0978F6B22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81" y="665787"/>
                        <a:ext cx="948298" cy="599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5">
            <a:extLst>
              <a:ext uri="{FF2B5EF4-FFF2-40B4-BE49-F238E27FC236}">
                <a16:creationId xmlns:a16="http://schemas.microsoft.com/office/drawing/2014/main" id="{E4D03E80-C429-4E71-851F-2338C045B9E9}"/>
              </a:ext>
            </a:extLst>
          </p:cNvPr>
          <p:cNvSpPr txBox="1">
            <a:spLocks/>
          </p:cNvSpPr>
          <p:nvPr/>
        </p:nvSpPr>
        <p:spPr>
          <a:xfrm>
            <a:off x="281912" y="1458043"/>
            <a:ext cx="1220976"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400">
                <a:solidFill>
                  <a:schemeClr val="tx1"/>
                </a:solidFill>
              </a:rPr>
              <a:t>Solution:</a:t>
            </a:r>
            <a:endParaRPr lang="en-US" sz="2400" dirty="0">
              <a:solidFill>
                <a:schemeClr val="tx1"/>
              </a:solidFill>
            </a:endParaRPr>
          </a:p>
        </p:txBody>
      </p:sp>
      <p:graphicFrame>
        <p:nvGraphicFramePr>
          <p:cNvPr id="6" name="Object 5" descr="Calculation to simplify an integral.&#10;Long description available in notes, Press F6.">
            <a:extLst>
              <a:ext uri="{FF2B5EF4-FFF2-40B4-BE49-F238E27FC236}">
                <a16:creationId xmlns:a16="http://schemas.microsoft.com/office/drawing/2014/main" id="{82C5D8E7-27CE-4800-8905-6116F5D6764C}"/>
              </a:ext>
            </a:extLst>
          </p:cNvPr>
          <p:cNvGraphicFramePr>
            <a:graphicFrameLocks noChangeAspect="1"/>
          </p:cNvGraphicFramePr>
          <p:nvPr>
            <p:extLst>
              <p:ext uri="{D42A27DB-BD31-4B8C-83A1-F6EECF244321}">
                <p14:modId xmlns:p14="http://schemas.microsoft.com/office/powerpoint/2010/main" val="1559989808"/>
              </p:ext>
            </p:extLst>
          </p:nvPr>
        </p:nvGraphicFramePr>
        <p:xfrm>
          <a:off x="1612631" y="1406202"/>
          <a:ext cx="4144019" cy="558744"/>
        </p:xfrm>
        <a:graphic>
          <a:graphicData uri="http://schemas.openxmlformats.org/presentationml/2006/ole">
            <mc:AlternateContent xmlns:mc="http://schemas.openxmlformats.org/markup-compatibility/2006">
              <mc:Choice xmlns:v="urn:schemas-microsoft-com:vml" Requires="v">
                <p:oleObj spid="_x0000_s111661" name="Equation" r:id="rId5" imgW="3390900" imgH="457200" progId="Equation.DSMT4">
                  <p:embed/>
                </p:oleObj>
              </mc:Choice>
              <mc:Fallback>
                <p:oleObj name="Equation" r:id="rId5" imgW="3390900" imgH="457200" progId="Equation.DSMT4">
                  <p:embed/>
                  <p:pic>
                    <p:nvPicPr>
                      <p:cNvPr id="28" name="Object 27" descr="Calculation to simplify an integral.&#10;Long description available in notes, Press F6.">
                        <a:extLst>
                          <a:ext uri="{FF2B5EF4-FFF2-40B4-BE49-F238E27FC236}">
                            <a16:creationId xmlns:a16="http://schemas.microsoft.com/office/drawing/2014/main" id="{A2F7F088-9304-44FE-9A08-F6729742E4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631" y="1406202"/>
                        <a:ext cx="4144019" cy="5587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a:extLst>
              <a:ext uri="{FF2B5EF4-FFF2-40B4-BE49-F238E27FC236}">
                <a16:creationId xmlns:a16="http://schemas.microsoft.com/office/drawing/2014/main" id="{081FA73B-FF84-4A06-BD37-AF5ED9EB7C74}"/>
              </a:ext>
            </a:extLst>
          </p:cNvPr>
          <p:cNvSpPr txBox="1">
            <a:spLocks/>
          </p:cNvSpPr>
          <p:nvPr/>
        </p:nvSpPr>
        <p:spPr>
          <a:xfrm>
            <a:off x="243943" y="2242597"/>
            <a:ext cx="993169"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dirty="0">
                <a:solidFill>
                  <a:srgbClr val="007FA3"/>
                </a:solidFill>
                <a:sym typeface="Symbol" panose="05050102010706020507" pitchFamily="18" charset="2"/>
              </a:rPr>
              <a:t>b. </a:t>
            </a:r>
            <a:r>
              <a:rPr lang="en-US" sz="2400" dirty="0">
                <a:sym typeface="Symbol" panose="05050102010706020507" pitchFamily="18" charset="2"/>
              </a:rPr>
              <a:t>Find</a:t>
            </a:r>
            <a:endParaRPr lang="en-IN" sz="2400" dirty="0"/>
          </a:p>
        </p:txBody>
      </p:sp>
      <p:graphicFrame>
        <p:nvGraphicFramePr>
          <p:cNvPr id="8" name="Object 7" descr="Integral start fraction 2 x cubed plus 3 x squared plus x plus 1 over 2 x plus 1 end fraction dx.">
            <a:extLst>
              <a:ext uri="{FF2B5EF4-FFF2-40B4-BE49-F238E27FC236}">
                <a16:creationId xmlns:a16="http://schemas.microsoft.com/office/drawing/2014/main" id="{D502B6C7-AEC7-4DFD-80C5-FDE27F330753}"/>
              </a:ext>
            </a:extLst>
          </p:cNvPr>
          <p:cNvGraphicFramePr>
            <a:graphicFrameLocks noChangeAspect="1"/>
          </p:cNvGraphicFramePr>
          <p:nvPr>
            <p:extLst>
              <p:ext uri="{D42A27DB-BD31-4B8C-83A1-F6EECF244321}">
                <p14:modId xmlns:p14="http://schemas.microsoft.com/office/powerpoint/2010/main" val="2768902556"/>
              </p:ext>
            </p:extLst>
          </p:nvPr>
        </p:nvGraphicFramePr>
        <p:xfrm>
          <a:off x="1406363" y="2212016"/>
          <a:ext cx="1532859" cy="495586"/>
        </p:xfrm>
        <a:graphic>
          <a:graphicData uri="http://schemas.openxmlformats.org/presentationml/2006/ole">
            <mc:AlternateContent xmlns:mc="http://schemas.openxmlformats.org/markup-compatibility/2006">
              <mc:Choice xmlns:v="urn:schemas-microsoft-com:vml" Requires="v">
                <p:oleObj spid="_x0000_s111662" name="Equation" r:id="rId7" imgW="1269449" imgH="406224" progId="Equation.DSMT4">
                  <p:embed/>
                </p:oleObj>
              </mc:Choice>
              <mc:Fallback>
                <p:oleObj name="Equation" r:id="rId7" imgW="1269449" imgH="406224" progId="Equation.DSMT4">
                  <p:embed/>
                  <p:pic>
                    <p:nvPicPr>
                      <p:cNvPr id="30" name="Object 29" descr="Integral start fraction 2 x cubed plus 3 x squared plus x plus 1 over 2 x plus 1 end fraction dx.">
                        <a:extLst>
                          <a:ext uri="{FF2B5EF4-FFF2-40B4-BE49-F238E27FC236}">
                            <a16:creationId xmlns:a16="http://schemas.microsoft.com/office/drawing/2014/main" id="{BA190582-0827-46C1-98D2-37F327F20B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6363" y="2212016"/>
                        <a:ext cx="1532859" cy="495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7">
            <a:extLst>
              <a:ext uri="{FF2B5EF4-FFF2-40B4-BE49-F238E27FC236}">
                <a16:creationId xmlns:a16="http://schemas.microsoft.com/office/drawing/2014/main" id="{23A6197D-B7BB-4614-BC8B-D0ED0AFC2126}"/>
              </a:ext>
            </a:extLst>
          </p:cNvPr>
          <p:cNvSpPr txBox="1">
            <a:spLocks/>
          </p:cNvSpPr>
          <p:nvPr/>
        </p:nvSpPr>
        <p:spPr>
          <a:xfrm>
            <a:off x="279517" y="2802209"/>
            <a:ext cx="8389937" cy="338554"/>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200"/>
              <a:t>Solution: Here we use long division to rewrite the integrand:</a:t>
            </a:r>
            <a:endParaRPr lang="en-US" sz="2200" dirty="0"/>
          </a:p>
        </p:txBody>
      </p:sp>
      <p:graphicFrame>
        <p:nvGraphicFramePr>
          <p:cNvPr id="10" name="Object 9" descr="Calculation to simplify an integral.&#10;Long description available in notes, Press F6.">
            <a:extLst>
              <a:ext uri="{FF2B5EF4-FFF2-40B4-BE49-F238E27FC236}">
                <a16:creationId xmlns:a16="http://schemas.microsoft.com/office/drawing/2014/main" id="{F3BE8E5D-A19B-4D09-9E31-9DEE657AFFD9}"/>
              </a:ext>
            </a:extLst>
          </p:cNvPr>
          <p:cNvGraphicFramePr>
            <a:graphicFrameLocks noChangeAspect="1"/>
          </p:cNvGraphicFramePr>
          <p:nvPr>
            <p:extLst>
              <p:ext uri="{D42A27DB-BD31-4B8C-83A1-F6EECF244321}">
                <p14:modId xmlns:p14="http://schemas.microsoft.com/office/powerpoint/2010/main" val="2536333369"/>
              </p:ext>
            </p:extLst>
          </p:nvPr>
        </p:nvGraphicFramePr>
        <p:xfrm>
          <a:off x="268628" y="3315708"/>
          <a:ext cx="6734308" cy="1273230"/>
        </p:xfrm>
        <a:graphic>
          <a:graphicData uri="http://schemas.openxmlformats.org/presentationml/2006/ole">
            <mc:AlternateContent xmlns:mc="http://schemas.openxmlformats.org/markup-compatibility/2006">
              <mc:Choice xmlns:v="urn:schemas-microsoft-com:vml" Requires="v">
                <p:oleObj spid="_x0000_s111663" name="Equation" r:id="rId9" imgW="4178300" imgH="787400" progId="Equation.DSMT4">
                  <p:embed/>
                </p:oleObj>
              </mc:Choice>
              <mc:Fallback>
                <p:oleObj name="Equation" r:id="rId9" imgW="4178300" imgH="787400" progId="Equation.DSMT4">
                  <p:embed/>
                  <p:pic>
                    <p:nvPicPr>
                      <p:cNvPr id="32" name="Object 31" descr="Calculation to simplify an integral.&#10;Long description available in notes, Press F6.">
                        <a:extLst>
                          <a:ext uri="{FF2B5EF4-FFF2-40B4-BE49-F238E27FC236}">
                            <a16:creationId xmlns:a16="http://schemas.microsoft.com/office/drawing/2014/main" id="{FAB59E9C-2823-47EC-B1FB-901924F38B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628" y="3315708"/>
                        <a:ext cx="6734308" cy="1273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descr="Integral 2 super 3 minus x baseline dx.">
            <a:extLst>
              <a:ext uri="{FF2B5EF4-FFF2-40B4-BE49-F238E27FC236}">
                <a16:creationId xmlns:a16="http://schemas.microsoft.com/office/drawing/2014/main" id="{34618567-92AF-41DB-8F85-C8321D451FA1}"/>
              </a:ext>
            </a:extLst>
          </p:cNvPr>
          <p:cNvGraphicFramePr>
            <a:graphicFrameLocks noChangeAspect="1"/>
          </p:cNvGraphicFramePr>
          <p:nvPr>
            <p:extLst>
              <p:ext uri="{D42A27DB-BD31-4B8C-83A1-F6EECF244321}">
                <p14:modId xmlns:p14="http://schemas.microsoft.com/office/powerpoint/2010/main" val="1146668147"/>
              </p:ext>
            </p:extLst>
          </p:nvPr>
        </p:nvGraphicFramePr>
        <p:xfrm>
          <a:off x="1151190" y="4743554"/>
          <a:ext cx="931862" cy="504825"/>
        </p:xfrm>
        <a:graphic>
          <a:graphicData uri="http://schemas.openxmlformats.org/presentationml/2006/ole">
            <mc:AlternateContent xmlns:mc="http://schemas.openxmlformats.org/markup-compatibility/2006">
              <mc:Choice xmlns:v="urn:schemas-microsoft-com:vml" Requires="v">
                <p:oleObj spid="_x0000_s111664" name="Equation" r:id="rId11" imgW="507960" imgH="279360" progId="Equation.DSMT4">
                  <p:embed/>
                </p:oleObj>
              </mc:Choice>
              <mc:Fallback>
                <p:oleObj name="Equation" r:id="rId11" imgW="507960" imgH="279360" progId="Equation.DSMT4">
                  <p:embed/>
                  <p:pic>
                    <p:nvPicPr>
                      <p:cNvPr id="22" name="Object 21" descr="Integral 2 super 3 minus x baseline dx.">
                        <a:extLst>
                          <a:ext uri="{FF2B5EF4-FFF2-40B4-BE49-F238E27FC236}">
                            <a16:creationId xmlns:a16="http://schemas.microsoft.com/office/drawing/2014/main" id="{1FEB4B94-89C1-4E03-AB1A-5066E6618ED4}"/>
                          </a:ext>
                        </a:extLst>
                      </p:cNvPr>
                      <p:cNvPicPr>
                        <a:picLocks noChangeAspect="1" noChangeArrowheads="1"/>
                      </p:cNvPicPr>
                      <p:nvPr/>
                    </p:nvPicPr>
                    <p:blipFill>
                      <a:blip r:embed="rId12"/>
                      <a:srcRect/>
                      <a:stretch>
                        <a:fillRect/>
                      </a:stretch>
                    </p:blipFill>
                    <p:spPr bwMode="auto">
                      <a:xfrm>
                        <a:off x="1151190" y="4743554"/>
                        <a:ext cx="93186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Content Placeholder 7">
            <a:extLst>
              <a:ext uri="{FF2B5EF4-FFF2-40B4-BE49-F238E27FC236}">
                <a16:creationId xmlns:a16="http://schemas.microsoft.com/office/drawing/2014/main" id="{49A29F2E-B9BB-46FE-B735-E38B7BB2715C}"/>
              </a:ext>
            </a:extLst>
          </p:cNvPr>
          <p:cNvSpPr txBox="1">
            <a:spLocks/>
          </p:cNvSpPr>
          <p:nvPr/>
        </p:nvSpPr>
        <p:spPr>
          <a:xfrm>
            <a:off x="1406363" y="5399957"/>
            <a:ext cx="1094397" cy="338554"/>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200" dirty="0"/>
              <a:t>Solution: </a:t>
            </a:r>
          </a:p>
        </p:txBody>
      </p:sp>
      <p:graphicFrame>
        <p:nvGraphicFramePr>
          <p:cNvPr id="18" name="Object 17" descr="Calculation to simplify an integral.&#10;Long description is available in notes, Press F6.">
            <a:extLst>
              <a:ext uri="{FF2B5EF4-FFF2-40B4-BE49-F238E27FC236}">
                <a16:creationId xmlns:a16="http://schemas.microsoft.com/office/drawing/2014/main" id="{A746F322-1C2B-41B7-A010-81AC0672177B}"/>
              </a:ext>
            </a:extLst>
          </p:cNvPr>
          <p:cNvGraphicFramePr>
            <a:graphicFrameLocks noChangeAspect="1"/>
          </p:cNvGraphicFramePr>
          <p:nvPr>
            <p:extLst>
              <p:ext uri="{D42A27DB-BD31-4B8C-83A1-F6EECF244321}">
                <p14:modId xmlns:p14="http://schemas.microsoft.com/office/powerpoint/2010/main" val="1084046620"/>
              </p:ext>
            </p:extLst>
          </p:nvPr>
        </p:nvGraphicFramePr>
        <p:xfrm>
          <a:off x="2877915" y="4868902"/>
          <a:ext cx="4866998" cy="1938432"/>
        </p:xfrm>
        <a:graphic>
          <a:graphicData uri="http://schemas.openxmlformats.org/presentationml/2006/ole">
            <mc:AlternateContent xmlns:mc="http://schemas.openxmlformats.org/markup-compatibility/2006">
              <mc:Choice xmlns:v="urn:schemas-microsoft-com:vml" Requires="v">
                <p:oleObj spid="_x0000_s111665" name="Equation" r:id="rId13" imgW="3327400" imgH="1320800" progId="Equation.DSMT4">
                  <p:embed/>
                </p:oleObj>
              </mc:Choice>
              <mc:Fallback>
                <p:oleObj name="Equation" r:id="rId13" imgW="3327400" imgH="1320800" progId="Equation.DSMT4">
                  <p:embed/>
                  <p:pic>
                    <p:nvPicPr>
                      <p:cNvPr id="24" name="Object 23" descr="Calculation to simplify an integral.&#10;Long description is available in notes, Press F6.">
                        <a:extLst>
                          <a:ext uri="{FF2B5EF4-FFF2-40B4-BE49-F238E27FC236}">
                            <a16:creationId xmlns:a16="http://schemas.microsoft.com/office/drawing/2014/main" id="{4E35CE40-D5D0-4699-A836-3B71B188481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7915" y="4868902"/>
                        <a:ext cx="4866998" cy="1938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ontent Placeholder 6">
            <a:extLst>
              <a:ext uri="{FF2B5EF4-FFF2-40B4-BE49-F238E27FC236}">
                <a16:creationId xmlns:a16="http://schemas.microsoft.com/office/drawing/2014/main" id="{645B0C4F-151C-4F26-830A-4A5D1F273600}"/>
              </a:ext>
            </a:extLst>
          </p:cNvPr>
          <p:cNvSpPr txBox="1">
            <a:spLocks/>
          </p:cNvSpPr>
          <p:nvPr/>
        </p:nvSpPr>
        <p:spPr>
          <a:xfrm>
            <a:off x="243942" y="4751983"/>
            <a:ext cx="993169" cy="369332"/>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sz="2400" dirty="0">
                <a:solidFill>
                  <a:srgbClr val="007FA3"/>
                </a:solidFill>
                <a:sym typeface="Symbol" panose="05050102010706020507" pitchFamily="18" charset="2"/>
              </a:rPr>
              <a:t>c. </a:t>
            </a:r>
            <a:r>
              <a:rPr lang="en-US" sz="2400" dirty="0">
                <a:sym typeface="Symbol" panose="05050102010706020507" pitchFamily="18" charset="2"/>
              </a:rPr>
              <a:t>Find</a:t>
            </a:r>
            <a:endParaRPr lang="en-IN" sz="2400" dirty="0"/>
          </a:p>
        </p:txBody>
      </p:sp>
    </p:spTree>
    <p:extLst>
      <p:ext uri="{BB962C8B-B14F-4D97-AF65-F5344CB8AC3E}">
        <p14:creationId xmlns:p14="http://schemas.microsoft.com/office/powerpoint/2010/main" val="2139651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91B6910A-D1FD-4A35-AF01-6C44B79FA85A}"/>
              </a:ext>
            </a:extLst>
          </p:cNvPr>
          <p:cNvSpPr>
            <a:spLocks noGrp="1"/>
          </p:cNvSpPr>
          <p:nvPr>
            <p:ph type="title"/>
          </p:nvPr>
        </p:nvSpPr>
        <p:spPr>
          <a:xfrm>
            <a:off x="119195" y="128367"/>
            <a:ext cx="8380279" cy="430887"/>
          </a:xfrm>
        </p:spPr>
        <p:txBody>
          <a:bodyPr lIns="0" tIns="0" rIns="0" bIns="0" anchor="ctr">
            <a:spAutoFit/>
          </a:bodyPr>
          <a:lstStyle/>
          <a:p>
            <a:r>
              <a:rPr lang="en-US" sz="2800" dirty="0">
                <a:solidFill>
                  <a:srgbClr val="0070C0"/>
                </a:solidFill>
              </a:rPr>
              <a:t>14.7 The Fundamental Theorem of Calculus  </a:t>
            </a:r>
          </a:p>
        </p:txBody>
      </p:sp>
      <p:pic>
        <p:nvPicPr>
          <p:cNvPr id="3" name="Picture 2">
            <a:extLst>
              <a:ext uri="{FF2B5EF4-FFF2-40B4-BE49-F238E27FC236}">
                <a16:creationId xmlns:a16="http://schemas.microsoft.com/office/drawing/2014/main" id="{C5A7AFC2-584C-41C2-8897-8C5578247F46}"/>
              </a:ext>
            </a:extLst>
          </p:cNvPr>
          <p:cNvPicPr>
            <a:picLocks noChangeAspect="1"/>
          </p:cNvPicPr>
          <p:nvPr/>
        </p:nvPicPr>
        <p:blipFill>
          <a:blip r:embed="rId3"/>
          <a:stretch>
            <a:fillRect/>
          </a:stretch>
        </p:blipFill>
        <p:spPr>
          <a:xfrm>
            <a:off x="242343" y="688878"/>
            <a:ext cx="8025436" cy="1518703"/>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BEE0B0E-9AF4-4F02-8435-2922D78791F4}"/>
                  </a:ext>
                </a:extLst>
              </p:cNvPr>
              <p:cNvSpPr txBox="1"/>
              <p:nvPr/>
            </p:nvSpPr>
            <p:spPr>
              <a:xfrm>
                <a:off x="119195" y="2385121"/>
                <a:ext cx="8564362" cy="1015663"/>
              </a:xfrm>
              <a:prstGeom prst="rect">
                <a:avLst/>
              </a:prstGeom>
              <a:noFill/>
            </p:spPr>
            <p:txBody>
              <a:bodyPr wrap="square">
                <a:spAutoFit/>
              </a:bodyPr>
              <a:lstStyle/>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Where </a:t>
                </a:r>
                <a:r>
                  <a:rPr lang="en-US" sz="2000" i="1" dirty="0">
                    <a:effectLst/>
                    <a:latin typeface="Times New Roman" panose="02020603050405020304" pitchFamily="18" charset="0"/>
                    <a:ea typeface="Times New Roman" panose="02020603050405020304" pitchFamily="18" charset="0"/>
                  </a:rPr>
                  <a:t>a</a:t>
                </a:r>
                <a:r>
                  <a:rPr lang="en-US" sz="2000" dirty="0">
                    <a:effectLst/>
                    <a:latin typeface="Times New Roman" panose="02020603050405020304" pitchFamily="18" charset="0"/>
                    <a:ea typeface="Times New Roman" panose="02020603050405020304" pitchFamily="18" charset="0"/>
                  </a:rPr>
                  <a:t> and </a:t>
                </a:r>
                <a:r>
                  <a:rPr lang="en-US" sz="2000" i="1" dirty="0">
                    <a:effectLst/>
                    <a:latin typeface="Times New Roman" panose="02020603050405020304" pitchFamily="18" charset="0"/>
                    <a:ea typeface="Times New Roman" panose="02020603050405020304" pitchFamily="18" charset="0"/>
                  </a:rPr>
                  <a:t>b</a:t>
                </a:r>
                <a:r>
                  <a:rPr lang="en-US" sz="2000" dirty="0">
                    <a:effectLst/>
                    <a:latin typeface="Times New Roman" panose="02020603050405020304" pitchFamily="18" charset="0"/>
                    <a:ea typeface="Times New Roman" panose="02020603050405020304" pitchFamily="18" charset="0"/>
                  </a:rPr>
                  <a:t> are called the </a:t>
                </a:r>
                <a:r>
                  <a:rPr lang="en-US" sz="2000" i="1" dirty="0">
                    <a:solidFill>
                      <a:srgbClr val="FF0000"/>
                    </a:solidFill>
                    <a:effectLst/>
                    <a:latin typeface="Times New Roman" panose="02020603050405020304" pitchFamily="18" charset="0"/>
                    <a:ea typeface="Times New Roman" panose="02020603050405020304" pitchFamily="18" charset="0"/>
                  </a:rPr>
                  <a:t>limits of integration</a:t>
                </a:r>
                <a:r>
                  <a:rPr lang="en-US" sz="200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a </a:t>
                </a:r>
                <a:r>
                  <a:rPr lang="en-US" sz="2000" dirty="0">
                    <a:effectLst/>
                    <a:latin typeface="Times New Roman" panose="02020603050405020304" pitchFamily="18" charset="0"/>
                    <a:ea typeface="Times New Roman" panose="02020603050405020304" pitchFamily="18" charset="0"/>
                  </a:rPr>
                  <a:t>is the </a:t>
                </a:r>
                <a:r>
                  <a:rPr lang="en-US" sz="2000" i="1" dirty="0">
                    <a:effectLst/>
                    <a:latin typeface="Times New Roman" panose="02020603050405020304" pitchFamily="18" charset="0"/>
                    <a:ea typeface="Times New Roman" panose="02020603050405020304" pitchFamily="18" charset="0"/>
                  </a:rPr>
                  <a:t>lower limit</a:t>
                </a:r>
                <a:r>
                  <a:rPr lang="en-US" sz="2000" dirty="0">
                    <a:effectLst/>
                    <a:latin typeface="Times New Roman" panose="02020603050405020304" pitchFamily="18" charset="0"/>
                    <a:ea typeface="Times New Roman" panose="02020603050405020304" pitchFamily="18" charset="0"/>
                  </a:rPr>
                  <a:t> and </a:t>
                </a:r>
                <a:r>
                  <a:rPr lang="en-US" sz="2000" i="1" dirty="0">
                    <a:effectLst/>
                    <a:latin typeface="Times New Roman" panose="02020603050405020304" pitchFamily="18" charset="0"/>
                    <a:ea typeface="Times New Roman" panose="02020603050405020304" pitchFamily="18" charset="0"/>
                  </a:rPr>
                  <a:t>b </a:t>
                </a:r>
                <a:r>
                  <a:rPr lang="en-US" sz="2000" dirty="0">
                    <a:effectLst/>
                    <a:latin typeface="Times New Roman" panose="02020603050405020304" pitchFamily="18" charset="0"/>
                    <a:ea typeface="Times New Roman" panose="02020603050405020304" pitchFamily="18" charset="0"/>
                  </a:rPr>
                  <a:t>is the </a:t>
                </a:r>
                <a:r>
                  <a:rPr lang="en-US" sz="2000" i="1" dirty="0">
                    <a:solidFill>
                      <a:srgbClr val="FF0000"/>
                    </a:solidFill>
                    <a:effectLst/>
                    <a:latin typeface="Times New Roman" panose="02020603050405020304" pitchFamily="18" charset="0"/>
                    <a:ea typeface="Times New Roman" panose="02020603050405020304" pitchFamily="18" charset="0"/>
                  </a:rPr>
                  <a:t>upper limit</a:t>
                </a:r>
                <a:r>
                  <a:rPr lang="en-US" sz="2000" dirty="0">
                    <a:effectLst/>
                    <a:latin typeface="Times New Roman" panose="02020603050405020304" pitchFamily="18" charset="0"/>
                    <a:ea typeface="Times New Roman" panose="02020603050405020304" pitchFamily="18" charset="0"/>
                  </a:rPr>
                  <a:t>. The symbol </a:t>
                </a:r>
                <a:r>
                  <a:rPr lang="en-US" sz="2000" i="1" dirty="0">
                    <a:effectLst/>
                    <a:latin typeface="Times New Roman" panose="02020603050405020304" pitchFamily="18" charset="0"/>
                    <a:ea typeface="Times New Roman" panose="02020603050405020304" pitchFamily="18" charset="0"/>
                  </a:rPr>
                  <a:t>x</a:t>
                </a:r>
                <a:r>
                  <a:rPr lang="en-US" sz="2000" dirty="0">
                    <a:effectLst/>
                    <a:latin typeface="Times New Roman" panose="02020603050405020304" pitchFamily="18" charset="0"/>
                    <a:ea typeface="Times New Roman" panose="02020603050405020304" pitchFamily="18" charset="0"/>
                  </a:rPr>
                  <a:t> is called the </a:t>
                </a:r>
                <a:r>
                  <a:rPr lang="en-US" sz="2000" i="1" dirty="0">
                    <a:effectLst/>
                    <a:latin typeface="Times New Roman" panose="02020603050405020304" pitchFamily="18" charset="0"/>
                    <a:ea typeface="Times New Roman" panose="02020603050405020304" pitchFamily="18" charset="0"/>
                  </a:rPr>
                  <a:t>variable of integration</a:t>
                </a:r>
                <a:r>
                  <a:rPr lang="en-US" sz="20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rPr>
                  <a:t> is called the </a:t>
                </a:r>
                <a:r>
                  <a:rPr lang="en-US" sz="2000" i="1" dirty="0">
                    <a:solidFill>
                      <a:srgbClr val="FF0000"/>
                    </a:solidFill>
                    <a:effectLst/>
                    <a:latin typeface="Times New Roman" panose="02020603050405020304" pitchFamily="18" charset="0"/>
                    <a:ea typeface="Times New Roman" panose="02020603050405020304" pitchFamily="18" charset="0"/>
                  </a:rPr>
                  <a:t>integrand</a:t>
                </a:r>
                <a:r>
                  <a:rPr lang="en-US" sz="2000" dirty="0">
                    <a:effectLst/>
                    <a:latin typeface="Times New Roman" panose="02020603050405020304" pitchFamily="18" charset="0"/>
                    <a:ea typeface="Times New Roman" panose="02020603050405020304" pitchFamily="18" charset="0"/>
                  </a:rPr>
                  <a:t>.</a:t>
                </a:r>
              </a:p>
            </p:txBody>
          </p:sp>
        </mc:Choice>
        <mc:Fallback>
          <p:sp>
            <p:nvSpPr>
              <p:cNvPr id="4" name="TextBox 3">
                <a:extLst>
                  <a:ext uri="{FF2B5EF4-FFF2-40B4-BE49-F238E27FC236}">
                    <a16:creationId xmlns:a16="http://schemas.microsoft.com/office/drawing/2014/main" id="{0BEE0B0E-9AF4-4F02-8435-2922D78791F4}"/>
                  </a:ext>
                </a:extLst>
              </p:cNvPr>
              <p:cNvSpPr txBox="1">
                <a:spLocks noRot="1" noChangeAspect="1" noMove="1" noResize="1" noEditPoints="1" noAdjustHandles="1" noChangeArrowheads="1" noChangeShapeType="1" noTextEdit="1"/>
              </p:cNvSpPr>
              <p:nvPr/>
            </p:nvSpPr>
            <p:spPr>
              <a:xfrm>
                <a:off x="119195" y="2385121"/>
                <a:ext cx="8564362" cy="1015663"/>
              </a:xfrm>
              <a:prstGeom prst="rect">
                <a:avLst/>
              </a:prstGeom>
              <a:blipFill>
                <a:blip r:embed="rId4"/>
                <a:stretch>
                  <a:fillRect l="-783" t="-2994" r="-783" b="-958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5A2745D-1E0B-4A23-9858-022E5E5C60E9}"/>
              </a:ext>
            </a:extLst>
          </p:cNvPr>
          <p:cNvSpPr txBox="1"/>
          <p:nvPr/>
        </p:nvSpPr>
        <p:spPr>
          <a:xfrm>
            <a:off x="313624" y="3530408"/>
            <a:ext cx="8738484" cy="707886"/>
          </a:xfrm>
          <a:prstGeom prst="rect">
            <a:avLst/>
          </a:prstGeom>
          <a:noFill/>
        </p:spPr>
        <p:txBody>
          <a:bodyPr wrap="square">
            <a:spAutoFit/>
          </a:bodyPr>
          <a:lstStyle/>
          <a:p>
            <a:pPr marL="0" marR="0" algn="just">
              <a:spcBef>
                <a:spcPts val="0"/>
              </a:spcBef>
              <a:spcAft>
                <a:spcPts val="0"/>
              </a:spcAft>
            </a:pPr>
            <a:r>
              <a:rPr lang="en-US" sz="2000" b="1" dirty="0">
                <a:solidFill>
                  <a:srgbClr val="0000FF"/>
                </a:solidFill>
                <a:effectLst/>
                <a:latin typeface="Times New Roman" panose="02020603050405020304" pitchFamily="18" charset="0"/>
                <a:ea typeface="Times New Roman" panose="02020603050405020304" pitchFamily="18" charset="0"/>
              </a:rPr>
              <a:t>Remark</a:t>
            </a:r>
            <a:r>
              <a:rPr lang="en-US" sz="2000" dirty="0">
                <a:solidFill>
                  <a:srgbClr val="0000FF"/>
                </a:solidFill>
                <a:effectLst/>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he above definition is some times called the </a:t>
            </a:r>
            <a:r>
              <a:rPr lang="en-US" sz="2000" i="1" dirty="0">
                <a:effectLst/>
                <a:latin typeface="Times New Roman" panose="02020603050405020304" pitchFamily="18" charset="0"/>
                <a:ea typeface="Times New Roman" panose="02020603050405020304" pitchFamily="18" charset="0"/>
              </a:rPr>
              <a:t>fundamental theorem of calculus</a:t>
            </a:r>
            <a:r>
              <a:rPr lang="en-US" sz="2000" dirty="0">
                <a:effectLst/>
                <a:latin typeface="Times New Roman" panose="02020603050405020304" pitchFamily="18" charset="0"/>
                <a:ea typeface="Times New Roman" panose="02020603050405020304" pitchFamily="18" charset="0"/>
              </a:rPr>
              <a:t>. </a:t>
            </a:r>
          </a:p>
        </p:txBody>
      </p:sp>
      <p:sp>
        <p:nvSpPr>
          <p:cNvPr id="6" name="TextBox 5">
            <a:extLst>
              <a:ext uri="{FF2B5EF4-FFF2-40B4-BE49-F238E27FC236}">
                <a16:creationId xmlns:a16="http://schemas.microsoft.com/office/drawing/2014/main" id="{9A174824-D91F-4FD5-BB12-57137DDDD0A1}"/>
              </a:ext>
            </a:extLst>
          </p:cNvPr>
          <p:cNvSpPr txBox="1"/>
          <p:nvPr/>
        </p:nvSpPr>
        <p:spPr>
          <a:xfrm>
            <a:off x="916739" y="4340021"/>
            <a:ext cx="6154310" cy="707886"/>
          </a:xfrm>
          <a:prstGeom prst="rect">
            <a:avLst/>
          </a:prstGeom>
          <a:noFill/>
        </p:spPr>
        <p:txBody>
          <a:bodyPr wrap="square">
            <a:spAutoFit/>
          </a:bodyPr>
          <a:lstStyle/>
          <a:p>
            <a:pPr marL="0" marR="0">
              <a:spcBef>
                <a:spcPts val="0"/>
              </a:spcBef>
              <a:spcAft>
                <a:spcPts val="0"/>
              </a:spcAft>
            </a:pPr>
            <a:r>
              <a:rPr lang="en-US" sz="2000" b="1" dirty="0">
                <a:solidFill>
                  <a:srgbClr val="3333FF"/>
                </a:solidFill>
                <a:effectLst/>
                <a:latin typeface="Times New Roman" panose="02020603050405020304" pitchFamily="18" charset="0"/>
                <a:ea typeface="Times New Roman" panose="02020603050405020304" pitchFamily="18" charset="0"/>
              </a:rPr>
              <a:t>Note:</a:t>
            </a:r>
            <a:r>
              <a:rPr lang="en-US" sz="2000" dirty="0">
                <a:effectLst/>
                <a:latin typeface="Times New Roman" panose="02020603050405020304" pitchFamily="18" charset="0"/>
                <a:ea typeface="Times New Roman" panose="02020603050405020304" pitchFamily="18" charset="0"/>
              </a:rPr>
              <a:t> Another form of the fundamental theorem of calculus is </a:t>
            </a:r>
          </a:p>
        </p:txBody>
      </p:sp>
      <p:pic>
        <p:nvPicPr>
          <p:cNvPr id="7" name="Picture 6">
            <a:extLst>
              <a:ext uri="{FF2B5EF4-FFF2-40B4-BE49-F238E27FC236}">
                <a16:creationId xmlns:a16="http://schemas.microsoft.com/office/drawing/2014/main" id="{5A0E6691-B5C3-4304-85F1-86208BAB5798}"/>
              </a:ext>
            </a:extLst>
          </p:cNvPr>
          <p:cNvPicPr>
            <a:picLocks noChangeAspect="1"/>
          </p:cNvPicPr>
          <p:nvPr/>
        </p:nvPicPr>
        <p:blipFill>
          <a:blip r:embed="rId5"/>
          <a:stretch>
            <a:fillRect/>
          </a:stretch>
        </p:blipFill>
        <p:spPr>
          <a:xfrm>
            <a:off x="2750111" y="4810719"/>
            <a:ext cx="2705100" cy="552450"/>
          </a:xfrm>
          <a:prstGeom prst="rect">
            <a:avLst/>
          </a:prstGeom>
        </p:spPr>
      </p:pic>
      <p:sp>
        <p:nvSpPr>
          <p:cNvPr id="8" name="Content Placeholder 10">
            <a:extLst>
              <a:ext uri="{FF2B5EF4-FFF2-40B4-BE49-F238E27FC236}">
                <a16:creationId xmlns:a16="http://schemas.microsoft.com/office/drawing/2014/main" id="{E1B2AB8B-09E0-4955-9704-469F01C82E56}"/>
              </a:ext>
            </a:extLst>
          </p:cNvPr>
          <p:cNvSpPr txBox="1">
            <a:spLocks/>
          </p:cNvSpPr>
          <p:nvPr/>
        </p:nvSpPr>
        <p:spPr>
          <a:xfrm>
            <a:off x="313624" y="5829607"/>
            <a:ext cx="4427855"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None/>
              <a:defRPr sz="900" b="0" i="0" u="none" strike="noStrike" cap="none">
                <a:solidFill>
                  <a:schemeClr val="tx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pPr>
              <a:spcBef>
                <a:spcPts val="600"/>
              </a:spcBef>
            </a:pPr>
            <a:r>
              <a:rPr lang="en-US" sz="2000"/>
              <a:t>Since a function </a:t>
            </a:r>
            <a:r>
              <a:rPr lang="en-US" sz="2000" i="1"/>
              <a:t>f</a:t>
            </a:r>
            <a:r>
              <a:rPr lang="en-US" sz="2000"/>
              <a:t> is an antiderivative of</a:t>
            </a:r>
            <a:endParaRPr lang="en-US" sz="2000" dirty="0"/>
          </a:p>
        </p:txBody>
      </p:sp>
      <p:graphicFrame>
        <p:nvGraphicFramePr>
          <p:cNvPr id="9" name="Object 8" descr="f dash.">
            <a:extLst>
              <a:ext uri="{FF2B5EF4-FFF2-40B4-BE49-F238E27FC236}">
                <a16:creationId xmlns:a16="http://schemas.microsoft.com/office/drawing/2014/main" id="{C4090768-B598-4679-98A7-22F28D66D4F3}"/>
              </a:ext>
            </a:extLst>
          </p:cNvPr>
          <p:cNvGraphicFramePr>
            <a:graphicFrameLocks noChangeAspect="1"/>
          </p:cNvGraphicFramePr>
          <p:nvPr>
            <p:extLst>
              <p:ext uri="{D42A27DB-BD31-4B8C-83A1-F6EECF244321}">
                <p14:modId xmlns:p14="http://schemas.microsoft.com/office/powerpoint/2010/main" val="605747248"/>
              </p:ext>
            </p:extLst>
          </p:nvPr>
        </p:nvGraphicFramePr>
        <p:xfrm>
          <a:off x="4769755" y="5825436"/>
          <a:ext cx="385763" cy="349250"/>
        </p:xfrm>
        <a:graphic>
          <a:graphicData uri="http://schemas.openxmlformats.org/presentationml/2006/ole">
            <mc:AlternateContent xmlns:mc="http://schemas.openxmlformats.org/markup-compatibility/2006">
              <mc:Choice xmlns:v="urn:schemas-microsoft-com:vml" Requires="v">
                <p:oleObj spid="_x0000_s112648" name="Equation" r:id="rId6" imgW="253800" imgH="228600" progId="Equation.DSMT4">
                  <p:embed/>
                </p:oleObj>
              </mc:Choice>
              <mc:Fallback>
                <p:oleObj name="Equation" r:id="rId6" imgW="253800" imgH="228600" progId="Equation.DSMT4">
                  <p:embed/>
                  <p:pic>
                    <p:nvPicPr>
                      <p:cNvPr id="18" name="Object 17" descr="f dash.">
                        <a:extLst>
                          <a:ext uri="{FF2B5EF4-FFF2-40B4-BE49-F238E27FC236}">
                            <a16:creationId xmlns:a16="http://schemas.microsoft.com/office/drawing/2014/main" id="{C8042E0F-4FF6-434C-BEB0-B4A45C6F76CB}"/>
                          </a:ext>
                        </a:extLst>
                      </p:cNvPr>
                      <p:cNvPicPr>
                        <a:picLocks noChangeAspect="1" noChangeArrowheads="1"/>
                      </p:cNvPicPr>
                      <p:nvPr/>
                    </p:nvPicPr>
                    <p:blipFill>
                      <a:blip r:embed="rId7"/>
                      <a:srcRect/>
                      <a:stretch>
                        <a:fillRect/>
                      </a:stretch>
                    </p:blipFill>
                    <p:spPr bwMode="auto">
                      <a:xfrm>
                        <a:off x="4769755" y="5825436"/>
                        <a:ext cx="385763" cy="34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11">
            <a:extLst>
              <a:ext uri="{FF2B5EF4-FFF2-40B4-BE49-F238E27FC236}">
                <a16:creationId xmlns:a16="http://schemas.microsoft.com/office/drawing/2014/main" id="{0C92186C-A891-40BD-BD2A-F56DFBF85660}"/>
              </a:ext>
            </a:extLst>
          </p:cNvPr>
          <p:cNvSpPr txBox="1">
            <a:spLocks/>
          </p:cNvSpPr>
          <p:nvPr/>
        </p:nvSpPr>
        <p:spPr>
          <a:xfrm>
            <a:off x="5161871" y="5857521"/>
            <a:ext cx="3579492" cy="316486"/>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sz="2000"/>
              <a:t> </a:t>
            </a:r>
            <a:r>
              <a:rPr lang="en-US" sz="2000">
                <a:sym typeface="Symbol" panose="05050102010706020507" pitchFamily="18" charset="2"/>
              </a:rPr>
              <a:t>by the fundamental Theorem</a:t>
            </a:r>
            <a:endParaRPr lang="en-US" sz="2000" dirty="0"/>
          </a:p>
        </p:txBody>
      </p:sp>
      <p:sp>
        <p:nvSpPr>
          <p:cNvPr id="11" name="Content Placeholder 12">
            <a:extLst>
              <a:ext uri="{FF2B5EF4-FFF2-40B4-BE49-F238E27FC236}">
                <a16:creationId xmlns:a16="http://schemas.microsoft.com/office/drawing/2014/main" id="{17B1721B-9680-453D-831D-E4A9092C1B2D}"/>
              </a:ext>
            </a:extLst>
          </p:cNvPr>
          <p:cNvSpPr txBox="1">
            <a:spLocks/>
          </p:cNvSpPr>
          <p:nvPr/>
        </p:nvSpPr>
        <p:spPr>
          <a:xfrm>
            <a:off x="360119" y="6231607"/>
            <a:ext cx="1042224"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sz="2000">
                <a:sym typeface="Symbol" panose="05050102010706020507" pitchFamily="18" charset="2"/>
              </a:rPr>
              <a:t>we have</a:t>
            </a:r>
            <a:endParaRPr lang="en-US" sz="2000" dirty="0"/>
          </a:p>
        </p:txBody>
      </p:sp>
      <p:graphicFrame>
        <p:nvGraphicFramePr>
          <p:cNvPr id="12" name="Object 11" descr="Integral ranging from b to a of f dash left parenthesis x right parenthesis dx equals f left parenthesis a right parenthesis minus f left parenthesis a right parenthesis.">
            <a:extLst>
              <a:ext uri="{FF2B5EF4-FFF2-40B4-BE49-F238E27FC236}">
                <a16:creationId xmlns:a16="http://schemas.microsoft.com/office/drawing/2014/main" id="{51E3B813-B857-4156-9AD9-4475C1C42775}"/>
              </a:ext>
            </a:extLst>
          </p:cNvPr>
          <p:cNvGraphicFramePr>
            <a:graphicFrameLocks noChangeAspect="1"/>
          </p:cNvGraphicFramePr>
          <p:nvPr>
            <p:extLst>
              <p:ext uri="{D42A27DB-BD31-4B8C-83A1-F6EECF244321}">
                <p14:modId xmlns:p14="http://schemas.microsoft.com/office/powerpoint/2010/main" val="591171377"/>
              </p:ext>
            </p:extLst>
          </p:nvPr>
        </p:nvGraphicFramePr>
        <p:xfrm>
          <a:off x="1350409" y="6176421"/>
          <a:ext cx="1832515" cy="553212"/>
        </p:xfrm>
        <a:graphic>
          <a:graphicData uri="http://schemas.openxmlformats.org/presentationml/2006/ole">
            <mc:AlternateContent xmlns:mc="http://schemas.openxmlformats.org/markup-compatibility/2006">
              <mc:Choice xmlns:v="urn:schemas-microsoft-com:vml" Requires="v">
                <p:oleObj spid="_x0000_s112649" name="Equation" r:id="rId8" imgW="1511300" imgH="457200" progId="Equation.DSMT4">
                  <p:embed/>
                </p:oleObj>
              </mc:Choice>
              <mc:Fallback>
                <p:oleObj name="Equation" r:id="rId8" imgW="1511300" imgH="457200" progId="Equation.DSMT4">
                  <p:embed/>
                  <p:pic>
                    <p:nvPicPr>
                      <p:cNvPr id="19" name="Object 18" descr="Integral ranging from b to a of f dash left parenthesis x right parenthesis dx equals f left parenthesis a right parenthesis minus f left parenthesis a right parenthesis.">
                        <a:extLst>
                          <a:ext uri="{FF2B5EF4-FFF2-40B4-BE49-F238E27FC236}">
                            <a16:creationId xmlns:a16="http://schemas.microsoft.com/office/drawing/2014/main" id="{C3E81CF7-06A3-4DF1-89BA-51AFFAE927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0409" y="6176421"/>
                        <a:ext cx="1832515" cy="55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97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0C0115-DAC9-4B4D-A9CE-591BF86B1CC6}"/>
              </a:ext>
            </a:extLst>
          </p:cNvPr>
          <p:cNvSpPr>
            <a:spLocks noGrp="1"/>
          </p:cNvSpPr>
          <p:nvPr>
            <p:ph type="title"/>
          </p:nvPr>
        </p:nvSpPr>
        <p:spPr>
          <a:xfrm>
            <a:off x="406401" y="201371"/>
            <a:ext cx="8378824" cy="553998"/>
          </a:xfrm>
          <a:noFill/>
          <a:ln>
            <a:noFill/>
          </a:ln>
        </p:spPr>
        <p:txBody>
          <a:bodyPr wrap="square" lIns="0" tIns="0" rIns="0" bIns="0" anchor="ctr" anchorCtr="0">
            <a:spAutoFit/>
          </a:bodyPr>
          <a:lstStyle/>
          <a:p>
            <a:r>
              <a:rPr lang="en-US" dirty="0">
                <a:solidFill>
                  <a:srgbClr val="0070C0"/>
                </a:solidFill>
              </a:rPr>
              <a:t>14.1 Differentials </a:t>
            </a:r>
            <a:r>
              <a:rPr lang="en-US" sz="2800" dirty="0">
                <a:solidFill>
                  <a:srgbClr val="0070C0"/>
                </a:solidFill>
              </a:rPr>
              <a:t> </a:t>
            </a:r>
            <a:endParaRPr lang="en-IN" sz="2800" dirty="0">
              <a:solidFill>
                <a:srgbClr val="0070C0"/>
              </a:solidFill>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D582877-90BB-4345-9A67-C1644862DC21}"/>
                  </a:ext>
                </a:extLst>
              </p:cNvPr>
              <p:cNvSpPr txBox="1"/>
              <p:nvPr/>
            </p:nvSpPr>
            <p:spPr>
              <a:xfrm>
                <a:off x="234544" y="719676"/>
                <a:ext cx="8268106" cy="2554545"/>
              </a:xfrm>
              <a:prstGeom prst="rect">
                <a:avLst/>
              </a:prstGeom>
              <a:noFill/>
            </p:spPr>
            <p:txBody>
              <a:bodyPr wrap="square">
                <a:spAutoFit/>
              </a:bodyPr>
              <a:lstStyle/>
              <a:p>
                <a:pPr algn="just"/>
                <a:r>
                  <a:rPr lang="en-US" sz="2000" b="1" dirty="0">
                    <a:solidFill>
                      <a:srgbClr val="0000FF"/>
                    </a:solidFill>
                    <a:effectLst/>
                    <a:latin typeface="Times New Roman" panose="02020603050405020304" pitchFamily="18" charset="0"/>
                    <a:ea typeface="Times New Roman" panose="02020603050405020304" pitchFamily="18" charset="0"/>
                  </a:rPr>
                  <a:t>Definition:</a:t>
                </a:r>
                <a:r>
                  <a:rPr lang="en-US" sz="2000" dirty="0">
                    <a:effectLst/>
                    <a:latin typeface="Times New Roman" panose="02020603050405020304" pitchFamily="18" charset="0"/>
                    <a:ea typeface="Times New Roman" panose="02020603050405020304" pitchFamily="18" charset="0"/>
                  </a:rPr>
                  <a:t> Let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𝑦</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rPr>
                  <a:t> be differentiable function. The change in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𝑥</m:t>
                    </m:r>
                  </m:oMath>
                </a14:m>
                <a:r>
                  <a:rPr lang="en-US" sz="2000" dirty="0">
                    <a:effectLst/>
                    <a:latin typeface="Times New Roman" panose="02020603050405020304" pitchFamily="18" charset="0"/>
                    <a:ea typeface="Times New Roman" panose="02020603050405020304" pitchFamily="18" charset="0"/>
                  </a:rPr>
                  <a:t> is denoted by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𝛥</m:t>
                    </m:r>
                    <m:r>
                      <a:rPr lang="en-US" sz="2000" i="1">
                        <a:effectLst/>
                        <a:latin typeface="Cambria Math" panose="02040503050406030204" pitchFamily="18" charset="0"/>
                        <a:ea typeface="Times New Roman" panose="02020603050405020304" pitchFamily="18" charset="0"/>
                      </a:rPr>
                      <m:t>𝑥</m:t>
                    </m:r>
                  </m:oMath>
                </a14:m>
                <a:r>
                  <a:rPr lang="en-US" sz="2000" dirty="0">
                    <a:effectLst/>
                    <a:latin typeface="Times New Roman" panose="02020603050405020304" pitchFamily="18" charset="0"/>
                    <a:ea typeface="Times New Roman" panose="02020603050405020304" pitchFamily="18" charset="0"/>
                  </a:rPr>
                  <a:t>. The change in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𝑦</m:t>
                    </m:r>
                  </m:oMath>
                </a14:m>
                <a:r>
                  <a:rPr lang="en-US" sz="2000" dirty="0">
                    <a:effectLst/>
                    <a:latin typeface="Times New Roman" panose="02020603050405020304" pitchFamily="18" charset="0"/>
                    <a:ea typeface="Times New Roman" panose="02020603050405020304" pitchFamily="18" charset="0"/>
                  </a:rPr>
                  <a:t> is denoted by </a:t>
                </a:r>
                <a14:m>
                  <m:oMath xmlns:m="http://schemas.openxmlformats.org/officeDocument/2006/math">
                    <m:r>
                      <a:rPr lang="en-US" sz="2000" i="1">
                        <a:effectLst/>
                        <a:latin typeface="Cambria Math" panose="02040503050406030204" pitchFamily="18" charset="0"/>
                        <a:ea typeface="Times New Roman" panose="02020603050405020304" pitchFamily="18" charset="0"/>
                      </a:rPr>
                      <m:t>𝛥</m:t>
                    </m:r>
                    <m:r>
                      <a:rPr lang="en-US" sz="2000" i="1">
                        <a:effectLst/>
                        <a:latin typeface="Cambria Math" panose="02040503050406030204" pitchFamily="18" charset="0"/>
                        <a:ea typeface="Times New Roman" panose="02020603050405020304" pitchFamily="18" charset="0"/>
                      </a:rPr>
                      <m:t>𝑦</m:t>
                    </m:r>
                  </m:oMath>
                </a14:m>
                <a:r>
                  <a:rPr lang="en-US" sz="2000" dirty="0">
                    <a:effectLst/>
                    <a:latin typeface="Times New Roman" panose="02020603050405020304" pitchFamily="18" charset="0"/>
                    <a:ea typeface="Times New Roman" panose="02020603050405020304" pitchFamily="18" charset="0"/>
                  </a:rPr>
                  <a:t>and is defined as</a:t>
                </a:r>
                <a14:m>
                  <m:oMath xmlns:m="http://schemas.openxmlformats.org/officeDocument/2006/math">
                    <m:r>
                      <a:rPr lang="en-US" sz="2000" b="0" i="0" smtClean="0">
                        <a:effectLst/>
                        <a:latin typeface="Cambria Math" panose="02040503050406030204" pitchFamily="18" charset="0"/>
                        <a:ea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rPr>
                      <m:t>𝛥</m:t>
                    </m:r>
                    <m:r>
                      <a:rPr lang="en-US" sz="2000" i="1">
                        <a:effectLst/>
                        <a:latin typeface="Cambria Math" panose="02040503050406030204" pitchFamily="18" charset="0"/>
                        <a:ea typeface="Times New Roman" panose="02020603050405020304" pitchFamily="18" charset="0"/>
                      </a:rPr>
                      <m:t>𝑦</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𝛥</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m:t>
                    </m:r>
                  </m:oMath>
                </a14:m>
                <a:r>
                  <a:rPr lang="en-US" sz="2000" dirty="0">
                    <a:effectLst/>
                    <a:latin typeface="Times New Roman" panose="02020603050405020304" pitchFamily="18" charset="0"/>
                    <a:ea typeface="Times New Roman" panose="02020603050405020304" pitchFamily="18" charset="0"/>
                  </a:rPr>
                  <a:t>. The  </a:t>
                </a:r>
                <a:r>
                  <a:rPr lang="en-US" sz="2000" b="1" dirty="0">
                    <a:solidFill>
                      <a:srgbClr val="FF0000"/>
                    </a:solidFill>
                    <a:effectLst/>
                    <a:latin typeface="Times New Roman" panose="02020603050405020304" pitchFamily="18" charset="0"/>
                    <a:ea typeface="Times New Roman" panose="02020603050405020304" pitchFamily="18" charset="0"/>
                  </a:rPr>
                  <a:t>differential of</a:t>
                </a:r>
                <a14:m>
                  <m:oMath xmlns:m="http://schemas.openxmlformats.org/officeDocument/2006/math">
                    <m:r>
                      <a:rPr lang="en-US" sz="2000" b="1" i="0" smtClean="0">
                        <a:effectLst/>
                        <a:latin typeface="Cambria Math" panose="02040503050406030204" pitchFamily="18" charset="0"/>
                        <a:ea typeface="Times New Roman" panose="02020603050405020304" pitchFamily="18" charset="0"/>
                      </a:rPr>
                      <m:t> </m:t>
                    </m:r>
                    <m:r>
                      <a:rPr lang="en-US" sz="2000" b="1" i="1">
                        <a:effectLst/>
                        <a:latin typeface="Cambria Math" panose="02040503050406030204" pitchFamily="18" charset="0"/>
                        <a:ea typeface="Times New Roman" panose="02020603050405020304" pitchFamily="18" charset="0"/>
                      </a:rPr>
                      <m:t>𝒚</m:t>
                    </m:r>
                    <m:r>
                      <a:rPr lang="en-US" sz="2000" b="1" i="1">
                        <a:effectLst/>
                        <a:latin typeface="Cambria Math" panose="02040503050406030204" pitchFamily="18" charset="0"/>
                        <a:ea typeface="Times New Roman" panose="02020603050405020304" pitchFamily="18" charset="0"/>
                      </a:rPr>
                      <m:t>,</m:t>
                    </m:r>
                  </m:oMath>
                </a14:m>
                <a:r>
                  <a:rPr lang="en-US" sz="2000" b="1"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denoted by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𝑑𝑦</m:t>
                    </m:r>
                  </m:oMath>
                </a14:m>
                <a:r>
                  <a:rPr lang="en-US" sz="2000" dirty="0">
                    <a:effectLst/>
                    <a:latin typeface="Times New Roman" panose="02020603050405020304" pitchFamily="18" charset="0"/>
                    <a:ea typeface="Times New Roman" panose="02020603050405020304" pitchFamily="18" charset="0"/>
                  </a:rPr>
                  <a:t>, is defined as </a:t>
                </a:r>
              </a:p>
              <a:p>
                <a:pPr algn="ctr"/>
                <a14:m>
                  <m:oMath xmlns:m="http://schemas.openxmlformats.org/officeDocument/2006/math">
                    <m:r>
                      <a:rPr lang="en-US" sz="2000" i="1">
                        <a:solidFill>
                          <a:srgbClr val="000000"/>
                        </a:solidFill>
                        <a:latin typeface="Cambria Math" panose="02040503050406030204" pitchFamily="18" charset="0"/>
                        <a:ea typeface="Times New Roman" panose="02020603050405020304" pitchFamily="18" charset="0"/>
                      </a:rPr>
                      <m:t>𝑑𝑦</m:t>
                    </m:r>
                    <m:r>
                      <a:rPr lang="en-US" sz="2000" i="1">
                        <a:solidFill>
                          <a:srgbClr val="000000"/>
                        </a:solidFill>
                        <a:latin typeface="Cambria Math" panose="02040503050406030204" pitchFamily="18" charset="0"/>
                        <a:ea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rPr>
                        </m:ctrlPr>
                      </m:sSupPr>
                      <m:e>
                        <m:r>
                          <a:rPr lang="en-US" sz="2000" i="1">
                            <a:solidFill>
                              <a:srgbClr val="000000"/>
                            </a:solidFill>
                            <a:latin typeface="Cambria Math" panose="02040503050406030204" pitchFamily="18" charset="0"/>
                            <a:ea typeface="Times New Roman" panose="02020603050405020304" pitchFamily="18" charset="0"/>
                          </a:rPr>
                          <m:t>𝑓</m:t>
                        </m:r>
                      </m:e>
                      <m:sup>
                        <m:r>
                          <a:rPr lang="en-US" sz="2000" i="1">
                            <a:solidFill>
                              <a:srgbClr val="000000"/>
                            </a:solidFill>
                            <a:latin typeface="Cambria Math" panose="02040503050406030204" pitchFamily="18" charset="0"/>
                            <a:ea typeface="Times New Roman" panose="02020603050405020304" pitchFamily="18" charset="0"/>
                          </a:rPr>
                          <m:t>′</m:t>
                        </m:r>
                      </m:sup>
                    </m:sSup>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𝑥</m:t>
                    </m:r>
                    <m:r>
                      <a:rPr lang="en-US" sz="2000" i="1">
                        <a:solidFill>
                          <a:srgbClr val="000000"/>
                        </a:solidFill>
                        <a:latin typeface="Cambria Math" panose="02040503050406030204" pitchFamily="18" charset="0"/>
                        <a:ea typeface="Times New Roman" panose="02020603050405020304" pitchFamily="18" charset="0"/>
                      </a:rPr>
                      <m:t>)</m:t>
                    </m:r>
                    <m:r>
                      <a:rPr lang="en-US" sz="2000" i="1">
                        <a:solidFill>
                          <a:srgbClr val="000000"/>
                        </a:solidFill>
                        <a:latin typeface="Cambria Math" panose="02040503050406030204" pitchFamily="18" charset="0"/>
                        <a:ea typeface="Times New Roman" panose="02020603050405020304" pitchFamily="18" charset="0"/>
                      </a:rPr>
                      <m:t>𝛥</m:t>
                    </m:r>
                    <m:r>
                      <a:rPr lang="en-US" sz="2000" i="1">
                        <a:solidFill>
                          <a:srgbClr val="000000"/>
                        </a:solidFill>
                        <a:latin typeface="Cambria Math" panose="02040503050406030204" pitchFamily="18" charset="0"/>
                        <a:ea typeface="Times New Roman" panose="02020603050405020304" pitchFamily="18" charset="0"/>
                      </a:rPr>
                      <m:t>𝑥</m:t>
                    </m:r>
                  </m:oMath>
                </a14:m>
                <a:r>
                  <a:rPr lang="en-US" sz="2000" dirty="0">
                    <a:solidFill>
                      <a:srgbClr val="000000"/>
                    </a:solidFill>
                    <a:latin typeface="Times New Roman" panose="02020603050405020304" pitchFamily="18" charset="0"/>
                    <a:ea typeface="Times New Roman" panose="02020603050405020304" pitchFamily="18" charset="0"/>
                  </a:rPr>
                  <a:t>.</a:t>
                </a:r>
              </a:p>
              <a:p>
                <a:pPr algn="ctr"/>
                <a14:m>
                  <m:oMathPara xmlns:m="http://schemas.openxmlformats.org/officeDocument/2006/math">
                    <m:oMathParaPr>
                      <m:jc m:val="centerGroup"/>
                    </m:oMathParaPr>
                    <m:oMath xmlns:m="http://schemas.openxmlformats.org/officeDocument/2006/math">
                      <m:r>
                        <m:rPr>
                          <m:sty m:val="p"/>
                        </m:rPr>
                        <a:rPr lang="en-US" sz="2000" i="0" dirty="0" smtClean="0">
                          <a:latin typeface="Cambria Math" panose="02040503050406030204" pitchFamily="18" charset="0"/>
                          <a:ea typeface="Times New Roman" panose="02020603050405020304" pitchFamily="18" charset="0"/>
                        </a:rPr>
                        <m:t>Δ</m:t>
                      </m:r>
                      <m:r>
                        <a:rPr lang="en-US" sz="2000" i="1" dirty="0" err="1" smtClean="0">
                          <a:latin typeface="Cambria Math" panose="02040503050406030204" pitchFamily="18" charset="0"/>
                          <a:ea typeface="Times New Roman" panose="02020603050405020304" pitchFamily="18" charset="0"/>
                        </a:rPr>
                        <m:t>𝑥</m:t>
                      </m:r>
                      <m:r>
                        <a:rPr lang="en-US" sz="2000" i="1" dirty="0">
                          <a:latin typeface="Cambria Math" panose="02040503050406030204" pitchFamily="18" charset="0"/>
                          <a:ea typeface="Times New Roman" panose="02020603050405020304" pitchFamily="18" charset="0"/>
                        </a:rPr>
                        <m:t>=</m:t>
                      </m:r>
                      <m:r>
                        <a:rPr lang="en-US" sz="2000" i="1" dirty="0">
                          <a:latin typeface="Cambria Math" panose="02040503050406030204" pitchFamily="18" charset="0"/>
                          <a:ea typeface="Times New Roman" panose="02020603050405020304" pitchFamily="18" charset="0"/>
                        </a:rPr>
                        <m:t>𝑑𝑥</m:t>
                      </m:r>
                      <m:r>
                        <a:rPr lang="en-US" sz="2000" i="1" dirty="0">
                          <a:latin typeface="Cambria Math" panose="02040503050406030204" pitchFamily="18" charset="0"/>
                          <a:ea typeface="Times New Roman" panose="02020603050405020304" pitchFamily="18" charset="0"/>
                        </a:rPr>
                        <m:t>,</m:t>
                      </m:r>
                      <m:r>
                        <a:rPr lang="en-US" sz="2000" dirty="0">
                          <a:latin typeface="Cambria Math" panose="02040503050406030204" pitchFamily="18" charset="0"/>
                          <a:ea typeface="Times New Roman" panose="02020603050405020304" pitchFamily="18" charset="0"/>
                        </a:rPr>
                        <m:t>   </m:t>
                      </m:r>
                      <m:r>
                        <m:rPr>
                          <m:sty m:val="p"/>
                        </m:rPr>
                        <a:rPr lang="en-US" sz="2000" i="0" dirty="0" smtClean="0">
                          <a:latin typeface="Cambria Math" panose="02040503050406030204" pitchFamily="18" charset="0"/>
                          <a:ea typeface="Times New Roman" panose="02020603050405020304" pitchFamily="18" charset="0"/>
                        </a:rPr>
                        <m:t>Δ</m:t>
                      </m:r>
                      <m:r>
                        <a:rPr lang="en-US" sz="2000" i="1" dirty="0" err="1" smtClean="0">
                          <a:latin typeface="Cambria Math" panose="02040503050406030204" pitchFamily="18" charset="0"/>
                          <a:ea typeface="Times New Roman" panose="02020603050405020304" pitchFamily="18" charset="0"/>
                        </a:rPr>
                        <m:t>𝑦</m:t>
                      </m:r>
                      <m:r>
                        <a:rPr lang="en-US" sz="2000" i="1" dirty="0">
                          <a:latin typeface="Cambria Math" panose="02040503050406030204" pitchFamily="18" charset="0"/>
                          <a:ea typeface="Cambria Math" panose="02040503050406030204" pitchFamily="18" charset="0"/>
                        </a:rPr>
                        <m:t>≈</m:t>
                      </m:r>
                      <m:r>
                        <a:rPr lang="en-US" sz="2000" i="1" dirty="0" err="1">
                          <a:latin typeface="Cambria Math" panose="02040503050406030204" pitchFamily="18" charset="0"/>
                          <a:ea typeface="Times New Roman" panose="02020603050405020304" pitchFamily="18" charset="0"/>
                        </a:rPr>
                        <m:t>𝑑𝑦</m:t>
                      </m:r>
                    </m:oMath>
                  </m:oMathPara>
                </a14:m>
                <a:endParaRPr lang="en-US" sz="2000" dirty="0">
                  <a:latin typeface="Times New Roman" panose="02020603050405020304" pitchFamily="18" charset="0"/>
                  <a:ea typeface="Times New Roman" panose="02020603050405020304" pitchFamily="18" charset="0"/>
                </a:endParaRPr>
              </a:p>
              <a:p>
                <a:pPr algn="ctr"/>
                <a:endParaRPr lang="en-US" sz="2000" dirty="0">
                  <a:latin typeface="Times New Roman" panose="02020603050405020304" pitchFamily="18" charset="0"/>
                  <a:ea typeface="Times New Roman" panose="02020603050405020304" pitchFamily="18" charset="0"/>
                </a:endParaRPr>
              </a:p>
              <a:p>
                <a:pPr algn="ct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𝛥</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𝛥</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𝑑𝑦</m:t>
                    </m:r>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𝑓</m:t>
                        </m:r>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𝑑𝑥</m:t>
                    </m:r>
                  </m:oMath>
                </a14:m>
                <a:r>
                  <a:rPr lang="en-US" sz="2000" dirty="0"/>
                  <a:t>.</a:t>
                </a:r>
              </a:p>
              <a:p>
                <a:pPr algn="just"/>
                <a:endParaRPr lang="en-US" sz="2000" dirty="0">
                  <a:effectLst/>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2D582877-90BB-4345-9A67-C1644862DC21}"/>
                  </a:ext>
                </a:extLst>
              </p:cNvPr>
              <p:cNvSpPr txBox="1">
                <a:spLocks noRot="1" noChangeAspect="1" noMove="1" noResize="1" noEditPoints="1" noAdjustHandles="1" noChangeArrowheads="1" noChangeShapeType="1" noTextEdit="1"/>
              </p:cNvSpPr>
              <p:nvPr/>
            </p:nvSpPr>
            <p:spPr>
              <a:xfrm>
                <a:off x="234544" y="719676"/>
                <a:ext cx="8268106" cy="2554545"/>
              </a:xfrm>
              <a:prstGeom prst="rect">
                <a:avLst/>
              </a:prstGeom>
              <a:blipFill>
                <a:blip r:embed="rId2"/>
                <a:stretch>
                  <a:fillRect l="-737" t="-1193" r="-737"/>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10C4EC97-6FFD-42BB-A797-5AA2EB14A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2993732"/>
            <a:ext cx="4652963" cy="36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205BDB7-4441-4759-A5CA-94E50E297045}"/>
                  </a:ext>
                </a:extLst>
              </p:cNvPr>
              <p:cNvSpPr txBox="1"/>
              <p:nvPr/>
            </p:nvSpPr>
            <p:spPr>
              <a:xfrm>
                <a:off x="934443" y="431871"/>
                <a:ext cx="6476337" cy="2526525"/>
              </a:xfrm>
              <a:prstGeom prst="rect">
                <a:avLst/>
              </a:prstGeom>
              <a:noFill/>
            </p:spPr>
            <p:txBody>
              <a:bodyPr wrap="square">
                <a:spAutoFit/>
              </a:bodyPr>
              <a:lstStyle/>
              <a:p>
                <a:pPr marL="0" marR="0">
                  <a:spcBef>
                    <a:spcPts val="0"/>
                  </a:spcBef>
                  <a:spcAft>
                    <a:spcPts val="0"/>
                  </a:spcAft>
                </a:pPr>
                <a:r>
                  <a:rPr lang="en-US" sz="1800" b="1" u="sng" dirty="0">
                    <a:solidFill>
                      <a:srgbClr val="0000CC"/>
                    </a:solidFill>
                    <a:effectLst/>
                    <a:latin typeface="Times New Roman" panose="02020603050405020304" pitchFamily="18" charset="0"/>
                    <a:ea typeface="Times New Roman" panose="02020603050405020304" pitchFamily="18" charset="0"/>
                  </a:rPr>
                  <a:t>Properties of the definite integral </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1.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𝑏</m:t>
                        </m:r>
                      </m:sub>
                      <m:sup>
                        <m:r>
                          <a:rPr lang="en-US" sz="1800" i="1">
                            <a:effectLst/>
                            <a:latin typeface="Cambria Math" panose="02040503050406030204" pitchFamily="18" charset="0"/>
                            <a:ea typeface="Times New Roman" panose="02020603050405020304" pitchFamily="18" charset="0"/>
                          </a:rPr>
                          <m:t>𝑎</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e>
                    </m:nary>
                    <m:r>
                      <a:rPr lang="en-US" sz="1800" i="1">
                        <a:effectLst/>
                        <a:latin typeface="Cambria Math" panose="02040503050406030204" pitchFamily="18" charset="0"/>
                        <a:ea typeface="Times New Roman" panose="020206030504050203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e>
                    </m:nary>
                  </m:oMath>
                </a14:m>
                <a:r>
                  <a:rPr lang="en-US" sz="1800" dirty="0">
                    <a:effectLst/>
                    <a:latin typeface="Times New Roman" panose="02020603050405020304" pitchFamily="18" charset="0"/>
                    <a:ea typeface="Times New Roman" panose="02020603050405020304" pitchFamily="18" charset="0"/>
                  </a:rPr>
                  <a:t>.</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2.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𝑎</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rPr>
                          <m:t>=0</m:t>
                        </m:r>
                      </m:e>
                    </m:nary>
                  </m:oMath>
                </a14:m>
                <a:r>
                  <a:rPr lang="en-US" sz="1800" dirty="0">
                    <a:effectLst/>
                    <a:latin typeface="Times New Roman" panose="02020603050405020304" pitchFamily="18" charset="0"/>
                    <a:ea typeface="Times New Roman" panose="02020603050405020304" pitchFamily="18" charset="0"/>
                  </a:rPr>
                  <a:t>.</a:t>
                </a: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3.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𝑘</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e>
                        </m:nary>
                      </m:e>
                    </m:nary>
                  </m:oMath>
                </a14:m>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4.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d>
                          <m:dPr>
                            <m:begChr m:val="["/>
                            <m:endChr m:val="]"/>
                            <m:ctrlPr>
                              <a:rPr lang="en-US"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𝑔</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e>
                        </m:d>
                        <m:r>
                          <a:rPr lang="en-US" sz="1800" i="1">
                            <a:effectLst/>
                            <a:latin typeface="Cambria Math" panose="02040503050406030204" pitchFamily="18" charset="0"/>
                            <a:ea typeface="Times New Roman" panose="02020603050405020304" pitchFamily="18" charset="0"/>
                          </a:rPr>
                          <m:t> </m:t>
                        </m:r>
                      </m:e>
                    </m:nary>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cs typeface="Cambria Math" panose="020405030504060302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𝑔</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e>
                        </m:nary>
                      </m:e>
                    </m:nary>
                  </m:oMath>
                </a14:m>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5.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𝑐</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r>
                              <a:rPr lang="en-US" sz="1800" i="1">
                                <a:effectLst/>
                                <a:latin typeface="Cambria Math" panose="02040503050406030204" pitchFamily="18" charset="0"/>
                                <a:ea typeface="Times New Roman" panose="020206030504050203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𝑏</m:t>
                                </m:r>
                              </m:sub>
                              <m:sup>
                                <m:r>
                                  <a:rPr lang="en-US" sz="1800" i="1">
                                    <a:effectLst/>
                                    <a:latin typeface="Cambria Math" panose="02040503050406030204" pitchFamily="18" charset="0"/>
                                    <a:ea typeface="Times New Roman" panose="02020603050405020304" pitchFamily="18" charset="0"/>
                                  </a:rPr>
                                  <m:t>𝑐</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𝑑𝑥</m:t>
                                </m:r>
                              </m:e>
                            </m:nary>
                          </m:e>
                        </m:nary>
                      </m:e>
                    </m:nary>
                  </m:oMath>
                </a14:m>
                <a:r>
                  <a:rPr lang="en-US" sz="1800" dirty="0">
                    <a:effectLst/>
                    <a:latin typeface="Times New Roman" panose="02020603050405020304" pitchFamily="18" charset="0"/>
                    <a:ea typeface="Times New Roman" panose="02020603050405020304" pitchFamily="18" charset="0"/>
                  </a:rPr>
                  <a:t>	where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𝑎</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𝑐</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2" name="TextBox 1">
                <a:extLst>
                  <a:ext uri="{FF2B5EF4-FFF2-40B4-BE49-F238E27FC236}">
                    <a16:creationId xmlns:a16="http://schemas.microsoft.com/office/drawing/2014/main" id="{1205BDB7-4441-4759-A5CA-94E50E297045}"/>
                  </a:ext>
                </a:extLst>
              </p:cNvPr>
              <p:cNvSpPr txBox="1">
                <a:spLocks noRot="1" noChangeAspect="1" noMove="1" noResize="1" noEditPoints="1" noAdjustHandles="1" noChangeArrowheads="1" noChangeShapeType="1" noTextEdit="1"/>
              </p:cNvSpPr>
              <p:nvPr/>
            </p:nvSpPr>
            <p:spPr>
              <a:xfrm>
                <a:off x="934443" y="431871"/>
                <a:ext cx="6476337" cy="2526525"/>
              </a:xfrm>
              <a:prstGeom prst="rect">
                <a:avLst/>
              </a:prstGeom>
              <a:blipFill>
                <a:blip r:embed="rId2"/>
                <a:stretch>
                  <a:fillRect l="-753" t="-1449" b="-30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B812D8F-9DD3-425B-AC30-3633BD6A5D29}"/>
                  </a:ext>
                </a:extLst>
              </p:cNvPr>
              <p:cNvSpPr txBox="1"/>
              <p:nvPr/>
            </p:nvSpPr>
            <p:spPr>
              <a:xfrm>
                <a:off x="737367" y="3670705"/>
                <a:ext cx="7568838" cy="1028038"/>
              </a:xfrm>
              <a:prstGeom prst="rect">
                <a:avLst/>
              </a:prstGeom>
              <a:noFill/>
            </p:spPr>
            <p:txBody>
              <a:bodyPr wrap="square">
                <a:spAutoFit/>
              </a:bodyPr>
              <a:lstStyle/>
              <a:p>
                <a:pPr marL="0" marR="0">
                  <a:spcBef>
                    <a:spcPts val="0"/>
                  </a:spcBef>
                  <a:spcAft>
                    <a:spcPts val="0"/>
                  </a:spcAft>
                </a:pPr>
                <a:r>
                  <a:rPr lang="en-US" sz="1800" b="1" dirty="0">
                    <a:solidFill>
                      <a:srgbClr val="3333FF"/>
                    </a:solidFill>
                    <a:effectLst/>
                    <a:latin typeface="Times New Roman" panose="02020603050405020304" pitchFamily="18" charset="0"/>
                    <a:ea typeface="Times New Roman" panose="02020603050405020304" pitchFamily="18" charset="0"/>
                  </a:rPr>
                  <a:t>Theorem:</a:t>
                </a:r>
                <a:r>
                  <a:rPr lang="en-US" sz="1800" dirty="0">
                    <a:effectLst/>
                    <a:latin typeface="Times New Roman" panose="02020603050405020304" pitchFamily="18" charset="0"/>
                    <a:ea typeface="Times New Roman" panose="02020603050405020304" pitchFamily="18" charset="0"/>
                  </a:rPr>
                  <a:t> Let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)≥0</m:t>
                    </m:r>
                  </m:oMath>
                </a14:m>
                <a:r>
                  <a:rPr lang="en-US" sz="1800" dirty="0">
                    <a:effectLst/>
                    <a:latin typeface="Times New Roman" panose="02020603050405020304" pitchFamily="18" charset="0"/>
                    <a:ea typeface="Times New Roman" panose="02020603050405020304" pitchFamily="18" charset="0"/>
                  </a:rPr>
                  <a:t> and continuous on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𝑎</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m:t>
                        </m:r>
                      </m:e>
                    </m:d>
                  </m:oMath>
                </a14:m>
                <a:r>
                  <a:rPr lang="en-US" sz="1800" dirty="0">
                    <a:effectLst/>
                    <a:latin typeface="Times New Roman" panose="02020603050405020304" pitchFamily="18" charset="0"/>
                    <a:ea typeface="Times New Roman" panose="02020603050405020304" pitchFamily="18" charset="0"/>
                  </a:rPr>
                  <a:t>, then the area </a:t>
                </a:r>
                <a:r>
                  <a:rPr lang="en-US" sz="1800" i="1"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 under the curve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(i.e. bounded by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𝑎𝑥𝑖𝑠</m:t>
                    </m:r>
                  </m:oMath>
                </a14:m>
                <a:r>
                  <a:rPr lang="en-US" sz="1800" dirty="0">
                    <a:effectLst/>
                    <a:latin typeface="Times New Roman" panose="02020603050405020304" pitchFamily="18" charset="0"/>
                    <a:ea typeface="Times New Roman" panose="02020603050405020304" pitchFamily="18" charset="0"/>
                  </a:rPr>
                  <a:t> from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𝑎</m:t>
                    </m:r>
                  </m:oMath>
                </a14:m>
                <a:r>
                  <a:rPr lang="en-US" sz="1800" dirty="0">
                    <a:effectLst/>
                    <a:latin typeface="Times New Roman" panose="02020603050405020304" pitchFamily="18" charset="0"/>
                    <a:ea typeface="Times New Roman" panose="02020603050405020304" pitchFamily="18" charset="0"/>
                  </a:rPr>
                  <a:t> to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𝑏</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is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𝐴</m:t>
                    </m:r>
                    <m:r>
                      <a:rPr lang="en-US" sz="1800" i="1">
                        <a:effectLst/>
                        <a:latin typeface="Cambria Math" panose="02040503050406030204" pitchFamily="18" charset="0"/>
                        <a:ea typeface="Times New Roman" panose="02020603050405020304" pitchFamily="18" charset="0"/>
                      </a:rPr>
                      <m:t>=</m:t>
                    </m:r>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𝑎</m:t>
                        </m:r>
                      </m:sub>
                      <m:sup>
                        <m:r>
                          <a:rPr lang="en-US" sz="1800" i="1">
                            <a:effectLst/>
                            <a:latin typeface="Cambria Math" panose="02040503050406030204" pitchFamily="18" charset="0"/>
                            <a:ea typeface="Times New Roman" panose="02020603050405020304" pitchFamily="18" charset="0"/>
                          </a:rPr>
                          <m:t>𝑏</m:t>
                        </m:r>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𝑑𝑥</m:t>
                        </m:r>
                      </m:e>
                    </m:nary>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3" name="TextBox 2">
                <a:extLst>
                  <a:ext uri="{FF2B5EF4-FFF2-40B4-BE49-F238E27FC236}">
                    <a16:creationId xmlns:a16="http://schemas.microsoft.com/office/drawing/2014/main" id="{4B812D8F-9DD3-425B-AC30-3633BD6A5D29}"/>
                  </a:ext>
                </a:extLst>
              </p:cNvPr>
              <p:cNvSpPr txBox="1">
                <a:spLocks noRot="1" noChangeAspect="1" noMove="1" noResize="1" noEditPoints="1" noAdjustHandles="1" noChangeArrowheads="1" noChangeShapeType="1" noTextEdit="1"/>
              </p:cNvSpPr>
              <p:nvPr/>
            </p:nvSpPr>
            <p:spPr>
              <a:xfrm>
                <a:off x="737367" y="3670705"/>
                <a:ext cx="7568838" cy="1028038"/>
              </a:xfrm>
              <a:prstGeom prst="rect">
                <a:avLst/>
              </a:prstGeom>
              <a:blipFill>
                <a:blip r:embed="rId3"/>
                <a:stretch>
                  <a:fillRect l="-5475" t="-2959" b="-76331"/>
                </a:stretch>
              </a:blipFill>
            </p:spPr>
            <p:txBody>
              <a:bodyPr/>
              <a:lstStyle/>
              <a:p>
                <a:r>
                  <a:rPr lang="en-US">
                    <a:noFill/>
                  </a:rPr>
                  <a:t> </a:t>
                </a:r>
              </a:p>
            </p:txBody>
          </p:sp>
        </mc:Fallback>
      </mc:AlternateContent>
    </p:spTree>
    <p:extLst>
      <p:ext uri="{BB962C8B-B14F-4D97-AF65-F5344CB8AC3E}">
        <p14:creationId xmlns:p14="http://schemas.microsoft.com/office/powerpoint/2010/main" val="30242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BD3588-F232-48FC-9D4A-959CF0C11DB8}"/>
              </a:ext>
            </a:extLst>
          </p:cNvPr>
          <p:cNvSpPr txBox="1"/>
          <p:nvPr/>
        </p:nvSpPr>
        <p:spPr>
          <a:xfrm>
            <a:off x="294197" y="447969"/>
            <a:ext cx="1914276" cy="369332"/>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Examples: </a:t>
            </a:r>
            <a:r>
              <a:rPr lang="en-US" sz="1800" dirty="0">
                <a:effectLst/>
                <a:latin typeface="Times New Roman" panose="02020603050405020304" pitchFamily="18" charset="0"/>
                <a:ea typeface="Times New Roman" panose="02020603050405020304" pitchFamily="18" charset="0"/>
              </a:rPr>
              <a:t>Find</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3C0FE6D-B82C-4CF3-B990-6988BFAC3FE3}"/>
                  </a:ext>
                </a:extLst>
              </p:cNvPr>
              <p:cNvSpPr txBox="1"/>
              <p:nvPr/>
            </p:nvSpPr>
            <p:spPr>
              <a:xfrm>
                <a:off x="749410" y="1294235"/>
                <a:ext cx="3989566" cy="563039"/>
              </a:xfrm>
              <a:prstGeom prst="rect">
                <a:avLst/>
              </a:prstGeom>
              <a:noFill/>
            </p:spPr>
            <p:txBody>
              <a:bodyPr wrap="square">
                <a:spAutoFit/>
              </a:bodyPr>
              <a:lstStyle/>
              <a:p>
                <a:r>
                  <a:rPr lang="en-US" sz="1400" dirty="0">
                    <a:solidFill>
                      <a:srgbClr val="000000"/>
                    </a:solidFill>
                  </a:rPr>
                  <a:t> </a:t>
                </a:r>
                <a14:m>
                  <m:oMath xmlns:m="http://schemas.openxmlformats.org/officeDocument/2006/math">
                    <m:nary>
                      <m:naryPr>
                        <m:limLoc m:val="undOvr"/>
                        <m:ctrlPr>
                          <a:rPr lang="en-US" sz="1600" i="1" smtClean="0">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3</m:t>
                        </m:r>
                      </m:sup>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3</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𝑥</m:t>
                            </m:r>
                            <m:r>
                              <a:rPr lang="en-US" sz="1600" i="1">
                                <a:solidFill>
                                  <a:srgbClr val="000000"/>
                                </a:solidFill>
                                <a:latin typeface="Cambria Math" panose="02040503050406030204" pitchFamily="18" charset="0"/>
                              </a:rPr>
                              <m:t>+6</m:t>
                            </m:r>
                          </m:e>
                        </m:d>
                        <m:r>
                          <a:rPr lang="en-US" sz="1600" i="1">
                            <a:solidFill>
                              <a:srgbClr val="000000"/>
                            </a:solidFill>
                            <a:latin typeface="Cambria Math" panose="02040503050406030204" pitchFamily="18" charset="0"/>
                          </a:rPr>
                          <m:t>𝑑𝑥</m:t>
                        </m:r>
                      </m:e>
                    </m:nary>
                    <m:r>
                      <a:rPr lang="en-US" sz="1600" i="1">
                        <a:solidFill>
                          <a:srgbClr val="000000"/>
                        </a:solidFill>
                        <a:latin typeface="Cambria Math" panose="02040503050406030204" pitchFamily="18" charset="0"/>
                      </a:rPr>
                      <m:t>=</m:t>
                    </m:r>
                    <m:sSubSup>
                      <m:sSubSupPr>
                        <m:ctrlPr>
                          <a:rPr lang="en-US" sz="1600" i="1">
                            <a:solidFill>
                              <a:srgbClr val="000000"/>
                            </a:solidFill>
                            <a:latin typeface="Cambria Math" panose="02040503050406030204" pitchFamily="18" charset="0"/>
                          </a:rPr>
                        </m:ctrlPr>
                      </m:sSubSupPr>
                      <m:e>
                        <m:d>
                          <m:dPr>
                            <m:begChr m:val=""/>
                            <m:endChr m:val="|"/>
                            <m:ctrlPr>
                              <a:rPr lang="en-US" sz="1600" i="1">
                                <a:solidFill>
                                  <a:srgbClr val="000000"/>
                                </a:solidFill>
                                <a:latin typeface="Cambria Math" panose="02040503050406030204" pitchFamily="18" charset="0"/>
                              </a:rPr>
                            </m:ctrlPr>
                          </m:dPr>
                          <m:e>
                            <m:d>
                              <m:dPr>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3</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num>
                                  <m:den>
                                    <m:r>
                                      <a:rPr lang="en-US" sz="1600" i="1">
                                        <a:solidFill>
                                          <a:srgbClr val="000000"/>
                                        </a:solidFill>
                                        <a:latin typeface="Cambria Math" panose="02040503050406030204" pitchFamily="18" charset="0"/>
                                      </a:rPr>
                                      <m:t>2</m:t>
                                    </m:r>
                                  </m:den>
                                </m:f>
                                <m:r>
                                  <a:rPr lang="en-US" sz="1600" i="1">
                                    <a:solidFill>
                                      <a:srgbClr val="000000"/>
                                    </a:solidFill>
                                    <a:latin typeface="Cambria Math" panose="02040503050406030204" pitchFamily="18" charset="0"/>
                                  </a:rPr>
                                  <m:t>+6</m:t>
                                </m:r>
                                <m:r>
                                  <a:rPr lang="en-US" sz="1600" i="1">
                                    <a:solidFill>
                                      <a:srgbClr val="000000"/>
                                    </a:solidFill>
                                    <a:latin typeface="Cambria Math" panose="02040503050406030204" pitchFamily="18" charset="0"/>
                                  </a:rPr>
                                  <m:t>𝑥</m:t>
                                </m:r>
                              </m:e>
                            </m:d>
                          </m:e>
                        </m:d>
                      </m:e>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3</m:t>
                        </m:r>
                      </m:sup>
                    </m:sSubSup>
                    <m:r>
                      <a:rPr lang="en-US" sz="1600" b="0" i="1" smtClean="0">
                        <a:solidFill>
                          <a:srgbClr val="000000"/>
                        </a:solidFill>
                        <a:latin typeface="Cambria Math" panose="02040503050406030204" pitchFamily="18" charset="0"/>
                      </a:rPr>
                      <m:t>=</m:t>
                    </m:r>
                  </m:oMath>
                </a14:m>
                <a:endParaRPr lang="en-US" sz="1600" dirty="0"/>
              </a:p>
            </p:txBody>
          </p:sp>
        </mc:Choice>
        <mc:Fallback>
          <p:sp>
            <p:nvSpPr>
              <p:cNvPr id="3" name="TextBox 2">
                <a:extLst>
                  <a:ext uri="{FF2B5EF4-FFF2-40B4-BE49-F238E27FC236}">
                    <a16:creationId xmlns:a16="http://schemas.microsoft.com/office/drawing/2014/main" id="{B3C0FE6D-B82C-4CF3-B990-6988BFAC3FE3}"/>
                  </a:ext>
                </a:extLst>
              </p:cNvPr>
              <p:cNvSpPr txBox="1">
                <a:spLocks noRot="1" noChangeAspect="1" noMove="1" noResize="1" noEditPoints="1" noAdjustHandles="1" noChangeArrowheads="1" noChangeShapeType="1" noTextEdit="1"/>
              </p:cNvSpPr>
              <p:nvPr/>
            </p:nvSpPr>
            <p:spPr>
              <a:xfrm>
                <a:off x="749410" y="1294235"/>
                <a:ext cx="3989566" cy="563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901830E-764F-4577-B055-A729D8FBB065}"/>
                  </a:ext>
                </a:extLst>
              </p:cNvPr>
              <p:cNvSpPr txBox="1"/>
              <p:nvPr/>
            </p:nvSpPr>
            <p:spPr>
              <a:xfrm>
                <a:off x="351844" y="859104"/>
                <a:ext cx="2896262" cy="425181"/>
              </a:xfrm>
              <a:prstGeom prst="rect">
                <a:avLst/>
              </a:prstGeom>
              <a:noFill/>
            </p:spPr>
            <p:txBody>
              <a:bodyPr wrap="square">
                <a:spAutoFit/>
              </a:bodyPr>
              <a:lstStyle/>
              <a:p>
                <a:r>
                  <a:rPr lang="en-US" sz="1600" dirty="0">
                    <a:solidFill>
                      <a:srgbClr val="000000"/>
                    </a:solidFill>
                  </a:rPr>
                  <a:t>1)  </a:t>
                </a:r>
                <a14:m>
                  <m:oMath xmlns:m="http://schemas.openxmlformats.org/officeDocument/2006/math">
                    <m:nary>
                      <m:naryPr>
                        <m:limLoc m:val="undOvr"/>
                        <m:ctrlPr>
                          <a:rPr lang="en-US" sz="1600" i="1" smtClean="0">
                            <a:solidFill>
                              <a:srgbClr val="000000"/>
                            </a:solidFill>
                            <a:latin typeface="Cambria Math" panose="02040503050406030204" pitchFamily="18" charset="0"/>
                          </a:rPr>
                        </m:ctrlPr>
                      </m:naryPr>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3</m:t>
                        </m:r>
                      </m:sup>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3</m:t>
                            </m:r>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𝑥</m:t>
                                </m:r>
                              </m:e>
                              <m:sup>
                                <m:r>
                                  <a:rPr lang="en-US" sz="1600" i="1">
                                    <a:solidFill>
                                      <a:srgbClr val="000000"/>
                                    </a:solidFill>
                                    <a:latin typeface="Cambria Math" panose="02040503050406030204" pitchFamily="18" charset="0"/>
                                  </a:rPr>
                                  <m:t>2</m:t>
                                </m:r>
                              </m:sup>
                            </m:sSup>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𝑥</m:t>
                            </m:r>
                            <m:r>
                              <a:rPr lang="en-US" sz="1600" i="1">
                                <a:solidFill>
                                  <a:srgbClr val="000000"/>
                                </a:solidFill>
                                <a:latin typeface="Cambria Math" panose="02040503050406030204" pitchFamily="18" charset="0"/>
                              </a:rPr>
                              <m:t>+6</m:t>
                            </m:r>
                          </m:e>
                        </m:d>
                        <m:r>
                          <a:rPr lang="en-US" sz="1600" i="1">
                            <a:solidFill>
                              <a:srgbClr val="000000"/>
                            </a:solidFill>
                            <a:latin typeface="Cambria Math" panose="02040503050406030204" pitchFamily="18" charset="0"/>
                          </a:rPr>
                          <m:t>𝑑𝑥</m:t>
                        </m:r>
                      </m:e>
                    </m:nary>
                    <m:r>
                      <a:rPr lang="en-US" sz="1600" i="1">
                        <a:solidFill>
                          <a:srgbClr val="000000"/>
                        </a:solidFill>
                        <a:latin typeface="Cambria Math" panose="02040503050406030204" pitchFamily="18" charset="0"/>
                      </a:rPr>
                      <m:t>=</m:t>
                    </m:r>
                  </m:oMath>
                </a14:m>
                <a:endParaRPr lang="en-US" sz="1600" dirty="0"/>
              </a:p>
            </p:txBody>
          </p:sp>
        </mc:Choice>
        <mc:Fallback>
          <p:sp>
            <p:nvSpPr>
              <p:cNvPr id="4" name="TextBox 3">
                <a:extLst>
                  <a:ext uri="{FF2B5EF4-FFF2-40B4-BE49-F238E27FC236}">
                    <a16:creationId xmlns:a16="http://schemas.microsoft.com/office/drawing/2014/main" id="{C901830E-764F-4577-B055-A729D8FBB065}"/>
                  </a:ext>
                </a:extLst>
              </p:cNvPr>
              <p:cNvSpPr txBox="1">
                <a:spLocks noRot="1" noChangeAspect="1" noMove="1" noResize="1" noEditPoints="1" noAdjustHandles="1" noChangeArrowheads="1" noChangeShapeType="1" noTextEdit="1"/>
              </p:cNvSpPr>
              <p:nvPr/>
            </p:nvSpPr>
            <p:spPr>
              <a:xfrm>
                <a:off x="351844" y="859104"/>
                <a:ext cx="2896262" cy="425181"/>
              </a:xfrm>
              <a:prstGeom prst="rect">
                <a:avLst/>
              </a:prstGeom>
              <a:blipFill>
                <a:blip r:embed="rId3"/>
                <a:stretch>
                  <a:fillRect l="-2105" t="-100000" b="-16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A8E6D58-3F69-4559-9F73-59ABC3F8256B}"/>
                  </a:ext>
                </a:extLst>
              </p:cNvPr>
              <p:cNvSpPr txBox="1"/>
              <p:nvPr/>
            </p:nvSpPr>
            <p:spPr>
              <a:xfrm>
                <a:off x="4461307" y="1284285"/>
                <a:ext cx="4629646" cy="6479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3</m:t>
                              </m:r>
                            </m:e>
                            <m:sup>
                              <m:r>
                                <a:rPr lang="en-US" sz="1600" i="1">
                                  <a:solidFill>
                                    <a:srgbClr val="000000"/>
                                  </a:solidFill>
                                  <a:latin typeface="Cambria Math" panose="02040503050406030204" pitchFamily="18" charset="0"/>
                                </a:rPr>
                                <m:t>3</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3</m:t>
                                  </m:r>
                                </m:e>
                                <m:sup>
                                  <m:r>
                                    <a:rPr lang="en-US" sz="1600" i="1">
                                      <a:solidFill>
                                        <a:srgbClr val="000000"/>
                                      </a:solidFill>
                                      <a:latin typeface="Cambria Math" panose="02040503050406030204" pitchFamily="18" charset="0"/>
                                    </a:rPr>
                                    <m:t>2</m:t>
                                  </m:r>
                                </m:sup>
                              </m:sSup>
                            </m:num>
                            <m:den>
                              <m:r>
                                <a:rPr lang="en-US" sz="1600" i="1">
                                  <a:solidFill>
                                    <a:srgbClr val="000000"/>
                                  </a:solidFill>
                                  <a:latin typeface="Cambria Math" panose="02040503050406030204" pitchFamily="18" charset="0"/>
                                </a:rPr>
                                <m:t>2</m:t>
                              </m:r>
                            </m:den>
                          </m:f>
                          <m:r>
                            <a:rPr lang="en-US" sz="1600" i="1">
                              <a:solidFill>
                                <a:srgbClr val="000000"/>
                              </a:solidFill>
                              <a:latin typeface="Cambria Math" panose="02040503050406030204" pitchFamily="18" charset="0"/>
                            </a:rPr>
                            <m:t>+6</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3</m:t>
                              </m:r>
                            </m:e>
                          </m:d>
                        </m:e>
                      </m:d>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e>
                              </m:d>
                            </m:e>
                            <m:sup>
                              <m:r>
                                <a:rPr lang="en-US" sz="1600" i="1">
                                  <a:solidFill>
                                    <a:srgbClr val="000000"/>
                                  </a:solidFill>
                                  <a:latin typeface="Cambria Math" panose="02040503050406030204" pitchFamily="18" charset="0"/>
                                </a:rPr>
                                <m:t>3</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e>
                                  </m:d>
                                </m:e>
                                <m:sup>
                                  <m:r>
                                    <a:rPr lang="en-US" sz="1600" i="1">
                                      <a:solidFill>
                                        <a:srgbClr val="000000"/>
                                      </a:solidFill>
                                      <a:latin typeface="Cambria Math" panose="02040503050406030204" pitchFamily="18" charset="0"/>
                                    </a:rPr>
                                    <m:t>2</m:t>
                                  </m:r>
                                </m:sup>
                              </m:sSup>
                            </m:num>
                            <m:den>
                              <m:r>
                                <a:rPr lang="en-US" sz="1600" i="1">
                                  <a:solidFill>
                                    <a:srgbClr val="000000"/>
                                  </a:solidFill>
                                  <a:latin typeface="Cambria Math" panose="02040503050406030204" pitchFamily="18" charset="0"/>
                                </a:rPr>
                                <m:t>2</m:t>
                              </m:r>
                            </m:den>
                          </m:f>
                          <m:r>
                            <a:rPr lang="en-US" sz="1600" i="1">
                              <a:solidFill>
                                <a:srgbClr val="000000"/>
                              </a:solidFill>
                              <a:latin typeface="Cambria Math" panose="02040503050406030204" pitchFamily="18" charset="0"/>
                            </a:rPr>
                            <m:t>+6</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−1</m:t>
                              </m:r>
                            </m:e>
                          </m:d>
                        </m:e>
                      </m:d>
                      <m:r>
                        <a:rPr lang="en-US" sz="1600" i="1">
                          <a:solidFill>
                            <a:srgbClr val="000000"/>
                          </a:solidFill>
                          <a:latin typeface="Cambria Math" panose="02040503050406030204" pitchFamily="18" charset="0"/>
                        </a:rPr>
                        <m:t>=</m:t>
                      </m:r>
                    </m:oMath>
                  </m:oMathPara>
                </a14:m>
                <a:endParaRPr lang="en-US" sz="1600" dirty="0"/>
              </a:p>
            </p:txBody>
          </p:sp>
        </mc:Choice>
        <mc:Fallback>
          <p:sp>
            <p:nvSpPr>
              <p:cNvPr id="5" name="TextBox 4">
                <a:extLst>
                  <a:ext uri="{FF2B5EF4-FFF2-40B4-BE49-F238E27FC236}">
                    <a16:creationId xmlns:a16="http://schemas.microsoft.com/office/drawing/2014/main" id="{0A8E6D58-3F69-4559-9F73-59ABC3F8256B}"/>
                  </a:ext>
                </a:extLst>
              </p:cNvPr>
              <p:cNvSpPr txBox="1">
                <a:spLocks noRot="1" noChangeAspect="1" noMove="1" noResize="1" noEditPoints="1" noAdjustHandles="1" noChangeArrowheads="1" noChangeShapeType="1" noTextEdit="1"/>
              </p:cNvSpPr>
              <p:nvPr/>
            </p:nvSpPr>
            <p:spPr>
              <a:xfrm>
                <a:off x="4461307" y="1284285"/>
                <a:ext cx="4629646" cy="6479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82AA483-9608-4A20-A083-3D06EA1D9FA3}"/>
                  </a:ext>
                </a:extLst>
              </p:cNvPr>
              <p:cNvSpPr txBox="1"/>
              <p:nvPr/>
            </p:nvSpPr>
            <p:spPr>
              <a:xfrm>
                <a:off x="8813283" y="1455938"/>
                <a:ext cx="41545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48</m:t>
                      </m:r>
                    </m:oMath>
                  </m:oMathPara>
                </a14:m>
                <a:endParaRPr lang="en-US" dirty="0"/>
              </a:p>
            </p:txBody>
          </p:sp>
        </mc:Choice>
        <mc:Fallback>
          <p:sp>
            <p:nvSpPr>
              <p:cNvPr id="6" name="TextBox 5">
                <a:extLst>
                  <a:ext uri="{FF2B5EF4-FFF2-40B4-BE49-F238E27FC236}">
                    <a16:creationId xmlns:a16="http://schemas.microsoft.com/office/drawing/2014/main" id="{282AA483-9608-4A20-A083-3D06EA1D9FA3}"/>
                  </a:ext>
                </a:extLst>
              </p:cNvPr>
              <p:cNvSpPr txBox="1">
                <a:spLocks noRot="1" noChangeAspect="1" noMove="1" noResize="1" noEditPoints="1" noAdjustHandles="1" noChangeArrowheads="1" noChangeShapeType="1" noTextEdit="1"/>
              </p:cNvSpPr>
              <p:nvPr/>
            </p:nvSpPr>
            <p:spPr>
              <a:xfrm>
                <a:off x="8813283" y="1455938"/>
                <a:ext cx="41545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A957EFC-B9D5-43DD-BD77-21E2836AFDCE}"/>
                  </a:ext>
                </a:extLst>
              </p:cNvPr>
              <p:cNvSpPr txBox="1"/>
              <p:nvPr/>
            </p:nvSpPr>
            <p:spPr>
              <a:xfrm>
                <a:off x="-182882" y="1932202"/>
                <a:ext cx="2552370" cy="467949"/>
              </a:xfrm>
              <a:prstGeom prst="rect">
                <a:avLst/>
              </a:prstGeom>
              <a:noFill/>
            </p:spPr>
            <p:txBody>
              <a:bodyPr wrap="square">
                <a:spAutoFit/>
              </a:bodyPr>
              <a:lstStyle/>
              <a:p>
                <a:pPr marL="4572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2) </a:t>
                </a:r>
                <a14:m>
                  <m:oMath xmlns:m="http://schemas.openxmlformats.org/officeDocument/2006/math">
                    <m:nary>
                      <m:naryPr>
                        <m:ctrlPr>
                          <a:rPr lang="en-US" sz="1800" i="1">
                            <a:effectLst/>
                            <a:latin typeface="Cambria Math" panose="02040503050406030204" pitchFamily="18" charset="0"/>
                            <a:ea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rPr>
                          <m:t>0</m:t>
                        </m:r>
                      </m:sub>
                      <m:sup>
                        <m:r>
                          <a:rPr lang="en-US" sz="1800" i="1">
                            <a:effectLst/>
                            <a:latin typeface="Cambria Math" panose="02040503050406030204" pitchFamily="18" charset="0"/>
                            <a:ea typeface="Times New Roman" panose="02020603050405020304" pitchFamily="18" charset="0"/>
                          </a:rPr>
                          <m:t>1</m:t>
                        </m:r>
                      </m:sup>
                      <m:e>
                        <m:r>
                          <a:rPr lang="en-US" sz="1800" i="1">
                            <a:effectLst/>
                            <a:latin typeface="Cambria Math" panose="02040503050406030204" pitchFamily="18" charset="0"/>
                            <a:ea typeface="Times New Roman" panose="02020603050405020304" pitchFamily="18" charset="0"/>
                          </a:rPr>
                          <m:t>𝑥</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𝑒</m:t>
                            </m:r>
                          </m:e>
                          <m:sup>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2</m:t>
                                </m:r>
                              </m:sup>
                            </m:sSup>
                            <m:r>
                              <a:rPr lang="en-US" sz="1800" b="0" i="1" smtClean="0">
                                <a:effectLst/>
                                <a:latin typeface="Cambria Math" panose="02040503050406030204" pitchFamily="18" charset="0"/>
                                <a:ea typeface="Times New Roman" panose="02020603050405020304" pitchFamily="18" charset="0"/>
                              </a:rPr>
                              <m:t>+1</m:t>
                            </m:r>
                          </m:sup>
                        </m:sSup>
                      </m:e>
                    </m:nary>
                    <m:r>
                      <a:rPr lang="en-US" sz="1800" i="1">
                        <a:effectLst/>
                        <a:latin typeface="Cambria Math" panose="02040503050406030204" pitchFamily="18" charset="0"/>
                        <a:ea typeface="Times New Roman" panose="02020603050405020304" pitchFamily="18" charset="0"/>
                      </a:rPr>
                      <m:t>𝑑𝑥</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FA957EFC-B9D5-43DD-BD77-21E2836AFDCE}"/>
                  </a:ext>
                </a:extLst>
              </p:cNvPr>
              <p:cNvSpPr txBox="1">
                <a:spLocks noRot="1" noChangeAspect="1" noMove="1" noResize="1" noEditPoints="1" noAdjustHandles="1" noChangeArrowheads="1" noChangeShapeType="1" noTextEdit="1"/>
              </p:cNvSpPr>
              <p:nvPr/>
            </p:nvSpPr>
            <p:spPr>
              <a:xfrm>
                <a:off x="-182882" y="1932202"/>
                <a:ext cx="2552370" cy="467949"/>
              </a:xfrm>
              <a:prstGeom prst="rect">
                <a:avLst/>
              </a:prstGeom>
              <a:blipFill>
                <a:blip r:embed="rId6"/>
                <a:stretch>
                  <a:fillRect t="-105195" b="-1688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9D5CF30-6A35-4073-A57F-B446AC3E77DA}"/>
                  </a:ext>
                </a:extLst>
              </p:cNvPr>
              <p:cNvSpPr txBox="1"/>
              <p:nvPr/>
            </p:nvSpPr>
            <p:spPr>
              <a:xfrm>
                <a:off x="42102" y="2307296"/>
                <a:ext cx="8796756" cy="646331"/>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Method 1</a:t>
                </a:r>
                <a:r>
                  <a:rPr lang="en-US" sz="1800"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first we use the substitution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𝑢</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2</m:t>
                        </m:r>
                      </m:sup>
                    </m:sSup>
                    <m:r>
                      <a:rPr lang="en-US" sz="1800" b="0" i="1" smtClean="0">
                        <a:effectLst/>
                        <a:latin typeface="Cambria Math" panose="02040503050406030204" pitchFamily="18" charset="0"/>
                        <a:ea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to evaluate the indefinite integral then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𝑑𝑢</m:t>
                    </m:r>
                    <m:r>
                      <a:rPr lang="en-US"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𝑥𝑑𝑥</m:t>
                    </m:r>
                  </m:oMath>
                </a14:m>
                <a:r>
                  <a:rPr lang="en-US" sz="1800" dirty="0">
                    <a:effectLst/>
                    <a:latin typeface="Times New Roman" panose="02020603050405020304" pitchFamily="18" charset="0"/>
                    <a:ea typeface="Times New Roman" panose="02020603050405020304" pitchFamily="18" charset="0"/>
                  </a:rPr>
                  <a:t> and so</a:t>
                </a:r>
              </a:p>
            </p:txBody>
          </p:sp>
        </mc:Choice>
        <mc:Fallback>
          <p:sp>
            <p:nvSpPr>
              <p:cNvPr id="8" name="TextBox 7">
                <a:extLst>
                  <a:ext uri="{FF2B5EF4-FFF2-40B4-BE49-F238E27FC236}">
                    <a16:creationId xmlns:a16="http://schemas.microsoft.com/office/drawing/2014/main" id="{69D5CF30-6A35-4073-A57F-B446AC3E77DA}"/>
                  </a:ext>
                </a:extLst>
              </p:cNvPr>
              <p:cNvSpPr txBox="1">
                <a:spLocks noRot="1" noChangeAspect="1" noMove="1" noResize="1" noEditPoints="1" noAdjustHandles="1" noChangeArrowheads="1" noChangeShapeType="1" noTextEdit="1"/>
              </p:cNvSpPr>
              <p:nvPr/>
            </p:nvSpPr>
            <p:spPr>
              <a:xfrm>
                <a:off x="42102" y="2307296"/>
                <a:ext cx="8796756" cy="646331"/>
              </a:xfrm>
              <a:prstGeom prst="rect">
                <a:avLst/>
              </a:prstGeom>
              <a:blipFill>
                <a:blip r:embed="rId7"/>
                <a:stretch>
                  <a:fillRect l="-624" t="-4673" r="-554" b="-130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E60A8B9-7371-4562-9085-072D6060613E}"/>
                  </a:ext>
                </a:extLst>
              </p:cNvPr>
              <p:cNvSpPr txBox="1"/>
              <p:nvPr/>
            </p:nvSpPr>
            <p:spPr>
              <a:xfrm>
                <a:off x="931828" y="2915381"/>
                <a:ext cx="13994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𝑑𝑢</m:t>
                      </m:r>
                      <m:r>
                        <a:rPr lang="en-US" b="0" i="1" smtClean="0">
                          <a:solidFill>
                            <a:srgbClr val="00B0F0"/>
                          </a:solidFill>
                          <a:latin typeface="Cambria Math" panose="02040503050406030204" pitchFamily="18" charset="0"/>
                        </a:rPr>
                        <m:t>=2</m:t>
                      </m:r>
                      <m:r>
                        <a:rPr lang="en-US" b="0" i="1" smtClean="0">
                          <a:solidFill>
                            <a:srgbClr val="00B0F0"/>
                          </a:solidFill>
                          <a:latin typeface="Cambria Math" panose="02040503050406030204" pitchFamily="18" charset="0"/>
                        </a:rPr>
                        <m:t>𝑥𝑑𝑥</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9" name="TextBox 8">
                <a:extLst>
                  <a:ext uri="{FF2B5EF4-FFF2-40B4-BE49-F238E27FC236}">
                    <a16:creationId xmlns:a16="http://schemas.microsoft.com/office/drawing/2014/main" id="{FE60A8B9-7371-4562-9085-072D6060613E}"/>
                  </a:ext>
                </a:extLst>
              </p:cNvPr>
              <p:cNvSpPr txBox="1">
                <a:spLocks noRot="1" noChangeAspect="1" noMove="1" noResize="1" noEditPoints="1" noAdjustHandles="1" noChangeArrowheads="1" noChangeShapeType="1" noTextEdit="1"/>
              </p:cNvSpPr>
              <p:nvPr/>
            </p:nvSpPr>
            <p:spPr>
              <a:xfrm>
                <a:off x="931828" y="2915381"/>
                <a:ext cx="1399422"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A6AE755-E7AE-4369-844F-BE02919DB005}"/>
                  </a:ext>
                </a:extLst>
              </p:cNvPr>
              <p:cNvSpPr txBox="1"/>
              <p:nvPr/>
            </p:nvSpPr>
            <p:spPr>
              <a:xfrm>
                <a:off x="2543335" y="2792510"/>
                <a:ext cx="889667"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2</m:t>
                          </m:r>
                          <m:r>
                            <a:rPr lang="en-US" b="0" i="1" smtClean="0">
                              <a:latin typeface="Cambria Math" panose="02040503050406030204" pitchFamily="18" charset="0"/>
                            </a:rPr>
                            <m:t>𝑥</m:t>
                          </m:r>
                        </m:den>
                      </m:f>
                    </m:oMath>
                  </m:oMathPara>
                </a14:m>
                <a:endParaRPr lang="en-US" dirty="0"/>
              </a:p>
            </p:txBody>
          </p:sp>
        </mc:Choice>
        <mc:Fallback>
          <p:sp>
            <p:nvSpPr>
              <p:cNvPr id="10" name="TextBox 9">
                <a:extLst>
                  <a:ext uri="{FF2B5EF4-FFF2-40B4-BE49-F238E27FC236}">
                    <a16:creationId xmlns:a16="http://schemas.microsoft.com/office/drawing/2014/main" id="{BA6AE755-E7AE-4369-844F-BE02919DB005}"/>
                  </a:ext>
                </a:extLst>
              </p:cNvPr>
              <p:cNvSpPr txBox="1">
                <a:spLocks noRot="1" noChangeAspect="1" noMove="1" noResize="1" noEditPoints="1" noAdjustHandles="1" noChangeArrowheads="1" noChangeShapeType="1" noTextEdit="1"/>
              </p:cNvSpPr>
              <p:nvPr/>
            </p:nvSpPr>
            <p:spPr>
              <a:xfrm>
                <a:off x="2543335" y="2792510"/>
                <a:ext cx="889667" cy="52411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DD0579F-4053-4A80-872B-1C590AEFC8B6}"/>
                  </a:ext>
                </a:extLst>
              </p:cNvPr>
              <p:cNvSpPr txBox="1"/>
              <p:nvPr/>
            </p:nvSpPr>
            <p:spPr>
              <a:xfrm>
                <a:off x="421419" y="5375955"/>
                <a:ext cx="3199378" cy="71455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n-US" i="1" smtClean="0">
                              <a:latin typeface="Cambria Math" panose="02040503050406030204" pitchFamily="18" charset="0"/>
                            </a:rPr>
                          </m:ctrlPr>
                        </m:naryPr>
                        <m:sub>
                          <m:r>
                            <a:rPr lang="en-US" i="0">
                              <a:latin typeface="Cambria Math" panose="02040503050406030204" pitchFamily="18" charset="0"/>
                            </a:rPr>
                            <m:t>0</m:t>
                          </m:r>
                        </m:sub>
                        <m:sup>
                          <m:r>
                            <a:rPr lang="en-US" i="0">
                              <a:latin typeface="Cambria Math" panose="02040503050406030204" pitchFamily="18" charset="0"/>
                            </a:rPr>
                            <m:t>1</m:t>
                          </m:r>
                        </m:sup>
                        <m:e>
                          <m:r>
                            <a:rPr lang="en-US" i="1">
                              <a:latin typeface="Cambria Math" panose="02040503050406030204" pitchFamily="18" charset="0"/>
                            </a:rPr>
                            <m:t>𝑥</m:t>
                          </m:r>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b="0" i="1" smtClean="0">
                                  <a:latin typeface="Cambria Math" panose="02040503050406030204" pitchFamily="18" charset="0"/>
                                </a:rPr>
                                <m:t>+1</m:t>
                              </m:r>
                            </m:sup>
                          </m:sSup>
                        </m:e>
                      </m:nary>
                      <m:r>
                        <a:rPr lang="en-US" i="1">
                          <a:latin typeface="Cambria Math" panose="02040503050406030204" pitchFamily="18" charset="0"/>
                        </a:rPr>
                        <m:t>𝑑𝑥</m:t>
                      </m:r>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b="0" i="0" smtClean="0">
                              <a:latin typeface="Cambria Math" panose="02040503050406030204" pitchFamily="18" charset="0"/>
                            </a:rPr>
                            <m:t>1</m:t>
                          </m:r>
                        </m:sub>
                        <m:sup>
                          <m:r>
                            <a:rPr lang="en-US" b="0" i="0" smtClean="0">
                              <a:latin typeface="Cambria Math" panose="02040503050406030204" pitchFamily="18" charset="0"/>
                            </a:rPr>
                            <m:t>1</m:t>
                          </m:r>
                        </m:sup>
                        <m:e>
                          <m:sSup>
                            <m:sSupPr>
                              <m:ctrlPr>
                                <a:rPr lang="en-US" i="1">
                                  <a:solidFill>
                                    <a:srgbClr val="836967"/>
                                  </a:solidFill>
                                  <a:latin typeface="Cambria Math" panose="02040503050406030204" pitchFamily="18" charset="0"/>
                                </a:rPr>
                              </m:ctrlPr>
                            </m:sSupPr>
                            <m:e>
                              <m:r>
                                <a:rPr lang="en-US" b="0" i="1" smtClean="0">
                                  <a:solidFill>
                                    <a:srgbClr val="836967"/>
                                  </a:solidFill>
                                  <a:latin typeface="Cambria Math" panose="02040503050406030204" pitchFamily="18" charset="0"/>
                                </a:rPr>
                                <m:t>𝑥</m:t>
                              </m:r>
                              <m:r>
                                <a:rPr lang="en-US" i="1">
                                  <a:latin typeface="Cambria Math" panose="02040503050406030204" pitchFamily="18" charset="0"/>
                                </a:rPr>
                                <m:t>𝑒</m:t>
                              </m:r>
                            </m:e>
                            <m:sup>
                              <m:r>
                                <a:rPr lang="en-US" i="1">
                                  <a:latin typeface="Cambria Math" panose="02040503050406030204" pitchFamily="18" charset="0"/>
                                </a:rPr>
                                <m:t>𝑢</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𝑑𝑢</m:t>
                              </m:r>
                            </m:num>
                            <m:den>
                              <m:r>
                                <a:rPr lang="en-US" b="0" i="1" smtClean="0">
                                  <a:latin typeface="Cambria Math" panose="02040503050406030204" pitchFamily="18" charset="0"/>
                                </a:rPr>
                                <m:t>2</m:t>
                              </m:r>
                              <m:r>
                                <a:rPr lang="en-US" b="0" i="1" smtClean="0">
                                  <a:latin typeface="Cambria Math" panose="02040503050406030204" pitchFamily="18" charset="0"/>
                                </a:rPr>
                                <m:t>𝑥</m:t>
                              </m:r>
                            </m:den>
                          </m:f>
                          <m:r>
                            <a:rPr lang="en-US" i="0">
                              <a:latin typeface="Cambria Math" panose="02040503050406030204" pitchFamily="18" charset="0"/>
                            </a:rPr>
                            <m:t>=</m:t>
                          </m:r>
                        </m:e>
                      </m:nary>
                    </m:oMath>
                  </m:oMathPara>
                </a14:m>
                <a:endParaRPr lang="en-US" dirty="0"/>
              </a:p>
            </p:txBody>
          </p:sp>
        </mc:Choice>
        <mc:Fallback>
          <p:sp>
            <p:nvSpPr>
              <p:cNvPr id="11" name="TextBox 10">
                <a:extLst>
                  <a:ext uri="{FF2B5EF4-FFF2-40B4-BE49-F238E27FC236}">
                    <a16:creationId xmlns:a16="http://schemas.microsoft.com/office/drawing/2014/main" id="{FDD0579F-4053-4A80-872B-1C590AEFC8B6}"/>
                  </a:ext>
                </a:extLst>
              </p:cNvPr>
              <p:cNvSpPr txBox="1">
                <a:spLocks noRot="1" noChangeAspect="1" noMove="1" noResize="1" noEditPoints="1" noAdjustHandles="1" noChangeArrowheads="1" noChangeShapeType="1" noTextEdit="1"/>
              </p:cNvSpPr>
              <p:nvPr/>
            </p:nvSpPr>
            <p:spPr>
              <a:xfrm>
                <a:off x="421419" y="5375955"/>
                <a:ext cx="3199378" cy="71455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88BC3A2-87E1-4353-8C0E-2696084829D1}"/>
                  </a:ext>
                </a:extLst>
              </p:cNvPr>
              <p:cNvSpPr txBox="1"/>
              <p:nvPr/>
            </p:nvSpPr>
            <p:spPr>
              <a:xfrm>
                <a:off x="3224252" y="5336218"/>
                <a:ext cx="1808921" cy="720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nary>
                        <m:naryPr>
                          <m:limLoc m:val="subSup"/>
                          <m:ctrlPr>
                            <a:rPr lang="en-US" i="1" smtClean="0">
                              <a:latin typeface="Cambria Math" panose="02040503050406030204" pitchFamily="18" charset="0"/>
                            </a:rPr>
                          </m:ctrlPr>
                        </m:naryPr>
                        <m:sub>
                          <m:r>
                            <a:rPr lang="en-US" b="0" i="0" smtClean="0">
                              <a:latin typeface="Cambria Math" panose="02040503050406030204" pitchFamily="18" charset="0"/>
                            </a:rPr>
                            <m:t>1</m:t>
                          </m:r>
                        </m:sub>
                        <m:sup>
                          <m:r>
                            <a:rPr lang="en-US" b="0" i="0" smtClean="0">
                              <a:latin typeface="Cambria Math" panose="02040503050406030204" pitchFamily="18" charset="0"/>
                            </a:rPr>
                            <m:t>1</m:t>
                          </m:r>
                        </m:sup>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𝑢</m:t>
                              </m:r>
                            </m:sup>
                          </m:sSup>
                          <m:r>
                            <a:rPr lang="en-US" b="0" i="1" smtClean="0">
                              <a:solidFill>
                                <a:srgbClr val="836967"/>
                              </a:solidFill>
                              <a:latin typeface="Cambria Math" panose="02040503050406030204" pitchFamily="18" charset="0"/>
                            </a:rPr>
                            <m:t>𝑑𝑢</m:t>
                          </m:r>
                          <m:r>
                            <a:rPr lang="en-US" i="0">
                              <a:latin typeface="Cambria Math" panose="02040503050406030204" pitchFamily="18" charset="0"/>
                            </a:rPr>
                            <m:t>=</m:t>
                          </m:r>
                        </m:e>
                      </m:nary>
                    </m:oMath>
                  </m:oMathPara>
                </a14:m>
                <a:endParaRPr lang="en-US" dirty="0"/>
              </a:p>
            </p:txBody>
          </p:sp>
        </mc:Choice>
        <mc:Fallback>
          <p:sp>
            <p:nvSpPr>
              <p:cNvPr id="12" name="TextBox 11">
                <a:extLst>
                  <a:ext uri="{FF2B5EF4-FFF2-40B4-BE49-F238E27FC236}">
                    <a16:creationId xmlns:a16="http://schemas.microsoft.com/office/drawing/2014/main" id="{288BC3A2-87E1-4353-8C0E-2696084829D1}"/>
                  </a:ext>
                </a:extLst>
              </p:cNvPr>
              <p:cNvSpPr txBox="1">
                <a:spLocks noRot="1" noChangeAspect="1" noMove="1" noResize="1" noEditPoints="1" noAdjustHandles="1" noChangeArrowheads="1" noChangeShapeType="1" noTextEdit="1"/>
              </p:cNvSpPr>
              <p:nvPr/>
            </p:nvSpPr>
            <p:spPr>
              <a:xfrm>
                <a:off x="3224252" y="5336218"/>
                <a:ext cx="1808921" cy="72014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7866499A-E414-42D9-965D-AA6DDC489BA4}"/>
                  </a:ext>
                </a:extLst>
              </p:cNvPr>
              <p:cNvSpPr txBox="1"/>
              <p:nvPr/>
            </p:nvSpPr>
            <p:spPr>
              <a:xfrm>
                <a:off x="4738976" y="5336218"/>
                <a:ext cx="1320102" cy="6177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b="0" i="1" smtClean="0">
                              <a:solidFill>
                                <a:srgbClr val="836967"/>
                              </a:solidFill>
                              <a:latin typeface="Cambria Math" panose="02040503050406030204" pitchFamily="18" charset="0"/>
                            </a:rPr>
                            <m:t>1</m:t>
                          </m:r>
                        </m:num>
                        <m:den>
                          <m:r>
                            <a:rPr lang="en-US" b="0" i="1" smtClean="0">
                              <a:solidFill>
                                <a:srgbClr val="836967"/>
                              </a:solidFill>
                              <a:latin typeface="Cambria Math" panose="02040503050406030204" pitchFamily="18" charset="0"/>
                            </a:rPr>
                            <m:t>2</m:t>
                          </m:r>
                        </m:den>
                      </m:f>
                      <m:sSubSup>
                        <m:sSubSupPr>
                          <m:ctrlPr>
                            <a:rPr lang="en-US" i="1">
                              <a:solidFill>
                                <a:srgbClr val="836967"/>
                              </a:solidFill>
                              <a:latin typeface="Cambria Math" panose="02040503050406030204" pitchFamily="18" charset="0"/>
                            </a:rPr>
                          </m:ctrlPr>
                        </m:sSubSupPr>
                        <m:e>
                          <m:d>
                            <m:dPr>
                              <m:begChr m:val=""/>
                              <m:endChr m:val="|"/>
                              <m:ctrlPr>
                                <a:rPr lang="en-US" i="1" smtClean="0">
                                  <a:solidFill>
                                    <a:srgbClr val="836967"/>
                                  </a:solidFill>
                                  <a:latin typeface="Cambria Math" panose="02040503050406030204" pitchFamily="18" charset="0"/>
                                </a:rPr>
                              </m:ctrlPr>
                            </m:dPr>
                            <m:e>
                              <m:d>
                                <m:dPr>
                                  <m:begChr m:val=""/>
                                  <m:endChr m:val=""/>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𝑢</m:t>
                                      </m:r>
                                    </m:sup>
                                  </m:sSup>
                                </m:e>
                              </m:d>
                            </m:e>
                          </m:d>
                        </m:e>
                        <m:sub>
                          <m:r>
                            <a:rPr lang="en-US" b="0" i="0" smtClean="0">
                              <a:latin typeface="Cambria Math" panose="02040503050406030204" pitchFamily="18" charset="0"/>
                            </a:rPr>
                            <m:t>1</m:t>
                          </m:r>
                        </m:sub>
                        <m:sup>
                          <m:r>
                            <a:rPr lang="en-US" b="0" i="0" smtClean="0">
                              <a:latin typeface="Cambria Math" panose="02040503050406030204" pitchFamily="18" charset="0"/>
                            </a:rPr>
                            <m:t>2</m:t>
                          </m:r>
                        </m:sup>
                      </m:sSubSup>
                      <m:r>
                        <a:rPr lang="en-US"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7866499A-E414-42D9-965D-AA6DDC489BA4}"/>
                  </a:ext>
                </a:extLst>
              </p:cNvPr>
              <p:cNvSpPr txBox="1">
                <a:spLocks noRot="1" noChangeAspect="1" noMove="1" noResize="1" noEditPoints="1" noAdjustHandles="1" noChangeArrowheads="1" noChangeShapeType="1" noTextEdit="1"/>
              </p:cNvSpPr>
              <p:nvPr/>
            </p:nvSpPr>
            <p:spPr>
              <a:xfrm>
                <a:off x="4738976" y="5336218"/>
                <a:ext cx="1320102" cy="617798"/>
              </a:xfrm>
              <a:prstGeom prst="rect">
                <a:avLst/>
              </a:prstGeom>
              <a:blipFill>
                <a:blip r:embed="rId12"/>
                <a:stretch>
                  <a:fillRect t="-97059" b="-1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B58A104-E0F5-4987-8CC8-767815456D23}"/>
                  </a:ext>
                </a:extLst>
              </p:cNvPr>
              <p:cNvSpPr txBox="1"/>
              <p:nvPr/>
            </p:nvSpPr>
            <p:spPr>
              <a:xfrm>
                <a:off x="5776622" y="5343467"/>
                <a:ext cx="1737360"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a:latin typeface="Cambria Math" panose="02040503050406030204" pitchFamily="18" charset="0"/>
                            </a:rPr>
                            <m:t>1</m:t>
                          </m:r>
                        </m:num>
                        <m:den>
                          <m:r>
                            <a:rPr lang="en-US" i="0">
                              <a:latin typeface="Cambria Math" panose="02040503050406030204" pitchFamily="18" charset="0"/>
                            </a:rPr>
                            <m:t>2</m:t>
                          </m:r>
                        </m:den>
                      </m:f>
                      <m:d>
                        <m:dPr>
                          <m:ctrlPr>
                            <a:rPr lang="en-US" i="1">
                              <a:solidFill>
                                <a:srgbClr val="836967"/>
                              </a:solidFill>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b="0" i="0" smtClean="0">
                                  <a:latin typeface="Cambria Math" panose="02040503050406030204" pitchFamily="18" charset="0"/>
                                </a:rPr>
                                <m:t>2</m:t>
                              </m:r>
                            </m:sup>
                          </m:sSup>
                          <m:r>
                            <a:rPr lang="en-US" i="0">
                              <a:latin typeface="Cambria Math" panose="02040503050406030204" pitchFamily="18" charset="0"/>
                            </a:rPr>
                            <m:t>−</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b="0" i="0" smtClean="0">
                                  <a:latin typeface="Cambria Math" panose="02040503050406030204" pitchFamily="18" charset="0"/>
                                </a:rPr>
                                <m:t>1</m:t>
                              </m:r>
                            </m:sup>
                          </m:sSup>
                        </m:e>
                      </m:d>
                    </m:oMath>
                  </m:oMathPara>
                </a14:m>
                <a:endParaRPr lang="en-US" dirty="0"/>
              </a:p>
            </p:txBody>
          </p:sp>
        </mc:Choice>
        <mc:Fallback>
          <p:sp>
            <p:nvSpPr>
              <p:cNvPr id="14" name="TextBox 13">
                <a:extLst>
                  <a:ext uri="{FF2B5EF4-FFF2-40B4-BE49-F238E27FC236}">
                    <a16:creationId xmlns:a16="http://schemas.microsoft.com/office/drawing/2014/main" id="{4B58A104-E0F5-4987-8CC8-767815456D23}"/>
                  </a:ext>
                </a:extLst>
              </p:cNvPr>
              <p:cNvSpPr txBox="1">
                <a:spLocks noRot="1" noChangeAspect="1" noMove="1" noResize="1" noEditPoints="1" noAdjustHandles="1" noChangeArrowheads="1" noChangeShapeType="1" noTextEdit="1"/>
              </p:cNvSpPr>
              <p:nvPr/>
            </p:nvSpPr>
            <p:spPr>
              <a:xfrm>
                <a:off x="5776622" y="5343467"/>
                <a:ext cx="1737360" cy="61093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F6FF41E-50ED-4564-99D1-34DA105A111E}"/>
                  </a:ext>
                </a:extLst>
              </p:cNvPr>
              <p:cNvSpPr txBox="1"/>
              <p:nvPr/>
            </p:nvSpPr>
            <p:spPr>
              <a:xfrm>
                <a:off x="421419" y="3339377"/>
                <a:ext cx="2826687"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i="1" smtClean="0">
                              <a:latin typeface="Cambria Math" panose="02040503050406030204" pitchFamily="18" charset="0"/>
                            </a:rPr>
                          </m:ctrlPr>
                        </m:naryPr>
                        <m:sub/>
                        <m:sup/>
                        <m:e>
                          <m:r>
                            <a:rPr lang="en-US" i="1">
                              <a:latin typeface="Cambria Math" panose="02040503050406030204" pitchFamily="18" charset="0"/>
                            </a:rPr>
                            <m:t>𝑥</m:t>
                          </m:r>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b="0" i="1" smtClean="0">
                                  <a:latin typeface="Cambria Math" panose="02040503050406030204" pitchFamily="18" charset="0"/>
                                </a:rPr>
                                <m:t>+1</m:t>
                              </m:r>
                            </m:sup>
                          </m:sSup>
                          <m:r>
                            <a:rPr lang="en-US" i="1">
                              <a:latin typeface="Cambria Math" panose="02040503050406030204" pitchFamily="18" charset="0"/>
                            </a:rPr>
                            <m:t>𝑑𝑥</m:t>
                          </m:r>
                          <m:r>
                            <a:rPr lang="en-US" i="0">
                              <a:latin typeface="Cambria Math" panose="02040503050406030204" pitchFamily="18" charset="0"/>
                            </a:rPr>
                            <m:t>=</m:t>
                          </m:r>
                          <m:nary>
                            <m:naryPr>
                              <m:subHide m:val="on"/>
                              <m:supHide m:val="on"/>
                              <m:ctrlPr>
                                <a:rPr lang="en-US" i="1">
                                  <a:latin typeface="Cambria Math" panose="02040503050406030204" pitchFamily="18" charset="0"/>
                                </a:rPr>
                              </m:ctrlPr>
                            </m:naryPr>
                            <m:sub/>
                            <m:sup/>
                            <m:e>
                              <m:sSup>
                                <m:sSupPr>
                                  <m:ctrlPr>
                                    <a:rPr lang="en-US" i="1">
                                      <a:solidFill>
                                        <a:srgbClr val="836967"/>
                                      </a:solidFill>
                                      <a:latin typeface="Cambria Math" panose="02040503050406030204" pitchFamily="18" charset="0"/>
                                    </a:rPr>
                                  </m:ctrlPr>
                                </m:sSupPr>
                                <m:e>
                                  <m:r>
                                    <a:rPr lang="en-US" b="0" i="1" smtClean="0">
                                      <a:solidFill>
                                        <a:srgbClr val="836967"/>
                                      </a:solidFill>
                                      <a:latin typeface="Cambria Math" panose="02040503050406030204" pitchFamily="18" charset="0"/>
                                    </a:rPr>
                                    <m:t>𝑥</m:t>
                                  </m:r>
                                  <m:r>
                                    <a:rPr lang="en-US" i="1">
                                      <a:latin typeface="Cambria Math" panose="02040503050406030204" pitchFamily="18" charset="0"/>
                                    </a:rPr>
                                    <m:t>𝑒</m:t>
                                  </m:r>
                                </m:e>
                                <m:sup>
                                  <m:r>
                                    <a:rPr lang="en-US" i="1">
                                      <a:latin typeface="Cambria Math" panose="02040503050406030204" pitchFamily="18" charset="0"/>
                                    </a:rPr>
                                    <m:t>𝑢</m:t>
                                  </m:r>
                                </m:sup>
                              </m:sSup>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𝑑𝑢</m:t>
                                  </m:r>
                                </m:num>
                                <m:den>
                                  <m:r>
                                    <a:rPr lang="en-US" b="0" i="0" smtClean="0">
                                      <a:latin typeface="Cambria Math" panose="02040503050406030204" pitchFamily="18" charset="0"/>
                                    </a:rPr>
                                    <m:t>2</m:t>
                                  </m:r>
                                  <m:r>
                                    <a:rPr lang="en-US" b="0" i="1" smtClean="0">
                                      <a:latin typeface="Cambria Math" panose="02040503050406030204" pitchFamily="18" charset="0"/>
                                    </a:rPr>
                                    <m:t>𝑥</m:t>
                                  </m:r>
                                </m:den>
                              </m:f>
                              <m:r>
                                <a:rPr lang="en-US" i="0">
                                  <a:latin typeface="Cambria Math" panose="02040503050406030204" pitchFamily="18" charset="0"/>
                                </a:rPr>
                                <m:t>=</m:t>
                              </m:r>
                            </m:e>
                          </m:nary>
                        </m:e>
                      </m:nary>
                    </m:oMath>
                  </m:oMathPara>
                </a14:m>
                <a:endParaRPr lang="en-US" dirty="0"/>
              </a:p>
            </p:txBody>
          </p:sp>
        </mc:Choice>
        <mc:Fallback>
          <p:sp>
            <p:nvSpPr>
              <p:cNvPr id="15" name="TextBox 14">
                <a:extLst>
                  <a:ext uri="{FF2B5EF4-FFF2-40B4-BE49-F238E27FC236}">
                    <a16:creationId xmlns:a16="http://schemas.microsoft.com/office/drawing/2014/main" id="{1F6FF41E-50ED-4564-99D1-34DA105A111E}"/>
                  </a:ext>
                </a:extLst>
              </p:cNvPr>
              <p:cNvSpPr txBox="1">
                <a:spLocks noRot="1" noChangeAspect="1" noMove="1" noResize="1" noEditPoints="1" noAdjustHandles="1" noChangeArrowheads="1" noChangeShapeType="1" noTextEdit="1"/>
              </p:cNvSpPr>
              <p:nvPr/>
            </p:nvSpPr>
            <p:spPr>
              <a:xfrm>
                <a:off x="421419" y="3339377"/>
                <a:ext cx="2826687" cy="680571"/>
              </a:xfrm>
              <a:prstGeom prst="rect">
                <a:avLst/>
              </a:prstGeom>
              <a:blipFill>
                <a:blip r:embed="rId14"/>
                <a:stretch>
                  <a:fillRect l="-13147" t="-126126" b="-165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5D9BE88-F818-4445-A943-C2520612699C}"/>
                  </a:ext>
                </a:extLst>
              </p:cNvPr>
              <p:cNvSpPr txBox="1"/>
              <p:nvPr/>
            </p:nvSpPr>
            <p:spPr>
              <a:xfrm>
                <a:off x="3136997" y="3328704"/>
                <a:ext cx="1416355" cy="6805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nary>
                        <m:naryPr>
                          <m:subHide m:val="on"/>
                          <m:supHide m:val="on"/>
                          <m:ctrlPr>
                            <a:rPr lang="en-US" i="1" smtClean="0">
                              <a:latin typeface="Cambria Math" panose="02040503050406030204" pitchFamily="18" charset="0"/>
                            </a:rPr>
                          </m:ctrlPr>
                        </m:naryPr>
                        <m:sub/>
                        <m:sup/>
                        <m:e>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𝑢</m:t>
                              </m:r>
                            </m:sup>
                          </m:sSup>
                          <m:r>
                            <a:rPr lang="en-US" b="0" i="1" smtClean="0">
                              <a:latin typeface="Cambria Math" panose="02040503050406030204" pitchFamily="18" charset="0"/>
                            </a:rPr>
                            <m:t>𝑑𝑢</m:t>
                          </m:r>
                          <m:r>
                            <a:rPr lang="en-US" i="0">
                              <a:latin typeface="Cambria Math" panose="02040503050406030204" pitchFamily="18" charset="0"/>
                            </a:rPr>
                            <m:t>=</m:t>
                          </m:r>
                        </m:e>
                      </m:nary>
                    </m:oMath>
                  </m:oMathPara>
                </a14:m>
                <a:endParaRPr lang="en-US" dirty="0"/>
              </a:p>
            </p:txBody>
          </p:sp>
        </mc:Choice>
        <mc:Fallback>
          <p:sp>
            <p:nvSpPr>
              <p:cNvPr id="16" name="TextBox 15">
                <a:extLst>
                  <a:ext uri="{FF2B5EF4-FFF2-40B4-BE49-F238E27FC236}">
                    <a16:creationId xmlns:a16="http://schemas.microsoft.com/office/drawing/2014/main" id="{C5D9BE88-F818-4445-A943-C2520612699C}"/>
                  </a:ext>
                </a:extLst>
              </p:cNvPr>
              <p:cNvSpPr txBox="1">
                <a:spLocks noRot="1" noChangeAspect="1" noMove="1" noResize="1" noEditPoints="1" noAdjustHandles="1" noChangeArrowheads="1" noChangeShapeType="1" noTextEdit="1"/>
              </p:cNvSpPr>
              <p:nvPr/>
            </p:nvSpPr>
            <p:spPr>
              <a:xfrm>
                <a:off x="3136997" y="3328704"/>
                <a:ext cx="1416355" cy="680571"/>
              </a:xfrm>
              <a:prstGeom prst="rect">
                <a:avLst/>
              </a:prstGeom>
              <a:blipFill>
                <a:blip r:embed="rId15"/>
                <a:stretch>
                  <a:fillRect l="-25000" t="-125893" r="-16810" b="-16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0BDE70B-E536-4B45-B8F0-268551C84DED}"/>
                  </a:ext>
                </a:extLst>
              </p:cNvPr>
              <p:cNvSpPr txBox="1"/>
              <p:nvPr/>
            </p:nvSpPr>
            <p:spPr>
              <a:xfrm>
                <a:off x="4450871" y="3442567"/>
                <a:ext cx="622735" cy="391133"/>
              </a:xfrm>
              <a:prstGeom prst="rect">
                <a:avLst/>
              </a:prstGeom>
              <a:noFill/>
            </p:spPr>
            <p:txBody>
              <a:bodyPr wrap="none" lIns="0" tIns="0" rIns="0" bIns="0" rtlCol="0">
                <a:spAutoFit/>
              </a:bodyPr>
              <a:lstStyle/>
              <a:p>
                <a14:m>
                  <m:oMath xmlns:m="http://schemas.openxmlformats.org/officeDocument/2006/math">
                    <m:f>
                      <m:fPr>
                        <m:ctrlPr>
                          <a:rPr lang="en-US" i="1" smtClean="0">
                            <a:solidFill>
                              <a:srgbClr val="836967"/>
                            </a:solidFill>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smtClean="0">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𝑢</m:t>
                        </m:r>
                      </m:sup>
                    </m:sSup>
                  </m:oMath>
                </a14:m>
                <a:r>
                  <a:rPr lang="en-US" dirty="0"/>
                  <a:t>+C</a:t>
                </a:r>
              </a:p>
            </p:txBody>
          </p:sp>
        </mc:Choice>
        <mc:Fallback>
          <p:sp>
            <p:nvSpPr>
              <p:cNvPr id="17" name="TextBox 16">
                <a:extLst>
                  <a:ext uri="{FF2B5EF4-FFF2-40B4-BE49-F238E27FC236}">
                    <a16:creationId xmlns:a16="http://schemas.microsoft.com/office/drawing/2014/main" id="{40BDE70B-E536-4B45-B8F0-268551C84DED}"/>
                  </a:ext>
                </a:extLst>
              </p:cNvPr>
              <p:cNvSpPr txBox="1">
                <a:spLocks noRot="1" noChangeAspect="1" noMove="1" noResize="1" noEditPoints="1" noAdjustHandles="1" noChangeArrowheads="1" noChangeShapeType="1" noTextEdit="1"/>
              </p:cNvSpPr>
              <p:nvPr/>
            </p:nvSpPr>
            <p:spPr>
              <a:xfrm>
                <a:off x="4450871" y="3442567"/>
                <a:ext cx="622735" cy="391133"/>
              </a:xfrm>
              <a:prstGeom prst="rect">
                <a:avLst/>
              </a:prstGeom>
              <a:blipFill>
                <a:blip r:embed="rId16"/>
                <a:stretch>
                  <a:fillRect l="-6863" t="-4688" r="-29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C6FD0E3-2D3F-4B51-815B-B3F387EAA583}"/>
                  </a:ext>
                </a:extLst>
              </p:cNvPr>
              <p:cNvSpPr txBox="1"/>
              <p:nvPr/>
            </p:nvSpPr>
            <p:spPr>
              <a:xfrm>
                <a:off x="3248106" y="4057279"/>
                <a:ext cx="182550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0+1</m:t>
                              </m:r>
                            </m:sup>
                          </m:sSup>
                        </m:e>
                      </m:d>
                      <m:r>
                        <a:rPr lang="en-US" b="0" i="1" smtClean="0">
                          <a:latin typeface="Cambria Math" panose="02040503050406030204" pitchFamily="18" charset="0"/>
                        </a:rPr>
                        <m:t>=</m:t>
                      </m:r>
                    </m:oMath>
                  </m:oMathPara>
                </a14:m>
                <a:endParaRPr lang="en-US" dirty="0"/>
              </a:p>
            </p:txBody>
          </p:sp>
        </mc:Choice>
        <mc:Fallback>
          <p:sp>
            <p:nvSpPr>
              <p:cNvPr id="18" name="TextBox 17">
                <a:extLst>
                  <a:ext uri="{FF2B5EF4-FFF2-40B4-BE49-F238E27FC236}">
                    <a16:creationId xmlns:a16="http://schemas.microsoft.com/office/drawing/2014/main" id="{2C6FD0E3-2D3F-4B51-815B-B3F387EAA583}"/>
                  </a:ext>
                </a:extLst>
              </p:cNvPr>
              <p:cNvSpPr txBox="1">
                <a:spLocks noRot="1" noChangeAspect="1" noMove="1" noResize="1" noEditPoints="1" noAdjustHandles="1" noChangeArrowheads="1" noChangeShapeType="1" noTextEdit="1"/>
              </p:cNvSpPr>
              <p:nvPr/>
            </p:nvSpPr>
            <p:spPr>
              <a:xfrm>
                <a:off x="3248106" y="4057279"/>
                <a:ext cx="1825500" cy="518604"/>
              </a:xfrm>
              <a:prstGeom prst="rect">
                <a:avLst/>
              </a:prstGeom>
              <a:blipFill>
                <a:blip r:embed="rId17"/>
                <a:stretch>
                  <a:fillRect t="-1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C9DE647-71D8-485A-93F8-EB8330F42A39}"/>
                  </a:ext>
                </a:extLst>
              </p:cNvPr>
              <p:cNvSpPr txBox="1"/>
              <p:nvPr/>
            </p:nvSpPr>
            <p:spPr>
              <a:xfrm>
                <a:off x="327493" y="3960064"/>
                <a:ext cx="3014538" cy="7291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US" i="1" smtClean="0">
                              <a:latin typeface="Cambria Math" panose="02040503050406030204" pitchFamily="18" charset="0"/>
                            </a:rPr>
                          </m:ctrlPr>
                        </m:naryPr>
                        <m:sub/>
                        <m:sup/>
                        <m:e>
                          <m:r>
                            <a:rPr lang="en-US" i="1">
                              <a:latin typeface="Cambria Math" panose="02040503050406030204" pitchFamily="18" charset="0"/>
                            </a:rPr>
                            <m:t>𝑥</m:t>
                          </m:r>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b="0" i="1" smtClean="0">
                                  <a:latin typeface="Cambria Math" panose="02040503050406030204" pitchFamily="18" charset="0"/>
                                </a:rPr>
                                <m:t>+1</m:t>
                              </m:r>
                            </m:sup>
                          </m:sSup>
                          <m:r>
                            <a:rPr lang="en-US" i="1">
                              <a:latin typeface="Cambria Math" panose="02040503050406030204" pitchFamily="18" charset="0"/>
                            </a:rPr>
                            <m:t>𝑑𝑥</m:t>
                          </m:r>
                          <m:r>
                            <a:rPr lang="en-US" i="0">
                              <a:latin typeface="Cambria Math" panose="02040503050406030204" pitchFamily="18" charset="0"/>
                            </a:rPr>
                            <m:t>=</m:t>
                          </m:r>
                        </m:e>
                      </m:nary>
                      <m:sSubSup>
                        <m:sSubSupPr>
                          <m:ctrlPr>
                            <a:rPr lang="en-US"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f>
                                <m:fPr>
                                  <m:ctrlPr>
                                    <a:rPr lang="en-US" i="1" smtClean="0">
                                      <a:solidFill>
                                        <a:srgbClr val="836967"/>
                                      </a:solidFill>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smtClean="0">
                                      <a:solidFill>
                                        <a:srgbClr val="836967"/>
                                      </a:solidFill>
                                      <a:latin typeface="Cambria Math" panose="02040503050406030204" pitchFamily="18" charset="0"/>
                                    </a:rPr>
                                  </m:ctrlPr>
                                </m:sSupPr>
                                <m:e>
                                  <m:r>
                                    <a:rPr lang="en-US" i="1">
                                      <a:latin typeface="Cambria Math" panose="02040503050406030204" pitchFamily="18" charset="0"/>
                                    </a:rPr>
                                    <m:t>𝑒</m:t>
                                  </m:r>
                                </m:e>
                                <m:sup>
                                  <m:sSup>
                                    <m:sSupPr>
                                      <m:ctrlPr>
                                        <a:rPr lang="en-US" i="1" smtClean="0">
                                          <a:solidFill>
                                            <a:srgbClr val="836967"/>
                                          </a:solidFill>
                                          <a:latin typeface="Cambria Math" panose="02040503050406030204" pitchFamily="18" charset="0"/>
                                        </a:rPr>
                                      </m:ctrlPr>
                                    </m:sSupPr>
                                    <m:e>
                                      <m:r>
                                        <a:rPr lang="en-US" i="1">
                                          <a:latin typeface="Cambria Math" panose="02040503050406030204" pitchFamily="18" charset="0"/>
                                        </a:rPr>
                                        <m:t>𝑥</m:t>
                                      </m:r>
                                    </m:e>
                                    <m:sup>
                                      <m:r>
                                        <a:rPr lang="en-US" i="0">
                                          <a:latin typeface="Cambria Math" panose="02040503050406030204" pitchFamily="18" charset="0"/>
                                        </a:rPr>
                                        <m:t>2</m:t>
                                      </m:r>
                                    </m:sup>
                                  </m:sSup>
                                  <m:r>
                                    <a:rPr lang="en-US" b="0" i="1" smtClean="0">
                                      <a:latin typeface="Cambria Math" panose="02040503050406030204" pitchFamily="18" charset="0"/>
                                    </a:rPr>
                                    <m:t>+1</m:t>
                                  </m:r>
                                </m:sup>
                              </m:sSup>
                            </m:e>
                          </m:d>
                        </m:e>
                        <m:sub>
                          <m:r>
                            <a:rPr lang="en-US" b="0" i="1" smtClean="0">
                              <a:latin typeface="Cambria Math" panose="02040503050406030204" pitchFamily="18" charset="0"/>
                            </a:rPr>
                            <m:t>0</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m:oMathPara>
                </a14:m>
                <a:endParaRPr lang="en-US" dirty="0"/>
              </a:p>
            </p:txBody>
          </p:sp>
        </mc:Choice>
        <mc:Fallback>
          <p:sp>
            <p:nvSpPr>
              <p:cNvPr id="19" name="TextBox 18">
                <a:extLst>
                  <a:ext uri="{FF2B5EF4-FFF2-40B4-BE49-F238E27FC236}">
                    <a16:creationId xmlns:a16="http://schemas.microsoft.com/office/drawing/2014/main" id="{9C9DE647-71D8-485A-93F8-EB8330F42A39}"/>
                  </a:ext>
                </a:extLst>
              </p:cNvPr>
              <p:cNvSpPr txBox="1">
                <a:spLocks noRot="1" noChangeAspect="1" noMove="1" noResize="1" noEditPoints="1" noAdjustHandles="1" noChangeArrowheads="1" noChangeShapeType="1" noTextEdit="1"/>
              </p:cNvSpPr>
              <p:nvPr/>
            </p:nvSpPr>
            <p:spPr>
              <a:xfrm>
                <a:off x="327493" y="3960064"/>
                <a:ext cx="3014538" cy="72917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044D95BE-5A21-4E83-AE7E-F325E154A477}"/>
                  </a:ext>
                </a:extLst>
              </p:cNvPr>
              <p:cNvSpPr txBox="1"/>
              <p:nvPr/>
            </p:nvSpPr>
            <p:spPr>
              <a:xfrm>
                <a:off x="5101685" y="4033771"/>
                <a:ext cx="114903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1</m:t>
                              </m:r>
                            </m:sup>
                          </m:sSup>
                        </m:e>
                      </m:d>
                    </m:oMath>
                  </m:oMathPara>
                </a14:m>
                <a:endParaRPr lang="en-US" dirty="0"/>
              </a:p>
            </p:txBody>
          </p:sp>
        </mc:Choice>
        <mc:Fallback>
          <p:sp>
            <p:nvSpPr>
              <p:cNvPr id="20" name="TextBox 19">
                <a:extLst>
                  <a:ext uri="{FF2B5EF4-FFF2-40B4-BE49-F238E27FC236}">
                    <a16:creationId xmlns:a16="http://schemas.microsoft.com/office/drawing/2014/main" id="{044D95BE-5A21-4E83-AE7E-F325E154A477}"/>
                  </a:ext>
                </a:extLst>
              </p:cNvPr>
              <p:cNvSpPr txBox="1">
                <a:spLocks noRot="1" noChangeAspect="1" noMove="1" noResize="1" noEditPoints="1" noAdjustHandles="1" noChangeArrowheads="1" noChangeShapeType="1" noTextEdit="1"/>
              </p:cNvSpPr>
              <p:nvPr/>
            </p:nvSpPr>
            <p:spPr>
              <a:xfrm>
                <a:off x="5101685" y="4033771"/>
                <a:ext cx="1149033" cy="518604"/>
              </a:xfrm>
              <a:prstGeom prst="rect">
                <a:avLst/>
              </a:prstGeom>
              <a:blipFill>
                <a:blip r:embed="rId19"/>
                <a:stretch>
                  <a:fillRect t="-11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2036E3F7-9346-4BD9-AE2A-64F300F072DA}"/>
                  </a:ext>
                </a:extLst>
              </p:cNvPr>
              <p:cNvSpPr txBox="1"/>
              <p:nvPr/>
            </p:nvSpPr>
            <p:spPr>
              <a:xfrm>
                <a:off x="351845" y="4655735"/>
                <a:ext cx="8604088" cy="646331"/>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Method 2</a:t>
                </a:r>
                <a:r>
                  <a:rPr lang="en-US" sz="1800"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We use the substitution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𝑢</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2</m:t>
                        </m:r>
                      </m:sup>
                    </m:sSup>
                    <m:r>
                      <a:rPr lang="en-US" sz="1800" b="0" i="1" smtClean="0">
                        <a:effectLst/>
                        <a:latin typeface="Cambria Math" panose="02040503050406030204" pitchFamily="18" charset="0"/>
                        <a:ea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and we change the limits of integration (when </a:t>
                </a:r>
                <a:r>
                  <a:rPr lang="en-US" sz="1800" i="1" dirty="0">
                    <a:effectLst/>
                    <a:latin typeface="Times New Roman" panose="02020603050405020304" pitchFamily="18" charset="0"/>
                    <a:ea typeface="Times New Roman" panose="02020603050405020304" pitchFamily="18" charset="0"/>
                  </a:rPr>
                  <a:t>x </a:t>
                </a:r>
                <a:r>
                  <a:rPr lang="en-US" sz="1800" dirty="0">
                    <a:effectLst/>
                    <a:latin typeface="Times New Roman" panose="02020603050405020304" pitchFamily="18" charset="0"/>
                    <a:ea typeface="Times New Roman" panose="02020603050405020304" pitchFamily="18" charset="0"/>
                  </a:rPr>
                  <a:t>= 0 then  </a:t>
                </a:r>
                <a:r>
                  <a:rPr lang="en-US" sz="1800" i="1" dirty="0">
                    <a:effectLst/>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 = 1, and when </a:t>
                </a:r>
                <a:r>
                  <a:rPr lang="en-US" sz="1800" i="1" dirty="0">
                    <a:effectLst/>
                    <a:latin typeface="Times New Roman" panose="02020603050405020304" pitchFamily="18" charset="0"/>
                    <a:ea typeface="Times New Roman" panose="02020603050405020304" pitchFamily="18" charset="0"/>
                  </a:rPr>
                  <a:t>x</a:t>
                </a:r>
                <a:r>
                  <a:rPr lang="en-US" sz="1800" dirty="0">
                    <a:effectLst/>
                    <a:latin typeface="Times New Roman" panose="02020603050405020304" pitchFamily="18" charset="0"/>
                    <a:ea typeface="Times New Roman" panose="02020603050405020304" pitchFamily="18" charset="0"/>
                  </a:rPr>
                  <a:t> = 1 then </a:t>
                </a:r>
                <a:r>
                  <a:rPr lang="en-US" sz="1800" i="1" dirty="0">
                    <a:effectLst/>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 = 2):</a:t>
                </a:r>
              </a:p>
            </p:txBody>
          </p:sp>
        </mc:Choice>
        <mc:Fallback>
          <p:sp>
            <p:nvSpPr>
              <p:cNvPr id="21" name="TextBox 20">
                <a:extLst>
                  <a:ext uri="{FF2B5EF4-FFF2-40B4-BE49-F238E27FC236}">
                    <a16:creationId xmlns:a16="http://schemas.microsoft.com/office/drawing/2014/main" id="{2036E3F7-9346-4BD9-AE2A-64F300F072DA}"/>
                  </a:ext>
                </a:extLst>
              </p:cNvPr>
              <p:cNvSpPr txBox="1">
                <a:spLocks noRot="1" noChangeAspect="1" noMove="1" noResize="1" noEditPoints="1" noAdjustHandles="1" noChangeArrowheads="1" noChangeShapeType="1" noTextEdit="1"/>
              </p:cNvSpPr>
              <p:nvPr/>
            </p:nvSpPr>
            <p:spPr>
              <a:xfrm>
                <a:off x="351845" y="4655735"/>
                <a:ext cx="8604088" cy="646331"/>
              </a:xfrm>
              <a:prstGeom prst="rect">
                <a:avLst/>
              </a:prstGeom>
              <a:blipFill>
                <a:blip r:embed="rId20"/>
                <a:stretch>
                  <a:fillRect l="-638" t="-5660" r="-567" b="-14151"/>
                </a:stretch>
              </a:blipFill>
            </p:spPr>
            <p:txBody>
              <a:bodyPr/>
              <a:lstStyle/>
              <a:p>
                <a:r>
                  <a:rPr lang="en-US">
                    <a:noFill/>
                  </a:rPr>
                  <a:t> </a:t>
                </a:r>
              </a:p>
            </p:txBody>
          </p:sp>
        </mc:Fallback>
      </mc:AlternateContent>
    </p:spTree>
    <p:extLst>
      <p:ext uri="{BB962C8B-B14F-4D97-AF65-F5344CB8AC3E}">
        <p14:creationId xmlns:p14="http://schemas.microsoft.com/office/powerpoint/2010/main" val="8822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arn(inVertic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arn(inVertical)">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arn(inVertical)">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arn(inVertical)">
                                      <p:cBhvr>
                                        <p:cTn id="10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FBC3BA8-3779-491E-80B9-7CA8F05CA224}"/>
                  </a:ext>
                </a:extLst>
              </p:cNvPr>
              <p:cNvSpPr txBox="1"/>
              <p:nvPr/>
            </p:nvSpPr>
            <p:spPr>
              <a:xfrm>
                <a:off x="238540" y="163001"/>
                <a:ext cx="1790427" cy="622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1</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e>
                              </m:rad>
                            </m:den>
                          </m:f>
                          <m:r>
                            <a:rPr lang="en-US" b="0" i="1" smtClean="0">
                              <a:latin typeface="Cambria Math" panose="02040503050406030204" pitchFamily="18" charset="0"/>
                            </a:rPr>
                            <m:t>𝑑𝑥</m:t>
                          </m:r>
                        </m:e>
                      </m:nary>
                    </m:oMath>
                  </m:oMathPara>
                </a14:m>
                <a:endParaRPr lang="en-US" dirty="0"/>
              </a:p>
            </p:txBody>
          </p:sp>
        </mc:Choice>
        <mc:Fallback>
          <p:sp>
            <p:nvSpPr>
              <p:cNvPr id="2" name="TextBox 1">
                <a:extLst>
                  <a:ext uri="{FF2B5EF4-FFF2-40B4-BE49-F238E27FC236}">
                    <a16:creationId xmlns:a16="http://schemas.microsoft.com/office/drawing/2014/main" id="{2FBC3BA8-3779-491E-80B9-7CA8F05CA224}"/>
                  </a:ext>
                </a:extLst>
              </p:cNvPr>
              <p:cNvSpPr txBox="1">
                <a:spLocks noRot="1" noChangeAspect="1" noMove="1" noResize="1" noEditPoints="1" noAdjustHandles="1" noChangeArrowheads="1" noChangeShapeType="1" noTextEdit="1"/>
              </p:cNvSpPr>
              <p:nvPr/>
            </p:nvSpPr>
            <p:spPr>
              <a:xfrm>
                <a:off x="238540" y="163001"/>
                <a:ext cx="1790427" cy="62222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6AE1FCF-B31B-4BA4-97A9-7A7F33BD49E5}"/>
                  </a:ext>
                </a:extLst>
              </p:cNvPr>
              <p:cNvSpPr txBox="1"/>
              <p:nvPr/>
            </p:nvSpPr>
            <p:spPr>
              <a:xfrm>
                <a:off x="644055" y="981986"/>
                <a:ext cx="17841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B0F0"/>
                          </a:solidFill>
                          <a:latin typeface="Cambria Math" panose="02040503050406030204" pitchFamily="18" charset="0"/>
                        </a:rPr>
                        <m:t>𝐿𝑒𝑡</m:t>
                      </m:r>
                      <m:r>
                        <a:rPr lang="en-US" b="0" i="1" smtClean="0">
                          <a:solidFill>
                            <a:srgbClr val="00B0F0"/>
                          </a:solidFill>
                          <a:latin typeface="Cambria Math" panose="02040503050406030204" pitchFamily="18" charset="0"/>
                        </a:rPr>
                        <m:t> </m:t>
                      </m:r>
                      <m:r>
                        <a:rPr lang="en-US" b="0" i="1" smtClean="0">
                          <a:solidFill>
                            <a:srgbClr val="00B0F0"/>
                          </a:solidFill>
                          <a:latin typeface="Cambria Math" panose="02040503050406030204" pitchFamily="18" charset="0"/>
                        </a:rPr>
                        <m:t>𝑢</m:t>
                      </m:r>
                      <m:r>
                        <a:rPr lang="en-US" b="0" i="1" smtClean="0">
                          <a:solidFill>
                            <a:srgbClr val="00B0F0"/>
                          </a:solidFill>
                          <a:latin typeface="Cambria Math" panose="02040503050406030204" pitchFamily="18" charset="0"/>
                        </a:rPr>
                        <m:t>=1+</m:t>
                      </m:r>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𝑥</m:t>
                          </m:r>
                        </m:e>
                        <m:sup>
                          <m:r>
                            <a:rPr lang="en-US" b="0" i="1" smtClean="0">
                              <a:solidFill>
                                <a:srgbClr val="00B0F0"/>
                              </a:solidFill>
                              <a:latin typeface="Cambria Math" panose="02040503050406030204" pitchFamily="18" charset="0"/>
                            </a:rPr>
                            <m:t>4</m:t>
                          </m:r>
                        </m:sup>
                      </m:sSup>
                      <m:r>
                        <a:rPr lang="en-US" b="0" i="1" smtClean="0">
                          <a:solidFill>
                            <a:srgbClr val="00B0F0"/>
                          </a:solidFill>
                          <a:latin typeface="Cambria Math" panose="02040503050406030204" pitchFamily="18" charset="0"/>
                          <a:ea typeface="Cambria Math" panose="02040503050406030204" pitchFamily="18" charset="0"/>
                        </a:rPr>
                        <m:t>→</m:t>
                      </m:r>
                    </m:oMath>
                  </m:oMathPara>
                </a14:m>
                <a:endParaRPr lang="en-US" dirty="0">
                  <a:solidFill>
                    <a:srgbClr val="00B0F0"/>
                  </a:solidFill>
                </a:endParaRPr>
              </a:p>
            </p:txBody>
          </p:sp>
        </mc:Choice>
        <mc:Fallback>
          <p:sp>
            <p:nvSpPr>
              <p:cNvPr id="3" name="TextBox 2">
                <a:extLst>
                  <a:ext uri="{FF2B5EF4-FFF2-40B4-BE49-F238E27FC236}">
                    <a16:creationId xmlns:a16="http://schemas.microsoft.com/office/drawing/2014/main" id="{B6AE1FCF-B31B-4BA4-97A9-7A7F33BD49E5}"/>
                  </a:ext>
                </a:extLst>
              </p:cNvPr>
              <p:cNvSpPr txBox="1">
                <a:spLocks noRot="1" noChangeAspect="1" noMove="1" noResize="1" noEditPoints="1" noAdjustHandles="1" noChangeArrowheads="1" noChangeShapeType="1" noTextEdit="1"/>
              </p:cNvSpPr>
              <p:nvPr/>
            </p:nvSpPr>
            <p:spPr>
              <a:xfrm>
                <a:off x="644055" y="981986"/>
                <a:ext cx="1784143" cy="276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4D3368E-AC0C-43EB-B6C6-396920F939BC}"/>
                  </a:ext>
                </a:extLst>
              </p:cNvPr>
              <p:cNvSpPr txBox="1"/>
              <p:nvPr/>
            </p:nvSpPr>
            <p:spPr>
              <a:xfrm>
                <a:off x="4245996" y="837774"/>
                <a:ext cx="989373"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den>
                      </m:f>
                    </m:oMath>
                  </m:oMathPara>
                </a14:m>
                <a:endParaRPr lang="en-US" dirty="0"/>
              </a:p>
            </p:txBody>
          </p:sp>
        </mc:Choice>
        <mc:Fallback>
          <p:sp>
            <p:nvSpPr>
              <p:cNvPr id="4" name="TextBox 3">
                <a:extLst>
                  <a:ext uri="{FF2B5EF4-FFF2-40B4-BE49-F238E27FC236}">
                    <a16:creationId xmlns:a16="http://schemas.microsoft.com/office/drawing/2014/main" id="{D4D3368E-AC0C-43EB-B6C6-396920F939BC}"/>
                  </a:ext>
                </a:extLst>
              </p:cNvPr>
              <p:cNvSpPr txBox="1">
                <a:spLocks noRot="1" noChangeAspect="1" noMove="1" noResize="1" noEditPoints="1" noAdjustHandles="1" noChangeArrowheads="1" noChangeShapeType="1" noTextEdit="1"/>
              </p:cNvSpPr>
              <p:nvPr/>
            </p:nvSpPr>
            <p:spPr>
              <a:xfrm>
                <a:off x="4245996" y="837774"/>
                <a:ext cx="989373" cy="525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9639C56-EDD8-4BF6-9053-71A755EF5E6C}"/>
                  </a:ext>
                </a:extLst>
              </p:cNvPr>
              <p:cNvSpPr txBox="1"/>
              <p:nvPr/>
            </p:nvSpPr>
            <p:spPr>
              <a:xfrm>
                <a:off x="2718222" y="981986"/>
                <a:ext cx="1276760"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𝑑𝑢</m:t>
                    </m:r>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i="1" dirty="0"/>
                  <a:t>dx</a:t>
                </a:r>
                <a:r>
                  <a:rPr lang="en-US" dirty="0"/>
                  <a:t>, </a:t>
                </a:r>
              </a:p>
            </p:txBody>
          </p:sp>
        </mc:Choice>
        <mc:Fallback>
          <p:sp>
            <p:nvSpPr>
              <p:cNvPr id="5" name="TextBox 4">
                <a:extLst>
                  <a:ext uri="{FF2B5EF4-FFF2-40B4-BE49-F238E27FC236}">
                    <a16:creationId xmlns:a16="http://schemas.microsoft.com/office/drawing/2014/main" id="{99639C56-EDD8-4BF6-9053-71A755EF5E6C}"/>
                  </a:ext>
                </a:extLst>
              </p:cNvPr>
              <p:cNvSpPr txBox="1">
                <a:spLocks noRot="1" noChangeAspect="1" noMove="1" noResize="1" noEditPoints="1" noAdjustHandles="1" noChangeArrowheads="1" noChangeShapeType="1" noTextEdit="1"/>
              </p:cNvSpPr>
              <p:nvPr/>
            </p:nvSpPr>
            <p:spPr>
              <a:xfrm>
                <a:off x="2718222" y="981986"/>
                <a:ext cx="1276760" cy="276999"/>
              </a:xfrm>
              <a:prstGeom prst="rect">
                <a:avLst/>
              </a:prstGeom>
              <a:blipFill>
                <a:blip r:embed="rId6"/>
                <a:stretch>
                  <a:fillRect l="-5263" t="-19565" b="-1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1C26969-3D6D-49F5-A48F-8D52FF71ECF2}"/>
                  </a:ext>
                </a:extLst>
              </p:cNvPr>
              <p:cNvSpPr txBox="1"/>
              <p:nvPr/>
            </p:nvSpPr>
            <p:spPr>
              <a:xfrm>
                <a:off x="275646" y="1455748"/>
                <a:ext cx="1615699"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e>
                              </m:rad>
                            </m:den>
                          </m:f>
                          <m:r>
                            <a:rPr lang="en-US" b="0" i="1" smtClean="0">
                              <a:latin typeface="Cambria Math" panose="02040503050406030204" pitchFamily="18" charset="0"/>
                            </a:rPr>
                            <m:t>𝑑𝑥</m:t>
                          </m:r>
                          <m:r>
                            <a:rPr lang="en-US" b="0" i="1" smtClean="0">
                              <a:latin typeface="Cambria Math" panose="02040503050406030204" pitchFamily="18" charset="0"/>
                            </a:rPr>
                            <m:t>=</m:t>
                          </m:r>
                        </m:e>
                      </m:nary>
                    </m:oMath>
                  </m:oMathPara>
                </a14:m>
                <a:endParaRPr lang="en-US" dirty="0"/>
              </a:p>
            </p:txBody>
          </p:sp>
        </mc:Choice>
        <mc:Fallback>
          <p:sp>
            <p:nvSpPr>
              <p:cNvPr id="6" name="TextBox 5">
                <a:extLst>
                  <a:ext uri="{FF2B5EF4-FFF2-40B4-BE49-F238E27FC236}">
                    <a16:creationId xmlns:a16="http://schemas.microsoft.com/office/drawing/2014/main" id="{71C26969-3D6D-49F5-A48F-8D52FF71ECF2}"/>
                  </a:ext>
                </a:extLst>
              </p:cNvPr>
              <p:cNvSpPr txBox="1">
                <a:spLocks noRot="1" noChangeAspect="1" noMove="1" noResize="1" noEditPoints="1" noAdjustHandles="1" noChangeArrowheads="1" noChangeShapeType="1" noTextEdit="1"/>
              </p:cNvSpPr>
              <p:nvPr/>
            </p:nvSpPr>
            <p:spPr>
              <a:xfrm>
                <a:off x="275646" y="1455748"/>
                <a:ext cx="1615699" cy="7265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6850D3A-6193-4A01-B7C0-4946EFF669A6}"/>
                  </a:ext>
                </a:extLst>
              </p:cNvPr>
              <p:cNvSpPr txBox="1"/>
              <p:nvPr/>
            </p:nvSpPr>
            <p:spPr>
              <a:xfrm>
                <a:off x="1856758" y="1436237"/>
                <a:ext cx="121539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𝑢</m:t>
                                  </m:r>
                                </m:e>
                              </m:rad>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den>
                          </m:f>
                          <m:r>
                            <a:rPr lang="en-US" b="0" i="1" smtClean="0">
                              <a:latin typeface="Cambria Math" panose="02040503050406030204" pitchFamily="18" charset="0"/>
                            </a:rPr>
                            <m:t>=</m:t>
                          </m:r>
                        </m:e>
                      </m:nary>
                    </m:oMath>
                  </m:oMathPara>
                </a14:m>
                <a:endParaRPr lang="en-US" dirty="0"/>
              </a:p>
            </p:txBody>
          </p:sp>
        </mc:Choice>
        <mc:Fallback>
          <p:sp>
            <p:nvSpPr>
              <p:cNvPr id="7" name="TextBox 6">
                <a:extLst>
                  <a:ext uri="{FF2B5EF4-FFF2-40B4-BE49-F238E27FC236}">
                    <a16:creationId xmlns:a16="http://schemas.microsoft.com/office/drawing/2014/main" id="{16850D3A-6193-4A01-B7C0-4946EFF669A6}"/>
                  </a:ext>
                </a:extLst>
              </p:cNvPr>
              <p:cNvSpPr txBox="1">
                <a:spLocks noRot="1" noChangeAspect="1" noMove="1" noResize="1" noEditPoints="1" noAdjustHandles="1" noChangeArrowheads="1" noChangeShapeType="1" noTextEdit="1"/>
              </p:cNvSpPr>
              <p:nvPr/>
            </p:nvSpPr>
            <p:spPr>
              <a:xfrm>
                <a:off x="1856758" y="1436237"/>
                <a:ext cx="1215397" cy="7265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AFAD6EF-55F3-4C77-A581-FF3E728C1B80}"/>
                  </a:ext>
                </a:extLst>
              </p:cNvPr>
              <p:cNvSpPr txBox="1"/>
              <p:nvPr/>
            </p:nvSpPr>
            <p:spPr>
              <a:xfrm>
                <a:off x="3172831" y="1432766"/>
                <a:ext cx="1115690"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𝑢</m:t>
                                  </m:r>
                                </m:e>
                              </m:rad>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𝑑𝑢</m:t>
                              </m:r>
                            </m:num>
                            <m:den>
                              <m:r>
                                <a:rPr lang="en-US" b="0" i="1" smtClean="0">
                                  <a:latin typeface="Cambria Math" panose="02040503050406030204" pitchFamily="18" charset="0"/>
                                </a:rPr>
                                <m:t>4</m:t>
                              </m:r>
                            </m:den>
                          </m:f>
                          <m:r>
                            <a:rPr lang="en-US" b="0" i="1" smtClean="0">
                              <a:latin typeface="Cambria Math" panose="02040503050406030204" pitchFamily="18" charset="0"/>
                            </a:rPr>
                            <m:t>=</m:t>
                          </m:r>
                        </m:e>
                      </m:nary>
                    </m:oMath>
                  </m:oMathPara>
                </a14:m>
                <a:endParaRPr lang="en-US" dirty="0"/>
              </a:p>
            </p:txBody>
          </p:sp>
        </mc:Choice>
        <mc:Fallback>
          <p:sp>
            <p:nvSpPr>
              <p:cNvPr id="8" name="TextBox 7">
                <a:extLst>
                  <a:ext uri="{FF2B5EF4-FFF2-40B4-BE49-F238E27FC236}">
                    <a16:creationId xmlns:a16="http://schemas.microsoft.com/office/drawing/2014/main" id="{0AFAD6EF-55F3-4C77-A581-FF3E728C1B80}"/>
                  </a:ext>
                </a:extLst>
              </p:cNvPr>
              <p:cNvSpPr txBox="1">
                <a:spLocks noRot="1" noChangeAspect="1" noMove="1" noResize="1" noEditPoints="1" noAdjustHandles="1" noChangeArrowheads="1" noChangeShapeType="1" noTextEdit="1"/>
              </p:cNvSpPr>
              <p:nvPr/>
            </p:nvSpPr>
            <p:spPr>
              <a:xfrm>
                <a:off x="3172831" y="1432766"/>
                <a:ext cx="1115690" cy="72654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CD0CE91-8AAA-4B4B-89F1-AD5BD1596D59}"/>
                  </a:ext>
                </a:extLst>
              </p:cNvPr>
              <p:cNvSpPr txBox="1"/>
              <p:nvPr/>
            </p:nvSpPr>
            <p:spPr>
              <a:xfrm>
                <a:off x="5511482" y="1394753"/>
                <a:ext cx="1489960"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nary>
                        <m:naryPr>
                          <m:limLoc m:val="undOvr"/>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−1/2</m:t>
                              </m:r>
                            </m:sup>
                          </m:sSup>
                          <m:r>
                            <a:rPr lang="en-US" b="0" i="1" smtClean="0">
                              <a:latin typeface="Cambria Math" panose="02040503050406030204" pitchFamily="18" charset="0"/>
                            </a:rPr>
                            <m:t>𝑑𝑢</m:t>
                          </m:r>
                          <m:r>
                            <a:rPr lang="en-US" b="0" i="1" smtClean="0">
                              <a:latin typeface="Cambria Math" panose="02040503050406030204" pitchFamily="18" charset="0"/>
                            </a:rPr>
                            <m:t>=</m:t>
                          </m:r>
                        </m:e>
                      </m:nary>
                    </m:oMath>
                  </m:oMathPara>
                </a14:m>
                <a:endParaRPr lang="en-US" dirty="0"/>
              </a:p>
            </p:txBody>
          </p:sp>
        </mc:Choice>
        <mc:Fallback>
          <p:sp>
            <p:nvSpPr>
              <p:cNvPr id="9" name="TextBox 8">
                <a:extLst>
                  <a:ext uri="{FF2B5EF4-FFF2-40B4-BE49-F238E27FC236}">
                    <a16:creationId xmlns:a16="http://schemas.microsoft.com/office/drawing/2014/main" id="{5CD0CE91-8AAA-4B4B-89F1-AD5BD1596D59}"/>
                  </a:ext>
                </a:extLst>
              </p:cNvPr>
              <p:cNvSpPr txBox="1">
                <a:spLocks noRot="1" noChangeAspect="1" noMove="1" noResize="1" noEditPoints="1" noAdjustHandles="1" noChangeArrowheads="1" noChangeShapeType="1" noTextEdit="1"/>
              </p:cNvSpPr>
              <p:nvPr/>
            </p:nvSpPr>
            <p:spPr>
              <a:xfrm>
                <a:off x="5511482" y="1394753"/>
                <a:ext cx="1489960" cy="7265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B61BD24-4615-4AB2-A0F0-58676769BB7E}"/>
                  </a:ext>
                </a:extLst>
              </p:cNvPr>
              <p:cNvSpPr txBox="1"/>
              <p:nvPr/>
            </p:nvSpPr>
            <p:spPr>
              <a:xfrm>
                <a:off x="4351899" y="1394753"/>
                <a:ext cx="1414362"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nary>
                        <m:naryPr>
                          <m:limLoc m:val="undOvr"/>
                          <m:subHide m:val="on"/>
                          <m:supHide m:val="on"/>
                          <m:ctrlPr>
                            <a:rPr lang="en-US" i="1" smtClean="0">
                              <a:latin typeface="Cambria Math" panose="02040503050406030204" pitchFamily="18" charset="0"/>
                            </a:rPr>
                          </m:ctrlPr>
                        </m:naryP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1/2</m:t>
                                  </m:r>
                                </m:sup>
                              </m:sSup>
                            </m:den>
                          </m:f>
                          <m:r>
                            <a:rPr lang="en-US" b="0" i="1" smtClean="0">
                              <a:latin typeface="Cambria Math" panose="02040503050406030204" pitchFamily="18" charset="0"/>
                            </a:rPr>
                            <m:t>𝑑𝑢</m:t>
                          </m:r>
                          <m:r>
                            <a:rPr lang="en-US" b="0" i="1" smtClean="0">
                              <a:latin typeface="Cambria Math" panose="02040503050406030204" pitchFamily="18" charset="0"/>
                            </a:rPr>
                            <m:t>=</m:t>
                          </m:r>
                        </m:e>
                      </m:nary>
                    </m:oMath>
                  </m:oMathPara>
                </a14:m>
                <a:endParaRPr lang="en-US" dirty="0"/>
              </a:p>
            </p:txBody>
          </p:sp>
        </mc:Choice>
        <mc:Fallback>
          <p:sp>
            <p:nvSpPr>
              <p:cNvPr id="10" name="TextBox 9">
                <a:extLst>
                  <a:ext uri="{FF2B5EF4-FFF2-40B4-BE49-F238E27FC236}">
                    <a16:creationId xmlns:a16="http://schemas.microsoft.com/office/drawing/2014/main" id="{DB61BD24-4615-4AB2-A0F0-58676769BB7E}"/>
                  </a:ext>
                </a:extLst>
              </p:cNvPr>
              <p:cNvSpPr txBox="1">
                <a:spLocks noRot="1" noChangeAspect="1" noMove="1" noResize="1" noEditPoints="1" noAdjustHandles="1" noChangeArrowheads="1" noChangeShapeType="1" noTextEdit="1"/>
              </p:cNvSpPr>
              <p:nvPr/>
            </p:nvSpPr>
            <p:spPr>
              <a:xfrm>
                <a:off x="4351899" y="1394753"/>
                <a:ext cx="1414362" cy="72654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1F94644-72FA-4DC0-96EC-B8C61C3C0454}"/>
                  </a:ext>
                </a:extLst>
              </p:cNvPr>
              <p:cNvSpPr txBox="1"/>
              <p:nvPr/>
            </p:nvSpPr>
            <p:spPr>
              <a:xfrm>
                <a:off x="6925844" y="1321310"/>
                <a:ext cx="1302985" cy="7886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1/2</m:t>
                              </m:r>
                            </m:sup>
                          </m:sSup>
                        </m:num>
                        <m:den>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en>
                      </m:f>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dirty="0"/>
              </a:p>
            </p:txBody>
          </p:sp>
        </mc:Choice>
        <mc:Fallback>
          <p:sp>
            <p:nvSpPr>
              <p:cNvPr id="11" name="TextBox 10">
                <a:extLst>
                  <a:ext uri="{FF2B5EF4-FFF2-40B4-BE49-F238E27FC236}">
                    <a16:creationId xmlns:a16="http://schemas.microsoft.com/office/drawing/2014/main" id="{41F94644-72FA-4DC0-96EC-B8C61C3C0454}"/>
                  </a:ext>
                </a:extLst>
              </p:cNvPr>
              <p:cNvSpPr txBox="1">
                <a:spLocks noRot="1" noChangeAspect="1" noMove="1" noResize="1" noEditPoints="1" noAdjustHandles="1" noChangeArrowheads="1" noChangeShapeType="1" noTextEdit="1"/>
              </p:cNvSpPr>
              <p:nvPr/>
            </p:nvSpPr>
            <p:spPr>
              <a:xfrm>
                <a:off x="6925844" y="1321310"/>
                <a:ext cx="1302985" cy="7886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F88AA794-2513-4AD4-87B2-EC4C960E812D}"/>
                  </a:ext>
                </a:extLst>
              </p:cNvPr>
              <p:cNvSpPr txBox="1"/>
              <p:nvPr/>
            </p:nvSpPr>
            <p:spPr>
              <a:xfrm>
                <a:off x="8228829" y="1352084"/>
                <a:ext cx="899028" cy="566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1/2</m:t>
                              </m:r>
                            </m:sup>
                          </m:sSup>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p:sp>
            <p:nvSpPr>
              <p:cNvPr id="12" name="TextBox 11">
                <a:extLst>
                  <a:ext uri="{FF2B5EF4-FFF2-40B4-BE49-F238E27FC236}">
                    <a16:creationId xmlns:a16="http://schemas.microsoft.com/office/drawing/2014/main" id="{F88AA794-2513-4AD4-87B2-EC4C960E812D}"/>
                  </a:ext>
                </a:extLst>
              </p:cNvPr>
              <p:cNvSpPr txBox="1">
                <a:spLocks noRot="1" noChangeAspect="1" noMove="1" noResize="1" noEditPoints="1" noAdjustHandles="1" noChangeArrowheads="1" noChangeShapeType="1" noTextEdit="1"/>
              </p:cNvSpPr>
              <p:nvPr/>
            </p:nvSpPr>
            <p:spPr>
              <a:xfrm>
                <a:off x="8228829" y="1352084"/>
                <a:ext cx="899028" cy="56695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FF50609-0995-4EA5-8809-623BBCC8BE20}"/>
                  </a:ext>
                </a:extLst>
              </p:cNvPr>
              <p:cNvSpPr txBox="1"/>
              <p:nvPr/>
            </p:nvSpPr>
            <p:spPr>
              <a:xfrm>
                <a:off x="116136" y="2182294"/>
                <a:ext cx="3586303" cy="6385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1</m:t>
                          </m:r>
                        </m:sup>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e>
                              </m:rad>
                            </m:den>
                          </m:f>
                          <m:r>
                            <a:rPr lang="en-US" b="0" i="1" smtClean="0">
                              <a:latin typeface="Cambria Math" panose="02040503050406030204" pitchFamily="18" charset="0"/>
                            </a:rPr>
                            <m:t>𝑑𝑥</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solidFill>
                                                <a:srgbClr val="00B0F0"/>
                                              </a:solidFill>
                                              <a:latin typeface="Cambria Math" panose="02040503050406030204" pitchFamily="18" charset="0"/>
                                            </a:rPr>
                                            <m:t>1+</m:t>
                                          </m:r>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𝑥</m:t>
                                              </m:r>
                                            </m:e>
                                            <m:sup>
                                              <m:r>
                                                <a:rPr lang="en-US" b="0" i="1" smtClean="0">
                                                  <a:solidFill>
                                                    <a:srgbClr val="00B0F0"/>
                                                  </a:solidFill>
                                                  <a:latin typeface="Cambria Math" panose="02040503050406030204" pitchFamily="18" charset="0"/>
                                                </a:rPr>
                                                <m:t>4</m:t>
                                              </m:r>
                                            </m:sup>
                                          </m:sSup>
                                        </m:e>
                                      </m:d>
                                    </m:e>
                                    <m:sup>
                                      <m:r>
                                        <a:rPr lang="en-US" b="0" i="1" smtClean="0">
                                          <a:latin typeface="Cambria Math" panose="02040503050406030204" pitchFamily="18" charset="0"/>
                                        </a:rPr>
                                        <m:t>1/2</m:t>
                                      </m:r>
                                    </m:sup>
                                  </m:sSup>
                                </m:e>
                              </m:d>
                            </m:e>
                            <m:sub>
                              <m:r>
                                <a:rPr lang="en-US" b="0" i="1" smtClean="0">
                                  <a:latin typeface="Cambria Math" panose="02040503050406030204" pitchFamily="18" charset="0"/>
                                </a:rPr>
                                <m:t>0</m:t>
                              </m:r>
                            </m:sub>
                            <m:sup>
                              <m:r>
                                <a:rPr lang="en-US" b="0" i="1" smtClean="0">
                                  <a:latin typeface="Cambria Math" panose="02040503050406030204" pitchFamily="18" charset="0"/>
                                </a:rPr>
                                <m:t>1</m:t>
                              </m:r>
                            </m:sup>
                          </m:sSubSup>
                        </m:e>
                      </m:nary>
                      <m:r>
                        <a:rPr lang="en-US" b="0" i="1" smtClean="0">
                          <a:latin typeface="Cambria Math" panose="02040503050406030204" pitchFamily="18" charset="0"/>
                        </a:rPr>
                        <m:t>=</m:t>
                      </m:r>
                    </m:oMath>
                  </m:oMathPara>
                </a14:m>
                <a:endParaRPr lang="en-US" dirty="0"/>
              </a:p>
            </p:txBody>
          </p:sp>
        </mc:Choice>
        <mc:Fallback>
          <p:sp>
            <p:nvSpPr>
              <p:cNvPr id="13" name="TextBox 12">
                <a:extLst>
                  <a:ext uri="{FF2B5EF4-FFF2-40B4-BE49-F238E27FC236}">
                    <a16:creationId xmlns:a16="http://schemas.microsoft.com/office/drawing/2014/main" id="{5FF50609-0995-4EA5-8809-623BBCC8BE20}"/>
                  </a:ext>
                </a:extLst>
              </p:cNvPr>
              <p:cNvSpPr txBox="1">
                <a:spLocks noRot="1" noChangeAspect="1" noMove="1" noResize="1" noEditPoints="1" noAdjustHandles="1" noChangeArrowheads="1" noChangeShapeType="1" noTextEdit="1"/>
              </p:cNvSpPr>
              <p:nvPr/>
            </p:nvSpPr>
            <p:spPr>
              <a:xfrm>
                <a:off x="116136" y="2182294"/>
                <a:ext cx="3586303" cy="6385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1686458-6692-4A97-BBAA-725C98783BB9}"/>
                  </a:ext>
                </a:extLst>
              </p:cNvPr>
              <p:cNvSpPr txBox="1"/>
              <p:nvPr/>
            </p:nvSpPr>
            <p:spPr>
              <a:xfrm>
                <a:off x="3375918" y="2242857"/>
                <a:ext cx="1740156" cy="5193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2</m:t>
                                  </m:r>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1/2</m:t>
                              </m:r>
                            </m:sup>
                          </m:sSup>
                        </m:e>
                      </m:d>
                      <m:r>
                        <a:rPr lang="en-US" b="0" i="1" smtClean="0">
                          <a:latin typeface="Cambria Math" panose="02040503050406030204" pitchFamily="18" charset="0"/>
                        </a:rPr>
                        <m:t>=</m:t>
                      </m:r>
                    </m:oMath>
                  </m:oMathPara>
                </a14:m>
                <a:endParaRPr lang="en-US" dirty="0"/>
              </a:p>
            </p:txBody>
          </p:sp>
        </mc:Choice>
        <mc:Fallback>
          <p:sp>
            <p:nvSpPr>
              <p:cNvPr id="14" name="TextBox 13">
                <a:extLst>
                  <a:ext uri="{FF2B5EF4-FFF2-40B4-BE49-F238E27FC236}">
                    <a16:creationId xmlns:a16="http://schemas.microsoft.com/office/drawing/2014/main" id="{21686458-6692-4A97-BBAA-725C98783BB9}"/>
                  </a:ext>
                </a:extLst>
              </p:cNvPr>
              <p:cNvSpPr txBox="1">
                <a:spLocks noRot="1" noChangeAspect="1" noMove="1" noResize="1" noEditPoints="1" noAdjustHandles="1" noChangeArrowheads="1" noChangeShapeType="1" noTextEdit="1"/>
              </p:cNvSpPr>
              <p:nvPr/>
            </p:nvSpPr>
            <p:spPr>
              <a:xfrm>
                <a:off x="3375918" y="2242857"/>
                <a:ext cx="1740156" cy="51930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5B82939F-3164-414E-BA0D-D8F4513FA900}"/>
                  </a:ext>
                </a:extLst>
              </p:cNvPr>
              <p:cNvSpPr txBox="1"/>
              <p:nvPr/>
            </p:nvSpPr>
            <p:spPr>
              <a:xfrm>
                <a:off x="5206399" y="2243562"/>
                <a:ext cx="1110753"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smtClean="0">
                              <a:latin typeface="Cambria Math" panose="02040503050406030204" pitchFamily="18" charset="0"/>
                            </a:rPr>
                          </m:ctrlPr>
                        </m:dPr>
                        <m:e>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r>
                            <a:rPr lang="en-US" b="0" i="1" smtClean="0">
                              <a:latin typeface="Cambria Math" panose="02040503050406030204" pitchFamily="18" charset="0"/>
                            </a:rPr>
                            <m:t>−1</m:t>
                          </m:r>
                        </m:e>
                      </m:d>
                    </m:oMath>
                  </m:oMathPara>
                </a14:m>
                <a:endParaRPr lang="en-US" dirty="0"/>
              </a:p>
            </p:txBody>
          </p:sp>
        </mc:Choice>
        <mc:Fallback>
          <p:sp>
            <p:nvSpPr>
              <p:cNvPr id="15" name="TextBox 14">
                <a:extLst>
                  <a:ext uri="{FF2B5EF4-FFF2-40B4-BE49-F238E27FC236}">
                    <a16:creationId xmlns:a16="http://schemas.microsoft.com/office/drawing/2014/main" id="{5B82939F-3164-414E-BA0D-D8F4513FA900}"/>
                  </a:ext>
                </a:extLst>
              </p:cNvPr>
              <p:cNvSpPr txBox="1">
                <a:spLocks noRot="1" noChangeAspect="1" noMove="1" noResize="1" noEditPoints="1" noAdjustHandles="1" noChangeArrowheads="1" noChangeShapeType="1" noTextEdit="1"/>
              </p:cNvSpPr>
              <p:nvPr/>
            </p:nvSpPr>
            <p:spPr>
              <a:xfrm>
                <a:off x="5206399" y="2243562"/>
                <a:ext cx="1110753" cy="518604"/>
              </a:xfrm>
              <a:prstGeom prst="rect">
                <a:avLst/>
              </a:prstGeom>
              <a:blipFill>
                <a:blip r:embed="rId16"/>
                <a:stretch>
                  <a:fillRect/>
                </a:stretch>
              </a:blipFill>
            </p:spPr>
            <p:txBody>
              <a:bodyPr/>
              <a:lstStyle/>
              <a:p>
                <a:r>
                  <a:rPr lang="en-US">
                    <a:noFill/>
                  </a:rPr>
                  <a:t> </a:t>
                </a:r>
              </a:p>
            </p:txBody>
          </p:sp>
        </mc:Fallback>
      </mc:AlternateContent>
      <p:sp>
        <p:nvSpPr>
          <p:cNvPr id="16" name="Content Placeholder 13">
            <a:extLst>
              <a:ext uri="{FF2B5EF4-FFF2-40B4-BE49-F238E27FC236}">
                <a16:creationId xmlns:a16="http://schemas.microsoft.com/office/drawing/2014/main" id="{782A9FD0-2BE7-4A64-9CCA-27CE99DCF5F3}"/>
              </a:ext>
            </a:extLst>
          </p:cNvPr>
          <p:cNvSpPr txBox="1">
            <a:spLocks/>
          </p:cNvSpPr>
          <p:nvPr/>
        </p:nvSpPr>
        <p:spPr>
          <a:xfrm>
            <a:off x="348713" y="3023878"/>
            <a:ext cx="8497887"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altLang="en-US" sz="2000"/>
              <a:t>Example 5 – Finding a Change in Function Values by Definite Integration</a:t>
            </a:r>
            <a:endParaRPr lang="en-US" sz="2000" dirty="0"/>
          </a:p>
        </p:txBody>
      </p:sp>
      <p:sp>
        <p:nvSpPr>
          <p:cNvPr id="17" name="Content Placeholder 14">
            <a:extLst>
              <a:ext uri="{FF2B5EF4-FFF2-40B4-BE49-F238E27FC236}">
                <a16:creationId xmlns:a16="http://schemas.microsoft.com/office/drawing/2014/main" id="{FCAAEC67-4AC2-47C1-AFF8-266165E4D568}"/>
              </a:ext>
            </a:extLst>
          </p:cNvPr>
          <p:cNvSpPr>
            <a:spLocks noGrp="1"/>
          </p:cNvSpPr>
          <p:nvPr>
            <p:ph sz="quarter" idx="14"/>
          </p:nvPr>
        </p:nvSpPr>
        <p:spPr>
          <a:xfrm>
            <a:off x="348713" y="3495395"/>
            <a:ext cx="4844271" cy="317888"/>
          </a:xfrm>
          <a:prstGeom prst="rect">
            <a:avLst/>
          </a:prstGeom>
          <a:noFill/>
          <a:ln>
            <a:noFill/>
          </a:ln>
        </p:spPr>
        <p:txBody>
          <a:bodyPr wrap="square" lIns="0" tIns="0" rIns="0" bIns="0" anchor="ctr" anchorCtr="0">
            <a:spAutoFit/>
          </a:bodyPr>
          <a:lstStyle/>
          <a:p>
            <a:pPr marL="0" indent="0">
              <a:spcBef>
                <a:spcPts val="600"/>
              </a:spcBef>
              <a:buNone/>
            </a:pPr>
            <a:r>
              <a:rPr lang="en-US" sz="2000" dirty="0"/>
              <a:t>A manufacturer’s marginal-cost function is</a:t>
            </a:r>
          </a:p>
        </p:txBody>
      </p:sp>
      <p:graphicFrame>
        <p:nvGraphicFramePr>
          <p:cNvPr id="18" name="Object 17" descr="dc over dq equals 0.6 q plus 2.">
            <a:extLst>
              <a:ext uri="{FF2B5EF4-FFF2-40B4-BE49-F238E27FC236}">
                <a16:creationId xmlns:a16="http://schemas.microsoft.com/office/drawing/2014/main" id="{D5A4E3B3-45F8-4D88-A686-EFB14F1475A4}"/>
              </a:ext>
            </a:extLst>
          </p:cNvPr>
          <p:cNvGraphicFramePr>
            <a:graphicFrameLocks noChangeAspect="1"/>
          </p:cNvGraphicFramePr>
          <p:nvPr>
            <p:extLst>
              <p:ext uri="{D42A27DB-BD31-4B8C-83A1-F6EECF244321}">
                <p14:modId xmlns:p14="http://schemas.microsoft.com/office/powerpoint/2010/main" val="2544014878"/>
              </p:ext>
            </p:extLst>
          </p:nvPr>
        </p:nvGraphicFramePr>
        <p:xfrm>
          <a:off x="5151189" y="3382191"/>
          <a:ext cx="1256481" cy="607529"/>
        </p:xfrm>
        <a:graphic>
          <a:graphicData uri="http://schemas.openxmlformats.org/presentationml/2006/ole">
            <mc:AlternateContent xmlns:mc="http://schemas.openxmlformats.org/markup-compatibility/2006">
              <mc:Choice xmlns:v="urn:schemas-microsoft-com:vml" Requires="v">
                <p:oleObj spid="_x0000_s113678" name="Equation" r:id="rId17" imgW="863225" imgH="418918" progId="Equation.DSMT4">
                  <p:embed/>
                </p:oleObj>
              </mc:Choice>
              <mc:Fallback>
                <p:oleObj name="Equation" r:id="rId17" imgW="863225" imgH="418918" progId="Equation.DSMT4">
                  <p:embed/>
                  <p:pic>
                    <p:nvPicPr>
                      <p:cNvPr id="20" name="Object 19" descr="dc over dq equals 0.6 q plus 2.">
                        <a:extLst>
                          <a:ext uri="{FF2B5EF4-FFF2-40B4-BE49-F238E27FC236}">
                            <a16:creationId xmlns:a16="http://schemas.microsoft.com/office/drawing/2014/main" id="{9587381E-FAF8-44C2-8A8C-26260463D1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1189" y="3382191"/>
                        <a:ext cx="1256481" cy="607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Content Placeholder 15">
            <a:extLst>
              <a:ext uri="{FF2B5EF4-FFF2-40B4-BE49-F238E27FC236}">
                <a16:creationId xmlns:a16="http://schemas.microsoft.com/office/drawing/2014/main" id="{7A412CCE-D3BF-4001-A14D-AA8A529C5CC4}"/>
              </a:ext>
            </a:extLst>
          </p:cNvPr>
          <p:cNvSpPr>
            <a:spLocks noGrp="1"/>
          </p:cNvSpPr>
          <p:nvPr>
            <p:ph sz="quarter" idx="15"/>
          </p:nvPr>
        </p:nvSpPr>
        <p:spPr>
          <a:xfrm>
            <a:off x="6462127" y="3509176"/>
            <a:ext cx="2234116" cy="307777"/>
          </a:xfrm>
          <a:prstGeom prst="rect">
            <a:avLst/>
          </a:prstGeom>
        </p:spPr>
        <p:txBody>
          <a:bodyPr wrap="square" lIns="0" tIns="0" rIns="0" bIns="0" anchor="ctr">
            <a:spAutoFit/>
          </a:bodyPr>
          <a:lstStyle/>
          <a:p>
            <a:pPr marL="0" indent="0">
              <a:buNone/>
            </a:pPr>
            <a:r>
              <a:rPr lang="en-US" sz="2000" dirty="0"/>
              <a:t>If production is</a:t>
            </a:r>
          </a:p>
        </p:txBody>
      </p:sp>
      <p:sp>
        <p:nvSpPr>
          <p:cNvPr id="20" name="Content Placeholder 16">
            <a:extLst>
              <a:ext uri="{FF2B5EF4-FFF2-40B4-BE49-F238E27FC236}">
                <a16:creationId xmlns:a16="http://schemas.microsoft.com/office/drawing/2014/main" id="{A0EB9C2A-6A4E-4A6E-86C9-D1214A33C967}"/>
              </a:ext>
            </a:extLst>
          </p:cNvPr>
          <p:cNvSpPr txBox="1">
            <a:spLocks/>
          </p:cNvSpPr>
          <p:nvPr/>
        </p:nvSpPr>
        <p:spPr>
          <a:xfrm>
            <a:off x="362565" y="4010647"/>
            <a:ext cx="1771035" cy="307777"/>
          </a:xfrm>
          <a:prstGeom prst="rect">
            <a:avLst/>
          </a:prstGeom>
          <a:noFill/>
          <a:ln>
            <a:noFill/>
          </a:ln>
        </p:spPr>
        <p:txBody>
          <a:bodyPr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spcBef>
                <a:spcPts val="600"/>
              </a:spcBef>
            </a:pPr>
            <a:r>
              <a:rPr lang="en-US" sz="2000"/>
              <a:t>presently set at</a:t>
            </a:r>
            <a:endParaRPr lang="en-US" sz="2000" dirty="0"/>
          </a:p>
        </p:txBody>
      </p:sp>
      <p:graphicFrame>
        <p:nvGraphicFramePr>
          <p:cNvPr id="21" name="Object 20" descr="q equals 80">
            <a:extLst>
              <a:ext uri="{FF2B5EF4-FFF2-40B4-BE49-F238E27FC236}">
                <a16:creationId xmlns:a16="http://schemas.microsoft.com/office/drawing/2014/main" id="{7D6A2EE4-98F8-4952-B61E-2EBD34005DED}"/>
              </a:ext>
            </a:extLst>
          </p:cNvPr>
          <p:cNvGraphicFramePr>
            <a:graphicFrameLocks noChangeAspect="1"/>
          </p:cNvGraphicFramePr>
          <p:nvPr>
            <p:extLst>
              <p:ext uri="{D42A27DB-BD31-4B8C-83A1-F6EECF244321}">
                <p14:modId xmlns:p14="http://schemas.microsoft.com/office/powerpoint/2010/main" val="3676470182"/>
              </p:ext>
            </p:extLst>
          </p:nvPr>
        </p:nvGraphicFramePr>
        <p:xfrm>
          <a:off x="2162513" y="4052362"/>
          <a:ext cx="608013" cy="276225"/>
        </p:xfrm>
        <a:graphic>
          <a:graphicData uri="http://schemas.openxmlformats.org/presentationml/2006/ole">
            <mc:AlternateContent xmlns:mc="http://schemas.openxmlformats.org/markup-compatibility/2006">
              <mc:Choice xmlns:v="urn:schemas-microsoft-com:vml" Requires="v">
                <p:oleObj spid="_x0000_s113679" name="Equation" r:id="rId19" imgW="419040" imgH="190440" progId="Equation.DSMT4">
                  <p:embed/>
                </p:oleObj>
              </mc:Choice>
              <mc:Fallback>
                <p:oleObj name="Equation" r:id="rId19" imgW="419040" imgH="190440" progId="Equation.DSMT4">
                  <p:embed/>
                  <p:pic>
                    <p:nvPicPr>
                      <p:cNvPr id="23" name="Object 22" descr="q equals 80">
                        <a:extLst>
                          <a:ext uri="{FF2B5EF4-FFF2-40B4-BE49-F238E27FC236}">
                            <a16:creationId xmlns:a16="http://schemas.microsoft.com/office/drawing/2014/main" id="{3ABB9947-341E-4464-B2C0-06C97F2AA5B7}"/>
                          </a:ext>
                        </a:extLst>
                      </p:cNvPr>
                      <p:cNvPicPr>
                        <a:picLocks noChangeAspect="1" noChangeArrowheads="1"/>
                      </p:cNvPicPr>
                      <p:nvPr/>
                    </p:nvPicPr>
                    <p:blipFill>
                      <a:blip r:embed="rId20"/>
                      <a:srcRect/>
                      <a:stretch>
                        <a:fillRect/>
                      </a:stretch>
                    </p:blipFill>
                    <p:spPr bwMode="auto">
                      <a:xfrm>
                        <a:off x="2162513" y="4052362"/>
                        <a:ext cx="608013"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Content Placeholder 1">
            <a:extLst>
              <a:ext uri="{FF2B5EF4-FFF2-40B4-BE49-F238E27FC236}">
                <a16:creationId xmlns:a16="http://schemas.microsoft.com/office/drawing/2014/main" id="{512ABA73-3C14-4854-ADD1-97440F4F2361}"/>
              </a:ext>
            </a:extLst>
          </p:cNvPr>
          <p:cNvSpPr>
            <a:spLocks noGrp="1"/>
          </p:cNvSpPr>
          <p:nvPr>
            <p:ph sz="quarter" idx="17"/>
          </p:nvPr>
        </p:nvSpPr>
        <p:spPr>
          <a:xfrm>
            <a:off x="2817026" y="4012311"/>
            <a:ext cx="5879217" cy="307777"/>
          </a:xfrm>
          <a:prstGeom prst="rect">
            <a:avLst/>
          </a:prstGeom>
          <a:noFill/>
          <a:ln>
            <a:noFill/>
          </a:ln>
        </p:spPr>
        <p:txBody>
          <a:bodyPr wrap="square" lIns="0" tIns="0" rIns="0" bIns="0" anchor="ctr" anchorCtr="0">
            <a:spAutoFit/>
          </a:bodyPr>
          <a:lstStyle/>
          <a:p>
            <a:pPr>
              <a:spcBef>
                <a:spcPts val="600"/>
              </a:spcBef>
            </a:pPr>
            <a:r>
              <a:rPr lang="en-US" sz="2000" dirty="0"/>
              <a:t>units per week, how much more would it cost</a:t>
            </a:r>
          </a:p>
        </p:txBody>
      </p:sp>
      <p:sp>
        <p:nvSpPr>
          <p:cNvPr id="23" name="Content Placeholder 2">
            <a:extLst>
              <a:ext uri="{FF2B5EF4-FFF2-40B4-BE49-F238E27FC236}">
                <a16:creationId xmlns:a16="http://schemas.microsoft.com/office/drawing/2014/main" id="{C71E0AB5-2E53-41D6-9D0A-F446F0D8DBF6}"/>
              </a:ext>
            </a:extLst>
          </p:cNvPr>
          <p:cNvSpPr txBox="1">
            <a:spLocks/>
          </p:cNvSpPr>
          <p:nvPr/>
        </p:nvSpPr>
        <p:spPr>
          <a:xfrm>
            <a:off x="283246" y="4406801"/>
            <a:ext cx="5347533" cy="307777"/>
          </a:xfrm>
          <a:prstGeom prst="rect">
            <a:avLst/>
          </a:prstGeom>
          <a:noFill/>
          <a:ln>
            <a:noFill/>
          </a:ln>
        </p:spPr>
        <p:txBody>
          <a:bodyPr lIns="91425" tIns="0" rIns="91425"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a:t>to increase production to 100 units per week?</a:t>
            </a:r>
            <a:endParaRPr lang="en-IN" sz="2000" dirty="0"/>
          </a:p>
        </p:txBody>
      </p:sp>
      <p:graphicFrame>
        <p:nvGraphicFramePr>
          <p:cNvPr id="24" name="Object 23" descr="Calculation to simplify an integral.&#10;Long description is available in notes, Press F6.">
            <a:extLst>
              <a:ext uri="{FF2B5EF4-FFF2-40B4-BE49-F238E27FC236}">
                <a16:creationId xmlns:a16="http://schemas.microsoft.com/office/drawing/2014/main" id="{DCBAB8F7-378D-446F-B041-94F6325FA348}"/>
              </a:ext>
            </a:extLst>
          </p:cNvPr>
          <p:cNvGraphicFramePr>
            <a:graphicFrameLocks noChangeAspect="1"/>
          </p:cNvGraphicFramePr>
          <p:nvPr>
            <p:extLst>
              <p:ext uri="{D42A27DB-BD31-4B8C-83A1-F6EECF244321}">
                <p14:modId xmlns:p14="http://schemas.microsoft.com/office/powerpoint/2010/main" val="338912047"/>
              </p:ext>
            </p:extLst>
          </p:nvPr>
        </p:nvGraphicFramePr>
        <p:xfrm>
          <a:off x="423715" y="4918110"/>
          <a:ext cx="5463387" cy="1070529"/>
        </p:xfrm>
        <a:graphic>
          <a:graphicData uri="http://schemas.openxmlformats.org/presentationml/2006/ole">
            <mc:AlternateContent xmlns:mc="http://schemas.openxmlformats.org/markup-compatibility/2006">
              <mc:Choice xmlns:v="urn:schemas-microsoft-com:vml" Requires="v">
                <p:oleObj spid="_x0000_s113680" name="Equation" r:id="rId21" imgW="4228920" imgH="825480" progId="Equation.DSMT4">
                  <p:embed/>
                </p:oleObj>
              </mc:Choice>
              <mc:Fallback>
                <p:oleObj name="Equation" r:id="rId21" imgW="4228920" imgH="825480" progId="Equation.DSMT4">
                  <p:embed/>
                  <p:pic>
                    <p:nvPicPr>
                      <p:cNvPr id="21" name="Object 20" descr="Calculation to simplify an integral.&#10;Long description is available in notes, Press F6.">
                        <a:extLst>
                          <a:ext uri="{FF2B5EF4-FFF2-40B4-BE49-F238E27FC236}">
                            <a16:creationId xmlns:a16="http://schemas.microsoft.com/office/drawing/2014/main" id="{FC3DCE48-D24F-44BA-A768-FA734AB499C6}"/>
                          </a:ext>
                        </a:extLst>
                      </p:cNvPr>
                      <p:cNvPicPr>
                        <a:picLocks noChangeAspect="1" noChangeArrowheads="1"/>
                      </p:cNvPicPr>
                      <p:nvPr/>
                    </p:nvPicPr>
                    <p:blipFill>
                      <a:blip r:embed="rId22"/>
                      <a:srcRect/>
                      <a:stretch>
                        <a:fillRect/>
                      </a:stretch>
                    </p:blipFill>
                    <p:spPr bwMode="auto">
                      <a:xfrm>
                        <a:off x="423715" y="4918110"/>
                        <a:ext cx="5463387" cy="1070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Content Placeholder 3">
            <a:extLst>
              <a:ext uri="{FF2B5EF4-FFF2-40B4-BE49-F238E27FC236}">
                <a16:creationId xmlns:a16="http://schemas.microsoft.com/office/drawing/2014/main" id="{5C22213B-9884-4731-80D7-0BAE6231A475}"/>
              </a:ext>
            </a:extLst>
          </p:cNvPr>
          <p:cNvSpPr txBox="1">
            <a:spLocks/>
          </p:cNvSpPr>
          <p:nvPr/>
        </p:nvSpPr>
        <p:spPr>
          <a:xfrm>
            <a:off x="365966" y="6042279"/>
            <a:ext cx="8497886" cy="307777"/>
          </a:xfrm>
          <a:prstGeom prst="rect">
            <a:avLst/>
          </a:prstGeom>
          <a:noFill/>
          <a:ln>
            <a:noFill/>
          </a:ln>
        </p:spPr>
        <p:txBody>
          <a:bodyPr lIns="91425" tIns="0" rIns="91425"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sz="2000"/>
              <a:t>If </a:t>
            </a:r>
            <a:r>
              <a:rPr lang="en-US" sz="2000" i="1"/>
              <a:t>c</a:t>
            </a:r>
            <a:r>
              <a:rPr lang="en-US" sz="2000"/>
              <a:t> is in dollars, then the cost of increasing production from 80 units to</a:t>
            </a:r>
            <a:endParaRPr lang="en-US" sz="2000" dirty="0"/>
          </a:p>
        </p:txBody>
      </p:sp>
      <p:sp>
        <p:nvSpPr>
          <p:cNvPr id="26" name="Content Placeholder 4">
            <a:extLst>
              <a:ext uri="{FF2B5EF4-FFF2-40B4-BE49-F238E27FC236}">
                <a16:creationId xmlns:a16="http://schemas.microsoft.com/office/drawing/2014/main" id="{3A0D248D-DBCD-4AA7-ABB3-942875F40D83}"/>
              </a:ext>
            </a:extLst>
          </p:cNvPr>
          <p:cNvSpPr txBox="1">
            <a:spLocks/>
          </p:cNvSpPr>
          <p:nvPr/>
        </p:nvSpPr>
        <p:spPr>
          <a:xfrm>
            <a:off x="360130" y="6450407"/>
            <a:ext cx="1560077" cy="307777"/>
          </a:xfrm>
          <a:prstGeom prst="rect">
            <a:avLst/>
          </a:prstGeom>
        </p:spPr>
        <p:txBody>
          <a:bodyPr t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a:t>100 units is</a:t>
            </a:r>
            <a:endParaRPr lang="en-IN" sz="2000" dirty="0"/>
          </a:p>
        </p:txBody>
      </p:sp>
      <p:graphicFrame>
        <p:nvGraphicFramePr>
          <p:cNvPr id="27" name="Object 26" descr="Doller 1120.">
            <a:extLst>
              <a:ext uri="{FF2B5EF4-FFF2-40B4-BE49-F238E27FC236}">
                <a16:creationId xmlns:a16="http://schemas.microsoft.com/office/drawing/2014/main" id="{893A6197-5AF5-4FEC-9FDD-35116F53B3FC}"/>
              </a:ext>
            </a:extLst>
          </p:cNvPr>
          <p:cNvGraphicFramePr>
            <a:graphicFrameLocks noChangeAspect="1"/>
          </p:cNvGraphicFramePr>
          <p:nvPr>
            <p:extLst>
              <p:ext uri="{D42A27DB-BD31-4B8C-83A1-F6EECF244321}">
                <p14:modId xmlns:p14="http://schemas.microsoft.com/office/powerpoint/2010/main" val="3562420431"/>
              </p:ext>
            </p:extLst>
          </p:nvPr>
        </p:nvGraphicFramePr>
        <p:xfrm>
          <a:off x="1920207" y="6507806"/>
          <a:ext cx="627063" cy="257175"/>
        </p:xfrm>
        <a:graphic>
          <a:graphicData uri="http://schemas.openxmlformats.org/presentationml/2006/ole">
            <mc:AlternateContent xmlns:mc="http://schemas.openxmlformats.org/markup-compatibility/2006">
              <mc:Choice xmlns:v="urn:schemas-microsoft-com:vml" Requires="v">
                <p:oleObj spid="_x0000_s113681" name="Equation" r:id="rId23" imgW="431640" imgH="177480" progId="Equation.DSMT4">
                  <p:embed/>
                </p:oleObj>
              </mc:Choice>
              <mc:Fallback>
                <p:oleObj name="Equation" r:id="rId23" imgW="431640" imgH="177480" progId="Equation.DSMT4">
                  <p:embed/>
                  <p:pic>
                    <p:nvPicPr>
                      <p:cNvPr id="24" name="Object 23" descr="Doller 1120.">
                        <a:extLst>
                          <a:ext uri="{FF2B5EF4-FFF2-40B4-BE49-F238E27FC236}">
                            <a16:creationId xmlns:a16="http://schemas.microsoft.com/office/drawing/2014/main" id="{298EE534-917F-4183-808D-032CB04B69CE}"/>
                          </a:ext>
                        </a:extLst>
                      </p:cNvPr>
                      <p:cNvPicPr>
                        <a:picLocks noChangeAspect="1" noChangeArrowheads="1"/>
                      </p:cNvPicPr>
                      <p:nvPr/>
                    </p:nvPicPr>
                    <p:blipFill>
                      <a:blip r:embed="rId24"/>
                      <a:srcRect/>
                      <a:stretch>
                        <a:fillRect/>
                      </a:stretch>
                    </p:blipFill>
                    <p:spPr bwMode="auto">
                      <a:xfrm>
                        <a:off x="1920207" y="6507806"/>
                        <a:ext cx="627063"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48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FD998F0F-F947-4A6F-B953-3833CF19277C}"/>
              </a:ext>
            </a:extLst>
          </p:cNvPr>
          <p:cNvSpPr>
            <a:spLocks noGrp="1"/>
          </p:cNvSpPr>
          <p:nvPr>
            <p:ph type="title"/>
          </p:nvPr>
        </p:nvSpPr>
        <p:spPr>
          <a:xfrm>
            <a:off x="119195" y="128367"/>
            <a:ext cx="8380279" cy="430887"/>
          </a:xfrm>
        </p:spPr>
        <p:txBody>
          <a:bodyPr lIns="0" tIns="0" rIns="0" bIns="0" anchor="ctr">
            <a:spAutoFit/>
          </a:bodyPr>
          <a:lstStyle/>
          <a:p>
            <a:r>
              <a:rPr lang="en-US" sz="2800" dirty="0">
                <a:solidFill>
                  <a:srgbClr val="0070C0"/>
                </a:solidFill>
              </a:rPr>
              <a:t>14.9 Area between Curves  </a:t>
            </a:r>
          </a:p>
        </p:txBody>
      </p:sp>
      <p:pic>
        <p:nvPicPr>
          <p:cNvPr id="4" name="Picture 3">
            <a:extLst>
              <a:ext uri="{FF2B5EF4-FFF2-40B4-BE49-F238E27FC236}">
                <a16:creationId xmlns:a16="http://schemas.microsoft.com/office/drawing/2014/main" id="{01A128AB-683E-474D-8ABF-1983A8B14885}"/>
              </a:ext>
            </a:extLst>
          </p:cNvPr>
          <p:cNvPicPr>
            <a:picLocks noChangeAspect="1"/>
          </p:cNvPicPr>
          <p:nvPr/>
        </p:nvPicPr>
        <p:blipFill>
          <a:blip r:embed="rId2"/>
          <a:stretch>
            <a:fillRect/>
          </a:stretch>
        </p:blipFill>
        <p:spPr>
          <a:xfrm>
            <a:off x="370548" y="977900"/>
            <a:ext cx="8628835" cy="1140507"/>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E977457-5E55-492D-84C0-D94CC9058A99}"/>
                  </a:ext>
                </a:extLst>
              </p:cNvPr>
              <p:cNvSpPr txBox="1"/>
              <p:nvPr/>
            </p:nvSpPr>
            <p:spPr>
              <a:xfrm>
                <a:off x="370548" y="2292564"/>
                <a:ext cx="7833652" cy="824200"/>
              </a:xfrm>
              <a:prstGeom prst="rect">
                <a:avLst/>
              </a:prstGeom>
              <a:noFill/>
            </p:spPr>
            <p:txBody>
              <a:bodyPr wrap="square">
                <a:spAutoFit/>
              </a:bodyPr>
              <a:lstStyle/>
              <a:p>
                <a:r>
                  <a:rPr lang="en-US" sz="2000" b="1" u="sng" dirty="0">
                    <a:solidFill>
                      <a:srgbClr val="3333FF"/>
                    </a:solidFill>
                    <a:effectLst/>
                    <a:latin typeface="Times New Roman" panose="02020603050405020304" pitchFamily="18" charset="0"/>
                    <a:ea typeface="Times New Roman" panose="02020603050405020304" pitchFamily="18" charset="0"/>
                  </a:rPr>
                  <a:t>Theorem B</a:t>
                </a:r>
                <a:r>
                  <a:rPr lang="en-US" sz="2000" dirty="0">
                    <a:solidFill>
                      <a:srgbClr val="3333FF"/>
                    </a:solidFill>
                    <a:effectLst/>
                    <a:latin typeface="Times New Roman" panose="02020603050405020304" pitchFamily="18" charset="0"/>
                    <a:ea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rPr>
                  <a:t> If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000" dirty="0">
                    <a:solidFill>
                      <a:srgbClr val="000000"/>
                    </a:solidFill>
                    <a:effectLst/>
                    <a:latin typeface="Times New Roman" panose="02020603050405020304" pitchFamily="18" charset="0"/>
                    <a:ea typeface="Times New Roman" panose="02020603050405020304" pitchFamily="18" charset="0"/>
                  </a:rPr>
                  <a:t> on </a:t>
                </a:r>
                <a14:m>
                  <m:oMath xmlns:m="http://schemas.openxmlformats.org/officeDocument/2006/math">
                    <m:d>
                      <m:dPr>
                        <m:begChr m:val="["/>
                        <m:endChr m:val="]"/>
                        <m:ctrlPr>
                          <a:rPr lang="en-US" sz="2000" i="1">
                            <a:effectLst/>
                            <a:latin typeface="Cambria Math" panose="02040503050406030204" pitchFamily="18" charset="0"/>
                          </a:rPr>
                        </m:ctrlPr>
                      </m:d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d>
                  </m:oMath>
                </a14:m>
                <a:r>
                  <a:rPr lang="en-US" sz="2000" dirty="0">
                    <a:solidFill>
                      <a:srgbClr val="000000"/>
                    </a:solidFill>
                    <a:effectLst/>
                    <a:latin typeface="Times New Roman" panose="02020603050405020304" pitchFamily="18" charset="0"/>
                    <a:ea typeface="Times New Roman" panose="02020603050405020304" pitchFamily="18" charset="0"/>
                  </a:rPr>
                  <a:t> then the area </a:t>
                </a:r>
                <a:r>
                  <a:rPr lang="en-US" sz="2000" i="1" dirty="0">
                    <a:solidFill>
                      <a:srgbClr val="000000"/>
                    </a:solidFill>
                    <a:effectLst/>
                    <a:latin typeface="Times New Roman" panose="02020603050405020304" pitchFamily="18" charset="0"/>
                    <a:ea typeface="Times New Roman" panose="02020603050405020304" pitchFamily="18" charset="0"/>
                  </a:rPr>
                  <a:t>A</a:t>
                </a:r>
                <a:r>
                  <a:rPr lang="en-US" sz="2000" dirty="0">
                    <a:solidFill>
                      <a:srgbClr val="000000"/>
                    </a:solidFill>
                    <a:effectLst/>
                    <a:latin typeface="Times New Roman" panose="02020603050405020304" pitchFamily="18" charset="0"/>
                    <a:ea typeface="Times New Roman" panose="02020603050405020304" pitchFamily="18" charset="0"/>
                  </a:rPr>
                  <a:t> bounded by the graph of</a:t>
                </a:r>
                <a14:m>
                  <m:oMath xmlns:m="http://schemas.openxmlformats.org/officeDocument/2006/math">
                    <m:r>
                      <a:rPr lang="en-US" sz="2000"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solidFill>
                      <a:srgbClr val="000000"/>
                    </a:solidFill>
                    <a:effectLst/>
                    <a:latin typeface="Times New Roman" panose="02020603050405020304" pitchFamily="18" charset="0"/>
                    <a:ea typeface="Times New Roman" panose="02020603050405020304" pitchFamily="18" charset="0"/>
                  </a:rPr>
                  <a:t> and the x</a:t>
                </a:r>
                <a:r>
                  <a:rPr lang="en-US" sz="2000" i="1" dirty="0">
                    <a:solidFill>
                      <a:srgbClr val="000000"/>
                    </a:solidFill>
                    <a:effectLst/>
                    <a:latin typeface="Times New Roman" panose="02020603050405020304" pitchFamily="18" charset="0"/>
                    <a:ea typeface="Times New Roman" panose="02020603050405020304" pitchFamily="18" charset="0"/>
                  </a:rPr>
                  <a:t>-axis </a:t>
                </a:r>
                <a:r>
                  <a:rPr lang="en-US" sz="2000" dirty="0">
                    <a:solidFill>
                      <a:srgbClr val="000000"/>
                    </a:solidFill>
                    <a:effectLst/>
                    <a:latin typeface="Times New Roman" panose="02020603050405020304" pitchFamily="18" charset="0"/>
                    <a:ea typeface="Times New Roman" panose="02020603050405020304" pitchFamily="18" charset="0"/>
                  </a:rPr>
                  <a:t>from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n-US" sz="2000" dirty="0">
                    <a:solidFill>
                      <a:srgbClr val="000000"/>
                    </a:solidFill>
                    <a:effectLst/>
                    <a:latin typeface="Times New Roman" panose="02020603050405020304" pitchFamily="18" charset="0"/>
                    <a:ea typeface="Times New Roman" panose="02020603050405020304" pitchFamily="18" charset="0"/>
                  </a:rPr>
                  <a:t> to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000" dirty="0">
                    <a:solidFill>
                      <a:srgbClr val="000000"/>
                    </a:solidFill>
                    <a:effectLst/>
                    <a:latin typeface="Times New Roman" panose="02020603050405020304" pitchFamily="18" charset="0"/>
                    <a:ea typeface="Times New Roman" panose="02020603050405020304" pitchFamily="18" charset="0"/>
                  </a:rPr>
                  <a:t> is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trlPr>
                          <a:rPr lang="en-US" sz="2000" i="1">
                            <a:effectLst/>
                            <a:latin typeface="Cambria Math" panose="02040503050406030204" pitchFamily="18" charset="0"/>
                          </a:rPr>
                        </m:ctrlPr>
                      </m:nary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𝑑𝑥</m:t>
                        </m:r>
                      </m:e>
                    </m:nary>
                  </m:oMath>
                </a14:m>
                <a:endParaRPr lang="en-US" sz="2000" dirty="0"/>
              </a:p>
            </p:txBody>
          </p:sp>
        </mc:Choice>
        <mc:Fallback>
          <p:sp>
            <p:nvSpPr>
              <p:cNvPr id="5" name="TextBox 4">
                <a:extLst>
                  <a:ext uri="{FF2B5EF4-FFF2-40B4-BE49-F238E27FC236}">
                    <a16:creationId xmlns:a16="http://schemas.microsoft.com/office/drawing/2014/main" id="{4E977457-5E55-492D-84C0-D94CC9058A99}"/>
                  </a:ext>
                </a:extLst>
              </p:cNvPr>
              <p:cNvSpPr txBox="1">
                <a:spLocks noRot="1" noChangeAspect="1" noMove="1" noResize="1" noEditPoints="1" noAdjustHandles="1" noChangeArrowheads="1" noChangeShapeType="1" noTextEdit="1"/>
              </p:cNvSpPr>
              <p:nvPr/>
            </p:nvSpPr>
            <p:spPr>
              <a:xfrm>
                <a:off x="370548" y="2292564"/>
                <a:ext cx="7833652" cy="824200"/>
              </a:xfrm>
              <a:prstGeom prst="rect">
                <a:avLst/>
              </a:prstGeom>
              <a:blipFill>
                <a:blip r:embed="rId3"/>
                <a:stretch>
                  <a:fillRect l="-856" t="-3704"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000213A-5607-4936-8B04-963965E0805C}"/>
                  </a:ext>
                </a:extLst>
              </p:cNvPr>
              <p:cNvSpPr txBox="1"/>
              <p:nvPr/>
            </p:nvSpPr>
            <p:spPr>
              <a:xfrm>
                <a:off x="224596" y="3370138"/>
                <a:ext cx="7285382" cy="1015663"/>
              </a:xfrm>
              <a:prstGeom prst="rect">
                <a:avLst/>
              </a:prstGeom>
              <a:noFill/>
            </p:spPr>
            <p:txBody>
              <a:bodyPr wrap="square">
                <a:spAutoFit/>
              </a:bodyPr>
              <a:lstStyle/>
              <a:p>
                <a:pPr marL="0" marR="0" algn="just">
                  <a:spcBef>
                    <a:spcPts val="0"/>
                  </a:spcBef>
                  <a:spcAft>
                    <a:spcPts val="0"/>
                  </a:spcAft>
                </a:pPr>
                <a:r>
                  <a:rPr lang="en-US" sz="2000" b="1" dirty="0">
                    <a:solidFill>
                      <a:srgbClr val="3333FF"/>
                    </a:solidFill>
                    <a:effectLst/>
                    <a:latin typeface="Times New Roman" panose="02020603050405020304" pitchFamily="18" charset="0"/>
                    <a:ea typeface="Times New Roman" panose="02020603050405020304" pitchFamily="18" charset="0"/>
                  </a:rPr>
                  <a:t>Remark:</a:t>
                </a:r>
                <a:r>
                  <a:rPr lang="en-US" sz="2000" dirty="0">
                    <a:effectLst/>
                    <a:latin typeface="Times New Roman" panose="02020603050405020304" pitchFamily="18" charset="0"/>
                    <a:ea typeface="Times New Roman" panose="02020603050405020304" pitchFamily="18" charset="0"/>
                  </a:rPr>
                  <a:t> If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)≥0</m:t>
                    </m:r>
                  </m:oMath>
                </a14:m>
                <a:r>
                  <a:rPr lang="en-US" sz="2000" dirty="0">
                    <a:effectLst/>
                    <a:latin typeface="Times New Roman" panose="02020603050405020304" pitchFamily="18" charset="0"/>
                    <a:ea typeface="Times New Roman" panose="02020603050405020304" pitchFamily="18" charset="0"/>
                  </a:rPr>
                  <a:t> on part of </a:t>
                </a:r>
                <a14:m>
                  <m:oMath xmlns:m="http://schemas.openxmlformats.org/officeDocument/2006/math">
                    <m:d>
                      <m:dPr>
                        <m:begChr m:val="["/>
                        <m:endChr m:val="]"/>
                        <m:ctrlPr>
                          <a:rPr lang="en-US" sz="20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rPr>
                          <m:t>𝑎</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𝑏</m:t>
                        </m:r>
                      </m:e>
                    </m:d>
                  </m:oMath>
                </a14:m>
                <a:r>
                  <a:rPr lang="en-US" sz="2000" dirty="0">
                    <a:effectLst/>
                    <a:latin typeface="Times New Roman" panose="02020603050405020304" pitchFamily="18" charset="0"/>
                    <a:ea typeface="Times New Roman" panose="02020603050405020304" pitchFamily="18" charset="0"/>
                  </a:rPr>
                  <a:t> and </a:t>
                </a:r>
                <a14:m>
                  <m:oMath xmlns:m="http://schemas.openxmlformats.org/officeDocument/2006/math">
                    <m:r>
                      <a:rPr lang="en-US" sz="2000" i="1">
                        <a:effectLst/>
                        <a:latin typeface="Cambria Math" panose="02040503050406030204" pitchFamily="18" charset="0"/>
                        <a:ea typeface="Times New Roman" panose="02020603050405020304" pitchFamily="18" charset="0"/>
                      </a:rPr>
                      <m:t>𝑓</m:t>
                    </m:r>
                    <m:r>
                      <a:rPr lang="en-US" sz="2000" i="1">
                        <a:effectLst/>
                        <a:latin typeface="Cambria Math" panose="02040503050406030204" pitchFamily="18" charset="0"/>
                        <a:ea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rPr>
                      <m:t>)≤0</m:t>
                    </m:r>
                  </m:oMath>
                </a14:m>
                <a:r>
                  <a:rPr lang="en-US" sz="2000" dirty="0">
                    <a:effectLst/>
                    <a:latin typeface="Times New Roman" panose="02020603050405020304" pitchFamily="18" charset="0"/>
                    <a:ea typeface="Times New Roman" panose="02020603050405020304" pitchFamily="18" charset="0"/>
                  </a:rPr>
                  <a:t> on another, we divide the region into two regions and calculate the area on each part </a:t>
                </a:r>
                <a14:m>
                  <m:oMath xmlns:m="http://schemas.openxmlformats.org/officeDocument/2006/math">
                    <m:r>
                      <a:rPr lang="en-US" sz="2000" i="1">
                        <a:effectLst/>
                        <a:latin typeface="Cambria Math" panose="02040503050406030204" pitchFamily="18" charset="0"/>
                        <a:ea typeface="Times New Roman" panose="02020603050405020304" pitchFamily="18" charset="0"/>
                      </a:rPr>
                      <m:t>𝐴</m:t>
                    </m:r>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𝐴</m:t>
                        </m:r>
                      </m:e>
                      <m:sub>
                        <m:r>
                          <a:rPr lang="en-US" sz="2000" i="1">
                            <a:effectLst/>
                            <a:latin typeface="Cambria Math" panose="02040503050406030204" pitchFamily="18" charset="0"/>
                            <a:ea typeface="Times New Roman" panose="02020603050405020304" pitchFamily="18" charset="0"/>
                          </a:rPr>
                          <m:t>1</m:t>
                        </m:r>
                      </m:sub>
                    </m:sSub>
                    <m:r>
                      <a:rPr lang="en-US" sz="2000" i="1">
                        <a:effectLst/>
                        <a:latin typeface="Cambria Math" panose="02040503050406030204" pitchFamily="18" charset="0"/>
                        <a:ea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rPr>
                          <m:t>𝐴</m:t>
                        </m:r>
                      </m:e>
                      <m:sub>
                        <m:r>
                          <a:rPr lang="en-US" sz="2000" i="1">
                            <a:effectLst/>
                            <a:latin typeface="Cambria Math" panose="02040503050406030204" pitchFamily="18" charset="0"/>
                            <a:ea typeface="Times New Roman" panose="02020603050405020304" pitchFamily="18" charset="0"/>
                          </a:rPr>
                          <m:t>2</m:t>
                        </m:r>
                      </m:sub>
                    </m:sSub>
                  </m:oMath>
                </a14:m>
                <a:r>
                  <a:rPr lang="en-US" sz="2000" dirty="0">
                    <a:effectLst/>
                    <a:latin typeface="Times New Roman" panose="02020603050405020304" pitchFamily="18" charset="0"/>
                    <a:ea typeface="Times New Roman" panose="02020603050405020304" pitchFamily="18" charset="0"/>
                  </a:rPr>
                  <a:t>.</a:t>
                </a:r>
              </a:p>
            </p:txBody>
          </p:sp>
        </mc:Choice>
        <mc:Fallback>
          <p:sp>
            <p:nvSpPr>
              <p:cNvPr id="6" name="TextBox 5">
                <a:extLst>
                  <a:ext uri="{FF2B5EF4-FFF2-40B4-BE49-F238E27FC236}">
                    <a16:creationId xmlns:a16="http://schemas.microsoft.com/office/drawing/2014/main" id="{E000213A-5607-4936-8B04-963965E0805C}"/>
                  </a:ext>
                </a:extLst>
              </p:cNvPr>
              <p:cNvSpPr txBox="1">
                <a:spLocks noRot="1" noChangeAspect="1" noMove="1" noResize="1" noEditPoints="1" noAdjustHandles="1" noChangeArrowheads="1" noChangeShapeType="1" noTextEdit="1"/>
              </p:cNvSpPr>
              <p:nvPr/>
            </p:nvSpPr>
            <p:spPr>
              <a:xfrm>
                <a:off x="224596" y="3370138"/>
                <a:ext cx="7285382" cy="1015663"/>
              </a:xfrm>
              <a:prstGeom prst="rect">
                <a:avLst/>
              </a:prstGeom>
              <a:blipFill>
                <a:blip r:embed="rId4"/>
                <a:stretch>
                  <a:fillRect l="-921" t="-3614" r="-837" b="-1024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5107614-0CBA-4606-AFD2-5DBC6BD920CB}"/>
              </a:ext>
            </a:extLst>
          </p:cNvPr>
          <p:cNvPicPr>
            <a:picLocks noChangeAspect="1"/>
          </p:cNvPicPr>
          <p:nvPr/>
        </p:nvPicPr>
        <p:blipFill>
          <a:blip r:embed="rId5"/>
          <a:stretch>
            <a:fillRect/>
          </a:stretch>
        </p:blipFill>
        <p:spPr>
          <a:xfrm>
            <a:off x="5263980" y="4639175"/>
            <a:ext cx="1724025" cy="1990725"/>
          </a:xfrm>
          <a:prstGeom prst="rect">
            <a:avLst/>
          </a:prstGeom>
        </p:spPr>
      </p:pic>
    </p:spTree>
    <p:extLst>
      <p:ext uri="{BB962C8B-B14F-4D97-AF65-F5344CB8AC3E}">
        <p14:creationId xmlns:p14="http://schemas.microsoft.com/office/powerpoint/2010/main" val="12809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29D98-948F-4752-8064-7D75E92D4809}"/>
              </a:ext>
            </a:extLst>
          </p:cNvPr>
          <p:cNvSpPr txBox="1"/>
          <p:nvPr/>
        </p:nvSpPr>
        <p:spPr>
          <a:xfrm>
            <a:off x="82550" y="280889"/>
            <a:ext cx="8275982" cy="584775"/>
          </a:xfrm>
          <a:prstGeom prst="rect">
            <a:avLst/>
          </a:prstGeom>
          <a:noFill/>
        </p:spPr>
        <p:txBody>
          <a:bodyPr wrap="square">
            <a:spAutoFit/>
          </a:bodyPr>
          <a:lstStyle/>
          <a:p>
            <a:r>
              <a:rPr lang="en-US" sz="1600" b="1" dirty="0">
                <a:solidFill>
                  <a:srgbClr val="3333FF"/>
                </a:solidFill>
                <a:effectLst/>
                <a:latin typeface="Times New Roman" panose="02020603050405020304" pitchFamily="18" charset="0"/>
                <a:ea typeface="Times New Roman" panose="02020603050405020304" pitchFamily="18" charset="0"/>
              </a:rPr>
              <a:t>Example 1:</a:t>
            </a:r>
            <a:r>
              <a:rPr lang="en-US" sz="1600" dirty="0">
                <a:effectLst/>
                <a:latin typeface="Times New Roman" panose="02020603050405020304" pitchFamily="18" charset="0"/>
                <a:ea typeface="Times New Roman" panose="02020603050405020304" pitchFamily="18" charset="0"/>
              </a:rPr>
              <a:t> Find the area bounded by the given function and the </a:t>
            </a:r>
            <a:r>
              <a:rPr lang="en-US" sz="1600" i="1" dirty="0">
                <a:effectLst/>
                <a:latin typeface="Times New Roman" panose="02020603050405020304" pitchFamily="18" charset="0"/>
                <a:ea typeface="Times New Roman" panose="02020603050405020304" pitchFamily="18" charset="0"/>
              </a:rPr>
              <a:t>x-axis </a:t>
            </a:r>
            <a:r>
              <a:rPr lang="en-US" sz="1600" dirty="0">
                <a:effectLst/>
                <a:latin typeface="Times New Roman" panose="02020603050405020304" pitchFamily="18" charset="0"/>
                <a:ea typeface="Times New Roman" panose="02020603050405020304" pitchFamily="18" charset="0"/>
              </a:rPr>
              <a:t>over the given interval.</a:t>
            </a:r>
          </a:p>
          <a:p>
            <a:r>
              <a:rPr lang="en-US" sz="1600" i="1" dirty="0">
                <a:effectLst/>
                <a:latin typeface="Times New Roman" panose="02020603050405020304" pitchFamily="18" charset="0"/>
                <a:ea typeface="Times New Roman" panose="02020603050405020304" pitchFamily="18" charset="0"/>
              </a:rPr>
              <a:t> </a:t>
            </a:r>
            <a:endParaRPr lang="en-US" sz="16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A158F94-2671-493F-B829-DD1194B90DE4}"/>
                  </a:ext>
                </a:extLst>
              </p:cNvPr>
              <p:cNvSpPr txBox="1"/>
              <p:nvPr/>
            </p:nvSpPr>
            <p:spPr>
              <a:xfrm>
                <a:off x="82550" y="772639"/>
                <a:ext cx="263456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1)  </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e>
                      </m:d>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+1,  [−1, 2]</m:t>
                      </m:r>
                    </m:oMath>
                  </m:oMathPara>
                </a14:m>
                <a:endParaRPr lang="en-US" sz="1600" dirty="0"/>
              </a:p>
            </p:txBody>
          </p:sp>
        </mc:Choice>
        <mc:Fallback>
          <p:sp>
            <p:nvSpPr>
              <p:cNvPr id="3" name="TextBox 2">
                <a:extLst>
                  <a:ext uri="{FF2B5EF4-FFF2-40B4-BE49-F238E27FC236}">
                    <a16:creationId xmlns:a16="http://schemas.microsoft.com/office/drawing/2014/main" id="{5A158F94-2671-493F-B829-DD1194B90DE4}"/>
                  </a:ext>
                </a:extLst>
              </p:cNvPr>
              <p:cNvSpPr txBox="1">
                <a:spLocks noRot="1" noChangeAspect="1" noMove="1" noResize="1" noEditPoints="1" noAdjustHandles="1" noChangeArrowheads="1" noChangeShapeType="1" noTextEdit="1"/>
              </p:cNvSpPr>
              <p:nvPr/>
            </p:nvSpPr>
            <p:spPr>
              <a:xfrm>
                <a:off x="82550" y="772639"/>
                <a:ext cx="2634567" cy="246221"/>
              </a:xfrm>
              <a:prstGeom prst="rect">
                <a:avLst/>
              </a:prstGeom>
              <a:blipFill>
                <a:blip r:embed="rId2"/>
                <a:stretch>
                  <a:fillRect l="-1389" r="-2315" b="-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179B78C-B54F-4062-B300-F2DBC70D362D}"/>
                  </a:ext>
                </a:extLst>
              </p:cNvPr>
              <p:cNvSpPr txBox="1"/>
              <p:nvPr/>
            </p:nvSpPr>
            <p:spPr>
              <a:xfrm>
                <a:off x="463205" y="1218914"/>
                <a:ext cx="9859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&gt;0,</m:t>
                      </m:r>
                    </m:oMath>
                  </m:oMathPara>
                </a14:m>
                <a:endParaRPr lang="en-US" dirty="0"/>
              </a:p>
            </p:txBody>
          </p:sp>
        </mc:Choice>
        <mc:Fallback>
          <p:sp>
            <p:nvSpPr>
              <p:cNvPr id="4" name="TextBox 3">
                <a:extLst>
                  <a:ext uri="{FF2B5EF4-FFF2-40B4-BE49-F238E27FC236}">
                    <a16:creationId xmlns:a16="http://schemas.microsoft.com/office/drawing/2014/main" id="{A179B78C-B54F-4062-B300-F2DBC70D362D}"/>
                  </a:ext>
                </a:extLst>
              </p:cNvPr>
              <p:cNvSpPr txBox="1">
                <a:spLocks noRot="1" noChangeAspect="1" noMove="1" noResize="1" noEditPoints="1" noAdjustHandles="1" noChangeArrowheads="1" noChangeShapeType="1" noTextEdit="1"/>
              </p:cNvSpPr>
              <p:nvPr/>
            </p:nvSpPr>
            <p:spPr>
              <a:xfrm>
                <a:off x="463205" y="1218914"/>
                <a:ext cx="985975" cy="276999"/>
              </a:xfrm>
              <a:prstGeom prst="rect">
                <a:avLst/>
              </a:prstGeom>
              <a:blipFill>
                <a:blip r:embed="rId3"/>
                <a:stretch>
                  <a:fillRect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FDFA32C-CEEB-486C-A01C-BFD8B3F0BDE5}"/>
                  </a:ext>
                </a:extLst>
              </p:cNvPr>
              <p:cNvSpPr txBox="1"/>
              <p:nvPr/>
            </p:nvSpPr>
            <p:spPr>
              <a:xfrm>
                <a:off x="391544" y="1635231"/>
                <a:ext cx="2340128" cy="8330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2</m:t>
                          </m:r>
                        </m:sup>
                        <m:e>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𝑑𝑥</m:t>
                          </m:r>
                          <m:r>
                            <a:rPr lang="en-US" b="0" i="1" smtClean="0">
                              <a:latin typeface="Cambria Math" panose="02040503050406030204" pitchFamily="18" charset="0"/>
                            </a:rPr>
                            <m:t>=</m:t>
                          </m:r>
                        </m:e>
                      </m:nary>
                    </m:oMath>
                  </m:oMathPara>
                </a14:m>
                <a:endParaRPr lang="en-US" dirty="0"/>
              </a:p>
            </p:txBody>
          </p:sp>
        </mc:Choice>
        <mc:Fallback>
          <p:sp>
            <p:nvSpPr>
              <p:cNvPr id="5" name="TextBox 4">
                <a:extLst>
                  <a:ext uri="{FF2B5EF4-FFF2-40B4-BE49-F238E27FC236}">
                    <a16:creationId xmlns:a16="http://schemas.microsoft.com/office/drawing/2014/main" id="{3FDFA32C-CEEB-486C-A01C-BFD8B3F0BDE5}"/>
                  </a:ext>
                </a:extLst>
              </p:cNvPr>
              <p:cNvSpPr txBox="1">
                <a:spLocks noRot="1" noChangeAspect="1" noMove="1" noResize="1" noEditPoints="1" noAdjustHandles="1" noChangeArrowheads="1" noChangeShapeType="1" noTextEdit="1"/>
              </p:cNvSpPr>
              <p:nvPr/>
            </p:nvSpPr>
            <p:spPr>
              <a:xfrm>
                <a:off x="391544" y="1635231"/>
                <a:ext cx="2340128" cy="83304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A4DB013-AF9D-4CC1-99CD-25DFC8C502B8}"/>
                  </a:ext>
                </a:extLst>
              </p:cNvPr>
              <p:cNvSpPr txBox="1"/>
              <p:nvPr/>
            </p:nvSpPr>
            <p:spPr>
              <a:xfrm>
                <a:off x="2874467" y="1693868"/>
                <a:ext cx="1346074" cy="715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r>
                                <a:rPr lang="en-US" b="0" i="1" smtClean="0">
                                  <a:latin typeface="Cambria Math" panose="02040503050406030204" pitchFamily="18" charset="0"/>
                                </a:rPr>
                                <m:t>+</m:t>
                              </m:r>
                              <m:r>
                                <a:rPr lang="en-US" b="0" i="1" smtClean="0">
                                  <a:latin typeface="Cambria Math" panose="02040503050406030204" pitchFamily="18" charset="0"/>
                                </a:rPr>
                                <m:t>𝑥</m:t>
                              </m:r>
                            </m:e>
                          </m:d>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m:oMathPara>
                </a14:m>
                <a:endParaRPr lang="en-US" dirty="0"/>
              </a:p>
            </p:txBody>
          </p:sp>
        </mc:Choice>
        <mc:Fallback>
          <p:sp>
            <p:nvSpPr>
              <p:cNvPr id="6" name="TextBox 5">
                <a:extLst>
                  <a:ext uri="{FF2B5EF4-FFF2-40B4-BE49-F238E27FC236}">
                    <a16:creationId xmlns:a16="http://schemas.microsoft.com/office/drawing/2014/main" id="{2A4DB013-AF9D-4CC1-99CD-25DFC8C502B8}"/>
                  </a:ext>
                </a:extLst>
              </p:cNvPr>
              <p:cNvSpPr txBox="1">
                <a:spLocks noRot="1" noChangeAspect="1" noMove="1" noResize="1" noEditPoints="1" noAdjustHandles="1" noChangeArrowheads="1" noChangeShapeType="1" noTextEdit="1"/>
              </p:cNvSpPr>
              <p:nvPr/>
            </p:nvSpPr>
            <p:spPr>
              <a:xfrm>
                <a:off x="2874467" y="1693868"/>
                <a:ext cx="1346074" cy="7157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4A24154-8A26-4B06-8FD9-52E275A282A2}"/>
                  </a:ext>
                </a:extLst>
              </p:cNvPr>
              <p:cNvSpPr txBox="1"/>
              <p:nvPr/>
            </p:nvSpPr>
            <p:spPr>
              <a:xfrm>
                <a:off x="4363336" y="1748740"/>
                <a:ext cx="269772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r>
                            <a:rPr lang="en-US" b="0" i="1" smtClean="0">
                              <a:latin typeface="Cambria Math" panose="02040503050406030204" pitchFamily="18" charset="0"/>
                            </a:rPr>
                            <m:t>+2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d>
                      <m:r>
                        <a:rPr lang="en-US" b="0" i="1" smtClean="0">
                          <a:latin typeface="Cambria Math" panose="02040503050406030204" pitchFamily="18" charset="0"/>
                        </a:rPr>
                        <m:t>=</m:t>
                      </m:r>
                    </m:oMath>
                  </m:oMathPara>
                </a14:m>
                <a:endParaRPr lang="en-US" dirty="0"/>
              </a:p>
            </p:txBody>
          </p:sp>
        </mc:Choice>
        <mc:Fallback>
          <p:sp>
            <p:nvSpPr>
              <p:cNvPr id="7" name="TextBox 6">
                <a:extLst>
                  <a:ext uri="{FF2B5EF4-FFF2-40B4-BE49-F238E27FC236}">
                    <a16:creationId xmlns:a16="http://schemas.microsoft.com/office/drawing/2014/main" id="{54A24154-8A26-4B06-8FD9-52E275A282A2}"/>
                  </a:ext>
                </a:extLst>
              </p:cNvPr>
              <p:cNvSpPr txBox="1">
                <a:spLocks noRot="1" noChangeAspect="1" noMove="1" noResize="1" noEditPoints="1" noAdjustHandles="1" noChangeArrowheads="1" noChangeShapeType="1" noTextEdit="1"/>
              </p:cNvSpPr>
              <p:nvPr/>
            </p:nvSpPr>
            <p:spPr>
              <a:xfrm>
                <a:off x="4363336" y="1748740"/>
                <a:ext cx="2697726" cy="62235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8220270-BCF0-4CD7-8F50-A648A3F569EE}"/>
                  </a:ext>
                </a:extLst>
              </p:cNvPr>
              <p:cNvSpPr txBox="1"/>
              <p:nvPr/>
            </p:nvSpPr>
            <p:spPr>
              <a:xfrm>
                <a:off x="7061062" y="1921415"/>
                <a:ext cx="181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US" dirty="0"/>
              </a:p>
            </p:txBody>
          </p:sp>
        </mc:Choice>
        <mc:Fallback>
          <p:sp>
            <p:nvSpPr>
              <p:cNvPr id="8" name="TextBox 7">
                <a:extLst>
                  <a:ext uri="{FF2B5EF4-FFF2-40B4-BE49-F238E27FC236}">
                    <a16:creationId xmlns:a16="http://schemas.microsoft.com/office/drawing/2014/main" id="{E8220270-BCF0-4CD7-8F50-A648A3F569EE}"/>
                  </a:ext>
                </a:extLst>
              </p:cNvPr>
              <p:cNvSpPr txBox="1">
                <a:spLocks noRot="1" noChangeAspect="1" noMove="1" noResize="1" noEditPoints="1" noAdjustHandles="1" noChangeArrowheads="1" noChangeShapeType="1" noTextEdit="1"/>
              </p:cNvSpPr>
              <p:nvPr/>
            </p:nvSpPr>
            <p:spPr>
              <a:xfrm>
                <a:off x="7061062" y="1921415"/>
                <a:ext cx="181139" cy="276999"/>
              </a:xfrm>
              <a:prstGeom prst="rect">
                <a:avLst/>
              </a:prstGeom>
              <a:blipFill>
                <a:blip r:embed="rId7"/>
                <a:stretch>
                  <a:fillRect l="-10000" r="-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E5CDF90-D0F9-4B77-8DCD-0E93E6787594}"/>
                  </a:ext>
                </a:extLst>
              </p:cNvPr>
              <p:cNvSpPr txBox="1"/>
              <p:nvPr/>
            </p:nvSpPr>
            <p:spPr>
              <a:xfrm>
                <a:off x="-185811" y="2390515"/>
                <a:ext cx="2617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  [−2, 3]</m:t>
                      </m:r>
                    </m:oMath>
                  </m:oMathPara>
                </a14:m>
                <a:endParaRPr lang="en-US" dirty="0"/>
              </a:p>
            </p:txBody>
          </p:sp>
        </mc:Choice>
        <mc:Fallback>
          <p:sp>
            <p:nvSpPr>
              <p:cNvPr id="9" name="TextBox 8">
                <a:extLst>
                  <a:ext uri="{FF2B5EF4-FFF2-40B4-BE49-F238E27FC236}">
                    <a16:creationId xmlns:a16="http://schemas.microsoft.com/office/drawing/2014/main" id="{AE5CDF90-D0F9-4B77-8DCD-0E93E6787594}"/>
                  </a:ext>
                </a:extLst>
              </p:cNvPr>
              <p:cNvSpPr txBox="1">
                <a:spLocks noRot="1" noChangeAspect="1" noMove="1" noResize="1" noEditPoints="1" noAdjustHandles="1" noChangeArrowheads="1" noChangeShapeType="1" noTextEdit="1"/>
              </p:cNvSpPr>
              <p:nvPr/>
            </p:nvSpPr>
            <p:spPr>
              <a:xfrm>
                <a:off x="-185811" y="2390515"/>
                <a:ext cx="2617575" cy="276999"/>
              </a:xfrm>
              <a:prstGeom prst="rect">
                <a:avLst/>
              </a:prstGeom>
              <a:blipFill>
                <a:blip r:embed="rId8"/>
                <a:stretch>
                  <a:fillRect b="-434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BEBB286-6C12-4AD5-92A3-A2423FCF1B2C}"/>
              </a:ext>
            </a:extLst>
          </p:cNvPr>
          <p:cNvPicPr>
            <a:picLocks noChangeAspect="1"/>
          </p:cNvPicPr>
          <p:nvPr/>
        </p:nvPicPr>
        <p:blipFill>
          <a:blip r:embed="rId9"/>
          <a:stretch>
            <a:fillRect/>
          </a:stretch>
        </p:blipFill>
        <p:spPr>
          <a:xfrm>
            <a:off x="2874467" y="4172027"/>
            <a:ext cx="2328506" cy="1735455"/>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9DCBC15-97F3-4B92-ACC4-4C60BD00C322}"/>
                  </a:ext>
                </a:extLst>
              </p:cNvPr>
              <p:cNvSpPr txBox="1"/>
              <p:nvPr/>
            </p:nvSpPr>
            <p:spPr>
              <a:xfrm>
                <a:off x="288586" y="2931204"/>
                <a:ext cx="3103735" cy="834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rPr>
                            <m:t>2</m:t>
                          </m:r>
                        </m:sub>
                        <m:sup>
                          <m:r>
                            <a:rPr lang="en-US" b="0" i="1" smtClean="0">
                              <a:latin typeface="Cambria Math" panose="02040503050406030204" pitchFamily="18" charset="0"/>
                            </a:rPr>
                            <m:t>0</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𝑑𝑥</m:t>
                          </m:r>
                        </m:e>
                      </m:nary>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0</m:t>
                          </m:r>
                        </m:sub>
                        <m:sup>
                          <m:r>
                            <a:rPr lang="en-US" b="0" i="1" smtClean="0">
                              <a:latin typeface="Cambria Math" panose="02040503050406030204" pitchFamily="18" charset="0"/>
                            </a:rPr>
                            <m:t>3</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𝑑𝑥</m:t>
                          </m:r>
                          <m:r>
                            <a:rPr lang="en-US" b="0" i="1" smtClean="0">
                              <a:latin typeface="Cambria Math" panose="02040503050406030204" pitchFamily="18" charset="0"/>
                            </a:rPr>
                            <m:t>=</m:t>
                          </m:r>
                        </m:e>
                      </m:nary>
                    </m:oMath>
                  </m:oMathPara>
                </a14:m>
                <a:endParaRPr lang="en-US" dirty="0"/>
              </a:p>
            </p:txBody>
          </p:sp>
        </mc:Choice>
        <mc:Fallback>
          <p:sp>
            <p:nvSpPr>
              <p:cNvPr id="11" name="TextBox 10">
                <a:extLst>
                  <a:ext uri="{FF2B5EF4-FFF2-40B4-BE49-F238E27FC236}">
                    <a16:creationId xmlns:a16="http://schemas.microsoft.com/office/drawing/2014/main" id="{C9DCBC15-97F3-4B92-ACC4-4C60BD00C322}"/>
                  </a:ext>
                </a:extLst>
              </p:cNvPr>
              <p:cNvSpPr txBox="1">
                <a:spLocks noRot="1" noChangeAspect="1" noMove="1" noResize="1" noEditPoints="1" noAdjustHandles="1" noChangeArrowheads="1" noChangeShapeType="1" noTextEdit="1"/>
              </p:cNvSpPr>
              <p:nvPr/>
            </p:nvSpPr>
            <p:spPr>
              <a:xfrm>
                <a:off x="288586" y="2931204"/>
                <a:ext cx="3103735" cy="8347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32D3B70-60C2-4704-82F0-98E5B64D2063}"/>
                  </a:ext>
                </a:extLst>
              </p:cNvPr>
              <p:cNvSpPr txBox="1"/>
              <p:nvPr/>
            </p:nvSpPr>
            <p:spPr>
              <a:xfrm>
                <a:off x="3333415" y="2990419"/>
                <a:ext cx="1955215" cy="716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num>
                                <m:den>
                                  <m:r>
                                    <a:rPr lang="en-US" b="0" i="1" smtClean="0">
                                      <a:latin typeface="Cambria Math" panose="02040503050406030204" pitchFamily="18" charset="0"/>
                                    </a:rPr>
                                    <m:t>4</m:t>
                                  </m:r>
                                </m:den>
                              </m:f>
                            </m:e>
                          </m:d>
                        </m:e>
                        <m:sub>
                          <m:r>
                            <a:rPr lang="en-US" b="0" i="1" smtClean="0">
                              <a:latin typeface="Cambria Math" panose="02040503050406030204" pitchFamily="18" charset="0"/>
                            </a:rPr>
                            <m:t>−2</m:t>
                          </m:r>
                        </m:sub>
                        <m:sup>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num>
                                <m:den>
                                  <m:r>
                                    <a:rPr lang="en-US" b="0" i="1" smtClean="0">
                                      <a:latin typeface="Cambria Math" panose="02040503050406030204" pitchFamily="18" charset="0"/>
                                    </a:rPr>
                                    <m:t>4</m:t>
                                  </m:r>
                                </m:den>
                              </m:f>
                            </m:e>
                          </m:d>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oMath>
                  </m:oMathPara>
                </a14:m>
                <a:endParaRPr lang="en-US" dirty="0"/>
              </a:p>
            </p:txBody>
          </p:sp>
        </mc:Choice>
        <mc:Fallback>
          <p:sp>
            <p:nvSpPr>
              <p:cNvPr id="12" name="TextBox 11">
                <a:extLst>
                  <a:ext uri="{FF2B5EF4-FFF2-40B4-BE49-F238E27FC236}">
                    <a16:creationId xmlns:a16="http://schemas.microsoft.com/office/drawing/2014/main" id="{B32D3B70-60C2-4704-82F0-98E5B64D2063}"/>
                  </a:ext>
                </a:extLst>
              </p:cNvPr>
              <p:cNvSpPr txBox="1">
                <a:spLocks noRot="1" noChangeAspect="1" noMove="1" noResize="1" noEditPoints="1" noAdjustHandles="1" noChangeArrowheads="1" noChangeShapeType="1" noTextEdit="1"/>
              </p:cNvSpPr>
              <p:nvPr/>
            </p:nvSpPr>
            <p:spPr>
              <a:xfrm>
                <a:off x="3333415" y="2990419"/>
                <a:ext cx="1955215" cy="7163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90336403-FF48-4CB7-9019-291F4B6C30F4}"/>
                  </a:ext>
                </a:extLst>
              </p:cNvPr>
              <p:cNvSpPr txBox="1"/>
              <p:nvPr/>
            </p:nvSpPr>
            <p:spPr>
              <a:xfrm>
                <a:off x="5288630" y="3037419"/>
                <a:ext cx="239071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i="1" smtClean="0">
                              <a:latin typeface="Cambria Math" panose="02040503050406030204" pitchFamily="18" charset="0"/>
                            </a:rPr>
                          </m:ctrlPr>
                        </m:dPr>
                        <m:e>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81</m:t>
                              </m:r>
                            </m:num>
                            <m:den>
                              <m:r>
                                <a:rPr lang="en-US" b="0" i="1" smtClean="0">
                                  <a:latin typeface="Cambria Math" panose="02040503050406030204" pitchFamily="18" charset="0"/>
                                </a:rPr>
                                <m:t>4</m:t>
                              </m:r>
                            </m:den>
                          </m:f>
                          <m:r>
                            <a:rPr lang="en-US" b="0" i="1" smtClean="0">
                              <a:latin typeface="Cambria Math" panose="02040503050406030204" pitchFamily="18" charset="0"/>
                            </a:rPr>
                            <m:t>−0</m:t>
                          </m:r>
                        </m:e>
                      </m:d>
                    </m:oMath>
                  </m:oMathPara>
                </a14:m>
                <a:endParaRPr lang="en-US" dirty="0"/>
              </a:p>
            </p:txBody>
          </p:sp>
        </mc:Choice>
        <mc:Fallback>
          <p:sp>
            <p:nvSpPr>
              <p:cNvPr id="13" name="TextBox 12">
                <a:extLst>
                  <a:ext uri="{FF2B5EF4-FFF2-40B4-BE49-F238E27FC236}">
                    <a16:creationId xmlns:a16="http://schemas.microsoft.com/office/drawing/2014/main" id="{90336403-FF48-4CB7-9019-291F4B6C30F4}"/>
                  </a:ext>
                </a:extLst>
              </p:cNvPr>
              <p:cNvSpPr txBox="1">
                <a:spLocks noRot="1" noChangeAspect="1" noMove="1" noResize="1" noEditPoints="1" noAdjustHandles="1" noChangeArrowheads="1" noChangeShapeType="1" noTextEdit="1"/>
              </p:cNvSpPr>
              <p:nvPr/>
            </p:nvSpPr>
            <p:spPr>
              <a:xfrm>
                <a:off x="5288630" y="3037419"/>
                <a:ext cx="2390719" cy="62235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E99D6AE-7E2C-4705-B136-9741E9B3A250}"/>
                  </a:ext>
                </a:extLst>
              </p:cNvPr>
              <p:cNvSpPr txBox="1"/>
              <p:nvPr/>
            </p:nvSpPr>
            <p:spPr>
              <a:xfrm>
                <a:off x="7519900" y="3128772"/>
                <a:ext cx="54662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4</m:t>
                          </m:r>
                        </m:den>
                      </m:f>
                    </m:oMath>
                  </m:oMathPara>
                </a14:m>
                <a:endParaRPr lang="en-US" dirty="0"/>
              </a:p>
            </p:txBody>
          </p:sp>
        </mc:Choice>
        <mc:Fallback>
          <p:sp>
            <p:nvSpPr>
              <p:cNvPr id="14" name="TextBox 13">
                <a:extLst>
                  <a:ext uri="{FF2B5EF4-FFF2-40B4-BE49-F238E27FC236}">
                    <a16:creationId xmlns:a16="http://schemas.microsoft.com/office/drawing/2014/main" id="{8E99D6AE-7E2C-4705-B136-9741E9B3A250}"/>
                  </a:ext>
                </a:extLst>
              </p:cNvPr>
              <p:cNvSpPr txBox="1">
                <a:spLocks noRot="1" noChangeAspect="1" noMove="1" noResize="1" noEditPoints="1" noAdjustHandles="1" noChangeArrowheads="1" noChangeShapeType="1" noTextEdit="1"/>
              </p:cNvSpPr>
              <p:nvPr/>
            </p:nvSpPr>
            <p:spPr>
              <a:xfrm>
                <a:off x="7519900" y="3128772"/>
                <a:ext cx="546625" cy="51860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99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A9CAA35-632D-414F-9980-FCABAF5DF752}"/>
              </a:ext>
            </a:extLst>
          </p:cNvPr>
          <p:cNvPicPr>
            <a:picLocks noChangeAspect="1"/>
          </p:cNvPicPr>
          <p:nvPr/>
        </p:nvPicPr>
        <p:blipFill>
          <a:blip r:embed="rId2"/>
          <a:stretch>
            <a:fillRect/>
          </a:stretch>
        </p:blipFill>
        <p:spPr>
          <a:xfrm>
            <a:off x="139596" y="230043"/>
            <a:ext cx="7933626" cy="814059"/>
          </a:xfrm>
          <a:prstGeom prst="rect">
            <a:avLst/>
          </a:prstGeom>
        </p:spPr>
      </p:pic>
      <p:sp>
        <p:nvSpPr>
          <p:cNvPr id="16" name="TextBox 15">
            <a:extLst>
              <a:ext uri="{FF2B5EF4-FFF2-40B4-BE49-F238E27FC236}">
                <a16:creationId xmlns:a16="http://schemas.microsoft.com/office/drawing/2014/main" id="{89DE16F7-169C-4C66-AA2E-1705DBD8E6AF}"/>
              </a:ext>
            </a:extLst>
          </p:cNvPr>
          <p:cNvSpPr txBox="1"/>
          <p:nvPr/>
        </p:nvSpPr>
        <p:spPr>
          <a:xfrm>
            <a:off x="139596" y="1320387"/>
            <a:ext cx="8472625" cy="923330"/>
          </a:xfrm>
          <a:prstGeom prst="rect">
            <a:avLst/>
          </a:prstGeom>
          <a:noFill/>
        </p:spPr>
        <p:txBody>
          <a:bodyPr wrap="square">
            <a:spAutoFit/>
          </a:bodyPr>
          <a:lstStyle/>
          <a:p>
            <a:pPr marL="0" marR="0" algn="just">
              <a:spcBef>
                <a:spcPts val="0"/>
              </a:spcBef>
              <a:spcAft>
                <a:spcPts val="0"/>
              </a:spcAft>
            </a:pPr>
            <a:r>
              <a:rPr lang="en-US" sz="1800" b="1" dirty="0">
                <a:solidFill>
                  <a:srgbClr val="3333FF"/>
                </a:solidFill>
                <a:effectLst/>
                <a:latin typeface="Times New Roman" panose="02020603050405020304" pitchFamily="18" charset="0"/>
                <a:ea typeface="Times New Roman" panose="02020603050405020304" pitchFamily="18" charset="0"/>
              </a:rPr>
              <a:t>Remark:</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to find the area between curves, you need to know two things. First, you need to know which function is larger than the other, and second, you need to find the limits of integration.</a:t>
            </a:r>
          </a:p>
        </p:txBody>
      </p:sp>
      <p:pic>
        <p:nvPicPr>
          <p:cNvPr id="17" name="Picture 16">
            <a:extLst>
              <a:ext uri="{FF2B5EF4-FFF2-40B4-BE49-F238E27FC236}">
                <a16:creationId xmlns:a16="http://schemas.microsoft.com/office/drawing/2014/main" id="{5763F00D-64D0-4ED1-8F6D-190BE2ED5050}"/>
              </a:ext>
            </a:extLst>
          </p:cNvPr>
          <p:cNvPicPr>
            <a:picLocks noChangeAspect="1"/>
          </p:cNvPicPr>
          <p:nvPr/>
        </p:nvPicPr>
        <p:blipFill>
          <a:blip r:embed="rId3"/>
          <a:stretch>
            <a:fillRect/>
          </a:stretch>
        </p:blipFill>
        <p:spPr>
          <a:xfrm>
            <a:off x="2685220" y="2558102"/>
            <a:ext cx="3381375" cy="2371725"/>
          </a:xfrm>
          <a:prstGeom prst="rect">
            <a:avLst/>
          </a:prstGeom>
        </p:spPr>
      </p:pic>
    </p:spTree>
    <p:extLst>
      <p:ext uri="{BB962C8B-B14F-4D97-AF65-F5344CB8AC3E}">
        <p14:creationId xmlns:p14="http://schemas.microsoft.com/office/powerpoint/2010/main" val="4131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32315F2-5760-4F38-A2DF-E2818D4CB550}"/>
                  </a:ext>
                </a:extLst>
              </p:cNvPr>
              <p:cNvSpPr txBox="1"/>
              <p:nvPr/>
            </p:nvSpPr>
            <p:spPr>
              <a:xfrm>
                <a:off x="1" y="543508"/>
                <a:ext cx="9030030" cy="400110"/>
              </a:xfrm>
              <a:prstGeom prst="rect">
                <a:avLst/>
              </a:prstGeom>
              <a:noFill/>
            </p:spPr>
            <p:txBody>
              <a:bodyPr wrap="square">
                <a:spAutoFit/>
              </a:bodyPr>
              <a:lstStyle/>
              <a:p>
                <a:r>
                  <a:rPr lang="en-US" sz="2000" b="1" dirty="0">
                    <a:solidFill>
                      <a:srgbClr val="3333FF"/>
                    </a:solidFill>
                    <a:effectLst/>
                    <a:latin typeface="Times New Roman" panose="02020603050405020304" pitchFamily="18" charset="0"/>
                    <a:ea typeface="Times New Roman" panose="02020603050405020304" pitchFamily="18" charset="0"/>
                  </a:rPr>
                  <a:t>Example 2:</a:t>
                </a:r>
                <a:r>
                  <a:rPr lang="en-US" sz="2000" dirty="0">
                    <a:effectLst/>
                    <a:latin typeface="Times New Roman" panose="02020603050405020304" pitchFamily="18" charset="0"/>
                    <a:ea typeface="Times New Roman" panose="02020603050405020304" pitchFamily="18" charset="0"/>
                  </a:rPr>
                  <a:t> Find the area enclosed by the graphs of </a:t>
                </a:r>
                <a14:m>
                  <m:oMath xmlns:m="http://schemas.openxmlformats.org/officeDocument/2006/math">
                    <m:r>
                      <a:rPr lang="en-US" sz="2000" b="0" i="1" smtClean="0">
                        <a:effectLst/>
                        <a:latin typeface="Cambria Math" panose="02040503050406030204" pitchFamily="18" charset="0"/>
                        <a:ea typeface="Times New Roman" panose="02020603050405020304" pitchFamily="18" charset="0"/>
                      </a:rPr>
                      <m:t>𝑓</m:t>
                    </m:r>
                    <m:d>
                      <m:dPr>
                        <m:ctrlPr>
                          <a:rPr lang="en-US" sz="2000" b="0" i="1" smtClean="0">
                            <a:effectLst/>
                            <a:latin typeface="Cambria Math" panose="02040503050406030204" pitchFamily="18" charset="0"/>
                            <a:ea typeface="Times New Roman" panose="02020603050405020304" pitchFamily="18" charset="0"/>
                          </a:rPr>
                        </m:ctrlPr>
                      </m:dPr>
                      <m:e>
                        <m:r>
                          <a:rPr lang="en-US" sz="2000" b="0" i="1" smtClean="0">
                            <a:effectLst/>
                            <a:latin typeface="Cambria Math" panose="02040503050406030204" pitchFamily="18" charset="0"/>
                            <a:ea typeface="Times New Roman" panose="02020603050405020304" pitchFamily="18" charset="0"/>
                          </a:rPr>
                          <m:t>𝑥</m:t>
                        </m:r>
                      </m:e>
                    </m:d>
                    <m:r>
                      <a:rPr lang="en-US" sz="2000" b="0" i="1" smtClean="0">
                        <a:effectLst/>
                        <a:latin typeface="Cambria Math" panose="02040503050406030204" pitchFamily="18" charset="0"/>
                        <a:ea typeface="Times New Roman" panose="02020603050405020304" pitchFamily="18" charset="0"/>
                      </a:rPr>
                      <m:t>=</m:t>
                    </m:r>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𝑥</m:t>
                        </m:r>
                      </m:e>
                      <m:sup>
                        <m:r>
                          <a:rPr lang="en-US" sz="2000" b="0" i="1" smtClean="0">
                            <a:effectLst/>
                            <a:latin typeface="Cambria Math" panose="02040503050406030204" pitchFamily="18" charset="0"/>
                          </a:rPr>
                          <m:t>2</m:t>
                        </m:r>
                      </m:sup>
                    </m:sSup>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𝑎𝑛𝑑</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𝑔</m:t>
                    </m:r>
                    <m:d>
                      <m:dPr>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𝑥</m:t>
                        </m:r>
                      </m:e>
                    </m:d>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r>
                      <a:rPr lang="en-US" sz="2000" b="0" i="1" smtClean="0">
                        <a:effectLst/>
                        <a:latin typeface="Cambria Math" panose="02040503050406030204" pitchFamily="18" charset="0"/>
                      </a:rPr>
                      <m:t>+2</m:t>
                    </m:r>
                  </m:oMath>
                </a14:m>
                <a:endParaRPr lang="en-US" sz="2000" dirty="0"/>
              </a:p>
            </p:txBody>
          </p:sp>
        </mc:Choice>
        <mc:Fallback>
          <p:sp>
            <p:nvSpPr>
              <p:cNvPr id="2" name="TextBox 1">
                <a:extLst>
                  <a:ext uri="{FF2B5EF4-FFF2-40B4-BE49-F238E27FC236}">
                    <a16:creationId xmlns:a16="http://schemas.microsoft.com/office/drawing/2014/main" id="{232315F2-5760-4F38-A2DF-E2818D4CB550}"/>
                  </a:ext>
                </a:extLst>
              </p:cNvPr>
              <p:cNvSpPr txBox="1">
                <a:spLocks noRot="1" noChangeAspect="1" noMove="1" noResize="1" noEditPoints="1" noAdjustHandles="1" noChangeArrowheads="1" noChangeShapeType="1" noTextEdit="1"/>
              </p:cNvSpPr>
              <p:nvPr/>
            </p:nvSpPr>
            <p:spPr>
              <a:xfrm>
                <a:off x="1" y="543508"/>
                <a:ext cx="9030030" cy="400110"/>
              </a:xfrm>
              <a:prstGeom prst="rect">
                <a:avLst/>
              </a:prstGeom>
              <a:blipFill>
                <a:blip r:embed="rId2"/>
                <a:stretch>
                  <a:fillRect l="-675" t="-7576" b="-2575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13AFE39-E748-472C-A160-2490A9CB21F9}"/>
              </a:ext>
            </a:extLst>
          </p:cNvPr>
          <p:cNvSpPr txBox="1"/>
          <p:nvPr/>
        </p:nvSpPr>
        <p:spPr>
          <a:xfrm>
            <a:off x="113969" y="882062"/>
            <a:ext cx="1600862" cy="400110"/>
          </a:xfrm>
          <a:prstGeom prst="rect">
            <a:avLst/>
          </a:prstGeom>
          <a:noFill/>
        </p:spPr>
        <p:txBody>
          <a:bodyPr wrap="square">
            <a:spAutoFit/>
          </a:bodyPr>
          <a:lstStyle/>
          <a:p>
            <a:r>
              <a:rPr lang="en-US" sz="2000" dirty="0">
                <a:solidFill>
                  <a:srgbClr val="3333FF"/>
                </a:solidFill>
                <a:effectLst/>
                <a:latin typeface="Times New Roman" panose="02020603050405020304" pitchFamily="18" charset="0"/>
                <a:ea typeface="Times New Roman" panose="02020603050405020304" pitchFamily="18" charset="0"/>
              </a:rPr>
              <a:t>Solution:</a:t>
            </a:r>
            <a:r>
              <a:rPr lang="en-US" sz="2000" dirty="0">
                <a:effectLst/>
                <a:latin typeface="Times New Roman" panose="02020603050405020304" pitchFamily="18" charset="0"/>
                <a:ea typeface="Times New Roman" panose="02020603050405020304" pitchFamily="18" charset="0"/>
              </a:rPr>
              <a:t> </a:t>
            </a:r>
            <a:endParaRPr lang="en-US" sz="2000"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57A34C7-A251-4B76-B940-E296169D23B0}"/>
                  </a:ext>
                </a:extLst>
              </p:cNvPr>
              <p:cNvSpPr txBox="1"/>
              <p:nvPr/>
            </p:nvSpPr>
            <p:spPr>
              <a:xfrm>
                <a:off x="810370" y="1220617"/>
                <a:ext cx="5857130"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To find the intersections, solve</a:t>
                </a:r>
                <a14:m>
                  <m:oMath xmlns:m="http://schemas.openxmlformats.org/officeDocument/2006/math">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𝑥</m:t>
                        </m:r>
                      </m:e>
                      <m:sup>
                        <m:r>
                          <a:rPr lang="en-US" sz="2000" b="0" i="1" smtClean="0">
                            <a:effectLst/>
                            <a:latin typeface="Cambria Math" panose="02040503050406030204" pitchFamily="18" charset="0"/>
                          </a:rPr>
                          <m:t>2 </m:t>
                        </m:r>
                      </m:sup>
                    </m:sSup>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r>
                      <a:rPr lang="en-US" sz="2000" b="0" i="1" smtClean="0">
                        <a:effectLst/>
                        <a:latin typeface="Cambria Math" panose="02040503050406030204" pitchFamily="18" charset="0"/>
                      </a:rPr>
                      <m:t>+2</m:t>
                    </m:r>
                  </m:oMath>
                </a14:m>
                <a:endParaRPr lang="en-US" sz="2000" dirty="0"/>
              </a:p>
            </p:txBody>
          </p:sp>
        </mc:Choice>
        <mc:Fallback>
          <p:sp>
            <p:nvSpPr>
              <p:cNvPr id="4" name="TextBox 3">
                <a:extLst>
                  <a:ext uri="{FF2B5EF4-FFF2-40B4-BE49-F238E27FC236}">
                    <a16:creationId xmlns:a16="http://schemas.microsoft.com/office/drawing/2014/main" id="{857A34C7-A251-4B76-B940-E296169D23B0}"/>
                  </a:ext>
                </a:extLst>
              </p:cNvPr>
              <p:cNvSpPr txBox="1">
                <a:spLocks noRot="1" noChangeAspect="1" noMove="1" noResize="1" noEditPoints="1" noAdjustHandles="1" noChangeArrowheads="1" noChangeShapeType="1" noTextEdit="1"/>
              </p:cNvSpPr>
              <p:nvPr/>
            </p:nvSpPr>
            <p:spPr>
              <a:xfrm>
                <a:off x="810370" y="1220617"/>
                <a:ext cx="5857130" cy="400110"/>
              </a:xfrm>
              <a:prstGeom prst="rect">
                <a:avLst/>
              </a:prstGeom>
              <a:blipFill>
                <a:blip r:embed="rId3"/>
                <a:stretch>
                  <a:fillRect l="-1145"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888EEBD-EE4F-4EB4-AB78-C2006C64A121}"/>
                  </a:ext>
                </a:extLst>
              </p:cNvPr>
              <p:cNvSpPr txBox="1"/>
              <p:nvPr/>
            </p:nvSpPr>
            <p:spPr>
              <a:xfrm>
                <a:off x="1325217" y="1620727"/>
                <a:ext cx="19223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  </m:t>
                          </m:r>
                          <m:r>
                            <a:rPr lang="en-US" sz="2000" i="1">
                              <a:latin typeface="Cambria Math" panose="02040503050406030204" pitchFamily="18" charset="0"/>
                            </a:rPr>
                            <m:t>𝑥</m:t>
                          </m:r>
                        </m:e>
                        <m:sup>
                          <m:r>
                            <a:rPr lang="en-US" sz="2000" i="1">
                              <a:latin typeface="Cambria Math" panose="02040503050406030204" pitchFamily="18" charset="0"/>
                            </a:rPr>
                            <m:t>2 </m:t>
                          </m:r>
                        </m:sup>
                      </m:sSup>
                      <m:r>
                        <a:rPr lang="en-US" sz="2000" b="0" i="1" smtClean="0">
                          <a:latin typeface="Cambria Math" panose="02040503050406030204" pitchFamily="18" charset="0"/>
                        </a:rPr>
                        <m:t>−</m:t>
                      </m:r>
                      <m:r>
                        <a:rPr lang="en-US" sz="2000" i="1">
                          <a:latin typeface="Cambria Math" panose="02040503050406030204" pitchFamily="18" charset="0"/>
                        </a:rPr>
                        <m:t>𝑥</m:t>
                      </m:r>
                      <m:r>
                        <a:rPr lang="en-US" sz="2000" b="0" i="1" smtClean="0">
                          <a:latin typeface="Cambria Math" panose="02040503050406030204" pitchFamily="18" charset="0"/>
                        </a:rPr>
                        <m:t>−</m:t>
                      </m:r>
                      <m:r>
                        <a:rPr lang="en-US" sz="2000" i="1">
                          <a:latin typeface="Cambria Math" panose="02040503050406030204" pitchFamily="18" charset="0"/>
                        </a:rPr>
                        <m:t>2</m:t>
                      </m:r>
                      <m:r>
                        <a:rPr lang="en-US" sz="2000" b="0" i="1" smtClean="0">
                          <a:latin typeface="Cambria Math" panose="02040503050406030204" pitchFamily="18" charset="0"/>
                        </a:rPr>
                        <m:t>=0,  </m:t>
                      </m:r>
                    </m:oMath>
                  </m:oMathPara>
                </a14:m>
                <a:endParaRPr lang="en-US" sz="2000" dirty="0"/>
              </a:p>
            </p:txBody>
          </p:sp>
        </mc:Choice>
        <mc:Fallback>
          <p:sp>
            <p:nvSpPr>
              <p:cNvPr id="5" name="TextBox 4">
                <a:extLst>
                  <a:ext uri="{FF2B5EF4-FFF2-40B4-BE49-F238E27FC236}">
                    <a16:creationId xmlns:a16="http://schemas.microsoft.com/office/drawing/2014/main" id="{B888EEBD-EE4F-4EB4-AB78-C2006C64A121}"/>
                  </a:ext>
                </a:extLst>
              </p:cNvPr>
              <p:cNvSpPr txBox="1">
                <a:spLocks noRot="1" noChangeAspect="1" noMove="1" noResize="1" noEditPoints="1" noAdjustHandles="1" noChangeArrowheads="1" noChangeShapeType="1" noTextEdit="1"/>
              </p:cNvSpPr>
              <p:nvPr/>
            </p:nvSpPr>
            <p:spPr>
              <a:xfrm>
                <a:off x="1325217" y="1620727"/>
                <a:ext cx="1922386" cy="307777"/>
              </a:xfrm>
              <a:prstGeom prst="rect">
                <a:avLst/>
              </a:prstGeom>
              <a:blipFill>
                <a:blip r:embed="rId4"/>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382CCBE-A812-4EAD-A403-47F8BF69EB24}"/>
                  </a:ext>
                </a:extLst>
              </p:cNvPr>
              <p:cNvSpPr txBox="1"/>
              <p:nvPr/>
            </p:nvSpPr>
            <p:spPr>
              <a:xfrm>
                <a:off x="3249433" y="1620727"/>
                <a:ext cx="47831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−2</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r>
                        <a:rPr lang="en-US" sz="2000" b="0" i="1" smtClean="0">
                          <a:latin typeface="Cambria Math" panose="02040503050406030204" pitchFamily="18" charset="0"/>
                        </a:rPr>
                        <m:t>=0,   </m:t>
                      </m:r>
                      <m:r>
                        <a:rPr lang="en-US" sz="2000" b="0" i="1" smtClean="0">
                          <a:latin typeface="Cambria Math" panose="02040503050406030204" pitchFamily="18" charset="0"/>
                        </a:rPr>
                        <m:t>𝑥</m:t>
                      </m:r>
                      <m:r>
                        <a:rPr lang="en-US" sz="2000" b="0" i="1" smtClean="0">
                          <a:latin typeface="Cambria Math" panose="02040503050406030204" pitchFamily="18" charset="0"/>
                        </a:rPr>
                        <m:t>=2,  </m:t>
                      </m:r>
                      <m:r>
                        <a:rPr lang="en-US" sz="2000" b="0" i="1" smtClean="0">
                          <a:latin typeface="Cambria Math" panose="02040503050406030204" pitchFamily="18" charset="0"/>
                        </a:rPr>
                        <m:t>𝑥</m:t>
                      </m:r>
                      <m:r>
                        <a:rPr lang="en-US" sz="2000" b="0" i="1" smtClean="0">
                          <a:latin typeface="Cambria Math" panose="02040503050406030204" pitchFamily="18" charset="0"/>
                        </a:rPr>
                        <m:t>=−1</m:t>
                      </m:r>
                    </m:oMath>
                  </m:oMathPara>
                </a14:m>
                <a:endParaRPr lang="en-US" sz="2000" dirty="0"/>
              </a:p>
            </p:txBody>
          </p:sp>
        </mc:Choice>
        <mc:Fallback>
          <p:sp>
            <p:nvSpPr>
              <p:cNvPr id="6" name="TextBox 5">
                <a:extLst>
                  <a:ext uri="{FF2B5EF4-FFF2-40B4-BE49-F238E27FC236}">
                    <a16:creationId xmlns:a16="http://schemas.microsoft.com/office/drawing/2014/main" id="{4382CCBE-A812-4EAD-A403-47F8BF69EB24}"/>
                  </a:ext>
                </a:extLst>
              </p:cNvPr>
              <p:cNvSpPr txBox="1">
                <a:spLocks noRot="1" noChangeAspect="1" noMove="1" noResize="1" noEditPoints="1" noAdjustHandles="1" noChangeArrowheads="1" noChangeShapeType="1" noTextEdit="1"/>
              </p:cNvSpPr>
              <p:nvPr/>
            </p:nvSpPr>
            <p:spPr>
              <a:xfrm>
                <a:off x="3249433" y="1620727"/>
                <a:ext cx="4783104" cy="307777"/>
              </a:xfrm>
              <a:prstGeom prst="rect">
                <a:avLst/>
              </a:prstGeom>
              <a:blipFill>
                <a:blip r:embed="rId5"/>
                <a:stretch>
                  <a:fillRect r="-637" b="-120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B2630E9-248A-42E4-B8FB-9C04A3993B1C}"/>
              </a:ext>
            </a:extLst>
          </p:cNvPr>
          <p:cNvPicPr>
            <a:picLocks noChangeAspect="1"/>
          </p:cNvPicPr>
          <p:nvPr/>
        </p:nvPicPr>
        <p:blipFill>
          <a:blip r:embed="rId6"/>
          <a:stretch>
            <a:fillRect/>
          </a:stretch>
        </p:blipFill>
        <p:spPr>
          <a:xfrm>
            <a:off x="3481376" y="3572660"/>
            <a:ext cx="2810326" cy="2261608"/>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8F8BB48-A38A-40AA-9298-990F5A9C6DFA}"/>
                  </a:ext>
                </a:extLst>
              </p:cNvPr>
              <p:cNvSpPr txBox="1"/>
              <p:nvPr/>
            </p:nvSpPr>
            <p:spPr>
              <a:xfrm>
                <a:off x="1388828" y="2032488"/>
                <a:ext cx="3356496" cy="925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𝐴𝑟𝑒𝑎</m:t>
                      </m:r>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e>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+2</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e>
                          </m:d>
                          <m:r>
                            <a:rPr lang="en-US" sz="2000" b="0" i="1" smtClean="0">
                              <a:latin typeface="Cambria Math" panose="02040503050406030204" pitchFamily="18" charset="0"/>
                            </a:rPr>
                            <m:t>𝑑𝑥</m:t>
                          </m:r>
                          <m:r>
                            <a:rPr lang="en-US" sz="2000" b="0" i="1" smtClean="0">
                              <a:latin typeface="Cambria Math" panose="02040503050406030204" pitchFamily="18" charset="0"/>
                            </a:rPr>
                            <m:t>=</m:t>
                          </m:r>
                        </m:e>
                      </m:nary>
                    </m:oMath>
                  </m:oMathPara>
                </a14:m>
                <a:endParaRPr lang="en-US" sz="2000" dirty="0"/>
              </a:p>
            </p:txBody>
          </p:sp>
        </mc:Choice>
        <mc:Fallback>
          <p:sp>
            <p:nvSpPr>
              <p:cNvPr id="8" name="TextBox 7">
                <a:extLst>
                  <a:ext uri="{FF2B5EF4-FFF2-40B4-BE49-F238E27FC236}">
                    <a16:creationId xmlns:a16="http://schemas.microsoft.com/office/drawing/2014/main" id="{98F8BB48-A38A-40AA-9298-990F5A9C6DFA}"/>
                  </a:ext>
                </a:extLst>
              </p:cNvPr>
              <p:cNvSpPr txBox="1">
                <a:spLocks noRot="1" noChangeAspect="1" noMove="1" noResize="1" noEditPoints="1" noAdjustHandles="1" noChangeArrowheads="1" noChangeShapeType="1" noTextEdit="1"/>
              </p:cNvSpPr>
              <p:nvPr/>
            </p:nvSpPr>
            <p:spPr>
              <a:xfrm>
                <a:off x="1388828" y="2032488"/>
                <a:ext cx="3356496" cy="925638"/>
              </a:xfrm>
              <a:prstGeom prst="rect">
                <a:avLst/>
              </a:prstGeom>
              <a:blipFill>
                <a:blip r:embed="rId7"/>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308D5D8-C289-4C20-A94F-F5DC8F802E98}"/>
              </a:ext>
            </a:extLst>
          </p:cNvPr>
          <p:cNvPicPr>
            <a:picLocks noChangeAspect="1"/>
          </p:cNvPicPr>
          <p:nvPr/>
        </p:nvPicPr>
        <p:blipFill>
          <a:blip r:embed="rId8"/>
          <a:stretch>
            <a:fillRect/>
          </a:stretch>
        </p:blipFill>
        <p:spPr>
          <a:xfrm>
            <a:off x="4944611" y="2165990"/>
            <a:ext cx="2257520" cy="647060"/>
          </a:xfrm>
          <a:prstGeom prst="rect">
            <a:avLst/>
          </a:prstGeom>
        </p:spPr>
      </p:pic>
    </p:spTree>
    <p:extLst>
      <p:ext uri="{BB962C8B-B14F-4D97-AF65-F5344CB8AC3E}">
        <p14:creationId xmlns:p14="http://schemas.microsoft.com/office/powerpoint/2010/main" val="245504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95A72F0-90D0-404F-81A8-412726D2F5BA}"/>
                  </a:ext>
                </a:extLst>
              </p:cNvPr>
              <p:cNvSpPr txBox="1"/>
              <p:nvPr/>
            </p:nvSpPr>
            <p:spPr>
              <a:xfrm>
                <a:off x="713362" y="259290"/>
                <a:ext cx="9515723" cy="400110"/>
              </a:xfrm>
              <a:prstGeom prst="rect">
                <a:avLst/>
              </a:prstGeom>
              <a:noFill/>
            </p:spPr>
            <p:txBody>
              <a:bodyPr wrap="square">
                <a:spAutoFit/>
              </a:bodyPr>
              <a:lstStyle/>
              <a:p>
                <a:r>
                  <a:rPr lang="en-US" sz="2000" b="1" dirty="0">
                    <a:solidFill>
                      <a:srgbClr val="3333FF"/>
                    </a:solidFill>
                    <a:effectLst/>
                    <a:latin typeface="Times New Roman" panose="02020603050405020304" pitchFamily="18" charset="0"/>
                    <a:ea typeface="Times New Roman" panose="02020603050405020304" pitchFamily="18" charset="0"/>
                  </a:rPr>
                  <a:t>Example 3:</a:t>
                </a:r>
                <a:r>
                  <a:rPr lang="en-US" sz="2000" dirty="0">
                    <a:effectLst/>
                    <a:latin typeface="Times New Roman" panose="02020603050405020304" pitchFamily="18" charset="0"/>
                    <a:ea typeface="Times New Roman" panose="02020603050405020304" pitchFamily="18" charset="0"/>
                  </a:rPr>
                  <a:t> Find the area enclosed by the graphs of </a:t>
                </a:r>
                <a14:m>
                  <m:oMath xmlns:m="http://schemas.openxmlformats.org/officeDocument/2006/math">
                    <m:r>
                      <a:rPr lang="en-US" sz="2000" b="0" i="1" smtClean="0">
                        <a:effectLst/>
                        <a:latin typeface="Cambria Math" panose="02040503050406030204" pitchFamily="18" charset="0"/>
                        <a:ea typeface="Times New Roman" panose="02020603050405020304" pitchFamily="18" charset="0"/>
                      </a:rPr>
                      <m:t>𝑓</m:t>
                    </m:r>
                    <m:d>
                      <m:dPr>
                        <m:ctrlPr>
                          <a:rPr lang="en-US" sz="2000" b="0" i="1" smtClean="0">
                            <a:effectLst/>
                            <a:latin typeface="Cambria Math" panose="02040503050406030204" pitchFamily="18" charset="0"/>
                            <a:ea typeface="Times New Roman" panose="02020603050405020304" pitchFamily="18" charset="0"/>
                          </a:rPr>
                        </m:ctrlPr>
                      </m:dPr>
                      <m:e>
                        <m:r>
                          <a:rPr lang="en-US" sz="2000" b="0" i="1" smtClean="0">
                            <a:effectLst/>
                            <a:latin typeface="Cambria Math" panose="02040503050406030204" pitchFamily="18" charset="0"/>
                            <a:ea typeface="Times New Roman" panose="02020603050405020304" pitchFamily="18" charset="0"/>
                          </a:rPr>
                          <m:t>𝑥</m:t>
                        </m:r>
                      </m:e>
                    </m:d>
                    <m:r>
                      <a:rPr lang="en-US" sz="2000" b="0" i="1" smtClean="0">
                        <a:effectLst/>
                        <a:latin typeface="Cambria Math" panose="02040503050406030204" pitchFamily="18" charset="0"/>
                        <a:ea typeface="Times New Roman" panose="02020603050405020304" pitchFamily="18" charset="0"/>
                      </a:rPr>
                      <m:t>=</m:t>
                    </m:r>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𝑥</m:t>
                        </m:r>
                      </m:e>
                      <m:sup>
                        <m:r>
                          <a:rPr lang="en-US" sz="2000" b="0" i="1" smtClean="0">
                            <a:effectLst/>
                            <a:latin typeface="Cambria Math" panose="02040503050406030204" pitchFamily="18" charset="0"/>
                          </a:rPr>
                          <m:t>2</m:t>
                        </m:r>
                      </m:sup>
                    </m:sSup>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𝑎𝑛𝑑</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𝑔</m:t>
                    </m:r>
                    <m:d>
                      <m:dPr>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𝑥</m:t>
                        </m:r>
                      </m:e>
                    </m:d>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r>
                      <a:rPr lang="en-US" sz="2000" b="0" i="1" smtClean="0">
                        <a:effectLst/>
                        <a:latin typeface="Cambria Math" panose="02040503050406030204" pitchFamily="18" charset="0"/>
                      </a:rPr>
                      <m:t>+2</m:t>
                    </m:r>
                  </m:oMath>
                </a14:m>
                <a:endParaRPr lang="en-US" sz="2000" dirty="0"/>
              </a:p>
            </p:txBody>
          </p:sp>
        </mc:Choice>
        <mc:Fallback>
          <p:sp>
            <p:nvSpPr>
              <p:cNvPr id="2" name="TextBox 1">
                <a:extLst>
                  <a:ext uri="{FF2B5EF4-FFF2-40B4-BE49-F238E27FC236}">
                    <a16:creationId xmlns:a16="http://schemas.microsoft.com/office/drawing/2014/main" id="{495A72F0-90D0-404F-81A8-412726D2F5BA}"/>
                  </a:ext>
                </a:extLst>
              </p:cNvPr>
              <p:cNvSpPr txBox="1">
                <a:spLocks noRot="1" noChangeAspect="1" noMove="1" noResize="1" noEditPoints="1" noAdjustHandles="1" noChangeArrowheads="1" noChangeShapeType="1" noTextEdit="1"/>
              </p:cNvSpPr>
              <p:nvPr/>
            </p:nvSpPr>
            <p:spPr>
              <a:xfrm>
                <a:off x="713362" y="259290"/>
                <a:ext cx="9515723" cy="400110"/>
              </a:xfrm>
              <a:prstGeom prst="rect">
                <a:avLst/>
              </a:prstGeom>
              <a:blipFill>
                <a:blip r:embed="rId2"/>
                <a:stretch>
                  <a:fillRect l="-641" t="-9231" b="-27692"/>
                </a:stretch>
              </a:blipFill>
            </p:spPr>
            <p:txBody>
              <a:bodyPr/>
              <a:lstStyle/>
              <a:p>
                <a:r>
                  <a:rPr lang="en-US">
                    <a:noFill/>
                  </a:rPr>
                  <a:t> </a:t>
                </a:r>
              </a:p>
            </p:txBody>
          </p:sp>
        </mc:Fallback>
      </mc:AlternateContent>
      <p:pic>
        <p:nvPicPr>
          <p:cNvPr id="3" name="Picture 3">
            <a:extLst>
              <a:ext uri="{FF2B5EF4-FFF2-40B4-BE49-F238E27FC236}">
                <a16:creationId xmlns:a16="http://schemas.microsoft.com/office/drawing/2014/main" id="{20113E72-7F72-4052-B10B-297350C88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266" y="4274610"/>
            <a:ext cx="2552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BBA0B25-2156-4595-BA1C-904D505B3181}"/>
                  </a:ext>
                </a:extLst>
              </p:cNvPr>
              <p:cNvSpPr txBox="1"/>
              <p:nvPr/>
            </p:nvSpPr>
            <p:spPr>
              <a:xfrm>
                <a:off x="818716" y="684010"/>
                <a:ext cx="5787099"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To find the intersections, solve</a:t>
                </a:r>
                <a14:m>
                  <m:oMath xmlns:m="http://schemas.openxmlformats.org/officeDocument/2006/math">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𝑥</m:t>
                        </m:r>
                      </m:e>
                      <m:sup>
                        <m:r>
                          <a:rPr lang="en-US" sz="2000" b="0" i="1" smtClean="0">
                            <a:effectLst/>
                            <a:latin typeface="Cambria Math" panose="02040503050406030204" pitchFamily="18" charset="0"/>
                          </a:rPr>
                          <m:t>3 </m:t>
                        </m:r>
                      </m:sup>
                    </m:sSup>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oMath>
                </a14:m>
                <a:endParaRPr lang="en-US" sz="2000" dirty="0"/>
              </a:p>
            </p:txBody>
          </p:sp>
        </mc:Choice>
        <mc:Fallback>
          <p:sp>
            <p:nvSpPr>
              <p:cNvPr id="4" name="TextBox 3">
                <a:extLst>
                  <a:ext uri="{FF2B5EF4-FFF2-40B4-BE49-F238E27FC236}">
                    <a16:creationId xmlns:a16="http://schemas.microsoft.com/office/drawing/2014/main" id="{7BBA0B25-2156-4595-BA1C-904D505B3181}"/>
                  </a:ext>
                </a:extLst>
              </p:cNvPr>
              <p:cNvSpPr txBox="1">
                <a:spLocks noRot="1" noChangeAspect="1" noMove="1" noResize="1" noEditPoints="1" noAdjustHandles="1" noChangeArrowheads="1" noChangeShapeType="1" noTextEdit="1"/>
              </p:cNvSpPr>
              <p:nvPr/>
            </p:nvSpPr>
            <p:spPr>
              <a:xfrm>
                <a:off x="818716" y="684010"/>
                <a:ext cx="5787099" cy="400110"/>
              </a:xfrm>
              <a:prstGeom prst="rect">
                <a:avLst/>
              </a:prstGeom>
              <a:blipFill>
                <a:blip r:embed="rId4"/>
                <a:stretch>
                  <a:fillRect l="-1053" t="-7576"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CD02352-537E-450D-8463-C8BADE436610}"/>
                  </a:ext>
                </a:extLst>
              </p:cNvPr>
              <p:cNvSpPr txBox="1"/>
              <p:nvPr/>
            </p:nvSpPr>
            <p:spPr>
              <a:xfrm>
                <a:off x="914133" y="1096497"/>
                <a:ext cx="162405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𝑥</m:t>
                          </m:r>
                        </m:e>
                        <m:sup>
                          <m:r>
                            <a:rPr lang="en-US" sz="2000" b="0" i="1" smtClean="0">
                              <a:effectLst/>
                              <a:latin typeface="Cambria Math" panose="02040503050406030204" pitchFamily="18" charset="0"/>
                            </a:rPr>
                            <m:t>3 </m:t>
                          </m:r>
                        </m:sup>
                      </m:sSup>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r>
                        <a:rPr lang="en-US" sz="2000" b="0" i="1" smtClean="0">
                          <a:effectLst/>
                          <a:latin typeface="Cambria Math" panose="02040503050406030204" pitchFamily="18" charset="0"/>
                        </a:rPr>
                        <m:t>=0, </m:t>
                      </m:r>
                    </m:oMath>
                  </m:oMathPara>
                </a14:m>
                <a:endParaRPr lang="en-US" sz="2000" dirty="0"/>
              </a:p>
            </p:txBody>
          </p:sp>
        </mc:Choice>
        <mc:Fallback>
          <p:sp>
            <p:nvSpPr>
              <p:cNvPr id="5" name="TextBox 4">
                <a:extLst>
                  <a:ext uri="{FF2B5EF4-FFF2-40B4-BE49-F238E27FC236}">
                    <a16:creationId xmlns:a16="http://schemas.microsoft.com/office/drawing/2014/main" id="{8CD02352-537E-450D-8463-C8BADE436610}"/>
                  </a:ext>
                </a:extLst>
              </p:cNvPr>
              <p:cNvSpPr txBox="1">
                <a:spLocks noRot="1" noChangeAspect="1" noMove="1" noResize="1" noEditPoints="1" noAdjustHandles="1" noChangeArrowheads="1" noChangeShapeType="1" noTextEdit="1"/>
              </p:cNvSpPr>
              <p:nvPr/>
            </p:nvSpPr>
            <p:spPr>
              <a:xfrm>
                <a:off x="914133" y="1096497"/>
                <a:ext cx="1624053"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16FED40-F524-464C-B7CD-C3A783DC546E}"/>
                  </a:ext>
                </a:extLst>
              </p:cNvPr>
              <p:cNvSpPr txBox="1"/>
              <p:nvPr/>
            </p:nvSpPr>
            <p:spPr>
              <a:xfrm>
                <a:off x="2407773" y="1149804"/>
                <a:ext cx="49468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i="1">
                              <a:latin typeface="Cambria Math" panose="02040503050406030204" pitchFamily="18" charset="0"/>
                            </a:rPr>
                            <m:t>𝑥</m:t>
                          </m:r>
                        </m:e>
                        <m:sup>
                          <m:r>
                            <a:rPr lang="en-US" sz="2000" b="0" i="1" smtClean="0">
                              <a:latin typeface="Cambria Math" panose="02040503050406030204" pitchFamily="18" charset="0"/>
                            </a:rPr>
                            <m:t>2</m:t>
                          </m:r>
                          <m:r>
                            <a:rPr lang="en-US" sz="2000" i="1">
                              <a:latin typeface="Cambria Math" panose="02040503050406030204" pitchFamily="18" charset="0"/>
                            </a:rPr>
                            <m:t> </m:t>
                          </m:r>
                        </m:sup>
                      </m:sSup>
                      <m:r>
                        <a:rPr lang="en-US" sz="2000" i="1">
                          <a:latin typeface="Cambria Math" panose="02040503050406030204" pitchFamily="18" charset="0"/>
                        </a:rPr>
                        <m:t>−</m:t>
                      </m:r>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  </m:t>
                      </m:r>
                      <m:r>
                        <a:rPr lang="en-US" sz="2000" b="0" i="1" smtClean="0">
                          <a:latin typeface="Cambria Math" panose="02040503050406030204" pitchFamily="18" charset="0"/>
                        </a:rPr>
                        <m:t>𝑥</m:t>
                      </m:r>
                      <m:r>
                        <a:rPr lang="en-US" sz="2000" b="0" i="1" smtClean="0">
                          <a:latin typeface="Cambria Math" panose="02040503050406030204" pitchFamily="18" charset="0"/>
                        </a:rPr>
                        <m:t>=0, </m:t>
                      </m:r>
                      <m:r>
                        <a:rPr lang="en-US" sz="2000" b="0" i="1" smtClean="0">
                          <a:latin typeface="Cambria Math" panose="02040503050406030204" pitchFamily="18" charset="0"/>
                        </a:rPr>
                        <m:t>𝑥</m:t>
                      </m:r>
                      <m:r>
                        <a:rPr lang="en-US" sz="2000" b="0" i="1" smtClean="0">
                          <a:latin typeface="Cambria Math" panose="02040503050406030204" pitchFamily="18" charset="0"/>
                        </a:rPr>
                        <m:t>=−1,  </m:t>
                      </m:r>
                      <m:r>
                        <a:rPr lang="en-US" sz="2000" b="0" i="1" smtClean="0">
                          <a:latin typeface="Cambria Math" panose="02040503050406030204" pitchFamily="18" charset="0"/>
                        </a:rPr>
                        <m:t>𝑥</m:t>
                      </m:r>
                      <m:r>
                        <a:rPr lang="en-US" sz="2000" b="0" i="1" smtClean="0">
                          <a:latin typeface="Cambria Math" panose="02040503050406030204" pitchFamily="18" charset="0"/>
                        </a:rPr>
                        <m:t>=1</m:t>
                      </m:r>
                    </m:oMath>
                  </m:oMathPara>
                </a14:m>
                <a:endParaRPr lang="en-US" sz="2000" dirty="0"/>
              </a:p>
            </p:txBody>
          </p:sp>
        </mc:Choice>
        <mc:Fallback>
          <p:sp>
            <p:nvSpPr>
              <p:cNvPr id="6" name="TextBox 5">
                <a:extLst>
                  <a:ext uri="{FF2B5EF4-FFF2-40B4-BE49-F238E27FC236}">
                    <a16:creationId xmlns:a16="http://schemas.microsoft.com/office/drawing/2014/main" id="{916FED40-F524-464C-B7CD-C3A783DC546E}"/>
                  </a:ext>
                </a:extLst>
              </p:cNvPr>
              <p:cNvSpPr txBox="1">
                <a:spLocks noRot="1" noChangeAspect="1" noMove="1" noResize="1" noEditPoints="1" noAdjustHandles="1" noChangeArrowheads="1" noChangeShapeType="1" noTextEdit="1"/>
              </p:cNvSpPr>
              <p:nvPr/>
            </p:nvSpPr>
            <p:spPr>
              <a:xfrm>
                <a:off x="2407773" y="1149804"/>
                <a:ext cx="4946803" cy="307777"/>
              </a:xfrm>
              <a:prstGeom prst="rect">
                <a:avLst/>
              </a:prstGeom>
              <a:blipFill>
                <a:blip r:embed="rId6"/>
                <a:stretch>
                  <a:fillRect r="-617" b="-4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E79FFD9-B16F-4078-98AD-405E06941CF5}"/>
                  </a:ext>
                </a:extLst>
              </p:cNvPr>
              <p:cNvSpPr txBox="1"/>
              <p:nvPr/>
            </p:nvSpPr>
            <p:spPr>
              <a:xfrm>
                <a:off x="713362" y="1543966"/>
                <a:ext cx="4400820" cy="927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𝐴𝑟𝑒𝑎</m:t>
                      </m:r>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m:t>
                          </m:r>
                          <m:r>
                            <a:rPr lang="en-US" sz="2000" b="0" i="1" smtClean="0">
                              <a:latin typeface="Cambria Math" panose="02040503050406030204" pitchFamily="18" charset="0"/>
                            </a:rPr>
                            <m:t>1</m:t>
                          </m:r>
                        </m:sub>
                        <m:sup>
                          <m:r>
                            <a:rPr lang="en-US" sz="2000" b="0" i="1" smtClean="0">
                              <a:latin typeface="Cambria Math" panose="02040503050406030204" pitchFamily="18" charset="0"/>
                            </a:rPr>
                            <m:t>0</m:t>
                          </m:r>
                        </m:sup>
                        <m:e>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3</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e>
                          </m:d>
                          <m:r>
                            <a:rPr lang="en-US" sz="2000" b="0" i="1" smtClean="0">
                              <a:latin typeface="Cambria Math" panose="02040503050406030204" pitchFamily="18" charset="0"/>
                            </a:rPr>
                            <m:t>𝑑𝑥</m:t>
                          </m:r>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𝑥</m:t>
                                      </m:r>
                                    </m:e>
                                    <m:sup>
                                      <m:r>
                                        <a:rPr lang="en-US" sz="2000" b="0" i="1" smtClean="0">
                                          <a:latin typeface="Cambria Math" panose="02040503050406030204" pitchFamily="18" charset="0"/>
                                        </a:rPr>
                                        <m:t>3</m:t>
                                      </m:r>
                                    </m:sup>
                                  </m:sSup>
                                </m:e>
                              </m:d>
                              <m:r>
                                <a:rPr lang="en-US" sz="2000" b="0" i="1" smtClean="0">
                                  <a:latin typeface="Cambria Math" panose="02040503050406030204" pitchFamily="18" charset="0"/>
                                </a:rPr>
                                <m:t>𝑑𝑥</m:t>
                              </m:r>
                            </m:e>
                          </m:nary>
                          <m:r>
                            <a:rPr lang="en-US" sz="2000" b="0" i="1" smtClean="0">
                              <a:latin typeface="Cambria Math" panose="02040503050406030204" pitchFamily="18" charset="0"/>
                            </a:rPr>
                            <m:t>=</m:t>
                          </m:r>
                        </m:e>
                      </m:nary>
                    </m:oMath>
                  </m:oMathPara>
                </a14:m>
                <a:endParaRPr lang="en-US" sz="2000" dirty="0"/>
              </a:p>
            </p:txBody>
          </p:sp>
        </mc:Choice>
        <mc:Fallback>
          <p:sp>
            <p:nvSpPr>
              <p:cNvPr id="7" name="TextBox 6">
                <a:extLst>
                  <a:ext uri="{FF2B5EF4-FFF2-40B4-BE49-F238E27FC236}">
                    <a16:creationId xmlns:a16="http://schemas.microsoft.com/office/drawing/2014/main" id="{7E79FFD9-B16F-4078-98AD-405E06941CF5}"/>
                  </a:ext>
                </a:extLst>
              </p:cNvPr>
              <p:cNvSpPr txBox="1">
                <a:spLocks noRot="1" noChangeAspect="1" noMove="1" noResize="1" noEditPoints="1" noAdjustHandles="1" noChangeArrowheads="1" noChangeShapeType="1" noTextEdit="1"/>
              </p:cNvSpPr>
              <p:nvPr/>
            </p:nvSpPr>
            <p:spPr>
              <a:xfrm>
                <a:off x="713362" y="1543966"/>
                <a:ext cx="4400820" cy="927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6733E0-8721-42AC-97D0-3F040B6CCAA2}"/>
                  </a:ext>
                </a:extLst>
              </p:cNvPr>
              <p:cNvSpPr txBox="1"/>
              <p:nvPr/>
            </p:nvSpPr>
            <p:spPr>
              <a:xfrm>
                <a:off x="5471223" y="1629124"/>
                <a:ext cx="2641813" cy="7971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d>
                            <m:dPr>
                              <m:begChr m:val=""/>
                              <m:endChr m:val="]"/>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4</m:t>
                                      </m:r>
                                    </m:sup>
                                  </m:sSup>
                                </m:num>
                                <m:den>
                                  <m:r>
                                    <a:rPr lang="en-US" sz="2000" b="0" i="1" smtClean="0">
                                      <a:latin typeface="Cambria Math" panose="02040503050406030204" pitchFamily="18" charset="0"/>
                                    </a:rPr>
                                    <m:t>4</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en>
                              </m:f>
                            </m:e>
                          </m:d>
                        </m:e>
                        <m:sub>
                          <m:r>
                            <a:rPr lang="en-US" sz="2000" b="0" i="1" smtClean="0">
                              <a:latin typeface="Cambria Math" panose="02040503050406030204" pitchFamily="18" charset="0"/>
                            </a:rPr>
                            <m:t>−1</m:t>
                          </m:r>
                        </m:sub>
                        <m:sup>
                          <m:r>
                            <a:rPr lang="en-US" sz="2000" b="0" i="1" smtClean="0">
                              <a:latin typeface="Cambria Math" panose="02040503050406030204" pitchFamily="18" charset="0"/>
                            </a:rPr>
                            <m:t>0</m:t>
                          </m:r>
                        </m:sup>
                      </m:sSubSup>
                      <m:r>
                        <a:rPr lang="en-US" sz="2000" b="0" i="1" smtClean="0">
                          <a:latin typeface="Cambria Math" panose="02040503050406030204" pitchFamily="18" charset="0"/>
                        </a:rPr>
                        <m:t>+</m:t>
                      </m:r>
                      <m:sSubSup>
                        <m:sSubSupPr>
                          <m:ctrlPr>
                            <a:rPr lang="en-US" sz="2000" i="1" smtClean="0">
                              <a:latin typeface="Cambria Math" panose="02040503050406030204" pitchFamily="18" charset="0"/>
                            </a:rPr>
                          </m:ctrlPr>
                        </m:sSubSupPr>
                        <m:e>
                          <m:d>
                            <m:dPr>
                              <m:begChr m:val=""/>
                              <m:endChr m:val="]"/>
                              <m:ctrlPr>
                                <a:rPr lang="en-US" sz="2000" i="1" smtClean="0">
                                  <a:latin typeface="Cambria Math" panose="02040503050406030204" pitchFamily="18" charset="0"/>
                                </a:rPr>
                              </m:ctrlPr>
                            </m:dPr>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4</m:t>
                                      </m:r>
                                    </m:sup>
                                  </m:sSup>
                                </m:num>
                                <m:den>
                                  <m:r>
                                    <a:rPr lang="en-US" sz="2000" b="0" i="1" smtClean="0">
                                      <a:latin typeface="Cambria Math" panose="02040503050406030204" pitchFamily="18" charset="0"/>
                                    </a:rPr>
                                    <m:t>4</m:t>
                                  </m:r>
                                </m:den>
                              </m:f>
                            </m:e>
                          </m:d>
                        </m:e>
                        <m:sub>
                          <m:r>
                            <a:rPr lang="en-US" sz="2000" b="0" i="1" smtClean="0">
                              <a:latin typeface="Cambria Math" panose="02040503050406030204" pitchFamily="18" charset="0"/>
                            </a:rPr>
                            <m:t>0</m:t>
                          </m:r>
                        </m:sub>
                        <m:sup>
                          <m:r>
                            <a:rPr lang="en-US" sz="2000" b="0" i="1" smtClean="0">
                              <a:latin typeface="Cambria Math" panose="02040503050406030204" pitchFamily="18" charset="0"/>
                            </a:rPr>
                            <m:t>1</m:t>
                          </m:r>
                        </m:sup>
                      </m:sSubSup>
                    </m:oMath>
                  </m:oMathPara>
                </a14:m>
                <a:endParaRPr lang="en-US" sz="2000" dirty="0"/>
              </a:p>
            </p:txBody>
          </p:sp>
        </mc:Choice>
        <mc:Fallback>
          <p:sp>
            <p:nvSpPr>
              <p:cNvPr id="8" name="TextBox 7">
                <a:extLst>
                  <a:ext uri="{FF2B5EF4-FFF2-40B4-BE49-F238E27FC236}">
                    <a16:creationId xmlns:a16="http://schemas.microsoft.com/office/drawing/2014/main" id="{676733E0-8721-42AC-97D0-3F040B6CCAA2}"/>
                  </a:ext>
                </a:extLst>
              </p:cNvPr>
              <p:cNvSpPr txBox="1">
                <a:spLocks noRot="1" noChangeAspect="1" noMove="1" noResize="1" noEditPoints="1" noAdjustHandles="1" noChangeArrowheads="1" noChangeShapeType="1" noTextEdit="1"/>
              </p:cNvSpPr>
              <p:nvPr/>
            </p:nvSpPr>
            <p:spPr>
              <a:xfrm>
                <a:off x="5471223" y="1629124"/>
                <a:ext cx="2641813" cy="7971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B5CEE6C-2F35-48B9-90AB-3D52C2E9822F}"/>
                  </a:ext>
                </a:extLst>
              </p:cNvPr>
              <p:cNvSpPr txBox="1"/>
              <p:nvPr/>
            </p:nvSpPr>
            <p:spPr>
              <a:xfrm>
                <a:off x="2144239" y="2856984"/>
                <a:ext cx="3339056"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m:t>
                              </m:r>
                            </m:den>
                          </m:f>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lang="en-US" sz="2000" dirty="0"/>
              </a:p>
            </p:txBody>
          </p:sp>
        </mc:Choice>
        <mc:Fallback>
          <p:sp>
            <p:nvSpPr>
              <p:cNvPr id="9" name="TextBox 8">
                <a:extLst>
                  <a:ext uri="{FF2B5EF4-FFF2-40B4-BE49-F238E27FC236}">
                    <a16:creationId xmlns:a16="http://schemas.microsoft.com/office/drawing/2014/main" id="{CB5CEE6C-2F35-48B9-90AB-3D52C2E9822F}"/>
                  </a:ext>
                </a:extLst>
              </p:cNvPr>
              <p:cNvSpPr txBox="1">
                <a:spLocks noRot="1" noChangeAspect="1" noMove="1" noResize="1" noEditPoints="1" noAdjustHandles="1" noChangeArrowheads="1" noChangeShapeType="1" noTextEdit="1"/>
              </p:cNvSpPr>
              <p:nvPr/>
            </p:nvSpPr>
            <p:spPr>
              <a:xfrm>
                <a:off x="2144239" y="2856984"/>
                <a:ext cx="3339056" cy="69153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872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D10B78D-06BB-42D2-B8CE-7249F764D728}"/>
                  </a:ext>
                </a:extLst>
              </p:cNvPr>
              <p:cNvSpPr txBox="1"/>
              <p:nvPr/>
            </p:nvSpPr>
            <p:spPr>
              <a:xfrm>
                <a:off x="51880" y="245199"/>
                <a:ext cx="8195806" cy="372410"/>
              </a:xfrm>
              <a:prstGeom prst="rect">
                <a:avLst/>
              </a:prstGeom>
              <a:noFill/>
            </p:spPr>
            <p:txBody>
              <a:bodyPr wrap="square">
                <a:spAutoFit/>
              </a:bodyPr>
              <a:lstStyle/>
              <a:p>
                <a:r>
                  <a:rPr lang="en-US" sz="1800" b="1" dirty="0">
                    <a:solidFill>
                      <a:srgbClr val="3333FF"/>
                    </a:solidFill>
                    <a:effectLst/>
                    <a:latin typeface="Times New Roman" panose="02020603050405020304" pitchFamily="18" charset="0"/>
                    <a:ea typeface="Times New Roman" panose="02020603050405020304" pitchFamily="18" charset="0"/>
                  </a:rPr>
                  <a:t>Example 4:</a:t>
                </a:r>
                <a:r>
                  <a:rPr lang="en-US" sz="1800" dirty="0">
                    <a:effectLst/>
                    <a:latin typeface="Times New Roman" panose="02020603050405020304" pitchFamily="18" charset="0"/>
                    <a:ea typeface="Times New Roman" panose="02020603050405020304" pitchFamily="18" charset="0"/>
                  </a:rPr>
                  <a:t> Find the area enclosed by the graphs of </a:t>
                </a:r>
                <a14:m>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𝑓</m:t>
                    </m:r>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𝑥</m:t>
                        </m:r>
                      </m:e>
                    </m:d>
                    <m:r>
                      <a:rPr lang="en-US" sz="1800" b="0" i="1" smtClean="0">
                        <a:effectLst/>
                        <a:latin typeface="Cambria Math" panose="02040503050406030204" pitchFamily="18" charset="0"/>
                        <a:ea typeface="Times New Roman" panose="02020603050405020304" pitchFamily="18" charset="0"/>
                      </a:rPr>
                      <m:t>=</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𝑥</m:t>
                        </m:r>
                      </m:e>
                    </m:rad>
                    <m:r>
                      <a:rPr lang="en-US" sz="1800" b="0" i="1" smtClean="0">
                        <a:effectLst/>
                        <a:latin typeface="Cambria Math" panose="02040503050406030204" pitchFamily="18" charset="0"/>
                      </a:rPr>
                      <m:t>𝑎𝑛𝑑</m:t>
                    </m:r>
                    <m:r>
                      <a:rPr lang="en-US" sz="1800" b="0" i="1" smtClean="0">
                        <a:effectLst/>
                        <a:latin typeface="Cambria Math" panose="02040503050406030204" pitchFamily="18" charset="0"/>
                      </a:rPr>
                      <m:t> </m:t>
                    </m:r>
                    <m:r>
                      <a:rPr lang="en-US" sz="1800" b="0" i="1" smtClean="0">
                        <a:effectLst/>
                        <a:latin typeface="Cambria Math" panose="02040503050406030204" pitchFamily="18" charset="0"/>
                      </a:rPr>
                      <m:t>𝑔</m:t>
                    </m:r>
                    <m:d>
                      <m:dPr>
                        <m:ctrlPr>
                          <a:rPr lang="en-US" sz="1800" b="0" i="1" smtClean="0">
                            <a:effectLst/>
                            <a:latin typeface="Cambria Math" panose="02040503050406030204" pitchFamily="18" charset="0"/>
                          </a:rPr>
                        </m:ctrlPr>
                      </m:dPr>
                      <m:e>
                        <m:r>
                          <a:rPr lang="en-US" sz="1800" b="0" i="1" smtClean="0">
                            <a:effectLst/>
                            <a:latin typeface="Cambria Math" panose="02040503050406030204" pitchFamily="18" charset="0"/>
                          </a:rPr>
                          <m:t>𝑥</m:t>
                        </m:r>
                      </m:e>
                    </m:d>
                    <m:r>
                      <a:rPr lang="en-US" sz="1800" b="0" i="1" smtClean="0">
                        <a:effectLst/>
                        <a:latin typeface="Cambria Math" panose="02040503050406030204" pitchFamily="18" charset="0"/>
                      </a:rPr>
                      <m:t>=</m:t>
                    </m:r>
                    <m:sSup>
                      <m:sSupPr>
                        <m:ctrlPr>
                          <a:rPr lang="en-US" sz="1800" b="0" i="1" smtClean="0">
                            <a:effectLst/>
                            <a:latin typeface="Cambria Math" panose="02040503050406030204" pitchFamily="18" charset="0"/>
                          </a:rPr>
                        </m:ctrlPr>
                      </m:sSupPr>
                      <m:e>
                        <m:r>
                          <a:rPr lang="en-US" sz="1800" b="0" i="1" smtClean="0">
                            <a:effectLst/>
                            <a:latin typeface="Cambria Math" panose="02040503050406030204" pitchFamily="18" charset="0"/>
                          </a:rPr>
                          <m:t>𝑥</m:t>
                        </m:r>
                      </m:e>
                      <m:sup>
                        <m:r>
                          <a:rPr lang="en-US" sz="1800" b="0" i="1" smtClean="0">
                            <a:effectLst/>
                            <a:latin typeface="Cambria Math" panose="02040503050406030204" pitchFamily="18" charset="0"/>
                          </a:rPr>
                          <m:t>3</m:t>
                        </m:r>
                      </m:sup>
                    </m:sSup>
                  </m:oMath>
                </a14:m>
                <a:endParaRPr lang="en-US" sz="1800" dirty="0"/>
              </a:p>
            </p:txBody>
          </p:sp>
        </mc:Choice>
        <mc:Fallback>
          <p:sp>
            <p:nvSpPr>
              <p:cNvPr id="2" name="TextBox 1">
                <a:extLst>
                  <a:ext uri="{FF2B5EF4-FFF2-40B4-BE49-F238E27FC236}">
                    <a16:creationId xmlns:a16="http://schemas.microsoft.com/office/drawing/2014/main" id="{9D10B78D-06BB-42D2-B8CE-7249F764D728}"/>
                  </a:ext>
                </a:extLst>
              </p:cNvPr>
              <p:cNvSpPr txBox="1">
                <a:spLocks noRot="1" noChangeAspect="1" noMove="1" noResize="1" noEditPoints="1" noAdjustHandles="1" noChangeArrowheads="1" noChangeShapeType="1" noTextEdit="1"/>
              </p:cNvSpPr>
              <p:nvPr/>
            </p:nvSpPr>
            <p:spPr>
              <a:xfrm>
                <a:off x="51880" y="245199"/>
                <a:ext cx="8195806" cy="372410"/>
              </a:xfrm>
              <a:prstGeom prst="rect">
                <a:avLst/>
              </a:prstGeom>
              <a:blipFill>
                <a:blip r:embed="rId2"/>
                <a:stretch>
                  <a:fillRect l="-670" t="-6557" b="-2623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F5C4C25-11F5-458F-9A55-2C5C1662EF40}"/>
              </a:ext>
            </a:extLst>
          </p:cNvPr>
          <p:cNvPicPr>
            <a:picLocks noChangeAspect="1"/>
          </p:cNvPicPr>
          <p:nvPr/>
        </p:nvPicPr>
        <p:blipFill>
          <a:blip r:embed="rId3"/>
          <a:stretch>
            <a:fillRect/>
          </a:stretch>
        </p:blipFill>
        <p:spPr>
          <a:xfrm>
            <a:off x="5697054" y="2332860"/>
            <a:ext cx="2628900" cy="158115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9A6B4F4-6241-4251-BDBF-122EAD00531A}"/>
                  </a:ext>
                </a:extLst>
              </p:cNvPr>
              <p:cNvSpPr txBox="1"/>
              <p:nvPr/>
            </p:nvSpPr>
            <p:spPr>
              <a:xfrm>
                <a:off x="322225" y="700613"/>
                <a:ext cx="4198288" cy="37241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To find the intersections, solve</a:t>
                </a:r>
                <a14:m>
                  <m:oMath xmlns:m="http://schemas.openxmlformats.org/officeDocument/2006/math">
                    <m:sSup>
                      <m:sSupPr>
                        <m:ctrlPr>
                          <a:rPr lang="en-US" sz="1800" b="0" i="1" smtClean="0">
                            <a:effectLst/>
                            <a:latin typeface="Cambria Math" panose="02040503050406030204" pitchFamily="18" charset="0"/>
                          </a:rPr>
                        </m:ctrlPr>
                      </m:sSupPr>
                      <m:e>
                        <m:r>
                          <a:rPr lang="en-US" sz="1800" b="0" i="1" smtClean="0">
                            <a:effectLst/>
                            <a:latin typeface="Cambria Math" panose="02040503050406030204" pitchFamily="18" charset="0"/>
                          </a:rPr>
                          <m:t>  </m:t>
                        </m:r>
                        <m:r>
                          <a:rPr lang="en-US" sz="1800" b="0" i="1" smtClean="0">
                            <a:effectLst/>
                            <a:latin typeface="Cambria Math" panose="02040503050406030204" pitchFamily="18" charset="0"/>
                          </a:rPr>
                          <m:t>𝑥</m:t>
                        </m:r>
                      </m:e>
                      <m:sup>
                        <m:r>
                          <a:rPr lang="en-US" sz="1800" b="0" i="1" smtClean="0">
                            <a:effectLst/>
                            <a:latin typeface="Cambria Math" panose="02040503050406030204" pitchFamily="18" charset="0"/>
                          </a:rPr>
                          <m:t>3 </m:t>
                        </m:r>
                      </m:sup>
                    </m:sSup>
                    <m:r>
                      <a:rPr lang="en-US" sz="1800" b="0" i="1" smtClean="0">
                        <a:effectLst/>
                        <a:latin typeface="Cambria Math" panose="02040503050406030204" pitchFamily="18" charset="0"/>
                      </a:rPr>
                      <m:t>=</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𝑥</m:t>
                        </m:r>
                      </m:e>
                    </m:rad>
                  </m:oMath>
                </a14:m>
                <a:endParaRPr lang="en-US" sz="1800" dirty="0"/>
              </a:p>
            </p:txBody>
          </p:sp>
        </mc:Choice>
        <mc:Fallback>
          <p:sp>
            <p:nvSpPr>
              <p:cNvPr id="4" name="TextBox 3">
                <a:extLst>
                  <a:ext uri="{FF2B5EF4-FFF2-40B4-BE49-F238E27FC236}">
                    <a16:creationId xmlns:a16="http://schemas.microsoft.com/office/drawing/2014/main" id="{89A6B4F4-6241-4251-BDBF-122EAD00531A}"/>
                  </a:ext>
                </a:extLst>
              </p:cNvPr>
              <p:cNvSpPr txBox="1">
                <a:spLocks noRot="1" noChangeAspect="1" noMove="1" noResize="1" noEditPoints="1" noAdjustHandles="1" noChangeArrowheads="1" noChangeShapeType="1" noTextEdit="1"/>
              </p:cNvSpPr>
              <p:nvPr/>
            </p:nvSpPr>
            <p:spPr>
              <a:xfrm>
                <a:off x="322225" y="700613"/>
                <a:ext cx="4198288" cy="372410"/>
              </a:xfrm>
              <a:prstGeom prst="rect">
                <a:avLst/>
              </a:prstGeom>
              <a:blipFill>
                <a:blip r:embed="rId4"/>
                <a:stretch>
                  <a:fillRect l="-1306" t="-8197" b="-262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871D576-F567-4B01-92DE-57603DFAD3AF}"/>
                  </a:ext>
                </a:extLst>
              </p:cNvPr>
              <p:cNvSpPr txBox="1"/>
              <p:nvPr/>
            </p:nvSpPr>
            <p:spPr>
              <a:xfrm>
                <a:off x="526971" y="1156677"/>
                <a:ext cx="1146975" cy="37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effectLst/>
                              <a:latin typeface="Cambria Math" panose="02040503050406030204" pitchFamily="18" charset="0"/>
                            </a:rPr>
                          </m:ctrlPr>
                        </m:sSupPr>
                        <m:e>
                          <m:r>
                            <a:rPr lang="en-US" sz="1800" b="0" i="1" smtClean="0">
                              <a:effectLst/>
                              <a:latin typeface="Cambria Math" panose="02040503050406030204" pitchFamily="18" charset="0"/>
                            </a:rPr>
                            <m:t>  </m:t>
                          </m:r>
                          <m:r>
                            <a:rPr lang="en-US" sz="1800" b="0" i="1" smtClean="0">
                              <a:effectLst/>
                              <a:latin typeface="Cambria Math" panose="02040503050406030204" pitchFamily="18" charset="0"/>
                            </a:rPr>
                            <m:t>𝑥</m:t>
                          </m:r>
                        </m:e>
                        <m:sup>
                          <m:r>
                            <a:rPr lang="en-US" sz="1800" b="0" i="1" smtClean="0">
                              <a:effectLst/>
                              <a:latin typeface="Cambria Math" panose="02040503050406030204" pitchFamily="18" charset="0"/>
                            </a:rPr>
                            <m:t>6 </m:t>
                          </m:r>
                        </m:sup>
                      </m:sSup>
                      <m:r>
                        <a:rPr lang="en-US" sz="1800" b="0" i="1" smtClean="0">
                          <a:effectLst/>
                          <a:latin typeface="Cambria Math" panose="02040503050406030204" pitchFamily="18" charset="0"/>
                        </a:rPr>
                        <m:t>=</m:t>
                      </m:r>
                      <m:r>
                        <a:rPr lang="en-US" sz="1800" b="0" i="1" smtClean="0">
                          <a:effectLst/>
                          <a:latin typeface="Cambria Math" panose="02040503050406030204" pitchFamily="18" charset="0"/>
                        </a:rPr>
                        <m:t>𝑥</m:t>
                      </m:r>
                    </m:oMath>
                  </m:oMathPara>
                </a14:m>
                <a:endParaRPr lang="en-US" dirty="0"/>
              </a:p>
            </p:txBody>
          </p:sp>
        </mc:Choice>
        <mc:Fallback>
          <p:sp>
            <p:nvSpPr>
              <p:cNvPr id="5" name="TextBox 4">
                <a:extLst>
                  <a:ext uri="{FF2B5EF4-FFF2-40B4-BE49-F238E27FC236}">
                    <a16:creationId xmlns:a16="http://schemas.microsoft.com/office/drawing/2014/main" id="{7871D576-F567-4B01-92DE-57603DFAD3AF}"/>
                  </a:ext>
                </a:extLst>
              </p:cNvPr>
              <p:cNvSpPr txBox="1">
                <a:spLocks noRot="1" noChangeAspect="1" noMove="1" noResize="1" noEditPoints="1" noAdjustHandles="1" noChangeArrowheads="1" noChangeShapeType="1" noTextEdit="1"/>
              </p:cNvSpPr>
              <p:nvPr/>
            </p:nvSpPr>
            <p:spPr>
              <a:xfrm>
                <a:off x="526971" y="1156677"/>
                <a:ext cx="1146975" cy="3724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1A30A46-B868-40CF-B6C9-6BDD9D6B83B0}"/>
                  </a:ext>
                </a:extLst>
              </p:cNvPr>
              <p:cNvSpPr txBox="1"/>
              <p:nvPr/>
            </p:nvSpPr>
            <p:spPr>
              <a:xfrm>
                <a:off x="1869582" y="1188525"/>
                <a:ext cx="4830874"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𝑥</m:t>
                          </m:r>
                        </m:e>
                        <m:sup>
                          <m:r>
                            <a:rPr lang="en-US" i="1">
                              <a:latin typeface="Cambria Math" panose="02040503050406030204" pitchFamily="18" charset="0"/>
                            </a:rPr>
                            <m:t>6 </m:t>
                          </m:r>
                        </m:sup>
                      </m:sSup>
                      <m:r>
                        <a:rPr lang="en-US" b="0" i="1" smtClean="0">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sSup>
                            <m:sSupPr>
                              <m:ctrlPr>
                                <a:rPr lang="en-US" i="1" smtClean="0">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𝑥</m:t>
                              </m:r>
                            </m:e>
                            <m:sup>
                              <m:r>
                                <a:rPr lang="en-US" b="0" i="1" smtClean="0">
                                  <a:latin typeface="Cambria Math" panose="02040503050406030204" pitchFamily="18" charset="0"/>
                                </a:rPr>
                                <m:t>5</m:t>
                              </m:r>
                              <m:r>
                                <a:rPr lang="en-US" i="1">
                                  <a:latin typeface="Cambria Math" panose="02040503050406030204" pitchFamily="18" charset="0"/>
                                </a:rPr>
                                <m:t> </m:t>
                              </m:r>
                            </m:sup>
                          </m:sSup>
                          <m:r>
                            <a:rPr lang="en-US" b="0" i="1" smtClean="0">
                              <a:latin typeface="Cambria Math" panose="02040503050406030204" pitchFamily="18" charset="0"/>
                            </a:rPr>
                            <m:t>−1</m:t>
                          </m:r>
                        </m:e>
                      </m:d>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=0,  </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p:txBody>
          </p:sp>
        </mc:Choice>
        <mc:Fallback>
          <p:sp>
            <p:nvSpPr>
              <p:cNvPr id="6" name="TextBox 5">
                <a:extLst>
                  <a:ext uri="{FF2B5EF4-FFF2-40B4-BE49-F238E27FC236}">
                    <a16:creationId xmlns:a16="http://schemas.microsoft.com/office/drawing/2014/main" id="{C1A30A46-B868-40CF-B6C9-6BDD9D6B83B0}"/>
                  </a:ext>
                </a:extLst>
              </p:cNvPr>
              <p:cNvSpPr txBox="1">
                <a:spLocks noRot="1" noChangeAspect="1" noMove="1" noResize="1" noEditPoints="1" noAdjustHandles="1" noChangeArrowheads="1" noChangeShapeType="1" noTextEdit="1"/>
              </p:cNvSpPr>
              <p:nvPr/>
            </p:nvSpPr>
            <p:spPr>
              <a:xfrm>
                <a:off x="1869582" y="1188525"/>
                <a:ext cx="4830874" cy="280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338B5FA-143C-42FC-B176-A92A6283F536}"/>
                  </a:ext>
                </a:extLst>
              </p:cNvPr>
              <p:cNvSpPr txBox="1"/>
              <p:nvPr/>
            </p:nvSpPr>
            <p:spPr>
              <a:xfrm>
                <a:off x="526971" y="1529087"/>
                <a:ext cx="2991678" cy="9278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a:rPr lang="en-US" b="0" i="1" smtClean="0">
                              <a:latin typeface="Cambria Math" panose="02040503050406030204" pitchFamily="18" charset="0"/>
                            </a:rPr>
                            <m:t>0</m:t>
                          </m:r>
                        </m:sub>
                        <m:sup>
                          <m:r>
                            <a:rPr lang="en-US" b="0" i="1" smtClean="0">
                              <a:latin typeface="Cambria Math" panose="02040503050406030204" pitchFamily="18" charset="0"/>
                            </a:rPr>
                            <m:t>1</m:t>
                          </m:r>
                        </m:sup>
                        <m:e>
                          <m:d>
                            <m:dPr>
                              <m:begChr m:val="["/>
                              <m:endChr m:val="]"/>
                              <m:ctrlPr>
                                <a:rPr lang="en-US" b="0" i="1" smtClean="0">
                                  <a:latin typeface="Cambria Math" panose="02040503050406030204" pitchFamily="18" charset="0"/>
                                </a:rPr>
                              </m:ctrlPr>
                            </m:dPr>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e>
                          </m:d>
                          <m:r>
                            <a:rPr lang="en-US" b="0" i="1" smtClean="0">
                              <a:latin typeface="Cambria Math" panose="02040503050406030204" pitchFamily="18" charset="0"/>
                            </a:rPr>
                            <m:t>𝑑𝑥</m:t>
                          </m:r>
                          <m:r>
                            <a:rPr lang="en-US" b="0" i="1" smtClean="0">
                              <a:latin typeface="Cambria Math" panose="02040503050406030204" pitchFamily="18" charset="0"/>
                            </a:rPr>
                            <m:t>=</m:t>
                          </m:r>
                        </m:e>
                      </m:nary>
                    </m:oMath>
                  </m:oMathPara>
                </a14:m>
                <a:endParaRPr lang="en-US" dirty="0"/>
              </a:p>
            </p:txBody>
          </p:sp>
        </mc:Choice>
        <mc:Fallback>
          <p:sp>
            <p:nvSpPr>
              <p:cNvPr id="7" name="TextBox 6">
                <a:extLst>
                  <a:ext uri="{FF2B5EF4-FFF2-40B4-BE49-F238E27FC236}">
                    <a16:creationId xmlns:a16="http://schemas.microsoft.com/office/drawing/2014/main" id="{6338B5FA-143C-42FC-B176-A92A6283F536}"/>
                  </a:ext>
                </a:extLst>
              </p:cNvPr>
              <p:cNvSpPr txBox="1">
                <a:spLocks noRot="1" noChangeAspect="1" noMove="1" noResize="1" noEditPoints="1" noAdjustHandles="1" noChangeArrowheads="1" noChangeShapeType="1" noTextEdit="1"/>
              </p:cNvSpPr>
              <p:nvPr/>
            </p:nvSpPr>
            <p:spPr>
              <a:xfrm>
                <a:off x="526971" y="1529087"/>
                <a:ext cx="2991678" cy="92784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E161FFD-1A15-4892-A825-993688C68E37}"/>
                  </a:ext>
                </a:extLst>
              </p:cNvPr>
              <p:cNvSpPr txBox="1"/>
              <p:nvPr/>
            </p:nvSpPr>
            <p:spPr>
              <a:xfrm>
                <a:off x="3434908" y="1628966"/>
                <a:ext cx="1429750" cy="7280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3/2</m:t>
                                      </m:r>
                                    </m:sup>
                                  </m:sSup>
                                </m:num>
                                <m:den>
                                  <m:r>
                                    <a:rPr lang="en-US" b="0" i="1" smtClean="0">
                                      <a:latin typeface="Cambria Math" panose="02040503050406030204" pitchFamily="18" charset="0"/>
                                    </a:rPr>
                                    <m:t>3/2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num>
                                <m:den>
                                  <m:r>
                                    <a:rPr lang="en-US" b="0" i="1" smtClean="0">
                                      <a:latin typeface="Cambria Math" panose="02040503050406030204" pitchFamily="18" charset="0"/>
                                    </a:rPr>
                                    <m:t>4</m:t>
                                  </m:r>
                                </m:den>
                              </m:f>
                            </m:e>
                          </m:d>
                        </m:e>
                        <m:sub>
                          <m:r>
                            <a:rPr lang="en-US" b="0" i="1" smtClean="0">
                              <a:latin typeface="Cambria Math" panose="02040503050406030204" pitchFamily="18" charset="0"/>
                            </a:rPr>
                            <m:t>0</m:t>
                          </m:r>
                        </m:sub>
                        <m:sup>
                          <m:r>
                            <a:rPr lang="en-US" b="0" i="1" smtClean="0">
                              <a:latin typeface="Cambria Math" panose="02040503050406030204" pitchFamily="18" charset="0"/>
                            </a:rPr>
                            <m:t>1</m:t>
                          </m:r>
                        </m:sup>
                      </m:sSubSup>
                      <m:r>
                        <a:rPr lang="en-US" b="0" i="1" smtClean="0">
                          <a:latin typeface="Cambria Math" panose="02040503050406030204" pitchFamily="18" charset="0"/>
                        </a:rPr>
                        <m:t>=</m:t>
                      </m:r>
                    </m:oMath>
                  </m:oMathPara>
                </a14:m>
                <a:endParaRPr lang="en-US" dirty="0"/>
              </a:p>
            </p:txBody>
          </p:sp>
        </mc:Choice>
        <mc:Fallback>
          <p:sp>
            <p:nvSpPr>
              <p:cNvPr id="8" name="TextBox 7">
                <a:extLst>
                  <a:ext uri="{FF2B5EF4-FFF2-40B4-BE49-F238E27FC236}">
                    <a16:creationId xmlns:a16="http://schemas.microsoft.com/office/drawing/2014/main" id="{EE161FFD-1A15-4892-A825-993688C68E37}"/>
                  </a:ext>
                </a:extLst>
              </p:cNvPr>
              <p:cNvSpPr txBox="1">
                <a:spLocks noRot="1" noChangeAspect="1" noMove="1" noResize="1" noEditPoints="1" noAdjustHandles="1" noChangeArrowheads="1" noChangeShapeType="1" noTextEdit="1"/>
              </p:cNvSpPr>
              <p:nvPr/>
            </p:nvSpPr>
            <p:spPr>
              <a:xfrm>
                <a:off x="3434908" y="1628966"/>
                <a:ext cx="1429750" cy="72808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E7BBB3B-0A1F-4CC8-A615-DA06D1EA16C7}"/>
                  </a:ext>
                </a:extLst>
              </p:cNvPr>
              <p:cNvSpPr txBox="1"/>
              <p:nvPr/>
            </p:nvSpPr>
            <p:spPr>
              <a:xfrm>
                <a:off x="5210459" y="1730019"/>
                <a:ext cx="1546898"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12</m:t>
                          </m:r>
                        </m:den>
                      </m:f>
                    </m:oMath>
                  </m:oMathPara>
                </a14:m>
                <a:endParaRPr lang="en-US" dirty="0"/>
              </a:p>
            </p:txBody>
          </p:sp>
        </mc:Choice>
        <mc:Fallback>
          <p:sp>
            <p:nvSpPr>
              <p:cNvPr id="9" name="TextBox 8">
                <a:extLst>
                  <a:ext uri="{FF2B5EF4-FFF2-40B4-BE49-F238E27FC236}">
                    <a16:creationId xmlns:a16="http://schemas.microsoft.com/office/drawing/2014/main" id="{1E7BBB3B-0A1F-4CC8-A615-DA06D1EA16C7}"/>
                  </a:ext>
                </a:extLst>
              </p:cNvPr>
              <p:cNvSpPr txBox="1">
                <a:spLocks noRot="1" noChangeAspect="1" noMove="1" noResize="1" noEditPoints="1" noAdjustHandles="1" noChangeArrowheads="1" noChangeShapeType="1" noTextEdit="1"/>
              </p:cNvSpPr>
              <p:nvPr/>
            </p:nvSpPr>
            <p:spPr>
              <a:xfrm>
                <a:off x="5210459" y="1730019"/>
                <a:ext cx="1546898" cy="525978"/>
              </a:xfrm>
              <a:prstGeom prst="rect">
                <a:avLst/>
              </a:prstGeom>
              <a:blipFill>
                <a:blip r:embed="rId9"/>
                <a:stretch>
                  <a:fillRect t="-116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436F68F-EB24-486A-B0A3-757E1514428D}"/>
              </a:ext>
            </a:extLst>
          </p:cNvPr>
          <p:cNvSpPr txBox="1"/>
          <p:nvPr/>
        </p:nvSpPr>
        <p:spPr>
          <a:xfrm>
            <a:off x="175268" y="5183243"/>
            <a:ext cx="8150686" cy="830997"/>
          </a:xfrm>
          <a:prstGeom prst="rect">
            <a:avLst/>
          </a:prstGeom>
          <a:noFill/>
        </p:spPr>
        <p:txBody>
          <a:bodyPr wrap="square">
            <a:spAutoFit/>
          </a:bodyPr>
          <a:lstStyle/>
          <a:p>
            <a:pPr marL="0" marR="0" algn="just">
              <a:spcBef>
                <a:spcPts val="0"/>
              </a:spcBef>
              <a:spcAft>
                <a:spcPts val="0"/>
              </a:spcAft>
            </a:pPr>
            <a:r>
              <a:rPr lang="en-US" sz="1600" b="1" dirty="0">
                <a:solidFill>
                  <a:srgbClr val="3333FF"/>
                </a:solidFill>
                <a:effectLst/>
                <a:latin typeface="Times New Roman" panose="02020603050405020304" pitchFamily="18" charset="0"/>
                <a:ea typeface="Times New Roman" panose="02020603050405020304" pitchFamily="18" charset="0"/>
              </a:rPr>
              <a:t>Remark:</a:t>
            </a:r>
            <a:r>
              <a:rPr lang="en-US" sz="1600" b="1" dirty="0">
                <a:effectLst/>
                <a:latin typeface="Times New Roman" panose="02020603050405020304" pitchFamily="18" charset="0"/>
                <a:ea typeface="Times New Roman" panose="02020603050405020304" pitchFamily="18" charset="0"/>
              </a:rPr>
              <a:t> </a:t>
            </a:r>
            <a:r>
              <a:rPr lang="en-US" sz="1600" dirty="0">
                <a:effectLst/>
                <a:latin typeface="Times New Roman" panose="02020603050405020304" pitchFamily="18" charset="0"/>
                <a:ea typeface="Times New Roman" panose="02020603050405020304" pitchFamily="18" charset="0"/>
              </a:rPr>
              <a:t>sometimes the rules of </a:t>
            </a:r>
            <a:r>
              <a:rPr lang="en-US" sz="1600" i="1" dirty="0">
                <a:effectLst/>
                <a:latin typeface="Times New Roman" panose="02020603050405020304" pitchFamily="18" charset="0"/>
                <a:ea typeface="Times New Roman" panose="02020603050405020304" pitchFamily="18" charset="0"/>
              </a:rPr>
              <a:t>x </a:t>
            </a:r>
            <a:r>
              <a:rPr lang="en-US" sz="1600" dirty="0">
                <a:effectLst/>
                <a:latin typeface="Times New Roman" panose="02020603050405020304" pitchFamily="18" charset="0"/>
                <a:ea typeface="Times New Roman" panose="02020603050405020304" pitchFamily="18" charset="0"/>
              </a:rPr>
              <a:t>and</a:t>
            </a:r>
            <a:r>
              <a:rPr lang="en-US" sz="1600" i="1" dirty="0">
                <a:effectLst/>
                <a:latin typeface="Times New Roman" panose="02020603050405020304" pitchFamily="18" charset="0"/>
                <a:ea typeface="Times New Roman" panose="02020603050405020304" pitchFamily="18" charset="0"/>
              </a:rPr>
              <a:t> y</a:t>
            </a:r>
            <a:r>
              <a:rPr lang="en-US" sz="1600" dirty="0">
                <a:effectLst/>
                <a:latin typeface="Times New Roman" panose="02020603050405020304" pitchFamily="18" charset="0"/>
                <a:ea typeface="Times New Roman" panose="02020603050405020304" pitchFamily="18" charset="0"/>
              </a:rPr>
              <a:t> are changed. That is, we may be given two functions where </a:t>
            </a:r>
            <a:r>
              <a:rPr lang="en-US" sz="1600" i="1" dirty="0">
                <a:effectLst/>
                <a:latin typeface="Times New Roman" panose="02020603050405020304" pitchFamily="18" charset="0"/>
                <a:ea typeface="Times New Roman" panose="02020603050405020304" pitchFamily="18" charset="0"/>
              </a:rPr>
              <a:t>x </a:t>
            </a:r>
            <a:r>
              <a:rPr lang="en-US" sz="1600" dirty="0">
                <a:effectLst/>
                <a:latin typeface="Times New Roman" panose="02020603050405020304" pitchFamily="18" charset="0"/>
                <a:ea typeface="Times New Roman" panose="02020603050405020304" pitchFamily="18" charset="0"/>
              </a:rPr>
              <a:t>is a function of </a:t>
            </a:r>
            <a:r>
              <a:rPr lang="en-US" sz="1600" i="1" dirty="0">
                <a:effectLst/>
                <a:latin typeface="Times New Roman" panose="02020603050405020304" pitchFamily="18" charset="0"/>
                <a:ea typeface="Times New Roman" panose="02020603050405020304" pitchFamily="18" charset="0"/>
              </a:rPr>
              <a:t>y</a:t>
            </a:r>
            <a:r>
              <a:rPr lang="en-US" sz="1600" dirty="0">
                <a:effectLst/>
                <a:latin typeface="Times New Roman" panose="02020603050405020304" pitchFamily="18" charset="0"/>
                <a:ea typeface="Times New Roman" panose="02020603050405020304" pitchFamily="18" charset="0"/>
              </a:rPr>
              <a:t>, and we need to find the area between them on a given interval [</a:t>
            </a:r>
            <a:r>
              <a:rPr lang="en-US" sz="1600" i="1" dirty="0">
                <a:effectLst/>
                <a:latin typeface="Times New Roman" panose="02020603050405020304" pitchFamily="18" charset="0"/>
                <a:ea typeface="Times New Roman" panose="02020603050405020304" pitchFamily="18" charset="0"/>
              </a:rPr>
              <a:t>c</a:t>
            </a:r>
            <a:r>
              <a:rPr lang="en-US" sz="1600" dirty="0">
                <a:effectLst/>
                <a:latin typeface="Times New Roman" panose="02020603050405020304" pitchFamily="18" charset="0"/>
                <a:ea typeface="Times New Roman" panose="02020603050405020304" pitchFamily="18" charset="0"/>
              </a:rPr>
              <a:t>, </a:t>
            </a:r>
            <a:r>
              <a:rPr lang="en-US" sz="1600" i="1" dirty="0">
                <a:effectLst/>
                <a:latin typeface="Times New Roman" panose="02020603050405020304" pitchFamily="18" charset="0"/>
                <a:ea typeface="Times New Roman" panose="02020603050405020304" pitchFamily="18" charset="0"/>
              </a:rPr>
              <a:t>d</a:t>
            </a:r>
            <a:r>
              <a:rPr lang="en-US" sz="1600" dirty="0">
                <a:effectLst/>
                <a:latin typeface="Times New Roman" panose="02020603050405020304" pitchFamily="18" charset="0"/>
                <a:ea typeface="Times New Roman" panose="02020603050405020304" pitchFamily="18" charset="0"/>
              </a:rPr>
              <a:t>]. In this case we have the following theorem:</a:t>
            </a:r>
          </a:p>
        </p:txBody>
      </p:sp>
    </p:spTree>
    <p:extLst>
      <p:ext uri="{BB962C8B-B14F-4D97-AF65-F5344CB8AC3E}">
        <p14:creationId xmlns:p14="http://schemas.microsoft.com/office/powerpoint/2010/main" val="38369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B6EF36-C63F-474A-8E6E-678409F9A88E}"/>
              </a:ext>
            </a:extLst>
          </p:cNvPr>
          <p:cNvPicPr>
            <a:picLocks noChangeAspect="1"/>
          </p:cNvPicPr>
          <p:nvPr/>
        </p:nvPicPr>
        <p:blipFill>
          <a:blip r:embed="rId2"/>
          <a:stretch>
            <a:fillRect/>
          </a:stretch>
        </p:blipFill>
        <p:spPr>
          <a:xfrm>
            <a:off x="131394" y="250055"/>
            <a:ext cx="7266356" cy="1045248"/>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A70EE7F-297F-41E3-9C44-4564B685F945}"/>
                  </a:ext>
                </a:extLst>
              </p:cNvPr>
              <p:cNvSpPr txBox="1"/>
              <p:nvPr/>
            </p:nvSpPr>
            <p:spPr>
              <a:xfrm>
                <a:off x="131394" y="1401199"/>
                <a:ext cx="7869606" cy="400110"/>
              </a:xfrm>
              <a:prstGeom prst="rect">
                <a:avLst/>
              </a:prstGeom>
              <a:noFill/>
            </p:spPr>
            <p:txBody>
              <a:bodyPr wrap="square">
                <a:spAutoFit/>
              </a:bodyPr>
              <a:lstStyle/>
              <a:p>
                <a:r>
                  <a:rPr lang="en-US" sz="2000" b="1" dirty="0">
                    <a:solidFill>
                      <a:srgbClr val="3333FF"/>
                    </a:solidFill>
                    <a:effectLst/>
                    <a:latin typeface="Times New Roman" panose="02020603050405020304" pitchFamily="18" charset="0"/>
                    <a:ea typeface="Times New Roman" panose="02020603050405020304" pitchFamily="18" charset="0"/>
                  </a:rPr>
                  <a:t>Example 5:</a:t>
                </a:r>
                <a:r>
                  <a:rPr lang="en-US" sz="2000" dirty="0">
                    <a:effectLst/>
                    <a:latin typeface="Times New Roman" panose="02020603050405020304" pitchFamily="18" charset="0"/>
                    <a:ea typeface="Times New Roman" panose="02020603050405020304" pitchFamily="18" charset="0"/>
                  </a:rPr>
                  <a:t> Find the area enclosed by the graphs of </a:t>
                </a:r>
                <a14:m>
                  <m:oMath xmlns:m="http://schemas.openxmlformats.org/officeDocument/2006/math">
                    <m:r>
                      <a:rPr lang="en-US" sz="2000" b="0" i="1" smtClean="0">
                        <a:effectLst/>
                        <a:latin typeface="Cambria Math" panose="02040503050406030204" pitchFamily="18" charset="0"/>
                        <a:ea typeface="Times New Roman" panose="02020603050405020304" pitchFamily="18" charset="0"/>
                      </a:rPr>
                      <m:t>𝑥</m:t>
                    </m:r>
                    <m:r>
                      <a:rPr lang="en-US" sz="2000" b="0" i="1" smtClean="0">
                        <a:effectLst/>
                        <a:latin typeface="Cambria Math" panose="02040503050406030204" pitchFamily="18" charset="0"/>
                        <a:ea typeface="Times New Roman" panose="02020603050405020304" pitchFamily="18" charset="0"/>
                      </a:rPr>
                      <m:t>=</m:t>
                    </m:r>
                    <m:sSup>
                      <m:sSupPr>
                        <m:ctrlPr>
                          <a:rPr lang="en-US" sz="2000" b="0" i="1" smtClean="0">
                            <a:effectLst/>
                            <a:latin typeface="Cambria Math" panose="02040503050406030204" pitchFamily="18" charset="0"/>
                          </a:rPr>
                        </m:ctrlPr>
                      </m:sSupPr>
                      <m:e>
                        <m:r>
                          <a:rPr lang="en-US" sz="2000" b="0" i="1" smtClean="0">
                            <a:effectLst/>
                            <a:latin typeface="Cambria Math" panose="02040503050406030204" pitchFamily="18" charset="0"/>
                          </a:rPr>
                          <m:t>𝑦</m:t>
                        </m:r>
                      </m:e>
                      <m:sup>
                        <m:r>
                          <a:rPr lang="en-US" sz="2000" b="0" i="1" smtClean="0">
                            <a:effectLst/>
                            <a:latin typeface="Cambria Math" panose="02040503050406030204" pitchFamily="18" charset="0"/>
                          </a:rPr>
                          <m:t>2</m:t>
                        </m:r>
                      </m:sup>
                    </m:sSup>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𝑦</m:t>
                    </m:r>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𝑥</m:t>
                    </m:r>
                    <m:r>
                      <a:rPr lang="en-US" sz="2000" b="0" i="1" smtClean="0">
                        <a:effectLst/>
                        <a:latin typeface="Cambria Math" panose="02040503050406030204" pitchFamily="18" charset="0"/>
                      </a:rPr>
                      <m:t>−2 </m:t>
                    </m:r>
                  </m:oMath>
                </a14:m>
                <a:r>
                  <a:rPr lang="en-US" sz="2000" dirty="0">
                    <a:effectLst/>
                    <a:latin typeface="Times New Roman" panose="02020603050405020304" pitchFamily="18" charset="0"/>
                    <a:ea typeface="Times New Roman" panose="02020603050405020304" pitchFamily="18" charset="0"/>
                  </a:rPr>
                  <a:t> </a:t>
                </a:r>
                <a:endParaRPr lang="en-US" sz="2000" dirty="0"/>
              </a:p>
            </p:txBody>
          </p:sp>
        </mc:Choice>
        <mc:Fallback>
          <p:sp>
            <p:nvSpPr>
              <p:cNvPr id="3" name="TextBox 2">
                <a:extLst>
                  <a:ext uri="{FF2B5EF4-FFF2-40B4-BE49-F238E27FC236}">
                    <a16:creationId xmlns:a16="http://schemas.microsoft.com/office/drawing/2014/main" id="{EA70EE7F-297F-41E3-9C44-4564B685F945}"/>
                  </a:ext>
                </a:extLst>
              </p:cNvPr>
              <p:cNvSpPr txBox="1">
                <a:spLocks noRot="1" noChangeAspect="1" noMove="1" noResize="1" noEditPoints="1" noAdjustHandles="1" noChangeArrowheads="1" noChangeShapeType="1" noTextEdit="1"/>
              </p:cNvSpPr>
              <p:nvPr/>
            </p:nvSpPr>
            <p:spPr>
              <a:xfrm>
                <a:off x="131394" y="1401199"/>
                <a:ext cx="7869606" cy="400110"/>
              </a:xfrm>
              <a:prstGeom prst="rect">
                <a:avLst/>
              </a:prstGeom>
              <a:blipFill>
                <a:blip r:embed="rId3"/>
                <a:stretch>
                  <a:fillRect l="-852" t="-9231" b="-276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CAD6B41-C50D-4AC1-BAB4-124510CA0953}"/>
                  </a:ext>
                </a:extLst>
              </p:cNvPr>
              <p:cNvSpPr txBox="1"/>
              <p:nvPr/>
            </p:nvSpPr>
            <p:spPr>
              <a:xfrm>
                <a:off x="529952" y="1948053"/>
                <a:ext cx="6359055"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To find the intersections, </a:t>
                </a:r>
                <a14:m>
                  <m:oMath xmlns:m="http://schemas.openxmlformats.org/officeDocument/2006/math">
                    <m:r>
                      <a:rPr lang="en-US" i="1">
                        <a:latin typeface="Cambria Math" panose="02040503050406030204" pitchFamily="18" charset="0"/>
                        <a:ea typeface="Times New Roman" panose="02020603050405020304" pitchFamily="18" charset="0"/>
                      </a:rPr>
                      <m:t>𝑥</m:t>
                    </m:r>
                    <m:r>
                      <a:rPr lang="en-US" i="1">
                        <a:latin typeface="Cambria Math" panose="02040503050406030204" pitchFamily="18" charset="0"/>
                        <a:ea typeface="Times New Roman" panose="020206030504050203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    </m:t>
                    </m:r>
                    <m:r>
                      <a:rPr lang="en-US" b="0" i="1" smtClean="0">
                        <a:latin typeface="Cambria Math" panose="02040503050406030204" pitchFamily="18" charset="0"/>
                      </a:rPr>
                      <m:t>𝑥</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+2</m:t>
                    </m:r>
                  </m:oMath>
                </a14:m>
                <a:r>
                  <a:rPr lang="en-US" sz="1800" dirty="0">
                    <a:effectLst/>
                    <a:latin typeface="Times New Roman" panose="02020603050405020304" pitchFamily="18" charset="0"/>
                    <a:ea typeface="Times New Roman" panose="02020603050405020304" pitchFamily="18" charset="0"/>
                  </a:rPr>
                  <a:t>  solve</a:t>
                </a:r>
                <a14:m>
                  <m:oMath xmlns:m="http://schemas.openxmlformats.org/officeDocument/2006/math">
                    <m:sSup>
                      <m:sSupPr>
                        <m:ctrlPr>
                          <a:rPr lang="en-US" sz="1800" b="0" i="1" smtClean="0">
                            <a:effectLst/>
                            <a:latin typeface="Cambria Math" panose="02040503050406030204" pitchFamily="18" charset="0"/>
                          </a:rPr>
                        </m:ctrlPr>
                      </m:sSupPr>
                      <m:e>
                        <m:r>
                          <a:rPr lang="en-US" sz="1800" b="0" i="1" smtClean="0">
                            <a:effectLst/>
                            <a:latin typeface="Cambria Math" panose="02040503050406030204" pitchFamily="18" charset="0"/>
                          </a:rPr>
                          <m:t>  </m:t>
                        </m:r>
                        <m:r>
                          <a:rPr lang="en-US" sz="1800" b="0" i="1" smtClean="0">
                            <a:effectLst/>
                            <a:latin typeface="Cambria Math" panose="02040503050406030204" pitchFamily="18" charset="0"/>
                          </a:rPr>
                          <m:t>𝑦</m:t>
                        </m:r>
                      </m:e>
                      <m:sup>
                        <m:r>
                          <a:rPr lang="en-US" sz="1800" b="0" i="1" smtClean="0">
                            <a:effectLst/>
                            <a:latin typeface="Cambria Math" panose="02040503050406030204" pitchFamily="18" charset="0"/>
                          </a:rPr>
                          <m:t>2 </m:t>
                        </m:r>
                      </m:sup>
                    </m:sSup>
                    <m:r>
                      <a:rPr lang="en-US" sz="1800" b="0" i="1" smtClean="0">
                        <a:effectLst/>
                        <a:latin typeface="Cambria Math" panose="02040503050406030204" pitchFamily="18" charset="0"/>
                      </a:rPr>
                      <m:t>=</m:t>
                    </m:r>
                    <m:r>
                      <a:rPr lang="en-US" sz="1800" b="0" i="1" smtClean="0">
                        <a:effectLst/>
                        <a:latin typeface="Cambria Math" panose="02040503050406030204" pitchFamily="18" charset="0"/>
                      </a:rPr>
                      <m:t>𝑦</m:t>
                    </m:r>
                    <m:r>
                      <a:rPr lang="en-US" sz="1800" b="0" i="1" smtClean="0">
                        <a:effectLst/>
                        <a:latin typeface="Cambria Math" panose="02040503050406030204" pitchFamily="18" charset="0"/>
                      </a:rPr>
                      <m:t>+2</m:t>
                    </m:r>
                  </m:oMath>
                </a14:m>
                <a:endParaRPr lang="en-US" sz="1800" dirty="0"/>
              </a:p>
            </p:txBody>
          </p:sp>
        </mc:Choice>
        <mc:Fallback>
          <p:sp>
            <p:nvSpPr>
              <p:cNvPr id="4" name="TextBox 3">
                <a:extLst>
                  <a:ext uri="{FF2B5EF4-FFF2-40B4-BE49-F238E27FC236}">
                    <a16:creationId xmlns:a16="http://schemas.microsoft.com/office/drawing/2014/main" id="{0CAD6B41-C50D-4AC1-BAB4-124510CA0953}"/>
                  </a:ext>
                </a:extLst>
              </p:cNvPr>
              <p:cNvSpPr txBox="1">
                <a:spLocks noRot="1" noChangeAspect="1" noMove="1" noResize="1" noEditPoints="1" noAdjustHandles="1" noChangeArrowheads="1" noChangeShapeType="1" noTextEdit="1"/>
              </p:cNvSpPr>
              <p:nvPr/>
            </p:nvSpPr>
            <p:spPr>
              <a:xfrm>
                <a:off x="529952" y="1948053"/>
                <a:ext cx="6359055" cy="369332"/>
              </a:xfrm>
              <a:prstGeom prst="rect">
                <a:avLst/>
              </a:prstGeom>
              <a:blipFill>
                <a:blip r:embed="rId4"/>
                <a:stretch>
                  <a:fillRect l="-863" t="-10000" b="-266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62ED546-2052-49FF-B0D1-3C42E35AF4ED}"/>
              </a:ext>
            </a:extLst>
          </p:cNvPr>
          <p:cNvPicPr>
            <a:picLocks noChangeAspect="1"/>
          </p:cNvPicPr>
          <p:nvPr/>
        </p:nvPicPr>
        <p:blipFill>
          <a:blip r:embed="rId5"/>
          <a:stretch>
            <a:fillRect/>
          </a:stretch>
        </p:blipFill>
        <p:spPr>
          <a:xfrm>
            <a:off x="3878837" y="4465699"/>
            <a:ext cx="3457575" cy="1647825"/>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48EC66A-4B35-484A-8840-FD05A66CB3D9}"/>
                  </a:ext>
                </a:extLst>
              </p:cNvPr>
              <p:cNvSpPr txBox="1"/>
              <p:nvPr/>
            </p:nvSpPr>
            <p:spPr>
              <a:xfrm>
                <a:off x="848026" y="2458119"/>
                <a:ext cx="5401222" cy="27699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𝑦</m:t>
                        </m:r>
                      </m:e>
                      <m:sup>
                        <m:r>
                          <a:rPr lang="en-US" i="1">
                            <a:latin typeface="Cambria Math" panose="02040503050406030204" pitchFamily="18" charset="0"/>
                          </a:rPr>
                          <m:t>2 </m:t>
                        </m:r>
                      </m:sup>
                    </m:sSup>
                    <m:r>
                      <a:rPr lang="en-US" b="0" i="1" smtClean="0">
                        <a:latin typeface="Cambria Math" panose="02040503050406030204" pitchFamily="18" charset="0"/>
                      </a:rPr>
                      <m:t>−</m:t>
                    </m:r>
                    <m:r>
                      <a:rPr lang="en-US" i="1">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=0,    </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−2</m:t>
                        </m:r>
                      </m:e>
                    </m:d>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+1</m:t>
                        </m:r>
                      </m:e>
                    </m:d>
                    <m:r>
                      <a:rPr lang="en-US" b="0" i="1" smtClean="0">
                        <a:latin typeface="Cambria Math" panose="02040503050406030204" pitchFamily="18" charset="0"/>
                      </a:rPr>
                      <m:t>=0,    </m:t>
                    </m:r>
                    <m:r>
                      <a:rPr lang="en-US" b="0" i="1" smtClean="0">
                        <a:latin typeface="Cambria Math" panose="02040503050406030204" pitchFamily="18" charset="0"/>
                      </a:rPr>
                      <m:t>𝑦</m:t>
                    </m:r>
                    <m:r>
                      <a:rPr lang="en-US" b="0" i="1" smtClean="0">
                        <a:latin typeface="Cambria Math" panose="02040503050406030204" pitchFamily="18" charset="0"/>
                      </a:rPr>
                      <m:t>=2,  </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1</a:t>
                </a:r>
              </a:p>
            </p:txBody>
          </p:sp>
        </mc:Choice>
        <mc:Fallback>
          <p:sp>
            <p:nvSpPr>
              <p:cNvPr id="6" name="TextBox 5">
                <a:extLst>
                  <a:ext uri="{FF2B5EF4-FFF2-40B4-BE49-F238E27FC236}">
                    <a16:creationId xmlns:a16="http://schemas.microsoft.com/office/drawing/2014/main" id="{348EC66A-4B35-484A-8840-FD05A66CB3D9}"/>
                  </a:ext>
                </a:extLst>
              </p:cNvPr>
              <p:cNvSpPr txBox="1">
                <a:spLocks noRot="1" noChangeAspect="1" noMove="1" noResize="1" noEditPoints="1" noAdjustHandles="1" noChangeArrowheads="1" noChangeShapeType="1" noTextEdit="1"/>
              </p:cNvSpPr>
              <p:nvPr/>
            </p:nvSpPr>
            <p:spPr>
              <a:xfrm>
                <a:off x="848026" y="2458119"/>
                <a:ext cx="5401222" cy="276999"/>
              </a:xfrm>
              <a:prstGeom prst="rect">
                <a:avLst/>
              </a:prstGeom>
              <a:blipFill>
                <a:blip r:embed="rId6"/>
                <a:stretch>
                  <a:fillRect l="-113" t="-19565" b="-1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8670FDB-A2AD-44C5-8776-C5F073042266}"/>
                  </a:ext>
                </a:extLst>
              </p:cNvPr>
              <p:cNvSpPr txBox="1"/>
              <p:nvPr/>
            </p:nvSpPr>
            <p:spPr>
              <a:xfrm>
                <a:off x="600521" y="2946826"/>
                <a:ext cx="3278316" cy="6478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𝐴𝑟𝑒𝑎</m:t>
                      </m:r>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2</m:t>
                          </m:r>
                        </m:sup>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+2</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e>
                          </m:d>
                          <m:r>
                            <a:rPr lang="en-US" b="0" i="1" smtClean="0">
                              <a:latin typeface="Cambria Math" panose="02040503050406030204" pitchFamily="18" charset="0"/>
                            </a:rPr>
                            <m:t>𝑑𝑦</m:t>
                          </m:r>
                          <m:r>
                            <a:rPr lang="en-US" b="0" i="1" smtClean="0">
                              <a:latin typeface="Cambria Math" panose="02040503050406030204" pitchFamily="18" charset="0"/>
                            </a:rPr>
                            <m:t>=</m:t>
                          </m:r>
                        </m:e>
                      </m:nary>
                    </m:oMath>
                  </m:oMathPara>
                </a14:m>
                <a:endParaRPr lang="en-US" dirty="0"/>
              </a:p>
            </p:txBody>
          </p:sp>
        </mc:Choice>
        <mc:Fallback>
          <p:sp>
            <p:nvSpPr>
              <p:cNvPr id="7" name="TextBox 6">
                <a:extLst>
                  <a:ext uri="{FF2B5EF4-FFF2-40B4-BE49-F238E27FC236}">
                    <a16:creationId xmlns:a16="http://schemas.microsoft.com/office/drawing/2014/main" id="{78670FDB-A2AD-44C5-8776-C5F073042266}"/>
                  </a:ext>
                </a:extLst>
              </p:cNvPr>
              <p:cNvSpPr txBox="1">
                <a:spLocks noRot="1" noChangeAspect="1" noMove="1" noResize="1" noEditPoints="1" noAdjustHandles="1" noChangeArrowheads="1" noChangeShapeType="1" noTextEdit="1"/>
              </p:cNvSpPr>
              <p:nvPr/>
            </p:nvSpPr>
            <p:spPr>
              <a:xfrm>
                <a:off x="600521" y="2946826"/>
                <a:ext cx="3278316" cy="6478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34A84E5-8468-471F-B5F2-EC0C731274E7}"/>
                  </a:ext>
                </a:extLst>
              </p:cNvPr>
              <p:cNvSpPr txBox="1"/>
              <p:nvPr/>
            </p:nvSpPr>
            <p:spPr>
              <a:xfrm>
                <a:off x="3548637" y="3071113"/>
                <a:ext cx="2194062" cy="7157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e>
                          </m:d>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dirty="0"/>
              </a:p>
            </p:txBody>
          </p:sp>
        </mc:Choice>
        <mc:Fallback>
          <p:sp>
            <p:nvSpPr>
              <p:cNvPr id="8" name="TextBox 7">
                <a:extLst>
                  <a:ext uri="{FF2B5EF4-FFF2-40B4-BE49-F238E27FC236}">
                    <a16:creationId xmlns:a16="http://schemas.microsoft.com/office/drawing/2014/main" id="{334A84E5-8468-471F-B5F2-EC0C731274E7}"/>
                  </a:ext>
                </a:extLst>
              </p:cNvPr>
              <p:cNvSpPr txBox="1">
                <a:spLocks noRot="1" noChangeAspect="1" noMove="1" noResize="1" noEditPoints="1" noAdjustHandles="1" noChangeArrowheads="1" noChangeShapeType="1" noTextEdit="1"/>
              </p:cNvSpPr>
              <p:nvPr/>
            </p:nvSpPr>
            <p:spPr>
              <a:xfrm>
                <a:off x="3548637" y="3071113"/>
                <a:ext cx="2194062" cy="71577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612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76F323F-CAE1-4A42-AA76-8422C042CC44}"/>
                  </a:ext>
                </a:extLst>
              </p:cNvPr>
              <p:cNvSpPr txBox="1"/>
              <p:nvPr/>
            </p:nvSpPr>
            <p:spPr>
              <a:xfrm>
                <a:off x="190500" y="168245"/>
                <a:ext cx="7721600" cy="369332"/>
              </a:xfrm>
              <a:prstGeom prst="rect">
                <a:avLst/>
              </a:prstGeom>
              <a:noFill/>
            </p:spPr>
            <p:txBody>
              <a:bodyPr wrap="square">
                <a:spAutoFit/>
              </a:bodyPr>
              <a:lstStyle/>
              <a:p>
                <a:r>
                  <a:rPr lang="en-US" sz="1800" b="1" dirty="0">
                    <a:solidFill>
                      <a:srgbClr val="0000FF"/>
                    </a:solidFill>
                    <a:effectLst/>
                    <a:latin typeface="Times New Roman" panose="02020603050405020304" pitchFamily="18" charset="0"/>
                    <a:ea typeface="Times New Roman" panose="02020603050405020304" pitchFamily="18" charset="0"/>
                  </a:rPr>
                  <a:t>Example 1:</a:t>
                </a:r>
                <a:r>
                  <a:rPr lang="en-US" sz="1800" dirty="0">
                    <a:effectLst/>
                    <a:latin typeface="Times New Roman" panose="02020603050405020304" pitchFamily="18" charset="0"/>
                    <a:ea typeface="Times New Roman" panose="02020603050405020304" pitchFamily="18" charset="0"/>
                  </a:rPr>
                  <a:t> if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1800" dirty="0">
                    <a:effectLst/>
                    <a:latin typeface="Times New Roman" panose="02020603050405020304" pitchFamily="18" charset="0"/>
                    <a:ea typeface="Times New Roman" panose="02020603050405020304" pitchFamily="18" charset="0"/>
                  </a:rPr>
                  <a:t>, find </a:t>
                </a:r>
                <a14:m>
                  <m:oMath xmlns:m="http://schemas.openxmlformats.org/officeDocument/2006/math">
                    <m:r>
                      <a:rPr lang="en-US" sz="1800" i="1" smtClean="0">
                        <a:effectLst/>
                        <a:latin typeface="Cambria Math" panose="02040503050406030204" pitchFamily="18" charset="0"/>
                        <a:ea typeface="Cambria Math" panose="02040503050406030204" pitchFamily="18" charset="0"/>
                      </a:rPr>
                      <m:t>∆</m:t>
                    </m:r>
                    <m:r>
                      <a:rPr lang="en-US" sz="1800" b="0" i="1" smtClean="0">
                        <a:effectLst/>
                        <a:latin typeface="Cambria Math" panose="02040503050406030204" pitchFamily="18" charset="0"/>
                        <a:ea typeface="Cambria Math" panose="02040503050406030204" pitchFamily="18" charset="0"/>
                      </a:rPr>
                      <m:t>𝑦</m:t>
                    </m:r>
                    <m:r>
                      <a:rPr lang="en-US" sz="1800" b="0" i="1" smtClean="0">
                        <a:effectLst/>
                        <a:latin typeface="Cambria Math" panose="02040503050406030204" pitchFamily="18" charset="0"/>
                        <a:ea typeface="Cambria Math" panose="02040503050406030204" pitchFamily="18" charset="0"/>
                      </a:rPr>
                      <m:t> </m:t>
                    </m:r>
                    <m:r>
                      <a:rPr lang="en-US" sz="1800" b="0" i="1" smtClean="0">
                        <a:effectLst/>
                        <a:latin typeface="Cambria Math" panose="02040503050406030204" pitchFamily="18" charset="0"/>
                        <a:ea typeface="Cambria Math" panose="02040503050406030204" pitchFamily="18" charset="0"/>
                      </a:rPr>
                      <m:t>𝑎𝑛𝑑</m:t>
                    </m:r>
                    <m:r>
                      <a:rPr lang="en-US" sz="1800" b="0" i="1" smtClean="0">
                        <a:effectLst/>
                        <a:latin typeface="Cambria Math" panose="02040503050406030204" pitchFamily="18" charset="0"/>
                        <a:ea typeface="Cambria Math" panose="02040503050406030204" pitchFamily="18" charset="0"/>
                      </a:rPr>
                      <m:t> </m:t>
                    </m:r>
                    <m:r>
                      <a:rPr lang="en-US" sz="1800" b="0" i="1" smtClean="0">
                        <a:effectLst/>
                        <a:latin typeface="Cambria Math" panose="02040503050406030204" pitchFamily="18" charset="0"/>
                        <a:ea typeface="Cambria Math" panose="02040503050406030204" pitchFamily="18" charset="0"/>
                      </a:rPr>
                      <m:t>𝑑𝑦</m:t>
                    </m:r>
                    <m:r>
                      <a:rPr lang="en-US" sz="1800" b="0" i="1" smtClean="0">
                        <a:effectLst/>
                        <a:latin typeface="Cambria Math" panose="02040503050406030204" pitchFamily="18" charset="0"/>
                        <a:ea typeface="Cambria Math" panose="02040503050406030204" pitchFamily="18" charset="0"/>
                      </a:rPr>
                      <m:t> </m:t>
                    </m:r>
                    <m:r>
                      <a:rPr lang="en-US" sz="1800" b="0" i="1" smtClean="0">
                        <a:effectLst/>
                        <a:latin typeface="Cambria Math" panose="02040503050406030204" pitchFamily="18" charset="0"/>
                        <a:ea typeface="Cambria Math" panose="02040503050406030204" pitchFamily="18" charset="0"/>
                      </a:rPr>
                      <m:t>𝑤h𝑒𝑛</m:t>
                    </m:r>
                    <m:r>
                      <a:rPr lang="en-US" sz="1800" b="0" i="1" smtClean="0">
                        <a:effectLst/>
                        <a:latin typeface="Cambria Math" panose="02040503050406030204" pitchFamily="18" charset="0"/>
                        <a:ea typeface="Cambria Math" panose="02040503050406030204" pitchFamily="18" charset="0"/>
                      </a:rPr>
                      <m:t> </m:t>
                    </m:r>
                    <m:r>
                      <a:rPr lang="en-US" sz="1800" b="0" i="1" smtClean="0">
                        <a:effectLst/>
                        <a:latin typeface="Cambria Math" panose="02040503050406030204" pitchFamily="18" charset="0"/>
                        <a:ea typeface="Cambria Math" panose="02040503050406030204" pitchFamily="18" charset="0"/>
                      </a:rPr>
                      <m:t>𝑥</m:t>
                    </m:r>
                    <m:r>
                      <a:rPr lang="en-US" sz="1800" b="0" i="1" smtClean="0">
                        <a:effectLst/>
                        <a:latin typeface="Cambria Math" panose="02040503050406030204" pitchFamily="18" charset="0"/>
                        <a:ea typeface="Cambria Math" panose="02040503050406030204" pitchFamily="18" charset="0"/>
                      </a:rPr>
                      <m:t>=−1 , ∆</m:t>
                    </m:r>
                    <m:r>
                      <a:rPr lang="en-US" sz="1800" b="0" i="1" smtClean="0">
                        <a:effectLst/>
                        <a:latin typeface="Cambria Math" panose="02040503050406030204" pitchFamily="18" charset="0"/>
                        <a:ea typeface="Cambria Math" panose="02040503050406030204" pitchFamily="18" charset="0"/>
                      </a:rPr>
                      <m:t>𝑥</m:t>
                    </m:r>
                    <m:r>
                      <a:rPr lang="en-US" sz="1800" b="0" i="1" smtClean="0">
                        <a:effectLst/>
                        <a:latin typeface="Cambria Math" panose="02040503050406030204" pitchFamily="18" charset="0"/>
                        <a:ea typeface="Cambria Math" panose="02040503050406030204" pitchFamily="18" charset="0"/>
                      </a:rPr>
                      <m:t>=−.03</m:t>
                    </m:r>
                  </m:oMath>
                </a14:m>
                <a:r>
                  <a:rPr lang="en-US" sz="1800" dirty="0">
                    <a:effectLst/>
                    <a:latin typeface="Times New Roman" panose="02020603050405020304" pitchFamily="18" charset="0"/>
                    <a:ea typeface="Times New Roman" panose="02020603050405020304" pitchFamily="18" charset="0"/>
                  </a:rPr>
                  <a:t> </a:t>
                </a:r>
                <a:endParaRPr lang="en-US" sz="1800" dirty="0"/>
              </a:p>
            </p:txBody>
          </p:sp>
        </mc:Choice>
        <mc:Fallback>
          <p:sp>
            <p:nvSpPr>
              <p:cNvPr id="2" name="TextBox 1">
                <a:extLst>
                  <a:ext uri="{FF2B5EF4-FFF2-40B4-BE49-F238E27FC236}">
                    <a16:creationId xmlns:a16="http://schemas.microsoft.com/office/drawing/2014/main" id="{C76F323F-CAE1-4A42-AA76-8422C042CC44}"/>
                  </a:ext>
                </a:extLst>
              </p:cNvPr>
              <p:cNvSpPr txBox="1">
                <a:spLocks noRot="1" noChangeAspect="1" noMove="1" noResize="1" noEditPoints="1" noAdjustHandles="1" noChangeArrowheads="1" noChangeShapeType="1" noTextEdit="1"/>
              </p:cNvSpPr>
              <p:nvPr/>
            </p:nvSpPr>
            <p:spPr>
              <a:xfrm>
                <a:off x="190500" y="168245"/>
                <a:ext cx="7721600" cy="369332"/>
              </a:xfrm>
              <a:prstGeom prst="rect">
                <a:avLst/>
              </a:prstGeom>
              <a:blipFill>
                <a:blip r:embed="rId2"/>
                <a:stretch>
                  <a:fillRect l="-631" t="-10000" b="-2666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BB60B719-8306-449E-8021-C251B1C4DBAD}"/>
              </a:ext>
            </a:extLst>
          </p:cNvPr>
          <p:cNvPicPr>
            <a:picLocks noChangeAspect="1"/>
          </p:cNvPicPr>
          <p:nvPr/>
        </p:nvPicPr>
        <p:blipFill>
          <a:blip r:embed="rId3"/>
          <a:stretch>
            <a:fillRect/>
          </a:stretch>
        </p:blipFill>
        <p:spPr>
          <a:xfrm>
            <a:off x="341312" y="725487"/>
            <a:ext cx="866775" cy="200025"/>
          </a:xfrm>
          <a:prstGeom prst="rect">
            <a:avLst/>
          </a:prstGeom>
        </p:spPr>
      </p:pic>
      <p:pic>
        <p:nvPicPr>
          <p:cNvPr id="4" name="Picture 3">
            <a:extLst>
              <a:ext uri="{FF2B5EF4-FFF2-40B4-BE49-F238E27FC236}">
                <a16:creationId xmlns:a16="http://schemas.microsoft.com/office/drawing/2014/main" id="{74B61E03-E324-4D08-9B7D-AB29CD802531}"/>
              </a:ext>
            </a:extLst>
          </p:cNvPr>
          <p:cNvPicPr>
            <a:picLocks noChangeAspect="1"/>
          </p:cNvPicPr>
          <p:nvPr/>
        </p:nvPicPr>
        <p:blipFill>
          <a:blip r:embed="rId4"/>
          <a:stretch>
            <a:fillRect/>
          </a:stretch>
        </p:blipFill>
        <p:spPr>
          <a:xfrm>
            <a:off x="1228724" y="1048418"/>
            <a:ext cx="2074703" cy="282914"/>
          </a:xfrm>
          <a:prstGeom prst="rect">
            <a:avLst/>
          </a:prstGeom>
        </p:spPr>
      </p:pic>
      <p:pic>
        <p:nvPicPr>
          <p:cNvPr id="5" name="Picture 4">
            <a:extLst>
              <a:ext uri="{FF2B5EF4-FFF2-40B4-BE49-F238E27FC236}">
                <a16:creationId xmlns:a16="http://schemas.microsoft.com/office/drawing/2014/main" id="{075F143D-96AC-4B3A-B382-39B0BAC5ABB7}"/>
              </a:ext>
            </a:extLst>
          </p:cNvPr>
          <p:cNvPicPr>
            <a:picLocks noChangeAspect="1"/>
          </p:cNvPicPr>
          <p:nvPr/>
        </p:nvPicPr>
        <p:blipFill>
          <a:blip r:embed="rId5"/>
          <a:stretch>
            <a:fillRect/>
          </a:stretch>
        </p:blipFill>
        <p:spPr>
          <a:xfrm>
            <a:off x="3498849" y="1062007"/>
            <a:ext cx="2245911" cy="286978"/>
          </a:xfrm>
          <a:prstGeom prst="rect">
            <a:avLst/>
          </a:prstGeom>
        </p:spPr>
      </p:pic>
      <p:pic>
        <p:nvPicPr>
          <p:cNvPr id="6" name="Picture 5">
            <a:extLst>
              <a:ext uri="{FF2B5EF4-FFF2-40B4-BE49-F238E27FC236}">
                <a16:creationId xmlns:a16="http://schemas.microsoft.com/office/drawing/2014/main" id="{D67131A7-1EA1-4CAD-B145-1FE9E3124B9C}"/>
              </a:ext>
            </a:extLst>
          </p:cNvPr>
          <p:cNvPicPr>
            <a:picLocks noChangeAspect="1"/>
          </p:cNvPicPr>
          <p:nvPr/>
        </p:nvPicPr>
        <p:blipFill>
          <a:blip r:embed="rId6"/>
          <a:stretch>
            <a:fillRect/>
          </a:stretch>
        </p:blipFill>
        <p:spPr>
          <a:xfrm>
            <a:off x="1543049" y="1508224"/>
            <a:ext cx="1955800" cy="282914"/>
          </a:xfrm>
          <a:prstGeom prst="rect">
            <a:avLst/>
          </a:prstGeom>
        </p:spPr>
      </p:pic>
      <p:pic>
        <p:nvPicPr>
          <p:cNvPr id="7" name="Picture 6">
            <a:extLst>
              <a:ext uri="{FF2B5EF4-FFF2-40B4-BE49-F238E27FC236}">
                <a16:creationId xmlns:a16="http://schemas.microsoft.com/office/drawing/2014/main" id="{2F662634-DDF5-40B3-BE83-19F2C26D1006}"/>
              </a:ext>
            </a:extLst>
          </p:cNvPr>
          <p:cNvPicPr>
            <a:picLocks noChangeAspect="1"/>
          </p:cNvPicPr>
          <p:nvPr/>
        </p:nvPicPr>
        <p:blipFill>
          <a:blip r:embed="rId7"/>
          <a:stretch>
            <a:fillRect/>
          </a:stretch>
        </p:blipFill>
        <p:spPr>
          <a:xfrm>
            <a:off x="3584452" y="1519175"/>
            <a:ext cx="2074703" cy="345784"/>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C7ED9F4-E457-4762-84EB-2E4609F68454}"/>
                  </a:ext>
                </a:extLst>
              </p:cNvPr>
              <p:cNvSpPr txBox="1"/>
              <p:nvPr/>
            </p:nvSpPr>
            <p:spPr>
              <a:xfrm>
                <a:off x="5422900" y="2439301"/>
                <a:ext cx="72666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0.18</m:t>
                      </m:r>
                    </m:oMath>
                  </m:oMathPara>
                </a14:m>
                <a:endParaRPr lang="en-US" sz="1800" dirty="0"/>
              </a:p>
            </p:txBody>
          </p:sp>
        </mc:Choice>
        <mc:Fallback>
          <p:sp>
            <p:nvSpPr>
              <p:cNvPr id="8" name="TextBox 7">
                <a:extLst>
                  <a:ext uri="{FF2B5EF4-FFF2-40B4-BE49-F238E27FC236}">
                    <a16:creationId xmlns:a16="http://schemas.microsoft.com/office/drawing/2014/main" id="{5C7ED9F4-E457-4762-84EB-2E4609F68454}"/>
                  </a:ext>
                </a:extLst>
              </p:cNvPr>
              <p:cNvSpPr txBox="1">
                <a:spLocks noRot="1" noChangeAspect="1" noMove="1" noResize="1" noEditPoints="1" noAdjustHandles="1" noChangeArrowheads="1" noChangeShapeType="1" noTextEdit="1"/>
              </p:cNvSpPr>
              <p:nvPr/>
            </p:nvSpPr>
            <p:spPr>
              <a:xfrm>
                <a:off x="5422900" y="2439301"/>
                <a:ext cx="72666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D5475A0-6E92-495B-B86B-26AACA042651}"/>
                  </a:ext>
                </a:extLst>
              </p:cNvPr>
              <p:cNvSpPr txBox="1"/>
              <p:nvPr/>
            </p:nvSpPr>
            <p:spPr>
              <a:xfrm>
                <a:off x="256432" y="2416118"/>
                <a:ext cx="636905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𝑑𝑦</m:t>
                      </m:r>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𝑓</m:t>
                          </m:r>
                        </m:e>
                        <m:sup>
                          <m:r>
                            <a:rPr lang="en-US" sz="1800" i="0">
                              <a:latin typeface="Cambria Math" panose="02040503050406030204" pitchFamily="18" charset="0"/>
                            </a:rPr>
                            <m:t>′</m:t>
                          </m:r>
                        </m:sup>
                      </m:sSup>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𝑑𝑥</m:t>
                      </m:r>
                      <m:r>
                        <a:rPr lang="en-US" sz="1800" i="0">
                          <a:latin typeface="Cambria Math" panose="02040503050406030204" pitchFamily="18" charset="0"/>
                        </a:rPr>
                        <m:t>=6</m:t>
                      </m:r>
                      <m:r>
                        <a:rPr lang="en-US" sz="1800" i="1">
                          <a:latin typeface="Cambria Math" panose="02040503050406030204" pitchFamily="18" charset="0"/>
                        </a:rPr>
                        <m:t>𝑥𝑑𝑥</m:t>
                      </m:r>
                      <m:r>
                        <a:rPr lang="en-US" sz="1800" b="0" i="1" smtClean="0">
                          <a:latin typeface="Cambria Math" panose="02040503050406030204" pitchFamily="18" charset="0"/>
                        </a:rPr>
                        <m:t>=6</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e>
                      </m:d>
                      <m:d>
                        <m:dPr>
                          <m:ctrlPr>
                            <a:rPr lang="en-US" sz="1800" b="0" i="1" smtClean="0">
                              <a:latin typeface="Cambria Math" panose="02040503050406030204" pitchFamily="18" charset="0"/>
                            </a:rPr>
                          </m:ctrlPr>
                        </m:dPr>
                        <m:e>
                          <m:r>
                            <a:rPr lang="en-US" sz="1800" b="0" i="1" smtClean="0">
                              <a:latin typeface="Cambria Math" panose="02040503050406030204" pitchFamily="18" charset="0"/>
                            </a:rPr>
                            <m:t>−.03</m:t>
                          </m:r>
                        </m:e>
                      </m:d>
                      <m:r>
                        <a:rPr lang="en-US" sz="1800" b="0" i="1" smtClean="0">
                          <a:latin typeface="Cambria Math" panose="02040503050406030204" pitchFamily="18" charset="0"/>
                        </a:rPr>
                        <m:t>=</m:t>
                      </m:r>
                    </m:oMath>
                  </m:oMathPara>
                </a14:m>
                <a:endParaRPr lang="en-US" sz="1800" dirty="0"/>
              </a:p>
            </p:txBody>
          </p:sp>
        </mc:Choice>
        <mc:Fallback>
          <p:sp>
            <p:nvSpPr>
              <p:cNvPr id="9" name="TextBox 8">
                <a:extLst>
                  <a:ext uri="{FF2B5EF4-FFF2-40B4-BE49-F238E27FC236}">
                    <a16:creationId xmlns:a16="http://schemas.microsoft.com/office/drawing/2014/main" id="{FD5475A0-6E92-495B-B86B-26AACA042651}"/>
                  </a:ext>
                </a:extLst>
              </p:cNvPr>
              <p:cNvSpPr txBox="1">
                <a:spLocks noRot="1" noChangeAspect="1" noMove="1" noResize="1" noEditPoints="1" noAdjustHandles="1" noChangeArrowheads="1" noChangeShapeType="1" noTextEdit="1"/>
              </p:cNvSpPr>
              <p:nvPr/>
            </p:nvSpPr>
            <p:spPr>
              <a:xfrm>
                <a:off x="256432" y="2416118"/>
                <a:ext cx="6369050" cy="369332"/>
              </a:xfrm>
              <a:prstGeom prst="rect">
                <a:avLst/>
              </a:prstGeom>
              <a:blipFill>
                <a:blip r:embed="rId9"/>
                <a:stretch>
                  <a:fillRect b="-1475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6D33E18-6D4E-4812-86ED-09C309D5BAF7}"/>
              </a:ext>
            </a:extLst>
          </p:cNvPr>
          <p:cNvSpPr txBox="1"/>
          <p:nvPr/>
        </p:nvSpPr>
        <p:spPr>
          <a:xfrm>
            <a:off x="4257245" y="2716016"/>
            <a:ext cx="6369050" cy="369332"/>
          </a:xfrm>
          <a:prstGeom prst="rect">
            <a:avLst/>
          </a:prstGeom>
          <a:noFill/>
        </p:spPr>
        <p:txBody>
          <a:bodyPr wrap="square">
            <a:spAutoFit/>
          </a:bodyPr>
          <a:lstStyle/>
          <a:p>
            <a:endParaRPr lang="en-US" sz="1800"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942AF725-7506-4C25-817B-20FB951DB933}"/>
                  </a:ext>
                </a:extLst>
              </p:cNvPr>
              <p:cNvSpPr txBox="1"/>
              <p:nvPr/>
            </p:nvSpPr>
            <p:spPr>
              <a:xfrm>
                <a:off x="0" y="2892908"/>
                <a:ext cx="6567442" cy="400110"/>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2:</a:t>
                </a:r>
                <a:r>
                  <a:rPr lang="en-US" sz="1800" dirty="0">
                    <a:effectLst/>
                    <a:latin typeface="Times New Roman" panose="02020603050405020304" pitchFamily="18" charset="0"/>
                    <a:ea typeface="Times New Roman" panose="02020603050405020304" pitchFamily="18" charset="0"/>
                  </a:rPr>
                  <a:t> approximate</a:t>
                </a:r>
                <a14:m>
                  <m:oMath xmlns:m="http://schemas.openxmlformats.org/officeDocument/2006/math">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1.01</m:t>
                        </m:r>
                      </m:e>
                    </m:rad>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11" name="TextBox 10">
                <a:extLst>
                  <a:ext uri="{FF2B5EF4-FFF2-40B4-BE49-F238E27FC236}">
                    <a16:creationId xmlns:a16="http://schemas.microsoft.com/office/drawing/2014/main" id="{942AF725-7506-4C25-817B-20FB951DB933}"/>
                  </a:ext>
                </a:extLst>
              </p:cNvPr>
              <p:cNvSpPr txBox="1">
                <a:spLocks noRot="1" noChangeAspect="1" noMove="1" noResize="1" noEditPoints="1" noAdjustHandles="1" noChangeArrowheads="1" noChangeShapeType="1" noTextEdit="1"/>
              </p:cNvSpPr>
              <p:nvPr/>
            </p:nvSpPr>
            <p:spPr>
              <a:xfrm>
                <a:off x="0" y="2892908"/>
                <a:ext cx="6567442" cy="400110"/>
              </a:xfrm>
              <a:prstGeom prst="rect">
                <a:avLst/>
              </a:prstGeom>
              <a:blipFill>
                <a:blip r:embed="rId10"/>
                <a:stretch>
                  <a:fillRect l="-743" t="-1538" b="-2461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0D3A73A7-678A-47E2-85C3-9BDE4D28B5F3}"/>
              </a:ext>
            </a:extLst>
          </p:cNvPr>
          <p:cNvSpPr txBox="1"/>
          <p:nvPr/>
        </p:nvSpPr>
        <p:spPr>
          <a:xfrm>
            <a:off x="190500" y="3469910"/>
            <a:ext cx="6434982"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8145842-0FBD-49B4-8B53-B878B38102E2}"/>
                  </a:ext>
                </a:extLst>
              </p:cNvPr>
              <p:cNvSpPr txBox="1"/>
              <p:nvPr/>
            </p:nvSpPr>
            <p:spPr>
              <a:xfrm>
                <a:off x="132460" y="3905812"/>
                <a:ext cx="6434982" cy="37241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Use the function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rad>
                  </m:oMath>
                </a14:m>
                <a:endParaRPr lang="en-US" sz="1800" dirty="0"/>
              </a:p>
            </p:txBody>
          </p:sp>
        </mc:Choice>
        <mc:Fallback>
          <p:sp>
            <p:nvSpPr>
              <p:cNvPr id="13" name="TextBox 12">
                <a:extLst>
                  <a:ext uri="{FF2B5EF4-FFF2-40B4-BE49-F238E27FC236}">
                    <a16:creationId xmlns:a16="http://schemas.microsoft.com/office/drawing/2014/main" id="{28145842-0FBD-49B4-8B53-B878B38102E2}"/>
                  </a:ext>
                </a:extLst>
              </p:cNvPr>
              <p:cNvSpPr txBox="1">
                <a:spLocks noRot="1" noChangeAspect="1" noMove="1" noResize="1" noEditPoints="1" noAdjustHandles="1" noChangeArrowheads="1" noChangeShapeType="1" noTextEdit="1"/>
              </p:cNvSpPr>
              <p:nvPr/>
            </p:nvSpPr>
            <p:spPr>
              <a:xfrm>
                <a:off x="132460" y="3905812"/>
                <a:ext cx="6434982" cy="372410"/>
              </a:xfrm>
              <a:prstGeom prst="rect">
                <a:avLst/>
              </a:prstGeom>
              <a:blipFill>
                <a:blip r:embed="rId11"/>
                <a:stretch>
                  <a:fillRect l="-853" t="-8197" b="-262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37F89AC-57B8-4740-B077-D56A750A561A}"/>
                  </a:ext>
                </a:extLst>
              </p:cNvPr>
              <p:cNvSpPr txBox="1"/>
              <p:nvPr/>
            </p:nvSpPr>
            <p:spPr>
              <a:xfrm>
                <a:off x="3471741" y="3870401"/>
                <a:ext cx="6434982" cy="39312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and approximate </a:t>
                </a:r>
                <a14:m>
                  <m:oMath xmlns:m="http://schemas.openxmlformats.org/officeDocument/2006/math">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1+0.01</m:t>
                        </m:r>
                      </m:e>
                    </m:rad>
                  </m:oMath>
                </a14:m>
                <a:endParaRPr lang="en-US" sz="1800" dirty="0"/>
              </a:p>
            </p:txBody>
          </p:sp>
        </mc:Choice>
        <mc:Fallback>
          <p:sp>
            <p:nvSpPr>
              <p:cNvPr id="14" name="TextBox 13">
                <a:extLst>
                  <a:ext uri="{FF2B5EF4-FFF2-40B4-BE49-F238E27FC236}">
                    <a16:creationId xmlns:a16="http://schemas.microsoft.com/office/drawing/2014/main" id="{237F89AC-57B8-4740-B077-D56A750A561A}"/>
                  </a:ext>
                </a:extLst>
              </p:cNvPr>
              <p:cNvSpPr txBox="1">
                <a:spLocks noRot="1" noChangeAspect="1" noMove="1" noResize="1" noEditPoints="1" noAdjustHandles="1" noChangeArrowheads="1" noChangeShapeType="1" noTextEdit="1"/>
              </p:cNvSpPr>
              <p:nvPr/>
            </p:nvSpPr>
            <p:spPr>
              <a:xfrm>
                <a:off x="3471741" y="3870401"/>
                <a:ext cx="6434982" cy="393121"/>
              </a:xfrm>
              <a:prstGeom prst="rect">
                <a:avLst/>
              </a:prstGeom>
              <a:blipFill>
                <a:blip r:embed="rId12"/>
                <a:stretch>
                  <a:fillRect l="-853" t="-3125"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60AEC30-87BD-4320-9920-B1467C59BAC3}"/>
                  </a:ext>
                </a:extLst>
              </p:cNvPr>
              <p:cNvSpPr txBox="1"/>
              <p:nvPr/>
            </p:nvSpPr>
            <p:spPr>
              <a:xfrm>
                <a:off x="-238115" y="4509496"/>
                <a:ext cx="6434982" cy="369332"/>
              </a:xfrm>
              <a:prstGeom prst="rect">
                <a:avLst/>
              </a:prstGeom>
              <a:noFill/>
            </p:spPr>
            <p:txBody>
              <a:bodyPr wrap="square">
                <a:spAutoFit/>
              </a:bodyPr>
              <a:lstStyle/>
              <a:p>
                <a:pPr algn="ctr"/>
                <a14:m>
                  <m:oMath xmlns:m="http://schemas.openxmlformats.org/officeDocument/2006/math">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r>
                      <a:rPr lang="en-US" sz="1800" i="1" smtClean="0">
                        <a:latin typeface="Cambria Math" panose="02040503050406030204" pitchFamily="18" charset="0"/>
                      </a:rPr>
                      <m:t>𝛥</m:t>
                    </m:r>
                    <m:r>
                      <a:rPr lang="en-US" sz="1800" i="1" smtClean="0">
                        <a:latin typeface="Cambria Math" panose="02040503050406030204" pitchFamily="18" charset="0"/>
                      </a:rPr>
                      <m:t>𝑥</m:t>
                    </m:r>
                    <m:r>
                      <a:rPr lang="en-US" sz="1800" b="0" i="1" smtClean="0">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r>
                      <a:rPr lang="en-US" sz="1800" i="1" smtClean="0">
                        <a:latin typeface="Cambria Math" panose="02040503050406030204" pitchFamily="18" charset="0"/>
                      </a:rPr>
                      <m:t>𝑑𝑦</m:t>
                    </m:r>
                    <m:r>
                      <a:rPr lang="en-US" sz="180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𝑓</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𝑑𝑥</m:t>
                    </m:r>
                  </m:oMath>
                </a14:m>
                <a:r>
                  <a:rPr lang="en-US" sz="1800" dirty="0"/>
                  <a:t>.</a:t>
                </a:r>
              </a:p>
            </p:txBody>
          </p:sp>
        </mc:Choice>
        <mc:Fallback>
          <p:sp>
            <p:nvSpPr>
              <p:cNvPr id="15" name="TextBox 14">
                <a:extLst>
                  <a:ext uri="{FF2B5EF4-FFF2-40B4-BE49-F238E27FC236}">
                    <a16:creationId xmlns:a16="http://schemas.microsoft.com/office/drawing/2014/main" id="{160AEC30-87BD-4320-9920-B1467C59BAC3}"/>
                  </a:ext>
                </a:extLst>
              </p:cNvPr>
              <p:cNvSpPr txBox="1">
                <a:spLocks noRot="1" noChangeAspect="1" noMove="1" noResize="1" noEditPoints="1" noAdjustHandles="1" noChangeArrowheads="1" noChangeShapeType="1" noTextEdit="1"/>
              </p:cNvSpPr>
              <p:nvPr/>
            </p:nvSpPr>
            <p:spPr>
              <a:xfrm>
                <a:off x="-238115" y="4509496"/>
                <a:ext cx="6434982" cy="369332"/>
              </a:xfrm>
              <a:prstGeom prst="rect">
                <a:avLst/>
              </a:prstGeom>
              <a:blipFill>
                <a:blip r:embed="rId13"/>
                <a:stretch>
                  <a:fillRect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5C713276-7F4E-4856-A136-78BF2E9A9E1F}"/>
                  </a:ext>
                </a:extLst>
              </p:cNvPr>
              <p:cNvSpPr txBox="1"/>
              <p:nvPr/>
            </p:nvSpPr>
            <p:spPr>
              <a:xfrm>
                <a:off x="5622282" y="4433712"/>
                <a:ext cx="3065326"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𝑓</m:t>
                          </m:r>
                        </m:e>
                        <m:sup>
                          <m:r>
                            <a:rPr lang="en-US" sz="1800" b="0" i="1" smtClean="0">
                              <a:latin typeface="Cambria Math" panose="02040503050406030204" pitchFamily="18" charset="0"/>
                            </a:rPr>
                            <m:t>′</m:t>
                          </m:r>
                        </m:sup>
                      </m:sSup>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𝑥</m:t>
                              </m:r>
                            </m:e>
                          </m:rad>
                        </m:den>
                      </m:f>
                      <m:r>
                        <a:rPr lang="en-US" sz="1800" b="0" i="1" smtClean="0">
                          <a:latin typeface="Cambria Math" panose="02040503050406030204" pitchFamily="18" charset="0"/>
                        </a:rPr>
                        <m:t>, </m:t>
                      </m:r>
                      <m:r>
                        <a:rPr lang="en-US" sz="1800" b="0" i="1" smtClean="0">
                          <a:latin typeface="Cambria Math" panose="02040503050406030204" pitchFamily="18" charset="0"/>
                        </a:rPr>
                        <m:t>𝑥</m:t>
                      </m:r>
                      <m:r>
                        <a:rPr lang="en-US" sz="1800" b="0" i="1" smtClean="0">
                          <a:latin typeface="Cambria Math" panose="02040503050406030204" pitchFamily="18" charset="0"/>
                        </a:rPr>
                        <m:t>=1, </m:t>
                      </m:r>
                      <m:r>
                        <a:rPr lang="en-US" sz="1800" b="0" i="1" smtClean="0">
                          <a:latin typeface="Cambria Math" panose="02040503050406030204" pitchFamily="18" charset="0"/>
                        </a:rPr>
                        <m:t>𝑑𝑥</m:t>
                      </m:r>
                      <m:r>
                        <a:rPr lang="en-US" sz="1800" b="0" i="1" smtClean="0">
                          <a:latin typeface="Cambria Math" panose="02040503050406030204" pitchFamily="18" charset="0"/>
                        </a:rPr>
                        <m:t>=0.01</m:t>
                      </m:r>
                    </m:oMath>
                  </m:oMathPara>
                </a14:m>
                <a:endParaRPr lang="en-US" sz="1800" dirty="0"/>
              </a:p>
            </p:txBody>
          </p:sp>
        </mc:Choice>
        <mc:Fallback>
          <p:sp>
            <p:nvSpPr>
              <p:cNvPr id="16" name="TextBox 15">
                <a:extLst>
                  <a:ext uri="{FF2B5EF4-FFF2-40B4-BE49-F238E27FC236}">
                    <a16:creationId xmlns:a16="http://schemas.microsoft.com/office/drawing/2014/main" id="{5C713276-7F4E-4856-A136-78BF2E9A9E1F}"/>
                  </a:ext>
                </a:extLst>
              </p:cNvPr>
              <p:cNvSpPr txBox="1">
                <a:spLocks noRot="1" noChangeAspect="1" noMove="1" noResize="1" noEditPoints="1" noAdjustHandles="1" noChangeArrowheads="1" noChangeShapeType="1" noTextEdit="1"/>
              </p:cNvSpPr>
              <p:nvPr/>
            </p:nvSpPr>
            <p:spPr>
              <a:xfrm>
                <a:off x="5622282" y="4433712"/>
                <a:ext cx="3065326" cy="57227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3E77ADA-7446-43E0-A793-136F15CBF1B3}"/>
                  </a:ext>
                </a:extLst>
              </p:cNvPr>
              <p:cNvSpPr txBox="1"/>
              <p:nvPr/>
            </p:nvSpPr>
            <p:spPr>
              <a:xfrm>
                <a:off x="586827" y="5060141"/>
                <a:ext cx="4207364" cy="664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1800" i="1" smtClean="0">
                              <a:effectLst/>
                              <a:latin typeface="Cambria Math" panose="020405030504060302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1+0.01</m:t>
                          </m:r>
                        </m:e>
                      </m:rad>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b="0" i="1" dirty="0" smtClean="0">
                          <a:effectLst/>
                          <a:latin typeface="Cambria Math" panose="02040503050406030204" pitchFamily="18" charset="0"/>
                          <a:cs typeface="Times New Roman" panose="02020603050405020304" pitchFamily="18" charset="0"/>
                        </a:rPr>
                        <m:t>(</m:t>
                      </m:r>
                      <m:r>
                        <a:rPr lang="en-US" sz="1800" b="0" i="1" dirty="0"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
                            <a:rPr lang="en-US" sz="1800" b="0" i="1" dirty="0" smtClean="0">
                              <a:latin typeface="Cambria Math" panose="02040503050406030204" pitchFamily="18" charset="0"/>
                            </a:rPr>
                            <m:t>2</m:t>
                          </m:r>
                          <m:rad>
                            <m:radPr>
                              <m:degHide m:val="on"/>
                              <m:ctrlPr>
                                <a:rPr lang="en-US" sz="1800" b="0" i="1" dirty="0" smtClean="0">
                                  <a:latin typeface="Cambria Math" panose="02040503050406030204" pitchFamily="18" charset="0"/>
                                </a:rPr>
                              </m:ctrlPr>
                            </m:radPr>
                            <m:deg/>
                            <m:e>
                              <m:r>
                                <a:rPr lang="en-US" sz="1800" b="0" i="1" dirty="0" smtClean="0">
                                  <a:latin typeface="Cambria Math" panose="02040503050406030204" pitchFamily="18" charset="0"/>
                                </a:rPr>
                                <m:t>1</m:t>
                              </m:r>
                            </m:e>
                          </m:rad>
                        </m:den>
                      </m:f>
                      <m:r>
                        <a:rPr lang="en-US" sz="1800" i="1" dirty="0" smtClean="0">
                          <a:latin typeface="Cambria Math" panose="02040503050406030204" pitchFamily="18" charset="0"/>
                        </a:rPr>
                        <m:t>(0.01)=</m:t>
                      </m:r>
                    </m:oMath>
                  </m:oMathPara>
                </a14:m>
                <a:endParaRPr lang="en-US" sz="1800" dirty="0"/>
              </a:p>
            </p:txBody>
          </p:sp>
        </mc:Choice>
        <mc:Fallback>
          <p:sp>
            <p:nvSpPr>
              <p:cNvPr id="17" name="TextBox 16">
                <a:extLst>
                  <a:ext uri="{FF2B5EF4-FFF2-40B4-BE49-F238E27FC236}">
                    <a16:creationId xmlns:a16="http://schemas.microsoft.com/office/drawing/2014/main" id="{53E77ADA-7446-43E0-A793-136F15CBF1B3}"/>
                  </a:ext>
                </a:extLst>
              </p:cNvPr>
              <p:cNvSpPr txBox="1">
                <a:spLocks noRot="1" noChangeAspect="1" noMove="1" noResize="1" noEditPoints="1" noAdjustHandles="1" noChangeArrowheads="1" noChangeShapeType="1" noTextEdit="1"/>
              </p:cNvSpPr>
              <p:nvPr/>
            </p:nvSpPr>
            <p:spPr>
              <a:xfrm>
                <a:off x="586827" y="5060141"/>
                <a:ext cx="4207364" cy="66460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610936F-5265-4F2E-BF62-8B3AAB9AB9C9}"/>
                  </a:ext>
                </a:extLst>
              </p:cNvPr>
              <p:cNvSpPr txBox="1"/>
              <p:nvPr/>
            </p:nvSpPr>
            <p:spPr>
              <a:xfrm>
                <a:off x="4495370" y="5133142"/>
                <a:ext cx="113813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0.01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oMath>
                  </m:oMathPara>
                </a14:m>
                <a:endParaRPr lang="en-US" sz="1800" dirty="0"/>
              </a:p>
            </p:txBody>
          </p:sp>
        </mc:Choice>
        <mc:Fallback>
          <p:sp>
            <p:nvSpPr>
              <p:cNvPr id="18" name="TextBox 17">
                <a:extLst>
                  <a:ext uri="{FF2B5EF4-FFF2-40B4-BE49-F238E27FC236}">
                    <a16:creationId xmlns:a16="http://schemas.microsoft.com/office/drawing/2014/main" id="{1610936F-5265-4F2E-BF62-8B3AAB9AB9C9}"/>
                  </a:ext>
                </a:extLst>
              </p:cNvPr>
              <p:cNvSpPr txBox="1">
                <a:spLocks noRot="1" noChangeAspect="1" noMove="1" noResize="1" noEditPoints="1" noAdjustHandles="1" noChangeArrowheads="1" noChangeShapeType="1" noTextEdit="1"/>
              </p:cNvSpPr>
              <p:nvPr/>
            </p:nvSpPr>
            <p:spPr>
              <a:xfrm>
                <a:off x="4495370" y="5133142"/>
                <a:ext cx="1138132" cy="51860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A077308-502F-46DB-A476-5D36E5B8D162}"/>
                  </a:ext>
                </a:extLst>
              </p:cNvPr>
              <p:cNvSpPr txBox="1"/>
              <p:nvPr/>
            </p:nvSpPr>
            <p:spPr>
              <a:xfrm>
                <a:off x="5622282" y="5253944"/>
                <a:ext cx="17520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1+.005=1.005</m:t>
                      </m:r>
                    </m:oMath>
                  </m:oMathPara>
                </a14:m>
                <a:endParaRPr lang="en-US" sz="1800" dirty="0"/>
              </a:p>
            </p:txBody>
          </p:sp>
        </mc:Choice>
        <mc:Fallback>
          <p:sp>
            <p:nvSpPr>
              <p:cNvPr id="19" name="TextBox 18">
                <a:extLst>
                  <a:ext uri="{FF2B5EF4-FFF2-40B4-BE49-F238E27FC236}">
                    <a16:creationId xmlns:a16="http://schemas.microsoft.com/office/drawing/2014/main" id="{5A077308-502F-46DB-A476-5D36E5B8D162}"/>
                  </a:ext>
                </a:extLst>
              </p:cNvPr>
              <p:cNvSpPr txBox="1">
                <a:spLocks noRot="1" noChangeAspect="1" noMove="1" noResize="1" noEditPoints="1" noAdjustHandles="1" noChangeArrowheads="1" noChangeShapeType="1" noTextEdit="1"/>
              </p:cNvSpPr>
              <p:nvPr/>
            </p:nvSpPr>
            <p:spPr>
              <a:xfrm>
                <a:off x="5622282" y="5253944"/>
                <a:ext cx="1752083" cy="276999"/>
              </a:xfrm>
              <a:prstGeom prst="rect">
                <a:avLst/>
              </a:prstGeom>
              <a:blipFill>
                <a:blip r:embed="rId17"/>
                <a:stretch>
                  <a:fillRect l="-2431" r="-2778"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6E8CB57-87E2-4A30-A81E-AF036D862690}"/>
                  </a:ext>
                </a:extLst>
              </p:cNvPr>
              <p:cNvSpPr txBox="1"/>
              <p:nvPr/>
            </p:nvSpPr>
            <p:spPr>
              <a:xfrm>
                <a:off x="-351240" y="2036004"/>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𝑑𝑦</m:t>
                      </m:r>
                      <m:r>
                        <a:rPr lang="en-US" sz="1800" i="0">
                          <a:latin typeface="Cambria Math" panose="02040503050406030204" pitchFamily="18" charset="0"/>
                        </a:rPr>
                        <m:t>=</m:t>
                      </m:r>
                      <m:sSup>
                        <m:sSupPr>
                          <m:ctrlPr>
                            <a:rPr lang="en-US" sz="1800" i="1">
                              <a:solidFill>
                                <a:srgbClr val="836967"/>
                              </a:solidFill>
                              <a:latin typeface="Cambria Math" panose="02040503050406030204" pitchFamily="18" charset="0"/>
                            </a:rPr>
                          </m:ctrlPr>
                        </m:sSupPr>
                        <m:e>
                          <m:r>
                            <a:rPr lang="en-US" sz="1800" i="1">
                              <a:latin typeface="Cambria Math" panose="02040503050406030204" pitchFamily="18" charset="0"/>
                            </a:rPr>
                            <m:t>𝑓</m:t>
                          </m:r>
                        </m:e>
                        <m:sup>
                          <m:r>
                            <a:rPr lang="en-US" sz="1800" i="0">
                              <a:latin typeface="Cambria Math" panose="02040503050406030204" pitchFamily="18" charset="0"/>
                            </a:rPr>
                            <m:t>′</m:t>
                          </m:r>
                        </m:sup>
                      </m:sSup>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𝑑𝑥</m:t>
                      </m:r>
                      <m:r>
                        <a:rPr lang="en-US" sz="1800" i="0">
                          <a:latin typeface="Cambria Math" panose="02040503050406030204" pitchFamily="18" charset="0"/>
                        </a:rPr>
                        <m:t>=6</m:t>
                      </m:r>
                      <m:r>
                        <a:rPr lang="en-US" sz="1800" i="1">
                          <a:latin typeface="Cambria Math" panose="02040503050406030204" pitchFamily="18" charset="0"/>
                        </a:rPr>
                        <m:t>𝑥𝑑𝑥</m:t>
                      </m:r>
                    </m:oMath>
                  </m:oMathPara>
                </a14:m>
                <a:endParaRPr lang="en-US" sz="1800" dirty="0"/>
              </a:p>
            </p:txBody>
          </p:sp>
        </mc:Choice>
        <mc:Fallback>
          <p:sp>
            <p:nvSpPr>
              <p:cNvPr id="20" name="TextBox 19">
                <a:extLst>
                  <a:ext uri="{FF2B5EF4-FFF2-40B4-BE49-F238E27FC236}">
                    <a16:creationId xmlns:a16="http://schemas.microsoft.com/office/drawing/2014/main" id="{56E8CB57-87E2-4A30-A81E-AF036D862690}"/>
                  </a:ext>
                </a:extLst>
              </p:cNvPr>
              <p:cNvSpPr txBox="1">
                <a:spLocks noRot="1" noChangeAspect="1" noMove="1" noResize="1" noEditPoints="1" noAdjustHandles="1" noChangeArrowheads="1" noChangeShapeType="1" noTextEdit="1"/>
              </p:cNvSpPr>
              <p:nvPr/>
            </p:nvSpPr>
            <p:spPr>
              <a:xfrm>
                <a:off x="-351240" y="2036004"/>
                <a:ext cx="6096000" cy="369332"/>
              </a:xfrm>
              <a:prstGeom prst="rect">
                <a:avLst/>
              </a:prstGeom>
              <a:blipFill>
                <a:blip r:embed="rId18"/>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42152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nodePh="1">
                                  <p:stCondLst>
                                    <p:cond delay="0"/>
                                  </p:stCondLst>
                                  <p:endCondLst>
                                    <p:cond evt="begin" delay="0">
                                      <p:tn val="45"/>
                                    </p:cond>
                                  </p:end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barn(inVertical)">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58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1D2B350-1BD8-4459-B82A-F4207AAB88BA}"/>
                  </a:ext>
                </a:extLst>
              </p:cNvPr>
              <p:cNvSpPr txBox="1"/>
              <p:nvPr/>
            </p:nvSpPr>
            <p:spPr>
              <a:xfrm>
                <a:off x="-1424" y="0"/>
                <a:ext cx="6097424" cy="369332"/>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3:</a:t>
                </a:r>
                <a:r>
                  <a:rPr lang="en-US" sz="1800" dirty="0">
                    <a:effectLst/>
                    <a:latin typeface="Times New Roman" panose="02020603050405020304" pitchFamily="18" charset="0"/>
                    <a:ea typeface="Times New Roman" panose="02020603050405020304" pitchFamily="18" charset="0"/>
                  </a:rPr>
                  <a:t> approximate </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rPr>
                      <m:t>ln</m:t>
                    </m:r>
                    <m:r>
                      <a:rPr lang="en-US" sz="1800" b="0" i="1" smtClean="0">
                        <a:effectLst/>
                        <a:latin typeface="Cambria Math" panose="02040503050406030204" pitchFamily="18" charset="0"/>
                        <a:ea typeface="Times New Roman" panose="02020603050405020304" pitchFamily="18" charset="0"/>
                      </a:rPr>
                      <m:t>⁡(0.9)</m:t>
                    </m:r>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2" name="TextBox 1">
                <a:extLst>
                  <a:ext uri="{FF2B5EF4-FFF2-40B4-BE49-F238E27FC236}">
                    <a16:creationId xmlns:a16="http://schemas.microsoft.com/office/drawing/2014/main" id="{31D2B350-1BD8-4459-B82A-F4207AAB88BA}"/>
                  </a:ext>
                </a:extLst>
              </p:cNvPr>
              <p:cNvSpPr txBox="1">
                <a:spLocks noRot="1" noChangeAspect="1" noMove="1" noResize="1" noEditPoints="1" noAdjustHandles="1" noChangeArrowheads="1" noChangeShapeType="1" noTextEdit="1"/>
              </p:cNvSpPr>
              <p:nvPr/>
            </p:nvSpPr>
            <p:spPr>
              <a:xfrm>
                <a:off x="-1424" y="0"/>
                <a:ext cx="6097424" cy="369332"/>
              </a:xfrm>
              <a:prstGeom prst="rect">
                <a:avLst/>
              </a:prstGeom>
              <a:blipFill>
                <a:blip r:embed="rId2"/>
                <a:stretch>
                  <a:fillRect l="-900" t="-8197" b="-2459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7C71876-394F-413F-97C2-9439A5BF051F}"/>
              </a:ext>
            </a:extLst>
          </p:cNvPr>
          <p:cNvSpPr txBox="1"/>
          <p:nvPr/>
        </p:nvSpPr>
        <p:spPr>
          <a:xfrm>
            <a:off x="0" y="400110"/>
            <a:ext cx="6097424"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AB8768D-3675-4E3F-95C3-073436CC37A1}"/>
                  </a:ext>
                </a:extLst>
              </p:cNvPr>
              <p:cNvSpPr txBox="1"/>
              <p:nvPr/>
            </p:nvSpPr>
            <p:spPr>
              <a:xfrm>
                <a:off x="0" y="800220"/>
                <a:ext cx="3538057" cy="36933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Use the function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1800" i="1">
                            <a:effectLst/>
                            <a:latin typeface="Cambria Math" panose="02040503050406030204" pitchFamily="18" charset="0"/>
                          </a:rPr>
                        </m:ctrlPr>
                      </m:funcPr>
                      <m:fNa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𝑙𝑛</m:t>
                        </m:r>
                      </m:fName>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en-US" sz="1800" dirty="0">
                    <a:effectLst/>
                    <a:latin typeface="Times New Roman" panose="02020603050405020304" pitchFamily="18" charset="0"/>
                    <a:ea typeface="Times New Roman" panose="02020603050405020304" pitchFamily="18" charset="0"/>
                  </a:rPr>
                  <a:t> </a:t>
                </a:r>
                <a:endParaRPr lang="en-US" sz="1800" dirty="0"/>
              </a:p>
            </p:txBody>
          </p:sp>
        </mc:Choice>
        <mc:Fallback>
          <p:sp>
            <p:nvSpPr>
              <p:cNvPr id="4" name="TextBox 3">
                <a:extLst>
                  <a:ext uri="{FF2B5EF4-FFF2-40B4-BE49-F238E27FC236}">
                    <a16:creationId xmlns:a16="http://schemas.microsoft.com/office/drawing/2014/main" id="{3AB8768D-3675-4E3F-95C3-073436CC37A1}"/>
                  </a:ext>
                </a:extLst>
              </p:cNvPr>
              <p:cNvSpPr txBox="1">
                <a:spLocks noRot="1" noChangeAspect="1" noMove="1" noResize="1" noEditPoints="1" noAdjustHandles="1" noChangeArrowheads="1" noChangeShapeType="1" noTextEdit="1"/>
              </p:cNvSpPr>
              <p:nvPr/>
            </p:nvSpPr>
            <p:spPr>
              <a:xfrm>
                <a:off x="0" y="800220"/>
                <a:ext cx="3538057" cy="369332"/>
              </a:xfrm>
              <a:prstGeom prst="rect">
                <a:avLst/>
              </a:prstGeom>
              <a:blipFill>
                <a:blip r:embed="rId3"/>
                <a:stretch>
                  <a:fillRect l="-1379"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0648082-B783-4701-8B91-4128FE53F3F9}"/>
                  </a:ext>
                </a:extLst>
              </p:cNvPr>
              <p:cNvSpPr txBox="1"/>
              <p:nvPr/>
            </p:nvSpPr>
            <p:spPr>
              <a:xfrm>
                <a:off x="693719" y="1144693"/>
                <a:ext cx="7573161" cy="484941"/>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approximate </a:t>
                </a:r>
                <a14:m>
                  <m:oMath xmlns:m="http://schemas.openxmlformats.org/officeDocument/2006/math">
                    <m:func>
                      <m:funcPr>
                        <m:ctrlPr>
                          <a:rPr lang="en-US" sz="1800" b="0" i="1" smtClean="0">
                            <a:effectLst/>
                            <a:latin typeface="Cambria Math" panose="02040503050406030204" pitchFamily="18" charset="0"/>
                            <a:ea typeface="Times New Roman" panose="02020603050405020304" pitchFamily="18" charset="0"/>
                          </a:rPr>
                        </m:ctrlPr>
                      </m:funcPr>
                      <m:fName>
                        <m:r>
                          <m:rPr>
                            <m:sty m:val="p"/>
                          </m:rPr>
                          <a:rPr lang="en-US" sz="1800" b="0" i="0" smtClean="0">
                            <a:effectLst/>
                            <a:latin typeface="Cambria Math" panose="02040503050406030204" pitchFamily="18" charset="0"/>
                            <a:ea typeface="Times New Roman" panose="02020603050405020304" pitchFamily="18" charset="0"/>
                          </a:rPr>
                          <m:t>ln</m:t>
                        </m:r>
                      </m:fName>
                      <m:e>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0.9</m:t>
                            </m:r>
                          </m:e>
                        </m:d>
                      </m:e>
                    </m:func>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𝑓</m:t>
                    </m:r>
                    <m:d>
                      <m:dPr>
                        <m:ctrlPr>
                          <a:rPr lang="en-US" sz="1800" i="1">
                            <a:effectLst/>
                            <a:latin typeface="Cambria Math" panose="02040503050406030204" pitchFamily="18" charset="0"/>
                            <a:ea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rPr>
                          <m:t>1</m:t>
                        </m:r>
                        <m:r>
                          <a:rPr lang="en-US" sz="1800" b="0" i="1" smtClean="0">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0.1</m:t>
                        </m:r>
                        <m:r>
                          <a:rPr lang="en-US" sz="1800" b="0" i="1" smtClean="0">
                            <a:effectLst/>
                            <a:latin typeface="Cambria Math" panose="02040503050406030204" pitchFamily="18" charset="0"/>
                            <a:ea typeface="Times New Roman" panose="02020603050405020304" pitchFamily="18" charset="0"/>
                          </a:rPr>
                          <m:t>)</m:t>
                        </m:r>
                      </m:e>
                    </m:d>
                    <m:r>
                      <a:rPr lang="en-US" sz="1800" b="0" i="1" smtClean="0">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𝑥</m:t>
                    </m:r>
                    <m:r>
                      <a:rPr lang="en-US" sz="1800" b="0" i="1" smtClean="0">
                        <a:effectLst/>
                        <a:latin typeface="Cambria Math" panose="02040503050406030204" pitchFamily="18" charset="0"/>
                        <a:ea typeface="Times New Roman" panose="02020603050405020304" pitchFamily="18" charset="0"/>
                      </a:rPr>
                      <m:t>=1, </m:t>
                    </m:r>
                    <m:r>
                      <a:rPr lang="en-US" sz="1800" b="0" i="1" smtClean="0">
                        <a:effectLst/>
                        <a:latin typeface="Cambria Math" panose="02040503050406030204" pitchFamily="18" charset="0"/>
                        <a:ea typeface="Times New Roman" panose="02020603050405020304" pitchFamily="18" charset="0"/>
                      </a:rPr>
                      <m:t>𝑑𝑥</m:t>
                    </m:r>
                    <m:r>
                      <a:rPr lang="en-US" sz="1800" b="0" i="1" smtClean="0">
                        <a:effectLst/>
                        <a:latin typeface="Cambria Math" panose="02040503050406030204" pitchFamily="18" charset="0"/>
                        <a:ea typeface="Times New Roman" panose="02020603050405020304" pitchFamily="18" charset="0"/>
                      </a:rPr>
                      <m:t>=−0.1,</m:t>
                    </m:r>
                    <m:sSup>
                      <m:sSupPr>
                        <m:ctrlPr>
                          <a:rPr lang="en-US" sz="1800" b="0" i="1" smtClean="0">
                            <a:effectLst/>
                            <a:latin typeface="Cambria Math" panose="02040503050406030204" pitchFamily="18" charset="0"/>
                            <a:ea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rPr>
                          <m:t>𝑓</m:t>
                        </m:r>
                      </m:e>
                      <m:sup>
                        <m:r>
                          <a:rPr lang="en-US" sz="1800" b="0" i="1" smtClean="0">
                            <a:effectLst/>
                            <a:latin typeface="Cambria Math" panose="02040503050406030204" pitchFamily="18" charset="0"/>
                            <a:ea typeface="Times New Roman" panose="02020603050405020304" pitchFamily="18" charset="0"/>
                          </a:rPr>
                          <m:t>′</m:t>
                        </m:r>
                      </m:sup>
                    </m:sSup>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𝑥</m:t>
                        </m:r>
                      </m:e>
                    </m:d>
                    <m:r>
                      <a:rPr lang="en-US" sz="1800" b="0" i="1" smtClean="0">
                        <a:effectLst/>
                        <a:latin typeface="Cambria Math" panose="02040503050406030204" pitchFamily="18" charset="0"/>
                        <a:ea typeface="Times New Roman" panose="02020603050405020304" pitchFamily="18" charset="0"/>
                      </a:rPr>
                      <m:t>=</m:t>
                    </m:r>
                    <m:f>
                      <m:fPr>
                        <m:ctrlPr>
                          <a:rPr lang="en-US" sz="1800" b="0" i="1" smtClean="0">
                            <a:effectLst/>
                            <a:latin typeface="Cambria Math" panose="02040503050406030204" pitchFamily="18" charset="0"/>
                          </a:rPr>
                        </m:ctrlPr>
                      </m:fPr>
                      <m:num>
                        <m:r>
                          <a:rPr lang="en-US" sz="1800" b="0" i="1" smtClean="0">
                            <a:effectLst/>
                            <a:latin typeface="Cambria Math" panose="02040503050406030204" pitchFamily="18" charset="0"/>
                          </a:rPr>
                          <m:t>1</m:t>
                        </m:r>
                      </m:num>
                      <m:den>
                        <m:r>
                          <a:rPr lang="en-US" sz="1800" b="0" i="1" smtClean="0">
                            <a:effectLst/>
                            <a:latin typeface="Cambria Math" panose="02040503050406030204" pitchFamily="18" charset="0"/>
                          </a:rPr>
                          <m:t>𝑥</m:t>
                        </m:r>
                      </m:den>
                    </m:f>
                    <m:r>
                      <a:rPr lang="en-US" sz="1800" b="0" i="1" smtClean="0">
                        <a:effectLst/>
                        <a:latin typeface="Cambria Math" panose="02040503050406030204" pitchFamily="18" charset="0"/>
                        <a:ea typeface="Times New Roman" panose="02020603050405020304" pitchFamily="18" charset="0"/>
                      </a:rPr>
                      <m:t> </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60648082-B783-4701-8B91-4128FE53F3F9}"/>
                  </a:ext>
                </a:extLst>
              </p:cNvPr>
              <p:cNvSpPr txBox="1">
                <a:spLocks noRot="1" noChangeAspect="1" noMove="1" noResize="1" noEditPoints="1" noAdjustHandles="1" noChangeArrowheads="1" noChangeShapeType="1" noTextEdit="1"/>
              </p:cNvSpPr>
              <p:nvPr/>
            </p:nvSpPr>
            <p:spPr>
              <a:xfrm>
                <a:off x="693719" y="1144693"/>
                <a:ext cx="7573161" cy="484941"/>
              </a:xfrm>
              <a:prstGeom prst="rect">
                <a:avLst/>
              </a:prstGeom>
              <a:blipFill>
                <a:blip r:embed="rId4"/>
                <a:stretch>
                  <a:fillRect l="-725" b="-7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A81CE85-C438-4F9D-A296-53654F396013}"/>
                  </a:ext>
                </a:extLst>
              </p:cNvPr>
              <p:cNvSpPr txBox="1"/>
              <p:nvPr/>
            </p:nvSpPr>
            <p:spPr>
              <a:xfrm>
                <a:off x="210829" y="1907210"/>
                <a:ext cx="348772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r>
                        <a:rPr lang="en-US" sz="1800" i="1" smtClean="0">
                          <a:latin typeface="Cambria Math" panose="02040503050406030204" pitchFamily="18" charset="0"/>
                        </a:rPr>
                        <m:t>𝛥</m:t>
                      </m:r>
                      <m:r>
                        <a:rPr lang="en-US" sz="1800" i="1" smtClean="0">
                          <a:latin typeface="Cambria Math" panose="02040503050406030204" pitchFamily="18" charset="0"/>
                        </a:rPr>
                        <m:t>𝑥</m:t>
                      </m:r>
                      <m:r>
                        <a:rPr lang="en-US" sz="1800" b="0" i="1" smtClean="0">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𝑓</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𝑑𝑥</m:t>
                      </m:r>
                      <m:r>
                        <a:rPr lang="en-US" sz="1800" i="1" dirty="0" smtClean="0">
                          <a:latin typeface="Cambria Math" panose="02040503050406030204" pitchFamily="18" charset="0"/>
                        </a:rPr>
                        <m:t>=</m:t>
                      </m:r>
                    </m:oMath>
                  </m:oMathPara>
                </a14:m>
                <a:endParaRPr lang="en-US" sz="1800" dirty="0"/>
              </a:p>
            </p:txBody>
          </p:sp>
        </mc:Choice>
        <mc:Fallback>
          <p:sp>
            <p:nvSpPr>
              <p:cNvPr id="6" name="TextBox 5">
                <a:extLst>
                  <a:ext uri="{FF2B5EF4-FFF2-40B4-BE49-F238E27FC236}">
                    <a16:creationId xmlns:a16="http://schemas.microsoft.com/office/drawing/2014/main" id="{1A81CE85-C438-4F9D-A296-53654F396013}"/>
                  </a:ext>
                </a:extLst>
              </p:cNvPr>
              <p:cNvSpPr txBox="1">
                <a:spLocks noRot="1" noChangeAspect="1" noMove="1" noResize="1" noEditPoints="1" noAdjustHandles="1" noChangeArrowheads="1" noChangeShapeType="1" noTextEdit="1"/>
              </p:cNvSpPr>
              <p:nvPr/>
            </p:nvSpPr>
            <p:spPr>
              <a:xfrm>
                <a:off x="210829" y="1907210"/>
                <a:ext cx="3487723" cy="369332"/>
              </a:xfrm>
              <a:prstGeom prst="rect">
                <a:avLst/>
              </a:prstGeom>
              <a:blipFill>
                <a:blip r:embed="rId5"/>
                <a:stretch>
                  <a:fillRect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5BD9FB-EAB6-4F87-9CC9-D0C42D6FC415}"/>
                  </a:ext>
                </a:extLst>
              </p:cNvPr>
              <p:cNvSpPr txBox="1"/>
              <p:nvPr/>
            </p:nvSpPr>
            <p:spPr>
              <a:xfrm>
                <a:off x="3541260" y="1821861"/>
                <a:ext cx="1273746"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e>
                      </m:func>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𝑑𝑥</m:t>
                      </m:r>
                    </m:oMath>
                  </m:oMathPara>
                </a14:m>
                <a:endParaRPr lang="en-US" sz="1800" dirty="0"/>
              </a:p>
            </p:txBody>
          </p:sp>
        </mc:Choice>
        <mc:Fallback>
          <p:sp>
            <p:nvSpPr>
              <p:cNvPr id="7" name="TextBox 6">
                <a:extLst>
                  <a:ext uri="{FF2B5EF4-FFF2-40B4-BE49-F238E27FC236}">
                    <a16:creationId xmlns:a16="http://schemas.microsoft.com/office/drawing/2014/main" id="{EC5BD9FB-EAB6-4F87-9CC9-D0C42D6FC415}"/>
                  </a:ext>
                </a:extLst>
              </p:cNvPr>
              <p:cNvSpPr txBox="1">
                <a:spLocks noRot="1" noChangeAspect="1" noMove="1" noResize="1" noEditPoints="1" noAdjustHandles="1" noChangeArrowheads="1" noChangeShapeType="1" noTextEdit="1"/>
              </p:cNvSpPr>
              <p:nvPr/>
            </p:nvSpPr>
            <p:spPr>
              <a:xfrm>
                <a:off x="3541260" y="1821861"/>
                <a:ext cx="1273746" cy="5203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0274C84-A49C-470B-99B6-15C1D6D9ADA8}"/>
                  </a:ext>
                </a:extLst>
              </p:cNvPr>
              <p:cNvSpPr txBox="1"/>
              <p:nvPr/>
            </p:nvSpPr>
            <p:spPr>
              <a:xfrm>
                <a:off x="280882" y="2491987"/>
                <a:ext cx="4807323" cy="61093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ln</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0.9</m:t>
                              </m:r>
                            </m:e>
                          </m:d>
                        </m:e>
                      </m:func>
                      <m:r>
                        <a:rPr lang="en-US" sz="1800" b="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(1+</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−0.1)</m:t>
                          </m:r>
                        </m:e>
                      </m:d>
                      <m:r>
                        <a:rPr lang="en-US" sz="1800" i="1" smtClean="0">
                          <a:latin typeface="Cambria Math" panose="02040503050406030204" pitchFamily="18" charset="0"/>
                        </a:rPr>
                        <m:t>≅</m:t>
                      </m:r>
                      <m:func>
                        <m:funcPr>
                          <m:ctrlPr>
                            <a:rPr lang="en-US" sz="1800" i="1">
                              <a:latin typeface="Cambria Math" panose="02040503050406030204" pitchFamily="18" charset="0"/>
                            </a:rPr>
                          </m:ctrlPr>
                        </m:funcPr>
                        <m:fName>
                          <m:r>
                            <m:rPr>
                              <m:sty m:val="p"/>
                            </m:rPr>
                            <a:rPr lang="en-US" sz="1800">
                              <a:latin typeface="Cambria Math" panose="02040503050406030204" pitchFamily="18" charset="0"/>
                            </a:rPr>
                            <m:t>ln</m:t>
                          </m:r>
                        </m:fName>
                        <m:e>
                          <m:d>
                            <m:dPr>
                              <m:ctrlPr>
                                <a:rPr lang="en-US" sz="1800" i="1">
                                  <a:latin typeface="Cambria Math" panose="02040503050406030204" pitchFamily="18" charset="0"/>
                                </a:rPr>
                              </m:ctrlPr>
                            </m:dPr>
                            <m:e>
                              <m:r>
                                <a:rPr lang="en-US" sz="1800" b="0" i="1" smtClean="0">
                                  <a:latin typeface="Cambria Math" panose="02040503050406030204" pitchFamily="18" charset="0"/>
                                </a:rPr>
                                <m:t>1</m:t>
                              </m:r>
                            </m:e>
                          </m:d>
                        </m:e>
                      </m:func>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1</m:t>
                          </m:r>
                        </m:den>
                      </m:f>
                      <m:d>
                        <m:dPr>
                          <m:ctrlPr>
                            <a:rPr lang="en-US" sz="1800" b="0" i="1" smtClean="0">
                              <a:latin typeface="Cambria Math" panose="02040503050406030204" pitchFamily="18" charset="0"/>
                            </a:rPr>
                          </m:ctrlPr>
                        </m:dPr>
                        <m:e>
                          <m:r>
                            <a:rPr lang="en-US" sz="1800" b="0" i="1" smtClean="0">
                              <a:latin typeface="Cambria Math" panose="02040503050406030204" pitchFamily="18" charset="0"/>
                            </a:rPr>
                            <m:t>−0.1</m:t>
                          </m:r>
                        </m:e>
                      </m:d>
                      <m:r>
                        <a:rPr lang="en-US" sz="1800" b="0" i="1" smtClean="0">
                          <a:latin typeface="Cambria Math" panose="02040503050406030204" pitchFamily="18" charset="0"/>
                        </a:rPr>
                        <m:t>=</m:t>
                      </m:r>
                    </m:oMath>
                  </m:oMathPara>
                </a14:m>
                <a:endParaRPr lang="en-US" sz="1800" dirty="0"/>
              </a:p>
            </p:txBody>
          </p:sp>
        </mc:Choice>
        <mc:Fallback>
          <p:sp>
            <p:nvSpPr>
              <p:cNvPr id="8" name="TextBox 7">
                <a:extLst>
                  <a:ext uri="{FF2B5EF4-FFF2-40B4-BE49-F238E27FC236}">
                    <a16:creationId xmlns:a16="http://schemas.microsoft.com/office/drawing/2014/main" id="{60274C84-A49C-470B-99B6-15C1D6D9ADA8}"/>
                  </a:ext>
                </a:extLst>
              </p:cNvPr>
              <p:cNvSpPr txBox="1">
                <a:spLocks noRot="1" noChangeAspect="1" noMove="1" noResize="1" noEditPoints="1" noAdjustHandles="1" noChangeArrowheads="1" noChangeShapeType="1" noTextEdit="1"/>
              </p:cNvSpPr>
              <p:nvPr/>
            </p:nvSpPr>
            <p:spPr>
              <a:xfrm>
                <a:off x="280882" y="2491987"/>
                <a:ext cx="4807323" cy="61093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2F520E5-CE6E-4180-9A36-C54BB7552838}"/>
                  </a:ext>
                </a:extLst>
              </p:cNvPr>
              <p:cNvSpPr txBox="1"/>
              <p:nvPr/>
            </p:nvSpPr>
            <p:spPr>
              <a:xfrm>
                <a:off x="5088205" y="2658955"/>
                <a:ext cx="15404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0−0.1=−0.1</m:t>
                      </m:r>
                    </m:oMath>
                  </m:oMathPara>
                </a14:m>
                <a:endParaRPr lang="en-US" sz="1800" dirty="0"/>
              </a:p>
            </p:txBody>
          </p:sp>
        </mc:Choice>
        <mc:Fallback>
          <p:sp>
            <p:nvSpPr>
              <p:cNvPr id="9" name="TextBox 8">
                <a:extLst>
                  <a:ext uri="{FF2B5EF4-FFF2-40B4-BE49-F238E27FC236}">
                    <a16:creationId xmlns:a16="http://schemas.microsoft.com/office/drawing/2014/main" id="{22F520E5-CE6E-4180-9A36-C54BB7552838}"/>
                  </a:ext>
                </a:extLst>
              </p:cNvPr>
              <p:cNvSpPr txBox="1">
                <a:spLocks noRot="1" noChangeAspect="1" noMove="1" noResize="1" noEditPoints="1" noAdjustHandles="1" noChangeArrowheads="1" noChangeShapeType="1" noTextEdit="1"/>
              </p:cNvSpPr>
              <p:nvPr/>
            </p:nvSpPr>
            <p:spPr>
              <a:xfrm>
                <a:off x="5088205" y="2658955"/>
                <a:ext cx="1540486" cy="276999"/>
              </a:xfrm>
              <a:prstGeom prst="rect">
                <a:avLst/>
              </a:prstGeom>
              <a:blipFill>
                <a:blip r:embed="rId8"/>
                <a:stretch>
                  <a:fillRect l="-3571" r="-3571" b="-86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3647AAF-33E4-4C21-9959-6F1452F918DF}"/>
                  </a:ext>
                </a:extLst>
              </p:cNvPr>
              <p:cNvSpPr txBox="1"/>
              <p:nvPr/>
            </p:nvSpPr>
            <p:spPr>
              <a:xfrm>
                <a:off x="69669" y="3263722"/>
                <a:ext cx="6229884" cy="400110"/>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4:</a:t>
                </a:r>
                <a:r>
                  <a:rPr lang="en-US" sz="1800" dirty="0">
                    <a:effectLst/>
                    <a:latin typeface="Times New Roman" panose="02020603050405020304" pitchFamily="18" charset="0"/>
                    <a:ea typeface="Times New Roman" panose="02020603050405020304" pitchFamily="18" charset="0"/>
                  </a:rPr>
                  <a:t> approximate</a:t>
                </a:r>
                <a14:m>
                  <m:oMath xmlns:m="http://schemas.openxmlformats.org/officeDocument/2006/math">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b="0" i="1" smtClean="0">
                            <a:effectLst/>
                            <a:latin typeface="Cambria Math" panose="02040503050406030204" pitchFamily="18" charset="0"/>
                            <a:ea typeface="Times New Roman" panose="02020603050405020304" pitchFamily="18" charset="0"/>
                          </a:rPr>
                          <m:t>3.96</m:t>
                        </m:r>
                      </m:e>
                    </m:rad>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10" name="TextBox 9">
                <a:extLst>
                  <a:ext uri="{FF2B5EF4-FFF2-40B4-BE49-F238E27FC236}">
                    <a16:creationId xmlns:a16="http://schemas.microsoft.com/office/drawing/2014/main" id="{A3647AAF-33E4-4C21-9959-6F1452F918DF}"/>
                  </a:ext>
                </a:extLst>
              </p:cNvPr>
              <p:cNvSpPr txBox="1">
                <a:spLocks noRot="1" noChangeAspect="1" noMove="1" noResize="1" noEditPoints="1" noAdjustHandles="1" noChangeArrowheads="1" noChangeShapeType="1" noTextEdit="1"/>
              </p:cNvSpPr>
              <p:nvPr/>
            </p:nvSpPr>
            <p:spPr>
              <a:xfrm>
                <a:off x="69669" y="3263722"/>
                <a:ext cx="6229884" cy="400110"/>
              </a:xfrm>
              <a:prstGeom prst="rect">
                <a:avLst/>
              </a:prstGeom>
              <a:blipFill>
                <a:blip r:embed="rId9"/>
                <a:stretch>
                  <a:fillRect l="-783" b="-2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C65F3FB-AECA-4DC1-9B23-760FAB6930DE}"/>
                  </a:ext>
                </a:extLst>
              </p:cNvPr>
              <p:cNvSpPr txBox="1"/>
              <p:nvPr/>
            </p:nvSpPr>
            <p:spPr>
              <a:xfrm>
                <a:off x="69669" y="3903897"/>
                <a:ext cx="3524984" cy="372410"/>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Use the function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effectLst/>
                            <a:latin typeface="Cambria Math" panose="020405030504060302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rad>
                  </m:oMath>
                </a14:m>
                <a:endParaRPr lang="en-US" sz="1800" dirty="0"/>
              </a:p>
            </p:txBody>
          </p:sp>
        </mc:Choice>
        <mc:Fallback>
          <p:sp>
            <p:nvSpPr>
              <p:cNvPr id="11" name="TextBox 10">
                <a:extLst>
                  <a:ext uri="{FF2B5EF4-FFF2-40B4-BE49-F238E27FC236}">
                    <a16:creationId xmlns:a16="http://schemas.microsoft.com/office/drawing/2014/main" id="{4C65F3FB-AECA-4DC1-9B23-760FAB6930DE}"/>
                  </a:ext>
                </a:extLst>
              </p:cNvPr>
              <p:cNvSpPr txBox="1">
                <a:spLocks noRot="1" noChangeAspect="1" noMove="1" noResize="1" noEditPoints="1" noAdjustHandles="1" noChangeArrowheads="1" noChangeShapeType="1" noTextEdit="1"/>
              </p:cNvSpPr>
              <p:nvPr/>
            </p:nvSpPr>
            <p:spPr>
              <a:xfrm>
                <a:off x="69669" y="3903897"/>
                <a:ext cx="3524984" cy="372410"/>
              </a:xfrm>
              <a:prstGeom prst="rect">
                <a:avLst/>
              </a:prstGeom>
              <a:blipFill>
                <a:blip r:embed="rId10"/>
                <a:stretch>
                  <a:fillRect l="-1382" t="-6557" b="-262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57AD2E9-31A2-4B19-B847-4DCFC340DD3B}"/>
                  </a:ext>
                </a:extLst>
              </p:cNvPr>
              <p:cNvSpPr txBox="1"/>
              <p:nvPr/>
            </p:nvSpPr>
            <p:spPr>
              <a:xfrm>
                <a:off x="3339776" y="3896064"/>
                <a:ext cx="3252081" cy="427746"/>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and approximate </a:t>
                </a:r>
                <a14:m>
                  <m:oMath xmlns:m="http://schemas.openxmlformats.org/officeDocument/2006/math">
                    <m:rad>
                      <m:radPr>
                        <m:degHide m:val="on"/>
                        <m:ctrlPr>
                          <a:rPr lang="en-US" sz="1800" i="1">
                            <a:effectLst/>
                            <a:latin typeface="Cambria Math" panose="02040503050406030204" pitchFamily="18" charset="0"/>
                          </a:rPr>
                        </m:ctrlPr>
                      </m:radPr>
                      <m:deg/>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(−0.04)</m:t>
                        </m:r>
                      </m:e>
                    </m:rad>
                  </m:oMath>
                </a14:m>
                <a:r>
                  <a:rPr lang="en-US" sz="1800" dirty="0"/>
                  <a:t>,</a:t>
                </a:r>
              </a:p>
            </p:txBody>
          </p:sp>
        </mc:Choice>
        <mc:Fallback>
          <p:sp>
            <p:nvSpPr>
              <p:cNvPr id="12" name="TextBox 11">
                <a:extLst>
                  <a:ext uri="{FF2B5EF4-FFF2-40B4-BE49-F238E27FC236}">
                    <a16:creationId xmlns:a16="http://schemas.microsoft.com/office/drawing/2014/main" id="{A57AD2E9-31A2-4B19-B847-4DCFC340DD3B}"/>
                  </a:ext>
                </a:extLst>
              </p:cNvPr>
              <p:cNvSpPr txBox="1">
                <a:spLocks noRot="1" noChangeAspect="1" noMove="1" noResize="1" noEditPoints="1" noAdjustHandles="1" noChangeArrowheads="1" noChangeShapeType="1" noTextEdit="1"/>
              </p:cNvSpPr>
              <p:nvPr/>
            </p:nvSpPr>
            <p:spPr>
              <a:xfrm>
                <a:off x="3339776" y="3896064"/>
                <a:ext cx="3252081" cy="427746"/>
              </a:xfrm>
              <a:prstGeom prst="rect">
                <a:avLst/>
              </a:prstGeom>
              <a:blipFill>
                <a:blip r:embed="rId11"/>
                <a:stretch>
                  <a:fillRect l="-1689" b="-1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F6F34BB-D299-4C90-BDC7-412D997FAAFF}"/>
                  </a:ext>
                </a:extLst>
              </p:cNvPr>
              <p:cNvSpPr txBox="1"/>
              <p:nvPr/>
            </p:nvSpPr>
            <p:spPr>
              <a:xfrm>
                <a:off x="141005" y="4437368"/>
                <a:ext cx="4674001" cy="665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𝑥</m:t>
                      </m:r>
                      <m:r>
                        <a:rPr lang="en-US" sz="1800" b="0" i="1" smtClean="0">
                          <a:effectLst/>
                          <a:latin typeface="Cambria Math" panose="02040503050406030204" pitchFamily="18" charset="0"/>
                          <a:ea typeface="Times New Roman" panose="02020603050405020304" pitchFamily="18" charset="0"/>
                        </a:rPr>
                        <m:t>=4, </m:t>
                      </m:r>
                      <m:r>
                        <a:rPr lang="en-US" sz="1800" b="0" i="1" smtClean="0">
                          <a:effectLst/>
                          <a:latin typeface="Cambria Math" panose="02040503050406030204" pitchFamily="18" charset="0"/>
                          <a:ea typeface="Times New Roman" panose="02020603050405020304" pitchFamily="18" charset="0"/>
                        </a:rPr>
                        <m:t>𝑑𝑥</m:t>
                      </m:r>
                      <m:r>
                        <a:rPr lang="en-US" sz="1800" b="0" i="1" smtClean="0">
                          <a:effectLst/>
                          <a:latin typeface="Cambria Math" panose="02040503050406030204" pitchFamily="18" charset="0"/>
                          <a:ea typeface="Times New Roman" panose="02020603050405020304" pitchFamily="18" charset="0"/>
                        </a:rPr>
                        <m:t>=−0.04,</m:t>
                      </m:r>
                      <m:sSup>
                        <m:sSupPr>
                          <m:ctrlPr>
                            <a:rPr lang="en-US" sz="1800" b="0" i="1" smtClean="0">
                              <a:effectLst/>
                              <a:latin typeface="Cambria Math" panose="02040503050406030204" pitchFamily="18" charset="0"/>
                              <a:ea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rPr>
                            <m:t>𝑓</m:t>
                          </m:r>
                        </m:e>
                        <m:sup>
                          <m:r>
                            <a:rPr lang="en-US" sz="1800" b="0" i="1" smtClean="0">
                              <a:effectLst/>
                              <a:latin typeface="Cambria Math" panose="02040503050406030204" pitchFamily="18" charset="0"/>
                              <a:ea typeface="Times New Roman" panose="02020603050405020304" pitchFamily="18" charset="0"/>
                            </a:rPr>
                            <m:t>′</m:t>
                          </m:r>
                        </m:sup>
                      </m:sSup>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𝑥</m:t>
                          </m:r>
                        </m:e>
                      </m:d>
                      <m:r>
                        <a:rPr lang="en-US" sz="1800" b="0" i="1" smtClean="0">
                          <a:effectLst/>
                          <a:latin typeface="Cambria Math" panose="02040503050406030204" pitchFamily="18" charset="0"/>
                          <a:ea typeface="Times New Roman" panose="02020603050405020304" pitchFamily="18" charset="0"/>
                        </a:rPr>
                        <m:t>=</m:t>
                      </m:r>
                      <m:f>
                        <m:fPr>
                          <m:ctrlPr>
                            <a:rPr lang="en-US" sz="1800" b="0" i="1" smtClean="0">
                              <a:effectLst/>
                              <a:latin typeface="Cambria Math" panose="02040503050406030204" pitchFamily="18" charset="0"/>
                            </a:rPr>
                          </m:ctrlPr>
                        </m:fPr>
                        <m:num>
                          <m:r>
                            <a:rPr lang="en-US" sz="1800" b="0" i="1" smtClean="0">
                              <a:effectLst/>
                              <a:latin typeface="Cambria Math" panose="02040503050406030204" pitchFamily="18" charset="0"/>
                            </a:rPr>
                            <m:t>1</m:t>
                          </m:r>
                        </m:num>
                        <m:den>
                          <m:r>
                            <a:rPr lang="en-US" sz="1800" b="0" i="1" smtClean="0">
                              <a:effectLst/>
                              <a:latin typeface="Cambria Math" panose="02040503050406030204" pitchFamily="18" charset="0"/>
                            </a:rPr>
                            <m:t>2</m:t>
                          </m:r>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𝑥</m:t>
                              </m:r>
                            </m:e>
                          </m:rad>
                        </m:den>
                      </m:f>
                    </m:oMath>
                  </m:oMathPara>
                </a14:m>
                <a:endParaRPr lang="en-US" sz="1800" dirty="0"/>
              </a:p>
            </p:txBody>
          </p:sp>
        </mc:Choice>
        <mc:Fallback>
          <p:sp>
            <p:nvSpPr>
              <p:cNvPr id="13" name="TextBox 12">
                <a:extLst>
                  <a:ext uri="{FF2B5EF4-FFF2-40B4-BE49-F238E27FC236}">
                    <a16:creationId xmlns:a16="http://schemas.microsoft.com/office/drawing/2014/main" id="{1F6F34BB-D299-4C90-BDC7-412D997FAAFF}"/>
                  </a:ext>
                </a:extLst>
              </p:cNvPr>
              <p:cNvSpPr txBox="1">
                <a:spLocks noRot="1" noChangeAspect="1" noMove="1" noResize="1" noEditPoints="1" noAdjustHandles="1" noChangeArrowheads="1" noChangeShapeType="1" noTextEdit="1"/>
              </p:cNvSpPr>
              <p:nvPr/>
            </p:nvSpPr>
            <p:spPr>
              <a:xfrm>
                <a:off x="141005" y="4437368"/>
                <a:ext cx="4674001" cy="66535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1266DE9A-768E-4632-B37A-5495C8C58CD5}"/>
                  </a:ext>
                </a:extLst>
              </p:cNvPr>
              <p:cNvSpPr txBox="1"/>
              <p:nvPr/>
            </p:nvSpPr>
            <p:spPr>
              <a:xfrm>
                <a:off x="472239" y="5185943"/>
                <a:ext cx="3524984" cy="3724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r>
                        <a:rPr lang="en-US" sz="1800" i="1" smtClean="0">
                          <a:latin typeface="Cambria Math" panose="02040503050406030204" pitchFamily="18" charset="0"/>
                        </a:rPr>
                        <m:t>𝛥</m:t>
                      </m:r>
                      <m:r>
                        <a:rPr lang="en-US" sz="1800" i="1" smtClean="0">
                          <a:latin typeface="Cambria Math" panose="02040503050406030204" pitchFamily="18" charset="0"/>
                        </a:rPr>
                        <m:t>𝑥</m:t>
                      </m:r>
                      <m:r>
                        <a:rPr lang="en-US" sz="1800" b="0" i="1" smtClean="0">
                          <a:latin typeface="Cambria Math" panose="02040503050406030204" pitchFamily="18" charset="0"/>
                        </a:rPr>
                        <m:t>)</m:t>
                      </m:r>
                      <m:r>
                        <a:rPr lang="en-US" sz="180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i="1" smtClean="0">
                          <a:latin typeface="Cambria Math" panose="02040503050406030204" pitchFamily="18" charset="0"/>
                        </a:rPr>
                        <m:t>𝑥</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𝑓</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𝑑𝑥</m:t>
                      </m:r>
                      <m:r>
                        <a:rPr lang="en-US" sz="1800" i="1" dirty="0" smtClean="0">
                          <a:latin typeface="Cambria Math" panose="02040503050406030204" pitchFamily="18" charset="0"/>
                        </a:rPr>
                        <m:t>=</m:t>
                      </m:r>
                    </m:oMath>
                  </m:oMathPara>
                </a14:m>
                <a:endParaRPr lang="en-US" sz="1800" dirty="0"/>
              </a:p>
            </p:txBody>
          </p:sp>
        </mc:Choice>
        <mc:Fallback>
          <p:sp>
            <p:nvSpPr>
              <p:cNvPr id="14" name="TextBox 13">
                <a:extLst>
                  <a:ext uri="{FF2B5EF4-FFF2-40B4-BE49-F238E27FC236}">
                    <a16:creationId xmlns:a16="http://schemas.microsoft.com/office/drawing/2014/main" id="{1266DE9A-768E-4632-B37A-5495C8C58CD5}"/>
                  </a:ext>
                </a:extLst>
              </p:cNvPr>
              <p:cNvSpPr txBox="1">
                <a:spLocks noRot="1" noChangeAspect="1" noMove="1" noResize="1" noEditPoints="1" noAdjustHandles="1" noChangeArrowheads="1" noChangeShapeType="1" noTextEdit="1"/>
              </p:cNvSpPr>
              <p:nvPr/>
            </p:nvSpPr>
            <p:spPr>
              <a:xfrm>
                <a:off x="472239" y="5185943"/>
                <a:ext cx="3524984" cy="372410"/>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1BE3869-37FC-4449-9722-BEA95BC533E5}"/>
                  </a:ext>
                </a:extLst>
              </p:cNvPr>
              <p:cNvSpPr txBox="1"/>
              <p:nvPr/>
            </p:nvSpPr>
            <p:spPr>
              <a:xfrm>
                <a:off x="3923449" y="5178515"/>
                <a:ext cx="1113703" cy="420051"/>
              </a:xfrm>
              <a:prstGeom prst="rect">
                <a:avLst/>
              </a:prstGeom>
              <a:noFill/>
            </p:spPr>
            <p:txBody>
              <a:bodyPr wrap="none" lIns="0" tIns="0" rIns="0" bIns="0" rtlCol="0">
                <a:spAutoFit/>
              </a:bodyPr>
              <a:lstStyle/>
              <a:p>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𝑥</m:t>
                        </m:r>
                      </m:e>
                    </m:ra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𝑥</m:t>
                            </m:r>
                          </m:e>
                        </m:rad>
                      </m:den>
                    </m:f>
                  </m:oMath>
                </a14:m>
                <a:r>
                  <a:rPr lang="en-US" sz="1800" dirty="0"/>
                  <a:t>dx</a:t>
                </a:r>
              </a:p>
            </p:txBody>
          </p:sp>
        </mc:Choice>
        <mc:Fallback>
          <p:sp>
            <p:nvSpPr>
              <p:cNvPr id="15" name="TextBox 14">
                <a:extLst>
                  <a:ext uri="{FF2B5EF4-FFF2-40B4-BE49-F238E27FC236}">
                    <a16:creationId xmlns:a16="http://schemas.microsoft.com/office/drawing/2014/main" id="{91BE3869-37FC-4449-9722-BEA95BC533E5}"/>
                  </a:ext>
                </a:extLst>
              </p:cNvPr>
              <p:cNvSpPr txBox="1">
                <a:spLocks noRot="1" noChangeAspect="1" noMove="1" noResize="1" noEditPoints="1" noAdjustHandles="1" noChangeArrowheads="1" noChangeShapeType="1" noTextEdit="1"/>
              </p:cNvSpPr>
              <p:nvPr/>
            </p:nvSpPr>
            <p:spPr>
              <a:xfrm>
                <a:off x="3923449" y="5178515"/>
                <a:ext cx="1113703" cy="420051"/>
              </a:xfrm>
              <a:prstGeom prst="rect">
                <a:avLst/>
              </a:prstGeom>
              <a:blipFill>
                <a:blip r:embed="rId14"/>
                <a:stretch>
                  <a:fillRect t="-5797" r="-11538"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A3341B49-57E9-4A07-9491-913DC92B6B5A}"/>
                  </a:ext>
                </a:extLst>
              </p:cNvPr>
              <p:cNvSpPr txBox="1"/>
              <p:nvPr/>
            </p:nvSpPr>
            <p:spPr>
              <a:xfrm>
                <a:off x="-34771" y="5724661"/>
                <a:ext cx="3835426" cy="6646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1800" i="1" smtClean="0">
                              <a:effectLst/>
                              <a:latin typeface="Cambria Math" panose="02040503050406030204" pitchFamily="18" charset="0"/>
                            </a:rPr>
                          </m:ctrlPr>
                        </m:radPr>
                        <m:deg/>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(−0.04)</m:t>
                          </m:r>
                        </m:e>
                      </m:rad>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4</m:t>
                          </m:r>
                        </m:e>
                      </m:rad>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4</m:t>
                              </m:r>
                            </m:e>
                          </m:rad>
                        </m:den>
                      </m:f>
                      <m:r>
                        <m:rPr>
                          <m:nor/>
                        </m:rPr>
                        <a:rPr lang="en-US" sz="1800" b="0" i="0" dirty="0" smtClean="0"/>
                        <m:t>(−0.04)=</m:t>
                      </m:r>
                    </m:oMath>
                  </m:oMathPara>
                </a14:m>
                <a:endParaRPr lang="en-US" sz="1800" dirty="0"/>
              </a:p>
            </p:txBody>
          </p:sp>
        </mc:Choice>
        <mc:Fallback>
          <p:sp>
            <p:nvSpPr>
              <p:cNvPr id="16" name="TextBox 15">
                <a:extLst>
                  <a:ext uri="{FF2B5EF4-FFF2-40B4-BE49-F238E27FC236}">
                    <a16:creationId xmlns:a16="http://schemas.microsoft.com/office/drawing/2014/main" id="{A3341B49-57E9-4A07-9491-913DC92B6B5A}"/>
                  </a:ext>
                </a:extLst>
              </p:cNvPr>
              <p:cNvSpPr txBox="1">
                <a:spLocks noRot="1" noChangeAspect="1" noMove="1" noResize="1" noEditPoints="1" noAdjustHandles="1" noChangeArrowheads="1" noChangeShapeType="1" noTextEdit="1"/>
              </p:cNvSpPr>
              <p:nvPr/>
            </p:nvSpPr>
            <p:spPr>
              <a:xfrm>
                <a:off x="-34771" y="5724661"/>
                <a:ext cx="3835426" cy="66460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7AC1C64-C44A-4D83-862E-BB0B048C7763}"/>
                  </a:ext>
                </a:extLst>
              </p:cNvPr>
              <p:cNvSpPr txBox="1"/>
              <p:nvPr/>
            </p:nvSpPr>
            <p:spPr>
              <a:xfrm>
                <a:off x="3626713" y="5794873"/>
                <a:ext cx="276197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0.04</m:t>
                          </m:r>
                        </m:num>
                        <m:den>
                          <m:r>
                            <a:rPr lang="en-US" sz="1800" b="0" i="1" smtClean="0">
                              <a:latin typeface="Cambria Math" panose="02040503050406030204" pitchFamily="18" charset="0"/>
                            </a:rPr>
                            <m:t>4</m:t>
                          </m:r>
                        </m:den>
                      </m:f>
                      <m:r>
                        <a:rPr lang="en-US" sz="1800" i="1" dirty="0" smtClean="0">
                          <a:latin typeface="Cambria Math" panose="02040503050406030204" pitchFamily="18" charset="0"/>
                        </a:rPr>
                        <m:t>=2−</m:t>
                      </m:r>
                      <m:r>
                        <a:rPr lang="en-US" sz="1800" b="0" i="1" dirty="0" smtClean="0">
                          <a:latin typeface="Cambria Math" panose="02040503050406030204" pitchFamily="18" charset="0"/>
                        </a:rPr>
                        <m:t>0.01=1.99</m:t>
                      </m:r>
                    </m:oMath>
                  </m:oMathPara>
                </a14:m>
                <a:endParaRPr lang="en-US" sz="1800" dirty="0"/>
              </a:p>
            </p:txBody>
          </p:sp>
        </mc:Choice>
        <mc:Fallback>
          <p:sp>
            <p:nvSpPr>
              <p:cNvPr id="17" name="TextBox 16">
                <a:extLst>
                  <a:ext uri="{FF2B5EF4-FFF2-40B4-BE49-F238E27FC236}">
                    <a16:creationId xmlns:a16="http://schemas.microsoft.com/office/drawing/2014/main" id="{E7AC1C64-C44A-4D83-862E-BB0B048C7763}"/>
                  </a:ext>
                </a:extLst>
              </p:cNvPr>
              <p:cNvSpPr txBox="1">
                <a:spLocks noRot="1" noChangeAspect="1" noMove="1" noResize="1" noEditPoints="1" noAdjustHandles="1" noChangeArrowheads="1" noChangeShapeType="1" noTextEdit="1"/>
              </p:cNvSpPr>
              <p:nvPr/>
            </p:nvSpPr>
            <p:spPr>
              <a:xfrm>
                <a:off x="3626713" y="5794873"/>
                <a:ext cx="2761975" cy="518604"/>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21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3034F18-286D-4748-9B4A-96126C01F8F1}"/>
                  </a:ext>
                </a:extLst>
              </p:cNvPr>
              <p:cNvSpPr txBox="1"/>
              <p:nvPr/>
            </p:nvSpPr>
            <p:spPr>
              <a:xfrm>
                <a:off x="113307" y="224863"/>
                <a:ext cx="7889314" cy="1436034"/>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Remark 3</a:t>
                </a:r>
                <a:r>
                  <a:rPr lang="en-US" sz="1800" dirty="0">
                    <a:solidFill>
                      <a:srgbClr val="0000FF"/>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We saw that if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is a function of </a:t>
                </a:r>
                <a:r>
                  <a:rPr lang="en-US" sz="1800" i="1" dirty="0">
                    <a:effectLst/>
                    <a:latin typeface="Times New Roman" panose="02020603050405020304" pitchFamily="18" charset="0"/>
                    <a:ea typeface="Times New Roman" panose="02020603050405020304" pitchFamily="18" charset="0"/>
                  </a:rPr>
                  <a:t>x</a:t>
                </a:r>
                <a:r>
                  <a:rPr lang="en-US" sz="1800" dirty="0">
                    <a:effectLst/>
                    <a:latin typeface="Times New Roman" panose="02020603050405020304" pitchFamily="18" charset="0"/>
                    <a:ea typeface="Times New Roman" panose="02020603050405020304" pitchFamily="18" charset="0"/>
                  </a:rPr>
                  <a:t>, with an inverse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𝑓</m:t>
                        </m:r>
                      </m:e>
                      <m:sup>
                        <m:r>
                          <a:rPr lang="en-US" sz="1800" i="1">
                            <a:effectLst/>
                            <a:latin typeface="Cambria Math" panose="02040503050406030204" pitchFamily="18" charset="0"/>
                            <a:ea typeface="Times New Roman" panose="02020603050405020304" pitchFamily="18" charset="0"/>
                          </a:rPr>
                          <m:t>−1</m:t>
                        </m:r>
                      </m:sup>
                    </m:sSup>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we may differentiate </a:t>
                </a:r>
                <a:r>
                  <a:rPr lang="en-US" sz="1800" i="1" dirty="0">
                    <a:effectLst/>
                    <a:latin typeface="Times New Roman" panose="02020603050405020304" pitchFamily="18" charset="0"/>
                    <a:ea typeface="Times New Roman" panose="02020603050405020304" pitchFamily="18" charset="0"/>
                  </a:rPr>
                  <a:t>x </a:t>
                </a:r>
                <a:r>
                  <a:rPr lang="en-US" sz="1800" dirty="0">
                    <a:effectLst/>
                    <a:latin typeface="Times New Roman" panose="02020603050405020304" pitchFamily="18" charset="0"/>
                    <a:ea typeface="Times New Roman" panose="02020603050405020304" pitchFamily="18" charset="0"/>
                  </a:rPr>
                  <a:t>with respect to </a:t>
                </a:r>
                <a:r>
                  <a:rPr lang="en-US" sz="1800" i="1" dirty="0">
                    <a:effectLst/>
                    <a:latin typeface="Times New Roman" panose="02020603050405020304" pitchFamily="18" charset="0"/>
                    <a:ea typeface="Times New Roman" panose="02020603050405020304" pitchFamily="18" charset="0"/>
                  </a:rPr>
                  <a:t>y </a:t>
                </a:r>
                <a:r>
                  <a:rPr lang="en-US" sz="1800" dirty="0">
                    <a:effectLst/>
                    <a:latin typeface="Times New Roman" panose="02020603050405020304" pitchFamily="18" charset="0"/>
                    <a:ea typeface="Times New Roman" panose="02020603050405020304" pitchFamily="18" charset="0"/>
                  </a:rPr>
                  <a:t>to get the</a:t>
                </a:r>
                <a:r>
                  <a:rPr lang="en-US" sz="1800" i="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equation: </a:t>
                </a: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
                            <a:rPr lang="en-US" sz="1800" i="1">
                              <a:effectLst/>
                              <a:latin typeface="Cambria Math" panose="02040503050406030204" pitchFamily="18" charset="0"/>
                              <a:ea typeface="Times New Roman" panose="02020603050405020304" pitchFamily="18" charset="0"/>
                            </a:rPr>
                            <m:t>𝑑𝑦</m:t>
                          </m:r>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1</m:t>
                          </m:r>
                        </m:num>
                        <m:den>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𝑑𝑦</m:t>
                              </m:r>
                            </m:num>
                            <m:den>
                              <m:r>
                                <a:rPr lang="en-US" sz="1800" i="1">
                                  <a:effectLst/>
                                  <a:latin typeface="Cambria Math" panose="02040503050406030204" pitchFamily="18" charset="0"/>
                                  <a:ea typeface="Times New Roman" panose="02020603050405020304" pitchFamily="18" charset="0"/>
                                </a:rPr>
                                <m:t>𝑑𝑥</m:t>
                              </m:r>
                            </m:den>
                          </m:f>
                        </m:den>
                      </m:f>
                    </m:oMath>
                  </m:oMathPara>
                </a14:m>
                <a:endParaRPr lang="en-US" sz="1800" dirty="0">
                  <a:effectLst/>
                  <a:latin typeface="Times New Roman" panose="02020603050405020304" pitchFamily="18" charset="0"/>
                  <a:ea typeface="Times New Roman" panose="02020603050405020304" pitchFamily="18" charset="0"/>
                </a:endParaRPr>
              </a:p>
            </p:txBody>
          </p:sp>
        </mc:Choice>
        <mc:Fallback>
          <p:sp>
            <p:nvSpPr>
              <p:cNvPr id="2" name="TextBox 1">
                <a:extLst>
                  <a:ext uri="{FF2B5EF4-FFF2-40B4-BE49-F238E27FC236}">
                    <a16:creationId xmlns:a16="http://schemas.microsoft.com/office/drawing/2014/main" id="{53034F18-286D-4748-9B4A-96126C01F8F1}"/>
                  </a:ext>
                </a:extLst>
              </p:cNvPr>
              <p:cNvSpPr txBox="1">
                <a:spLocks noRot="1" noChangeAspect="1" noMove="1" noResize="1" noEditPoints="1" noAdjustHandles="1" noChangeArrowheads="1" noChangeShapeType="1" noTextEdit="1"/>
              </p:cNvSpPr>
              <p:nvPr/>
            </p:nvSpPr>
            <p:spPr>
              <a:xfrm>
                <a:off x="113307" y="224863"/>
                <a:ext cx="7889314" cy="1436034"/>
              </a:xfrm>
              <a:prstGeom prst="rect">
                <a:avLst/>
              </a:prstGeom>
              <a:blipFill>
                <a:blip r:embed="rId2"/>
                <a:stretch>
                  <a:fillRect l="-696" t="-255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743FBAA0-27C4-473C-A573-7DB0136D4E8A}"/>
                  </a:ext>
                </a:extLst>
              </p:cNvPr>
              <p:cNvSpPr txBox="1"/>
              <p:nvPr/>
            </p:nvSpPr>
            <p:spPr>
              <a:xfrm>
                <a:off x="113307" y="1688199"/>
                <a:ext cx="8545664" cy="522259"/>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This formula is useful when we need to find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
                          <a:rPr lang="en-US" sz="1800" i="1">
                            <a:effectLst/>
                            <a:latin typeface="Cambria Math" panose="02040503050406030204" pitchFamily="18" charset="0"/>
                            <a:ea typeface="Times New Roman" panose="02020603050405020304" pitchFamily="18" charset="0"/>
                          </a:rPr>
                          <m:t>𝑑𝑦</m:t>
                        </m:r>
                      </m:den>
                    </m:f>
                  </m:oMath>
                </a14:m>
                <a:r>
                  <a:rPr lang="en-US" sz="1800" dirty="0">
                    <a:effectLst/>
                    <a:latin typeface="Times New Roman" panose="02020603050405020304" pitchFamily="18" charset="0"/>
                    <a:ea typeface="Times New Roman" panose="02020603050405020304" pitchFamily="18" charset="0"/>
                  </a:rPr>
                  <a:t> in a function defined as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3" name="TextBox 2">
                <a:extLst>
                  <a:ext uri="{FF2B5EF4-FFF2-40B4-BE49-F238E27FC236}">
                    <a16:creationId xmlns:a16="http://schemas.microsoft.com/office/drawing/2014/main" id="{743FBAA0-27C4-473C-A573-7DB0136D4E8A}"/>
                  </a:ext>
                </a:extLst>
              </p:cNvPr>
              <p:cNvSpPr txBox="1">
                <a:spLocks noRot="1" noChangeAspect="1" noMove="1" noResize="1" noEditPoints="1" noAdjustHandles="1" noChangeArrowheads="1" noChangeShapeType="1" noTextEdit="1"/>
              </p:cNvSpPr>
              <p:nvPr/>
            </p:nvSpPr>
            <p:spPr>
              <a:xfrm>
                <a:off x="113307" y="1688199"/>
                <a:ext cx="8545664" cy="522259"/>
              </a:xfrm>
              <a:prstGeom prst="rect">
                <a:avLst/>
              </a:prstGeom>
              <a:blipFill>
                <a:blip r:embed="rId3"/>
                <a:stretch>
                  <a:fillRect l="-642" b="-46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B132098-9963-4D78-8406-85055F86113C}"/>
                  </a:ext>
                </a:extLst>
              </p:cNvPr>
              <p:cNvSpPr txBox="1"/>
              <p:nvPr/>
            </p:nvSpPr>
            <p:spPr>
              <a:xfrm>
                <a:off x="1326" y="2057531"/>
                <a:ext cx="6094674" cy="522259"/>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5:</a:t>
                </a:r>
                <a:r>
                  <a:rPr lang="en-US" sz="1800" dirty="0">
                    <a:effectLst/>
                    <a:latin typeface="Times New Roman" panose="02020603050405020304" pitchFamily="18" charset="0"/>
                    <a:ea typeface="Times New Roman" panose="02020603050405020304" pitchFamily="18" charset="0"/>
                  </a:rPr>
                  <a:t> If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rPr>
                      <m:t>=2</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rPr>
                      <m:t>−5</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find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𝑑𝑥</m:t>
                        </m:r>
                      </m:num>
                      <m:den>
                        <m:r>
                          <a:rPr lang="en-US" sz="1800" i="1">
                            <a:effectLst/>
                            <a:latin typeface="Cambria Math" panose="02040503050406030204" pitchFamily="18" charset="0"/>
                            <a:ea typeface="Times New Roman" panose="02020603050405020304" pitchFamily="18" charset="0"/>
                          </a:rPr>
                          <m:t>𝑑𝑦</m:t>
                        </m:r>
                      </m:den>
                    </m:f>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4" name="TextBox 3">
                <a:extLst>
                  <a:ext uri="{FF2B5EF4-FFF2-40B4-BE49-F238E27FC236}">
                    <a16:creationId xmlns:a16="http://schemas.microsoft.com/office/drawing/2014/main" id="{1B132098-9963-4D78-8406-85055F86113C}"/>
                  </a:ext>
                </a:extLst>
              </p:cNvPr>
              <p:cNvSpPr txBox="1">
                <a:spLocks noRot="1" noChangeAspect="1" noMove="1" noResize="1" noEditPoints="1" noAdjustHandles="1" noChangeArrowheads="1" noChangeShapeType="1" noTextEdit="1"/>
              </p:cNvSpPr>
              <p:nvPr/>
            </p:nvSpPr>
            <p:spPr>
              <a:xfrm>
                <a:off x="1326" y="2057531"/>
                <a:ext cx="6094674" cy="522259"/>
              </a:xfrm>
              <a:prstGeom prst="rect">
                <a:avLst/>
              </a:prstGeom>
              <a:blipFill>
                <a:blip r:embed="rId4"/>
                <a:stretch>
                  <a:fillRect l="-800" b="-588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1E83F14-BC46-4ECF-89AD-63F894491473}"/>
              </a:ext>
            </a:extLst>
          </p:cNvPr>
          <p:cNvSpPr txBox="1"/>
          <p:nvPr/>
        </p:nvSpPr>
        <p:spPr>
          <a:xfrm>
            <a:off x="168966" y="2467333"/>
            <a:ext cx="1071438"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E080E05-6440-4696-B794-2FBB2DE02116}"/>
                  </a:ext>
                </a:extLst>
              </p:cNvPr>
              <p:cNvSpPr txBox="1"/>
              <p:nvPr/>
            </p:nvSpPr>
            <p:spPr>
              <a:xfrm>
                <a:off x="1375576" y="2979060"/>
                <a:ext cx="128374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𝑑𝑦</m:t>
                          </m:r>
                        </m:num>
                        <m:den>
                          <m:r>
                            <a:rPr lang="en-US" sz="1800" b="0" i="1" smtClean="0">
                              <a:latin typeface="Cambria Math" panose="02040503050406030204" pitchFamily="18" charset="0"/>
                            </a:rPr>
                            <m:t>𝑑𝑥</m:t>
                          </m:r>
                        </m:den>
                      </m:f>
                      <m:r>
                        <a:rPr lang="en-US" sz="1800" b="0" i="1" smtClean="0">
                          <a:latin typeface="Cambria Math" panose="02040503050406030204" pitchFamily="18" charset="0"/>
                        </a:rPr>
                        <m:t>=4</m:t>
                      </m:r>
                      <m:r>
                        <a:rPr lang="en-US" sz="1800" b="0" i="1" smtClean="0">
                          <a:latin typeface="Cambria Math" panose="02040503050406030204" pitchFamily="18" charset="0"/>
                        </a:rPr>
                        <m:t>𝑥</m:t>
                      </m:r>
                      <m:r>
                        <a:rPr lang="en-US" sz="1800" b="0" i="1" smtClean="0">
                          <a:latin typeface="Cambria Math" panose="02040503050406030204" pitchFamily="18" charset="0"/>
                        </a:rPr>
                        <m:t>−5</m:t>
                      </m:r>
                    </m:oMath>
                  </m:oMathPara>
                </a14:m>
                <a:endParaRPr lang="en-US" sz="1800" dirty="0"/>
              </a:p>
            </p:txBody>
          </p:sp>
        </mc:Choice>
        <mc:Fallback>
          <p:sp>
            <p:nvSpPr>
              <p:cNvPr id="6" name="TextBox 5">
                <a:extLst>
                  <a:ext uri="{FF2B5EF4-FFF2-40B4-BE49-F238E27FC236}">
                    <a16:creationId xmlns:a16="http://schemas.microsoft.com/office/drawing/2014/main" id="{3E080E05-6440-4696-B794-2FBB2DE02116}"/>
                  </a:ext>
                </a:extLst>
              </p:cNvPr>
              <p:cNvSpPr txBox="1">
                <a:spLocks noRot="1" noChangeAspect="1" noMove="1" noResize="1" noEditPoints="1" noAdjustHandles="1" noChangeArrowheads="1" noChangeShapeType="1" noTextEdit="1"/>
              </p:cNvSpPr>
              <p:nvPr/>
            </p:nvSpPr>
            <p:spPr>
              <a:xfrm>
                <a:off x="1375576" y="2979060"/>
                <a:ext cx="1283749" cy="525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BCD10A6-58B9-4843-A7EF-96574BCCA786}"/>
                  </a:ext>
                </a:extLst>
              </p:cNvPr>
              <p:cNvSpPr txBox="1"/>
              <p:nvPr/>
            </p:nvSpPr>
            <p:spPr>
              <a:xfrm>
                <a:off x="3673503" y="2995061"/>
                <a:ext cx="1032077" cy="573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𝑑𝑥</m:t>
                          </m:r>
                        </m:num>
                        <m:den>
                          <m:r>
                            <a:rPr lang="en-US" sz="1800" b="0" i="1" smtClean="0">
                              <a:latin typeface="Cambria Math" panose="02040503050406030204" pitchFamily="18" charset="0"/>
                            </a:rPr>
                            <m:t>𝑑𝑦</m:t>
                          </m:r>
                        </m:den>
                      </m:f>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r>
                            <a:rPr lang="en-US" sz="1800" b="0" i="1" smtClean="0">
                              <a:latin typeface="Cambria Math" panose="02040503050406030204" pitchFamily="18" charset="0"/>
                            </a:rPr>
                            <m:t>𝑥</m:t>
                          </m:r>
                          <m:r>
                            <a:rPr lang="en-US" sz="1800" b="0" i="1" smtClean="0">
                              <a:latin typeface="Cambria Math" panose="02040503050406030204" pitchFamily="18" charset="0"/>
                            </a:rPr>
                            <m:t>−5</m:t>
                          </m:r>
                        </m:den>
                      </m:f>
                    </m:oMath>
                  </m:oMathPara>
                </a14:m>
                <a:endParaRPr lang="en-US" sz="1800" dirty="0"/>
              </a:p>
            </p:txBody>
          </p:sp>
        </mc:Choice>
        <mc:Fallback>
          <p:sp>
            <p:nvSpPr>
              <p:cNvPr id="7" name="TextBox 6">
                <a:extLst>
                  <a:ext uri="{FF2B5EF4-FFF2-40B4-BE49-F238E27FC236}">
                    <a16:creationId xmlns:a16="http://schemas.microsoft.com/office/drawing/2014/main" id="{8BCD10A6-58B9-4843-A7EF-96574BCCA786}"/>
                  </a:ext>
                </a:extLst>
              </p:cNvPr>
              <p:cNvSpPr txBox="1">
                <a:spLocks noRot="1" noChangeAspect="1" noMove="1" noResize="1" noEditPoints="1" noAdjustHandles="1" noChangeArrowheads="1" noChangeShapeType="1" noTextEdit="1"/>
              </p:cNvSpPr>
              <p:nvPr/>
            </p:nvSpPr>
            <p:spPr>
              <a:xfrm>
                <a:off x="3673503" y="2995061"/>
                <a:ext cx="1032077" cy="57323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A28AC6C-61CA-4BA4-88FE-6A2B9C06DDB6}"/>
                  </a:ext>
                </a:extLst>
              </p:cNvPr>
              <p:cNvSpPr txBox="1"/>
              <p:nvPr/>
            </p:nvSpPr>
            <p:spPr>
              <a:xfrm>
                <a:off x="113307" y="3606575"/>
                <a:ext cx="6217920" cy="521746"/>
              </a:xfrm>
              <a:prstGeom prst="rect">
                <a:avLst/>
              </a:prstGeom>
              <a:noFill/>
            </p:spPr>
            <p:txBody>
              <a:bodyPr wrap="square">
                <a:spAutoFit/>
              </a:bodyPr>
              <a:lstStyle/>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Example 6:</a:t>
                </a:r>
                <a:r>
                  <a:rPr lang="en-US" sz="1800" dirty="0">
                    <a:effectLst/>
                    <a:latin typeface="Times New Roman" panose="02020603050405020304" pitchFamily="18" charset="0"/>
                    <a:ea typeface="Times New Roman" panose="02020603050405020304" pitchFamily="18" charset="0"/>
                  </a:rPr>
                  <a:t>  If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𝑞</m:t>
                    </m:r>
                    <m:r>
                      <a:rPr lang="en-US" sz="1800" i="1">
                        <a:effectLst/>
                        <a:latin typeface="Cambria Math" panose="02040503050406030204" pitchFamily="18" charset="0"/>
                        <a:ea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rPr>
                          <m:t>𝑒</m:t>
                        </m:r>
                      </m:e>
                      <m:sup>
                        <m:r>
                          <a:rPr lang="en-US" sz="1800" b="0" i="1" smtClean="0">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𝑝</m:t>
                        </m:r>
                        <m:r>
                          <a:rPr lang="en-US" sz="1800" i="1">
                            <a:effectLst/>
                            <a:latin typeface="Cambria Math" panose="02040503050406030204" pitchFamily="18" charset="0"/>
                            <a:ea typeface="Times New Roman" panose="02020603050405020304" pitchFamily="18" charset="0"/>
                          </a:rPr>
                          <m:t>+1</m:t>
                        </m:r>
                      </m:sup>
                    </m:sSup>
                  </m:oMath>
                </a14:m>
                <a:r>
                  <a:rPr lang="en-US" sz="1800" dirty="0">
                    <a:effectLst/>
                    <a:latin typeface="Times New Roman" panose="02020603050405020304" pitchFamily="18" charset="0"/>
                    <a:ea typeface="Times New Roman" panose="02020603050405020304" pitchFamily="18" charset="0"/>
                  </a:rPr>
                  <a:t>, find </a:t>
                </a:r>
                <a14:m>
                  <m:oMath xmlns:m="http://schemas.openxmlformats.org/officeDocument/2006/math">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𝑑𝑝</m:t>
                        </m:r>
                      </m:num>
                      <m:den>
                        <m:r>
                          <a:rPr lang="en-US" sz="1800" i="1">
                            <a:effectLst/>
                            <a:latin typeface="Cambria Math" panose="02040503050406030204" pitchFamily="18" charset="0"/>
                            <a:ea typeface="Times New Roman" panose="02020603050405020304" pitchFamily="18" charset="0"/>
                          </a:rPr>
                          <m:t>𝑑𝑞</m:t>
                        </m:r>
                      </m:den>
                    </m:f>
                  </m:oMath>
                </a14:m>
                <a:r>
                  <a:rPr lang="en-US" sz="1800" dirty="0">
                    <a:effectLst/>
                    <a:latin typeface="Times New Roman" panose="02020603050405020304" pitchFamily="18" charset="0"/>
                    <a:ea typeface="Times New Roman" panose="02020603050405020304" pitchFamily="18" charset="0"/>
                  </a:rPr>
                  <a:t>.</a:t>
                </a:r>
              </a:p>
            </p:txBody>
          </p:sp>
        </mc:Choice>
        <mc:Fallback>
          <p:sp>
            <p:nvSpPr>
              <p:cNvPr id="8" name="TextBox 7">
                <a:extLst>
                  <a:ext uri="{FF2B5EF4-FFF2-40B4-BE49-F238E27FC236}">
                    <a16:creationId xmlns:a16="http://schemas.microsoft.com/office/drawing/2014/main" id="{EA28AC6C-61CA-4BA4-88FE-6A2B9C06DDB6}"/>
                  </a:ext>
                </a:extLst>
              </p:cNvPr>
              <p:cNvSpPr txBox="1">
                <a:spLocks noRot="1" noChangeAspect="1" noMove="1" noResize="1" noEditPoints="1" noAdjustHandles="1" noChangeArrowheads="1" noChangeShapeType="1" noTextEdit="1"/>
              </p:cNvSpPr>
              <p:nvPr/>
            </p:nvSpPr>
            <p:spPr>
              <a:xfrm>
                <a:off x="113307" y="3606575"/>
                <a:ext cx="6217920" cy="521746"/>
              </a:xfrm>
              <a:prstGeom prst="rect">
                <a:avLst/>
              </a:prstGeom>
              <a:blipFill>
                <a:blip r:embed="rId7"/>
                <a:stretch>
                  <a:fillRect l="-882" b="-588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E4034B8-8555-4CB8-83CB-C15F2F6C14FC}"/>
              </a:ext>
            </a:extLst>
          </p:cNvPr>
          <p:cNvSpPr txBox="1"/>
          <p:nvPr/>
        </p:nvSpPr>
        <p:spPr>
          <a:xfrm>
            <a:off x="159027" y="4137404"/>
            <a:ext cx="1081377"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08FC4F4-94C1-441F-9C32-782523FD89D5}"/>
                  </a:ext>
                </a:extLst>
              </p:cNvPr>
              <p:cNvSpPr txBox="1"/>
              <p:nvPr/>
            </p:nvSpPr>
            <p:spPr>
              <a:xfrm>
                <a:off x="993913" y="4550995"/>
                <a:ext cx="1308563"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𝑑𝑞</m:t>
                          </m:r>
                        </m:num>
                        <m:den>
                          <m:r>
                            <a:rPr lang="en-US" sz="1800" b="0" i="1" smtClean="0">
                              <a:latin typeface="Cambria Math" panose="02040503050406030204" pitchFamily="18" charset="0"/>
                            </a:rPr>
                            <m:t>𝑑𝑝</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3</m:t>
                          </m:r>
                          <m:r>
                            <a:rPr lang="en-US" sz="1800" b="0" i="1" smtClean="0">
                              <a:latin typeface="Cambria Math" panose="02040503050406030204" pitchFamily="18" charset="0"/>
                            </a:rPr>
                            <m:t>𝑝</m:t>
                          </m:r>
                          <m:r>
                            <a:rPr lang="en-US" sz="1800" b="0" i="1" smtClean="0">
                              <a:latin typeface="Cambria Math" panose="02040503050406030204" pitchFamily="18" charset="0"/>
                            </a:rPr>
                            <m:t>+1</m:t>
                          </m:r>
                        </m:sup>
                      </m:sSup>
                      <m:r>
                        <a:rPr lang="en-US" sz="1800" b="0" i="1" smtClean="0">
                          <a:latin typeface="Cambria Math" panose="02040503050406030204" pitchFamily="18" charset="0"/>
                        </a:rPr>
                        <m:t>3</m:t>
                      </m:r>
                    </m:oMath>
                  </m:oMathPara>
                </a14:m>
                <a:endParaRPr lang="en-US" sz="1800" dirty="0"/>
              </a:p>
            </p:txBody>
          </p:sp>
        </mc:Choice>
        <mc:Fallback>
          <p:sp>
            <p:nvSpPr>
              <p:cNvPr id="10" name="TextBox 9">
                <a:extLst>
                  <a:ext uri="{FF2B5EF4-FFF2-40B4-BE49-F238E27FC236}">
                    <a16:creationId xmlns:a16="http://schemas.microsoft.com/office/drawing/2014/main" id="{D08FC4F4-94C1-441F-9C32-782523FD89D5}"/>
                  </a:ext>
                </a:extLst>
              </p:cNvPr>
              <p:cNvSpPr txBox="1">
                <a:spLocks noRot="1" noChangeAspect="1" noMove="1" noResize="1" noEditPoints="1" noAdjustHandles="1" noChangeArrowheads="1" noChangeShapeType="1" noTextEdit="1"/>
              </p:cNvSpPr>
              <p:nvPr/>
            </p:nvSpPr>
            <p:spPr>
              <a:xfrm>
                <a:off x="993913" y="4550995"/>
                <a:ext cx="1308563" cy="5725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1FC43FC0-F6CE-4652-8869-E4D071C2106C}"/>
                  </a:ext>
                </a:extLst>
              </p:cNvPr>
              <p:cNvSpPr txBox="1"/>
              <p:nvPr/>
            </p:nvSpPr>
            <p:spPr>
              <a:xfrm>
                <a:off x="2875368" y="4550994"/>
                <a:ext cx="1308563"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𝑑𝑝</m:t>
                          </m:r>
                        </m:num>
                        <m:den>
                          <m:r>
                            <a:rPr lang="en-US" sz="1800" b="0" i="1" smtClean="0">
                              <a:latin typeface="Cambria Math" panose="02040503050406030204" pitchFamily="18" charset="0"/>
                            </a:rPr>
                            <m:t>𝑑𝑞</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3</m:t>
                              </m:r>
                              <m:r>
                                <a:rPr lang="en-US" sz="1800" b="0" i="1" smtClean="0">
                                  <a:latin typeface="Cambria Math" panose="02040503050406030204" pitchFamily="18" charset="0"/>
                                </a:rPr>
                                <m:t>𝑝</m:t>
                              </m:r>
                              <m:r>
                                <a:rPr lang="en-US" sz="1800" b="0" i="1" smtClean="0">
                                  <a:latin typeface="Cambria Math" panose="02040503050406030204" pitchFamily="18" charset="0"/>
                                </a:rPr>
                                <m:t>+1</m:t>
                              </m:r>
                            </m:sup>
                          </m:sSup>
                        </m:den>
                      </m:f>
                    </m:oMath>
                  </m:oMathPara>
                </a14:m>
                <a:endParaRPr lang="en-US" sz="1800" dirty="0"/>
              </a:p>
            </p:txBody>
          </p:sp>
        </mc:Choice>
        <mc:Fallback>
          <p:sp>
            <p:nvSpPr>
              <p:cNvPr id="11" name="TextBox 10">
                <a:extLst>
                  <a:ext uri="{FF2B5EF4-FFF2-40B4-BE49-F238E27FC236}">
                    <a16:creationId xmlns:a16="http://schemas.microsoft.com/office/drawing/2014/main" id="{1FC43FC0-F6CE-4652-8869-E4D071C2106C}"/>
                  </a:ext>
                </a:extLst>
              </p:cNvPr>
              <p:cNvSpPr txBox="1">
                <a:spLocks noRot="1" noChangeAspect="1" noMove="1" noResize="1" noEditPoints="1" noAdjustHandles="1" noChangeArrowheads="1" noChangeShapeType="1" noTextEdit="1"/>
              </p:cNvSpPr>
              <p:nvPr/>
            </p:nvSpPr>
            <p:spPr>
              <a:xfrm>
                <a:off x="2875368" y="4550994"/>
                <a:ext cx="1308563" cy="57259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AA7512C-8A3A-4213-BDD9-4695040E7224}"/>
                  </a:ext>
                </a:extLst>
              </p:cNvPr>
              <p:cNvSpPr txBox="1"/>
              <p:nvPr/>
            </p:nvSpPr>
            <p:spPr>
              <a:xfrm>
                <a:off x="5661773" y="4506736"/>
                <a:ext cx="1486817" cy="694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i="1">
                              <a:latin typeface="Cambria Math" panose="02040503050406030204" pitchFamily="18" charset="0"/>
                            </a:rPr>
                            <m:t>𝑑𝑝</m:t>
                          </m:r>
                        </m:num>
                        <m:den>
                          <m:r>
                            <a:rPr lang="en-US" sz="1800" i="1">
                              <a:latin typeface="Cambria Math" panose="02040503050406030204" pitchFamily="18" charset="0"/>
                            </a:rPr>
                            <m:t>𝑑𝑞</m:t>
                          </m:r>
                        </m:den>
                      </m:f>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𝑒</m:t>
                              </m:r>
                            </m:e>
                            <m:sup>
                              <m:r>
                                <a:rPr lang="en-US" sz="1800" b="0" i="1" smtClean="0">
                                  <a:latin typeface="Cambria Math" panose="02040503050406030204" pitchFamily="18" charset="0"/>
                                </a:rPr>
                                <m:t>−</m:t>
                              </m:r>
                              <m:r>
                                <a:rPr lang="en-US" sz="1800" i="1">
                                  <a:latin typeface="Cambria Math" panose="02040503050406030204" pitchFamily="18" charset="0"/>
                                </a:rPr>
                                <m:t>3</m:t>
                              </m:r>
                              <m:r>
                                <a:rPr lang="en-US" sz="1800" i="1">
                                  <a:latin typeface="Cambria Math" panose="02040503050406030204" pitchFamily="18" charset="0"/>
                                </a:rPr>
                                <m:t>𝑝</m:t>
                              </m:r>
                              <m:r>
                                <a:rPr lang="en-US" sz="1800" b="0" i="1" smtClean="0">
                                  <a:latin typeface="Cambria Math" panose="02040503050406030204" pitchFamily="18" charset="0"/>
                                </a:rPr>
                                <m:t>−</m:t>
                              </m:r>
                              <m:r>
                                <a:rPr lang="en-US" sz="1800" i="1">
                                  <a:latin typeface="Cambria Math" panose="02040503050406030204" pitchFamily="18" charset="0"/>
                                </a:rPr>
                                <m:t>1</m:t>
                              </m:r>
                            </m:sup>
                          </m:sSup>
                        </m:num>
                        <m:den>
                          <m:r>
                            <a:rPr lang="en-US" sz="1800" i="1">
                              <a:latin typeface="Cambria Math" panose="02040503050406030204" pitchFamily="18" charset="0"/>
                            </a:rPr>
                            <m:t>3</m:t>
                          </m:r>
                        </m:den>
                      </m:f>
                    </m:oMath>
                  </m:oMathPara>
                </a14:m>
                <a:endParaRPr lang="en-US" sz="1800" dirty="0"/>
              </a:p>
            </p:txBody>
          </p:sp>
        </mc:Choice>
        <mc:Fallback>
          <p:sp>
            <p:nvSpPr>
              <p:cNvPr id="12" name="TextBox 11">
                <a:extLst>
                  <a:ext uri="{FF2B5EF4-FFF2-40B4-BE49-F238E27FC236}">
                    <a16:creationId xmlns:a16="http://schemas.microsoft.com/office/drawing/2014/main" id="{3AA7512C-8A3A-4213-BDD9-4695040E7224}"/>
                  </a:ext>
                </a:extLst>
              </p:cNvPr>
              <p:cNvSpPr txBox="1">
                <a:spLocks noRot="1" noChangeAspect="1" noMove="1" noResize="1" noEditPoints="1" noAdjustHandles="1" noChangeArrowheads="1" noChangeShapeType="1" noTextEdit="1"/>
              </p:cNvSpPr>
              <p:nvPr/>
            </p:nvSpPr>
            <p:spPr>
              <a:xfrm>
                <a:off x="5661773" y="4506736"/>
                <a:ext cx="1486817" cy="694806"/>
              </a:xfrm>
              <a:prstGeom prst="rect">
                <a:avLst/>
              </a:prstGeom>
              <a:blipFill>
                <a:blip r:embed="rId10"/>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F649FEA-5091-4975-9C66-C08E7310BEC7}"/>
              </a:ext>
            </a:extLst>
          </p:cNvPr>
          <p:cNvSpPr txBox="1"/>
          <p:nvPr/>
        </p:nvSpPr>
        <p:spPr>
          <a:xfrm>
            <a:off x="4613745" y="4595080"/>
            <a:ext cx="618214" cy="369332"/>
          </a:xfrm>
          <a:prstGeom prst="rect">
            <a:avLst/>
          </a:prstGeom>
          <a:noFill/>
        </p:spPr>
        <p:txBody>
          <a:bodyPr wrap="square">
            <a:spAutoFit/>
          </a:bodyPr>
          <a:lstStyle/>
          <a:p>
            <a:r>
              <a:rPr lang="en-US" sz="1800" dirty="0"/>
              <a:t>OR</a:t>
            </a:r>
          </a:p>
        </p:txBody>
      </p:sp>
    </p:spTree>
    <p:extLst>
      <p:ext uri="{BB962C8B-B14F-4D97-AF65-F5344CB8AC3E}">
        <p14:creationId xmlns:p14="http://schemas.microsoft.com/office/powerpoint/2010/main" val="37668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arn(inVertic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barn(inVertical)">
                                      <p:cBhvr>
                                        <p:cTn id="6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D208B60-1ACA-4958-96B1-5BE6E7B67015}"/>
                  </a:ext>
                </a:extLst>
              </p:cNvPr>
              <p:cNvSpPr txBox="1"/>
              <p:nvPr/>
            </p:nvSpPr>
            <p:spPr>
              <a:xfrm>
                <a:off x="-1" y="775992"/>
                <a:ext cx="8592767" cy="1208216"/>
              </a:xfrm>
              <a:prstGeom prst="rect">
                <a:avLst/>
              </a:prstGeom>
              <a:noFill/>
            </p:spPr>
            <p:txBody>
              <a:bodyPr wrap="square">
                <a:spAutoFit/>
              </a:bodyPr>
              <a:lstStyle/>
              <a:p>
                <a:r>
                  <a:rPr lang="en-US" sz="1800" b="1" dirty="0">
                    <a:solidFill>
                      <a:srgbClr val="0000FF"/>
                    </a:solidFill>
                    <a:effectLst/>
                    <a:latin typeface="Times New Roman" panose="02020603050405020304" pitchFamily="18" charset="0"/>
                    <a:ea typeface="Times New Roman" panose="02020603050405020304" pitchFamily="18" charset="0"/>
                  </a:rPr>
                  <a:t>Example 7: </a:t>
                </a:r>
                <a:r>
                  <a:rPr lang="en-US" sz="1800" dirty="0">
                    <a:effectLst/>
                    <a:latin typeface="Times New Roman" panose="02020603050405020304" pitchFamily="18" charset="0"/>
                    <a:ea typeface="Times New Roman" panose="02020603050405020304" pitchFamily="18" charset="0"/>
                  </a:rPr>
                  <a:t>The demand function for a product is given by</a:t>
                </a:r>
              </a:p>
              <a:p>
                <a:r>
                  <a:rPr lang="en-US" sz="1800" dirty="0">
                    <a:ea typeface="Times New Roman" panose="02020603050405020304" pitchFamily="18" charset="0"/>
                  </a:rPr>
                  <a:t>                                                           </a:t>
                </a:r>
                <a14:m>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𝑝</m:t>
                    </m:r>
                    <m:r>
                      <a:rPr lang="en-US" sz="1800" b="0" i="1" smtClean="0">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𝑓</m:t>
                    </m:r>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𝑞</m:t>
                        </m:r>
                      </m:e>
                    </m:d>
                    <m:r>
                      <a:rPr lang="en-US" sz="1800" b="0" i="1" smtClean="0">
                        <a:effectLst/>
                        <a:latin typeface="Cambria Math" panose="02040503050406030204" pitchFamily="18" charset="0"/>
                        <a:ea typeface="Times New Roman" panose="02020603050405020304" pitchFamily="18" charset="0"/>
                      </a:rPr>
                      <m:t>=20−</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𝑞</m:t>
                        </m:r>
                      </m:e>
                    </m:rad>
                  </m:oMath>
                </a14:m>
                <a:endParaRPr lang="en-US" sz="1800" b="0" dirty="0">
                  <a:effectLst/>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Where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 is the price per unit in dollars for </a:t>
                </a:r>
                <a:r>
                  <a:rPr lang="en-US" sz="1800" i="1" dirty="0">
                    <a:effectLst/>
                    <a:latin typeface="Times New Roman" panose="02020603050405020304" pitchFamily="18" charset="0"/>
                    <a:ea typeface="Times New Roman" panose="02020603050405020304" pitchFamily="18" charset="0"/>
                  </a:rPr>
                  <a:t>q</a:t>
                </a:r>
                <a:r>
                  <a:rPr lang="en-US" sz="1800" dirty="0">
                    <a:effectLst/>
                    <a:latin typeface="Times New Roman" panose="02020603050405020304" pitchFamily="18" charset="0"/>
                    <a:ea typeface="Times New Roman" panose="02020603050405020304" pitchFamily="18" charset="0"/>
                  </a:rPr>
                  <a:t> units. By using differentials, approximate the price when 99 units are demand .</a:t>
                </a:r>
                <a:endParaRPr lang="en-US" sz="1800" dirty="0"/>
              </a:p>
            </p:txBody>
          </p:sp>
        </mc:Choice>
        <mc:Fallback>
          <p:sp>
            <p:nvSpPr>
              <p:cNvPr id="2" name="TextBox 1">
                <a:extLst>
                  <a:ext uri="{FF2B5EF4-FFF2-40B4-BE49-F238E27FC236}">
                    <a16:creationId xmlns:a16="http://schemas.microsoft.com/office/drawing/2014/main" id="{4D208B60-1ACA-4958-96B1-5BE6E7B67015}"/>
                  </a:ext>
                </a:extLst>
              </p:cNvPr>
              <p:cNvSpPr txBox="1">
                <a:spLocks noRot="1" noChangeAspect="1" noMove="1" noResize="1" noEditPoints="1" noAdjustHandles="1" noChangeArrowheads="1" noChangeShapeType="1" noTextEdit="1"/>
              </p:cNvSpPr>
              <p:nvPr/>
            </p:nvSpPr>
            <p:spPr>
              <a:xfrm>
                <a:off x="-1" y="775992"/>
                <a:ext cx="8592767" cy="1208216"/>
              </a:xfrm>
              <a:prstGeom prst="rect">
                <a:avLst/>
              </a:prstGeom>
              <a:blipFill>
                <a:blip r:embed="rId2"/>
                <a:stretch>
                  <a:fillRect l="-567" t="-2525" b="-757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A6495BC-7BBD-493B-8279-FCA8BDB90CCD}"/>
              </a:ext>
            </a:extLst>
          </p:cNvPr>
          <p:cNvSpPr txBox="1"/>
          <p:nvPr/>
        </p:nvSpPr>
        <p:spPr>
          <a:xfrm>
            <a:off x="342900" y="3178663"/>
            <a:ext cx="1123121" cy="369332"/>
          </a:xfrm>
          <a:prstGeom prst="rect">
            <a:avLst/>
          </a:prstGeom>
          <a:noFill/>
        </p:spPr>
        <p:txBody>
          <a:bodyPr wrap="square">
            <a:spAutoFit/>
          </a:bodyPr>
          <a:lstStyle/>
          <a:p>
            <a:pPr marL="0" marR="0">
              <a:spcBef>
                <a:spcPts val="0"/>
              </a:spcBef>
              <a:spcAft>
                <a:spcPts val="0"/>
              </a:spcAft>
            </a:pPr>
            <a:r>
              <a:rPr lang="en-US" sz="1800" dirty="0">
                <a:solidFill>
                  <a:srgbClr val="0000FF"/>
                </a:solidFill>
                <a:effectLst/>
                <a:latin typeface="Times New Roman" panose="02020603050405020304" pitchFamily="18" charset="0"/>
                <a:ea typeface="Times New Roman" panose="02020603050405020304" pitchFamily="18" charset="0"/>
              </a:rPr>
              <a:t>Solution</a:t>
            </a:r>
            <a:endParaRPr lang="en-US" sz="1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306A04C-A757-498A-979A-EAD749B907C0}"/>
                  </a:ext>
                </a:extLst>
              </p:cNvPr>
              <p:cNvSpPr txBox="1"/>
              <p:nvPr/>
            </p:nvSpPr>
            <p:spPr>
              <a:xfrm>
                <a:off x="904461" y="4571401"/>
                <a:ext cx="3246120" cy="37721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b="0" i="1" smtClean="0">
                          <a:latin typeface="Cambria Math" panose="02040503050406030204" pitchFamily="18" charset="0"/>
                        </a:rPr>
                        <m:t>𝑞</m:t>
                      </m:r>
                      <m:r>
                        <a:rPr lang="en-US" sz="1800" i="1" smtClean="0">
                          <a:latin typeface="Cambria Math" panose="02040503050406030204" pitchFamily="18" charset="0"/>
                        </a:rPr>
                        <m:t>+</m:t>
                      </m:r>
                      <m:r>
                        <a:rPr lang="en-US" sz="1800" i="1" smtClean="0">
                          <a:latin typeface="Cambria Math" panose="02040503050406030204" pitchFamily="18" charset="0"/>
                        </a:rPr>
                        <m:t>𝛥</m:t>
                      </m:r>
                      <m:r>
                        <a:rPr lang="en-US" sz="1800" b="0" i="1" smtClean="0">
                          <a:latin typeface="Cambria Math" panose="02040503050406030204" pitchFamily="18" charset="0"/>
                        </a:rPr>
                        <m:t>𝑞</m:t>
                      </m:r>
                      <m:r>
                        <a:rPr lang="en-US" sz="1800" b="0" i="1" smtClean="0">
                          <a:latin typeface="Cambria Math" panose="02040503050406030204" pitchFamily="18" charset="0"/>
                        </a:rPr>
                        <m:t>)≅</m:t>
                      </m:r>
                      <m:r>
                        <a:rPr lang="en-US" sz="1800" i="1" smtClean="0">
                          <a:latin typeface="Cambria Math" panose="02040503050406030204" pitchFamily="18" charset="0"/>
                        </a:rPr>
                        <m:t>𝑓</m:t>
                      </m:r>
                      <m:r>
                        <a:rPr lang="en-US" sz="1800" i="1" smtClean="0">
                          <a:latin typeface="Cambria Math" panose="02040503050406030204" pitchFamily="18" charset="0"/>
                        </a:rPr>
                        <m:t>(</m:t>
                      </m:r>
                      <m:r>
                        <a:rPr lang="en-US" sz="1800" b="0" i="1" smtClean="0">
                          <a:latin typeface="Cambria Math" panose="02040503050406030204" pitchFamily="18" charset="0"/>
                        </a:rPr>
                        <m:t>𝑞</m:t>
                      </m:r>
                      <m:r>
                        <a:rPr lang="en-US" sz="180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𝑓</m:t>
                          </m:r>
                        </m:e>
                        <m:sup>
                          <m:r>
                            <a:rPr lang="en-US" sz="1800" i="1">
                              <a:latin typeface="Cambria Math" panose="02040503050406030204" pitchFamily="18" charset="0"/>
                            </a:rPr>
                            <m:t>′</m:t>
                          </m:r>
                        </m:sup>
                      </m:sSup>
                      <m:r>
                        <a:rPr lang="en-US" sz="1800" i="1">
                          <a:latin typeface="Cambria Math" panose="02040503050406030204" pitchFamily="18" charset="0"/>
                        </a:rPr>
                        <m:t>(</m:t>
                      </m:r>
                      <m:r>
                        <a:rPr lang="en-US" sz="1800" b="0" i="1" smtClean="0">
                          <a:latin typeface="Cambria Math" panose="02040503050406030204" pitchFamily="18" charset="0"/>
                        </a:rPr>
                        <m:t>𝑞</m:t>
                      </m:r>
                      <m:r>
                        <a:rPr lang="en-US" sz="1800" i="1">
                          <a:latin typeface="Cambria Math" panose="02040503050406030204" pitchFamily="18" charset="0"/>
                        </a:rPr>
                        <m:t>)</m:t>
                      </m:r>
                      <m:r>
                        <a:rPr lang="en-US" sz="1800" i="1">
                          <a:latin typeface="Cambria Math" panose="02040503050406030204" pitchFamily="18" charset="0"/>
                        </a:rPr>
                        <m:t>𝑑𝑞</m:t>
                      </m:r>
                      <m:r>
                        <a:rPr lang="en-US" sz="1800" i="1" dirty="0" smtClean="0">
                          <a:latin typeface="Cambria Math" panose="02040503050406030204" pitchFamily="18" charset="0"/>
                        </a:rPr>
                        <m:t>=</m:t>
                      </m:r>
                    </m:oMath>
                  </m:oMathPara>
                </a14:m>
                <a:endParaRPr lang="en-US" sz="1800" dirty="0"/>
              </a:p>
            </p:txBody>
          </p:sp>
        </mc:Choice>
        <mc:Fallback>
          <p:sp>
            <p:nvSpPr>
              <p:cNvPr id="4" name="TextBox 3">
                <a:extLst>
                  <a:ext uri="{FF2B5EF4-FFF2-40B4-BE49-F238E27FC236}">
                    <a16:creationId xmlns:a16="http://schemas.microsoft.com/office/drawing/2014/main" id="{3306A04C-A757-498A-979A-EAD749B907C0}"/>
                  </a:ext>
                </a:extLst>
              </p:cNvPr>
              <p:cNvSpPr txBox="1">
                <a:spLocks noRot="1" noChangeAspect="1" noMove="1" noResize="1" noEditPoints="1" noAdjustHandles="1" noChangeArrowheads="1" noChangeShapeType="1" noTextEdit="1"/>
              </p:cNvSpPr>
              <p:nvPr/>
            </p:nvSpPr>
            <p:spPr>
              <a:xfrm>
                <a:off x="904461" y="4571401"/>
                <a:ext cx="3246120" cy="377219"/>
              </a:xfrm>
              <a:prstGeom prst="rect">
                <a:avLst/>
              </a:prstGeom>
              <a:blipFill>
                <a:blip r:embed="rId3"/>
                <a:stretch>
                  <a:fillRect l="-1313" b="-11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B1F5E2A-AA0C-469C-8949-2C6E88F5A7EF}"/>
                  </a:ext>
                </a:extLst>
              </p:cNvPr>
              <p:cNvSpPr txBox="1"/>
              <p:nvPr/>
            </p:nvSpPr>
            <p:spPr>
              <a:xfrm>
                <a:off x="402535" y="3547995"/>
                <a:ext cx="3963725" cy="377219"/>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Use the function </a:t>
                </a:r>
                <a14:m>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𝑞</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rPr>
                      <m:t>20−</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𝑞</m:t>
                        </m:r>
                      </m:e>
                    </m:rad>
                  </m:oMath>
                </a14:m>
                <a:endParaRPr lang="en-US" sz="1800" dirty="0"/>
              </a:p>
            </p:txBody>
          </p:sp>
        </mc:Choice>
        <mc:Fallback>
          <p:sp>
            <p:nvSpPr>
              <p:cNvPr id="5" name="TextBox 4">
                <a:extLst>
                  <a:ext uri="{FF2B5EF4-FFF2-40B4-BE49-F238E27FC236}">
                    <a16:creationId xmlns:a16="http://schemas.microsoft.com/office/drawing/2014/main" id="{5B1F5E2A-AA0C-469C-8949-2C6E88F5A7EF}"/>
                  </a:ext>
                </a:extLst>
              </p:cNvPr>
              <p:cNvSpPr txBox="1">
                <a:spLocks noRot="1" noChangeAspect="1" noMove="1" noResize="1" noEditPoints="1" noAdjustHandles="1" noChangeArrowheads="1" noChangeShapeType="1" noTextEdit="1"/>
              </p:cNvSpPr>
              <p:nvPr/>
            </p:nvSpPr>
            <p:spPr>
              <a:xfrm>
                <a:off x="402535" y="3547995"/>
                <a:ext cx="3963725" cy="377219"/>
              </a:xfrm>
              <a:prstGeom prst="rect">
                <a:avLst/>
              </a:prstGeom>
              <a:blipFill>
                <a:blip r:embed="rId4"/>
                <a:stretch>
                  <a:fillRect l="-1231" t="-8065" b="-22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3DB2A49-39B8-4496-AE8F-B4A1EE6C3837}"/>
                  </a:ext>
                </a:extLst>
              </p:cNvPr>
              <p:cNvSpPr txBox="1"/>
              <p:nvPr/>
            </p:nvSpPr>
            <p:spPr>
              <a:xfrm>
                <a:off x="904460" y="3964777"/>
                <a:ext cx="7573161" cy="527645"/>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and approximate </a:t>
                </a:r>
                <a14:m>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𝑓</m:t>
                    </m:r>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99</m:t>
                        </m:r>
                      </m:e>
                    </m:d>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𝑓</m:t>
                    </m:r>
                    <m:d>
                      <m:dPr>
                        <m:ctrlPr>
                          <a:rPr lang="en-US" sz="1800" i="1">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100+</m:t>
                        </m:r>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−1</m:t>
                            </m:r>
                          </m:e>
                        </m:d>
                      </m:e>
                    </m:d>
                    <m:r>
                      <a:rPr lang="en-US" sz="1800" b="0" i="1" smtClean="0">
                        <a:effectLst/>
                        <a:latin typeface="Cambria Math" panose="02040503050406030204" pitchFamily="18" charset="0"/>
                        <a:ea typeface="Times New Roman" panose="02020603050405020304" pitchFamily="18" charset="0"/>
                      </a:rPr>
                      <m:t>,  </m:t>
                    </m:r>
                    <m:r>
                      <a:rPr lang="en-US" sz="1800" b="0" i="1" smtClean="0">
                        <a:effectLst/>
                        <a:latin typeface="Cambria Math" panose="02040503050406030204" pitchFamily="18" charset="0"/>
                        <a:ea typeface="Times New Roman" panose="02020603050405020304" pitchFamily="18" charset="0"/>
                      </a:rPr>
                      <m:t>𝑞</m:t>
                    </m:r>
                    <m:r>
                      <a:rPr lang="en-US" sz="1800" b="0" i="1" smtClean="0">
                        <a:effectLst/>
                        <a:latin typeface="Cambria Math" panose="02040503050406030204" pitchFamily="18" charset="0"/>
                        <a:ea typeface="Times New Roman" panose="02020603050405020304" pitchFamily="18" charset="0"/>
                      </a:rPr>
                      <m:t>=100, </m:t>
                    </m:r>
                    <m:r>
                      <a:rPr lang="en-US" sz="1800" b="0" i="1" smtClean="0">
                        <a:effectLst/>
                        <a:latin typeface="Cambria Math" panose="02040503050406030204" pitchFamily="18" charset="0"/>
                        <a:ea typeface="Times New Roman" panose="02020603050405020304" pitchFamily="18" charset="0"/>
                      </a:rPr>
                      <m:t>𝑑𝑞</m:t>
                    </m:r>
                    <m:r>
                      <a:rPr lang="en-US" sz="1800" b="0" i="1" smtClean="0">
                        <a:effectLst/>
                        <a:latin typeface="Cambria Math" panose="02040503050406030204" pitchFamily="18" charset="0"/>
                        <a:ea typeface="Times New Roman" panose="02020603050405020304" pitchFamily="18" charset="0"/>
                      </a:rPr>
                      <m:t>=−1,</m:t>
                    </m:r>
                    <m:sSup>
                      <m:sSupPr>
                        <m:ctrlPr>
                          <a:rPr lang="en-US" sz="1800" b="0" i="1" smtClean="0">
                            <a:effectLst/>
                            <a:latin typeface="Cambria Math" panose="02040503050406030204" pitchFamily="18" charset="0"/>
                            <a:ea typeface="Times New Roman" panose="02020603050405020304" pitchFamily="18" charset="0"/>
                          </a:rPr>
                        </m:ctrlPr>
                      </m:sSupPr>
                      <m:e>
                        <m:r>
                          <a:rPr lang="en-US" sz="1800" b="0" i="1" smtClean="0">
                            <a:effectLst/>
                            <a:latin typeface="Cambria Math" panose="02040503050406030204" pitchFamily="18" charset="0"/>
                            <a:ea typeface="Times New Roman" panose="02020603050405020304" pitchFamily="18" charset="0"/>
                          </a:rPr>
                          <m:t>𝑓</m:t>
                        </m:r>
                      </m:e>
                      <m:sup>
                        <m:r>
                          <a:rPr lang="en-US" sz="1800" b="0" i="1" smtClean="0">
                            <a:effectLst/>
                            <a:latin typeface="Cambria Math" panose="02040503050406030204" pitchFamily="18" charset="0"/>
                            <a:ea typeface="Times New Roman" panose="02020603050405020304" pitchFamily="18" charset="0"/>
                          </a:rPr>
                          <m:t>′</m:t>
                        </m:r>
                      </m:sup>
                    </m:sSup>
                    <m:r>
                      <a:rPr lang="en-US" sz="1800" b="0" i="1" smtClean="0">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𝑞</m:t>
                    </m:r>
                    <m:r>
                      <a:rPr lang="en-US" sz="1800" b="0" i="1" smtClean="0">
                        <a:effectLst/>
                        <a:latin typeface="Cambria Math" panose="02040503050406030204" pitchFamily="18" charset="0"/>
                        <a:ea typeface="Times New Roman" panose="02020603050405020304" pitchFamily="18" charset="0"/>
                      </a:rPr>
                      <m:t>)=−</m:t>
                    </m:r>
                    <m:f>
                      <m:fPr>
                        <m:ctrlPr>
                          <a:rPr lang="en-US" sz="1800" b="0" i="1" smtClean="0">
                            <a:effectLst/>
                            <a:latin typeface="Cambria Math" panose="02040503050406030204" pitchFamily="18" charset="0"/>
                          </a:rPr>
                        </m:ctrlPr>
                      </m:fPr>
                      <m:num>
                        <m:r>
                          <a:rPr lang="en-US" sz="1800" b="0" i="1" smtClean="0">
                            <a:effectLst/>
                            <a:latin typeface="Cambria Math" panose="02040503050406030204" pitchFamily="18" charset="0"/>
                          </a:rPr>
                          <m:t>1</m:t>
                        </m:r>
                      </m:num>
                      <m:den>
                        <m:r>
                          <a:rPr lang="en-US" sz="1800" b="0" i="1" smtClean="0">
                            <a:effectLst/>
                            <a:latin typeface="Cambria Math" panose="02040503050406030204" pitchFamily="18" charset="0"/>
                          </a:rPr>
                          <m:t>2</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𝑞</m:t>
                            </m:r>
                          </m:e>
                        </m:rad>
                      </m:den>
                    </m:f>
                    <m:r>
                      <a:rPr lang="en-US" sz="1800" b="0" i="1" smtClean="0">
                        <a:effectLst/>
                        <a:latin typeface="Cambria Math" panose="02040503050406030204" pitchFamily="18" charset="0"/>
                        <a:ea typeface="Times New Roman" panose="02020603050405020304" pitchFamily="18" charset="0"/>
                      </a:rPr>
                      <m:t> </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6" name="TextBox 5">
                <a:extLst>
                  <a:ext uri="{FF2B5EF4-FFF2-40B4-BE49-F238E27FC236}">
                    <a16:creationId xmlns:a16="http://schemas.microsoft.com/office/drawing/2014/main" id="{D3DB2A49-39B8-4496-AE8F-B4A1EE6C3837}"/>
                  </a:ext>
                </a:extLst>
              </p:cNvPr>
              <p:cNvSpPr txBox="1">
                <a:spLocks noRot="1" noChangeAspect="1" noMove="1" noResize="1" noEditPoints="1" noAdjustHandles="1" noChangeArrowheads="1" noChangeShapeType="1" noTextEdit="1"/>
              </p:cNvSpPr>
              <p:nvPr/>
            </p:nvSpPr>
            <p:spPr>
              <a:xfrm>
                <a:off x="904460" y="3964777"/>
                <a:ext cx="7573161" cy="527645"/>
              </a:xfrm>
              <a:prstGeom prst="rect">
                <a:avLst/>
              </a:prstGeom>
              <a:blipFill>
                <a:blip r:embed="rId5"/>
                <a:stretch>
                  <a:fillRect l="-6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071D9D1-A742-45B6-97EF-B3ED149497BA}"/>
                  </a:ext>
                </a:extLst>
              </p:cNvPr>
              <p:cNvSpPr txBox="1"/>
              <p:nvPr/>
            </p:nvSpPr>
            <p:spPr>
              <a:xfrm>
                <a:off x="4212205" y="4580570"/>
                <a:ext cx="1765099" cy="435312"/>
              </a:xfrm>
              <a:prstGeom prst="rect">
                <a:avLst/>
              </a:prstGeom>
              <a:noFill/>
            </p:spPr>
            <p:txBody>
              <a:bodyPr wrap="none" lIns="0" tIns="0" rIns="0" bIns="0" rtlCol="0">
                <a:spAutoFit/>
              </a:bodyPr>
              <a:lstStyle/>
              <a:p>
                <a14:m>
                  <m:oMath xmlns:m="http://schemas.openxmlformats.org/officeDocument/2006/math">
                    <m:r>
                      <a:rPr lang="en-US" sz="1800" i="1" smtClean="0">
                        <a:latin typeface="Cambria Math" panose="02040503050406030204" pitchFamily="18" charset="0"/>
                      </a:rPr>
                      <m:t>20−</m:t>
                    </m:r>
                    <m:rad>
                      <m:radPr>
                        <m:degHide m:val="on"/>
                        <m:ctrlPr>
                          <a:rPr lang="en-US" sz="1800" i="1">
                            <a:latin typeface="Cambria Math" panose="02040503050406030204" pitchFamily="18" charset="0"/>
                          </a:rPr>
                        </m:ctrlPr>
                      </m:radPr>
                      <m:deg/>
                      <m:e>
                        <m:r>
                          <a:rPr lang="en-US" sz="1800" i="1">
                            <a:latin typeface="Cambria Math" panose="02040503050406030204" pitchFamily="18" charset="0"/>
                          </a:rPr>
                          <m:t>𝑞</m:t>
                        </m:r>
                      </m:e>
                    </m:ra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𝑞</m:t>
                            </m:r>
                          </m:e>
                        </m:rad>
                      </m:den>
                    </m:f>
                  </m:oMath>
                </a14:m>
                <a:r>
                  <a:rPr lang="en-US" sz="1800" dirty="0"/>
                  <a:t>(-1)</a:t>
                </a:r>
              </a:p>
            </p:txBody>
          </p:sp>
        </mc:Choice>
        <mc:Fallback>
          <p:sp>
            <p:nvSpPr>
              <p:cNvPr id="7" name="TextBox 6">
                <a:extLst>
                  <a:ext uri="{FF2B5EF4-FFF2-40B4-BE49-F238E27FC236}">
                    <a16:creationId xmlns:a16="http://schemas.microsoft.com/office/drawing/2014/main" id="{2071D9D1-A742-45B6-97EF-B3ED149497BA}"/>
                  </a:ext>
                </a:extLst>
              </p:cNvPr>
              <p:cNvSpPr txBox="1">
                <a:spLocks noRot="1" noChangeAspect="1" noMove="1" noResize="1" noEditPoints="1" noAdjustHandles="1" noChangeArrowheads="1" noChangeShapeType="1" noTextEdit="1"/>
              </p:cNvSpPr>
              <p:nvPr/>
            </p:nvSpPr>
            <p:spPr>
              <a:xfrm>
                <a:off x="4212205" y="4580570"/>
                <a:ext cx="1765099" cy="435312"/>
              </a:xfrm>
              <a:prstGeom prst="rect">
                <a:avLst/>
              </a:prstGeom>
              <a:blipFill>
                <a:blip r:embed="rId6"/>
                <a:stretch>
                  <a:fillRect l="-4828" t="-5556" r="-7241" b="-97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3247FF7-9216-4F72-9C10-6F53A85C75DD}"/>
                  </a:ext>
                </a:extLst>
              </p:cNvPr>
              <p:cNvSpPr txBox="1"/>
              <p:nvPr/>
            </p:nvSpPr>
            <p:spPr>
              <a:xfrm>
                <a:off x="587402" y="5119669"/>
                <a:ext cx="5731898" cy="6884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𝑓</m:t>
                      </m:r>
                      <m:d>
                        <m:dPr>
                          <m:ctrlPr>
                            <a:rPr lang="en-US" sz="1800" b="0" i="1" smtClean="0">
                              <a:effectLst/>
                              <a:latin typeface="Cambria Math" panose="02040503050406030204" pitchFamily="18" charset="0"/>
                              <a:ea typeface="Times New Roman" panose="02020603050405020304" pitchFamily="18" charset="0"/>
                            </a:rPr>
                          </m:ctrlPr>
                        </m:dPr>
                        <m:e>
                          <m:r>
                            <a:rPr lang="en-US" sz="1800" b="0" i="1" smtClean="0">
                              <a:effectLst/>
                              <a:latin typeface="Cambria Math" panose="02040503050406030204" pitchFamily="18" charset="0"/>
                              <a:ea typeface="Times New Roman" panose="02020603050405020304" pitchFamily="18" charset="0"/>
                            </a:rPr>
                            <m:t>99</m:t>
                          </m:r>
                        </m:e>
                      </m:d>
                      <m:r>
                        <a:rPr lang="en-US" sz="1800" i="1">
                          <a:effectLst/>
                          <a:latin typeface="Cambria Math" panose="02040503050406030204" pitchFamily="18" charset="0"/>
                          <a:ea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rPr>
                        <m:t>20−</m:t>
                      </m:r>
                      <m:rad>
                        <m:radPr>
                          <m:degHide m:val="on"/>
                          <m:ctrlPr>
                            <a:rPr lang="en-US" sz="1800" b="0" i="1" smtClean="0">
                              <a:effectLst/>
                              <a:latin typeface="Cambria Math" panose="02040503050406030204" pitchFamily="18" charset="0"/>
                            </a:rPr>
                          </m:ctrlPr>
                        </m:radPr>
                        <m:deg/>
                        <m:e>
                          <m:r>
                            <a:rPr lang="en-US" sz="1800" b="0" i="1" smtClean="0">
                              <a:effectLst/>
                              <a:latin typeface="Cambria Math" panose="02040503050406030204" pitchFamily="18" charset="0"/>
                            </a:rPr>
                            <m:t>100</m:t>
                          </m:r>
                        </m:e>
                      </m:rad>
                      <m:r>
                        <a:rPr lang="en-US" sz="1800" b="0" i="1" smtClean="0">
                          <a:effectLst/>
                          <a:latin typeface="Cambria Math" panose="02040503050406030204" pitchFamily="18" charset="0"/>
                        </a:rPr>
                        <m:t>−</m:t>
                      </m:r>
                      <m:f>
                        <m:fPr>
                          <m:ctrlPr>
                            <a:rPr lang="en-US" sz="1800" b="0" i="1" smtClean="0">
                              <a:effectLst/>
                              <a:latin typeface="Cambria Math" panose="02040503050406030204" pitchFamily="18" charset="0"/>
                            </a:rPr>
                          </m:ctrlPr>
                        </m:fPr>
                        <m:num>
                          <m:r>
                            <a:rPr lang="en-US" sz="1800" b="0" i="1" smtClean="0">
                              <a:effectLst/>
                              <a:latin typeface="Cambria Math" panose="02040503050406030204" pitchFamily="18" charset="0"/>
                            </a:rPr>
                            <m:t>1</m:t>
                          </m:r>
                        </m:num>
                        <m:den>
                          <m:r>
                            <a:rPr lang="en-US" sz="1800" b="0" i="1" smtClean="0">
                              <a:effectLst/>
                              <a:latin typeface="Cambria Math" panose="02040503050406030204" pitchFamily="18" charset="0"/>
                            </a:rPr>
                            <m:t>2</m:t>
                          </m:r>
                          <m:rad>
                            <m:radPr>
                              <m:degHide m:val="on"/>
                              <m:ctrlPr>
                                <a:rPr lang="en-US" sz="1800" i="1">
                                  <a:latin typeface="Cambria Math" panose="02040503050406030204" pitchFamily="18" charset="0"/>
                                </a:rPr>
                              </m:ctrlPr>
                            </m:radPr>
                            <m:deg/>
                            <m:e>
                              <m:r>
                                <a:rPr lang="en-US" sz="1800" b="0" i="1" smtClean="0">
                                  <a:latin typeface="Cambria Math" panose="02040503050406030204" pitchFamily="18" charset="0"/>
                                </a:rPr>
                                <m:t>100</m:t>
                              </m:r>
                            </m:e>
                          </m:rad>
                        </m:den>
                      </m:f>
                      <m:d>
                        <m:dPr>
                          <m:ctrlPr>
                            <a:rPr lang="en-US" sz="1800" b="0" i="1" smtClean="0">
                              <a:effectLst/>
                              <a:latin typeface="Cambria Math" panose="02040503050406030204" pitchFamily="18" charset="0"/>
                            </a:rPr>
                          </m:ctrlPr>
                        </m:dPr>
                        <m:e>
                          <m:r>
                            <a:rPr lang="en-US" sz="1800" b="0" i="1" smtClean="0">
                              <a:effectLst/>
                              <a:latin typeface="Cambria Math" panose="02040503050406030204" pitchFamily="18" charset="0"/>
                            </a:rPr>
                            <m:t>−1</m:t>
                          </m:r>
                        </m:e>
                      </m:d>
                      <m:r>
                        <a:rPr lang="en-US" sz="1800" b="0" i="1" smtClean="0">
                          <a:effectLst/>
                          <a:latin typeface="Cambria Math" panose="02040503050406030204" pitchFamily="18" charset="0"/>
                        </a:rPr>
                        <m:t>=20−10−</m:t>
                      </m:r>
                      <m:f>
                        <m:fPr>
                          <m:ctrlPr>
                            <a:rPr lang="en-US" sz="1800" b="0" i="1" smtClean="0">
                              <a:effectLst/>
                              <a:latin typeface="Cambria Math" panose="02040503050406030204" pitchFamily="18" charset="0"/>
                            </a:rPr>
                          </m:ctrlPr>
                        </m:fPr>
                        <m:num>
                          <m:r>
                            <a:rPr lang="en-US" sz="1800" b="0" i="1" smtClean="0">
                              <a:effectLst/>
                              <a:latin typeface="Cambria Math" panose="02040503050406030204" pitchFamily="18" charset="0"/>
                            </a:rPr>
                            <m:t>−1</m:t>
                          </m:r>
                        </m:num>
                        <m:den>
                          <m:r>
                            <a:rPr lang="en-US" sz="1800" b="0" i="1" smtClean="0">
                              <a:effectLst/>
                              <a:latin typeface="Cambria Math" panose="02040503050406030204" pitchFamily="18" charset="0"/>
                            </a:rPr>
                            <m:t>20</m:t>
                          </m:r>
                        </m:den>
                      </m:f>
                      <m:r>
                        <a:rPr lang="en-US" sz="1800" b="0" i="1" smtClean="0">
                          <a:effectLst/>
                          <a:latin typeface="Cambria Math" panose="02040503050406030204" pitchFamily="18" charset="0"/>
                        </a:rPr>
                        <m:t>=</m:t>
                      </m:r>
                    </m:oMath>
                  </m:oMathPara>
                </a14:m>
                <a:endParaRPr lang="en-US" sz="1800" dirty="0"/>
              </a:p>
            </p:txBody>
          </p:sp>
        </mc:Choice>
        <mc:Fallback>
          <p:sp>
            <p:nvSpPr>
              <p:cNvPr id="8" name="TextBox 7">
                <a:extLst>
                  <a:ext uri="{FF2B5EF4-FFF2-40B4-BE49-F238E27FC236}">
                    <a16:creationId xmlns:a16="http://schemas.microsoft.com/office/drawing/2014/main" id="{E3247FF7-9216-4F72-9C10-6F53A85C75DD}"/>
                  </a:ext>
                </a:extLst>
              </p:cNvPr>
              <p:cNvSpPr txBox="1">
                <a:spLocks noRot="1" noChangeAspect="1" noMove="1" noResize="1" noEditPoints="1" noAdjustHandles="1" noChangeArrowheads="1" noChangeShapeType="1" noTextEdit="1"/>
              </p:cNvSpPr>
              <p:nvPr/>
            </p:nvSpPr>
            <p:spPr>
              <a:xfrm>
                <a:off x="587402" y="5119669"/>
                <a:ext cx="5731898" cy="68845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A175565-4494-47FE-B0E0-6EE7E7133F12}"/>
                  </a:ext>
                </a:extLst>
              </p:cNvPr>
              <p:cNvSpPr txBox="1"/>
              <p:nvPr/>
            </p:nvSpPr>
            <p:spPr>
              <a:xfrm>
                <a:off x="6144372" y="5295964"/>
                <a:ext cx="18803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1</m:t>
                      </m:r>
                      <m:r>
                        <a:rPr lang="en-US" sz="1800" b="0" i="1" smtClean="0">
                          <a:latin typeface="Cambria Math" panose="02040503050406030204" pitchFamily="18" charset="0"/>
                        </a:rPr>
                        <m:t>0+0.05=10.05</m:t>
                      </m:r>
                    </m:oMath>
                  </m:oMathPara>
                </a14:m>
                <a:endParaRPr lang="en-US" sz="1800" dirty="0"/>
              </a:p>
            </p:txBody>
          </p:sp>
        </mc:Choice>
        <mc:Fallback>
          <p:sp>
            <p:nvSpPr>
              <p:cNvPr id="9" name="TextBox 8">
                <a:extLst>
                  <a:ext uri="{FF2B5EF4-FFF2-40B4-BE49-F238E27FC236}">
                    <a16:creationId xmlns:a16="http://schemas.microsoft.com/office/drawing/2014/main" id="{3A175565-4494-47FE-B0E0-6EE7E7133F12}"/>
                  </a:ext>
                </a:extLst>
              </p:cNvPr>
              <p:cNvSpPr txBox="1">
                <a:spLocks noRot="1" noChangeAspect="1" noMove="1" noResize="1" noEditPoints="1" noAdjustHandles="1" noChangeArrowheads="1" noChangeShapeType="1" noTextEdit="1"/>
              </p:cNvSpPr>
              <p:nvPr/>
            </p:nvSpPr>
            <p:spPr>
              <a:xfrm>
                <a:off x="6144372" y="5295964"/>
                <a:ext cx="1880323" cy="276999"/>
              </a:xfrm>
              <a:prstGeom prst="rect">
                <a:avLst/>
              </a:prstGeom>
              <a:blipFill>
                <a:blip r:embed="rId8"/>
                <a:stretch>
                  <a:fillRect l="-2597" r="-2922" b="-11111"/>
                </a:stretch>
              </a:blipFill>
            </p:spPr>
            <p:txBody>
              <a:bodyPr/>
              <a:lstStyle/>
              <a:p>
                <a:r>
                  <a:rPr lang="en-US">
                    <a:noFill/>
                  </a:rPr>
                  <a:t> </a:t>
                </a:r>
              </a:p>
            </p:txBody>
          </p:sp>
        </mc:Fallback>
      </mc:AlternateContent>
    </p:spTree>
    <p:extLst>
      <p:ext uri="{BB962C8B-B14F-4D97-AF65-F5344CB8AC3E}">
        <p14:creationId xmlns:p14="http://schemas.microsoft.com/office/powerpoint/2010/main" val="37886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22D2C-4FF4-45A8-A383-E2DBAF9318A6}"/>
              </a:ext>
            </a:extLst>
          </p:cNvPr>
          <p:cNvSpPr/>
          <p:nvPr/>
        </p:nvSpPr>
        <p:spPr>
          <a:xfrm>
            <a:off x="71508" y="131862"/>
            <a:ext cx="8432117" cy="400110"/>
          </a:xfrm>
          <a:prstGeom prst="rect">
            <a:avLst/>
          </a:prstGeom>
        </p:spPr>
        <p:txBody>
          <a:bodyPr wrap="none">
            <a:spAutoFit/>
          </a:bodyPr>
          <a:lstStyle/>
          <a:p>
            <a:r>
              <a:rPr lang="en-US" sz="2000" b="1" dirty="0">
                <a:solidFill>
                  <a:srgbClr val="0000FF"/>
                </a:solidFill>
                <a:latin typeface="Times New Roman" panose="02020603050405020304" pitchFamily="18" charset="0"/>
                <a:ea typeface="Times New Roman" panose="02020603050405020304" pitchFamily="18" charset="0"/>
              </a:rPr>
              <a:t>Example 8: </a:t>
            </a:r>
            <a:r>
              <a:rPr lang="en-US" altLang="en-US" sz="2000" b="1" dirty="0">
                <a:solidFill>
                  <a:schemeClr val="tx1"/>
                </a:solidFill>
              </a:rPr>
              <a:t>Using the Differential to Estimate a Change in a Quantity</a:t>
            </a:r>
            <a:r>
              <a:rPr lang="en-US" sz="2000" b="1" dirty="0">
                <a:solidFill>
                  <a:srgbClr val="0000FF"/>
                </a:solidFill>
                <a:latin typeface="Times New Roman" panose="02020603050405020304" pitchFamily="18" charset="0"/>
                <a:ea typeface="Times New Roman" panose="02020603050405020304" pitchFamily="18" charset="0"/>
              </a:rPr>
              <a:t> </a:t>
            </a:r>
            <a:endParaRPr lang="en-US" sz="2000" dirty="0"/>
          </a:p>
        </p:txBody>
      </p:sp>
      <p:sp>
        <p:nvSpPr>
          <p:cNvPr id="3" name="Rectangle 2">
            <a:extLst>
              <a:ext uri="{FF2B5EF4-FFF2-40B4-BE49-F238E27FC236}">
                <a16:creationId xmlns:a16="http://schemas.microsoft.com/office/drawing/2014/main" id="{7C15DA8E-F50C-4693-97EF-590B774C3644}"/>
              </a:ext>
            </a:extLst>
          </p:cNvPr>
          <p:cNvSpPr/>
          <p:nvPr/>
        </p:nvSpPr>
        <p:spPr>
          <a:xfrm>
            <a:off x="71508" y="512347"/>
            <a:ext cx="9000984" cy="1323439"/>
          </a:xfrm>
          <a:prstGeom prst="rect">
            <a:avLst/>
          </a:prstGeom>
        </p:spPr>
        <p:txBody>
          <a:bodyPr wrap="square">
            <a:spAutoFit/>
          </a:bodyPr>
          <a:lstStyle/>
          <a:p>
            <a:r>
              <a:rPr lang="en-US" altLang="en-US" sz="2000" dirty="0"/>
              <a:t>A governmental health agency examined the records of a group of individuals who were hospitalized with a particular illness. It was found that the total proportion </a:t>
            </a:r>
            <a:r>
              <a:rPr lang="en-US" altLang="en-US" sz="2000" i="1" dirty="0"/>
              <a:t>P</a:t>
            </a:r>
            <a:r>
              <a:rPr lang="en-US" altLang="en-US" sz="2000" dirty="0"/>
              <a:t> that are discharged at the end of </a:t>
            </a:r>
            <a:r>
              <a:rPr lang="en-US" altLang="en-US" sz="2000" i="1" dirty="0"/>
              <a:t>t</a:t>
            </a:r>
            <a:r>
              <a:rPr lang="en-US" altLang="en-US" sz="2000" dirty="0"/>
              <a:t> days of hospitalization is given by</a:t>
            </a:r>
            <a:endParaRPr lang="en-US" sz="2000" dirty="0">
              <a:solidFill>
                <a:srgbClr val="9B0000"/>
              </a:solidFill>
            </a:endParaRPr>
          </a:p>
        </p:txBody>
      </p:sp>
      <p:graphicFrame>
        <p:nvGraphicFramePr>
          <p:cNvPr id="4" name="Object 3" descr="Cap P equals cap P left parenthesis t right parenthesis equals 1 minus 3 left parenthesis start fraction 300 over left parenthesis 300 plus t right parenthesis squared end fraction right parenthesis cubed.">
            <a:extLst>
              <a:ext uri="{FF2B5EF4-FFF2-40B4-BE49-F238E27FC236}">
                <a16:creationId xmlns:a16="http://schemas.microsoft.com/office/drawing/2014/main" id="{5C89D502-516E-40C9-80AD-E500FA23C0E5}"/>
              </a:ext>
            </a:extLst>
          </p:cNvPr>
          <p:cNvGraphicFramePr>
            <a:graphicFrameLocks noChangeAspect="1"/>
          </p:cNvGraphicFramePr>
          <p:nvPr>
            <p:extLst>
              <p:ext uri="{D42A27DB-BD31-4B8C-83A1-F6EECF244321}">
                <p14:modId xmlns:p14="http://schemas.microsoft.com/office/powerpoint/2010/main" val="373560802"/>
              </p:ext>
            </p:extLst>
          </p:nvPr>
        </p:nvGraphicFramePr>
        <p:xfrm>
          <a:off x="1261269" y="1426446"/>
          <a:ext cx="3484562" cy="1112838"/>
        </p:xfrm>
        <a:graphic>
          <a:graphicData uri="http://schemas.openxmlformats.org/presentationml/2006/ole">
            <mc:AlternateContent xmlns:mc="http://schemas.openxmlformats.org/markup-compatibility/2006">
              <mc:Choice xmlns:v="urn:schemas-microsoft-com:vml" Requires="v">
                <p:oleObj spid="_x0000_s103522" name="Equation" r:id="rId3" imgW="1752480" imgH="558720" progId="Equation.DSMT4">
                  <p:embed/>
                </p:oleObj>
              </mc:Choice>
              <mc:Fallback>
                <p:oleObj name="Equation" r:id="rId3" imgW="1752480" imgH="558720" progId="Equation.DSMT4">
                  <p:embed/>
                  <p:pic>
                    <p:nvPicPr>
                      <p:cNvPr id="6" name="Object 5" descr="Cap P equals cap P left parenthesis t right parenthesis equals 1 minus 3 left parenthesis start fraction 300 over left parenthesis 300 plus t right parenthesis squared end fraction right parenthesis cubed.">
                        <a:extLst>
                          <a:ext uri="{FF2B5EF4-FFF2-40B4-BE49-F238E27FC236}">
                            <a16:creationId xmlns:a16="http://schemas.microsoft.com/office/drawing/2014/main" id="{8442849B-65EC-4953-B61D-3838776D4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1269" y="1426446"/>
                        <a:ext cx="3484562"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7">
            <a:extLst>
              <a:ext uri="{FF2B5EF4-FFF2-40B4-BE49-F238E27FC236}">
                <a16:creationId xmlns:a16="http://schemas.microsoft.com/office/drawing/2014/main" id="{3143287E-279E-4E05-AE6C-60B66079D005}"/>
              </a:ext>
            </a:extLst>
          </p:cNvPr>
          <p:cNvSpPr txBox="1">
            <a:spLocks/>
          </p:cNvSpPr>
          <p:nvPr/>
        </p:nvSpPr>
        <p:spPr>
          <a:xfrm>
            <a:off x="176030" y="2532791"/>
            <a:ext cx="8393295" cy="615553"/>
          </a:xfrm>
          <a:prstGeom prst="rect">
            <a:avLst/>
          </a:prstGeom>
          <a:noFill/>
          <a:ln>
            <a:noFill/>
          </a:ln>
        </p:spPr>
        <p:txBody>
          <a:bodyPr lIns="0" tIns="0" rIns="0" bIns="0" anchor="ctr"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buFont typeface="Arial"/>
              <a:buNone/>
            </a:pPr>
            <a:r>
              <a:rPr lang="en-US" altLang="en-US" sz="2000" dirty="0"/>
              <a:t>Use differentials to approximate the change in the proportion discharged if </a:t>
            </a:r>
            <a:r>
              <a:rPr lang="en-US" altLang="en-US" sz="2000" i="1" dirty="0"/>
              <a:t>t</a:t>
            </a:r>
            <a:r>
              <a:rPr lang="en-US" altLang="en-US" sz="2000" dirty="0"/>
              <a:t> changes from 300 to 305.</a:t>
            </a:r>
            <a:endParaRPr lang="en-US" sz="2000" dirty="0"/>
          </a:p>
        </p:txBody>
      </p:sp>
      <p:sp>
        <p:nvSpPr>
          <p:cNvPr id="6" name="Content Placeholder 3">
            <a:extLst>
              <a:ext uri="{FF2B5EF4-FFF2-40B4-BE49-F238E27FC236}">
                <a16:creationId xmlns:a16="http://schemas.microsoft.com/office/drawing/2014/main" id="{5F680108-29A6-4644-90F1-3236CFA01FCB}"/>
              </a:ext>
            </a:extLst>
          </p:cNvPr>
          <p:cNvSpPr txBox="1">
            <a:spLocks/>
          </p:cNvSpPr>
          <p:nvPr/>
        </p:nvSpPr>
        <p:spPr>
          <a:xfrm>
            <a:off x="265389" y="3145048"/>
            <a:ext cx="2217738" cy="307777"/>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dirty="0">
                <a:solidFill>
                  <a:srgbClr val="0070C0"/>
                </a:solidFill>
              </a:rPr>
              <a:t>Solution:</a:t>
            </a:r>
            <a:endParaRPr lang="en-IN" sz="2000" dirty="0">
              <a:solidFill>
                <a:srgbClr val="0070C0"/>
              </a:solidFill>
            </a:endParaRPr>
          </a:p>
        </p:txBody>
      </p:sp>
      <p:sp>
        <p:nvSpPr>
          <p:cNvPr id="7" name="Content Placeholder 4">
            <a:extLst>
              <a:ext uri="{FF2B5EF4-FFF2-40B4-BE49-F238E27FC236}">
                <a16:creationId xmlns:a16="http://schemas.microsoft.com/office/drawing/2014/main" id="{082FF958-A4EF-46D4-ABB1-DDA71238851F}"/>
              </a:ext>
            </a:extLst>
          </p:cNvPr>
          <p:cNvSpPr txBox="1">
            <a:spLocks/>
          </p:cNvSpPr>
          <p:nvPr/>
        </p:nvSpPr>
        <p:spPr>
          <a:xfrm>
            <a:off x="248137" y="3575679"/>
            <a:ext cx="4718648"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dirty="0">
                <a:solidFill>
                  <a:srgbClr val="000000"/>
                </a:solidFill>
              </a:rPr>
              <a:t>The change in </a:t>
            </a:r>
            <a:r>
              <a:rPr lang="en-US" altLang="en-US" sz="2000" i="1" dirty="0">
                <a:solidFill>
                  <a:srgbClr val="000000"/>
                </a:solidFill>
              </a:rPr>
              <a:t>t</a:t>
            </a:r>
            <a:r>
              <a:rPr lang="en-US" altLang="en-US" sz="2000" dirty="0">
                <a:solidFill>
                  <a:srgbClr val="000000"/>
                </a:solidFill>
              </a:rPr>
              <a:t> from 300 to 305 is</a:t>
            </a:r>
            <a:endParaRPr lang="en-IN" sz="2000" dirty="0"/>
          </a:p>
        </p:txBody>
      </p:sp>
      <p:graphicFrame>
        <p:nvGraphicFramePr>
          <p:cNvPr id="8" name="Object 7" descr="Delta t equals dt equals 5.">
            <a:extLst>
              <a:ext uri="{FF2B5EF4-FFF2-40B4-BE49-F238E27FC236}">
                <a16:creationId xmlns:a16="http://schemas.microsoft.com/office/drawing/2014/main" id="{29F0F0E8-BE12-4DC6-98E0-61256C35EB7C}"/>
              </a:ext>
            </a:extLst>
          </p:cNvPr>
          <p:cNvGraphicFramePr>
            <a:graphicFrameLocks noChangeAspect="1"/>
          </p:cNvGraphicFramePr>
          <p:nvPr>
            <p:extLst>
              <p:ext uri="{D42A27DB-BD31-4B8C-83A1-F6EECF244321}">
                <p14:modId xmlns:p14="http://schemas.microsoft.com/office/powerpoint/2010/main" val="4215435081"/>
              </p:ext>
            </p:extLst>
          </p:nvPr>
        </p:nvGraphicFramePr>
        <p:xfrm>
          <a:off x="4287566" y="3539225"/>
          <a:ext cx="1552416" cy="380683"/>
        </p:xfrm>
        <a:graphic>
          <a:graphicData uri="http://schemas.openxmlformats.org/presentationml/2006/ole">
            <mc:AlternateContent xmlns:mc="http://schemas.openxmlformats.org/markup-compatibility/2006">
              <mc:Choice xmlns:v="urn:schemas-microsoft-com:vml" Requires="v">
                <p:oleObj spid="_x0000_s103523" name="Equation" r:id="rId5" imgW="723600" imgH="177480" progId="Equation.DSMT4">
                  <p:embed/>
                </p:oleObj>
              </mc:Choice>
              <mc:Fallback>
                <p:oleObj name="Equation" r:id="rId5" imgW="723600" imgH="177480" progId="Equation.DSMT4">
                  <p:embed/>
                  <p:pic>
                    <p:nvPicPr>
                      <p:cNvPr id="11" name="Object 10" descr="Delta t equals dt equals 5.">
                        <a:extLst>
                          <a:ext uri="{FF2B5EF4-FFF2-40B4-BE49-F238E27FC236}">
                            <a16:creationId xmlns:a16="http://schemas.microsoft.com/office/drawing/2014/main" id="{7E40B450-9A3D-48B9-AFCE-2EA0722F6CE4}"/>
                          </a:ext>
                        </a:extLst>
                      </p:cNvPr>
                      <p:cNvPicPr/>
                      <p:nvPr/>
                    </p:nvPicPr>
                    <p:blipFill>
                      <a:blip r:embed="rId6"/>
                      <a:stretch>
                        <a:fillRect/>
                      </a:stretch>
                    </p:blipFill>
                    <p:spPr>
                      <a:xfrm>
                        <a:off x="4287566" y="3539225"/>
                        <a:ext cx="1552416" cy="380683"/>
                      </a:xfrm>
                      <a:prstGeom prst="rect">
                        <a:avLst/>
                      </a:prstGeom>
                    </p:spPr>
                  </p:pic>
                </p:oleObj>
              </mc:Fallback>
            </mc:AlternateContent>
          </a:graphicData>
        </a:graphic>
      </p:graphicFrame>
      <p:sp>
        <p:nvSpPr>
          <p:cNvPr id="9" name="Content Placeholder 5">
            <a:extLst>
              <a:ext uri="{FF2B5EF4-FFF2-40B4-BE49-F238E27FC236}">
                <a16:creationId xmlns:a16="http://schemas.microsoft.com/office/drawing/2014/main" id="{5B886CC6-36FC-49A2-87BC-7E1DC5235D1B}"/>
              </a:ext>
            </a:extLst>
          </p:cNvPr>
          <p:cNvSpPr txBox="1">
            <a:spLocks/>
          </p:cNvSpPr>
          <p:nvPr/>
        </p:nvSpPr>
        <p:spPr>
          <a:xfrm>
            <a:off x="5839982" y="3575679"/>
            <a:ext cx="1973560"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dirty="0">
                <a:solidFill>
                  <a:srgbClr val="000000"/>
                </a:solidFill>
                <a:sym typeface="Symbol" panose="05050102010706020507" pitchFamily="18" charset="2"/>
              </a:rPr>
              <a:t>The change in</a:t>
            </a:r>
            <a:endParaRPr lang="en-IN" sz="2000" dirty="0"/>
          </a:p>
        </p:txBody>
      </p:sp>
      <p:sp>
        <p:nvSpPr>
          <p:cNvPr id="10" name="Content Placeholder 6">
            <a:extLst>
              <a:ext uri="{FF2B5EF4-FFF2-40B4-BE49-F238E27FC236}">
                <a16:creationId xmlns:a16="http://schemas.microsoft.com/office/drawing/2014/main" id="{4B26A87E-7639-4BE5-9EB5-13F2927B17F3}"/>
              </a:ext>
            </a:extLst>
          </p:cNvPr>
          <p:cNvSpPr txBox="1">
            <a:spLocks/>
          </p:cNvSpPr>
          <p:nvPr/>
        </p:nvSpPr>
        <p:spPr>
          <a:xfrm>
            <a:off x="7614465" y="3593905"/>
            <a:ext cx="872164"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i="1" dirty="0">
                <a:solidFill>
                  <a:srgbClr val="000000"/>
                </a:solidFill>
                <a:sym typeface="Symbol" panose="05050102010706020507" pitchFamily="18" charset="2"/>
              </a:rPr>
              <a:t>P</a:t>
            </a:r>
            <a:r>
              <a:rPr lang="en-US" altLang="en-US" sz="2000" dirty="0">
                <a:solidFill>
                  <a:srgbClr val="000000"/>
                </a:solidFill>
                <a:sym typeface="Symbol" panose="05050102010706020507" pitchFamily="18" charset="2"/>
              </a:rPr>
              <a:t> is</a:t>
            </a:r>
            <a:endParaRPr lang="en-IN" sz="2000" dirty="0"/>
          </a:p>
        </p:txBody>
      </p:sp>
      <p:graphicFrame>
        <p:nvGraphicFramePr>
          <p:cNvPr id="11" name="Object 10" descr="Delta p equals p open parenthesis 305 close parenthesis minus p open parenthesis 300 close parenthesis.">
            <a:extLst>
              <a:ext uri="{FF2B5EF4-FFF2-40B4-BE49-F238E27FC236}">
                <a16:creationId xmlns:a16="http://schemas.microsoft.com/office/drawing/2014/main" id="{A82D2E78-CBA8-4511-B114-98600BA600FA}"/>
              </a:ext>
            </a:extLst>
          </p:cNvPr>
          <p:cNvGraphicFramePr>
            <a:graphicFrameLocks noChangeAspect="1"/>
          </p:cNvGraphicFramePr>
          <p:nvPr>
            <p:extLst>
              <p:ext uri="{D42A27DB-BD31-4B8C-83A1-F6EECF244321}">
                <p14:modId xmlns:p14="http://schemas.microsoft.com/office/powerpoint/2010/main" val="1721063014"/>
              </p:ext>
            </p:extLst>
          </p:nvPr>
        </p:nvGraphicFramePr>
        <p:xfrm>
          <a:off x="369996" y="3875487"/>
          <a:ext cx="2895599" cy="494974"/>
        </p:xfrm>
        <a:graphic>
          <a:graphicData uri="http://schemas.openxmlformats.org/presentationml/2006/ole">
            <mc:AlternateContent xmlns:mc="http://schemas.openxmlformats.org/markup-compatibility/2006">
              <mc:Choice xmlns:v="urn:schemas-microsoft-com:vml" Requires="v">
                <p:oleObj spid="_x0000_s103524" name="Equation" r:id="rId7" imgW="1485720" imgH="253800" progId="Equation.DSMT4">
                  <p:embed/>
                </p:oleObj>
              </mc:Choice>
              <mc:Fallback>
                <p:oleObj name="Equation" r:id="rId7" imgW="1485720" imgH="253800" progId="Equation.DSMT4">
                  <p:embed/>
                  <p:pic>
                    <p:nvPicPr>
                      <p:cNvPr id="12" name="Object 11" descr="Delta p equals p open parenthesis 305 close parenthesis minus p open parenthesis 300 close parenthesis.">
                        <a:extLst>
                          <a:ext uri="{FF2B5EF4-FFF2-40B4-BE49-F238E27FC236}">
                            <a16:creationId xmlns:a16="http://schemas.microsoft.com/office/drawing/2014/main" id="{C7255A9F-C07A-44C7-BFA5-7DF70D4C4F79}"/>
                          </a:ext>
                        </a:extLst>
                      </p:cNvPr>
                      <p:cNvPicPr/>
                      <p:nvPr/>
                    </p:nvPicPr>
                    <p:blipFill>
                      <a:blip r:embed="rId8"/>
                      <a:stretch>
                        <a:fillRect/>
                      </a:stretch>
                    </p:blipFill>
                    <p:spPr>
                      <a:xfrm>
                        <a:off x="369996" y="3875487"/>
                        <a:ext cx="2895599" cy="494974"/>
                      </a:xfrm>
                      <a:prstGeom prst="rect">
                        <a:avLst/>
                      </a:prstGeom>
                    </p:spPr>
                  </p:pic>
                </p:oleObj>
              </mc:Fallback>
            </mc:AlternateContent>
          </a:graphicData>
        </a:graphic>
      </p:graphicFrame>
      <p:sp>
        <p:nvSpPr>
          <p:cNvPr id="12" name="Content Placeholder 7">
            <a:extLst>
              <a:ext uri="{FF2B5EF4-FFF2-40B4-BE49-F238E27FC236}">
                <a16:creationId xmlns:a16="http://schemas.microsoft.com/office/drawing/2014/main" id="{71969E4D-5408-49CF-BBE1-AAD511A1EC2F}"/>
              </a:ext>
            </a:extLst>
          </p:cNvPr>
          <p:cNvSpPr txBox="1">
            <a:spLocks/>
          </p:cNvSpPr>
          <p:nvPr/>
        </p:nvSpPr>
        <p:spPr>
          <a:xfrm>
            <a:off x="3372811" y="3945648"/>
            <a:ext cx="2329465"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dirty="0">
                <a:solidFill>
                  <a:srgbClr val="000000"/>
                </a:solidFill>
                <a:sym typeface="Symbol" panose="05050102010706020507" pitchFamily="18" charset="2"/>
              </a:rPr>
              <a:t>We approximate</a:t>
            </a:r>
            <a:endParaRPr lang="en-IN" sz="2000" dirty="0"/>
          </a:p>
        </p:txBody>
      </p:sp>
      <p:graphicFrame>
        <p:nvGraphicFramePr>
          <p:cNvPr id="13" name="Object 12" descr="Delta p">
            <a:extLst>
              <a:ext uri="{FF2B5EF4-FFF2-40B4-BE49-F238E27FC236}">
                <a16:creationId xmlns:a16="http://schemas.microsoft.com/office/drawing/2014/main" id="{DDBE93BF-C334-42BF-A7E4-12851B0DAE2D}"/>
              </a:ext>
            </a:extLst>
          </p:cNvPr>
          <p:cNvGraphicFramePr>
            <a:graphicFrameLocks noChangeAspect="1"/>
          </p:cNvGraphicFramePr>
          <p:nvPr>
            <p:extLst>
              <p:ext uri="{D42A27DB-BD31-4B8C-83A1-F6EECF244321}">
                <p14:modId xmlns:p14="http://schemas.microsoft.com/office/powerpoint/2010/main" val="3248671830"/>
              </p:ext>
            </p:extLst>
          </p:nvPr>
        </p:nvGraphicFramePr>
        <p:xfrm>
          <a:off x="5371123" y="3913719"/>
          <a:ext cx="438369" cy="369332"/>
        </p:xfrm>
        <a:graphic>
          <a:graphicData uri="http://schemas.openxmlformats.org/presentationml/2006/ole">
            <mc:AlternateContent xmlns:mc="http://schemas.openxmlformats.org/markup-compatibility/2006">
              <mc:Choice xmlns:v="urn:schemas-microsoft-com:vml" Requires="v">
                <p:oleObj spid="_x0000_s103525" name="Equation" r:id="rId9" imgW="241200" imgH="164880" progId="Equation.DSMT4">
                  <p:embed/>
                </p:oleObj>
              </mc:Choice>
              <mc:Fallback>
                <p:oleObj name="Equation" r:id="rId9" imgW="241200" imgH="164880" progId="Equation.DSMT4">
                  <p:embed/>
                  <p:pic>
                    <p:nvPicPr>
                      <p:cNvPr id="13" name="Object 12" descr="Delta p">
                        <a:extLst>
                          <a:ext uri="{FF2B5EF4-FFF2-40B4-BE49-F238E27FC236}">
                            <a16:creationId xmlns:a16="http://schemas.microsoft.com/office/drawing/2014/main" id="{66928F28-3B1C-4490-9837-1E0684C6DD74}"/>
                          </a:ext>
                        </a:extLst>
                      </p:cNvPr>
                      <p:cNvPicPr/>
                      <p:nvPr/>
                    </p:nvPicPr>
                    <p:blipFill>
                      <a:blip r:embed="rId10"/>
                      <a:stretch>
                        <a:fillRect/>
                      </a:stretch>
                    </p:blipFill>
                    <p:spPr>
                      <a:xfrm>
                        <a:off x="5371123" y="3913719"/>
                        <a:ext cx="438369" cy="369332"/>
                      </a:xfrm>
                      <a:prstGeom prst="rect">
                        <a:avLst/>
                      </a:prstGeom>
                    </p:spPr>
                  </p:pic>
                </p:oleObj>
              </mc:Fallback>
            </mc:AlternateContent>
          </a:graphicData>
        </a:graphic>
      </p:graphicFrame>
      <p:sp>
        <p:nvSpPr>
          <p:cNvPr id="14" name="Content Placeholder 8">
            <a:extLst>
              <a:ext uri="{FF2B5EF4-FFF2-40B4-BE49-F238E27FC236}">
                <a16:creationId xmlns:a16="http://schemas.microsoft.com/office/drawing/2014/main" id="{42D8F418-7506-4375-BE7B-018772F0F2AC}"/>
              </a:ext>
            </a:extLst>
          </p:cNvPr>
          <p:cNvSpPr txBox="1">
            <a:spLocks/>
          </p:cNvSpPr>
          <p:nvPr/>
        </p:nvSpPr>
        <p:spPr>
          <a:xfrm>
            <a:off x="5806441" y="3925585"/>
            <a:ext cx="1009650" cy="307777"/>
          </a:xfrm>
          <a:prstGeom prst="rect">
            <a:avLst/>
          </a:prstGeom>
          <a:noFill/>
          <a:ln>
            <a:noFill/>
          </a:ln>
        </p:spPr>
        <p:txBody>
          <a:bodyPr wrap="square"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101600" indent="0">
              <a:buNone/>
            </a:pPr>
            <a:r>
              <a:rPr lang="en-US" altLang="en-US" sz="2000" dirty="0">
                <a:solidFill>
                  <a:srgbClr val="000000"/>
                </a:solidFill>
                <a:sym typeface="Symbol" panose="05050102010706020507" pitchFamily="18" charset="2"/>
              </a:rPr>
              <a:t>by </a:t>
            </a:r>
            <a:r>
              <a:rPr lang="en-US" altLang="en-US" sz="2000" i="1" dirty="0" err="1">
                <a:solidFill>
                  <a:srgbClr val="000000"/>
                </a:solidFill>
                <a:sym typeface="Symbol" panose="05050102010706020507" pitchFamily="18" charset="2"/>
              </a:rPr>
              <a:t>dP</a:t>
            </a:r>
            <a:r>
              <a:rPr lang="en-US" altLang="en-US" sz="2000" dirty="0">
                <a:solidFill>
                  <a:srgbClr val="000000"/>
                </a:solidFill>
                <a:sym typeface="Symbol" panose="05050102010706020507" pitchFamily="18" charset="2"/>
              </a:rPr>
              <a:t>:</a:t>
            </a:r>
            <a:endParaRPr lang="en-IN" sz="2000" dirty="0"/>
          </a:p>
        </p:txBody>
      </p:sp>
      <p:graphicFrame>
        <p:nvGraphicFramePr>
          <p:cNvPr id="15" name="Object 14" descr="Calculation to simplify delta cap P.&#10;Long description is available in notes, Press F6.">
            <a:extLst>
              <a:ext uri="{FF2B5EF4-FFF2-40B4-BE49-F238E27FC236}">
                <a16:creationId xmlns:a16="http://schemas.microsoft.com/office/drawing/2014/main" id="{DA3FD568-565B-42A4-906B-D7F71D687F06}"/>
              </a:ext>
            </a:extLst>
          </p:cNvPr>
          <p:cNvGraphicFramePr>
            <a:graphicFrameLocks noChangeAspect="1"/>
          </p:cNvGraphicFramePr>
          <p:nvPr>
            <p:extLst>
              <p:ext uri="{D42A27DB-BD31-4B8C-83A1-F6EECF244321}">
                <p14:modId xmlns:p14="http://schemas.microsoft.com/office/powerpoint/2010/main" val="538394735"/>
              </p:ext>
            </p:extLst>
          </p:nvPr>
        </p:nvGraphicFramePr>
        <p:xfrm>
          <a:off x="920116" y="4275491"/>
          <a:ext cx="5391150" cy="1187808"/>
        </p:xfrm>
        <a:graphic>
          <a:graphicData uri="http://schemas.openxmlformats.org/presentationml/2006/ole">
            <mc:AlternateContent xmlns:mc="http://schemas.openxmlformats.org/markup-compatibility/2006">
              <mc:Choice xmlns:v="urn:schemas-microsoft-com:vml" Requires="v">
                <p:oleObj spid="_x0000_s103526" name="Equation" r:id="rId11" imgW="3009600" imgH="660240" progId="Equation.DSMT4">
                  <p:embed/>
                </p:oleObj>
              </mc:Choice>
              <mc:Fallback>
                <p:oleObj name="Equation" r:id="rId11" imgW="3009600" imgH="660240" progId="Equation.DSMT4">
                  <p:embed/>
                  <p:pic>
                    <p:nvPicPr>
                      <p:cNvPr id="14" name="Object 13" descr="Calculation to simplify delta cap P.&#10;Long description is available in notes, Press F6.">
                        <a:extLst>
                          <a:ext uri="{FF2B5EF4-FFF2-40B4-BE49-F238E27FC236}">
                            <a16:creationId xmlns:a16="http://schemas.microsoft.com/office/drawing/2014/main" id="{C648653C-4F97-424B-A761-4F7406108A36}"/>
                          </a:ext>
                        </a:extLst>
                      </p:cNvPr>
                      <p:cNvPicPr>
                        <a:picLocks noChangeAspect="1" noChangeArrowheads="1"/>
                      </p:cNvPicPr>
                      <p:nvPr/>
                    </p:nvPicPr>
                    <p:blipFill>
                      <a:blip r:embed="rId12"/>
                      <a:srcRect/>
                      <a:stretch>
                        <a:fillRect/>
                      </a:stretch>
                    </p:blipFill>
                    <p:spPr bwMode="auto">
                      <a:xfrm>
                        <a:off x="920116" y="4275491"/>
                        <a:ext cx="5391150" cy="1187808"/>
                      </a:xfrm>
                      <a:prstGeom prst="rect">
                        <a:avLst/>
                      </a:prstGeom>
                      <a:noFill/>
                    </p:spPr>
                  </p:pic>
                </p:oleObj>
              </mc:Fallback>
            </mc:AlternateContent>
          </a:graphicData>
        </a:graphic>
      </p:graphicFrame>
      <p:graphicFrame>
        <p:nvGraphicFramePr>
          <p:cNvPr id="16" name="Object 15" descr="Calculation to simplify delta cap P.&#10;Long description is available in notes, Press F6.">
            <a:extLst>
              <a:ext uri="{FF2B5EF4-FFF2-40B4-BE49-F238E27FC236}">
                <a16:creationId xmlns:a16="http://schemas.microsoft.com/office/drawing/2014/main" id="{0F8188FF-B57F-411C-B84B-E662F19A9AFC}"/>
              </a:ext>
            </a:extLst>
          </p:cNvPr>
          <p:cNvGraphicFramePr>
            <a:graphicFrameLocks noChangeAspect="1"/>
          </p:cNvGraphicFramePr>
          <p:nvPr>
            <p:extLst>
              <p:ext uri="{D42A27DB-BD31-4B8C-83A1-F6EECF244321}">
                <p14:modId xmlns:p14="http://schemas.microsoft.com/office/powerpoint/2010/main" val="559167497"/>
              </p:ext>
            </p:extLst>
          </p:nvPr>
        </p:nvGraphicFramePr>
        <p:xfrm>
          <a:off x="1043802" y="5068894"/>
          <a:ext cx="6253163" cy="819975"/>
        </p:xfrm>
        <a:graphic>
          <a:graphicData uri="http://schemas.openxmlformats.org/presentationml/2006/ole">
            <mc:AlternateContent xmlns:mc="http://schemas.openxmlformats.org/markup-compatibility/2006">
              <mc:Choice xmlns:v="urn:schemas-microsoft-com:vml" Requires="v">
                <p:oleObj spid="_x0000_s103527" name="Equation" r:id="rId13" imgW="3492360" imgH="469800" progId="Equation.DSMT4">
                  <p:embed/>
                </p:oleObj>
              </mc:Choice>
              <mc:Fallback>
                <p:oleObj name="Equation" r:id="rId13" imgW="3492360" imgH="469800" progId="Equation.DSMT4">
                  <p:embed/>
                  <p:pic>
                    <p:nvPicPr>
                      <p:cNvPr id="15" name="Object 14" descr="Calculation to simplify delta cap P.&#10;Long description is available in notes, Press F6.">
                        <a:extLst>
                          <a:ext uri="{FF2B5EF4-FFF2-40B4-BE49-F238E27FC236}">
                            <a16:creationId xmlns:a16="http://schemas.microsoft.com/office/drawing/2014/main" id="{FC0FD8D2-A037-44A0-A97C-2765956A2B60}"/>
                          </a:ext>
                        </a:extLst>
                      </p:cNvPr>
                      <p:cNvPicPr>
                        <a:picLocks noChangeAspect="1" noChangeArrowheads="1"/>
                      </p:cNvPicPr>
                      <p:nvPr/>
                    </p:nvPicPr>
                    <p:blipFill>
                      <a:blip r:embed="rId14"/>
                      <a:srcRect/>
                      <a:stretch>
                        <a:fillRect/>
                      </a:stretch>
                    </p:blipFill>
                    <p:spPr bwMode="auto">
                      <a:xfrm>
                        <a:off x="1043802" y="5068894"/>
                        <a:ext cx="6253163" cy="819975"/>
                      </a:xfrm>
                      <a:prstGeom prst="rect">
                        <a:avLst/>
                      </a:prstGeom>
                      <a:noFill/>
                    </p:spPr>
                  </p:pic>
                </p:oleObj>
              </mc:Fallback>
            </mc:AlternateContent>
          </a:graphicData>
        </a:graphic>
      </p:graphicFrame>
      <p:sp>
        <p:nvSpPr>
          <p:cNvPr id="17" name="Content Placeholder 9">
            <a:extLst>
              <a:ext uri="{FF2B5EF4-FFF2-40B4-BE49-F238E27FC236}">
                <a16:creationId xmlns:a16="http://schemas.microsoft.com/office/drawing/2014/main" id="{C35E3E74-B6AF-4F68-9EEE-AF6182E587E3}"/>
              </a:ext>
            </a:extLst>
          </p:cNvPr>
          <p:cNvSpPr txBox="1">
            <a:spLocks/>
          </p:cNvSpPr>
          <p:nvPr/>
        </p:nvSpPr>
        <p:spPr>
          <a:xfrm>
            <a:off x="239674" y="6029457"/>
            <a:ext cx="8229600" cy="1115690"/>
          </a:xfrm>
          <a:prstGeom prst="rect">
            <a:avLst/>
          </a:prstGeom>
          <a:noFill/>
          <a:ln>
            <a:noFill/>
          </a:ln>
        </p:spPr>
        <p:txBody>
          <a:bodyPr lIns="0" tIns="0" rIns="0" bIns="0" anchor="t" anchorCtr="0">
            <a:spAutoFit/>
          </a:bodyPr>
          <a:lstStyle>
            <a:defPPr marR="0" lvl="0" algn="l" rtl="0">
              <a:lnSpc>
                <a:spcPct val="100000"/>
              </a:lnSpc>
              <a:spcBef>
                <a:spcPts val="0"/>
              </a:spcBef>
              <a:spcAft>
                <a:spcPts val="0"/>
              </a:spcAft>
            </a:defPPr>
            <a:lvl1pPr marL="256032" marR="0" lvl="0" indent="-1544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indent="0">
              <a:spcBef>
                <a:spcPts val="0"/>
              </a:spcBef>
              <a:buClrTx/>
              <a:buSzTx/>
              <a:buFontTx/>
              <a:buNone/>
              <a:defRPr/>
            </a:pPr>
            <a:r>
              <a:rPr lang="en-US" altLang="en-US" sz="2000" dirty="0">
                <a:solidFill>
                  <a:srgbClr val="000000"/>
                </a:solidFill>
              </a:rPr>
              <a:t>Use differentials to approximate the change in the proportion discharged if </a:t>
            </a:r>
            <a:r>
              <a:rPr lang="en-US" altLang="en-US" sz="2000" i="1" dirty="0">
                <a:solidFill>
                  <a:srgbClr val="000000"/>
                </a:solidFill>
              </a:rPr>
              <a:t>t</a:t>
            </a:r>
            <a:r>
              <a:rPr lang="en-US" altLang="en-US" sz="2000" dirty="0">
                <a:solidFill>
                  <a:srgbClr val="000000"/>
                </a:solidFill>
              </a:rPr>
              <a:t> changes from 300 to 305.</a:t>
            </a:r>
            <a:endParaRPr lang="en-US" sz="2000" dirty="0">
              <a:solidFill>
                <a:srgbClr val="000000"/>
              </a:solidFill>
            </a:endParaRPr>
          </a:p>
          <a:p>
            <a:endParaRPr lang="en-IN" sz="2000" dirty="0"/>
          </a:p>
        </p:txBody>
      </p:sp>
    </p:spTree>
    <p:extLst>
      <p:ext uri="{BB962C8B-B14F-4D97-AF65-F5344CB8AC3E}">
        <p14:creationId xmlns:p14="http://schemas.microsoft.com/office/powerpoint/2010/main" val="418631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29E8-DC9D-4D13-A8EE-388F4BC9246C}"/>
              </a:ext>
            </a:extLst>
          </p:cNvPr>
          <p:cNvSpPr>
            <a:spLocks noGrp="1"/>
          </p:cNvSpPr>
          <p:nvPr>
            <p:ph type="title"/>
          </p:nvPr>
        </p:nvSpPr>
        <p:spPr>
          <a:xfrm>
            <a:off x="374273" y="206031"/>
            <a:ext cx="8497887" cy="553998"/>
          </a:xfrm>
        </p:spPr>
        <p:txBody>
          <a:bodyPr wrap="square" lIns="0" tIns="0" rIns="0" bIns="0" anchor="ctr">
            <a:spAutoFit/>
          </a:bodyPr>
          <a:lstStyle/>
          <a:p>
            <a:pPr>
              <a:spcBef>
                <a:spcPts val="600"/>
              </a:spcBef>
            </a:pPr>
            <a:r>
              <a:rPr lang="en-US" dirty="0">
                <a:solidFill>
                  <a:srgbClr val="0070C0"/>
                </a:solidFill>
              </a:rPr>
              <a:t>14.2 The Infinite Integral </a:t>
            </a:r>
            <a:endParaRPr lang="en-US" sz="2800" dirty="0">
              <a:solidFill>
                <a:srgbClr val="0070C0"/>
              </a:solidFill>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ACBC369-C3C6-468C-98E4-DDE3EBA12108}"/>
                  </a:ext>
                </a:extLst>
              </p:cNvPr>
              <p:cNvSpPr txBox="1"/>
              <p:nvPr/>
            </p:nvSpPr>
            <p:spPr>
              <a:xfrm>
                <a:off x="738387" y="1158462"/>
                <a:ext cx="8088674" cy="646331"/>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Definition:</a:t>
                </a:r>
                <a:r>
                  <a:rPr lang="en-US" sz="1800" dirty="0">
                    <a:solidFill>
                      <a:srgbClr val="000000"/>
                    </a:solidFill>
                    <a:effectLst/>
                    <a:latin typeface="Times New Roman" panose="02020603050405020304" pitchFamily="18" charset="0"/>
                    <a:ea typeface="Times New Roman" panose="02020603050405020304" pitchFamily="18" charset="0"/>
                  </a:rPr>
                  <a:t> A function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𝐹</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oMath>
                </a14:m>
                <a:r>
                  <a:rPr lang="en-US" sz="1800" dirty="0">
                    <a:solidFill>
                      <a:srgbClr val="000000"/>
                    </a:solidFill>
                    <a:effectLst/>
                    <a:latin typeface="Times New Roman" panose="02020603050405020304" pitchFamily="18" charset="0"/>
                    <a:ea typeface="Times New Roman" panose="02020603050405020304" pitchFamily="18" charset="0"/>
                  </a:rPr>
                  <a:t> is called </a:t>
                </a:r>
                <a:r>
                  <a:rPr lang="en-US" sz="1800" i="1" dirty="0">
                    <a:solidFill>
                      <a:srgbClr val="000000"/>
                    </a:solidFill>
                    <a:effectLst/>
                    <a:latin typeface="Times New Roman" panose="02020603050405020304" pitchFamily="18" charset="0"/>
                    <a:ea typeface="Times New Roman" panose="02020603050405020304" pitchFamily="18" charset="0"/>
                  </a:rPr>
                  <a:t>an </a:t>
                </a:r>
                <a:r>
                  <a:rPr lang="en-US" sz="1800" i="1" dirty="0">
                    <a:solidFill>
                      <a:srgbClr val="FF0000"/>
                    </a:solidFill>
                    <a:effectLst/>
                    <a:latin typeface="Times New Roman" panose="02020603050405020304" pitchFamily="18" charset="0"/>
                    <a:ea typeface="Times New Roman" panose="02020603050405020304" pitchFamily="18" charset="0"/>
                  </a:rPr>
                  <a:t>antiderivative</a:t>
                </a:r>
                <a:r>
                  <a:rPr lang="en-US" sz="1800" dirty="0">
                    <a:solidFill>
                      <a:srgbClr val="FF0000"/>
                    </a:solidFill>
                    <a:effectLst/>
                    <a:latin typeface="Times New Roman" panose="02020603050405020304" pitchFamily="18" charset="0"/>
                    <a:ea typeface="Times New Roman" panose="02020603050405020304" pitchFamily="18" charset="0"/>
                  </a:rPr>
                  <a:t> </a:t>
                </a:r>
                <a:r>
                  <a:rPr lang="en-US" sz="1800" i="1" dirty="0">
                    <a:solidFill>
                      <a:srgbClr val="000000"/>
                    </a:solidFill>
                    <a:effectLst/>
                    <a:latin typeface="Times New Roman" panose="02020603050405020304" pitchFamily="18" charset="0"/>
                    <a:ea typeface="Times New Roman" panose="02020603050405020304" pitchFamily="18" charset="0"/>
                  </a:rPr>
                  <a:t>of</a:t>
                </a:r>
                <a:r>
                  <a:rPr lang="en-US" sz="18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𝑓</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oMath>
                </a14:m>
                <a:r>
                  <a:rPr lang="en-US" sz="1800" dirty="0">
                    <a:solidFill>
                      <a:srgbClr val="000000"/>
                    </a:solidFill>
                    <a:effectLst/>
                    <a:latin typeface="Times New Roman" panose="02020603050405020304" pitchFamily="18" charset="0"/>
                    <a:ea typeface="Times New Roman" panose="02020603050405020304" pitchFamily="18" charset="0"/>
                  </a:rPr>
                  <a:t> i</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rPr>
                      <m:t>f</m:t>
                    </m:r>
                    <m:r>
                      <a:rPr lang="en-US" sz="1800" b="0" i="0" smtClean="0">
                        <a:effectLst/>
                        <a:latin typeface="Cambria Math" panose="02040503050406030204" pitchFamily="18" charset="0"/>
                        <a:ea typeface="Times New Roman" panose="02020603050405020304" pitchFamily="18" charset="0"/>
                      </a:rPr>
                      <m:t> </m:t>
                    </m:r>
                    <m:r>
                      <m:rPr>
                        <m:sty m:val="p"/>
                      </m:rPr>
                      <a:rPr lang="en-US" sz="1800" b="0" i="0" smtClean="0">
                        <a:effectLst/>
                        <a:latin typeface="Cambria Math" panose="02040503050406030204" pitchFamily="18" charset="0"/>
                        <a:ea typeface="Times New Roman" panose="02020603050405020304" pitchFamily="18" charset="0"/>
                      </a:rPr>
                      <m:t>and</m:t>
                    </m:r>
                    <m:r>
                      <a:rPr lang="en-US" sz="1800" b="0" i="0" smtClean="0">
                        <a:effectLst/>
                        <a:latin typeface="Cambria Math" panose="02040503050406030204" pitchFamily="18" charset="0"/>
                        <a:ea typeface="Times New Roman" panose="02020603050405020304" pitchFamily="18" charset="0"/>
                      </a:rPr>
                      <m:t> </m:t>
                    </m:r>
                    <m:r>
                      <m:rPr>
                        <m:sty m:val="p"/>
                      </m:rPr>
                      <a:rPr lang="en-US" sz="1800" b="0" i="0" smtClean="0">
                        <a:effectLst/>
                        <a:latin typeface="Cambria Math" panose="02040503050406030204" pitchFamily="18" charset="0"/>
                        <a:ea typeface="Times New Roman" panose="02020603050405020304" pitchFamily="18" charset="0"/>
                      </a:rPr>
                      <m:t>only</m:t>
                    </m:r>
                    <m:r>
                      <a:rPr lang="en-US" sz="1800" b="0" i="0" smtClean="0">
                        <a:effectLst/>
                        <a:latin typeface="Cambria Math" panose="02040503050406030204" pitchFamily="18" charset="0"/>
                        <a:ea typeface="Times New Roman" panose="02020603050405020304" pitchFamily="18" charset="0"/>
                      </a:rPr>
                      <m:t> </m:t>
                    </m:r>
                    <m:r>
                      <m:rPr>
                        <m:sty m:val="p"/>
                      </m:rPr>
                      <a:rPr lang="en-US" sz="1800" b="0" i="0" smtClean="0">
                        <a:effectLst/>
                        <a:latin typeface="Cambria Math" panose="02040503050406030204" pitchFamily="18" charset="0"/>
                        <a:ea typeface="Times New Roman" panose="02020603050405020304" pitchFamily="18" charset="0"/>
                      </a:rPr>
                      <m:t>if</m:t>
                    </m:r>
                    <m:r>
                      <a:rPr lang="en-US" sz="1800" b="0" i="0" smtClean="0">
                        <a:effectLst/>
                        <a:latin typeface="Cambria Math" panose="02040503050406030204" pitchFamily="18" charset="0"/>
                        <a:ea typeface="Times New Roman" panose="02020603050405020304" pitchFamily="18" charset="0"/>
                      </a:rPr>
                      <m:t> </m:t>
                    </m:r>
                    <m:sSup>
                      <m:sSupPr>
                        <m:ctrlPr>
                          <a:rPr lang="en-US" sz="1800" i="1">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𝐹</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𝑓</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oMath>
                </a14:m>
                <a:r>
                  <a:rPr lang="en-US" sz="1800" dirty="0">
                    <a:solidFill>
                      <a:srgbClr val="000000"/>
                    </a:solidFill>
                    <a:effectLst/>
                    <a:latin typeface="Times New Roman" panose="02020603050405020304" pitchFamily="18" charset="0"/>
                    <a:ea typeface="Times New Roman" panose="02020603050405020304" pitchFamily="18" charset="0"/>
                  </a:rPr>
                  <a:t>  or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𝑑𝐹</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𝑓</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𝑑𝑥</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4" name="TextBox 3">
                <a:extLst>
                  <a:ext uri="{FF2B5EF4-FFF2-40B4-BE49-F238E27FC236}">
                    <a16:creationId xmlns:a16="http://schemas.microsoft.com/office/drawing/2014/main" id="{7ACBC369-C3C6-468C-98E4-DDE3EBA12108}"/>
                  </a:ext>
                </a:extLst>
              </p:cNvPr>
              <p:cNvSpPr txBox="1">
                <a:spLocks noRot="1" noChangeAspect="1" noMove="1" noResize="1" noEditPoints="1" noAdjustHandles="1" noChangeArrowheads="1" noChangeShapeType="1" noTextEdit="1"/>
              </p:cNvSpPr>
              <p:nvPr/>
            </p:nvSpPr>
            <p:spPr>
              <a:xfrm>
                <a:off x="738387" y="1158462"/>
                <a:ext cx="8088674" cy="646331"/>
              </a:xfrm>
              <a:prstGeom prst="rect">
                <a:avLst/>
              </a:prstGeom>
              <a:blipFill>
                <a:blip r:embed="rId2"/>
                <a:stretch>
                  <a:fillRect l="-603"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7B5D3A0-D463-45F3-A8F3-DBBA092DA694}"/>
                  </a:ext>
                </a:extLst>
              </p:cNvPr>
              <p:cNvSpPr txBox="1"/>
              <p:nvPr/>
            </p:nvSpPr>
            <p:spPr>
              <a:xfrm>
                <a:off x="693288" y="2849648"/>
                <a:ext cx="7778789" cy="646331"/>
              </a:xfrm>
              <a:prstGeom prst="rect">
                <a:avLst/>
              </a:prstGeom>
              <a:noFill/>
            </p:spPr>
            <p:txBody>
              <a:bodyPr wrap="square">
                <a:spAutoFit/>
              </a:bodyPr>
              <a:lstStyle/>
              <a:p>
                <a:r>
                  <a:rPr lang="en-US" sz="1800" b="1" dirty="0">
                    <a:solidFill>
                      <a:srgbClr val="0000FF"/>
                    </a:solidFill>
                    <a:effectLst/>
                    <a:latin typeface="Times New Roman" panose="02020603050405020304" pitchFamily="18" charset="0"/>
                    <a:ea typeface="Times New Roman" panose="02020603050405020304" pitchFamily="18" charset="0"/>
                  </a:rPr>
                  <a:t>Example:</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+5</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−10</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𝑎𝑛𝑑</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1800" dirty="0">
                    <a:effectLst/>
                    <a:latin typeface="Times New Roman" panose="02020603050405020304" pitchFamily="18" charset="0"/>
                    <a:ea typeface="Times New Roman" panose="02020603050405020304" pitchFamily="18" charset="0"/>
                  </a:rPr>
                  <a:t> are antiderivatives of </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)=6</m:t>
                    </m:r>
                    <m:sSup>
                      <m:sSupPr>
                        <m:ctrlPr>
                          <a:rPr lang="en-US" sz="1800"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a:t>
                </a:r>
                <a:endParaRPr lang="en-US" sz="1800" dirty="0"/>
              </a:p>
            </p:txBody>
          </p:sp>
        </mc:Choice>
        <mc:Fallback>
          <p:sp>
            <p:nvSpPr>
              <p:cNvPr id="5" name="TextBox 4">
                <a:extLst>
                  <a:ext uri="{FF2B5EF4-FFF2-40B4-BE49-F238E27FC236}">
                    <a16:creationId xmlns:a16="http://schemas.microsoft.com/office/drawing/2014/main" id="{77B5D3A0-D463-45F3-A8F3-DBBA092DA694}"/>
                  </a:ext>
                </a:extLst>
              </p:cNvPr>
              <p:cNvSpPr txBox="1">
                <a:spLocks noRot="1" noChangeAspect="1" noMove="1" noResize="1" noEditPoints="1" noAdjustHandles="1" noChangeArrowheads="1" noChangeShapeType="1" noTextEdit="1"/>
              </p:cNvSpPr>
              <p:nvPr/>
            </p:nvSpPr>
            <p:spPr>
              <a:xfrm>
                <a:off x="693288" y="2849648"/>
                <a:ext cx="7778789" cy="646331"/>
              </a:xfrm>
              <a:prstGeom prst="rect">
                <a:avLst/>
              </a:prstGeom>
              <a:blipFill>
                <a:blip r:embed="rId3"/>
                <a:stretch>
                  <a:fillRect l="-705" t="-471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69E7AB5-4970-420F-97E4-7CA92C13818F}"/>
              </a:ext>
            </a:extLst>
          </p:cNvPr>
          <p:cNvSpPr txBox="1"/>
          <p:nvPr/>
        </p:nvSpPr>
        <p:spPr>
          <a:xfrm>
            <a:off x="783486" y="1997099"/>
            <a:ext cx="6335012" cy="646331"/>
          </a:xfrm>
          <a:prstGeom prst="rect">
            <a:avLst/>
          </a:prstGeom>
          <a:noFill/>
        </p:spPr>
        <p:txBody>
          <a:bodyPr wrap="square">
            <a:spAutoFit/>
          </a:bodyPr>
          <a:lstStyle/>
          <a:p>
            <a:pPr marL="0" marR="0" algn="just">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rPr>
              <a:t>Remark:</a:t>
            </a:r>
            <a:r>
              <a:rPr lang="en-US" sz="1800" dirty="0">
                <a:effectLst/>
                <a:latin typeface="Times New Roman" panose="02020603050405020304" pitchFamily="18" charset="0"/>
                <a:ea typeface="Times New Roman" panose="02020603050405020304" pitchFamily="18" charset="0"/>
              </a:rPr>
              <a:t> Any two antiderivatives of a function differ only by a constant.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51A7786-6325-4C4A-883A-DF30AC64A088}"/>
                  </a:ext>
                </a:extLst>
              </p:cNvPr>
              <p:cNvSpPr txBox="1"/>
              <p:nvPr/>
            </p:nvSpPr>
            <p:spPr>
              <a:xfrm>
                <a:off x="695196" y="3559862"/>
                <a:ext cx="7926687" cy="646331"/>
              </a:xfrm>
              <a:prstGeom prst="rect">
                <a:avLst/>
              </a:prstGeom>
              <a:noFill/>
            </p:spPr>
            <p:txBody>
              <a:bodyPr wrap="square">
                <a:spAutoFit/>
              </a:bodyPr>
              <a:lstStyle/>
              <a:p>
                <a:pPr algn="just"/>
                <a:r>
                  <a:rPr lang="en-US" sz="1800" b="1" dirty="0">
                    <a:solidFill>
                      <a:srgbClr val="0000FF"/>
                    </a:solidFill>
                    <a:latin typeface="Times New Roman" panose="02020603050405020304" pitchFamily="18" charset="0"/>
                    <a:ea typeface="Times New Roman" panose="02020603050405020304" pitchFamily="18" charset="0"/>
                  </a:rPr>
                  <a:t>Definition:</a:t>
                </a:r>
                <a:r>
                  <a:rPr lang="en-US" sz="1800" dirty="0">
                    <a:solidFill>
                      <a:srgbClr val="000000"/>
                    </a:solidFill>
                    <a:latin typeface="Times New Roman" panose="02020603050405020304" pitchFamily="18" charset="0"/>
                    <a:ea typeface="Times New Roman" panose="02020603050405020304" pitchFamily="18" charset="0"/>
                  </a:rPr>
                  <a:t> The </a:t>
                </a:r>
                <a:r>
                  <a:rPr lang="en-US" sz="1800" i="1" dirty="0">
                    <a:solidFill>
                      <a:srgbClr val="FF0000"/>
                    </a:solidFill>
                    <a:effectLst/>
                    <a:latin typeface="Times New Roman" panose="02020603050405020304" pitchFamily="18" charset="0"/>
                    <a:ea typeface="Times New Roman" panose="02020603050405020304" pitchFamily="18" charset="0"/>
                  </a:rPr>
                  <a:t>most general antiderivatives</a:t>
                </a:r>
                <a:r>
                  <a:rPr lang="en-US" sz="1800" i="1" dirty="0">
                    <a:solidFill>
                      <a:srgbClr val="000000"/>
                    </a:solidFill>
                    <a:effectLst/>
                    <a:latin typeface="Times New Roman" panose="02020603050405020304" pitchFamily="18" charset="0"/>
                    <a:ea typeface="Times New Roman" panose="02020603050405020304" pitchFamily="18" charset="0"/>
                  </a:rPr>
                  <a:t> of</a:t>
                </a:r>
                <a:r>
                  <a:rPr lang="en-US" sz="18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𝑓</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oMath>
                </a14:m>
                <a:r>
                  <a:rPr lang="en-US" sz="1800" dirty="0">
                    <a:solidFill>
                      <a:srgbClr val="000000"/>
                    </a:solidFill>
                    <a:effectLst/>
                    <a:latin typeface="Times New Roman" panose="02020603050405020304" pitchFamily="18" charset="0"/>
                    <a:ea typeface="Times New Roman" panose="02020603050405020304" pitchFamily="18" charset="0"/>
                  </a:rPr>
                  <a:t> is </a:t>
                </a:r>
                <a14:m>
                  <m:oMath xmlns:m="http://schemas.openxmlformats.org/officeDocument/2006/math">
                    <m:r>
                      <a:rPr lang="en-US" sz="1800" i="1">
                        <a:solidFill>
                          <a:srgbClr val="000000"/>
                        </a:solidFill>
                        <a:effectLst/>
                        <a:latin typeface="Cambria Math" panose="02040503050406030204" pitchFamily="18" charset="0"/>
                        <a:ea typeface="Times New Roman" panose="02020603050405020304" pitchFamily="18" charset="0"/>
                      </a:rPr>
                      <m:t>𝐹</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𝐶</m:t>
                    </m:r>
                  </m:oMath>
                </a14:m>
                <a:r>
                  <a:rPr lang="en-US" sz="1800" dirty="0">
                    <a:solidFill>
                      <a:srgbClr val="000000"/>
                    </a:solidFill>
                    <a:effectLst/>
                    <a:latin typeface="Times New Roman" panose="02020603050405020304" pitchFamily="18" charset="0"/>
                    <a:ea typeface="Times New Roman" panose="02020603050405020304" pitchFamily="18" charset="0"/>
                  </a:rPr>
                  <a:t> where </a:t>
                </a:r>
                <a14:m>
                  <m:oMath xmlns:m="http://schemas.openxmlformats.org/officeDocument/2006/math">
                    <m:sSup>
                      <m:sSupPr>
                        <m:ctrlPr>
                          <a:rPr lang="en-US" sz="1800" i="1">
                            <a:effectLst/>
                            <a:latin typeface="Cambria Math" panose="02040503050406030204" pitchFamily="18" charset="0"/>
                            <a:ea typeface="Times New Roman" panose="02020603050405020304" pitchFamily="18" charset="0"/>
                          </a:rPr>
                        </m:ctrlPr>
                      </m:sSupPr>
                      <m:e>
                        <m:r>
                          <a:rPr lang="en-US" sz="1800" i="1">
                            <a:solidFill>
                              <a:srgbClr val="000000"/>
                            </a:solidFill>
                            <a:effectLst/>
                            <a:latin typeface="Cambria Math" panose="02040503050406030204" pitchFamily="18" charset="0"/>
                            <a:ea typeface="Times New Roman" panose="02020603050405020304" pitchFamily="18" charset="0"/>
                          </a:rPr>
                          <m:t>𝐹</m:t>
                        </m:r>
                      </m:e>
                      <m:sup>
                        <m:r>
                          <a:rPr lang="en-US" sz="1800" i="1">
                            <a:solidFill>
                              <a:srgbClr val="000000"/>
                            </a:solidFill>
                            <a:effectLst/>
                            <a:latin typeface="Cambria Math" panose="02040503050406030204" pitchFamily="18" charset="0"/>
                            <a:ea typeface="Times New Roman" panose="02020603050405020304" pitchFamily="18" charset="0"/>
                          </a:rPr>
                          <m:t>′</m:t>
                        </m:r>
                      </m:sup>
                    </m:sSup>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𝑓</m:t>
                    </m:r>
                    <m:r>
                      <a:rPr lang="en-US" sz="1800" i="1">
                        <a:solidFill>
                          <a:srgbClr val="000000"/>
                        </a:solidFill>
                        <a:effectLst/>
                        <a:latin typeface="Cambria Math" panose="02040503050406030204" pitchFamily="18" charset="0"/>
                        <a:ea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rPr>
                      <m:t>𝑥</m:t>
                    </m:r>
                    <m:r>
                      <a:rPr lang="en-US" sz="1800" i="1">
                        <a:solidFill>
                          <a:srgbClr val="000000"/>
                        </a:solidFill>
                        <a:effectLst/>
                        <a:latin typeface="Cambria Math" panose="02040503050406030204" pitchFamily="18" charset="0"/>
                        <a:ea typeface="Times New Roman" panose="02020603050405020304" pitchFamily="18" charset="0"/>
                      </a:rPr>
                      <m:t>)</m:t>
                    </m:r>
                  </m:oMath>
                </a14:m>
                <a:endParaRPr lang="en-US" sz="1800" dirty="0">
                  <a:effectLst/>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E51A7786-6325-4C4A-883A-DF30AC64A088}"/>
                  </a:ext>
                </a:extLst>
              </p:cNvPr>
              <p:cNvSpPr txBox="1">
                <a:spLocks noRot="1" noChangeAspect="1" noMove="1" noResize="1" noEditPoints="1" noAdjustHandles="1" noChangeArrowheads="1" noChangeShapeType="1" noTextEdit="1"/>
              </p:cNvSpPr>
              <p:nvPr/>
            </p:nvSpPr>
            <p:spPr>
              <a:xfrm>
                <a:off x="695196" y="3559862"/>
                <a:ext cx="7926687" cy="646331"/>
              </a:xfrm>
              <a:prstGeom prst="rect">
                <a:avLst/>
              </a:prstGeom>
              <a:blipFill>
                <a:blip r:embed="rId4"/>
                <a:stretch>
                  <a:fillRect l="-615" t="-5660" b="-75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D78C6383-832F-4EE8-9CEE-8E92AD9D20BD}"/>
                  </a:ext>
                </a:extLst>
              </p:cNvPr>
              <p:cNvSpPr txBox="1"/>
              <p:nvPr/>
            </p:nvSpPr>
            <p:spPr>
              <a:xfrm>
                <a:off x="693288" y="4270166"/>
                <a:ext cx="8178872" cy="1285993"/>
              </a:xfrm>
              <a:prstGeom prst="rect">
                <a:avLst/>
              </a:prstGeom>
              <a:noFill/>
            </p:spPr>
            <p:txBody>
              <a:bodyPr wrap="square">
                <a:spAutoFit/>
              </a:bodyPr>
              <a:lstStyle/>
              <a:p>
                <a:pPr algn="just"/>
                <a:r>
                  <a:rPr lang="en-US" sz="1800" b="1" dirty="0">
                    <a:solidFill>
                      <a:srgbClr val="0000FF"/>
                    </a:solidFill>
                    <a:effectLst/>
                    <a:latin typeface="Times New Roman" panose="02020603050405020304" pitchFamily="18" charset="0"/>
                    <a:ea typeface="Times New Roman" panose="02020603050405020304" pitchFamily="18" charset="0"/>
                  </a:rPr>
                  <a:t>Definition:</a:t>
                </a:r>
                <a:r>
                  <a:rPr lang="en-US" sz="1800" dirty="0">
                    <a:effectLst/>
                    <a:latin typeface="Times New Roman" panose="02020603050405020304" pitchFamily="18" charset="0"/>
                    <a:ea typeface="Times New Roman" panose="02020603050405020304" pitchFamily="18" charset="0"/>
                  </a:rPr>
                  <a:t> If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𝐹</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is an antiderivative of the function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then the </a:t>
                </a:r>
                <a:r>
                  <a:rPr lang="en-US" sz="1800" i="1" dirty="0">
                    <a:solidFill>
                      <a:srgbClr val="FF0000"/>
                    </a:solidFill>
                    <a:effectLst/>
                    <a:latin typeface="Times New Roman" panose="02020603050405020304" pitchFamily="18" charset="0"/>
                    <a:ea typeface="Times New Roman" panose="02020603050405020304" pitchFamily="18" charset="0"/>
                  </a:rPr>
                  <a:t>indefinite integral</a:t>
                </a:r>
                <a:r>
                  <a:rPr lang="en-US" sz="1800" dirty="0">
                    <a:effectLst/>
                    <a:latin typeface="Times New Roman" panose="02020603050405020304" pitchFamily="18" charset="0"/>
                    <a:ea typeface="Times New Roman" panose="02020603050405020304" pitchFamily="18" charset="0"/>
                  </a:rPr>
                  <a:t> of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is denoted by </a:t>
                </a:r>
                <a14:m>
                  <m:oMath xmlns:m="http://schemas.openxmlformats.org/officeDocument/2006/math">
                    <m:nary>
                      <m:naryPr>
                        <m:subHide m:val="on"/>
                        <m:supHide m:val="on"/>
                        <m:ctrlPr>
                          <a:rPr lang="en-US" sz="1800" i="1">
                            <a:effectLst/>
                            <a:latin typeface="Cambria Math" panose="02040503050406030204" pitchFamily="18" charset="0"/>
                            <a:ea typeface="Times New Roman" panose="02020603050405020304" pitchFamily="18" charset="0"/>
                          </a:rPr>
                        </m:ctrlPr>
                      </m:naryPr>
                      <m:sub/>
                      <m:sup/>
                      <m:e>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𝑑𝑥</m:t>
                        </m:r>
                      </m:e>
                    </m:nary>
                  </m:oMath>
                </a14:m>
                <a:r>
                  <a:rPr lang="en-US" sz="1800" dirty="0">
                    <a:effectLst/>
                    <a:latin typeface="Times New Roman" panose="02020603050405020304" pitchFamily="18" charset="0"/>
                    <a:ea typeface="Times New Roman" panose="02020603050405020304" pitchFamily="18" charset="0"/>
                  </a:rPr>
                  <a:t> and is defined to be the most general antiderivatives of </a:t>
                </a:r>
                <a14:m>
                  <m:oMath xmlns:m="http://schemas.openxmlformats.org/officeDocument/2006/math">
                    <m:r>
                      <a:rPr lang="en-US" sz="1800" i="1">
                        <a:effectLst/>
                        <a:latin typeface="Cambria Math" panose="02040503050406030204" pitchFamily="18" charset="0"/>
                        <a:ea typeface="Times New Roman" panose="02020603050405020304" pitchFamily="18" charset="0"/>
                      </a:rPr>
                      <m:t>𝑓</m:t>
                    </m:r>
                    <m:r>
                      <a:rPr lang="en-US"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rPr>
                      <m:t>)</m:t>
                    </m:r>
                  </m:oMath>
                </a14:m>
                <a:r>
                  <a:rPr lang="en-US" sz="1800" dirty="0">
                    <a:effectLst/>
                    <a:latin typeface="Times New Roman" panose="02020603050405020304" pitchFamily="18" charset="0"/>
                    <a:ea typeface="Times New Roman" panose="02020603050405020304" pitchFamily="18" charset="0"/>
                  </a:rPr>
                  <a:t>. That is</a:t>
                </a:r>
              </a:p>
              <a:p>
                <a:pPr algn="just"/>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nary>
                      <m:naryPr>
                        <m:subHide m:val="on"/>
                        <m:supHide m:val="on"/>
                        <m:ctrlPr>
                          <a:rPr lang="en-US" sz="1800" i="1">
                            <a:latin typeface="Cambria Math" panose="02040503050406030204" pitchFamily="18" charset="0"/>
                            <a:ea typeface="Times New Roman" panose="02020603050405020304" pitchFamily="18" charset="0"/>
                          </a:rPr>
                        </m:ctrlPr>
                      </m:naryPr>
                      <m:sub/>
                      <m:sup/>
                      <m:e>
                        <m:r>
                          <a:rPr lang="en-US" sz="1800" i="1">
                            <a:solidFill>
                              <a:srgbClr val="000000"/>
                            </a:solidFill>
                            <a:latin typeface="Cambria Math" panose="02040503050406030204" pitchFamily="18" charset="0"/>
                            <a:ea typeface="Times New Roman" panose="02020603050405020304" pitchFamily="18" charset="0"/>
                          </a:rPr>
                          <m:t>𝑓</m:t>
                        </m:r>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𝑥</m:t>
                        </m:r>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𝑑𝑥</m:t>
                        </m:r>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𝐹</m:t>
                        </m:r>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𝑥</m:t>
                        </m:r>
                        <m:r>
                          <a:rPr lang="en-US" sz="1800" i="1">
                            <a:solidFill>
                              <a:srgbClr val="000000"/>
                            </a:solidFill>
                            <a:latin typeface="Cambria Math" panose="02040503050406030204" pitchFamily="18" charset="0"/>
                            <a:ea typeface="Times New Roman" panose="02020603050405020304" pitchFamily="18" charset="0"/>
                          </a:rPr>
                          <m:t>)+</m:t>
                        </m:r>
                        <m:r>
                          <a:rPr lang="en-US" sz="1800" i="1">
                            <a:solidFill>
                              <a:srgbClr val="000000"/>
                            </a:solidFill>
                            <a:latin typeface="Cambria Math" panose="02040503050406030204" pitchFamily="18" charset="0"/>
                            <a:ea typeface="Times New Roman" panose="02020603050405020304" pitchFamily="18" charset="0"/>
                          </a:rPr>
                          <m:t>𝐶</m:t>
                        </m:r>
                      </m:e>
                    </m:nary>
                  </m:oMath>
                </a14:m>
                <a:r>
                  <a:rPr lang="en-US" sz="1800" dirty="0">
                    <a:effectLst/>
                    <a:latin typeface="Times New Roman" panose="02020603050405020304" pitchFamily="18" charset="0"/>
                    <a:ea typeface="Times New Roman" panose="02020603050405020304" pitchFamily="18" charset="0"/>
                  </a:rPr>
                  <a:t>                  </a:t>
                </a:r>
              </a:p>
            </p:txBody>
          </p:sp>
        </mc:Choice>
        <mc:Fallback>
          <p:sp>
            <p:nvSpPr>
              <p:cNvPr id="8" name="TextBox 7">
                <a:extLst>
                  <a:ext uri="{FF2B5EF4-FFF2-40B4-BE49-F238E27FC236}">
                    <a16:creationId xmlns:a16="http://schemas.microsoft.com/office/drawing/2014/main" id="{D78C6383-832F-4EE8-9CEE-8E92AD9D20BD}"/>
                  </a:ext>
                </a:extLst>
              </p:cNvPr>
              <p:cNvSpPr txBox="1">
                <a:spLocks noRot="1" noChangeAspect="1" noMove="1" noResize="1" noEditPoints="1" noAdjustHandles="1" noChangeArrowheads="1" noChangeShapeType="1" noTextEdit="1"/>
              </p:cNvSpPr>
              <p:nvPr/>
            </p:nvSpPr>
            <p:spPr>
              <a:xfrm>
                <a:off x="693288" y="4270166"/>
                <a:ext cx="8178872" cy="1285993"/>
              </a:xfrm>
              <a:prstGeom prst="rect">
                <a:avLst/>
              </a:prstGeom>
              <a:blipFill>
                <a:blip r:embed="rId5"/>
                <a:stretch>
                  <a:fillRect l="-671" t="-21327" r="-597" b="-6113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1B8A3F6-DBAE-48C5-8031-DAE3D8C87BF7}"/>
              </a:ext>
            </a:extLst>
          </p:cNvPr>
          <p:cNvPicPr>
            <a:picLocks noChangeAspect="1"/>
          </p:cNvPicPr>
          <p:nvPr/>
        </p:nvPicPr>
        <p:blipFill>
          <a:blip r:embed="rId6"/>
          <a:stretch>
            <a:fillRect/>
          </a:stretch>
        </p:blipFill>
        <p:spPr>
          <a:xfrm>
            <a:off x="1871060" y="5571113"/>
            <a:ext cx="4529740" cy="1202620"/>
          </a:xfrm>
          <a:prstGeom prst="rect">
            <a:avLst/>
          </a:prstGeom>
        </p:spPr>
      </p:pic>
    </p:spTree>
    <p:extLst>
      <p:ext uri="{BB962C8B-B14F-4D97-AF65-F5344CB8AC3E}">
        <p14:creationId xmlns:p14="http://schemas.microsoft.com/office/powerpoint/2010/main" val="355131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1bd8dc-4e40-424f-a15f-9ffcd522197f">
      <UserInfo>
        <DisplayName/>
        <AccountId xsi:nil="true"/>
        <AccountType/>
      </UserInfo>
    </SharedWithUsers>
    <MediaLengthInSeconds xmlns="6125ffc9-2c56-435e-8267-1393444907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90B95B22DD945BDFF45EB84A5E21C" ma:contentTypeVersion="12" ma:contentTypeDescription="Create a new document." ma:contentTypeScope="" ma:versionID="9ee3781bcb6633d132c89161492bb118">
  <xsd:schema xmlns:xsd="http://www.w3.org/2001/XMLSchema" xmlns:xs="http://www.w3.org/2001/XMLSchema" xmlns:p="http://schemas.microsoft.com/office/2006/metadata/properties" xmlns:ns2="7c1bd8dc-4e40-424f-a15f-9ffcd522197f" xmlns:ns3="6125ffc9-2c56-435e-8267-1393444907b2" targetNamespace="http://schemas.microsoft.com/office/2006/metadata/properties" ma:root="true" ma:fieldsID="d3e430f46b92204fb5a3381a429c4dbe" ns2:_="" ns3:_="">
    <xsd:import namespace="7c1bd8dc-4e40-424f-a15f-9ffcd522197f"/>
    <xsd:import namespace="6125ffc9-2c56-435e-8267-1393444907b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bd8dc-4e40-424f-a15f-9ffcd52219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25ffc9-2c56-435e-8267-1393444907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052C4-6F29-46DC-9113-1B1D8BBA1238}">
  <ds:schemaRefs>
    <ds:schemaRef ds:uri="6125ffc9-2c56-435e-8267-1393444907b2"/>
    <ds:schemaRef ds:uri="http://schemas.microsoft.com/office/2006/metadata/properties"/>
    <ds:schemaRef ds:uri="http://schemas.microsoft.com/office/2006/documentManagement/types"/>
    <ds:schemaRef ds:uri="http://www.w3.org/XML/1998/namespace"/>
    <ds:schemaRef ds:uri="7c1bd8dc-4e40-424f-a15f-9ffcd522197f"/>
    <ds:schemaRef ds:uri="http://schemas.openxmlformats.org/package/2006/metadata/core-properties"/>
    <ds:schemaRef ds:uri="http://purl.org/dc/terms/"/>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B90ADEF7-6379-40D1-BC98-899DA66279A2}">
  <ds:schemaRefs>
    <ds:schemaRef ds:uri="http://schemas.microsoft.com/sharepoint/v3/contenttype/forms"/>
  </ds:schemaRefs>
</ds:datastoreItem>
</file>

<file path=customXml/itemProps3.xml><?xml version="1.0" encoding="utf-8"?>
<ds:datastoreItem xmlns:ds="http://schemas.openxmlformats.org/officeDocument/2006/customXml" ds:itemID="{E92619C5-D390-4089-99FA-A01EC1A4E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bd8dc-4e40-424f-a15f-9ffcd522197f"/>
    <ds:schemaRef ds:uri="6125ffc9-2c56-435e-8267-139344490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152479</TotalTime>
  <Words>3517</Words>
  <Application>Microsoft Office PowerPoint</Application>
  <PresentationFormat>On-screen Show (4:3)</PresentationFormat>
  <Paragraphs>424</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9" baseType="lpstr">
      <vt:lpstr>Arial</vt:lpstr>
      <vt:lpstr>Cambria Math</vt:lpstr>
      <vt:lpstr>Noto Sans Symbols</vt:lpstr>
      <vt:lpstr>Symbol</vt:lpstr>
      <vt:lpstr>Times New Roman</vt:lpstr>
      <vt:lpstr>Verdana</vt:lpstr>
      <vt:lpstr>USHE</vt:lpstr>
      <vt:lpstr>Equation</vt:lpstr>
      <vt:lpstr>Unknown</vt:lpstr>
      <vt:lpstr>PowerPoint Presentation</vt:lpstr>
      <vt:lpstr>Chapter Objectives  </vt:lpstr>
      <vt:lpstr>14.1 Differentials  </vt:lpstr>
      <vt:lpstr>PowerPoint Presentation</vt:lpstr>
      <vt:lpstr>PowerPoint Presentation</vt:lpstr>
      <vt:lpstr>PowerPoint Presentation</vt:lpstr>
      <vt:lpstr>PowerPoint Presentation</vt:lpstr>
      <vt:lpstr>PowerPoint Presentation</vt:lpstr>
      <vt:lpstr>14.2 The Infinite Integral </vt:lpstr>
      <vt:lpstr>PowerPoint Presentation</vt:lpstr>
      <vt:lpstr>PowerPoint Presentation</vt:lpstr>
      <vt:lpstr>14.3 Integration with Initial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14.4 More Integration Formulas</vt:lpstr>
      <vt:lpstr>PowerPoint Presentation</vt:lpstr>
      <vt:lpstr>PowerPoint Presentation</vt:lpstr>
      <vt:lpstr>PowerPoint Presentation</vt:lpstr>
      <vt:lpstr>PowerPoint Presentation</vt:lpstr>
      <vt:lpstr>PowerPoint Presentation</vt:lpstr>
      <vt:lpstr>14.5 Techniques of Integration</vt:lpstr>
      <vt:lpstr>PowerPoint Presentation</vt:lpstr>
      <vt:lpstr>PowerPoint Presentation</vt:lpstr>
      <vt:lpstr>14.7 The Fundamental Theorem of Calculus  </vt:lpstr>
      <vt:lpstr>PowerPoint Presentation</vt:lpstr>
      <vt:lpstr>PowerPoint Presentation</vt:lpstr>
      <vt:lpstr>PowerPoint Presentation</vt:lpstr>
      <vt:lpstr>14.9 Area between Curves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Mathematical Analysis For Business, Economics, and The Life and Social Sciences</dc:title>
  <dc:subject/>
  <dc:creator>Ernest F. Haeussler JR. Richard s. Paul Richard J.wood</dc:creator>
  <cp:keywords/>
  <dc:description/>
  <cp:lastModifiedBy>Suliman Saleh Al-Homidan</cp:lastModifiedBy>
  <cp:revision>1213</cp:revision>
  <dcterms:modified xsi:type="dcterms:W3CDTF">2024-09-05T10:46:08Z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0x01010086D90B95B22DD945BDFF45EB84A5E21C</vt:lpwstr>
  </property>
  <property fmtid="{D5CDD505-2E9C-101B-9397-08002B2CF9AE}" pid="3" name="Order">
    <vt:r8>4350300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