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</p:sldMasterIdLst>
  <p:notesMasterIdLst>
    <p:notesMasterId r:id="rId9"/>
  </p:notesMasterIdLst>
  <p:handoutMasterIdLst>
    <p:handoutMasterId r:id="rId10"/>
  </p:handoutMasterIdLst>
  <p:sldIdLst>
    <p:sldId id="722" r:id="rId5"/>
    <p:sldId id="723" r:id="rId6"/>
    <p:sldId id="724" r:id="rId7"/>
    <p:sldId id="725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  <p15:guide id="7" pos="5534" userDrawn="1">
          <p15:clr>
            <a:srgbClr val="A4A3A4"/>
          </p15:clr>
        </p15:guide>
        <p15:guide id="8" orient="horz" pos="777" userDrawn="1">
          <p15:clr>
            <a:srgbClr val="A4A3A4"/>
          </p15:clr>
        </p15:guide>
        <p15:guide id="9" orient="horz" pos="958" userDrawn="1">
          <p15:clr>
            <a:srgbClr val="A4A3A4"/>
          </p15:clr>
        </p15:guide>
        <p15:guide id="10" pos="2109" userDrawn="1">
          <p15:clr>
            <a:srgbClr val="A4A3A4"/>
          </p15:clr>
        </p15:guide>
        <p15:guide id="11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  <p:cmAuthor id="6" name="AnnMarie Short" initials="AS" lastIdx="3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8" autoAdjust="0"/>
    <p:restoredTop sz="95856" autoAdjust="0"/>
  </p:normalViewPr>
  <p:slideViewPr>
    <p:cSldViewPr snapToGrid="0" snapToObjects="1">
      <p:cViewPr varScale="1">
        <p:scale>
          <a:sx n="86" d="100"/>
          <a:sy n="86" d="100"/>
        </p:scale>
        <p:origin x="1642" y="72"/>
      </p:cViewPr>
      <p:guideLst>
        <p:guide orient="horz" pos="3974"/>
        <p:guide orient="horz" pos="414"/>
        <p:guide pos="249"/>
        <p:guide pos="2880"/>
        <p:guide orient="horz" pos="2228"/>
        <p:guide pos="5534"/>
        <p:guide orient="horz" pos="777"/>
        <p:guide orient="horz" pos="958"/>
        <p:guide pos="2109"/>
        <p:guide pos="2268"/>
      </p:guideLst>
    </p:cSldViewPr>
  </p:slideViewPr>
  <p:outlineViewPr>
    <p:cViewPr>
      <p:scale>
        <a:sx n="33" d="100"/>
        <a:sy n="33" d="100"/>
      </p:scale>
      <p:origin x="0" y="-1337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5030"/>
    </p:cViewPr>
  </p:sorterViewPr>
  <p:notesViewPr>
    <p:cSldViewPr snapToGrid="0" snapToObjects="1"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lIns="0" tIns="0" rIns="0" bIns="0"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 lIns="0" tIns="0" rIns="0" bIns="0"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B8939D-A957-42F9-A1B5-556D29D235A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pic>
        <p:nvPicPr>
          <p:cNvPr id="14" name="Picture Placeholder 21">
            <a:extLst>
              <a:ext uri="{FF2B5EF4-FFF2-40B4-BE49-F238E27FC236}">
                <a16:creationId xmlns:a16="http://schemas.microsoft.com/office/drawing/2014/main" id="{8F987953-5CEB-4D5C-853E-4A902D2036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2152" b="22152"/>
          <a:stretch>
            <a:fillRect/>
          </a:stretch>
        </p:blipFill>
        <p:spPr>
          <a:xfrm>
            <a:off x="332508" y="6382545"/>
            <a:ext cx="1153391" cy="2906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8124B-1F34-4D41-A570-3456861FAA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08125"/>
            <a:ext cx="4232275" cy="45339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47C4D-FEC7-45FC-9FD8-7B40A02E9C8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7200" y="112713"/>
            <a:ext cx="8128000" cy="619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355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add copyrigh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Title Placeholder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Content Placeholder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C6122C06-0248-45C8-9890-FDA2C7B0CDB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E3F0-3064-41BA-BF34-B5D9350D8D4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836402" y="6400801"/>
            <a:ext cx="6908800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1594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Placeholder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lIns="0" tIns="0" rIns="0" bIns="0"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9B39A-AC01-4073-85EF-922E8DBA6C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17650"/>
            <a:ext cx="4178300" cy="460851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7D8767-4141-4147-B2D2-9763C8CD3CE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6291263"/>
            <a:ext cx="1262063" cy="566737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535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sz="3600" dirty="0">
                <a:latin typeface="+mj-lt"/>
              </a:rPr>
              <a:t>Click to add title</a:t>
            </a:r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8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466445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8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4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image" Target="../media/image279.png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2.png"/><Relationship Id="rId2" Type="http://schemas.openxmlformats.org/officeDocument/2006/relationships/image" Target="../media/image28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9.png"/><Relationship Id="rId13" Type="http://schemas.openxmlformats.org/officeDocument/2006/relationships/image" Target="../media/image294.png"/><Relationship Id="rId18" Type="http://schemas.openxmlformats.org/officeDocument/2006/relationships/image" Target="../media/image299.png"/><Relationship Id="rId3" Type="http://schemas.openxmlformats.org/officeDocument/2006/relationships/image" Target="../media/image284.png"/><Relationship Id="rId7" Type="http://schemas.openxmlformats.org/officeDocument/2006/relationships/image" Target="../media/image288.png"/><Relationship Id="rId12" Type="http://schemas.openxmlformats.org/officeDocument/2006/relationships/image" Target="../media/image293.png"/><Relationship Id="rId17" Type="http://schemas.openxmlformats.org/officeDocument/2006/relationships/image" Target="../media/image298.png"/><Relationship Id="rId2" Type="http://schemas.openxmlformats.org/officeDocument/2006/relationships/image" Target="../media/image283.png"/><Relationship Id="rId16" Type="http://schemas.openxmlformats.org/officeDocument/2006/relationships/image" Target="../media/image297.png"/><Relationship Id="rId20" Type="http://schemas.openxmlformats.org/officeDocument/2006/relationships/image" Target="../media/image30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7.png"/><Relationship Id="rId11" Type="http://schemas.openxmlformats.org/officeDocument/2006/relationships/image" Target="../media/image292.png"/><Relationship Id="rId5" Type="http://schemas.openxmlformats.org/officeDocument/2006/relationships/image" Target="../media/image286.png"/><Relationship Id="rId15" Type="http://schemas.openxmlformats.org/officeDocument/2006/relationships/image" Target="../media/image296.png"/><Relationship Id="rId10" Type="http://schemas.openxmlformats.org/officeDocument/2006/relationships/image" Target="../media/image291.png"/><Relationship Id="rId19" Type="http://schemas.openxmlformats.org/officeDocument/2006/relationships/image" Target="../media/image300.png"/><Relationship Id="rId4" Type="http://schemas.openxmlformats.org/officeDocument/2006/relationships/image" Target="../media/image285.png"/><Relationship Id="rId9" Type="http://schemas.openxmlformats.org/officeDocument/2006/relationships/image" Target="../media/image290.png"/><Relationship Id="rId14" Type="http://schemas.openxmlformats.org/officeDocument/2006/relationships/image" Target="../media/image29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1.png"/><Relationship Id="rId13" Type="http://schemas.openxmlformats.org/officeDocument/2006/relationships/image" Target="../media/image316.png"/><Relationship Id="rId18" Type="http://schemas.openxmlformats.org/officeDocument/2006/relationships/image" Target="../media/image6.wmf"/><Relationship Id="rId3" Type="http://schemas.openxmlformats.org/officeDocument/2006/relationships/image" Target="../media/image306.png"/><Relationship Id="rId21" Type="http://schemas.openxmlformats.org/officeDocument/2006/relationships/oleObject" Target="../embeddings/oleObject5.bin"/><Relationship Id="rId7" Type="http://schemas.openxmlformats.org/officeDocument/2006/relationships/image" Target="../media/image310.png"/><Relationship Id="rId12" Type="http://schemas.openxmlformats.org/officeDocument/2006/relationships/image" Target="../media/image315.png"/><Relationship Id="rId1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319.png"/><Relationship Id="rId20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09.png"/><Relationship Id="rId11" Type="http://schemas.openxmlformats.org/officeDocument/2006/relationships/image" Target="../media/image314.png"/><Relationship Id="rId24" Type="http://schemas.openxmlformats.org/officeDocument/2006/relationships/image" Target="../media/image9.wmf"/><Relationship Id="rId5" Type="http://schemas.openxmlformats.org/officeDocument/2006/relationships/image" Target="../media/image308.png"/><Relationship Id="rId15" Type="http://schemas.openxmlformats.org/officeDocument/2006/relationships/image" Target="../media/image318.png"/><Relationship Id="rId23" Type="http://schemas.openxmlformats.org/officeDocument/2006/relationships/oleObject" Target="../embeddings/oleObject6.bin"/><Relationship Id="rId10" Type="http://schemas.openxmlformats.org/officeDocument/2006/relationships/image" Target="../media/image313.png"/><Relationship Id="rId19" Type="http://schemas.openxmlformats.org/officeDocument/2006/relationships/oleObject" Target="../embeddings/oleObject4.bin"/><Relationship Id="rId4" Type="http://schemas.openxmlformats.org/officeDocument/2006/relationships/image" Target="../media/image307.png"/><Relationship Id="rId9" Type="http://schemas.openxmlformats.org/officeDocument/2006/relationships/image" Target="../media/image312.png"/><Relationship Id="rId14" Type="http://schemas.openxmlformats.org/officeDocument/2006/relationships/image" Target="../media/image317.png"/><Relationship Id="rId22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>
            <a:extLst>
              <a:ext uri="{FF2B5EF4-FFF2-40B4-BE49-F238E27FC236}">
                <a16:creationId xmlns:a16="http://schemas.microsoft.com/office/drawing/2014/main" id="{91B6910A-D1FD-4A35-AF01-6C44B79FA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95" y="128367"/>
            <a:ext cx="8380279" cy="430887"/>
          </a:xfrm>
        </p:spPr>
        <p:txBody>
          <a:bodyPr lIns="0" tIns="0" rIns="0" bIns="0" anchor="ctr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14.7 The Fundamental Theorem of Calculus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A7AFC2-584C-41C2-8897-8C5578247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343" y="688878"/>
            <a:ext cx="8025436" cy="151870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EE0B0E-9AF4-4F02-8435-2922D78791F4}"/>
                  </a:ext>
                </a:extLst>
              </p:cNvPr>
              <p:cNvSpPr txBox="1"/>
              <p:nvPr/>
            </p:nvSpPr>
            <p:spPr>
              <a:xfrm>
                <a:off x="119195" y="2385121"/>
                <a:ext cx="8564362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Where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are called the </a:t>
                </a:r>
                <a:r>
                  <a:rPr lang="en-US" sz="2000" i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limits of integration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is the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lower limit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is the </a:t>
                </a:r>
                <a:r>
                  <a:rPr lang="en-US" sz="2000" i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upper limit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The symbol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called the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variable of integration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called the </a:t>
                </a:r>
                <a:r>
                  <a:rPr lang="en-US" sz="2000" i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integrand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BEE0B0E-9AF4-4F02-8435-2922D7879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95" y="2385121"/>
                <a:ext cx="8564362" cy="1015663"/>
              </a:xfrm>
              <a:prstGeom prst="rect">
                <a:avLst/>
              </a:prstGeom>
              <a:blipFill>
                <a:blip r:embed="rId4"/>
                <a:stretch>
                  <a:fillRect l="-783" t="-2994" r="-783" b="-9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75A2745D-1E0B-4A23-9858-022E5E5C60E9}"/>
              </a:ext>
            </a:extLst>
          </p:cNvPr>
          <p:cNvSpPr txBox="1"/>
          <p:nvPr/>
        </p:nvSpPr>
        <p:spPr>
          <a:xfrm>
            <a:off x="313624" y="3530408"/>
            <a:ext cx="87384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Remark</a:t>
            </a:r>
            <a:r>
              <a:rPr lang="en-US" sz="2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 above definition is some times called the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fundamental theorem of calculus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174824-D91F-4FD5-BB12-57137DDDD0A1}"/>
              </a:ext>
            </a:extLst>
          </p:cNvPr>
          <p:cNvSpPr txBox="1"/>
          <p:nvPr/>
        </p:nvSpPr>
        <p:spPr>
          <a:xfrm>
            <a:off x="916739" y="4340021"/>
            <a:ext cx="61543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Note: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Another form of the fundamental theorem of calculus is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0E6691-B5C3-4304-85F1-86208BAB57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0111" y="4810719"/>
            <a:ext cx="2705100" cy="552450"/>
          </a:xfrm>
          <a:prstGeom prst="rect">
            <a:avLst/>
          </a:prstGeom>
        </p:spPr>
      </p:pic>
      <p:sp>
        <p:nvSpPr>
          <p:cNvPr id="8" name="Content Placeholder 10">
            <a:extLst>
              <a:ext uri="{FF2B5EF4-FFF2-40B4-BE49-F238E27FC236}">
                <a16:creationId xmlns:a16="http://schemas.microsoft.com/office/drawing/2014/main" id="{E1B2AB8B-09E0-4955-9704-469F01C82E56}"/>
              </a:ext>
            </a:extLst>
          </p:cNvPr>
          <p:cNvSpPr txBox="1">
            <a:spLocks/>
          </p:cNvSpPr>
          <p:nvPr/>
        </p:nvSpPr>
        <p:spPr>
          <a:xfrm>
            <a:off x="313624" y="5829607"/>
            <a:ext cx="4427855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000"/>
              <a:t>Since a function </a:t>
            </a:r>
            <a:r>
              <a:rPr lang="en-US" sz="2000" i="1"/>
              <a:t>f</a:t>
            </a:r>
            <a:r>
              <a:rPr lang="en-US" sz="2000"/>
              <a:t> is an antiderivative of</a:t>
            </a:r>
            <a:endParaRPr lang="en-US" sz="2000" dirty="0"/>
          </a:p>
        </p:txBody>
      </p:sp>
      <p:graphicFrame>
        <p:nvGraphicFramePr>
          <p:cNvPr id="9" name="Object 8" descr="f dash.">
            <a:extLst>
              <a:ext uri="{FF2B5EF4-FFF2-40B4-BE49-F238E27FC236}">
                <a16:creationId xmlns:a16="http://schemas.microsoft.com/office/drawing/2014/main" id="{C4090768-B598-4679-98A7-22F28D66D4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747248"/>
              </p:ext>
            </p:extLst>
          </p:nvPr>
        </p:nvGraphicFramePr>
        <p:xfrm>
          <a:off x="4769755" y="5825436"/>
          <a:ext cx="38576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0" name="Equation" r:id="rId6" imgW="253800" imgH="228600" progId="Equation.DSMT4">
                  <p:embed/>
                </p:oleObj>
              </mc:Choice>
              <mc:Fallback>
                <p:oleObj name="Equation" r:id="rId6" imgW="253800" imgH="228600" progId="Equation.DSMT4">
                  <p:embed/>
                  <p:pic>
                    <p:nvPicPr>
                      <p:cNvPr id="18" name="Object 17" descr="f dash.">
                        <a:extLst>
                          <a:ext uri="{FF2B5EF4-FFF2-40B4-BE49-F238E27FC236}">
                            <a16:creationId xmlns:a16="http://schemas.microsoft.com/office/drawing/2014/main" id="{C8042E0F-4FF6-434C-BEB0-B4A45C6F76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9755" y="5825436"/>
                        <a:ext cx="385763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11">
            <a:extLst>
              <a:ext uri="{FF2B5EF4-FFF2-40B4-BE49-F238E27FC236}">
                <a16:creationId xmlns:a16="http://schemas.microsoft.com/office/drawing/2014/main" id="{0C92186C-A891-40BD-BD2A-F56DFBF85660}"/>
              </a:ext>
            </a:extLst>
          </p:cNvPr>
          <p:cNvSpPr txBox="1">
            <a:spLocks/>
          </p:cNvSpPr>
          <p:nvPr/>
        </p:nvSpPr>
        <p:spPr>
          <a:xfrm>
            <a:off x="5161871" y="5857521"/>
            <a:ext cx="3579492" cy="31648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000"/>
              <a:t> </a:t>
            </a:r>
            <a:r>
              <a:rPr lang="en-US" sz="2000">
                <a:sym typeface="Symbol" panose="05050102010706020507" pitchFamily="18" charset="2"/>
              </a:rPr>
              <a:t>by the fundamental Theorem</a:t>
            </a:r>
            <a:endParaRPr lang="en-US" sz="2000" dirty="0"/>
          </a:p>
        </p:txBody>
      </p:sp>
      <p:sp>
        <p:nvSpPr>
          <p:cNvPr id="11" name="Content Placeholder 12">
            <a:extLst>
              <a:ext uri="{FF2B5EF4-FFF2-40B4-BE49-F238E27FC236}">
                <a16:creationId xmlns:a16="http://schemas.microsoft.com/office/drawing/2014/main" id="{17B1721B-9680-453D-831D-E4A9092C1B2D}"/>
              </a:ext>
            </a:extLst>
          </p:cNvPr>
          <p:cNvSpPr txBox="1">
            <a:spLocks/>
          </p:cNvSpPr>
          <p:nvPr/>
        </p:nvSpPr>
        <p:spPr>
          <a:xfrm>
            <a:off x="360119" y="6231607"/>
            <a:ext cx="1042224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000">
                <a:sym typeface="Symbol" panose="05050102010706020507" pitchFamily="18" charset="2"/>
              </a:rPr>
              <a:t>we have</a:t>
            </a:r>
            <a:endParaRPr lang="en-US" sz="2000" dirty="0"/>
          </a:p>
        </p:txBody>
      </p:sp>
      <p:graphicFrame>
        <p:nvGraphicFramePr>
          <p:cNvPr id="12" name="Object 11" descr="Integral ranging from b to a of f dash left parenthesis x right parenthesis dx equals f left parenthesis a right parenthesis minus f left parenthesis a right parenthesis.">
            <a:extLst>
              <a:ext uri="{FF2B5EF4-FFF2-40B4-BE49-F238E27FC236}">
                <a16:creationId xmlns:a16="http://schemas.microsoft.com/office/drawing/2014/main" id="{51E3B813-B857-4156-9AD9-4475C1C427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171377"/>
              </p:ext>
            </p:extLst>
          </p:nvPr>
        </p:nvGraphicFramePr>
        <p:xfrm>
          <a:off x="1350409" y="6176421"/>
          <a:ext cx="1832515" cy="55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1" name="Equation" r:id="rId8" imgW="1511300" imgH="457200" progId="Equation.DSMT4">
                  <p:embed/>
                </p:oleObj>
              </mc:Choice>
              <mc:Fallback>
                <p:oleObj name="Equation" r:id="rId8" imgW="1511300" imgH="457200" progId="Equation.DSMT4">
                  <p:embed/>
                  <p:pic>
                    <p:nvPicPr>
                      <p:cNvPr id="19" name="Object 18" descr="Integral ranging from b to a of f dash left parenthesis x right parenthesis dx equals f left parenthesis a right parenthesis minus f left parenthesis a right parenthesis.">
                        <a:extLst>
                          <a:ext uri="{FF2B5EF4-FFF2-40B4-BE49-F238E27FC236}">
                            <a16:creationId xmlns:a16="http://schemas.microsoft.com/office/drawing/2014/main" id="{C3E81CF7-06A3-4DF1-89BA-51AFFAE927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409" y="6176421"/>
                        <a:ext cx="1832515" cy="55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978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205BDB7-4441-4759-A5CA-94E50E297045}"/>
                  </a:ext>
                </a:extLst>
              </p:cNvPr>
              <p:cNvSpPr txBox="1"/>
              <p:nvPr/>
            </p:nvSpPr>
            <p:spPr>
              <a:xfrm>
                <a:off x="934443" y="431871"/>
                <a:ext cx="6476337" cy="25265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u="sng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Properties of the definite integral </a:t>
                </a:r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1.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sup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) 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e>
                    </m:nary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=−</m:t>
                    </m:r>
                    <m:nary>
                      <m:nary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sup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) 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2.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sup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) 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=0</m:t>
                        </m:r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3.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sup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 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) 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=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  <m:nary>
                          <m:nary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sub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𝑏</m:t>
                            </m:r>
                          </m:sup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𝑓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) 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𝑑𝑥</m:t>
                            </m:r>
                          </m:e>
                        </m:nary>
                      </m:e>
                    </m:nary>
                  </m:oMath>
                </a14:m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4.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𝑓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)∓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𝑔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)</m:t>
                            </m:r>
                          </m:e>
                        </m: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 </m:t>
                        </m:r>
                      </m:e>
                    </m:nary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nary>
                      <m:nary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sup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) 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mbria Math" panose="02040503050406030204" pitchFamily="18" charset="0"/>
                          </a:rPr>
                          <m:t>∓</m:t>
                        </m:r>
                        <m:nary>
                          <m:nary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sub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𝑏</m:t>
                            </m:r>
                          </m:sup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𝑔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) 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𝑑𝑥</m:t>
                            </m:r>
                          </m:e>
                        </m:nary>
                      </m:e>
                    </m:nary>
                  </m:oMath>
                </a14:m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5.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𝑐</m:t>
                        </m:r>
                      </m:sup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) 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=</m:t>
                        </m:r>
                        <m:nary>
                          <m:nary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𝑎</m:t>
                            </m:r>
                          </m:sub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𝑏</m:t>
                            </m:r>
                          </m:sup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𝑓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) 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𝑑𝑥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</m:t>
                            </m:r>
                            <m:nary>
                              <m:nary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𝑏</m:t>
                                </m:r>
                              </m:sub>
                              <m:sup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𝑐</m:t>
                                </m:r>
                              </m:sup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𝑓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) 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𝑑𝑥</m:t>
                                </m:r>
                              </m:e>
                            </m:nary>
                          </m:e>
                        </m:nary>
                      </m:e>
                    </m:nary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where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𝑏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≤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𝑐</m:t>
                    </m:r>
                  </m:oMath>
                </a14:m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205BDB7-4441-4759-A5CA-94E50E297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443" y="431871"/>
                <a:ext cx="6476337" cy="2526525"/>
              </a:xfrm>
              <a:prstGeom prst="rect">
                <a:avLst/>
              </a:prstGeom>
              <a:blipFill>
                <a:blip r:embed="rId2"/>
                <a:stretch>
                  <a:fillRect l="-753" t="-1449" b="-30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B812D8F-9DD3-425B-AC30-3633BD6A5D29}"/>
                  </a:ext>
                </a:extLst>
              </p:cNvPr>
              <p:cNvSpPr txBox="1"/>
              <p:nvPr/>
            </p:nvSpPr>
            <p:spPr>
              <a:xfrm>
                <a:off x="737367" y="3670705"/>
                <a:ext cx="7568838" cy="10280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3333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Theorem: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Let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)≥0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continuous 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then the area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under the curve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(i.e. bounded by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), 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𝑎𝑥𝑖𝑠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𝑏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nary>
                      <m:nary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𝑏</m:t>
                        </m:r>
                      </m:sup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B812D8F-9DD3-425B-AC30-3633BD6A5D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367" y="3670705"/>
                <a:ext cx="7568838" cy="1028038"/>
              </a:xfrm>
              <a:prstGeom prst="rect">
                <a:avLst/>
              </a:prstGeom>
              <a:blipFill>
                <a:blip r:embed="rId3"/>
                <a:stretch>
                  <a:fillRect l="-5475" t="-2959" b="-763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421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BD3588-F232-48FC-9D4A-959CF0C11DB8}"/>
              </a:ext>
            </a:extLst>
          </p:cNvPr>
          <p:cNvSpPr txBox="1"/>
          <p:nvPr/>
        </p:nvSpPr>
        <p:spPr>
          <a:xfrm>
            <a:off x="294197" y="447969"/>
            <a:ext cx="19142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Examples: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3C0FE6D-B82C-4CF3-B990-6988BFAC3FE3}"/>
                  </a:ext>
                </a:extLst>
              </p:cNvPr>
              <p:cNvSpPr txBox="1"/>
              <p:nvPr/>
            </p:nvSpPr>
            <p:spPr>
              <a:xfrm>
                <a:off x="749410" y="1294235"/>
                <a:ext cx="3989566" cy="5630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  <m:e>
                        <m:d>
                          <m:dPr>
                            <m:ctrlP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+6</m:t>
                            </m:r>
                          </m:e>
                        </m:d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16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6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6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16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16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  <m: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  <m:r>
                      <a:rPr lang="en-US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3C0FE6D-B82C-4CF3-B990-6988BFAC3F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10" y="1294235"/>
                <a:ext cx="3989566" cy="5630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901830E-764F-4577-B055-A729D8FBB065}"/>
                  </a:ext>
                </a:extLst>
              </p:cNvPr>
              <p:cNvSpPr txBox="1"/>
              <p:nvPr/>
            </p:nvSpPr>
            <p:spPr>
              <a:xfrm>
                <a:off x="351844" y="859104"/>
                <a:ext cx="2896262" cy="4251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solidFill>
                      <a:srgbClr val="000000"/>
                    </a:solidFill>
                  </a:rPr>
                  <a:t>1)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1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  <m:e>
                        <m:d>
                          <m:dPr>
                            <m:ctrlP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6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+6</m:t>
                            </m:r>
                          </m:e>
                        </m:d>
                        <m:r>
                          <a:rPr lang="en-US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901830E-764F-4577-B055-A729D8FBB0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844" y="859104"/>
                <a:ext cx="2896262" cy="425181"/>
              </a:xfrm>
              <a:prstGeom prst="rect">
                <a:avLst/>
              </a:prstGeom>
              <a:blipFill>
                <a:blip r:embed="rId3"/>
                <a:stretch>
                  <a:fillRect l="-2105" t="-100000" b="-16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A8E6D58-3F69-4559-9F73-59ABC3F8256B}"/>
                  </a:ext>
                </a:extLst>
              </p:cNvPr>
              <p:cNvSpPr txBox="1"/>
              <p:nvPr/>
            </p:nvSpPr>
            <p:spPr>
              <a:xfrm>
                <a:off x="4461307" y="1284285"/>
                <a:ext cx="4629646" cy="6479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6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+6</m:t>
                          </m:r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</m:d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+6</m:t>
                          </m:r>
                          <m:d>
                            <m:d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d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A8E6D58-3F69-4559-9F73-59ABC3F82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307" y="1284285"/>
                <a:ext cx="4629646" cy="6479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82AA483-9608-4A20-A083-3D06EA1D9FA3}"/>
                  </a:ext>
                </a:extLst>
              </p:cNvPr>
              <p:cNvSpPr txBox="1"/>
              <p:nvPr/>
            </p:nvSpPr>
            <p:spPr>
              <a:xfrm>
                <a:off x="8813283" y="1455938"/>
                <a:ext cx="41545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82AA483-9608-4A20-A083-3D06EA1D9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3283" y="1455938"/>
                <a:ext cx="41545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A957EFC-B9D5-43DD-BD77-21E2836AFDCE}"/>
                  </a:ext>
                </a:extLst>
              </p:cNvPr>
              <p:cNvSpPr txBox="1"/>
              <p:nvPr/>
            </p:nvSpPr>
            <p:spPr>
              <a:xfrm>
                <a:off x="-182882" y="1932202"/>
                <a:ext cx="2552370" cy="4679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2)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p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+1</m:t>
                            </m:r>
                          </m:sup>
                        </m:sSup>
                      </m:e>
                    </m:nary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𝑑𝑥</m:t>
                    </m:r>
                  </m:oMath>
                </a14:m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A957EFC-B9D5-43DD-BD77-21E2836AFD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2882" y="1932202"/>
                <a:ext cx="2552370" cy="467949"/>
              </a:xfrm>
              <a:prstGeom prst="rect">
                <a:avLst/>
              </a:prstGeom>
              <a:blipFill>
                <a:blip r:embed="rId6"/>
                <a:stretch>
                  <a:fillRect t="-105195" b="-168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9D5CF30-6A35-4073-A57F-B446AC3E77DA}"/>
                  </a:ext>
                </a:extLst>
              </p:cNvPr>
              <p:cNvSpPr txBox="1"/>
              <p:nvPr/>
            </p:nvSpPr>
            <p:spPr>
              <a:xfrm>
                <a:off x="42102" y="2307296"/>
                <a:ext cx="879675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Method 1</a:t>
                </a:r>
                <a:r>
                  <a:rPr lang="en-US" sz="18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first we use the substitution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𝑢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to evaluate the indefinite integral then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𝑑𝑢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𝑥𝑑𝑥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so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9D5CF30-6A35-4073-A57F-B446AC3E77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2" y="2307296"/>
                <a:ext cx="8796756" cy="646331"/>
              </a:xfrm>
              <a:prstGeom prst="rect">
                <a:avLst/>
              </a:prstGeom>
              <a:blipFill>
                <a:blip r:embed="rId7"/>
                <a:stretch>
                  <a:fillRect l="-624" t="-4673" r="-554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E60A8B9-7371-4562-9085-072D6060613E}"/>
                  </a:ext>
                </a:extLst>
              </p:cNvPr>
              <p:cNvSpPr txBox="1"/>
              <p:nvPr/>
            </p:nvSpPr>
            <p:spPr>
              <a:xfrm>
                <a:off x="931828" y="2915381"/>
                <a:ext cx="13994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𝑥𝑑𝑥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E60A8B9-7371-4562-9085-072D606061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828" y="2915381"/>
                <a:ext cx="1399422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A6AE755-E7AE-4369-844F-BE02919DB005}"/>
                  </a:ext>
                </a:extLst>
              </p:cNvPr>
              <p:cNvSpPr txBox="1"/>
              <p:nvPr/>
            </p:nvSpPr>
            <p:spPr>
              <a:xfrm>
                <a:off x="2543335" y="2792510"/>
                <a:ext cx="889667" cy="524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A6AE755-E7AE-4369-844F-BE02919DB0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3335" y="2792510"/>
                <a:ext cx="889667" cy="52411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DD0579F-4053-4A80-872B-1C590AEFC8B6}"/>
                  </a:ext>
                </a:extLst>
              </p:cNvPr>
              <p:cNvSpPr txBox="1"/>
              <p:nvPr/>
            </p:nvSpPr>
            <p:spPr>
              <a:xfrm>
                <a:off x="421419" y="5375955"/>
                <a:ext cx="3199378" cy="7145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p>
                          </m:sSup>
                          <m:f>
                            <m:f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DD0579F-4053-4A80-872B-1C590AEFC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19" y="5375955"/>
                <a:ext cx="3199378" cy="71455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88BC3A2-87E1-4353-8C0E-2696084829D1}"/>
                  </a:ext>
                </a:extLst>
              </p:cNvPr>
              <p:cNvSpPr txBox="1"/>
              <p:nvPr/>
            </p:nvSpPr>
            <p:spPr>
              <a:xfrm>
                <a:off x="3224252" y="5336218"/>
                <a:ext cx="1808921" cy="7201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88BC3A2-87E1-4353-8C0E-2696084829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252" y="5336218"/>
                <a:ext cx="1808921" cy="72014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866499A-E414-42D9-965D-AA6DDC489BA4}"/>
                  </a:ext>
                </a:extLst>
              </p:cNvPr>
              <p:cNvSpPr txBox="1"/>
              <p:nvPr/>
            </p:nvSpPr>
            <p:spPr>
              <a:xfrm>
                <a:off x="4738976" y="5336218"/>
                <a:ext cx="1320102" cy="6177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endChr m:val=""/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866499A-E414-42D9-965D-AA6DDC489B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8976" y="5336218"/>
                <a:ext cx="1320102" cy="617798"/>
              </a:xfrm>
              <a:prstGeom prst="rect">
                <a:avLst/>
              </a:prstGeom>
              <a:blipFill>
                <a:blip r:embed="rId12"/>
                <a:stretch>
                  <a:fillRect t="-97059" b="-1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B58A104-E0F5-4987-8CC8-767815456D23}"/>
                  </a:ext>
                </a:extLst>
              </p:cNvPr>
              <p:cNvSpPr txBox="1"/>
              <p:nvPr/>
            </p:nvSpPr>
            <p:spPr>
              <a:xfrm>
                <a:off x="5776622" y="5343467"/>
                <a:ext cx="1737360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B58A104-E0F5-4987-8CC8-767815456D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622" y="5343467"/>
                <a:ext cx="1737360" cy="61093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F6FF41E-50ED-4564-99D1-34DA105A111E}"/>
                  </a:ext>
                </a:extLst>
              </p:cNvPr>
              <p:cNvSpPr txBox="1"/>
              <p:nvPr/>
            </p:nvSpPr>
            <p:spPr>
              <a:xfrm>
                <a:off x="421419" y="3339377"/>
                <a:ext cx="2826687" cy="680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𝑑𝑢</m:t>
                                  </m:r>
                                </m:num>
                                <m:den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F6FF41E-50ED-4564-99D1-34DA105A11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19" y="3339377"/>
                <a:ext cx="2826687" cy="680571"/>
              </a:xfrm>
              <a:prstGeom prst="rect">
                <a:avLst/>
              </a:prstGeom>
              <a:blipFill>
                <a:blip r:embed="rId14"/>
                <a:stretch>
                  <a:fillRect l="-13147" t="-126126" b="-165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D9BE88-F818-4445-A943-C2520612699C}"/>
                  </a:ext>
                </a:extLst>
              </p:cNvPr>
              <p:cNvSpPr txBox="1"/>
              <p:nvPr/>
            </p:nvSpPr>
            <p:spPr>
              <a:xfrm>
                <a:off x="3136997" y="3328704"/>
                <a:ext cx="1416355" cy="680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D9BE88-F818-4445-A943-C252061269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997" y="3328704"/>
                <a:ext cx="1416355" cy="680571"/>
              </a:xfrm>
              <a:prstGeom prst="rect">
                <a:avLst/>
              </a:prstGeom>
              <a:blipFill>
                <a:blip r:embed="rId15"/>
                <a:stretch>
                  <a:fillRect l="-25000" t="-125893" r="-16810" b="-16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0BDE70B-E536-4B45-B8F0-268551C84DED}"/>
                  </a:ext>
                </a:extLst>
              </p:cNvPr>
              <p:cNvSpPr txBox="1"/>
              <p:nvPr/>
            </p:nvSpPr>
            <p:spPr>
              <a:xfrm>
                <a:off x="4450871" y="3442567"/>
                <a:ext cx="622735" cy="3911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sup>
                    </m:sSup>
                  </m:oMath>
                </a14:m>
                <a:r>
                  <a:rPr lang="en-US" dirty="0"/>
                  <a:t>+C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0BDE70B-E536-4B45-B8F0-268551C84D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871" y="3442567"/>
                <a:ext cx="622735" cy="391133"/>
              </a:xfrm>
              <a:prstGeom prst="rect">
                <a:avLst/>
              </a:prstGeom>
              <a:blipFill>
                <a:blip r:embed="rId16"/>
                <a:stretch>
                  <a:fillRect l="-6863" t="-4688" r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C6FD0E3-2D3F-4B51-815B-B3F387EAA583}"/>
                  </a:ext>
                </a:extLst>
              </p:cNvPr>
              <p:cNvSpPr txBox="1"/>
              <p:nvPr/>
            </p:nvSpPr>
            <p:spPr>
              <a:xfrm>
                <a:off x="3248106" y="4057279"/>
                <a:ext cx="1825500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1+1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0+1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C6FD0E3-2D3F-4B51-815B-B3F387EAA5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106" y="4057279"/>
                <a:ext cx="1825500" cy="518604"/>
              </a:xfrm>
              <a:prstGeom prst="rect">
                <a:avLst/>
              </a:prstGeom>
              <a:blipFill>
                <a:blip r:embed="rId17"/>
                <a:stretch>
                  <a:fillRect t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9DE647-71D8-485A-93F8-EB8330F42A39}"/>
                  </a:ext>
                </a:extLst>
              </p:cNvPr>
              <p:cNvSpPr txBox="1"/>
              <p:nvPr/>
            </p:nvSpPr>
            <p:spPr>
              <a:xfrm>
                <a:off x="327493" y="3960064"/>
                <a:ext cx="3014538" cy="7291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i="1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i="1" smtClean="0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9DE647-71D8-485A-93F8-EB8330F42A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93" y="3960064"/>
                <a:ext cx="3014538" cy="72917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44D95BE-5A21-4E83-AE7E-F325E154A477}"/>
                  </a:ext>
                </a:extLst>
              </p:cNvPr>
              <p:cNvSpPr txBox="1"/>
              <p:nvPr/>
            </p:nvSpPr>
            <p:spPr>
              <a:xfrm>
                <a:off x="5101685" y="4033771"/>
                <a:ext cx="114903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44D95BE-5A21-4E83-AE7E-F325E154A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685" y="4033771"/>
                <a:ext cx="1149033" cy="518604"/>
              </a:xfrm>
              <a:prstGeom prst="rect">
                <a:avLst/>
              </a:prstGeom>
              <a:blipFill>
                <a:blip r:embed="rId19"/>
                <a:stretch>
                  <a:fillRect t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036E3F7-9346-4BD9-AE2A-64F300F072DA}"/>
                  </a:ext>
                </a:extLst>
              </p:cNvPr>
              <p:cNvSpPr txBox="1"/>
              <p:nvPr/>
            </p:nvSpPr>
            <p:spPr>
              <a:xfrm>
                <a:off x="351845" y="4655735"/>
                <a:ext cx="860408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Method 2</a:t>
                </a:r>
                <a:r>
                  <a:rPr lang="en-US" sz="18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We use the substitution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𝑢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we change the limits of integration (when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0 then 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1, and when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1 then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2):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036E3F7-9346-4BD9-AE2A-64F300F07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845" y="4655735"/>
                <a:ext cx="8604088" cy="646331"/>
              </a:xfrm>
              <a:prstGeom prst="rect">
                <a:avLst/>
              </a:prstGeom>
              <a:blipFill>
                <a:blip r:embed="rId20"/>
                <a:stretch>
                  <a:fillRect l="-638" t="-5660" r="-56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21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FBC3BA8-3779-491E-80B9-7CA8F05CA224}"/>
                  </a:ext>
                </a:extLst>
              </p:cNvPr>
              <p:cNvSpPr txBox="1"/>
              <p:nvPr/>
            </p:nvSpPr>
            <p:spPr>
              <a:xfrm>
                <a:off x="238540" y="163001"/>
                <a:ext cx="1790427" cy="6222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3) 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FBC3BA8-3779-491E-80B9-7CA8F05CA2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540" y="163001"/>
                <a:ext cx="1790427" cy="6222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6AE1FCF-B31B-4BA4-97A9-7A7F33BD49E5}"/>
                  </a:ext>
                </a:extLst>
              </p:cNvPr>
              <p:cNvSpPr txBox="1"/>
              <p:nvPr/>
            </p:nvSpPr>
            <p:spPr>
              <a:xfrm>
                <a:off x="644055" y="981986"/>
                <a:ext cx="17841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𝐿𝑒𝑡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=1+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6AE1FCF-B31B-4BA4-97A9-7A7F33BD49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55" y="981986"/>
                <a:ext cx="1784143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4D3368E-AC0C-43EB-B6C6-396920F939BC}"/>
                  </a:ext>
                </a:extLst>
              </p:cNvPr>
              <p:cNvSpPr txBox="1"/>
              <p:nvPr/>
            </p:nvSpPr>
            <p:spPr>
              <a:xfrm>
                <a:off x="4245996" y="837774"/>
                <a:ext cx="989373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4D3368E-AC0C-43EB-B6C6-396920F939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996" y="837774"/>
                <a:ext cx="989373" cy="5259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9639C56-EDD8-4BF6-9053-71A755EF5E6C}"/>
                  </a:ext>
                </a:extLst>
              </p:cNvPr>
              <p:cNvSpPr txBox="1"/>
              <p:nvPr/>
            </p:nvSpPr>
            <p:spPr>
              <a:xfrm>
                <a:off x="2718222" y="981986"/>
                <a:ext cx="127676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i="1" dirty="0"/>
                  <a:t>dx</a:t>
                </a:r>
                <a:r>
                  <a:rPr lang="en-US" dirty="0"/>
                  <a:t>,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9639C56-EDD8-4BF6-9053-71A755EF5E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8222" y="981986"/>
                <a:ext cx="1276760" cy="276999"/>
              </a:xfrm>
              <a:prstGeom prst="rect">
                <a:avLst/>
              </a:prstGeom>
              <a:blipFill>
                <a:blip r:embed="rId6"/>
                <a:stretch>
                  <a:fillRect l="-5263" t="-19565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1C26969-3D6D-49F5-A48F-8D52FF71ECF2}"/>
                  </a:ext>
                </a:extLst>
              </p:cNvPr>
              <p:cNvSpPr txBox="1"/>
              <p:nvPr/>
            </p:nvSpPr>
            <p:spPr>
              <a:xfrm>
                <a:off x="275646" y="1455748"/>
                <a:ext cx="1615699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1C26969-3D6D-49F5-A48F-8D52FF71EC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46" y="1455748"/>
                <a:ext cx="1615699" cy="7265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850D3A-6193-4A01-B7C0-4946EFF669A6}"/>
                  </a:ext>
                </a:extLst>
              </p:cNvPr>
              <p:cNvSpPr txBox="1"/>
              <p:nvPr/>
            </p:nvSpPr>
            <p:spPr>
              <a:xfrm>
                <a:off x="1856758" y="1436237"/>
                <a:ext cx="1215397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rad>
                            </m:den>
                          </m:f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850D3A-6193-4A01-B7C0-4946EFF669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758" y="1436237"/>
                <a:ext cx="1215397" cy="7265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AFAD6EF-55F3-4C77-A581-FF3E728C1B80}"/>
                  </a:ext>
                </a:extLst>
              </p:cNvPr>
              <p:cNvSpPr txBox="1"/>
              <p:nvPr/>
            </p:nvSpPr>
            <p:spPr>
              <a:xfrm>
                <a:off x="3172831" y="1432766"/>
                <a:ext cx="1115690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rad>
                            </m:den>
                          </m:f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AFAD6EF-55F3-4C77-A581-FF3E728C1B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831" y="1432766"/>
                <a:ext cx="1115690" cy="7265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CD0CE91-8AAA-4B4B-89F1-AD5BD1596D59}"/>
                  </a:ext>
                </a:extLst>
              </p:cNvPr>
              <p:cNvSpPr txBox="1"/>
              <p:nvPr/>
            </p:nvSpPr>
            <p:spPr>
              <a:xfrm>
                <a:off x="5511482" y="1394753"/>
                <a:ext cx="1489960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−1/2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CD0CE91-8AAA-4B4B-89F1-AD5BD1596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1482" y="1394753"/>
                <a:ext cx="1489960" cy="72654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B61BD24-4615-4AB2-A0F0-58676769BB7E}"/>
                  </a:ext>
                </a:extLst>
              </p:cNvPr>
              <p:cNvSpPr txBox="1"/>
              <p:nvPr/>
            </p:nvSpPr>
            <p:spPr>
              <a:xfrm>
                <a:off x="4351899" y="1394753"/>
                <a:ext cx="1414362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B61BD24-4615-4AB2-A0F0-58676769B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899" y="1394753"/>
                <a:ext cx="1414362" cy="7265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1F94644-72FA-4DC0-96EC-B8C61C3C0454}"/>
                  </a:ext>
                </a:extLst>
              </p:cNvPr>
              <p:cNvSpPr txBox="1"/>
              <p:nvPr/>
            </p:nvSpPr>
            <p:spPr>
              <a:xfrm>
                <a:off x="6925844" y="1321310"/>
                <a:ext cx="1302985" cy="7886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num>
                        <m:den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1F94644-72FA-4DC0-96EC-B8C61C3C0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5844" y="1321310"/>
                <a:ext cx="1302985" cy="7886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88AA794-2513-4AD4-87B2-EC4C960E812D}"/>
                  </a:ext>
                </a:extLst>
              </p:cNvPr>
              <p:cNvSpPr txBox="1"/>
              <p:nvPr/>
            </p:nvSpPr>
            <p:spPr>
              <a:xfrm>
                <a:off x="8228829" y="1352084"/>
                <a:ext cx="899028" cy="5669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88AA794-2513-4AD4-87B2-EC4C960E81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829" y="1352084"/>
                <a:ext cx="899028" cy="56695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FF50609-0995-4EA5-8809-623BBCC8BE20}"/>
                  </a:ext>
                </a:extLst>
              </p:cNvPr>
              <p:cNvSpPr txBox="1"/>
              <p:nvPr/>
            </p:nvSpPr>
            <p:spPr>
              <a:xfrm>
                <a:off x="116136" y="2182294"/>
                <a:ext cx="3586303" cy="6385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solidFill>
                                                    <a:srgbClr val="00B0F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solidFill>
                                                    <a:srgbClr val="00B0F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solidFill>
                                                    <a:srgbClr val="00B0F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4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FF50609-0995-4EA5-8809-623BBCC8BE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36" y="2182294"/>
                <a:ext cx="3586303" cy="63850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1686458-6692-4A97-BBAA-725C98783BB9}"/>
                  </a:ext>
                </a:extLst>
              </p:cNvPr>
              <p:cNvSpPr txBox="1"/>
              <p:nvPr/>
            </p:nvSpPr>
            <p:spPr>
              <a:xfrm>
                <a:off x="3375918" y="2242857"/>
                <a:ext cx="1740156" cy="5193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1686458-6692-4A97-BBAA-725C98783B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918" y="2242857"/>
                <a:ext cx="1740156" cy="51930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B82939F-3164-414E-BA0D-D8F4513FA900}"/>
                  </a:ext>
                </a:extLst>
              </p:cNvPr>
              <p:cNvSpPr txBox="1"/>
              <p:nvPr/>
            </p:nvSpPr>
            <p:spPr>
              <a:xfrm>
                <a:off x="5206399" y="2243562"/>
                <a:ext cx="111075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B82939F-3164-414E-BA0D-D8F4513FA9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6399" y="2243562"/>
                <a:ext cx="1110753" cy="51860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13">
            <a:extLst>
              <a:ext uri="{FF2B5EF4-FFF2-40B4-BE49-F238E27FC236}">
                <a16:creationId xmlns:a16="http://schemas.microsoft.com/office/drawing/2014/main" id="{782A9FD0-2BE7-4A64-9CCA-27CE99DCF5F3}"/>
              </a:ext>
            </a:extLst>
          </p:cNvPr>
          <p:cNvSpPr txBox="1">
            <a:spLocks/>
          </p:cNvSpPr>
          <p:nvPr/>
        </p:nvSpPr>
        <p:spPr>
          <a:xfrm>
            <a:off x="348713" y="3023878"/>
            <a:ext cx="8497887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000"/>
              <a:t>Example 5 – Finding a Change in Function Values by Definite Integration</a:t>
            </a:r>
            <a:endParaRPr lang="en-US" sz="2000" dirty="0"/>
          </a:p>
        </p:txBody>
      </p:sp>
      <p:sp>
        <p:nvSpPr>
          <p:cNvPr id="17" name="Content Placeholder 14">
            <a:extLst>
              <a:ext uri="{FF2B5EF4-FFF2-40B4-BE49-F238E27FC236}">
                <a16:creationId xmlns:a16="http://schemas.microsoft.com/office/drawing/2014/main" id="{FCAAEC67-4AC2-47C1-AFF8-266165E4D56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8713" y="3495395"/>
            <a:ext cx="4844271" cy="317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dirty="0"/>
              <a:t>A manufacturer’s marginal-cost function is</a:t>
            </a:r>
          </a:p>
        </p:txBody>
      </p:sp>
      <p:graphicFrame>
        <p:nvGraphicFramePr>
          <p:cNvPr id="18" name="Object 17" descr="dc over dq equals 0.6 q plus 2.">
            <a:extLst>
              <a:ext uri="{FF2B5EF4-FFF2-40B4-BE49-F238E27FC236}">
                <a16:creationId xmlns:a16="http://schemas.microsoft.com/office/drawing/2014/main" id="{D5A4E3B3-45F8-4D88-A686-EFB14F1475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014878"/>
              </p:ext>
            </p:extLst>
          </p:nvPr>
        </p:nvGraphicFramePr>
        <p:xfrm>
          <a:off x="5151189" y="3382191"/>
          <a:ext cx="1256481" cy="607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2" name="Equation" r:id="rId17" imgW="863225" imgH="418918" progId="Equation.DSMT4">
                  <p:embed/>
                </p:oleObj>
              </mc:Choice>
              <mc:Fallback>
                <p:oleObj name="Equation" r:id="rId17" imgW="863225" imgH="418918" progId="Equation.DSMT4">
                  <p:embed/>
                  <p:pic>
                    <p:nvPicPr>
                      <p:cNvPr id="20" name="Object 19" descr="dc over dq equals 0.6 q plus 2.">
                        <a:extLst>
                          <a:ext uri="{FF2B5EF4-FFF2-40B4-BE49-F238E27FC236}">
                            <a16:creationId xmlns:a16="http://schemas.microsoft.com/office/drawing/2014/main" id="{9587381E-FAF8-44C2-8A8C-26260463D1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189" y="3382191"/>
                        <a:ext cx="1256481" cy="6075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15">
            <a:extLst>
              <a:ext uri="{FF2B5EF4-FFF2-40B4-BE49-F238E27FC236}">
                <a16:creationId xmlns:a16="http://schemas.microsoft.com/office/drawing/2014/main" id="{7A412CCE-D3BF-4001-A14D-AA8A529C5CC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462127" y="3509176"/>
            <a:ext cx="2234116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marL="0" indent="0">
              <a:buNone/>
            </a:pPr>
            <a:r>
              <a:rPr lang="en-US" sz="2000" dirty="0"/>
              <a:t>If production is</a:t>
            </a:r>
          </a:p>
        </p:txBody>
      </p:sp>
      <p:sp>
        <p:nvSpPr>
          <p:cNvPr id="20" name="Content Placeholder 16">
            <a:extLst>
              <a:ext uri="{FF2B5EF4-FFF2-40B4-BE49-F238E27FC236}">
                <a16:creationId xmlns:a16="http://schemas.microsoft.com/office/drawing/2014/main" id="{A0EB9C2A-6A4E-4A6E-86C9-D1214A33C967}"/>
              </a:ext>
            </a:extLst>
          </p:cNvPr>
          <p:cNvSpPr txBox="1">
            <a:spLocks/>
          </p:cNvSpPr>
          <p:nvPr/>
        </p:nvSpPr>
        <p:spPr>
          <a:xfrm>
            <a:off x="362565" y="4010647"/>
            <a:ext cx="1771035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000"/>
              <a:t>presently set at</a:t>
            </a:r>
            <a:endParaRPr lang="en-US" sz="2000" dirty="0"/>
          </a:p>
        </p:txBody>
      </p:sp>
      <p:graphicFrame>
        <p:nvGraphicFramePr>
          <p:cNvPr id="21" name="Object 20" descr="q equals 80">
            <a:extLst>
              <a:ext uri="{FF2B5EF4-FFF2-40B4-BE49-F238E27FC236}">
                <a16:creationId xmlns:a16="http://schemas.microsoft.com/office/drawing/2014/main" id="{7D6A2EE4-98F8-4952-B61E-2EBD34005D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470182"/>
              </p:ext>
            </p:extLst>
          </p:nvPr>
        </p:nvGraphicFramePr>
        <p:xfrm>
          <a:off x="2162513" y="4052362"/>
          <a:ext cx="608013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3" name="Equation" r:id="rId19" imgW="419040" imgH="190440" progId="Equation.DSMT4">
                  <p:embed/>
                </p:oleObj>
              </mc:Choice>
              <mc:Fallback>
                <p:oleObj name="Equation" r:id="rId19" imgW="419040" imgH="190440" progId="Equation.DSMT4">
                  <p:embed/>
                  <p:pic>
                    <p:nvPicPr>
                      <p:cNvPr id="23" name="Object 22" descr="q equals 80">
                        <a:extLst>
                          <a:ext uri="{FF2B5EF4-FFF2-40B4-BE49-F238E27FC236}">
                            <a16:creationId xmlns:a16="http://schemas.microsoft.com/office/drawing/2014/main" id="{3ABB9947-341E-4464-B2C0-06C97F2AA5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513" y="4052362"/>
                        <a:ext cx="608013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512ABA73-3C14-4854-ADD1-97440F4F236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817026" y="4012311"/>
            <a:ext cx="5879217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units per week, how much more would it cost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71E0AB5-2E53-41D6-9D0A-F446F0D8DBF6}"/>
              </a:ext>
            </a:extLst>
          </p:cNvPr>
          <p:cNvSpPr txBox="1">
            <a:spLocks/>
          </p:cNvSpPr>
          <p:nvPr/>
        </p:nvSpPr>
        <p:spPr>
          <a:xfrm>
            <a:off x="283246" y="4406801"/>
            <a:ext cx="5347533" cy="307777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/>
              <a:t>to increase production to 100 units per week?</a:t>
            </a:r>
            <a:endParaRPr lang="en-IN" sz="2000" dirty="0"/>
          </a:p>
        </p:txBody>
      </p:sp>
      <p:graphicFrame>
        <p:nvGraphicFramePr>
          <p:cNvPr id="24" name="Object 23" descr="Calculation to simplify an integral.&#10;Long description is available in notes, Press F6.">
            <a:extLst>
              <a:ext uri="{FF2B5EF4-FFF2-40B4-BE49-F238E27FC236}">
                <a16:creationId xmlns:a16="http://schemas.microsoft.com/office/drawing/2014/main" id="{DCBAB8F7-378D-446F-B041-94F6325FA3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12047"/>
              </p:ext>
            </p:extLst>
          </p:nvPr>
        </p:nvGraphicFramePr>
        <p:xfrm>
          <a:off x="423715" y="4918110"/>
          <a:ext cx="5463387" cy="1070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4" name="Equation" r:id="rId21" imgW="4228920" imgH="825480" progId="Equation.DSMT4">
                  <p:embed/>
                </p:oleObj>
              </mc:Choice>
              <mc:Fallback>
                <p:oleObj name="Equation" r:id="rId21" imgW="4228920" imgH="825480" progId="Equation.DSMT4">
                  <p:embed/>
                  <p:pic>
                    <p:nvPicPr>
                      <p:cNvPr id="21" name="Object 20" descr="Calculation to simplify an integral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FC3DCE48-D24F-44BA-A768-FA734AB499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715" y="4918110"/>
                        <a:ext cx="5463387" cy="10705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5C22213B-9884-4731-80D7-0BAE6231A475}"/>
              </a:ext>
            </a:extLst>
          </p:cNvPr>
          <p:cNvSpPr txBox="1">
            <a:spLocks/>
          </p:cNvSpPr>
          <p:nvPr/>
        </p:nvSpPr>
        <p:spPr>
          <a:xfrm>
            <a:off x="365966" y="6042279"/>
            <a:ext cx="8497886" cy="307777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/>
              <a:t>If </a:t>
            </a:r>
            <a:r>
              <a:rPr lang="en-US" sz="2000" i="1"/>
              <a:t>c</a:t>
            </a:r>
            <a:r>
              <a:rPr lang="en-US" sz="2000"/>
              <a:t> is in dollars, then the cost of increasing production from 80 units to</a:t>
            </a:r>
            <a:endParaRPr lang="en-US" sz="2000" dirty="0"/>
          </a:p>
        </p:txBody>
      </p:sp>
      <p:sp>
        <p:nvSpPr>
          <p:cNvPr id="26" name="Content Placeholder 4">
            <a:extLst>
              <a:ext uri="{FF2B5EF4-FFF2-40B4-BE49-F238E27FC236}">
                <a16:creationId xmlns:a16="http://schemas.microsoft.com/office/drawing/2014/main" id="{3A0D248D-DBCD-4AA7-ABB3-942875F40D83}"/>
              </a:ext>
            </a:extLst>
          </p:cNvPr>
          <p:cNvSpPr txBox="1">
            <a:spLocks/>
          </p:cNvSpPr>
          <p:nvPr/>
        </p:nvSpPr>
        <p:spPr>
          <a:xfrm>
            <a:off x="360130" y="6450407"/>
            <a:ext cx="1560077" cy="307777"/>
          </a:xfrm>
          <a:prstGeom prst="rect">
            <a:avLst/>
          </a:prstGeom>
        </p:spPr>
        <p:txBody>
          <a:bodyPr t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/>
              <a:t>100 units is</a:t>
            </a:r>
            <a:endParaRPr lang="en-IN" sz="2000" dirty="0"/>
          </a:p>
        </p:txBody>
      </p:sp>
      <p:graphicFrame>
        <p:nvGraphicFramePr>
          <p:cNvPr id="27" name="Object 26" descr="Doller 1120.">
            <a:extLst>
              <a:ext uri="{FF2B5EF4-FFF2-40B4-BE49-F238E27FC236}">
                <a16:creationId xmlns:a16="http://schemas.microsoft.com/office/drawing/2014/main" id="{893A6197-5AF5-4FEC-9FDD-35116F53B3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420431"/>
              </p:ext>
            </p:extLst>
          </p:nvPr>
        </p:nvGraphicFramePr>
        <p:xfrm>
          <a:off x="1920207" y="6507806"/>
          <a:ext cx="627063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5" name="Equation" r:id="rId23" imgW="431640" imgH="177480" progId="Equation.DSMT4">
                  <p:embed/>
                </p:oleObj>
              </mc:Choice>
              <mc:Fallback>
                <p:oleObj name="Equation" r:id="rId23" imgW="431640" imgH="177480" progId="Equation.DSMT4">
                  <p:embed/>
                  <p:pic>
                    <p:nvPicPr>
                      <p:cNvPr id="24" name="Object 23" descr="Doller 1120.">
                        <a:extLst>
                          <a:ext uri="{FF2B5EF4-FFF2-40B4-BE49-F238E27FC236}">
                            <a16:creationId xmlns:a16="http://schemas.microsoft.com/office/drawing/2014/main" id="{298EE534-917F-4183-808D-032CB04B69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207" y="6507806"/>
                        <a:ext cx="627063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484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USH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90B95B22DD945BDFF45EB84A5E21C" ma:contentTypeVersion="12" ma:contentTypeDescription="Create a new document." ma:contentTypeScope="" ma:versionID="9ee3781bcb6633d132c89161492bb118">
  <xsd:schema xmlns:xsd="http://www.w3.org/2001/XMLSchema" xmlns:xs="http://www.w3.org/2001/XMLSchema" xmlns:p="http://schemas.microsoft.com/office/2006/metadata/properties" xmlns:ns2="7c1bd8dc-4e40-424f-a15f-9ffcd522197f" xmlns:ns3="6125ffc9-2c56-435e-8267-1393444907b2" targetNamespace="http://schemas.microsoft.com/office/2006/metadata/properties" ma:root="true" ma:fieldsID="d3e430f46b92204fb5a3381a429c4dbe" ns2:_="" ns3:_="">
    <xsd:import namespace="7c1bd8dc-4e40-424f-a15f-9ffcd522197f"/>
    <xsd:import namespace="6125ffc9-2c56-435e-8267-1393444907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d8dc-4e40-424f-a15f-9ffcd52219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ffc9-2c56-435e-8267-139344490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1bd8dc-4e40-424f-a15f-9ffcd522197f">
      <UserInfo>
        <DisplayName/>
        <AccountId xsi:nil="true"/>
        <AccountType/>
      </UserInfo>
    </SharedWithUsers>
    <MediaLengthInSeconds xmlns="6125ffc9-2c56-435e-8267-1393444907b2" xsi:nil="true"/>
  </documentManagement>
</p:properties>
</file>

<file path=customXml/itemProps1.xml><?xml version="1.0" encoding="utf-8"?>
<ds:datastoreItem xmlns:ds="http://schemas.openxmlformats.org/officeDocument/2006/customXml" ds:itemID="{B90ADEF7-6379-40D1-BC98-899DA66279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2619C5-D390-4089-99FA-A01EC1A4E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bd8dc-4e40-424f-a15f-9ffcd522197f"/>
    <ds:schemaRef ds:uri="6125ffc9-2c56-435e-8267-139344490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A052C4-6F29-46DC-9113-1B1D8BBA1238}">
  <ds:schemaRefs>
    <ds:schemaRef ds:uri="6125ffc9-2c56-435e-8267-1393444907b2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7c1bd8dc-4e40-424f-a15f-9ffcd522197f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152479</TotalTime>
  <Words>399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Cambria Math</vt:lpstr>
      <vt:lpstr>Noto Sans Symbols</vt:lpstr>
      <vt:lpstr>Symbol</vt:lpstr>
      <vt:lpstr>Times New Roman</vt:lpstr>
      <vt:lpstr>Verdana</vt:lpstr>
      <vt:lpstr>USHE</vt:lpstr>
      <vt:lpstr>Equation</vt:lpstr>
      <vt:lpstr>14.7 The Fundamental Theorem of Calculus  </vt:lpstr>
      <vt:lpstr>PowerPoint Presentation</vt:lpstr>
      <vt:lpstr>PowerPoint Presentation</vt:lpstr>
      <vt:lpstr>PowerPoint Presentation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Mathematical Analysis For Business, Economics, and The Life and Social Sciences</dc:title>
  <dc:subject/>
  <dc:creator>Ernest F. Haeussler JR. Richard s. Paul Richard J.wood</dc:creator>
  <cp:keywords/>
  <dc:description/>
  <cp:lastModifiedBy>Suliman Saleh Al-Homidan</cp:lastModifiedBy>
  <cp:revision>1214</cp:revision>
  <dcterms:modified xsi:type="dcterms:W3CDTF">2024-09-06T07:53:43Z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0x01010086D90B95B22DD945BDFF45EB84A5E21C</vt:lpwstr>
  </property>
  <property fmtid="{D5CDD505-2E9C-101B-9397-08002B2CF9AE}" pid="3" name="Order">
    <vt:r8>4350300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