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8"/>
  </p:notesMasterIdLst>
  <p:handoutMasterIdLst>
    <p:handoutMasterId r:id="rId9"/>
  </p:handoutMasterIdLst>
  <p:sldIdLst>
    <p:sldId id="719" r:id="rId5"/>
    <p:sldId id="720" r:id="rId6"/>
    <p:sldId id="72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4.png"/><Relationship Id="rId3" Type="http://schemas.openxmlformats.org/officeDocument/2006/relationships/image" Target="../media/image239.png"/><Relationship Id="rId7" Type="http://schemas.openxmlformats.org/officeDocument/2006/relationships/image" Target="../media/image243.png"/><Relationship Id="rId2" Type="http://schemas.openxmlformats.org/officeDocument/2006/relationships/image" Target="../media/image2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2.png"/><Relationship Id="rId11" Type="http://schemas.openxmlformats.org/officeDocument/2006/relationships/image" Target="../media/image247.png"/><Relationship Id="rId5" Type="http://schemas.openxmlformats.org/officeDocument/2006/relationships/image" Target="../media/image241.png"/><Relationship Id="rId10" Type="http://schemas.openxmlformats.org/officeDocument/2006/relationships/image" Target="../media/image246.png"/><Relationship Id="rId4" Type="http://schemas.openxmlformats.org/officeDocument/2006/relationships/image" Target="../media/image240.png"/><Relationship Id="rId9" Type="http://schemas.openxmlformats.org/officeDocument/2006/relationships/image" Target="../media/image2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png"/><Relationship Id="rId13" Type="http://schemas.openxmlformats.org/officeDocument/2006/relationships/image" Target="../media/image259.png"/><Relationship Id="rId18" Type="http://schemas.openxmlformats.org/officeDocument/2006/relationships/image" Target="../media/image264.png"/><Relationship Id="rId3" Type="http://schemas.openxmlformats.org/officeDocument/2006/relationships/image" Target="../media/image249.png"/><Relationship Id="rId21" Type="http://schemas.openxmlformats.org/officeDocument/2006/relationships/image" Target="../media/image267.png"/><Relationship Id="rId7" Type="http://schemas.openxmlformats.org/officeDocument/2006/relationships/image" Target="../media/image253.png"/><Relationship Id="rId12" Type="http://schemas.openxmlformats.org/officeDocument/2006/relationships/image" Target="../media/image258.png"/><Relationship Id="rId17" Type="http://schemas.openxmlformats.org/officeDocument/2006/relationships/image" Target="../media/image263.png"/><Relationship Id="rId2" Type="http://schemas.openxmlformats.org/officeDocument/2006/relationships/image" Target="../media/image248.png"/><Relationship Id="rId16" Type="http://schemas.openxmlformats.org/officeDocument/2006/relationships/image" Target="../media/image262.png"/><Relationship Id="rId20" Type="http://schemas.openxmlformats.org/officeDocument/2006/relationships/image" Target="../media/image26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2.png"/><Relationship Id="rId11" Type="http://schemas.openxmlformats.org/officeDocument/2006/relationships/image" Target="../media/image257.png"/><Relationship Id="rId5" Type="http://schemas.openxmlformats.org/officeDocument/2006/relationships/image" Target="../media/image251.png"/><Relationship Id="rId15" Type="http://schemas.openxmlformats.org/officeDocument/2006/relationships/image" Target="../media/image261.png"/><Relationship Id="rId23" Type="http://schemas.openxmlformats.org/officeDocument/2006/relationships/image" Target="../media/image269.png"/><Relationship Id="rId10" Type="http://schemas.openxmlformats.org/officeDocument/2006/relationships/image" Target="../media/image256.png"/><Relationship Id="rId19" Type="http://schemas.openxmlformats.org/officeDocument/2006/relationships/image" Target="../media/image265.png"/><Relationship Id="rId4" Type="http://schemas.openxmlformats.org/officeDocument/2006/relationships/image" Target="../media/image250.png"/><Relationship Id="rId9" Type="http://schemas.openxmlformats.org/officeDocument/2006/relationships/image" Target="../media/image255.png"/><Relationship Id="rId14" Type="http://schemas.openxmlformats.org/officeDocument/2006/relationships/image" Target="../media/image260.png"/><Relationship Id="rId22" Type="http://schemas.openxmlformats.org/officeDocument/2006/relationships/image" Target="../media/image26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CA06-8450-4763-B73E-F9A22A12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" y="31866"/>
            <a:ext cx="8389937" cy="553998"/>
          </a:xfrm>
        </p:spPr>
        <p:txBody>
          <a:bodyPr lIns="0" tIns="0" rIns="0" bIns="0" anchor="ctr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14.5 Techniques of Integration</a:t>
            </a:r>
            <a:endParaRPr lang="en-IN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6B811B6-C0E2-4453-92B4-9B861F69183C}"/>
                  </a:ext>
                </a:extLst>
              </p:cNvPr>
              <p:cNvSpPr txBox="1"/>
              <p:nvPr/>
            </p:nvSpPr>
            <p:spPr>
              <a:xfrm>
                <a:off x="109537" y="706272"/>
                <a:ext cx="6094674" cy="17477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Some helpful remarks: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1) Use long division: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+3</m:t>
                            </m:r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+2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685800" marR="0" indent="-2286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2) Substitution: we may use suitable substitution to write the integral in one of the previous forms.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3) Use the exponential rule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func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6B811B6-C0E2-4453-92B4-9B861F691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7" y="706272"/>
                <a:ext cx="6094674" cy="1747786"/>
              </a:xfrm>
              <a:prstGeom prst="rect">
                <a:avLst/>
              </a:prstGeom>
              <a:blipFill>
                <a:blip r:embed="rId2"/>
                <a:stretch>
                  <a:fillRect l="-900" t="-2091" b="-43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0513565-DF45-4AE7-804D-551B6B72D859}"/>
              </a:ext>
            </a:extLst>
          </p:cNvPr>
          <p:cNvSpPr txBox="1"/>
          <p:nvPr/>
        </p:nvSpPr>
        <p:spPr>
          <a:xfrm>
            <a:off x="-1" y="2710722"/>
            <a:ext cx="18844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Examples 1: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25" descr="Integral start fraction x cubed plus x over x squared end fraction dx.">
                <a:extLst>
                  <a:ext uri="{FF2B5EF4-FFF2-40B4-BE49-F238E27FC236}">
                    <a16:creationId xmlns:a16="http://schemas.microsoft.com/office/drawing/2014/main" id="{DD49935F-0A1C-4F50-8981-CB8040339B81}"/>
                  </a:ext>
                </a:extLst>
              </p:cNvPr>
              <p:cNvSpPr txBox="1"/>
              <p:nvPr/>
            </p:nvSpPr>
            <p:spPr bwMode="auto">
              <a:xfrm>
                <a:off x="65599" y="3058876"/>
                <a:ext cx="2509826" cy="52418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1) 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Object 25" descr="Integral start fraction x cubed plus x over x squared end fraction dx.">
                <a:extLst>
                  <a:ext uri="{FF2B5EF4-FFF2-40B4-BE49-F238E27FC236}">
                    <a16:creationId xmlns:a16="http://schemas.microsoft.com/office/drawing/2014/main" id="{DD49935F-0A1C-4F50-8981-CB8040339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99" y="3058876"/>
                <a:ext cx="2509826" cy="524182"/>
              </a:xfrm>
              <a:prstGeom prst="rect">
                <a:avLst/>
              </a:prstGeom>
              <a:blipFill>
                <a:blip r:embed="rId3"/>
                <a:stretch>
                  <a:fillRect b="-19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8984BF-67D8-4CF4-B0C2-A4A9C50E2303}"/>
                  </a:ext>
                </a:extLst>
              </p:cNvPr>
              <p:cNvSpPr txBox="1"/>
              <p:nvPr/>
            </p:nvSpPr>
            <p:spPr>
              <a:xfrm>
                <a:off x="1379030" y="2994317"/>
                <a:ext cx="4464050" cy="720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8984BF-67D8-4CF4-B0C2-A4A9C50E2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030" y="2994317"/>
                <a:ext cx="4464050" cy="720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540E6B-BD80-4108-B4BA-FD287DCBA2E9}"/>
                  </a:ext>
                </a:extLst>
              </p:cNvPr>
              <p:cNvSpPr txBox="1"/>
              <p:nvPr/>
            </p:nvSpPr>
            <p:spPr>
              <a:xfrm>
                <a:off x="5168348" y="3011499"/>
                <a:ext cx="1852654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540E6B-BD80-4108-B4BA-FD287DCBA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348" y="3011499"/>
                <a:ext cx="1852654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D23E83-C268-4C86-9DCA-997E23FA1C7F}"/>
                  </a:ext>
                </a:extLst>
              </p:cNvPr>
              <p:cNvSpPr txBox="1"/>
              <p:nvPr/>
            </p:nvSpPr>
            <p:spPr>
              <a:xfrm>
                <a:off x="6869927" y="3011499"/>
                <a:ext cx="160616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D23E83-C268-4C86-9DCA-997E23FA1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927" y="3011499"/>
                <a:ext cx="1606163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29" descr="Integral start fraction 2 x cubed plus 3 x squared plus x plus 1 over 2 x plus 1 end fraction dx.">
                <a:extLst>
                  <a:ext uri="{FF2B5EF4-FFF2-40B4-BE49-F238E27FC236}">
                    <a16:creationId xmlns:a16="http://schemas.microsoft.com/office/drawing/2014/main" id="{CE6AFC78-39B9-4AC7-B93E-D2FF3121E55B}"/>
                  </a:ext>
                </a:extLst>
              </p:cNvPr>
              <p:cNvSpPr txBox="1"/>
              <p:nvPr/>
            </p:nvSpPr>
            <p:spPr bwMode="auto">
              <a:xfrm>
                <a:off x="65599" y="4073769"/>
                <a:ext cx="2327071" cy="586232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2) 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Object 29" descr="Integral start fraction 2 x cubed plus 3 x squared plus x plus 1 over 2 x plus 1 end fraction dx.">
                <a:extLst>
                  <a:ext uri="{FF2B5EF4-FFF2-40B4-BE49-F238E27FC236}">
                    <a16:creationId xmlns:a16="http://schemas.microsoft.com/office/drawing/2014/main" id="{CE6AFC78-39B9-4AC7-B93E-D2FF3121E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99" y="4073769"/>
                <a:ext cx="2327071" cy="5862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D4C867-4F01-4172-8E2F-C58AD23DD827}"/>
                  </a:ext>
                </a:extLst>
              </p:cNvPr>
              <p:cNvSpPr txBox="1"/>
              <p:nvPr/>
            </p:nvSpPr>
            <p:spPr>
              <a:xfrm>
                <a:off x="1735709" y="3998237"/>
                <a:ext cx="6694927" cy="720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D4C867-4F01-4172-8E2F-C58AD23DD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709" y="3998237"/>
                <a:ext cx="6694927" cy="7203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3B488F-58BB-4DFA-8412-746E5CBE4540}"/>
                  </a:ext>
                </a:extLst>
              </p:cNvPr>
              <p:cNvSpPr txBox="1"/>
              <p:nvPr/>
            </p:nvSpPr>
            <p:spPr>
              <a:xfrm>
                <a:off x="-41088" y="4920878"/>
                <a:ext cx="3919182" cy="710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3B488F-58BB-4DFA-8412-746E5CBE4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088" y="4920878"/>
                <a:ext cx="3919182" cy="7104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923CFDD-B566-4EC8-BB16-ADC5CA904D05}"/>
                  </a:ext>
                </a:extLst>
              </p:cNvPr>
              <p:cNvSpPr txBox="1"/>
              <p:nvPr/>
            </p:nvSpPr>
            <p:spPr>
              <a:xfrm>
                <a:off x="3196424" y="4921186"/>
                <a:ext cx="2751152" cy="710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923CFDD-B566-4EC8-BB16-ADC5CA904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424" y="4921186"/>
                <a:ext cx="2751152" cy="7104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777DB4-A6E7-4551-8602-B2D6F970D7CE}"/>
                  </a:ext>
                </a:extLst>
              </p:cNvPr>
              <p:cNvSpPr txBox="1"/>
              <p:nvPr/>
            </p:nvSpPr>
            <p:spPr>
              <a:xfrm>
                <a:off x="2620721" y="5932875"/>
                <a:ext cx="2751152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777DB4-A6E7-4551-8602-B2D6F970D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721" y="5932875"/>
                <a:ext cx="2751152" cy="6481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6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50D7D8-EC4C-4373-950F-E9FB93D7CC88}"/>
                  </a:ext>
                </a:extLst>
              </p:cNvPr>
              <p:cNvSpPr txBox="1"/>
              <p:nvPr/>
            </p:nvSpPr>
            <p:spPr>
              <a:xfrm>
                <a:off x="711642" y="648980"/>
                <a:ext cx="1327868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50D7D8-EC4C-4373-950F-E9FB93D7C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42" y="648980"/>
                <a:ext cx="1327868" cy="680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0F7CC0-6C16-4CE8-ACFB-1B31581D2627}"/>
                  </a:ext>
                </a:extLst>
              </p:cNvPr>
              <p:cNvSpPr txBox="1"/>
              <p:nvPr/>
            </p:nvSpPr>
            <p:spPr>
              <a:xfrm>
                <a:off x="661735" y="2104069"/>
                <a:ext cx="1667575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+1)</m:t>
                              </m:r>
                            </m:den>
                          </m:f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0F7CC0-6C16-4CE8-ACFB-1B31581D2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5" y="2104069"/>
                <a:ext cx="1667575" cy="680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669A4D-EE21-4EF4-BD37-26775DC5D12B}"/>
                  </a:ext>
                </a:extLst>
              </p:cNvPr>
              <p:cNvSpPr txBox="1"/>
              <p:nvPr/>
            </p:nvSpPr>
            <p:spPr>
              <a:xfrm>
                <a:off x="764651" y="1494845"/>
                <a:ext cx="156465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669A4D-EE21-4EF4-BD37-26775DC5D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51" y="1494845"/>
                <a:ext cx="1564659" cy="2800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06F94D-F43D-46C4-AAC6-F448B0F398FC}"/>
                  </a:ext>
                </a:extLst>
              </p:cNvPr>
              <p:cNvSpPr txBox="1"/>
              <p:nvPr/>
            </p:nvSpPr>
            <p:spPr>
              <a:xfrm>
                <a:off x="2643809" y="1348746"/>
                <a:ext cx="159646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06F94D-F43D-46C4-AAC6-F448B0F39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809" y="1348746"/>
                <a:ext cx="1596463" cy="5722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DA99CF-F08B-4116-BB38-9D3B16BCCD5C}"/>
                  </a:ext>
                </a:extLst>
              </p:cNvPr>
              <p:cNvSpPr txBox="1"/>
              <p:nvPr/>
            </p:nvSpPr>
            <p:spPr>
              <a:xfrm>
                <a:off x="4416949" y="1494845"/>
                <a:ext cx="129990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DA99CF-F08B-4116-BB38-9D3B16BCC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49" y="1494845"/>
                <a:ext cx="1299908" cy="280077"/>
              </a:xfrm>
              <a:prstGeom prst="rect">
                <a:avLst/>
              </a:prstGeom>
              <a:blipFill>
                <a:blip r:embed="rId6"/>
                <a:stretch>
                  <a:fillRect l="-5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814FEC-80CA-4985-A48E-96863AB02BF7}"/>
                  </a:ext>
                </a:extLst>
              </p:cNvPr>
              <p:cNvSpPr txBox="1"/>
              <p:nvPr/>
            </p:nvSpPr>
            <p:spPr>
              <a:xfrm>
                <a:off x="2039510" y="637685"/>
                <a:ext cx="1590261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814FEC-80CA-4985-A48E-96863AB02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510" y="637685"/>
                <a:ext cx="1590261" cy="6805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DBC3D7-8A3C-4986-8DE1-64561B268135}"/>
                  </a:ext>
                </a:extLst>
              </p:cNvPr>
              <p:cNvSpPr txBox="1"/>
              <p:nvPr/>
            </p:nvSpPr>
            <p:spPr>
              <a:xfrm>
                <a:off x="2329310" y="2128099"/>
                <a:ext cx="1590261" cy="7143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80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DBC3D7-8A3C-4986-8DE1-64561B268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310" y="2128099"/>
                <a:ext cx="1590261" cy="7143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CDC018-5844-4317-BDB5-66ECBAEE9F09}"/>
                  </a:ext>
                </a:extLst>
              </p:cNvPr>
              <p:cNvSpPr txBox="1"/>
              <p:nvPr/>
            </p:nvSpPr>
            <p:spPr>
              <a:xfrm>
                <a:off x="3563510" y="2144994"/>
                <a:ext cx="1590261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80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CDC018-5844-4317-BDB5-66ECBAEE9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510" y="2144994"/>
                <a:ext cx="1590261" cy="6805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E7B75F-C951-444F-BA0A-8A726C4ED7CE}"/>
                  </a:ext>
                </a:extLst>
              </p:cNvPr>
              <p:cNvSpPr txBox="1"/>
              <p:nvPr/>
            </p:nvSpPr>
            <p:spPr>
              <a:xfrm>
                <a:off x="5048757" y="2346779"/>
                <a:ext cx="1336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E7B75F-C951-444F-BA0A-8A726C4ED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757" y="2346779"/>
                <a:ext cx="133620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461F12-A7C9-4FD2-ABB9-A01D6DE1FFBD}"/>
                  </a:ext>
                </a:extLst>
              </p:cNvPr>
              <p:cNvSpPr txBox="1"/>
              <p:nvPr/>
            </p:nvSpPr>
            <p:spPr>
              <a:xfrm>
                <a:off x="6465415" y="2357580"/>
                <a:ext cx="1883272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461F12-A7C9-4FD2-ABB9-A01D6DE1F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415" y="2357580"/>
                <a:ext cx="1883272" cy="3126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5A2E09-48E8-4079-87EE-724B06168072}"/>
                  </a:ext>
                </a:extLst>
              </p:cNvPr>
              <p:cNvSpPr txBox="1"/>
              <p:nvPr/>
            </p:nvSpPr>
            <p:spPr>
              <a:xfrm>
                <a:off x="22932" y="3290500"/>
                <a:ext cx="2211888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4)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5A2E09-48E8-4079-87EE-724B06168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" y="3290500"/>
                <a:ext cx="2211888" cy="7265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9705F-04C2-49C0-B6F5-A3DE14C1EA75}"/>
                  </a:ext>
                </a:extLst>
              </p:cNvPr>
              <p:cNvSpPr txBox="1"/>
              <p:nvPr/>
            </p:nvSpPr>
            <p:spPr>
              <a:xfrm>
                <a:off x="1128876" y="4099690"/>
                <a:ext cx="156465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9705F-04C2-49C0-B6F5-A3DE14C1E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76" y="4099690"/>
                <a:ext cx="1564659" cy="2800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75BD4C-622B-456C-850A-39F453170BF1}"/>
                  </a:ext>
                </a:extLst>
              </p:cNvPr>
              <p:cNvSpPr txBox="1"/>
              <p:nvPr/>
            </p:nvSpPr>
            <p:spPr>
              <a:xfrm>
                <a:off x="2987040" y="3953591"/>
                <a:ext cx="159646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75BD4C-622B-456C-850A-39F453170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40" y="3953591"/>
                <a:ext cx="1596463" cy="572273"/>
              </a:xfrm>
              <a:prstGeom prst="rect">
                <a:avLst/>
              </a:prstGeom>
              <a:blipFill>
                <a:blip r:embed="rId14"/>
                <a:stretch>
                  <a:fillRect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C01892-9206-4FE6-B74D-AE34D0796954}"/>
                  </a:ext>
                </a:extLst>
              </p:cNvPr>
              <p:cNvSpPr txBox="1"/>
              <p:nvPr/>
            </p:nvSpPr>
            <p:spPr>
              <a:xfrm>
                <a:off x="4796092" y="4094184"/>
                <a:ext cx="129990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C01892-9206-4FE6-B74D-AE34D0796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92" y="4094184"/>
                <a:ext cx="1299908" cy="280077"/>
              </a:xfrm>
              <a:prstGeom prst="rect">
                <a:avLst/>
              </a:prstGeom>
              <a:blipFill>
                <a:blip r:embed="rId15"/>
                <a:stretch>
                  <a:fillRect l="-5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25F7CEE-959E-49D5-AA46-8724D14D4DE9}"/>
                  </a:ext>
                </a:extLst>
              </p:cNvPr>
              <p:cNvSpPr txBox="1"/>
              <p:nvPr/>
            </p:nvSpPr>
            <p:spPr>
              <a:xfrm>
                <a:off x="389578" y="4699614"/>
                <a:ext cx="21862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25F7CEE-959E-49D5-AA46-8724D14D4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78" y="4699614"/>
                <a:ext cx="2186240" cy="7265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1865FC-51C8-4CBE-91DF-6C9970C5CF17}"/>
                  </a:ext>
                </a:extLst>
              </p:cNvPr>
              <p:cNvSpPr txBox="1"/>
              <p:nvPr/>
            </p:nvSpPr>
            <p:spPr>
              <a:xfrm>
                <a:off x="2518838" y="4700007"/>
                <a:ext cx="200234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1865FC-51C8-4CBE-91DF-6C9970C5C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8" y="4700007"/>
                <a:ext cx="2002343" cy="7265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EA1CA9-D4BB-43F7-A23F-C5C8F6F747C6}"/>
                  </a:ext>
                </a:extLst>
              </p:cNvPr>
              <p:cNvSpPr txBox="1"/>
              <p:nvPr/>
            </p:nvSpPr>
            <p:spPr>
              <a:xfrm>
                <a:off x="4521181" y="4699614"/>
                <a:ext cx="1412694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EA1CA9-D4BB-43F7-A23F-C5C8F6F74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181" y="4699614"/>
                <a:ext cx="1412694" cy="7265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499655-4016-457B-B98D-0BE9B6FDE97F}"/>
                  </a:ext>
                </a:extLst>
              </p:cNvPr>
              <p:cNvSpPr txBox="1"/>
              <p:nvPr/>
            </p:nvSpPr>
            <p:spPr>
              <a:xfrm>
                <a:off x="5933875" y="4699614"/>
                <a:ext cx="1474634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499655-4016-457B-B98D-0BE9B6FDE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75" y="4699614"/>
                <a:ext cx="1474634" cy="7265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B2DEBB-85D7-4E07-ABC6-80BD96F31D55}"/>
                  </a:ext>
                </a:extLst>
              </p:cNvPr>
              <p:cNvSpPr txBox="1"/>
              <p:nvPr/>
            </p:nvSpPr>
            <p:spPr>
              <a:xfrm>
                <a:off x="2329310" y="5600303"/>
                <a:ext cx="1905586" cy="4303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/>
                  <a:t>+C=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B2DEBB-85D7-4E07-ABC6-80BD96F31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310" y="5600303"/>
                <a:ext cx="1905586" cy="430374"/>
              </a:xfrm>
              <a:prstGeom prst="rect">
                <a:avLst/>
              </a:prstGeom>
              <a:blipFill>
                <a:blip r:embed="rId20"/>
                <a:stretch>
                  <a:fillRect l="-1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7FDBAB-AF35-4753-BAB5-751EA1D7F81A}"/>
                  </a:ext>
                </a:extLst>
              </p:cNvPr>
              <p:cNvSpPr txBox="1"/>
              <p:nvPr/>
            </p:nvSpPr>
            <p:spPr>
              <a:xfrm>
                <a:off x="4265822" y="5555290"/>
                <a:ext cx="117166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7FDBAB-AF35-4753-BAB5-751EA1D7F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822" y="5555290"/>
                <a:ext cx="1171667" cy="5203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6BE8CF-575C-4A8C-81A8-2D49E84032BC}"/>
                  </a:ext>
                </a:extLst>
              </p:cNvPr>
              <p:cNvSpPr txBox="1"/>
              <p:nvPr/>
            </p:nvSpPr>
            <p:spPr>
              <a:xfrm>
                <a:off x="5510166" y="5547641"/>
                <a:ext cx="1911101" cy="5810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6BE8CF-575C-4A8C-81A8-2D49E8403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166" y="5547641"/>
                <a:ext cx="1911101" cy="58105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A51D13-6EBC-49A9-8AFA-A7068A724BAC}"/>
                  </a:ext>
                </a:extLst>
              </p:cNvPr>
              <p:cNvSpPr txBox="1"/>
              <p:nvPr/>
            </p:nvSpPr>
            <p:spPr>
              <a:xfrm>
                <a:off x="-371723" y="130248"/>
                <a:ext cx="1747299" cy="518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45720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3) </m:t>
                    </m:r>
                    <m:nary>
                      <m:naryPr>
                        <m:subHide m:val="on"/>
                        <m:supHide m:val="on"/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A51D13-6EBC-49A9-8AFA-A7068A724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1723" y="130248"/>
                <a:ext cx="1747299" cy="518732"/>
              </a:xfrm>
              <a:prstGeom prst="rect">
                <a:avLst/>
              </a:prstGeom>
              <a:blipFill>
                <a:blip r:embed="rId23"/>
                <a:stretch>
                  <a:fillRect t="-94118" r="-5923" b="-14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7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9FB154E2-4162-4F3B-9875-8B8FF25EE57C}"/>
              </a:ext>
            </a:extLst>
          </p:cNvPr>
          <p:cNvSpPr txBox="1">
            <a:spLocks/>
          </p:cNvSpPr>
          <p:nvPr/>
        </p:nvSpPr>
        <p:spPr>
          <a:xfrm>
            <a:off x="282575" y="194685"/>
            <a:ext cx="8379780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>
                <a:solidFill>
                  <a:srgbClr val="0070C0"/>
                </a:solidFill>
              </a:rPr>
              <a:t>Example 2 </a:t>
            </a:r>
            <a:r>
              <a:rPr lang="en-US" sz="2400" b="1" dirty="0">
                <a:solidFill>
                  <a:schemeClr val="tx1"/>
                </a:solidFill>
              </a:rPr>
              <a:t>– Preliminary Division before Integration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B048128-3834-467E-B6D3-2175709D5CAD}"/>
              </a:ext>
            </a:extLst>
          </p:cNvPr>
          <p:cNvSpPr txBox="1">
            <a:spLocks/>
          </p:cNvSpPr>
          <p:nvPr/>
        </p:nvSpPr>
        <p:spPr>
          <a:xfrm>
            <a:off x="247405" y="747700"/>
            <a:ext cx="99316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sz="2400">
                <a:solidFill>
                  <a:srgbClr val="007FA3"/>
                </a:solidFill>
              </a:rPr>
              <a:t>a. </a:t>
            </a:r>
            <a:r>
              <a:rPr lang="en-US" sz="2400">
                <a:solidFill>
                  <a:schemeClr val="tx1"/>
                </a:solidFill>
              </a:rPr>
              <a:t>Find</a:t>
            </a:r>
            <a:endParaRPr lang="en-US" sz="2400" dirty="0"/>
          </a:p>
        </p:txBody>
      </p:sp>
      <p:graphicFrame>
        <p:nvGraphicFramePr>
          <p:cNvPr id="4" name="Object 3" descr="Integral start fraction x cubed plus x over x squared end fraction dx.">
            <a:extLst>
              <a:ext uri="{FF2B5EF4-FFF2-40B4-BE49-F238E27FC236}">
                <a16:creationId xmlns:a16="http://schemas.microsoft.com/office/drawing/2014/main" id="{1E7905D5-103F-44AD-BE16-B8550B12CC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523594"/>
              </p:ext>
            </p:extLst>
          </p:nvPr>
        </p:nvGraphicFramePr>
        <p:xfrm>
          <a:off x="1362681" y="665787"/>
          <a:ext cx="948298" cy="59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6" name="Equation" r:id="rId3" imgW="647419" imgH="406224" progId="Equation.DSMT4">
                  <p:embed/>
                </p:oleObj>
              </mc:Choice>
              <mc:Fallback>
                <p:oleObj name="Equation" r:id="rId3" imgW="647419" imgH="406224" progId="Equation.DSMT4">
                  <p:embed/>
                  <p:pic>
                    <p:nvPicPr>
                      <p:cNvPr id="26" name="Object 25" descr="Integral start fraction x cubed plus x over x squared end fraction dx.">
                        <a:extLst>
                          <a:ext uri="{FF2B5EF4-FFF2-40B4-BE49-F238E27FC236}">
                            <a16:creationId xmlns:a16="http://schemas.microsoft.com/office/drawing/2014/main" id="{326E589E-D697-40E7-AE4A-0978F6B22D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681" y="665787"/>
                        <a:ext cx="948298" cy="599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4D03E80-C429-4E71-851F-2338C045B9E9}"/>
              </a:ext>
            </a:extLst>
          </p:cNvPr>
          <p:cNvSpPr txBox="1">
            <a:spLocks/>
          </p:cNvSpPr>
          <p:nvPr/>
        </p:nvSpPr>
        <p:spPr>
          <a:xfrm>
            <a:off x="281912" y="1458043"/>
            <a:ext cx="1220976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400">
                <a:solidFill>
                  <a:schemeClr val="tx1"/>
                </a:solidFill>
              </a:rPr>
              <a:t>Solution: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 descr="Calculation to simplify an integral.&#10;Long description available in notes, Press F6.">
            <a:extLst>
              <a:ext uri="{FF2B5EF4-FFF2-40B4-BE49-F238E27FC236}">
                <a16:creationId xmlns:a16="http://schemas.microsoft.com/office/drawing/2014/main" id="{82C5D8E7-27CE-4800-8905-6116F5D676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989808"/>
              </p:ext>
            </p:extLst>
          </p:nvPr>
        </p:nvGraphicFramePr>
        <p:xfrm>
          <a:off x="1612631" y="1406202"/>
          <a:ext cx="4144019" cy="55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7" name="Equation" r:id="rId5" imgW="3390900" imgH="457200" progId="Equation.DSMT4">
                  <p:embed/>
                </p:oleObj>
              </mc:Choice>
              <mc:Fallback>
                <p:oleObj name="Equation" r:id="rId5" imgW="3390900" imgH="457200" progId="Equation.DSMT4">
                  <p:embed/>
                  <p:pic>
                    <p:nvPicPr>
                      <p:cNvPr id="28" name="Object 27" descr="Calculation to simplify an integral.&#10;Long description available in notes, Press F6.">
                        <a:extLst>
                          <a:ext uri="{FF2B5EF4-FFF2-40B4-BE49-F238E27FC236}">
                            <a16:creationId xmlns:a16="http://schemas.microsoft.com/office/drawing/2014/main" id="{A2F7F088-9304-44FE-9A08-F6729742E4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631" y="1406202"/>
                        <a:ext cx="4144019" cy="558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1FA73B-FF84-4A06-BD37-AF5ED9EB7C74}"/>
              </a:ext>
            </a:extLst>
          </p:cNvPr>
          <p:cNvSpPr txBox="1">
            <a:spLocks/>
          </p:cNvSpPr>
          <p:nvPr/>
        </p:nvSpPr>
        <p:spPr>
          <a:xfrm>
            <a:off x="243943" y="2242597"/>
            <a:ext cx="99316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solidFill>
                  <a:srgbClr val="007FA3"/>
                </a:solidFill>
                <a:sym typeface="Symbol" panose="05050102010706020507" pitchFamily="18" charset="2"/>
              </a:rPr>
              <a:t>b. </a:t>
            </a:r>
            <a:r>
              <a:rPr lang="en-US" sz="2400" dirty="0">
                <a:sym typeface="Symbol" panose="05050102010706020507" pitchFamily="18" charset="2"/>
              </a:rPr>
              <a:t>Find</a:t>
            </a:r>
            <a:endParaRPr lang="en-IN" sz="2400" dirty="0"/>
          </a:p>
        </p:txBody>
      </p:sp>
      <p:graphicFrame>
        <p:nvGraphicFramePr>
          <p:cNvPr id="8" name="Object 7" descr="Integral start fraction 2 x cubed plus 3 x squared plus x plus 1 over 2 x plus 1 end fraction dx.">
            <a:extLst>
              <a:ext uri="{FF2B5EF4-FFF2-40B4-BE49-F238E27FC236}">
                <a16:creationId xmlns:a16="http://schemas.microsoft.com/office/drawing/2014/main" id="{D502B6C7-AEC7-4DFD-80C5-FDE27F3307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902556"/>
              </p:ext>
            </p:extLst>
          </p:nvPr>
        </p:nvGraphicFramePr>
        <p:xfrm>
          <a:off x="1406363" y="2212016"/>
          <a:ext cx="1532859" cy="49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8" name="Equation" r:id="rId7" imgW="1269449" imgH="406224" progId="Equation.DSMT4">
                  <p:embed/>
                </p:oleObj>
              </mc:Choice>
              <mc:Fallback>
                <p:oleObj name="Equation" r:id="rId7" imgW="1269449" imgH="406224" progId="Equation.DSMT4">
                  <p:embed/>
                  <p:pic>
                    <p:nvPicPr>
                      <p:cNvPr id="30" name="Object 29" descr="Integral start fraction 2 x cubed plus 3 x squared plus x plus 1 over 2 x plus 1 end fraction dx.">
                        <a:extLst>
                          <a:ext uri="{FF2B5EF4-FFF2-40B4-BE49-F238E27FC236}">
                            <a16:creationId xmlns:a16="http://schemas.microsoft.com/office/drawing/2014/main" id="{BA190582-0827-46C1-98D2-37F327F20B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363" y="2212016"/>
                        <a:ext cx="1532859" cy="495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23A6197D-B7BB-4614-BC8B-D0ED0AFC2126}"/>
              </a:ext>
            </a:extLst>
          </p:cNvPr>
          <p:cNvSpPr txBox="1">
            <a:spLocks/>
          </p:cNvSpPr>
          <p:nvPr/>
        </p:nvSpPr>
        <p:spPr>
          <a:xfrm>
            <a:off x="279517" y="2802209"/>
            <a:ext cx="8389937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/>
              <a:t>Solution: Here we use long division to rewrite the integrand:</a:t>
            </a:r>
            <a:endParaRPr lang="en-US" sz="2200" dirty="0"/>
          </a:p>
        </p:txBody>
      </p:sp>
      <p:graphicFrame>
        <p:nvGraphicFramePr>
          <p:cNvPr id="10" name="Object 9" descr="Calculation to simplify an integral.&#10;Long description available in notes, Press F6.">
            <a:extLst>
              <a:ext uri="{FF2B5EF4-FFF2-40B4-BE49-F238E27FC236}">
                <a16:creationId xmlns:a16="http://schemas.microsoft.com/office/drawing/2014/main" id="{F3BE8E5D-A19B-4D09-9E31-9DEE657AF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333369"/>
              </p:ext>
            </p:extLst>
          </p:nvPr>
        </p:nvGraphicFramePr>
        <p:xfrm>
          <a:off x="268628" y="3315708"/>
          <a:ext cx="6734308" cy="1273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9" name="Equation" r:id="rId9" imgW="4178300" imgH="787400" progId="Equation.DSMT4">
                  <p:embed/>
                </p:oleObj>
              </mc:Choice>
              <mc:Fallback>
                <p:oleObj name="Equation" r:id="rId9" imgW="4178300" imgH="787400" progId="Equation.DSMT4">
                  <p:embed/>
                  <p:pic>
                    <p:nvPicPr>
                      <p:cNvPr id="32" name="Object 31" descr="Calculation to simplify an integral.&#10;Long description available in notes, Press F6.">
                        <a:extLst>
                          <a:ext uri="{FF2B5EF4-FFF2-40B4-BE49-F238E27FC236}">
                            <a16:creationId xmlns:a16="http://schemas.microsoft.com/office/drawing/2014/main" id="{FAB59E9C-2823-47EC-B1FB-901924F38B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28" y="3315708"/>
                        <a:ext cx="6734308" cy="1273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 descr="Integral 2 super 3 minus x baseline dx.">
            <a:extLst>
              <a:ext uri="{FF2B5EF4-FFF2-40B4-BE49-F238E27FC236}">
                <a16:creationId xmlns:a16="http://schemas.microsoft.com/office/drawing/2014/main" id="{34618567-92AF-41DB-8F85-C8321D451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668147"/>
              </p:ext>
            </p:extLst>
          </p:nvPr>
        </p:nvGraphicFramePr>
        <p:xfrm>
          <a:off x="1151190" y="4743554"/>
          <a:ext cx="9318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0" name="Equation" r:id="rId11" imgW="507960" imgH="279360" progId="Equation.DSMT4">
                  <p:embed/>
                </p:oleObj>
              </mc:Choice>
              <mc:Fallback>
                <p:oleObj name="Equation" r:id="rId11" imgW="507960" imgH="279360" progId="Equation.DSMT4">
                  <p:embed/>
                  <p:pic>
                    <p:nvPicPr>
                      <p:cNvPr id="22" name="Object 21" descr="Integral 2 super 3 minus x baseline dx.">
                        <a:extLst>
                          <a:ext uri="{FF2B5EF4-FFF2-40B4-BE49-F238E27FC236}">
                            <a16:creationId xmlns:a16="http://schemas.microsoft.com/office/drawing/2014/main" id="{1FEB4B94-89C1-4E03-AB1A-5066E6618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190" y="4743554"/>
                        <a:ext cx="9318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49A29F2E-B9BB-46FE-B735-E38B7BB2715C}"/>
              </a:ext>
            </a:extLst>
          </p:cNvPr>
          <p:cNvSpPr txBox="1">
            <a:spLocks/>
          </p:cNvSpPr>
          <p:nvPr/>
        </p:nvSpPr>
        <p:spPr>
          <a:xfrm>
            <a:off x="1406363" y="5399957"/>
            <a:ext cx="1094397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 dirty="0"/>
              <a:t>Solution: </a:t>
            </a:r>
          </a:p>
        </p:txBody>
      </p:sp>
      <p:graphicFrame>
        <p:nvGraphicFramePr>
          <p:cNvPr id="18" name="Object 17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A746F322-1C2B-41B7-A010-81AC067217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046620"/>
              </p:ext>
            </p:extLst>
          </p:nvPr>
        </p:nvGraphicFramePr>
        <p:xfrm>
          <a:off x="2877915" y="4868902"/>
          <a:ext cx="4866998" cy="193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1" name="Equation" r:id="rId13" imgW="3327400" imgH="1320800" progId="Equation.DSMT4">
                  <p:embed/>
                </p:oleObj>
              </mc:Choice>
              <mc:Fallback>
                <p:oleObj name="Equation" r:id="rId13" imgW="3327400" imgH="1320800" progId="Equation.DSMT4">
                  <p:embed/>
                  <p:pic>
                    <p:nvPicPr>
                      <p:cNvPr id="24" name="Object 23" descr="Calculation to simplify an integral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4E35CE40-D5D0-4699-A836-3B71B18848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915" y="4868902"/>
                        <a:ext cx="4866998" cy="19384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6">
            <a:extLst>
              <a:ext uri="{FF2B5EF4-FFF2-40B4-BE49-F238E27FC236}">
                <a16:creationId xmlns:a16="http://schemas.microsoft.com/office/drawing/2014/main" id="{645B0C4F-151C-4F26-830A-4A5D1F273600}"/>
              </a:ext>
            </a:extLst>
          </p:cNvPr>
          <p:cNvSpPr txBox="1">
            <a:spLocks/>
          </p:cNvSpPr>
          <p:nvPr/>
        </p:nvSpPr>
        <p:spPr>
          <a:xfrm>
            <a:off x="243942" y="4751983"/>
            <a:ext cx="99316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solidFill>
                  <a:srgbClr val="007FA3"/>
                </a:solidFill>
                <a:sym typeface="Symbol" panose="05050102010706020507" pitchFamily="18" charset="2"/>
              </a:rPr>
              <a:t>c. </a:t>
            </a:r>
            <a:r>
              <a:rPr lang="en-US" sz="2400" dirty="0">
                <a:sym typeface="Symbol" panose="05050102010706020507" pitchFamily="18" charset="2"/>
              </a:rPr>
              <a:t>Find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39651585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152479</TotalTime>
  <Words>214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Cambria Math</vt:lpstr>
      <vt:lpstr>Noto Sans Symbols</vt:lpstr>
      <vt:lpstr>Symbol</vt:lpstr>
      <vt:lpstr>Times New Roman</vt:lpstr>
      <vt:lpstr>Verdana</vt:lpstr>
      <vt:lpstr>USHE</vt:lpstr>
      <vt:lpstr>Equation</vt:lpstr>
      <vt:lpstr>14.5 Techniques of Integration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1214</cp:revision>
  <dcterms:modified xsi:type="dcterms:W3CDTF">2024-09-06T07:52:50Z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