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1"/>
  </p:notesMasterIdLst>
  <p:handoutMasterIdLst>
    <p:handoutMasterId r:id="rId12"/>
  </p:handoutMasterIdLst>
  <p:sldIdLst>
    <p:sldId id="710" r:id="rId5"/>
    <p:sldId id="711" r:id="rId6"/>
    <p:sldId id="715" r:id="rId7"/>
    <p:sldId id="716" r:id="rId8"/>
    <p:sldId id="717" r:id="rId9"/>
    <p:sldId id="718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69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13" Type="http://schemas.openxmlformats.org/officeDocument/2006/relationships/image" Target="../media/image181.png"/><Relationship Id="rId3" Type="http://schemas.openxmlformats.org/officeDocument/2006/relationships/image" Target="../media/image171.png"/><Relationship Id="rId7" Type="http://schemas.openxmlformats.org/officeDocument/2006/relationships/image" Target="../media/image175.png"/><Relationship Id="rId12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4.png"/><Relationship Id="rId11" Type="http://schemas.openxmlformats.org/officeDocument/2006/relationships/image" Target="../media/image179.png"/><Relationship Id="rId5" Type="http://schemas.openxmlformats.org/officeDocument/2006/relationships/image" Target="../media/image173.png"/><Relationship Id="rId15" Type="http://schemas.openxmlformats.org/officeDocument/2006/relationships/image" Target="../media/image183.png"/><Relationship Id="rId10" Type="http://schemas.openxmlformats.org/officeDocument/2006/relationships/image" Target="../media/image178.png"/><Relationship Id="rId4" Type="http://schemas.openxmlformats.org/officeDocument/2006/relationships/image" Target="../media/image172.png"/><Relationship Id="rId9" Type="http://schemas.openxmlformats.org/officeDocument/2006/relationships/image" Target="../media/image177.png"/><Relationship Id="rId14" Type="http://schemas.openxmlformats.org/officeDocument/2006/relationships/image" Target="../media/image18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195.png"/><Relationship Id="rId18" Type="http://schemas.openxmlformats.org/officeDocument/2006/relationships/image" Target="../media/image200.png"/><Relationship Id="rId3" Type="http://schemas.openxmlformats.org/officeDocument/2006/relationships/image" Target="../media/image185.png"/><Relationship Id="rId21" Type="http://schemas.openxmlformats.org/officeDocument/2006/relationships/image" Target="../media/image203.png"/><Relationship Id="rId7" Type="http://schemas.openxmlformats.org/officeDocument/2006/relationships/image" Target="../media/image189.png"/><Relationship Id="rId12" Type="http://schemas.openxmlformats.org/officeDocument/2006/relationships/image" Target="../media/image194.png"/><Relationship Id="rId17" Type="http://schemas.openxmlformats.org/officeDocument/2006/relationships/image" Target="../media/image199.png"/><Relationship Id="rId2" Type="http://schemas.openxmlformats.org/officeDocument/2006/relationships/image" Target="../media/image184.png"/><Relationship Id="rId16" Type="http://schemas.openxmlformats.org/officeDocument/2006/relationships/image" Target="../media/image198.png"/><Relationship Id="rId20" Type="http://schemas.openxmlformats.org/officeDocument/2006/relationships/image" Target="../media/image20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8.png"/><Relationship Id="rId11" Type="http://schemas.openxmlformats.org/officeDocument/2006/relationships/image" Target="../media/image193.png"/><Relationship Id="rId5" Type="http://schemas.openxmlformats.org/officeDocument/2006/relationships/image" Target="../media/image187.png"/><Relationship Id="rId15" Type="http://schemas.openxmlformats.org/officeDocument/2006/relationships/image" Target="../media/image197.png"/><Relationship Id="rId10" Type="http://schemas.openxmlformats.org/officeDocument/2006/relationships/image" Target="../media/image192.png"/><Relationship Id="rId19" Type="http://schemas.openxmlformats.org/officeDocument/2006/relationships/image" Target="../media/image201.png"/><Relationship Id="rId4" Type="http://schemas.openxmlformats.org/officeDocument/2006/relationships/image" Target="../media/image186.png"/><Relationship Id="rId9" Type="http://schemas.openxmlformats.org/officeDocument/2006/relationships/image" Target="../media/image191.png"/><Relationship Id="rId14" Type="http://schemas.openxmlformats.org/officeDocument/2006/relationships/image" Target="../media/image19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15.png"/><Relationship Id="rId18" Type="http://schemas.openxmlformats.org/officeDocument/2006/relationships/image" Target="../media/image220.png"/><Relationship Id="rId3" Type="http://schemas.openxmlformats.org/officeDocument/2006/relationships/image" Target="../media/image205.png"/><Relationship Id="rId7" Type="http://schemas.openxmlformats.org/officeDocument/2006/relationships/image" Target="../media/image209.png"/><Relationship Id="rId12" Type="http://schemas.openxmlformats.org/officeDocument/2006/relationships/image" Target="../media/image214.png"/><Relationship Id="rId17" Type="http://schemas.openxmlformats.org/officeDocument/2006/relationships/image" Target="../media/image219.png"/><Relationship Id="rId2" Type="http://schemas.openxmlformats.org/officeDocument/2006/relationships/image" Target="../media/image204.png"/><Relationship Id="rId16" Type="http://schemas.openxmlformats.org/officeDocument/2006/relationships/image" Target="../media/image2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8.png"/><Relationship Id="rId11" Type="http://schemas.openxmlformats.org/officeDocument/2006/relationships/image" Target="../media/image213.png"/><Relationship Id="rId5" Type="http://schemas.openxmlformats.org/officeDocument/2006/relationships/image" Target="../media/image207.png"/><Relationship Id="rId15" Type="http://schemas.openxmlformats.org/officeDocument/2006/relationships/image" Target="../media/image217.png"/><Relationship Id="rId10" Type="http://schemas.openxmlformats.org/officeDocument/2006/relationships/image" Target="../media/image212.png"/><Relationship Id="rId19" Type="http://schemas.openxmlformats.org/officeDocument/2006/relationships/image" Target="../media/image221.png"/><Relationship Id="rId4" Type="http://schemas.openxmlformats.org/officeDocument/2006/relationships/image" Target="../media/image206.png"/><Relationship Id="rId9" Type="http://schemas.openxmlformats.org/officeDocument/2006/relationships/image" Target="../media/image211.png"/><Relationship Id="rId14" Type="http://schemas.openxmlformats.org/officeDocument/2006/relationships/image" Target="../media/image2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C611-46B2-4596-B279-E45E2AC5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222366"/>
            <a:ext cx="8389937" cy="553998"/>
          </a:xfrm>
        </p:spPr>
        <p:txBody>
          <a:bodyPr lIns="0" tIns="0" rIns="0" bIns="0" anchor="ctr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14.4 More Integration Formulas</a:t>
            </a:r>
            <a:endParaRPr lang="en-IN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E7BE3D-86E0-4B86-8501-2CDF246A1D9D}"/>
                  </a:ext>
                </a:extLst>
              </p:cNvPr>
              <p:cNvSpPr txBox="1"/>
              <p:nvPr/>
            </p:nvSpPr>
            <p:spPr>
              <a:xfrm>
                <a:off x="395286" y="1006652"/>
                <a:ext cx="625316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),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then,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1E7BE3D-86E0-4B86-8501-2CDF246A1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6" y="1006652"/>
                <a:ext cx="6253163" cy="400110"/>
              </a:xfrm>
              <a:prstGeom prst="rect">
                <a:avLst/>
              </a:prstGeom>
              <a:blipFill>
                <a:blip r:embed="rId3"/>
                <a:stretch>
                  <a:fillRect l="-10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D2663-1792-4B67-8FB6-8654B6427C63}"/>
              </a:ext>
            </a:extLst>
          </p:cNvPr>
          <p:cNvSpPr txBox="1">
            <a:spLocks/>
          </p:cNvSpPr>
          <p:nvPr/>
        </p:nvSpPr>
        <p:spPr>
          <a:xfrm>
            <a:off x="368934" y="1480694"/>
            <a:ext cx="8379780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400" b="1"/>
              <a:t>Power Rule for Integration</a:t>
            </a:r>
            <a:endParaRPr lang="en-US" sz="2400" dirty="0">
              <a:solidFill>
                <a:srgbClr val="9B0000"/>
              </a:solidFill>
            </a:endParaRPr>
          </a:p>
        </p:txBody>
      </p:sp>
      <p:graphicFrame>
        <p:nvGraphicFramePr>
          <p:cNvPr id="5" name="Object 4" descr="If u is differentiable, then integral u super a baseline du equals start fraction u super a plus 1 over a plus 1 end fraction plus cap C if a not equals minus 1.">
            <a:extLst>
              <a:ext uri="{FF2B5EF4-FFF2-40B4-BE49-F238E27FC236}">
                <a16:creationId xmlns:a16="http://schemas.microsoft.com/office/drawing/2014/main" id="{753C2A4E-CA42-4849-9FED-770AC3A251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388059"/>
              </p:ext>
            </p:extLst>
          </p:nvPr>
        </p:nvGraphicFramePr>
        <p:xfrm>
          <a:off x="1055690" y="1850026"/>
          <a:ext cx="65405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9" name="Equation" r:id="rId4" imgW="3288960" imgH="406080" progId="Equation.DSMT4">
                  <p:embed/>
                </p:oleObj>
              </mc:Choice>
              <mc:Fallback>
                <p:oleObj name="Equation" r:id="rId4" imgW="3288960" imgH="406080" progId="Equation.DSMT4">
                  <p:embed/>
                  <p:pic>
                    <p:nvPicPr>
                      <p:cNvPr id="8" name="Object 7" descr="If u is differentiable, then integral u super a baseline du equals start fraction u super a plus 1 over a plus 1 end fraction plus cap C if a not equals minus 1.">
                        <a:extLst>
                          <a:ext uri="{FF2B5EF4-FFF2-40B4-BE49-F238E27FC236}">
                            <a16:creationId xmlns:a16="http://schemas.microsoft.com/office/drawing/2014/main" id="{0CDE4732-58F6-466A-AFB8-0726423EB4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90" y="1850026"/>
                        <a:ext cx="65405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 descr="Integral e super u baseline du equals e super u baseline plus cap C.">
            <a:extLst>
              <a:ext uri="{FF2B5EF4-FFF2-40B4-BE49-F238E27FC236}">
                <a16:creationId xmlns:a16="http://schemas.microsoft.com/office/drawing/2014/main" id="{15192D0A-58A8-4E83-9969-E739FCAE4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48827"/>
              </p:ext>
            </p:extLst>
          </p:nvPr>
        </p:nvGraphicFramePr>
        <p:xfrm>
          <a:off x="3626647" y="3946422"/>
          <a:ext cx="181768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0" name="Equation" r:id="rId6" imgW="914400" imgH="279360" progId="Equation.DSMT4">
                  <p:embed/>
                </p:oleObj>
              </mc:Choice>
              <mc:Fallback>
                <p:oleObj name="Equation" r:id="rId6" imgW="914400" imgH="279360" progId="Equation.DSMT4">
                  <p:embed/>
                  <p:pic>
                    <p:nvPicPr>
                      <p:cNvPr id="9" name="Object 8" descr="Integral e super u baseline du equals e super u baseline plus cap C.">
                        <a:extLst>
                          <a:ext uri="{FF2B5EF4-FFF2-40B4-BE49-F238E27FC236}">
                            <a16:creationId xmlns:a16="http://schemas.microsoft.com/office/drawing/2014/main" id="{B0654A79-3352-462D-96A0-5E4160444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6647" y="3946422"/>
                        <a:ext cx="1817687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 descr="Integral 1 over x baseline dx equals l n absolute value of x plus cap C for x not equals 0.">
            <a:extLst>
              <a:ext uri="{FF2B5EF4-FFF2-40B4-BE49-F238E27FC236}">
                <a16:creationId xmlns:a16="http://schemas.microsoft.com/office/drawing/2014/main" id="{5F83C100-4877-4B4D-AAA7-D2FA8B2D86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714528"/>
              </p:ext>
            </p:extLst>
          </p:nvPr>
        </p:nvGraphicFramePr>
        <p:xfrm>
          <a:off x="2894015" y="5550932"/>
          <a:ext cx="32829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1" name="Equation" r:id="rId8" imgW="1650960" imgH="393480" progId="Equation.DSMT4">
                  <p:embed/>
                </p:oleObj>
              </mc:Choice>
              <mc:Fallback>
                <p:oleObj name="Equation" r:id="rId8" imgW="1650960" imgH="393480" progId="Equation.DSMT4">
                  <p:embed/>
                  <p:pic>
                    <p:nvPicPr>
                      <p:cNvPr id="10" name="Object 9" descr="Integral 1 over x baseline dx equals l n absolute value of x plus cap C for x not equals 0.">
                        <a:extLst>
                          <a:ext uri="{FF2B5EF4-FFF2-40B4-BE49-F238E27FC236}">
                            <a16:creationId xmlns:a16="http://schemas.microsoft.com/office/drawing/2014/main" id="{707D5DA8-78AE-4109-AA6D-2261151492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5" y="5550932"/>
                        <a:ext cx="328295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CA0A56D1-796D-49FE-8299-0E6459A8C2FF}"/>
              </a:ext>
            </a:extLst>
          </p:cNvPr>
          <p:cNvSpPr txBox="1">
            <a:spLocks/>
          </p:cNvSpPr>
          <p:nvPr/>
        </p:nvSpPr>
        <p:spPr>
          <a:xfrm>
            <a:off x="267354" y="3429000"/>
            <a:ext cx="838993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400" b="1" dirty="0"/>
              <a:t>Integrating Natural Exponential Functions</a:t>
            </a:r>
            <a:endParaRPr lang="en-US" sz="24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3788427-D38F-49B6-890D-2A0C5F040961}"/>
              </a:ext>
            </a:extLst>
          </p:cNvPr>
          <p:cNvSpPr txBox="1">
            <a:spLocks/>
          </p:cNvSpPr>
          <p:nvPr/>
        </p:nvSpPr>
        <p:spPr>
          <a:xfrm>
            <a:off x="234014" y="5052494"/>
            <a:ext cx="8388386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400" b="1"/>
              <a:t>Integrals Involving Logarithmic Functions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4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DDC42D-ADCB-4301-82AD-EFD99A1FEE61}"/>
              </a:ext>
            </a:extLst>
          </p:cNvPr>
          <p:cNvSpPr txBox="1"/>
          <p:nvPr/>
        </p:nvSpPr>
        <p:spPr>
          <a:xfrm>
            <a:off x="227291" y="267409"/>
            <a:ext cx="7245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Examples 1: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Find the indefinite integrals by using proper substitution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9" descr="Integral 3 x super 2  left parenthesis x super 3 plus 7 right parenthesis super 3 baseline d x.">
                <a:extLst>
                  <a:ext uri="{FF2B5EF4-FFF2-40B4-BE49-F238E27FC236}">
                    <a16:creationId xmlns:a16="http://schemas.microsoft.com/office/drawing/2014/main" id="{FD3812CA-6AE2-405F-8DBB-57005A219AAE}"/>
                  </a:ext>
                </a:extLst>
              </p:cNvPr>
              <p:cNvSpPr txBox="1"/>
              <p:nvPr/>
            </p:nvSpPr>
            <p:spPr bwMode="auto">
              <a:xfrm>
                <a:off x="374390" y="636741"/>
                <a:ext cx="2019300" cy="557212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1) 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Object 9" descr="Integral 3 x super 2  left parenthesis x super 3 plus 7 right parenthesis super 3 baseline d x.">
                <a:extLst>
                  <a:ext uri="{FF2B5EF4-FFF2-40B4-BE49-F238E27FC236}">
                    <a16:creationId xmlns:a16="http://schemas.microsoft.com/office/drawing/2014/main" id="{FD3812CA-6AE2-405F-8DBB-57005A219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390" y="636741"/>
                <a:ext cx="2019300" cy="557212"/>
              </a:xfrm>
              <a:prstGeom prst="rect">
                <a:avLst/>
              </a:prstGeom>
              <a:blipFill>
                <a:blip r:embed="rId2"/>
                <a:stretch>
                  <a:fillRect l="-18976" t="-155435" b="-2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511DC6-CD41-43C9-966D-107C394F8840}"/>
                  </a:ext>
                </a:extLst>
              </p:cNvPr>
              <p:cNvSpPr txBox="1"/>
              <p:nvPr/>
            </p:nvSpPr>
            <p:spPr>
              <a:xfrm>
                <a:off x="837538" y="1131349"/>
                <a:ext cx="16254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511DC6-CD41-43C9-966D-107C394F8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38" y="1131349"/>
                <a:ext cx="1625445" cy="276999"/>
              </a:xfrm>
              <a:prstGeom prst="rect">
                <a:avLst/>
              </a:prstGeom>
              <a:blipFill>
                <a:blip r:embed="rId3"/>
                <a:stretch>
                  <a:fillRect l="-2996" t="-222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EF9F2E-32AA-4710-8629-A97C812AE043}"/>
                  </a:ext>
                </a:extLst>
              </p:cNvPr>
              <p:cNvSpPr txBox="1"/>
              <p:nvPr/>
            </p:nvSpPr>
            <p:spPr>
              <a:xfrm>
                <a:off x="2856838" y="1006891"/>
                <a:ext cx="2519985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EF9F2E-32AA-4710-8629-A97C812AE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838" y="1006891"/>
                <a:ext cx="2519985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597F32-EFB9-438B-82D4-47D6FEF19E1C}"/>
                  </a:ext>
                </a:extLst>
              </p:cNvPr>
              <p:cNvSpPr txBox="1"/>
              <p:nvPr/>
            </p:nvSpPr>
            <p:spPr>
              <a:xfrm>
                <a:off x="725557" y="1617972"/>
                <a:ext cx="2156792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597F32-EFB9-438B-82D4-47D6FEF19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57" y="1617972"/>
                <a:ext cx="2156792" cy="818879"/>
              </a:xfrm>
              <a:prstGeom prst="rect">
                <a:avLst/>
              </a:prstGeom>
              <a:blipFill>
                <a:blip r:embed="rId5"/>
                <a:stretch>
                  <a:fillRect r="-7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E78C7C-4D81-4F87-847E-6A415F327AE3}"/>
                  </a:ext>
                </a:extLst>
              </p:cNvPr>
              <p:cNvSpPr txBox="1"/>
              <p:nvPr/>
            </p:nvSpPr>
            <p:spPr>
              <a:xfrm>
                <a:off x="4441482" y="1655284"/>
                <a:ext cx="1234440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E78C7C-4D81-4F87-847E-6A415F327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482" y="1655284"/>
                <a:ext cx="1234440" cy="8188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0D0489-6700-41B8-BDA6-63E65DC2E0E8}"/>
                  </a:ext>
                </a:extLst>
              </p:cNvPr>
              <p:cNvSpPr txBox="1"/>
              <p:nvPr/>
            </p:nvSpPr>
            <p:spPr>
              <a:xfrm>
                <a:off x="5675922" y="1670050"/>
                <a:ext cx="936410" cy="552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0D0489-6700-41B8-BDA6-63E65DC2E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22" y="1670050"/>
                <a:ext cx="936410" cy="552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81C9B0C-FBED-4CC9-A472-A60F271C310F}"/>
                  </a:ext>
                </a:extLst>
              </p:cNvPr>
              <p:cNvSpPr txBox="1"/>
              <p:nvPr/>
            </p:nvSpPr>
            <p:spPr>
              <a:xfrm>
                <a:off x="6545596" y="1644786"/>
                <a:ext cx="185464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18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81C9B0C-FBED-4CC9-A472-A60F271C3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596" y="1644786"/>
                <a:ext cx="185464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67CEC07-E1CB-474F-9FB8-402278D8DF69}"/>
                  </a:ext>
                </a:extLst>
              </p:cNvPr>
              <p:cNvSpPr txBox="1"/>
              <p:nvPr/>
            </p:nvSpPr>
            <p:spPr>
              <a:xfrm>
                <a:off x="73550" y="2489237"/>
                <a:ext cx="1854642" cy="658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2)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67CEC07-E1CB-474F-9FB8-402278D8D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0" y="2489237"/>
                <a:ext cx="1854642" cy="6587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6E9AF0-4652-4192-B592-22DC7ED81DF1}"/>
                  </a:ext>
                </a:extLst>
              </p:cNvPr>
              <p:cNvSpPr txBox="1"/>
              <p:nvPr/>
            </p:nvSpPr>
            <p:spPr>
              <a:xfrm>
                <a:off x="926328" y="3220871"/>
                <a:ext cx="11701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6E9AF0-4652-4192-B592-22DC7ED81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28" y="3220871"/>
                <a:ext cx="1170192" cy="276999"/>
              </a:xfrm>
              <a:prstGeom prst="rect">
                <a:avLst/>
              </a:prstGeom>
              <a:blipFill>
                <a:blip r:embed="rId10"/>
                <a:stretch>
                  <a:fillRect l="-4688" t="-2174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73A409-DC31-470B-9A2F-A58FF95056D4}"/>
                  </a:ext>
                </a:extLst>
              </p:cNvPr>
              <p:cNvSpPr txBox="1"/>
              <p:nvPr/>
            </p:nvSpPr>
            <p:spPr>
              <a:xfrm>
                <a:off x="2393690" y="3096413"/>
                <a:ext cx="2519985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73A409-DC31-470B-9A2F-A58FF9505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90" y="3096413"/>
                <a:ext cx="2519985" cy="5259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65C81A-B231-43AB-94B2-7CD721F0391D}"/>
                  </a:ext>
                </a:extLst>
              </p:cNvPr>
              <p:cNvSpPr txBox="1"/>
              <p:nvPr/>
            </p:nvSpPr>
            <p:spPr>
              <a:xfrm>
                <a:off x="837538" y="3879641"/>
                <a:ext cx="1556152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65C81A-B231-43AB-94B2-7CD721F03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38" y="3879641"/>
                <a:ext cx="1556152" cy="818879"/>
              </a:xfrm>
              <a:prstGeom prst="rect">
                <a:avLst/>
              </a:prstGeom>
              <a:blipFill>
                <a:blip r:embed="rId12"/>
                <a:stretch>
                  <a:fillRect r="-90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98AA4B-F106-4059-9419-421EFE8F8307}"/>
                  </a:ext>
                </a:extLst>
              </p:cNvPr>
              <p:cNvSpPr txBox="1"/>
              <p:nvPr/>
            </p:nvSpPr>
            <p:spPr>
              <a:xfrm>
                <a:off x="3850104" y="3883985"/>
                <a:ext cx="1234440" cy="8188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98AA4B-F106-4059-9419-421EFE8F8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04" y="3883985"/>
                <a:ext cx="1234440" cy="8188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34F3F4-2B94-45E8-B6AB-AAA8F6E40C42}"/>
                  </a:ext>
                </a:extLst>
              </p:cNvPr>
              <p:cNvSpPr txBox="1"/>
              <p:nvPr/>
            </p:nvSpPr>
            <p:spPr>
              <a:xfrm>
                <a:off x="5249683" y="4150580"/>
                <a:ext cx="1100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34F3F4-2B94-45E8-B6AB-AAA8F6E40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683" y="4150580"/>
                <a:ext cx="1100942" cy="276999"/>
              </a:xfrm>
              <a:prstGeom prst="rect">
                <a:avLst/>
              </a:prstGeom>
              <a:blipFill>
                <a:blip r:embed="rId14"/>
                <a:stretch>
                  <a:fillRect l="-3867" r="-110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681762-90E5-4671-880E-9146A6AC952C}"/>
                  </a:ext>
                </a:extLst>
              </p:cNvPr>
              <p:cNvSpPr txBox="1"/>
              <p:nvPr/>
            </p:nvSpPr>
            <p:spPr>
              <a:xfrm>
                <a:off x="6266307" y="4069835"/>
                <a:ext cx="1206610" cy="4071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681762-90E5-4671-880E-9146A6AC9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307" y="4069835"/>
                <a:ext cx="1206610" cy="40716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61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B3A2031-B3A1-45CA-9027-2C4DEC2DD643}"/>
                  </a:ext>
                </a:extLst>
              </p:cNvPr>
              <p:cNvSpPr txBox="1"/>
              <p:nvPr/>
            </p:nvSpPr>
            <p:spPr>
              <a:xfrm>
                <a:off x="-373712" y="79513"/>
                <a:ext cx="2496710" cy="5362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3)	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B3A2031-B3A1-45CA-9027-2C4DEC2DD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3712" y="79513"/>
                <a:ext cx="2496710" cy="536237"/>
              </a:xfrm>
              <a:prstGeom prst="rect">
                <a:avLst/>
              </a:prstGeom>
              <a:blipFill>
                <a:blip r:embed="rId2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275A592-3C31-4BCB-AB5D-AA1AEF8589E8}"/>
                  </a:ext>
                </a:extLst>
              </p:cNvPr>
              <p:cNvSpPr txBox="1"/>
              <p:nvPr/>
            </p:nvSpPr>
            <p:spPr>
              <a:xfrm>
                <a:off x="532737" y="721782"/>
                <a:ext cx="1908313" cy="3695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275A592-3C31-4BCB-AB5D-AA1AEF858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37" y="721782"/>
                <a:ext cx="1908313" cy="3695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40B6A1-5343-4FD0-9BF3-FF0E0DC64599}"/>
                  </a:ext>
                </a:extLst>
              </p:cNvPr>
              <p:cNvSpPr txBox="1"/>
              <p:nvPr/>
            </p:nvSpPr>
            <p:spPr>
              <a:xfrm>
                <a:off x="2603707" y="635152"/>
                <a:ext cx="5244641" cy="575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=4(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40B6A1-5343-4FD0-9BF3-FF0E0DC64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707" y="635152"/>
                <a:ext cx="5244641" cy="575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38E5E3-8E04-4E01-BA46-C5E5A0EDE972}"/>
                  </a:ext>
                </a:extLst>
              </p:cNvPr>
              <p:cNvSpPr txBox="1"/>
              <p:nvPr/>
            </p:nvSpPr>
            <p:spPr>
              <a:xfrm>
                <a:off x="-30482" y="1279987"/>
                <a:ext cx="4324185" cy="7157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4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𝑢</m:t>
                                      </m:r>
                                    </m:e>
                                  </m:rad>
                                </m:den>
                              </m:f>
                              <m:f>
                                <m:f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4(</m:t>
                                  </m:r>
                                  <m:sSup>
                                    <m:sSup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+1)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38E5E3-8E04-4E01-BA46-C5E5A0EDE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2" y="1279987"/>
                <a:ext cx="4324185" cy="715790"/>
              </a:xfrm>
              <a:prstGeom prst="rect">
                <a:avLst/>
              </a:prstGeom>
              <a:blipFill>
                <a:blip r:embed="rId5"/>
                <a:stretch>
                  <a:fillRect r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1D0917A-3692-4D05-ABB6-4F006B858686}"/>
                  </a:ext>
                </a:extLst>
              </p:cNvPr>
              <p:cNvSpPr txBox="1"/>
              <p:nvPr/>
            </p:nvSpPr>
            <p:spPr>
              <a:xfrm>
                <a:off x="4521215" y="1347745"/>
                <a:ext cx="128240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1D0917A-3692-4D05-ABB6-4F006B858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215" y="1347745"/>
                <a:ext cx="1282402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F9C9FF9-90FA-4662-9E0A-9AF8B97A2A82}"/>
                  </a:ext>
                </a:extLst>
              </p:cNvPr>
              <p:cNvSpPr txBox="1"/>
              <p:nvPr/>
            </p:nvSpPr>
            <p:spPr>
              <a:xfrm>
                <a:off x="5803617" y="1347745"/>
                <a:ext cx="1502655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F9C9FF9-90FA-4662-9E0A-9AF8B97A2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617" y="1347745"/>
                <a:ext cx="1502655" cy="7265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1BE542-76B5-4026-A900-061BFD5B61AD}"/>
                  </a:ext>
                </a:extLst>
              </p:cNvPr>
              <p:cNvSpPr txBox="1"/>
              <p:nvPr/>
            </p:nvSpPr>
            <p:spPr>
              <a:xfrm>
                <a:off x="7285689" y="1316679"/>
                <a:ext cx="1076961" cy="788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1BE542-76B5-4026-A900-061BFD5B6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689" y="1316679"/>
                <a:ext cx="1076961" cy="7886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4A51FDF-233E-4840-8BDE-3ECB157FA4C5}"/>
                  </a:ext>
                </a:extLst>
              </p:cNvPr>
              <p:cNvSpPr txBox="1"/>
              <p:nvPr/>
            </p:nvSpPr>
            <p:spPr>
              <a:xfrm>
                <a:off x="1975899" y="2184448"/>
                <a:ext cx="247946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4A51FDF-233E-4840-8BDE-3ECB157FA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899" y="2184448"/>
                <a:ext cx="2479461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A278CD-50AA-49B3-B5A7-62EA477245F0}"/>
                  </a:ext>
                </a:extLst>
              </p:cNvPr>
              <p:cNvSpPr txBox="1"/>
              <p:nvPr/>
            </p:nvSpPr>
            <p:spPr>
              <a:xfrm>
                <a:off x="4615732" y="2184448"/>
                <a:ext cx="159255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A278CD-50AA-49B3-B5A7-62EA47724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732" y="2184448"/>
                <a:ext cx="1592552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A1D8EB7-FE87-413E-9D08-ED5094ADC621}"/>
                  </a:ext>
                </a:extLst>
              </p:cNvPr>
              <p:cNvSpPr txBox="1"/>
              <p:nvPr/>
            </p:nvSpPr>
            <p:spPr>
              <a:xfrm>
                <a:off x="-373712" y="2870336"/>
                <a:ext cx="2154804" cy="5873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4)	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A1D8EB7-FE87-413E-9D08-ED5094ADC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3712" y="2870336"/>
                <a:ext cx="2154804" cy="587340"/>
              </a:xfrm>
              <a:prstGeom prst="rect">
                <a:avLst/>
              </a:prstGeom>
              <a:blipFill>
                <a:blip r:embed="rId11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2BDA14C-6D02-438F-82BC-AAC9D7FDDDDE}"/>
                  </a:ext>
                </a:extLst>
              </p:cNvPr>
              <p:cNvSpPr txBox="1"/>
              <p:nvPr/>
            </p:nvSpPr>
            <p:spPr>
              <a:xfrm>
                <a:off x="570020" y="3599912"/>
                <a:ext cx="1160702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2BDA14C-6D02-438F-82BC-AAC9D7FDD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20" y="3599912"/>
                <a:ext cx="1160702" cy="280077"/>
              </a:xfrm>
              <a:prstGeom prst="rect">
                <a:avLst/>
              </a:prstGeom>
              <a:blipFill>
                <a:blip r:embed="rId12"/>
                <a:stretch>
                  <a:fillRect l="-4737" r="-210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B7B106D-5AC9-4C2E-A9A7-BCB37373A03B}"/>
                  </a:ext>
                </a:extLst>
              </p:cNvPr>
              <p:cNvSpPr txBox="1"/>
              <p:nvPr/>
            </p:nvSpPr>
            <p:spPr>
              <a:xfrm>
                <a:off x="2602858" y="3409058"/>
                <a:ext cx="4682831" cy="9418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B7B106D-5AC9-4C2E-A9A7-BCB37373A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858" y="3409058"/>
                <a:ext cx="4682831" cy="9418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A22AAB0-6CD8-4296-9254-C20375C32585}"/>
                  </a:ext>
                </a:extLst>
              </p:cNvPr>
              <p:cNvSpPr txBox="1"/>
              <p:nvPr/>
            </p:nvSpPr>
            <p:spPr>
              <a:xfrm>
                <a:off x="331832" y="4154950"/>
                <a:ext cx="3238303" cy="851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A22AAB0-6CD8-4296-9254-C20375C32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32" y="4154950"/>
                <a:ext cx="3238303" cy="8517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0CC45C-8D0A-456B-AFFF-3C61EF2878DF}"/>
                  </a:ext>
                </a:extLst>
              </p:cNvPr>
              <p:cNvSpPr txBox="1"/>
              <p:nvPr/>
            </p:nvSpPr>
            <p:spPr>
              <a:xfrm>
                <a:off x="3403328" y="4238756"/>
                <a:ext cx="1188146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0CC45C-8D0A-456B-AFFF-3C61EF287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328" y="4238756"/>
                <a:ext cx="1188146" cy="7265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B2D2720-9914-47F4-9F03-3E242736150F}"/>
                  </a:ext>
                </a:extLst>
              </p:cNvPr>
              <p:cNvSpPr txBox="1"/>
              <p:nvPr/>
            </p:nvSpPr>
            <p:spPr>
              <a:xfrm>
                <a:off x="4885298" y="4442304"/>
                <a:ext cx="10245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1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B2D2720-9914-47F4-9F03-3E2427361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298" y="4442304"/>
                <a:ext cx="1024511" cy="276999"/>
              </a:xfrm>
              <a:prstGeom prst="rect">
                <a:avLst/>
              </a:prstGeom>
              <a:blipFill>
                <a:blip r:embed="rId16"/>
                <a:stretch>
                  <a:fillRect l="-2381" r="-1786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296F42-F6F9-427D-A24F-A542E02D4886}"/>
                  </a:ext>
                </a:extLst>
              </p:cNvPr>
              <p:cNvSpPr txBox="1"/>
              <p:nvPr/>
            </p:nvSpPr>
            <p:spPr>
              <a:xfrm>
                <a:off x="6096000" y="4442304"/>
                <a:ext cx="8866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𝑑𝑧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296F42-F6F9-427D-A24F-A542E02D4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42304"/>
                <a:ext cx="886653" cy="276999"/>
              </a:xfrm>
              <a:prstGeom prst="rect">
                <a:avLst/>
              </a:prstGeom>
              <a:blipFill>
                <a:blip r:embed="rId17"/>
                <a:stretch>
                  <a:fillRect l="-5517" r="-5517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C045799-B213-4CF4-B452-6F146FF97620}"/>
                  </a:ext>
                </a:extLst>
              </p:cNvPr>
              <p:cNvSpPr txBox="1"/>
              <p:nvPr/>
            </p:nvSpPr>
            <p:spPr>
              <a:xfrm>
                <a:off x="1535023" y="4929942"/>
                <a:ext cx="140378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C045799-B213-4CF4-B452-6F146FF97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023" y="4929942"/>
                <a:ext cx="1403782" cy="7265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21746D5-5FB7-4F32-99AA-984C83D50775}"/>
                  </a:ext>
                </a:extLst>
              </p:cNvPr>
              <p:cNvSpPr txBox="1"/>
              <p:nvPr/>
            </p:nvSpPr>
            <p:spPr>
              <a:xfrm>
                <a:off x="2983020" y="5143119"/>
                <a:ext cx="1089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21746D5-5FB7-4F32-99AA-984C83D50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020" y="5143119"/>
                <a:ext cx="1089081" cy="276999"/>
              </a:xfrm>
              <a:prstGeom prst="rect">
                <a:avLst/>
              </a:prstGeom>
              <a:blipFill>
                <a:blip r:embed="rId19"/>
                <a:stretch>
                  <a:fillRect l="-3911" r="-111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F2ECB24-D367-480E-9AAE-AAEA486167EB}"/>
                  </a:ext>
                </a:extLst>
              </p:cNvPr>
              <p:cNvSpPr txBox="1"/>
              <p:nvPr/>
            </p:nvSpPr>
            <p:spPr>
              <a:xfrm>
                <a:off x="4120867" y="5176195"/>
                <a:ext cx="1304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F2ECB24-D367-480E-9AAE-AAEA48616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867" y="5176195"/>
                <a:ext cx="1304396" cy="276999"/>
              </a:xfrm>
              <a:prstGeom prst="rect">
                <a:avLst/>
              </a:prstGeom>
              <a:blipFill>
                <a:blip r:embed="rId20"/>
                <a:stretch>
                  <a:fillRect l="-4206" t="-2174" r="-935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6F84A9-93E0-481B-B934-DDFC5FC9ABD2}"/>
                  </a:ext>
                </a:extLst>
              </p:cNvPr>
              <p:cNvSpPr txBox="1"/>
              <p:nvPr/>
            </p:nvSpPr>
            <p:spPr>
              <a:xfrm>
                <a:off x="5485251" y="5124748"/>
                <a:ext cx="1169807" cy="313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6F84A9-93E0-481B-B934-DDFC5FC9A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251" y="5124748"/>
                <a:ext cx="1169807" cy="313740"/>
              </a:xfrm>
              <a:prstGeom prst="rect">
                <a:avLst/>
              </a:prstGeom>
              <a:blipFill>
                <a:blip r:embed="rId21"/>
                <a:stretch>
                  <a:fillRect l="-4688" r="-3646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75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C8C0FF1-2D0A-4A50-B4B4-C4BAAF86ED9A}"/>
                  </a:ext>
                </a:extLst>
              </p:cNvPr>
              <p:cNvSpPr txBox="1"/>
              <p:nvPr/>
            </p:nvSpPr>
            <p:spPr>
              <a:xfrm>
                <a:off x="510175" y="354760"/>
                <a:ext cx="2192572" cy="4921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5) 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𝑙𝑛</m:t>
                                </m:r>
                              </m:fNam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C8C0FF1-2D0A-4A50-B4B4-C4BAAF86E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75" y="354760"/>
                <a:ext cx="2192572" cy="492135"/>
              </a:xfrm>
              <a:prstGeom prst="rect">
                <a:avLst/>
              </a:prstGeom>
              <a:blipFill>
                <a:blip r:embed="rId2"/>
                <a:stretch>
                  <a:fillRect l="-4735" t="-98765" b="-156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148FE9A-81D1-4A37-A7DB-BA20ACE0259C}"/>
                  </a:ext>
                </a:extLst>
              </p:cNvPr>
              <p:cNvSpPr txBox="1"/>
              <p:nvPr/>
            </p:nvSpPr>
            <p:spPr>
              <a:xfrm>
                <a:off x="1488440" y="1034716"/>
                <a:ext cx="12143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148FE9A-81D1-4A37-A7DB-BA20ACE02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440" y="1034716"/>
                <a:ext cx="1214307" cy="276999"/>
              </a:xfrm>
              <a:prstGeom prst="rect">
                <a:avLst/>
              </a:prstGeom>
              <a:blipFill>
                <a:blip r:embed="rId3"/>
                <a:stretch>
                  <a:fillRect l="-4020" r="-402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494CDE-0A1F-4644-BE7A-7D806E6D3267}"/>
                  </a:ext>
                </a:extLst>
              </p:cNvPr>
              <p:cNvSpPr txBox="1"/>
              <p:nvPr/>
            </p:nvSpPr>
            <p:spPr>
              <a:xfrm>
                <a:off x="3291144" y="873139"/>
                <a:ext cx="234096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𝑥𝑑𝑢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494CDE-0A1F-4644-BE7A-7D806E6D3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144" y="873139"/>
                <a:ext cx="2340962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C23E8E-B883-4927-8585-02AAAE5C435B}"/>
                  </a:ext>
                </a:extLst>
              </p:cNvPr>
              <p:cNvSpPr txBox="1"/>
              <p:nvPr/>
            </p:nvSpPr>
            <p:spPr>
              <a:xfrm>
                <a:off x="1384995" y="1651577"/>
                <a:ext cx="2492175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18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nary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C23E8E-B883-4927-8585-02AAAE5C4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995" y="1651577"/>
                <a:ext cx="2492175" cy="680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B8AF7B-1D75-4898-9F4A-62955DFAE193}"/>
                  </a:ext>
                </a:extLst>
              </p:cNvPr>
              <p:cNvSpPr txBox="1"/>
              <p:nvPr/>
            </p:nvSpPr>
            <p:spPr>
              <a:xfrm>
                <a:off x="3826097" y="1651577"/>
                <a:ext cx="931024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𝑢𝑑𝑢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B8AF7B-1D75-4898-9F4A-62955DFAE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097" y="1651577"/>
                <a:ext cx="931024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BBB7D76-F773-46B8-9CFD-0CB39FABD6B8}"/>
                  </a:ext>
                </a:extLst>
              </p:cNvPr>
              <p:cNvSpPr txBox="1"/>
              <p:nvPr/>
            </p:nvSpPr>
            <p:spPr>
              <a:xfrm>
                <a:off x="4745901" y="1666475"/>
                <a:ext cx="102174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BBB7D76-F773-46B8-9CFD-0CB39FABD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01" y="1666475"/>
                <a:ext cx="1021744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2EB2A-8DF8-4329-9F96-15E63816CD3E}"/>
                  </a:ext>
                </a:extLst>
              </p:cNvPr>
              <p:cNvSpPr txBox="1"/>
              <p:nvPr/>
            </p:nvSpPr>
            <p:spPr>
              <a:xfrm>
                <a:off x="5307743" y="1620308"/>
                <a:ext cx="202105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82EB2A-8DF8-4329-9F96-15E63816C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743" y="1620308"/>
                <a:ext cx="2021058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8DABF7-ED5B-4211-A464-939D5F60CA47}"/>
                  </a:ext>
                </a:extLst>
              </p:cNvPr>
              <p:cNvSpPr txBox="1"/>
              <p:nvPr/>
            </p:nvSpPr>
            <p:spPr>
              <a:xfrm>
                <a:off x="275738" y="2475582"/>
                <a:ext cx="1447137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6)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8DABF7-ED5B-4211-A464-939D5F60C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38" y="2475582"/>
                <a:ext cx="1447137" cy="6805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0E626E-EE56-4AFC-9886-91A150B190E0}"/>
                  </a:ext>
                </a:extLst>
              </p:cNvPr>
              <p:cNvSpPr txBox="1"/>
              <p:nvPr/>
            </p:nvSpPr>
            <p:spPr>
              <a:xfrm>
                <a:off x="1334433" y="3163892"/>
                <a:ext cx="12143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0E626E-EE56-4AFC-9886-91A150B19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433" y="3163892"/>
                <a:ext cx="1214307" cy="276999"/>
              </a:xfrm>
              <a:prstGeom prst="rect">
                <a:avLst/>
              </a:prstGeom>
              <a:blipFill>
                <a:blip r:embed="rId10"/>
                <a:stretch>
                  <a:fillRect l="-4523" r="-402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800A9D-6B1C-438F-AA37-FB1940C2321E}"/>
                  </a:ext>
                </a:extLst>
              </p:cNvPr>
              <p:cNvSpPr txBox="1"/>
              <p:nvPr/>
            </p:nvSpPr>
            <p:spPr>
              <a:xfrm>
                <a:off x="3115518" y="3042191"/>
                <a:ext cx="234096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𝑥𝑑𝑢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800A9D-6B1C-438F-AA37-FB1940C23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518" y="3042191"/>
                <a:ext cx="2340962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782AA1-B210-45C9-A5B4-BBAE60ABD6DB}"/>
                  </a:ext>
                </a:extLst>
              </p:cNvPr>
              <p:cNvSpPr txBox="1"/>
              <p:nvPr/>
            </p:nvSpPr>
            <p:spPr>
              <a:xfrm>
                <a:off x="1096582" y="3592064"/>
                <a:ext cx="2091194" cy="6805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18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𝑥𝑑𝑢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782AA1-B210-45C9-A5B4-BBAE60ABD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82" y="3592064"/>
                <a:ext cx="2091194" cy="68056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F8C4CA7-BC7F-4D5D-B58B-6B9B187A717D}"/>
                  </a:ext>
                </a:extLst>
              </p:cNvPr>
              <p:cNvSpPr txBox="1"/>
              <p:nvPr/>
            </p:nvSpPr>
            <p:spPr>
              <a:xfrm>
                <a:off x="2950878" y="3592062"/>
                <a:ext cx="1119493" cy="6805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F8C4CA7-BC7F-4D5D-B58B-6B9B187A7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878" y="3592062"/>
                <a:ext cx="1119493" cy="68056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E1D6A6-2974-4102-A1FD-144D0DFCBAFF}"/>
                  </a:ext>
                </a:extLst>
              </p:cNvPr>
              <p:cNvSpPr txBox="1"/>
              <p:nvPr/>
            </p:nvSpPr>
            <p:spPr>
              <a:xfrm>
                <a:off x="4051288" y="3793846"/>
                <a:ext cx="12079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E1D6A6-2974-4102-A1FD-144D0DFCB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288" y="3793846"/>
                <a:ext cx="1207959" cy="276999"/>
              </a:xfrm>
              <a:prstGeom prst="rect">
                <a:avLst/>
              </a:prstGeom>
              <a:blipFill>
                <a:blip r:embed="rId14"/>
                <a:stretch>
                  <a:fillRect l="-4545" r="-1515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C2C3C8-66C7-4E55-8091-8EB28B370B04}"/>
                  </a:ext>
                </a:extLst>
              </p:cNvPr>
              <p:cNvSpPr txBox="1"/>
              <p:nvPr/>
            </p:nvSpPr>
            <p:spPr>
              <a:xfrm>
                <a:off x="5307743" y="3741780"/>
                <a:ext cx="1319916" cy="3811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C2C3C8-66C7-4E55-8091-8EB28B370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743" y="3741780"/>
                <a:ext cx="1319916" cy="3811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3EF230-64F6-4A68-B4C9-3C5E101427DF}"/>
                  </a:ext>
                </a:extLst>
              </p:cNvPr>
              <p:cNvSpPr txBox="1"/>
              <p:nvPr/>
            </p:nvSpPr>
            <p:spPr>
              <a:xfrm>
                <a:off x="287883" y="4533500"/>
                <a:ext cx="1854296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7)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3EF230-64F6-4A68-B4C9-3C5E10142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83" y="4533500"/>
                <a:ext cx="1854296" cy="6805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F90D3C-E6C1-4404-8DB9-AAED40D56F66}"/>
                  </a:ext>
                </a:extLst>
              </p:cNvPr>
              <p:cNvSpPr txBox="1"/>
              <p:nvPr/>
            </p:nvSpPr>
            <p:spPr>
              <a:xfrm>
                <a:off x="257481" y="5315246"/>
                <a:ext cx="224689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8)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9+18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(5−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F90D3C-E6C1-4404-8DB9-AAED40D56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81" y="5315246"/>
                <a:ext cx="2246897" cy="7265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F4631D-4FFB-4791-96F9-11BDAD0F36F1}"/>
                  </a:ext>
                </a:extLst>
              </p:cNvPr>
              <p:cNvSpPr txBox="1"/>
              <p:nvPr/>
            </p:nvSpPr>
            <p:spPr>
              <a:xfrm>
                <a:off x="257481" y="5989912"/>
                <a:ext cx="1795006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9) 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F4631D-4FFB-4791-96F9-11BDAD0F3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81" y="5989912"/>
                <a:ext cx="1795006" cy="680571"/>
              </a:xfrm>
              <a:prstGeom prst="rect">
                <a:avLst/>
              </a:prstGeom>
              <a:blipFill>
                <a:blip r:embed="rId18"/>
                <a:stretch>
                  <a:fillRect l="-6780" t="-126126" r="-4746" b="-165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62EA87D-AE0B-4033-892F-F71B50AEFBFD}"/>
                  </a:ext>
                </a:extLst>
              </p:cNvPr>
              <p:cNvSpPr txBox="1"/>
              <p:nvPr/>
            </p:nvSpPr>
            <p:spPr>
              <a:xfrm>
                <a:off x="2913749" y="5971521"/>
                <a:ext cx="2073302" cy="6878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10)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62EA87D-AE0B-4033-892F-F71B50AEF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749" y="5971521"/>
                <a:ext cx="2073302" cy="687881"/>
              </a:xfrm>
              <a:prstGeom prst="rect">
                <a:avLst/>
              </a:prstGeom>
              <a:blipFill>
                <a:blip r:embed="rId19"/>
                <a:stretch>
                  <a:fillRect l="-5588" t="-124107" b="-16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27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623A6066-6ADE-4243-B0F1-E138E787927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2695" y="555473"/>
            <a:ext cx="8399463" cy="369332"/>
          </a:xfrm>
        </p:spPr>
        <p:txBody>
          <a:bodyPr wrap="square" lIns="0" tIns="0" rIns="0" bIns="0" anchor="ctr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Example 2 </a:t>
            </a:r>
            <a:r>
              <a:rPr lang="en-US" sz="2400" b="1" dirty="0">
                <a:solidFill>
                  <a:schemeClr val="tx1"/>
                </a:solidFill>
              </a:rPr>
              <a:t>– Applying the Power Rule for Integration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62B006FF-7657-470C-8893-7ED3BC080D7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3129" y="1181426"/>
            <a:ext cx="997094" cy="369332"/>
          </a:xfr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FA3"/>
                </a:solidFill>
              </a:rPr>
              <a:t>a. </a:t>
            </a:r>
            <a:r>
              <a:rPr lang="en-US" sz="2400" dirty="0"/>
              <a:t>Find </a:t>
            </a:r>
          </a:p>
        </p:txBody>
      </p:sp>
      <p:graphicFrame>
        <p:nvGraphicFramePr>
          <p:cNvPr id="4" name="Object 3" descr="Integral left parenthesis x plus 1 right parenthesis super 20 baseline dx.">
            <a:extLst>
              <a:ext uri="{FF2B5EF4-FFF2-40B4-BE49-F238E27FC236}">
                <a16:creationId xmlns:a16="http://schemas.microsoft.com/office/drawing/2014/main" id="{08DD5380-23BE-4AE6-AACD-0BF658FB2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279533"/>
              </p:ext>
            </p:extLst>
          </p:nvPr>
        </p:nvGraphicFramePr>
        <p:xfrm>
          <a:off x="1376109" y="1146436"/>
          <a:ext cx="1211870" cy="49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0" name="Equation" r:id="rId3" imgW="749160" imgH="304560" progId="Equation.DSMT4">
                  <p:embed/>
                </p:oleObj>
              </mc:Choice>
              <mc:Fallback>
                <p:oleObj name="Equation" r:id="rId3" imgW="749160" imgH="304560" progId="Equation.DSMT4">
                  <p:embed/>
                  <p:pic>
                    <p:nvPicPr>
                      <p:cNvPr id="12" name="Object 11" descr="Integral left parenthesis x plus 1 right parenthesis super 20 baseline dx.">
                        <a:extLst>
                          <a:ext uri="{FF2B5EF4-FFF2-40B4-BE49-F238E27FC236}">
                            <a16:creationId xmlns:a16="http://schemas.microsoft.com/office/drawing/2014/main" id="{CBD32489-A536-42CF-9935-2256F0623E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109" y="1146436"/>
                        <a:ext cx="1211870" cy="490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BAD3F46D-AF21-4F0D-A699-C509C09EA96D}"/>
              </a:ext>
            </a:extLst>
          </p:cNvPr>
          <p:cNvSpPr txBox="1">
            <a:spLocks/>
          </p:cNvSpPr>
          <p:nvPr/>
        </p:nvSpPr>
        <p:spPr>
          <a:xfrm>
            <a:off x="308985" y="1658657"/>
            <a:ext cx="2786005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Solution: We will set </a:t>
            </a:r>
            <a:endParaRPr lang="en-US" sz="2400" dirty="0"/>
          </a:p>
        </p:txBody>
      </p:sp>
      <p:graphicFrame>
        <p:nvGraphicFramePr>
          <p:cNvPr id="6" name="Object 5" descr="u equals x plus one.">
            <a:extLst>
              <a:ext uri="{FF2B5EF4-FFF2-40B4-BE49-F238E27FC236}">
                <a16:creationId xmlns:a16="http://schemas.microsoft.com/office/drawing/2014/main" id="{3B1136A2-FFF0-4D2D-B17A-198619C13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80849"/>
              </p:ext>
            </p:extLst>
          </p:nvPr>
        </p:nvGraphicFramePr>
        <p:xfrm>
          <a:off x="3211513" y="1714500"/>
          <a:ext cx="9937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1" name="Equation" r:id="rId5" imgW="558720" imgH="164880" progId="Equation.DSMT4">
                  <p:embed/>
                </p:oleObj>
              </mc:Choice>
              <mc:Fallback>
                <p:oleObj name="Equation" r:id="rId5" imgW="558720" imgH="164880" progId="Equation.DSMT4">
                  <p:embed/>
                  <p:pic>
                    <p:nvPicPr>
                      <p:cNvPr id="22" name="Object 21" descr="u equals x plus one.">
                        <a:extLst>
                          <a:ext uri="{FF2B5EF4-FFF2-40B4-BE49-F238E27FC236}">
                            <a16:creationId xmlns:a16="http://schemas.microsoft.com/office/drawing/2014/main" id="{EECB1A7A-3E1A-4022-8BEE-823A85F56C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1714500"/>
                        <a:ext cx="993775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CE2F4019-40EE-47FF-A1A6-87DEDDD4E7CD}"/>
              </a:ext>
            </a:extLst>
          </p:cNvPr>
          <p:cNvSpPr txBox="1">
            <a:spLocks/>
          </p:cNvSpPr>
          <p:nvPr/>
        </p:nvSpPr>
        <p:spPr>
          <a:xfrm>
            <a:off x="4389432" y="1657446"/>
            <a:ext cx="748757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defRPr sz="2400">
                <a:solidFill>
                  <a:schemeClr val="dk1"/>
                </a:solidFill>
              </a:defRPr>
            </a:lvl1pPr>
            <a:lvl2pPr marL="742950" indent="-18415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>
                <a:solidFill>
                  <a:schemeClr val="dk1"/>
                </a:solidFill>
              </a:defRPr>
            </a:lvl2pPr>
            <a:lvl3pPr marL="1143000" indent="-12700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>
                <a:solidFill>
                  <a:schemeClr val="dk1"/>
                </a:solidFill>
              </a:defRPr>
            </a:lvl3pPr>
            <a:lvl4pPr marL="1600200" indent="-12700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>
                <a:solidFill>
                  <a:schemeClr val="dk1"/>
                </a:solidFill>
              </a:defRPr>
            </a:lvl4pPr>
            <a:lvl5pPr marL="2057400" indent="-12700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5pPr>
            <a:lvl6pPr marL="25146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6pPr>
            <a:lvl7pPr marL="29718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7pPr>
            <a:lvl8pPr marL="34290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8pPr>
            <a:lvl9pPr marL="38862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ym typeface="Symbol" panose="05050102010706020507" pitchFamily="18" charset="2"/>
              </a:rPr>
              <a:t>Then</a:t>
            </a:r>
            <a:endParaRPr lang="en-IN" dirty="0"/>
          </a:p>
        </p:txBody>
      </p:sp>
      <p:graphicFrame>
        <p:nvGraphicFramePr>
          <p:cNvPr id="8" name="Object 7" descr="d u equals d x.">
            <a:extLst>
              <a:ext uri="{FF2B5EF4-FFF2-40B4-BE49-F238E27FC236}">
                <a16:creationId xmlns:a16="http://schemas.microsoft.com/office/drawing/2014/main" id="{6F57D231-FC15-44AE-B24F-7ACE616B8F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964277"/>
              </p:ext>
            </p:extLst>
          </p:nvPr>
        </p:nvGraphicFramePr>
        <p:xfrm>
          <a:off x="5284377" y="1675269"/>
          <a:ext cx="10350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2" name="Equation" r:id="rId7" imgW="520560" imgH="190440" progId="Equation.DSMT4">
                  <p:embed/>
                </p:oleObj>
              </mc:Choice>
              <mc:Fallback>
                <p:oleObj name="Equation" r:id="rId7" imgW="520560" imgH="190440" progId="Equation.DSMT4">
                  <p:embed/>
                  <p:pic>
                    <p:nvPicPr>
                      <p:cNvPr id="26" name="Object 25" descr="d u equals d x.">
                        <a:extLst>
                          <a:ext uri="{FF2B5EF4-FFF2-40B4-BE49-F238E27FC236}">
                            <a16:creationId xmlns:a16="http://schemas.microsoft.com/office/drawing/2014/main" id="{B0654A79-3352-462D-96A0-5E4160444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377" y="1675269"/>
                        <a:ext cx="103505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E0293916-5CF9-4E4F-9233-3CEB92D904A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75506" y="1685349"/>
            <a:ext cx="655076" cy="369332"/>
          </a:xfr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and</a:t>
            </a:r>
            <a:endParaRPr lang="en-IN" sz="2400" dirty="0"/>
          </a:p>
        </p:txBody>
      </p:sp>
      <p:graphicFrame>
        <p:nvGraphicFramePr>
          <p:cNvPr id="10" name="Object 9" descr="Integral left parenthesis x plus 1 right parenthesis super 20.">
            <a:extLst>
              <a:ext uri="{FF2B5EF4-FFF2-40B4-BE49-F238E27FC236}">
                <a16:creationId xmlns:a16="http://schemas.microsoft.com/office/drawing/2014/main" id="{FF44F48B-78DF-45FD-9B4B-7550A7EB5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929149"/>
              </p:ext>
            </p:extLst>
          </p:nvPr>
        </p:nvGraphicFramePr>
        <p:xfrm>
          <a:off x="6989018" y="1593850"/>
          <a:ext cx="126206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3" name="Equation" r:id="rId9" imgW="634680" imgH="279360" progId="Equation.DSMT4">
                  <p:embed/>
                </p:oleObj>
              </mc:Choice>
              <mc:Fallback>
                <p:oleObj name="Equation" r:id="rId9" imgW="634680" imgH="279360" progId="Equation.DSMT4">
                  <p:embed/>
                  <p:pic>
                    <p:nvPicPr>
                      <p:cNvPr id="25" name="Object 24" descr="Integral left parenthesis x plus 1 right parenthesis super 20.">
                        <a:extLst>
                          <a:ext uri="{FF2B5EF4-FFF2-40B4-BE49-F238E27FC236}">
                            <a16:creationId xmlns:a16="http://schemas.microsoft.com/office/drawing/2014/main" id="{B0654A79-3352-462D-96A0-5E4160444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018" y="1593850"/>
                        <a:ext cx="126206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1400161A-6B04-4A23-BE87-AB6A98FB196F}"/>
              </a:ext>
            </a:extLst>
          </p:cNvPr>
          <p:cNvSpPr txBox="1">
            <a:spLocks/>
          </p:cNvSpPr>
          <p:nvPr/>
        </p:nvSpPr>
        <p:spPr>
          <a:xfrm>
            <a:off x="317736" y="2297194"/>
            <a:ext cx="212470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>
                <a:sym typeface="Symbol" panose="05050102010706020507" pitchFamily="18" charset="2"/>
              </a:rPr>
              <a:t>dx has the form</a:t>
            </a:r>
            <a:endParaRPr lang="en-IN" sz="2400" dirty="0"/>
          </a:p>
        </p:txBody>
      </p:sp>
      <p:graphicFrame>
        <p:nvGraphicFramePr>
          <p:cNvPr id="12" name="Object 11" descr="Solution for integral left parenthesis x plus 1 right parenthesis super 20 baseline dx.&#10;Long description is available in notes, Press F6.">
            <a:extLst>
              <a:ext uri="{FF2B5EF4-FFF2-40B4-BE49-F238E27FC236}">
                <a16:creationId xmlns:a16="http://schemas.microsoft.com/office/drawing/2014/main" id="{9F185DBA-8218-4608-9CA3-8A6AFEB592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658757"/>
              </p:ext>
            </p:extLst>
          </p:nvPr>
        </p:nvGraphicFramePr>
        <p:xfrm>
          <a:off x="2482850" y="2201863"/>
          <a:ext cx="47450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4" name="Equation" r:id="rId11" imgW="3238200" imgH="393480" progId="Equation.DSMT4">
                  <p:embed/>
                </p:oleObj>
              </mc:Choice>
              <mc:Fallback>
                <p:oleObj name="Equation" r:id="rId11" imgW="3238200" imgH="393480" progId="Equation.DSMT4">
                  <p:embed/>
                  <p:pic>
                    <p:nvPicPr>
                      <p:cNvPr id="9" name="Object 8" descr="Solution for integral left parenthesis x plus 1 right parenthesis super 20 baseline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DD2E38C8-477A-447D-BEF7-3A13EB4376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2201863"/>
                        <a:ext cx="47450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D1F92A3-5271-4604-BC16-F5CC7BD95127}"/>
              </a:ext>
            </a:extLst>
          </p:cNvPr>
          <p:cNvSpPr txBox="1">
            <a:spLocks/>
          </p:cNvSpPr>
          <p:nvPr/>
        </p:nvSpPr>
        <p:spPr>
          <a:xfrm>
            <a:off x="312738" y="2899354"/>
            <a:ext cx="1087283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>
                <a:solidFill>
                  <a:srgbClr val="007FA3"/>
                </a:solidFill>
              </a:rPr>
              <a:t>b. </a:t>
            </a:r>
            <a:r>
              <a:rPr lang="en-US" sz="2400"/>
              <a:t>Find</a:t>
            </a:r>
            <a:endParaRPr lang="en-IN" sz="2400" dirty="0"/>
          </a:p>
        </p:txBody>
      </p:sp>
      <p:graphicFrame>
        <p:nvGraphicFramePr>
          <p:cNvPr id="14" name="Object 13" descr="Integral 3 x super 2  left parenthesis x super 3 plus 7 right parenthesis super 3 baseline d x.">
            <a:extLst>
              <a:ext uri="{FF2B5EF4-FFF2-40B4-BE49-F238E27FC236}">
                <a16:creationId xmlns:a16="http://schemas.microsoft.com/office/drawing/2014/main" id="{DAAE1ABE-D800-4D44-B56C-8C21483C3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328332"/>
              </p:ext>
            </p:extLst>
          </p:nvPr>
        </p:nvGraphicFramePr>
        <p:xfrm>
          <a:off x="1309832" y="2837295"/>
          <a:ext cx="20193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5" name="Equation" r:id="rId13" imgW="1015920" imgH="279360" progId="Equation.DSMT4">
                  <p:embed/>
                </p:oleObj>
              </mc:Choice>
              <mc:Fallback>
                <p:oleObj name="Equation" r:id="rId13" imgW="1015920" imgH="279360" progId="Equation.DSMT4">
                  <p:embed/>
                  <p:pic>
                    <p:nvPicPr>
                      <p:cNvPr id="24" name="Object 23" descr="Integral 3 x super 2  left parenthesis x super 3 plus 7 right parenthesis super 3 baseline d x.">
                        <a:extLst>
                          <a:ext uri="{FF2B5EF4-FFF2-40B4-BE49-F238E27FC236}">
                            <a16:creationId xmlns:a16="http://schemas.microsoft.com/office/drawing/2014/main" id="{B0654A79-3352-462D-96A0-5E4160444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832" y="2837295"/>
                        <a:ext cx="20193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A28B7FFC-C653-4B4F-B880-BA867D71F12B}"/>
              </a:ext>
            </a:extLst>
          </p:cNvPr>
          <p:cNvSpPr txBox="1">
            <a:spLocks/>
          </p:cNvSpPr>
          <p:nvPr/>
        </p:nvSpPr>
        <p:spPr>
          <a:xfrm>
            <a:off x="336803" y="3518020"/>
            <a:ext cx="1773692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>
                <a:sym typeface="Symbol" panose="05050102010706020507" pitchFamily="18" charset="2"/>
              </a:rPr>
              <a:t>Solution: Let</a:t>
            </a:r>
            <a:endParaRPr lang="en-IN" sz="2400" dirty="0"/>
          </a:p>
        </p:txBody>
      </p:sp>
      <p:graphicFrame>
        <p:nvGraphicFramePr>
          <p:cNvPr id="16" name="Object 15" descr="u equals x super 3 plus seven.">
            <a:extLst>
              <a:ext uri="{FF2B5EF4-FFF2-40B4-BE49-F238E27FC236}">
                <a16:creationId xmlns:a16="http://schemas.microsoft.com/office/drawing/2014/main" id="{968A6EF4-455A-4FE3-8A2F-D3E4EDC32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04512"/>
              </p:ext>
            </p:extLst>
          </p:nvPr>
        </p:nvGraphicFramePr>
        <p:xfrm>
          <a:off x="2180827" y="3463636"/>
          <a:ext cx="1362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6" name="Equation" r:id="rId15" imgW="685800" imgH="203040" progId="Equation.DSMT4">
                  <p:embed/>
                </p:oleObj>
              </mc:Choice>
              <mc:Fallback>
                <p:oleObj name="Equation" r:id="rId15" imgW="685800" imgH="203040" progId="Equation.DSMT4">
                  <p:embed/>
                  <p:pic>
                    <p:nvPicPr>
                      <p:cNvPr id="27" name="Object 26" descr="u equals x super 3 plus seven.">
                        <a:extLst>
                          <a:ext uri="{FF2B5EF4-FFF2-40B4-BE49-F238E27FC236}">
                            <a16:creationId xmlns:a16="http://schemas.microsoft.com/office/drawing/2014/main" id="{B0654A79-3352-462D-96A0-5E4160444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827" y="3463636"/>
                        <a:ext cx="13620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97ACB1E9-5085-41D3-9A1F-D70C61998FDA}"/>
              </a:ext>
            </a:extLst>
          </p:cNvPr>
          <p:cNvSpPr txBox="1">
            <a:spLocks/>
          </p:cNvSpPr>
          <p:nvPr/>
        </p:nvSpPr>
        <p:spPr>
          <a:xfrm>
            <a:off x="3640675" y="3495052"/>
            <a:ext cx="748757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defRPr sz="2400">
                <a:solidFill>
                  <a:schemeClr val="dk1"/>
                </a:solidFill>
              </a:defRPr>
            </a:lvl1pPr>
            <a:lvl2pPr marL="742950" indent="-18415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>
                <a:solidFill>
                  <a:schemeClr val="dk1"/>
                </a:solidFill>
              </a:defRPr>
            </a:lvl2pPr>
            <a:lvl3pPr marL="1143000" indent="-12700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>
                <a:solidFill>
                  <a:schemeClr val="dk1"/>
                </a:solidFill>
              </a:defRPr>
            </a:lvl3pPr>
            <a:lvl4pPr marL="1600200" indent="-12700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>
                <a:solidFill>
                  <a:schemeClr val="dk1"/>
                </a:solidFill>
              </a:defRPr>
            </a:lvl4pPr>
            <a:lvl5pPr marL="2057400" indent="-12700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5pPr>
            <a:lvl6pPr marL="25146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6pPr>
            <a:lvl7pPr marL="29718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7pPr>
            <a:lvl8pPr marL="34290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8pPr>
            <a:lvl9pPr marL="3886200" indent="-12700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ym typeface="Symbol" panose="05050102010706020507" pitchFamily="18" charset="2"/>
              </a:rPr>
              <a:t>Then</a:t>
            </a:r>
            <a:endParaRPr lang="en-IN" dirty="0"/>
          </a:p>
        </p:txBody>
      </p:sp>
      <p:graphicFrame>
        <p:nvGraphicFramePr>
          <p:cNvPr id="18" name="Object 17" descr="d u equals 3 x super 3 d x.">
            <a:extLst>
              <a:ext uri="{FF2B5EF4-FFF2-40B4-BE49-F238E27FC236}">
                <a16:creationId xmlns:a16="http://schemas.microsoft.com/office/drawing/2014/main" id="{E4AA6097-98D7-4BCC-B76F-4694C023E5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485520"/>
              </p:ext>
            </p:extLst>
          </p:nvPr>
        </p:nvGraphicFramePr>
        <p:xfrm>
          <a:off x="4389432" y="3463636"/>
          <a:ext cx="14620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7" name="Equation" r:id="rId17" imgW="736560" imgH="203040" progId="Equation.DSMT4">
                  <p:embed/>
                </p:oleObj>
              </mc:Choice>
              <mc:Fallback>
                <p:oleObj name="Equation" r:id="rId17" imgW="736560" imgH="203040" progId="Equation.DSMT4">
                  <p:embed/>
                  <p:pic>
                    <p:nvPicPr>
                      <p:cNvPr id="28" name="Object 27" descr="d u equals 3 x super 3 d x.">
                        <a:extLst>
                          <a:ext uri="{FF2B5EF4-FFF2-40B4-BE49-F238E27FC236}">
                            <a16:creationId xmlns:a16="http://schemas.microsoft.com/office/drawing/2014/main" id="{B0654A79-3352-462D-96A0-5E4160444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2" y="3463636"/>
                        <a:ext cx="14620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12">
            <a:extLst>
              <a:ext uri="{FF2B5EF4-FFF2-40B4-BE49-F238E27FC236}">
                <a16:creationId xmlns:a16="http://schemas.microsoft.com/office/drawing/2014/main" id="{CAC1EF0D-2A73-4F02-A3F1-B0A6A47A242B}"/>
              </a:ext>
            </a:extLst>
          </p:cNvPr>
          <p:cNvSpPr txBox="1">
            <a:spLocks/>
          </p:cNvSpPr>
          <p:nvPr/>
        </p:nvSpPr>
        <p:spPr>
          <a:xfrm>
            <a:off x="6004980" y="3529017"/>
            <a:ext cx="153939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>
                <a:sym typeface="Symbol" panose="05050102010706020507" pitchFamily="18" charset="2"/>
              </a:rPr>
              <a:t>Fortunately</a:t>
            </a:r>
            <a:endParaRPr lang="en-IN" sz="2400" dirty="0"/>
          </a:p>
        </p:txBody>
      </p:sp>
      <p:graphicFrame>
        <p:nvGraphicFramePr>
          <p:cNvPr id="20" name="Object 19" descr="3 x super 2.">
            <a:extLst>
              <a:ext uri="{FF2B5EF4-FFF2-40B4-BE49-F238E27FC236}">
                <a16:creationId xmlns:a16="http://schemas.microsoft.com/office/drawing/2014/main" id="{828D3F7B-4352-4CBF-8AB2-3E18612298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153422"/>
              </p:ext>
            </p:extLst>
          </p:nvPr>
        </p:nvGraphicFramePr>
        <p:xfrm>
          <a:off x="7614711" y="3497238"/>
          <a:ext cx="4794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8" name="Equation" r:id="rId19" imgW="241200" imgH="203040" progId="Equation.DSMT4">
                  <p:embed/>
                </p:oleObj>
              </mc:Choice>
              <mc:Fallback>
                <p:oleObj name="Equation" r:id="rId19" imgW="241200" imgH="203040" progId="Equation.DSMT4">
                  <p:embed/>
                  <p:pic>
                    <p:nvPicPr>
                      <p:cNvPr id="29" name="Object 28" descr="3 x super 2.">
                        <a:extLst>
                          <a:ext uri="{FF2B5EF4-FFF2-40B4-BE49-F238E27FC236}">
                            <a16:creationId xmlns:a16="http://schemas.microsoft.com/office/drawing/2014/main" id="{B0654A79-3352-462D-96A0-5E4160444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4711" y="3497238"/>
                        <a:ext cx="47942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10">
            <a:extLst>
              <a:ext uri="{FF2B5EF4-FFF2-40B4-BE49-F238E27FC236}">
                <a16:creationId xmlns:a16="http://schemas.microsoft.com/office/drawing/2014/main" id="{19665BEB-2798-4057-A323-4DE570633DC4}"/>
              </a:ext>
            </a:extLst>
          </p:cNvPr>
          <p:cNvSpPr txBox="1">
            <a:spLocks/>
          </p:cNvSpPr>
          <p:nvPr/>
        </p:nvSpPr>
        <p:spPr>
          <a:xfrm>
            <a:off x="319520" y="3918443"/>
            <a:ext cx="840263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>
                <a:sym typeface="Symbol" panose="05050102010706020507" pitchFamily="18" charset="2"/>
              </a:rPr>
              <a:t>appears as a factor in the integrand and we have</a:t>
            </a:r>
            <a:endParaRPr lang="en-IN" sz="2400" dirty="0"/>
          </a:p>
        </p:txBody>
      </p:sp>
      <p:graphicFrame>
        <p:nvGraphicFramePr>
          <p:cNvPr id="22" name="Object 21" descr="Calculation to simplify integral 3 x squared left parenthesis x cubed plus 7 right parenthesis cubed dx.&#10;Long description is available in notes, Press F6.">
            <a:extLst>
              <a:ext uri="{FF2B5EF4-FFF2-40B4-BE49-F238E27FC236}">
                <a16:creationId xmlns:a16="http://schemas.microsoft.com/office/drawing/2014/main" id="{5BE3DE62-A6E7-4B88-B1E0-479C964198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109097"/>
              </p:ext>
            </p:extLst>
          </p:nvPr>
        </p:nvGraphicFramePr>
        <p:xfrm>
          <a:off x="361950" y="4391025"/>
          <a:ext cx="4746625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9" name="Equation" r:id="rId21" imgW="2679480" imgH="672840" progId="Equation.DSMT4">
                  <p:embed/>
                </p:oleObj>
              </mc:Choice>
              <mc:Fallback>
                <p:oleObj name="Equation" r:id="rId21" imgW="2679480" imgH="672840" progId="Equation.DSMT4">
                  <p:embed/>
                  <p:pic>
                    <p:nvPicPr>
                      <p:cNvPr id="14" name="Object 13" descr="Calculation to simplify integral 3 x squared left parenthesis x cubed plus 7 right parenthesis cubed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58EA3153-687D-41BD-88E4-6782F4B39B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4391025"/>
                        <a:ext cx="4746625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23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48585F82-34BC-4CEB-A328-631693AE9EFF}"/>
              </a:ext>
            </a:extLst>
          </p:cNvPr>
          <p:cNvSpPr txBox="1">
            <a:spLocks/>
          </p:cNvSpPr>
          <p:nvPr/>
        </p:nvSpPr>
        <p:spPr>
          <a:xfrm>
            <a:off x="284794" y="112135"/>
            <a:ext cx="8379780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Example 3 </a:t>
            </a:r>
            <a:r>
              <a:rPr lang="en-US" altLang="en-US" sz="2400" b="1" dirty="0">
                <a:solidFill>
                  <a:schemeClr val="tx1"/>
                </a:solidFill>
              </a:rPr>
              <a:t>– Applying the Power Rule for Integration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8035CB31-F2D4-45D4-B930-F52ED8A75DA8}"/>
              </a:ext>
            </a:extLst>
          </p:cNvPr>
          <p:cNvSpPr txBox="1">
            <a:spLocks/>
          </p:cNvSpPr>
          <p:nvPr/>
        </p:nvSpPr>
        <p:spPr>
          <a:xfrm>
            <a:off x="288261" y="734158"/>
            <a:ext cx="105757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sz="2400">
                <a:solidFill>
                  <a:srgbClr val="0070C0"/>
                </a:solidFill>
              </a:rPr>
              <a:t>a.</a:t>
            </a:r>
            <a:r>
              <a:rPr lang="en-US" sz="2400"/>
              <a:t> Find </a:t>
            </a:r>
            <a:endParaRPr lang="en-US" sz="2400" dirty="0"/>
          </a:p>
        </p:txBody>
      </p:sp>
      <p:graphicFrame>
        <p:nvGraphicFramePr>
          <p:cNvPr id="4" name="Object 3" descr="Integral index 3 start root 6 end root dy.">
            <a:extLst>
              <a:ext uri="{FF2B5EF4-FFF2-40B4-BE49-F238E27FC236}">
                <a16:creationId xmlns:a16="http://schemas.microsoft.com/office/drawing/2014/main" id="{68764134-DBAC-4F83-A581-FC99A7A14B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822118"/>
              </p:ext>
            </p:extLst>
          </p:nvPr>
        </p:nvGraphicFramePr>
        <p:xfrm>
          <a:off x="1405079" y="686895"/>
          <a:ext cx="995574" cy="4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0" name="Equation" r:id="rId3" imgW="558800" imgH="279400" progId="Equation.DSMT4">
                  <p:embed/>
                </p:oleObj>
              </mc:Choice>
              <mc:Fallback>
                <p:oleObj name="Equation" r:id="rId3" imgW="558800" imgH="279400" progId="Equation.DSMT4">
                  <p:embed/>
                  <p:pic>
                    <p:nvPicPr>
                      <p:cNvPr id="11" name="Object 10" descr="Integral index 3 start root 6 end root dy.">
                        <a:extLst>
                          <a:ext uri="{FF2B5EF4-FFF2-40B4-BE49-F238E27FC236}">
                            <a16:creationId xmlns:a16="http://schemas.microsoft.com/office/drawing/2014/main" id="{EDDF6ED0-28E9-4BF3-9C6B-C8B72EB70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079" y="686895"/>
                        <a:ext cx="995574" cy="48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3ACCE658-F332-4B1B-81B4-AD81D4982763}"/>
              </a:ext>
            </a:extLst>
          </p:cNvPr>
          <p:cNvSpPr txBox="1">
            <a:spLocks/>
          </p:cNvSpPr>
          <p:nvPr/>
        </p:nvSpPr>
        <p:spPr>
          <a:xfrm>
            <a:off x="288262" y="1336440"/>
            <a:ext cx="248093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Solution: We have</a:t>
            </a:r>
            <a:endParaRPr lang="en-US" sz="2400" i="1" dirty="0"/>
          </a:p>
        </p:txBody>
      </p:sp>
      <p:graphicFrame>
        <p:nvGraphicFramePr>
          <p:cNvPr id="6" name="Object 5" descr="Calculation to simplify integral index 3 start root 6 end root dy.&#10;Long description is available in notes, Press F6.">
            <a:extLst>
              <a:ext uri="{FF2B5EF4-FFF2-40B4-BE49-F238E27FC236}">
                <a16:creationId xmlns:a16="http://schemas.microsoft.com/office/drawing/2014/main" id="{1E16629C-5754-4EDC-8A96-BEB2675C10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080136"/>
              </p:ext>
            </p:extLst>
          </p:nvPr>
        </p:nvGraphicFramePr>
        <p:xfrm>
          <a:off x="2949810" y="1384754"/>
          <a:ext cx="3689233" cy="92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1" name="Equation" r:id="rId5" imgW="2768600" imgH="698500" progId="Equation.DSMT4">
                  <p:embed/>
                </p:oleObj>
              </mc:Choice>
              <mc:Fallback>
                <p:oleObj name="Equation" r:id="rId5" imgW="2768600" imgH="698500" progId="Equation.DSMT4">
                  <p:embed/>
                  <p:pic>
                    <p:nvPicPr>
                      <p:cNvPr id="15" name="Object 14" descr="Calculation to simplify integral index 3 start root 6 end root dy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53208CA3-A8A1-4374-815E-4EB29F910A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810" y="1384754"/>
                        <a:ext cx="3689233" cy="925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8B5211-A07F-4B8B-9758-018B7EB48A31}"/>
              </a:ext>
            </a:extLst>
          </p:cNvPr>
          <p:cNvSpPr txBox="1">
            <a:spLocks/>
          </p:cNvSpPr>
          <p:nvPr/>
        </p:nvSpPr>
        <p:spPr>
          <a:xfrm>
            <a:off x="249498" y="2215207"/>
            <a:ext cx="992031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>
                <a:solidFill>
                  <a:srgbClr val="0070C0"/>
                </a:solidFill>
                <a:sym typeface="Symbol" panose="05050102010706020507" pitchFamily="18" charset="2"/>
              </a:rPr>
              <a:t>b.</a:t>
            </a:r>
            <a:r>
              <a:rPr lang="en-US" sz="2400">
                <a:sym typeface="Symbol" panose="05050102010706020507" pitchFamily="18" charset="2"/>
              </a:rPr>
              <a:t> Find</a:t>
            </a:r>
            <a:endParaRPr lang="en-IN" sz="2400" dirty="0"/>
          </a:p>
        </p:txBody>
      </p:sp>
      <p:graphicFrame>
        <p:nvGraphicFramePr>
          <p:cNvPr id="8" name="Object 7" descr="Integral start fraction 2 x cubed plus 3 x over left parenthesis x super 4 baseline plus 3 x squared plus 7 right parenthesis super 4 end fraction dx.">
            <a:extLst>
              <a:ext uri="{FF2B5EF4-FFF2-40B4-BE49-F238E27FC236}">
                <a16:creationId xmlns:a16="http://schemas.microsoft.com/office/drawing/2014/main" id="{CC0FEF28-EEF5-4876-B6EC-7366156A2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10335"/>
              </p:ext>
            </p:extLst>
          </p:nvPr>
        </p:nvGraphicFramePr>
        <p:xfrm>
          <a:off x="1355445" y="2061408"/>
          <a:ext cx="1902173" cy="690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2" name="Equation" r:id="rId7" imgW="1180588" imgH="431613" progId="Equation.DSMT4">
                  <p:embed/>
                </p:oleObj>
              </mc:Choice>
              <mc:Fallback>
                <p:oleObj name="Equation" r:id="rId7" imgW="1180588" imgH="431613" progId="Equation.DSMT4">
                  <p:embed/>
                  <p:pic>
                    <p:nvPicPr>
                      <p:cNvPr id="17" name="Object 16" descr="Integral start fraction 2 x cubed plus 3 x over left parenthesis x super 4 baseline plus 3 x squared plus 7 right parenthesis super 4 end fraction dx.">
                        <a:extLst>
                          <a:ext uri="{FF2B5EF4-FFF2-40B4-BE49-F238E27FC236}">
                            <a16:creationId xmlns:a16="http://schemas.microsoft.com/office/drawing/2014/main" id="{19C85C5A-416F-4B7B-8037-B86AFE8E52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445" y="2061408"/>
                        <a:ext cx="1902173" cy="690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139E2DDC-FB37-4CBD-B0D5-607EDC60541A}"/>
              </a:ext>
            </a:extLst>
          </p:cNvPr>
          <p:cNvSpPr txBox="1">
            <a:spLocks/>
          </p:cNvSpPr>
          <p:nvPr/>
        </p:nvSpPr>
        <p:spPr>
          <a:xfrm>
            <a:off x="356543" y="2776897"/>
            <a:ext cx="1188166" cy="3385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 dirty="0"/>
              <a:t>Solution: </a:t>
            </a:r>
            <a:endParaRPr lang="en-IN" sz="2200" dirty="0"/>
          </a:p>
        </p:txBody>
      </p:sp>
      <p:graphicFrame>
        <p:nvGraphicFramePr>
          <p:cNvPr id="10" name="Object 9" descr="Solution for integral start fraction 2 x cubed plus 3 x over left parenthesis x super 4 baseline plus 3 x squared plus 7 right parenthesis super 4 end fraction dx.&#10;Long description is available in notes, Press F6.">
            <a:extLst>
              <a:ext uri="{FF2B5EF4-FFF2-40B4-BE49-F238E27FC236}">
                <a16:creationId xmlns:a16="http://schemas.microsoft.com/office/drawing/2014/main" id="{84B21C44-CA96-4B61-B79D-3EB6F99FA3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92753"/>
              </p:ext>
            </p:extLst>
          </p:nvPr>
        </p:nvGraphicFramePr>
        <p:xfrm>
          <a:off x="2306531" y="2810961"/>
          <a:ext cx="5215637" cy="197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3" name="Equation" r:id="rId9" imgW="3238500" imgH="1231900" progId="Equation.DSMT4">
                  <p:embed/>
                </p:oleObj>
              </mc:Choice>
              <mc:Fallback>
                <p:oleObj name="Equation" r:id="rId9" imgW="3238500" imgH="1231900" progId="Equation.DSMT4">
                  <p:embed/>
                  <p:pic>
                    <p:nvPicPr>
                      <p:cNvPr id="19" name="Object 18" descr="Solution for integral start fraction 2 x cubed plus 3 x over left parenthesis x super 4 baseline plus 3 x squared plus 7 right parenthesis super 4 end fraction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6D396ACD-CDD4-474B-AD40-4639DD6DFA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531" y="2810961"/>
                        <a:ext cx="5215637" cy="197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4478CDF-4E80-4E15-B8E8-65726760D922}"/>
              </a:ext>
            </a:extLst>
          </p:cNvPr>
          <p:cNvSpPr txBox="1">
            <a:spLocks/>
          </p:cNvSpPr>
          <p:nvPr/>
        </p:nvSpPr>
        <p:spPr>
          <a:xfrm>
            <a:off x="197133" y="4675922"/>
            <a:ext cx="992031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solidFill>
                  <a:srgbClr val="007FA3"/>
                </a:solidFill>
                <a:sym typeface="Symbol" panose="05050102010706020507" pitchFamily="18" charset="2"/>
              </a:rPr>
              <a:t>c. </a:t>
            </a:r>
            <a:r>
              <a:rPr lang="en-US" sz="2400" dirty="0">
                <a:sym typeface="Symbol" panose="05050102010706020507" pitchFamily="18" charset="2"/>
              </a:rPr>
              <a:t>Find</a:t>
            </a:r>
            <a:endParaRPr lang="en-IN" sz="2400" dirty="0"/>
          </a:p>
        </p:txBody>
      </p:sp>
      <p:graphicFrame>
        <p:nvGraphicFramePr>
          <p:cNvPr id="12" name="Object 11" descr="Integral left parenthesis x squared plus 1 right parenthesis e super x cubed plus 3 x baseline dx.">
            <a:extLst>
              <a:ext uri="{FF2B5EF4-FFF2-40B4-BE49-F238E27FC236}">
                <a16:creationId xmlns:a16="http://schemas.microsoft.com/office/drawing/2014/main" id="{B9280BF5-B9ED-4BED-817D-EFA9B51A1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393514"/>
              </p:ext>
            </p:extLst>
          </p:nvPr>
        </p:nvGraphicFramePr>
        <p:xfrm>
          <a:off x="1241529" y="4636344"/>
          <a:ext cx="1672073" cy="44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4" name="Equation" r:id="rId11" imgW="1040948" imgH="279279" progId="Equation.DSMT4">
                  <p:embed/>
                </p:oleObj>
              </mc:Choice>
              <mc:Fallback>
                <p:oleObj name="Equation" r:id="rId11" imgW="1040948" imgH="279279" progId="Equation.DSMT4">
                  <p:embed/>
                  <p:pic>
                    <p:nvPicPr>
                      <p:cNvPr id="16" name="Object 15" descr="Integral left parenthesis x squared plus 1 right parenthesis e super x cubed plus 3 x baseline dx.">
                        <a:extLst>
                          <a:ext uri="{FF2B5EF4-FFF2-40B4-BE49-F238E27FC236}">
                            <a16:creationId xmlns:a16="http://schemas.microsoft.com/office/drawing/2014/main" id="{04441675-15F6-40B0-B2E8-887EBEBAB4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529" y="4636344"/>
                        <a:ext cx="1672073" cy="444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9409F9A6-CCC8-443A-BA46-50273E3CBC0E}"/>
              </a:ext>
            </a:extLst>
          </p:cNvPr>
          <p:cNvSpPr txBox="1">
            <a:spLocks/>
          </p:cNvSpPr>
          <p:nvPr/>
        </p:nvSpPr>
        <p:spPr>
          <a:xfrm>
            <a:off x="745513" y="5352283"/>
            <a:ext cx="1188166" cy="3385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 dirty="0"/>
              <a:t>Solution: </a:t>
            </a:r>
            <a:endParaRPr lang="en-IN" sz="2200" dirty="0"/>
          </a:p>
        </p:txBody>
      </p:sp>
      <p:graphicFrame>
        <p:nvGraphicFramePr>
          <p:cNvPr id="14" name="Object 13" descr="Calculation to simplify integral left parenthesis x squared plus 1 right parenthesis e super x cubed plus 3 x baseline dx.&#10;Long Description is available in notes, Press F6.">
            <a:extLst>
              <a:ext uri="{FF2B5EF4-FFF2-40B4-BE49-F238E27FC236}">
                <a16:creationId xmlns:a16="http://schemas.microsoft.com/office/drawing/2014/main" id="{6694CC89-2B10-4F94-AB18-FF4F9DC88E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343607"/>
              </p:ext>
            </p:extLst>
          </p:nvPr>
        </p:nvGraphicFramePr>
        <p:xfrm>
          <a:off x="3062367" y="5081208"/>
          <a:ext cx="5602207" cy="1636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5" name="Equation" r:id="rId13" imgW="3162300" imgH="927100" progId="Equation.DSMT4">
                  <p:embed/>
                </p:oleObj>
              </mc:Choice>
              <mc:Fallback>
                <p:oleObj name="Equation" r:id="rId13" imgW="3162300" imgH="927100" progId="Equation.DSMT4">
                  <p:embed/>
                  <p:pic>
                    <p:nvPicPr>
                      <p:cNvPr id="20" name="Object 19" descr="Calculation to simplify integral left parenthesis x squared plus 1 right parenthesis e super x cubed plus 3 x baseline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757D5F9F-699E-4456-9F42-1B13B1C00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367" y="5081208"/>
                        <a:ext cx="5602207" cy="1636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404985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152479</TotalTime>
  <Words>323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Cambria Math</vt:lpstr>
      <vt:lpstr>Noto Sans Symbols</vt:lpstr>
      <vt:lpstr>Symbol</vt:lpstr>
      <vt:lpstr>Times New Roman</vt:lpstr>
      <vt:lpstr>Verdana</vt:lpstr>
      <vt:lpstr>USHE</vt:lpstr>
      <vt:lpstr>Equation</vt:lpstr>
      <vt:lpstr>14.4 More Integration Formulas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1214</cp:revision>
  <dcterms:modified xsi:type="dcterms:W3CDTF">2024-09-06T07:51:51Z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