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13"/>
  </p:notesMasterIdLst>
  <p:handoutMasterIdLst>
    <p:handoutMasterId r:id="rId14"/>
  </p:handoutMasterIdLst>
  <p:sldIdLst>
    <p:sldId id="707" r:id="rId5"/>
    <p:sldId id="729" r:id="rId6"/>
    <p:sldId id="730" r:id="rId7"/>
    <p:sldId id="731" r:id="rId8"/>
    <p:sldId id="714" r:id="rId9"/>
    <p:sldId id="708" r:id="rId10"/>
    <p:sldId id="709" r:id="rId11"/>
    <p:sldId id="261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86" d="100"/>
          <a:sy n="86" d="100"/>
        </p:scale>
        <p:origin x="1642" y="72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878AC-2294-4905-BDAF-5D6FB0F02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8E28-C3B6-44E5-B638-76C2C54305A0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7B0858-E52D-4CC8-AF09-16571D4F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4C6515-8091-42E3-B319-51A2699BF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8C300-4ABE-4FC4-9FAA-A44A8E79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  <p:sldLayoutId id="2147483683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2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4.bin"/><Relationship Id="rId10" Type="http://schemas.openxmlformats.org/officeDocument/2006/relationships/image" Target="../media/image5.wmf"/><Relationship Id="rId19" Type="http://schemas.openxmlformats.org/officeDocument/2006/relationships/image" Target="../media/image9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3.png"/><Relationship Id="rId5" Type="http://schemas.openxmlformats.org/officeDocument/2006/relationships/image" Target="../media/image102.png"/><Relationship Id="rId4" Type="http://schemas.openxmlformats.org/officeDocument/2006/relationships/image" Target="../media/image10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13" Type="http://schemas.openxmlformats.org/officeDocument/2006/relationships/image" Target="../media/image129.png"/><Relationship Id="rId3" Type="http://schemas.openxmlformats.org/officeDocument/2006/relationships/image" Target="../media/image119.png"/><Relationship Id="rId7" Type="http://schemas.openxmlformats.org/officeDocument/2006/relationships/image" Target="../media/image123.png"/><Relationship Id="rId12" Type="http://schemas.openxmlformats.org/officeDocument/2006/relationships/image" Target="../media/image128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2.png"/><Relationship Id="rId11" Type="http://schemas.openxmlformats.org/officeDocument/2006/relationships/image" Target="../media/image127.png"/><Relationship Id="rId5" Type="http://schemas.openxmlformats.org/officeDocument/2006/relationships/image" Target="../media/image121.png"/><Relationship Id="rId10" Type="http://schemas.openxmlformats.org/officeDocument/2006/relationships/image" Target="../media/image126.png"/><Relationship Id="rId4" Type="http://schemas.openxmlformats.org/officeDocument/2006/relationships/image" Target="../media/image120.png"/><Relationship Id="rId9" Type="http://schemas.openxmlformats.org/officeDocument/2006/relationships/image" Target="../media/image1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png"/><Relationship Id="rId13" Type="http://schemas.openxmlformats.org/officeDocument/2006/relationships/image" Target="../media/image141.png"/><Relationship Id="rId18" Type="http://schemas.openxmlformats.org/officeDocument/2006/relationships/image" Target="../media/image146.png"/><Relationship Id="rId3" Type="http://schemas.openxmlformats.org/officeDocument/2006/relationships/image" Target="../media/image131.png"/><Relationship Id="rId7" Type="http://schemas.openxmlformats.org/officeDocument/2006/relationships/image" Target="../media/image135.png"/><Relationship Id="rId12" Type="http://schemas.openxmlformats.org/officeDocument/2006/relationships/image" Target="../media/image140.png"/><Relationship Id="rId17" Type="http://schemas.openxmlformats.org/officeDocument/2006/relationships/image" Target="../media/image145.png"/><Relationship Id="rId2" Type="http://schemas.openxmlformats.org/officeDocument/2006/relationships/image" Target="../media/image130.png"/><Relationship Id="rId16" Type="http://schemas.openxmlformats.org/officeDocument/2006/relationships/image" Target="../media/image14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4.png"/><Relationship Id="rId11" Type="http://schemas.openxmlformats.org/officeDocument/2006/relationships/image" Target="../media/image139.png"/><Relationship Id="rId5" Type="http://schemas.openxmlformats.org/officeDocument/2006/relationships/image" Target="../media/image133.png"/><Relationship Id="rId15" Type="http://schemas.openxmlformats.org/officeDocument/2006/relationships/image" Target="../media/image143.png"/><Relationship Id="rId10" Type="http://schemas.openxmlformats.org/officeDocument/2006/relationships/image" Target="../media/image138.png"/><Relationship Id="rId4" Type="http://schemas.openxmlformats.org/officeDocument/2006/relationships/image" Target="../media/image132.png"/><Relationship Id="rId9" Type="http://schemas.openxmlformats.org/officeDocument/2006/relationships/image" Target="../media/image137.png"/><Relationship Id="rId14" Type="http://schemas.openxmlformats.org/officeDocument/2006/relationships/image" Target="../media/image14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png"/><Relationship Id="rId3" Type="http://schemas.openxmlformats.org/officeDocument/2006/relationships/image" Target="../media/image148.png"/><Relationship Id="rId7" Type="http://schemas.openxmlformats.org/officeDocument/2006/relationships/image" Target="../media/image152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1.png"/><Relationship Id="rId11" Type="http://schemas.openxmlformats.org/officeDocument/2006/relationships/image" Target="../media/image156.png"/><Relationship Id="rId5" Type="http://schemas.openxmlformats.org/officeDocument/2006/relationships/image" Target="../media/image150.png"/><Relationship Id="rId10" Type="http://schemas.openxmlformats.org/officeDocument/2006/relationships/image" Target="../media/image155.png"/><Relationship Id="rId4" Type="http://schemas.openxmlformats.org/officeDocument/2006/relationships/image" Target="../media/image149.png"/><Relationship Id="rId9" Type="http://schemas.openxmlformats.org/officeDocument/2006/relationships/image" Target="../media/image15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png"/><Relationship Id="rId3" Type="http://schemas.openxmlformats.org/officeDocument/2006/relationships/image" Target="../media/image158.png"/><Relationship Id="rId7" Type="http://schemas.openxmlformats.org/officeDocument/2006/relationships/image" Target="../media/image162.png"/><Relationship Id="rId2" Type="http://schemas.openxmlformats.org/officeDocument/2006/relationships/image" Target="../media/image15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1.png"/><Relationship Id="rId5" Type="http://schemas.openxmlformats.org/officeDocument/2006/relationships/image" Target="../media/image160.png"/><Relationship Id="rId10" Type="http://schemas.openxmlformats.org/officeDocument/2006/relationships/image" Target="../media/image165.png"/><Relationship Id="rId4" Type="http://schemas.openxmlformats.org/officeDocument/2006/relationships/image" Target="../media/image159.png"/><Relationship Id="rId9" Type="http://schemas.openxmlformats.org/officeDocument/2006/relationships/image" Target="../media/image16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80BA9-7F43-46A5-A214-7A55FBA1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50" y="154293"/>
            <a:ext cx="8471738" cy="553998"/>
          </a:xfrm>
        </p:spPr>
        <p:txBody>
          <a:bodyPr wrap="square" lIns="0" tIns="0" rIns="0" bIns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14.3 Integration with Initial Conditions 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6164123-CD9A-4206-B873-D53166B265CB}"/>
              </a:ext>
            </a:extLst>
          </p:cNvPr>
          <p:cNvSpPr txBox="1">
            <a:spLocks/>
          </p:cNvSpPr>
          <p:nvPr/>
        </p:nvSpPr>
        <p:spPr>
          <a:xfrm>
            <a:off x="204806" y="913425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defRPr/>
            </a:pPr>
            <a:r>
              <a:rPr lang="en-US" sz="2400" b="1" dirty="0">
                <a:solidFill>
                  <a:srgbClr val="0070C0"/>
                </a:solidFill>
              </a:rPr>
              <a:t>Example 1 </a:t>
            </a:r>
            <a:r>
              <a:rPr lang="en-US" sz="2400" b="1" dirty="0">
                <a:solidFill>
                  <a:srgbClr val="000000"/>
                </a:solidFill>
              </a:rPr>
              <a:t>– Initial-Condition Problem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56313DDF-C893-4C91-935D-78C5AF6F175C}"/>
              </a:ext>
            </a:extLst>
          </p:cNvPr>
          <p:cNvSpPr txBox="1">
            <a:spLocks/>
          </p:cNvSpPr>
          <p:nvPr/>
        </p:nvSpPr>
        <p:spPr>
          <a:xfrm>
            <a:off x="156735" y="1450526"/>
            <a:ext cx="411480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r>
              <a:rPr lang="en-US" sz="2400" dirty="0"/>
              <a:t>If y is a function of x such that</a:t>
            </a:r>
            <a:endParaRPr lang="en-IN" sz="2400" dirty="0"/>
          </a:p>
        </p:txBody>
      </p:sp>
      <p:graphicFrame>
        <p:nvGraphicFramePr>
          <p:cNvPr id="17" name="Object 16" descr="Y dash equals to 8 x minus 4.">
            <a:extLst>
              <a:ext uri="{FF2B5EF4-FFF2-40B4-BE49-F238E27FC236}">
                <a16:creationId xmlns:a16="http://schemas.microsoft.com/office/drawing/2014/main" id="{C45B8057-67EA-44D8-8B3E-8FE4ADA41B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55656"/>
              </p:ext>
            </p:extLst>
          </p:nvPr>
        </p:nvGraphicFramePr>
        <p:xfrm>
          <a:off x="4271536" y="1443872"/>
          <a:ext cx="1311433" cy="396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70" name="Equation" r:id="rId3" imgW="672840" imgH="203040" progId="Equation.DSMT4">
                  <p:embed/>
                </p:oleObj>
              </mc:Choice>
              <mc:Fallback>
                <p:oleObj name="Equation" r:id="rId3" imgW="672840" imgH="203040" progId="Equation.DSMT4">
                  <p:embed/>
                  <p:pic>
                    <p:nvPicPr>
                      <p:cNvPr id="16" name="Object 15" descr="Y dash equals to 8 x minus 4.">
                        <a:extLst>
                          <a:ext uri="{FF2B5EF4-FFF2-40B4-BE49-F238E27FC236}">
                            <a16:creationId xmlns:a16="http://schemas.microsoft.com/office/drawing/2014/main" id="{E981F0BA-E1B4-4DD5-93FC-83288E00BE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71536" y="1443872"/>
                        <a:ext cx="1311433" cy="396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3111C824-623B-4F27-8651-142B7263B4B1}"/>
              </a:ext>
            </a:extLst>
          </p:cNvPr>
          <p:cNvSpPr txBox="1">
            <a:spLocks/>
          </p:cNvSpPr>
          <p:nvPr/>
        </p:nvSpPr>
        <p:spPr>
          <a:xfrm>
            <a:off x="5664473" y="1404193"/>
            <a:ext cx="586566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>
                <a:solidFill>
                  <a:srgbClr val="000000"/>
                </a:solidFill>
                <a:sym typeface="Symbol" panose="05050102010706020507" pitchFamily="18" charset="2"/>
              </a:rPr>
              <a:t>and</a:t>
            </a:r>
            <a:endParaRPr lang="en-IN" dirty="0"/>
          </a:p>
        </p:txBody>
      </p:sp>
      <p:graphicFrame>
        <p:nvGraphicFramePr>
          <p:cNvPr id="19" name="Object 18" descr="y open parenthesis 2 close parenthesis equals 5,">
            <a:extLst>
              <a:ext uri="{FF2B5EF4-FFF2-40B4-BE49-F238E27FC236}">
                <a16:creationId xmlns:a16="http://schemas.microsoft.com/office/drawing/2014/main" id="{A484A10A-5783-4C58-B0F3-8333907CA9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561155"/>
              </p:ext>
            </p:extLst>
          </p:nvPr>
        </p:nvGraphicFramePr>
        <p:xfrm>
          <a:off x="6283784" y="1388786"/>
          <a:ext cx="1079945" cy="449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71" name="Equation" r:id="rId5" imgW="609480" imgH="253800" progId="Equation.DSMT4">
                  <p:embed/>
                </p:oleObj>
              </mc:Choice>
              <mc:Fallback>
                <p:oleObj name="Equation" r:id="rId5" imgW="609480" imgH="253800" progId="Equation.DSMT4">
                  <p:embed/>
                  <p:pic>
                    <p:nvPicPr>
                      <p:cNvPr id="17" name="Object 16" descr="y open parenthesis 2 close parenthesis equals 5,">
                        <a:extLst>
                          <a:ext uri="{FF2B5EF4-FFF2-40B4-BE49-F238E27FC236}">
                            <a16:creationId xmlns:a16="http://schemas.microsoft.com/office/drawing/2014/main" id="{FDB8B89A-A5DF-41D1-AD86-C383921BF0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83784" y="1388786"/>
                        <a:ext cx="1079945" cy="449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D91F35F-B63F-4858-AA68-F83178E6D881}"/>
              </a:ext>
            </a:extLst>
          </p:cNvPr>
          <p:cNvSpPr txBox="1">
            <a:spLocks/>
          </p:cNvSpPr>
          <p:nvPr/>
        </p:nvSpPr>
        <p:spPr>
          <a:xfrm>
            <a:off x="7442203" y="1386947"/>
            <a:ext cx="86836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>
                <a:sym typeface="Symbol" panose="05050102010706020507" pitchFamily="18" charset="2"/>
              </a:rPr>
              <a:t>find y.</a:t>
            </a:r>
            <a:endParaRPr lang="en-IN" dirty="0"/>
          </a:p>
        </p:txBody>
      </p:sp>
      <p:sp>
        <p:nvSpPr>
          <p:cNvPr id="21" name="Content Placeholder 6">
            <a:extLst>
              <a:ext uri="{FF2B5EF4-FFF2-40B4-BE49-F238E27FC236}">
                <a16:creationId xmlns:a16="http://schemas.microsoft.com/office/drawing/2014/main" id="{1E9FDB14-073C-46D5-A483-DAF09236BAF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6843" y="1952189"/>
            <a:ext cx="1972391" cy="369332"/>
          </a:xfrm>
        </p:spPr>
        <p:txBody>
          <a:bodyPr wrap="square" lIns="0" tIns="0" rIns="0" bIns="0">
            <a:spAutoFit/>
          </a:bodyPr>
          <a:lstStyle/>
          <a:p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Symbol" panose="05050102010706020507" pitchFamily="18" charset="2"/>
              </a:rPr>
              <a:t>Also, find</a:t>
            </a:r>
            <a:endParaRPr lang="en-IN" dirty="0"/>
          </a:p>
        </p:txBody>
      </p:sp>
      <p:graphicFrame>
        <p:nvGraphicFramePr>
          <p:cNvPr id="22" name="Object 21" descr="y open parenthesis 4 parenthesis.">
            <a:extLst>
              <a:ext uri="{FF2B5EF4-FFF2-40B4-BE49-F238E27FC236}">
                <a16:creationId xmlns:a16="http://schemas.microsoft.com/office/drawing/2014/main" id="{DF45F982-2551-418D-ABDA-8F48048512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178029"/>
              </p:ext>
            </p:extLst>
          </p:nvPr>
        </p:nvGraphicFramePr>
        <p:xfrm>
          <a:off x="1627766" y="1953800"/>
          <a:ext cx="587305" cy="449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72" name="Equation" r:id="rId7" imgW="393480" imgH="253800" progId="Equation.DSMT4">
                  <p:embed/>
                </p:oleObj>
              </mc:Choice>
              <mc:Fallback>
                <p:oleObj name="Equation" r:id="rId7" imgW="393480" imgH="253800" progId="Equation.DSMT4">
                  <p:embed/>
                  <p:pic>
                    <p:nvPicPr>
                      <p:cNvPr id="18" name="Object 17" descr="y open parenthesis 4 parenthesis.">
                        <a:extLst>
                          <a:ext uri="{FF2B5EF4-FFF2-40B4-BE49-F238E27FC236}">
                            <a16:creationId xmlns:a16="http://schemas.microsoft.com/office/drawing/2014/main" id="{08768EDD-C336-4F55-87FF-373901D766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27766" y="1953800"/>
                        <a:ext cx="587305" cy="449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ontent Placeholder 7">
            <a:extLst>
              <a:ext uri="{FF2B5EF4-FFF2-40B4-BE49-F238E27FC236}">
                <a16:creationId xmlns:a16="http://schemas.microsoft.com/office/drawing/2014/main" id="{0930024C-4E98-4040-9B94-A25EB71FA16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71456" y="2547298"/>
            <a:ext cx="2646842" cy="369332"/>
          </a:xfrm>
        </p:spPr>
        <p:txBody>
          <a:bodyPr wrap="square" lIns="0" tIns="0" rIns="0" bIns="0">
            <a:spAutoFit/>
          </a:bodyPr>
          <a:lstStyle/>
          <a:p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sym typeface="Symbol" panose="05050102010706020507" pitchFamily="18" charset="2"/>
              </a:rPr>
              <a:t>Solution: Here,</a:t>
            </a:r>
            <a:endParaRPr lang="en-IN" dirty="0">
              <a:solidFill>
                <a:srgbClr val="0070C0"/>
              </a:solidFill>
            </a:endParaRPr>
          </a:p>
        </p:txBody>
      </p:sp>
      <p:graphicFrame>
        <p:nvGraphicFramePr>
          <p:cNvPr id="24" name="Object 23" descr="y open parenthesis 2 close parenthesis equals 5">
            <a:extLst>
              <a:ext uri="{FF2B5EF4-FFF2-40B4-BE49-F238E27FC236}">
                <a16:creationId xmlns:a16="http://schemas.microsoft.com/office/drawing/2014/main" id="{4D705E02-70BD-4CAA-970E-6CAF51233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750642"/>
              </p:ext>
            </p:extLst>
          </p:nvPr>
        </p:nvGraphicFramePr>
        <p:xfrm>
          <a:off x="2517346" y="2541857"/>
          <a:ext cx="1012448" cy="449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73" name="Equation" r:id="rId9" imgW="571320" imgH="253800" progId="Equation.DSMT4">
                  <p:embed/>
                </p:oleObj>
              </mc:Choice>
              <mc:Fallback>
                <p:oleObj name="Equation" r:id="rId9" imgW="571320" imgH="253800" progId="Equation.DSMT4">
                  <p:embed/>
                  <p:pic>
                    <p:nvPicPr>
                      <p:cNvPr id="19" name="Object 18" descr="y open parenthesis 2 close parenthesis equals 5">
                        <a:extLst>
                          <a:ext uri="{FF2B5EF4-FFF2-40B4-BE49-F238E27FC236}">
                            <a16:creationId xmlns:a16="http://schemas.microsoft.com/office/drawing/2014/main" id="{53C8EEBA-50E1-44A8-B437-A392FEA4D0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17346" y="2541857"/>
                        <a:ext cx="1012448" cy="449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ontent Placeholder 8">
            <a:extLst>
              <a:ext uri="{FF2B5EF4-FFF2-40B4-BE49-F238E27FC236}">
                <a16:creationId xmlns:a16="http://schemas.microsoft.com/office/drawing/2014/main" id="{18B518EE-2D05-447C-87B8-BAC6ECB1DCA4}"/>
              </a:ext>
            </a:extLst>
          </p:cNvPr>
          <p:cNvSpPr txBox="1">
            <a:spLocks/>
          </p:cNvSpPr>
          <p:nvPr/>
        </p:nvSpPr>
        <p:spPr>
          <a:xfrm>
            <a:off x="3644280" y="2567701"/>
            <a:ext cx="386238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>
                <a:sym typeface="Symbol" panose="05050102010706020507" pitchFamily="18" charset="2"/>
              </a:rPr>
              <a:t>is the initial condition. Since</a:t>
            </a:r>
            <a:endParaRPr lang="en-IN" dirty="0"/>
          </a:p>
        </p:txBody>
      </p:sp>
      <p:graphicFrame>
        <p:nvGraphicFramePr>
          <p:cNvPr id="26" name="Object 25" descr="Y dash equals to 8 x minus 4.">
            <a:extLst>
              <a:ext uri="{FF2B5EF4-FFF2-40B4-BE49-F238E27FC236}">
                <a16:creationId xmlns:a16="http://schemas.microsoft.com/office/drawing/2014/main" id="{30739186-404D-4568-8CD9-97DC4EFC4B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24346"/>
              </p:ext>
            </p:extLst>
          </p:nvPr>
        </p:nvGraphicFramePr>
        <p:xfrm>
          <a:off x="7493268" y="2568731"/>
          <a:ext cx="1311433" cy="396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74" name="Equation" r:id="rId11" imgW="672840" imgH="203040" progId="Equation.DSMT4">
                  <p:embed/>
                </p:oleObj>
              </mc:Choice>
              <mc:Fallback>
                <p:oleObj name="Equation" r:id="rId11" imgW="672840" imgH="203040" progId="Equation.DSMT4">
                  <p:embed/>
                  <p:pic>
                    <p:nvPicPr>
                      <p:cNvPr id="20" name="Object 19" descr="Y dash equals to 8 x minus 4.">
                        <a:extLst>
                          <a:ext uri="{FF2B5EF4-FFF2-40B4-BE49-F238E27FC236}">
                            <a16:creationId xmlns:a16="http://schemas.microsoft.com/office/drawing/2014/main" id="{79B320D9-400B-423E-8610-A20C044ECF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93268" y="2568731"/>
                        <a:ext cx="1311433" cy="396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36F91916-00AB-44D9-A8CB-C97EE5B4C3A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-218894" y="2980007"/>
            <a:ext cx="3716969" cy="369332"/>
          </a:xfrm>
        </p:spPr>
        <p:txBody>
          <a:bodyPr wrap="square" lIns="0" tIns="0" rIns="0" bIns="0">
            <a:spAutoFit/>
          </a:bodyPr>
          <a:lstStyle/>
          <a:p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Symbol" panose="05050102010706020507" pitchFamily="18" charset="2"/>
              </a:rPr>
              <a:t>y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Symbol" panose="05050102010706020507" pitchFamily="18" charset="2"/>
              </a:rPr>
              <a:t> is an antiderivative of</a:t>
            </a:r>
            <a:endParaRPr lang="en-IN" dirty="0"/>
          </a:p>
        </p:txBody>
      </p:sp>
      <p:graphicFrame>
        <p:nvGraphicFramePr>
          <p:cNvPr id="28" name="Object 27" descr="8 x minus 4">
            <a:extLst>
              <a:ext uri="{FF2B5EF4-FFF2-40B4-BE49-F238E27FC236}">
                <a16:creationId xmlns:a16="http://schemas.microsoft.com/office/drawing/2014/main" id="{A051AFF8-5EF3-480C-B98F-B65FBB459D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230390"/>
              </p:ext>
            </p:extLst>
          </p:nvPr>
        </p:nvGraphicFramePr>
        <p:xfrm>
          <a:off x="3644280" y="3020187"/>
          <a:ext cx="890954" cy="346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75" name="Equation" r:id="rId12" imgW="457200" imgH="177480" progId="Equation.DSMT4">
                  <p:embed/>
                </p:oleObj>
              </mc:Choice>
              <mc:Fallback>
                <p:oleObj name="Equation" r:id="rId12" imgW="457200" imgH="177480" progId="Equation.DSMT4">
                  <p:embed/>
                  <p:pic>
                    <p:nvPicPr>
                      <p:cNvPr id="22" name="Object 21" descr="8 x minus 4">
                        <a:extLst>
                          <a:ext uri="{FF2B5EF4-FFF2-40B4-BE49-F238E27FC236}">
                            <a16:creationId xmlns:a16="http://schemas.microsoft.com/office/drawing/2014/main" id="{96D1756C-63AD-484E-94E0-E066C40AEB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644280" y="3020187"/>
                        <a:ext cx="890954" cy="346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 descr="y equals integral left parenthesis 8 x minus 4 right parenthesis dx equals 8 times x squared over 2 baseline minus 4 x plus cap C equals 4 x squared minus 4 x plus cap C.">
            <a:extLst>
              <a:ext uri="{FF2B5EF4-FFF2-40B4-BE49-F238E27FC236}">
                <a16:creationId xmlns:a16="http://schemas.microsoft.com/office/drawing/2014/main" id="{F764FB3A-9703-4AB8-930D-4FD8BA6EF1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181639"/>
              </p:ext>
            </p:extLst>
          </p:nvPr>
        </p:nvGraphicFramePr>
        <p:xfrm>
          <a:off x="2622382" y="3429000"/>
          <a:ext cx="5058471" cy="69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76" r:id="rId14" imgW="2844800" imgH="393700" progId="Unknown">
                  <p:embed/>
                </p:oleObj>
              </mc:Choice>
              <mc:Fallback>
                <p:oleObj r:id="rId14" imgW="2844800" imgH="393700" progId="Unknown">
                  <p:embed/>
                  <p:pic>
                    <p:nvPicPr>
                      <p:cNvPr id="23" name="Object 22" descr="y equals integral left parenthesis 8 x minus 4 right parenthesis dx equals 8 times x squared over 2 baseline minus 4 x plus cap C equals 4 x squared minus 4 x plus cap C.">
                        <a:extLst>
                          <a:ext uri="{FF2B5EF4-FFF2-40B4-BE49-F238E27FC236}">
                            <a16:creationId xmlns:a16="http://schemas.microsoft.com/office/drawing/2014/main" id="{D639025A-716B-4A9D-8C5F-0571372DA9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2382" y="3429000"/>
                        <a:ext cx="5058471" cy="6936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A7001D7B-CF82-497D-B902-B96D2A2B5DE0}"/>
              </a:ext>
            </a:extLst>
          </p:cNvPr>
          <p:cNvSpPr txBox="1">
            <a:spLocks/>
          </p:cNvSpPr>
          <p:nvPr/>
        </p:nvSpPr>
        <p:spPr>
          <a:xfrm>
            <a:off x="98440" y="4195896"/>
            <a:ext cx="1738298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Because</a:t>
            </a:r>
            <a:endParaRPr lang="en-IN" dirty="0"/>
          </a:p>
        </p:txBody>
      </p:sp>
      <p:graphicFrame>
        <p:nvGraphicFramePr>
          <p:cNvPr id="31" name="Object 30" descr="y equals 5">
            <a:extLst>
              <a:ext uri="{FF2B5EF4-FFF2-40B4-BE49-F238E27FC236}">
                <a16:creationId xmlns:a16="http://schemas.microsoft.com/office/drawing/2014/main" id="{3A3B256E-AC3F-4E07-9494-AADE1BF195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836374"/>
              </p:ext>
            </p:extLst>
          </p:nvPr>
        </p:nvGraphicFramePr>
        <p:xfrm>
          <a:off x="1639591" y="4215061"/>
          <a:ext cx="939287" cy="359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77" name="Equation" r:id="rId16" imgW="355320" imgH="203040" progId="Equation.DSMT4">
                  <p:embed/>
                </p:oleObj>
              </mc:Choice>
              <mc:Fallback>
                <p:oleObj name="Equation" r:id="rId16" imgW="355320" imgH="203040" progId="Equation.DSMT4">
                  <p:embed/>
                  <p:pic>
                    <p:nvPicPr>
                      <p:cNvPr id="24" name="Object 23" descr="y equals 5">
                        <a:extLst>
                          <a:ext uri="{FF2B5EF4-FFF2-40B4-BE49-F238E27FC236}">
                            <a16:creationId xmlns:a16="http://schemas.microsoft.com/office/drawing/2014/main" id="{264C224D-0802-459B-878A-4AC94259FB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639591" y="4215061"/>
                        <a:ext cx="939287" cy="359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Content Placeholder 11">
            <a:extLst>
              <a:ext uri="{FF2B5EF4-FFF2-40B4-BE49-F238E27FC236}">
                <a16:creationId xmlns:a16="http://schemas.microsoft.com/office/drawing/2014/main" id="{A1F5BF81-A494-4E6D-B152-C0A71CB088ED}"/>
              </a:ext>
            </a:extLst>
          </p:cNvPr>
          <p:cNvSpPr txBox="1">
            <a:spLocks/>
          </p:cNvSpPr>
          <p:nvPr/>
        </p:nvSpPr>
        <p:spPr>
          <a:xfrm>
            <a:off x="2517346" y="4194548"/>
            <a:ext cx="1230984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when</a:t>
            </a:r>
            <a:endParaRPr lang="en-IN" dirty="0"/>
          </a:p>
        </p:txBody>
      </p:sp>
      <p:graphicFrame>
        <p:nvGraphicFramePr>
          <p:cNvPr id="33" name="Object 32" descr="x equals 2,">
            <a:extLst>
              <a:ext uri="{FF2B5EF4-FFF2-40B4-BE49-F238E27FC236}">
                <a16:creationId xmlns:a16="http://schemas.microsoft.com/office/drawing/2014/main" id="{EDBCE645-C7F8-4C64-8A78-D8F7E35954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525074"/>
              </p:ext>
            </p:extLst>
          </p:nvPr>
        </p:nvGraphicFramePr>
        <p:xfrm>
          <a:off x="3377889" y="4289304"/>
          <a:ext cx="103981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78" name="Equation" r:id="rId18" imgW="393480" imgH="203040" progId="Equation.DSMT4">
                  <p:embed/>
                </p:oleObj>
              </mc:Choice>
              <mc:Fallback>
                <p:oleObj name="Equation" r:id="rId18" imgW="393480" imgH="203040" progId="Equation.DSMT4">
                  <p:embed/>
                  <p:pic>
                    <p:nvPicPr>
                      <p:cNvPr id="26" name="Object 25" descr="x equals 2,">
                        <a:extLst>
                          <a:ext uri="{FF2B5EF4-FFF2-40B4-BE49-F238E27FC236}">
                            <a16:creationId xmlns:a16="http://schemas.microsoft.com/office/drawing/2014/main" id="{B3E3B0FA-487B-40C0-9968-F3F34C5BBB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377889" y="4289304"/>
                        <a:ext cx="1039813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Content Placeholder 12">
            <a:extLst>
              <a:ext uri="{FF2B5EF4-FFF2-40B4-BE49-F238E27FC236}">
                <a16:creationId xmlns:a16="http://schemas.microsoft.com/office/drawing/2014/main" id="{B674522A-FFF6-46AE-9F08-89378BA8871F}"/>
              </a:ext>
            </a:extLst>
          </p:cNvPr>
          <p:cNvSpPr txBox="1">
            <a:spLocks/>
          </p:cNvSpPr>
          <p:nvPr/>
        </p:nvSpPr>
        <p:spPr>
          <a:xfrm>
            <a:off x="4397864" y="4245273"/>
            <a:ext cx="117172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we have</a:t>
            </a:r>
            <a:endParaRPr lang="en-IN" dirty="0"/>
          </a:p>
        </p:txBody>
      </p:sp>
      <p:graphicFrame>
        <p:nvGraphicFramePr>
          <p:cNvPr id="35" name="Object 34" descr="5 equals 4 left parenthesis 2 right parenthesis minus 4 left parenthesis 2 right parenthesis plus C.">
            <a:extLst>
              <a:ext uri="{FF2B5EF4-FFF2-40B4-BE49-F238E27FC236}">
                <a16:creationId xmlns:a16="http://schemas.microsoft.com/office/drawing/2014/main" id="{F285406F-1146-4262-974D-1640F3016D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637330"/>
              </p:ext>
            </p:extLst>
          </p:nvPr>
        </p:nvGraphicFramePr>
        <p:xfrm>
          <a:off x="5606913" y="4169498"/>
          <a:ext cx="2498884" cy="544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79" name="Equation" r:id="rId20" imgW="1282680" imgH="279360" progId="Equation.DSMT4">
                  <p:embed/>
                </p:oleObj>
              </mc:Choice>
              <mc:Fallback>
                <p:oleObj name="Equation" r:id="rId20" imgW="1282680" imgH="279360" progId="Equation.DSMT4">
                  <p:embed/>
                  <p:pic>
                    <p:nvPicPr>
                      <p:cNvPr id="27" name="Object 26" descr="5 equals 4 left parenthesis 2 right parenthesis minus 4 left parenthesis 2 right parenthesis plus C.">
                        <a:extLst>
                          <a:ext uri="{FF2B5EF4-FFF2-40B4-BE49-F238E27FC236}">
                            <a16:creationId xmlns:a16="http://schemas.microsoft.com/office/drawing/2014/main" id="{70A22216-1EF3-49BE-8C38-84218A2CF8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606913" y="4169498"/>
                        <a:ext cx="2498884" cy="544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 descr="5 equals 16 minus 8 plus c">
            <a:extLst>
              <a:ext uri="{FF2B5EF4-FFF2-40B4-BE49-F238E27FC236}">
                <a16:creationId xmlns:a16="http://schemas.microsoft.com/office/drawing/2014/main" id="{F5B179EB-97C4-4242-BB18-3A2D367373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814913"/>
              </p:ext>
            </p:extLst>
          </p:nvPr>
        </p:nvGraphicFramePr>
        <p:xfrm>
          <a:off x="916805" y="5030584"/>
          <a:ext cx="1658163" cy="346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80" name="Equation" r:id="rId22" imgW="850680" imgH="177480" progId="Equation.DSMT4">
                  <p:embed/>
                </p:oleObj>
              </mc:Choice>
              <mc:Fallback>
                <p:oleObj name="Equation" r:id="rId22" imgW="850680" imgH="177480" progId="Equation.DSMT4">
                  <p:embed/>
                  <p:pic>
                    <p:nvPicPr>
                      <p:cNvPr id="28" name="Object 27" descr="5 equals 16 minus 8 plus c">
                        <a:extLst>
                          <a:ext uri="{FF2B5EF4-FFF2-40B4-BE49-F238E27FC236}">
                            <a16:creationId xmlns:a16="http://schemas.microsoft.com/office/drawing/2014/main" id="{2C8BDDED-F017-4645-B303-8253118469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916805" y="5030584"/>
                        <a:ext cx="1658163" cy="346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 descr="c equals minus 3.">
            <a:extLst>
              <a:ext uri="{FF2B5EF4-FFF2-40B4-BE49-F238E27FC236}">
                <a16:creationId xmlns:a16="http://schemas.microsoft.com/office/drawing/2014/main" id="{BBA52BC7-7031-4F07-B1A3-4EDA9364C9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573217"/>
              </p:ext>
            </p:extLst>
          </p:nvPr>
        </p:nvGraphicFramePr>
        <p:xfrm>
          <a:off x="896938" y="5358772"/>
          <a:ext cx="9398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81" name="Equation" r:id="rId24" imgW="482400" imgH="177480" progId="Equation.DSMT4">
                  <p:embed/>
                </p:oleObj>
              </mc:Choice>
              <mc:Fallback>
                <p:oleObj name="Equation" r:id="rId24" imgW="482400" imgH="177480" progId="Equation.DSMT4">
                  <p:embed/>
                  <p:pic>
                    <p:nvPicPr>
                      <p:cNvPr id="30" name="Object 29" descr="c equals minus 3.">
                        <a:extLst>
                          <a:ext uri="{FF2B5EF4-FFF2-40B4-BE49-F238E27FC236}">
                            <a16:creationId xmlns:a16="http://schemas.microsoft.com/office/drawing/2014/main" id="{4DD56720-D734-4D0F-A403-0B8642E205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96938" y="5358772"/>
                        <a:ext cx="939800" cy="346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Content Placeholder 13">
            <a:extLst>
              <a:ext uri="{FF2B5EF4-FFF2-40B4-BE49-F238E27FC236}">
                <a16:creationId xmlns:a16="http://schemas.microsoft.com/office/drawing/2014/main" id="{DED3BF9C-C2CB-409C-97FA-76D2E6C76E36}"/>
              </a:ext>
            </a:extLst>
          </p:cNvPr>
          <p:cNvSpPr txBox="1">
            <a:spLocks/>
          </p:cNvSpPr>
          <p:nvPr/>
        </p:nvSpPr>
        <p:spPr>
          <a:xfrm>
            <a:off x="1831828" y="5355145"/>
            <a:ext cx="154912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Therefore,</a:t>
            </a:r>
            <a:endParaRPr lang="en-IN" dirty="0"/>
          </a:p>
        </p:txBody>
      </p:sp>
      <p:graphicFrame>
        <p:nvGraphicFramePr>
          <p:cNvPr id="39" name="Object 38" descr="y equal to 4 x super 2 minus 4 x minus 3.">
            <a:extLst>
              <a:ext uri="{FF2B5EF4-FFF2-40B4-BE49-F238E27FC236}">
                <a16:creationId xmlns:a16="http://schemas.microsoft.com/office/drawing/2014/main" id="{280E4A45-F312-4179-8899-F09D1FD162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202840"/>
              </p:ext>
            </p:extLst>
          </p:nvPr>
        </p:nvGraphicFramePr>
        <p:xfrm>
          <a:off x="3296463" y="5320136"/>
          <a:ext cx="2046287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82" name="Equation" r:id="rId26" imgW="1155600" imgH="228600" progId="Equation.DSMT4">
                  <p:embed/>
                </p:oleObj>
              </mc:Choice>
              <mc:Fallback>
                <p:oleObj name="Equation" r:id="rId26" imgW="1155600" imgH="228600" progId="Equation.DSMT4">
                  <p:embed/>
                  <p:pic>
                    <p:nvPicPr>
                      <p:cNvPr id="31" name="Object 30" descr="y equal to 4 x super 2 minus 4 x minus 3.">
                        <a:extLst>
                          <a:ext uri="{FF2B5EF4-FFF2-40B4-BE49-F238E27FC236}">
                            <a16:creationId xmlns:a16="http://schemas.microsoft.com/office/drawing/2014/main" id="{BADC73E6-DEAF-4EFF-86A9-5FD15B10BA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296463" y="5320136"/>
                        <a:ext cx="2046287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Content Placeholder 14">
            <a:extLst>
              <a:ext uri="{FF2B5EF4-FFF2-40B4-BE49-F238E27FC236}">
                <a16:creationId xmlns:a16="http://schemas.microsoft.com/office/drawing/2014/main" id="{A4C36C54-DA55-4525-831B-1E4C3013E6C6}"/>
              </a:ext>
            </a:extLst>
          </p:cNvPr>
          <p:cNvSpPr txBox="1">
            <a:spLocks/>
          </p:cNvSpPr>
          <p:nvPr/>
        </p:nvSpPr>
        <p:spPr>
          <a:xfrm>
            <a:off x="5398668" y="5303392"/>
            <a:ext cx="62256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r>
              <a:rPr lang="en-US" sz="2400"/>
              <a:t>and</a:t>
            </a:r>
            <a:endParaRPr lang="en-US" sz="2400" dirty="0"/>
          </a:p>
        </p:txBody>
      </p:sp>
      <p:graphicFrame>
        <p:nvGraphicFramePr>
          <p:cNvPr id="41" name="Object 40" descr="y left parenthesis 4 right parenthesis equal to 4 left parenthesis 4 right parenthesis super 2 minus 4 left parenthesis 4 right parenthesis minus 3 equals to 45. ">
            <a:extLst>
              <a:ext uri="{FF2B5EF4-FFF2-40B4-BE49-F238E27FC236}">
                <a16:creationId xmlns:a16="http://schemas.microsoft.com/office/drawing/2014/main" id="{DA42F522-98D3-458D-A5A0-2FC7738460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565373"/>
              </p:ext>
            </p:extLst>
          </p:nvPr>
        </p:nvGraphicFramePr>
        <p:xfrm>
          <a:off x="476313" y="5700792"/>
          <a:ext cx="3889376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83" name="Equation" r:id="rId28" imgW="2197080" imgH="279360" progId="Equation.DSMT4">
                  <p:embed/>
                </p:oleObj>
              </mc:Choice>
              <mc:Fallback>
                <p:oleObj name="Equation" r:id="rId28" imgW="2197080" imgH="279360" progId="Equation.DSMT4">
                  <p:embed/>
                  <p:pic>
                    <p:nvPicPr>
                      <p:cNvPr id="32" name="Object 31" descr="y left parenthesis 4 right parenthesis equal to 4 left parenthesis 4 right parenthesis super 2 minus 4 left parenthesis 4 right parenthesis minus 3 equals to 45. ">
                        <a:extLst>
                          <a:ext uri="{FF2B5EF4-FFF2-40B4-BE49-F238E27FC236}">
                            <a16:creationId xmlns:a16="http://schemas.microsoft.com/office/drawing/2014/main" id="{B6D426B5-0C20-43A3-9DFE-976FF95BD2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476313" y="5700792"/>
                        <a:ext cx="3889376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017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F56E1C-E5F2-471A-B609-0751E33E5FA4}"/>
                  </a:ext>
                </a:extLst>
              </p:cNvPr>
              <p:cNvSpPr txBox="1"/>
              <p:nvPr/>
            </p:nvSpPr>
            <p:spPr>
              <a:xfrm>
                <a:off x="146050" y="810550"/>
                <a:ext cx="8671440" cy="13181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23190" marR="552450" indent="-5080" algn="just">
                  <a:lnSpc>
                    <a:spcPct val="101000"/>
                  </a:lnSpc>
                  <a:spcBef>
                    <a:spcPts val="35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</a:t>
                </a:r>
                <a:r>
                  <a:rPr lang="en-US" sz="2000" spc="-3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we know the rate</a:t>
                </a:r>
                <a:r>
                  <a:rPr lang="en-US" sz="2000" spc="-15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of change,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0C0C0C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b="0" i="1" dirty="0" smtClean="0">
                        <a:solidFill>
                          <a:srgbClr val="0C0C0C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of the</a:t>
                </a:r>
                <a:r>
                  <a:rPr lang="en-US" sz="2000" spc="-25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function</a:t>
                </a:r>
                <a:r>
                  <a:rPr lang="en-US" sz="2000" spc="-7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0C0C0C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000" b="0" i="1" dirty="0" smtClean="0">
                        <a:solidFill>
                          <a:srgbClr val="0C0C0C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000" i="1" dirty="0">
                    <a:solidFill>
                      <a:srgbClr val="0C0C0C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then the</a:t>
                </a:r>
                <a:r>
                  <a:rPr lang="en-US" sz="2000" spc="-45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function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0C0C0C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000" spc="-7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itself is</a:t>
                </a:r>
                <a:r>
                  <a:rPr lang="en-US" sz="2000" spc="-15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1C1C1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 </a:t>
                </a:r>
                <a:r>
                  <a:rPr lang="en-US" sz="2000" spc="-10" dirty="0">
                    <a:solidFill>
                      <a:srgbClr val="1C1C1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antiderivative</a:t>
                </a:r>
                <a:r>
                  <a:rPr lang="en-US" sz="2000" spc="-60" dirty="0">
                    <a:solidFill>
                      <a:srgbClr val="1C1C1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pc="-60" smtClean="0">
                        <a:solidFill>
                          <a:srgbClr val="1C1C1C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b="0" i="1" spc="-60" smtClean="0">
                        <a:solidFill>
                          <a:srgbClr val="1C1C1C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000" i="1" spc="-55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spc="-1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(since</a:t>
                </a:r>
                <a:r>
                  <a:rPr lang="en-US" sz="2000" spc="-6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spc="-1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</a:t>
                </a:r>
                <a:r>
                  <a:rPr lang="en-US" sz="2000" spc="-6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spc="-1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derivative</a:t>
                </a:r>
                <a:r>
                  <a:rPr lang="en-US" sz="2000" spc="-55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spc="-1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of</a:t>
                </a:r>
                <a:r>
                  <a:rPr lang="en-US" sz="2000" i="1" spc="-1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</a:t>
                </a:r>
                <a:r>
                  <a:rPr lang="en-US" sz="2000" i="1" spc="26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i="1" spc="-1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is</a:t>
                </a:r>
                <a:r>
                  <a:rPr lang="en-US" sz="2000" b="0" spc="-60" dirty="0">
                    <a:solidFill>
                      <a:srgbClr val="1C1C1C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pc="-60" smtClean="0">
                        <a:solidFill>
                          <a:srgbClr val="1C1C1C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b="0" i="1" spc="-60" smtClean="0">
                        <a:solidFill>
                          <a:srgbClr val="1C1C1C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000" i="1" spc="-1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).</a:t>
                </a:r>
                <a:r>
                  <a:rPr lang="en-US" sz="2000" spc="-1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Of</a:t>
                </a:r>
                <a:r>
                  <a:rPr lang="en-US" sz="2000" spc="-65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spc="-1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course,</a:t>
                </a:r>
                <a:r>
                  <a:rPr lang="en-US" sz="2000" spc="-45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spc="-1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there</a:t>
                </a:r>
                <a:r>
                  <a:rPr lang="en-US" sz="2000" spc="-6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spc="-1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are</a:t>
                </a:r>
                <a:r>
                  <a:rPr lang="en-US" sz="2000" spc="-6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spc="-1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many</a:t>
                </a:r>
                <a:r>
                  <a:rPr lang="en-US" sz="2000" spc="-5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spc="-1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antideriva­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tives of </a:t>
                </a:r>
                <a14:m>
                  <m:oMath xmlns:m="http://schemas.openxmlformats.org/officeDocument/2006/math">
                    <m:r>
                      <a:rPr lang="en-US" sz="2000" i="1" spc="-60">
                        <a:solidFill>
                          <a:srgbClr val="1C1C1C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 spc="-60">
                        <a:solidFill>
                          <a:srgbClr val="1C1C1C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000" i="1" spc="-55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r>
                  <a:rPr lang="en-US" sz="2000" dirty="0" err="1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</a:t>
                </a:r>
                <a:r>
                  <a:rPr lang="en-US" sz="2000" spc="-65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</a:t>
                </a:r>
                <a:r>
                  <a:rPr lang="en-US" sz="2000" spc="-45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most</a:t>
                </a:r>
                <a:r>
                  <a:rPr lang="en-US" sz="2000" spc="-7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general</a:t>
                </a:r>
                <a:r>
                  <a:rPr lang="en-US" sz="2000" spc="-35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one</a:t>
                </a:r>
                <a:r>
                  <a:rPr lang="en-US" sz="2000" spc="-7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is</a:t>
                </a:r>
                <a:r>
                  <a:rPr lang="en-US" sz="2000" spc="-8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denoted</a:t>
                </a:r>
                <a:r>
                  <a:rPr lang="en-US" sz="2000" spc="-15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by</a:t>
                </a:r>
                <a:r>
                  <a:rPr lang="en-US" sz="2000" spc="-45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</a:t>
                </a:r>
                <a:r>
                  <a:rPr lang="en-US" sz="2000" spc="-65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indefinite</a:t>
                </a:r>
                <a:r>
                  <a:rPr lang="en-US" sz="2000" spc="-5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integral.</a:t>
                </a:r>
                <a:r>
                  <a:rPr lang="en-US" sz="2000" spc="-4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For</a:t>
                </a:r>
                <a:r>
                  <a:rPr lang="en-US" sz="2000" spc="-75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example,</a:t>
                </a:r>
                <a:r>
                  <a:rPr lang="en-US" sz="2000" spc="-5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C0C0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dirty="0" smtClean="0">
                            <a:solidFill>
                              <a:srgbClr val="0C0C0C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0C0C0C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0C0C0C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dirty="0" smtClean="0">
                            <a:solidFill>
                              <a:srgbClr val="0C0C0C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solidFill>
                              <a:srgbClr val="0C0C0C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dirty="0" smtClean="0">
                        <a:solidFill>
                          <a:srgbClr val="0C0C0C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</m:t>
                    </m:r>
                    <m:r>
                      <a:rPr lang="en-US" sz="2000" b="0" i="1" dirty="0" smtClean="0">
                        <a:solidFill>
                          <a:srgbClr val="0C0C0C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F56E1C-E5F2-471A-B609-0751E33E5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0" y="810550"/>
                <a:ext cx="8671440" cy="1318118"/>
              </a:xfrm>
              <a:prstGeom prst="rect">
                <a:avLst/>
              </a:prstGeom>
              <a:blipFill>
                <a:blip r:embed="rId2"/>
                <a:stretch>
                  <a:fillRect t="-3704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4D1F295-EDA2-4C84-9DBE-6D21A4F42FC4}"/>
                  </a:ext>
                </a:extLst>
              </p:cNvPr>
              <p:cNvSpPr txBox="1"/>
              <p:nvPr/>
            </p:nvSpPr>
            <p:spPr>
              <a:xfrm>
                <a:off x="2165123" y="2104864"/>
                <a:ext cx="4303486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4D1F295-EDA2-4C84-9DBE-6D21A4F42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123" y="2104864"/>
                <a:ext cx="4303486" cy="807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37BC79C-06CC-43D8-BEA9-336AE4252ADB}"/>
                  </a:ext>
                </a:extLst>
              </p:cNvPr>
              <p:cNvSpPr txBox="1"/>
              <p:nvPr/>
            </p:nvSpPr>
            <p:spPr>
              <a:xfrm>
                <a:off x="449905" y="2928390"/>
                <a:ext cx="72034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𝐼𝑓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=4 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𝑔𝑟𝑎𝑝h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𝑝𝑎𝑠𝑠𝑖𝑛𝑔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𝑡h𝑟𝑜𝑢𝑔h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𝑝𝑜𝑖𝑛𝑡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(1,4)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37BC79C-06CC-43D8-BEA9-336AE4252A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05" y="2928390"/>
                <a:ext cx="7203447" cy="307777"/>
              </a:xfrm>
              <a:prstGeom prst="rect">
                <a:avLst/>
              </a:prstGeom>
              <a:blipFill>
                <a:blip r:embed="rId4"/>
                <a:stretch>
                  <a:fillRect l="-762" r="-762" b="-37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3BC2619-519B-46CE-8071-391A9A5D8F11}"/>
                  </a:ext>
                </a:extLst>
              </p:cNvPr>
              <p:cNvSpPr txBox="1"/>
              <p:nvPr/>
            </p:nvSpPr>
            <p:spPr>
              <a:xfrm>
                <a:off x="1805467" y="3421381"/>
                <a:ext cx="30439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4=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3BC2619-519B-46CE-8071-391A9A5D8F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467" y="3421381"/>
                <a:ext cx="3043975" cy="307777"/>
              </a:xfrm>
              <a:prstGeom prst="rect">
                <a:avLst/>
              </a:prstGeom>
              <a:blipFill>
                <a:blip r:embed="rId5"/>
                <a:stretch>
                  <a:fillRect l="-1200" r="-1200" b="-37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703FE5C-1852-4EEF-8079-5023E76BCD3F}"/>
                  </a:ext>
                </a:extLst>
              </p:cNvPr>
              <p:cNvSpPr txBox="1"/>
              <p:nvPr/>
            </p:nvSpPr>
            <p:spPr>
              <a:xfrm>
                <a:off x="1054204" y="3824187"/>
                <a:ext cx="150227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dirty="0"/>
                  <a:t>3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703FE5C-1852-4EEF-8079-5023E76BC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204" y="3824187"/>
                <a:ext cx="1502271" cy="307777"/>
              </a:xfrm>
              <a:prstGeom prst="rect">
                <a:avLst/>
              </a:prstGeom>
              <a:blipFill>
                <a:blip r:embed="rId6"/>
                <a:stretch>
                  <a:fillRect l="-8130" t="-23529" r="-9350" b="-50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749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8EE81E1B-6621-492B-99B6-3A3BE0E9A2F0}"/>
              </a:ext>
            </a:extLst>
          </p:cNvPr>
          <p:cNvSpPr txBox="1">
            <a:spLocks/>
          </p:cNvSpPr>
          <p:nvPr/>
        </p:nvSpPr>
        <p:spPr>
          <a:xfrm>
            <a:off x="131762" y="162512"/>
            <a:ext cx="8516938" cy="17927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Example 2 </a:t>
            </a:r>
            <a:r>
              <a:rPr lang="en-US" altLang="en-US" sz="2400" b="1" dirty="0">
                <a:solidFill>
                  <a:schemeClr val="tx1"/>
                </a:solidFill>
              </a:rPr>
              <a:t>– Income and Education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For a particular urban group, sociologists studied the current average yearly income </a:t>
            </a:r>
            <a:r>
              <a:rPr lang="en-US" sz="2000" i="1" dirty="0">
                <a:solidFill>
                  <a:schemeClr val="tx1"/>
                </a:solidFill>
              </a:rPr>
              <a:t>y</a:t>
            </a:r>
            <a:r>
              <a:rPr lang="en-US" sz="2000" dirty="0">
                <a:solidFill>
                  <a:schemeClr val="tx1"/>
                </a:solidFill>
              </a:rPr>
              <a:t> (in dollars) that a person can expect to receive with </a:t>
            </a:r>
            <a:r>
              <a:rPr lang="en-US" sz="2000" i="1" dirty="0">
                <a:solidFill>
                  <a:schemeClr val="tx1"/>
                </a:solidFill>
              </a:rPr>
              <a:t>x</a:t>
            </a:r>
            <a:r>
              <a:rPr lang="en-US" sz="2000" dirty="0">
                <a:solidFill>
                  <a:schemeClr val="tx1"/>
                </a:solidFill>
              </a:rPr>
              <a:t> years of education before seeking regular employment. They estimated that the rate at which income changes with respect to education is given by </a:t>
            </a:r>
          </a:p>
        </p:txBody>
      </p:sp>
      <p:graphicFrame>
        <p:nvGraphicFramePr>
          <p:cNvPr id="3" name="Object 2" descr="dy over dx equals 100 x super 3 over 2, 4 less than or equal to x less than or equal to 16.">
            <a:extLst>
              <a:ext uri="{FF2B5EF4-FFF2-40B4-BE49-F238E27FC236}">
                <a16:creationId xmlns:a16="http://schemas.microsoft.com/office/drawing/2014/main" id="{8E27FAAF-B618-45B0-B8A1-28DC7DF8FD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747862"/>
              </p:ext>
            </p:extLst>
          </p:nvPr>
        </p:nvGraphicFramePr>
        <p:xfrm>
          <a:off x="100832" y="1953732"/>
          <a:ext cx="2408398" cy="628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08" name="Equation" r:id="rId3" imgW="1497950" imgH="393529" progId="Equation.DSMT4">
                  <p:embed/>
                </p:oleObj>
              </mc:Choice>
              <mc:Fallback>
                <p:oleObj name="Equation" r:id="rId3" imgW="1497950" imgH="393529" progId="Equation.DSMT4">
                  <p:embed/>
                  <p:pic>
                    <p:nvPicPr>
                      <p:cNvPr id="7" name="Object 6" descr="dy over dx equals 100 x super 3 over 2, 4 less than or equal to x less than or equal to 16.">
                        <a:extLst>
                          <a:ext uri="{FF2B5EF4-FFF2-40B4-BE49-F238E27FC236}">
                            <a16:creationId xmlns:a16="http://schemas.microsoft.com/office/drawing/2014/main" id="{B46F7396-50B1-4A67-A01F-233FB828C6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32" y="1953732"/>
                        <a:ext cx="2408398" cy="6289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6D2F717C-DE3F-4CA9-A003-B58D0041066A}"/>
              </a:ext>
            </a:extLst>
          </p:cNvPr>
          <p:cNvSpPr txBox="1">
            <a:spLocks/>
          </p:cNvSpPr>
          <p:nvPr/>
        </p:nvSpPr>
        <p:spPr>
          <a:xfrm>
            <a:off x="2909742" y="2041883"/>
            <a:ext cx="942259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1000"/>
              </a:spcBef>
              <a:buFont typeface="Arial"/>
              <a:buNone/>
            </a:pPr>
            <a:r>
              <a:rPr lang="en-US" dirty="0"/>
              <a:t>where</a:t>
            </a:r>
            <a:endParaRPr lang="en-IN" dirty="0"/>
          </a:p>
        </p:txBody>
      </p:sp>
      <p:graphicFrame>
        <p:nvGraphicFramePr>
          <p:cNvPr id="5" name="Object 4" descr="y equal 28,720 when x equal 9">
            <a:extLst>
              <a:ext uri="{FF2B5EF4-FFF2-40B4-BE49-F238E27FC236}">
                <a16:creationId xmlns:a16="http://schemas.microsoft.com/office/drawing/2014/main" id="{A9BBF6F9-BD3D-474A-B465-44E47E31AC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485795"/>
              </p:ext>
            </p:extLst>
          </p:nvPr>
        </p:nvGraphicFramePr>
        <p:xfrm>
          <a:off x="3752984" y="2043790"/>
          <a:ext cx="244951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09" name="Equation" r:id="rId5" imgW="1523880" imgH="203040" progId="Equation.DSMT4">
                  <p:embed/>
                </p:oleObj>
              </mc:Choice>
              <mc:Fallback>
                <p:oleObj name="Equation" r:id="rId5" imgW="1523880" imgH="203040" progId="Equation.DSMT4">
                  <p:embed/>
                  <p:pic>
                    <p:nvPicPr>
                      <p:cNvPr id="6" name="Object 5" descr="y equal 28,720 when x equal 9">
                        <a:extLst>
                          <a:ext uri="{FF2B5EF4-FFF2-40B4-BE49-F238E27FC236}">
                            <a16:creationId xmlns:a16="http://schemas.microsoft.com/office/drawing/2014/main" id="{B1A97898-8DB0-4220-8BB5-523F2BAEF7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984" y="2043790"/>
                        <a:ext cx="2449513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93CEDC9F-9A9C-4FD2-A4BA-5034489B4386}"/>
              </a:ext>
            </a:extLst>
          </p:cNvPr>
          <p:cNvSpPr txBox="1">
            <a:spLocks/>
          </p:cNvSpPr>
          <p:nvPr/>
        </p:nvSpPr>
        <p:spPr>
          <a:xfrm>
            <a:off x="6113817" y="1955310"/>
            <a:ext cx="1563333" cy="559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 indent="0">
              <a:buNone/>
            </a:pPr>
            <a:r>
              <a:rPr lang="en-US" sz="1800" dirty="0"/>
              <a:t>Find </a:t>
            </a:r>
            <a:r>
              <a:rPr lang="en-US" sz="1800" i="1" dirty="0"/>
              <a:t>y</a:t>
            </a:r>
            <a:r>
              <a:rPr lang="en-US" sz="1800" dirty="0"/>
              <a:t>.</a:t>
            </a:r>
            <a:endParaRPr lang="en-IN" sz="1800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DB6CB906-407A-41F4-B0A8-93FF0EBFFF20}"/>
              </a:ext>
            </a:extLst>
          </p:cNvPr>
          <p:cNvSpPr txBox="1">
            <a:spLocks/>
          </p:cNvSpPr>
          <p:nvPr/>
        </p:nvSpPr>
        <p:spPr>
          <a:xfrm>
            <a:off x="390755" y="2504742"/>
            <a:ext cx="5282521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01600" marR="0" lvl="0" indent="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/>
            <a:r>
              <a:rPr lang="en-US" sz="2400" dirty="0">
                <a:solidFill>
                  <a:srgbClr val="0070C0"/>
                </a:solidFill>
              </a:rPr>
              <a:t>Solution</a:t>
            </a:r>
            <a:r>
              <a:rPr lang="en-US" sz="2400" dirty="0"/>
              <a:t>: Here y is an antiderivative of</a:t>
            </a:r>
            <a:endParaRPr lang="en-IN" sz="2400" dirty="0"/>
          </a:p>
        </p:txBody>
      </p:sp>
      <p:graphicFrame>
        <p:nvGraphicFramePr>
          <p:cNvPr id="8" name="Object 7" descr="100 x super 3 over 2.">
            <a:extLst>
              <a:ext uri="{FF2B5EF4-FFF2-40B4-BE49-F238E27FC236}">
                <a16:creationId xmlns:a16="http://schemas.microsoft.com/office/drawing/2014/main" id="{70511B57-FDAB-4AA0-A3E8-E298CD6309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434141"/>
              </p:ext>
            </p:extLst>
          </p:nvPr>
        </p:nvGraphicFramePr>
        <p:xfrm>
          <a:off x="5639533" y="2497788"/>
          <a:ext cx="8540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10" name="Equation" r:id="rId7" imgW="482400" imgH="203040" progId="Equation.DSMT4">
                  <p:embed/>
                </p:oleObj>
              </mc:Choice>
              <mc:Fallback>
                <p:oleObj name="Equation" r:id="rId7" imgW="482400" imgH="203040" progId="Equation.DSMT4">
                  <p:embed/>
                  <p:pic>
                    <p:nvPicPr>
                      <p:cNvPr id="24" name="Object 23" descr="100 x super 3 over 2.">
                        <a:extLst>
                          <a:ext uri="{FF2B5EF4-FFF2-40B4-BE49-F238E27FC236}">
                            <a16:creationId xmlns:a16="http://schemas.microsoft.com/office/drawing/2014/main" id="{B46F7396-50B1-4A67-A01F-233FB828C6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9533" y="2497788"/>
                        <a:ext cx="85407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803713D6-79C8-4839-9AF0-4AF6E4C18D91}"/>
              </a:ext>
            </a:extLst>
          </p:cNvPr>
          <p:cNvSpPr txBox="1">
            <a:spLocks/>
          </p:cNvSpPr>
          <p:nvPr/>
        </p:nvSpPr>
        <p:spPr>
          <a:xfrm>
            <a:off x="6626321" y="2522840"/>
            <a:ext cx="1029688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Thus,</a:t>
            </a:r>
            <a:endParaRPr lang="en-IN" sz="2400" dirty="0"/>
          </a:p>
        </p:txBody>
      </p:sp>
      <p:graphicFrame>
        <p:nvGraphicFramePr>
          <p:cNvPr id="10" name="Object 9" descr="y equals integral 100 x super 3 over 2 baseline dx equals left parenthesis 100 right parenthesis start fraction x super start fraction 5 over 2 end fraction over 5 over 2 end fraction plus cap C equals 40 x super 5 over 2 baseline plus cap C.">
            <a:extLst>
              <a:ext uri="{FF2B5EF4-FFF2-40B4-BE49-F238E27FC236}">
                <a16:creationId xmlns:a16="http://schemas.microsoft.com/office/drawing/2014/main" id="{33B63971-DD6A-43D6-B778-E0380493EF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994611"/>
              </p:ext>
            </p:extLst>
          </p:nvPr>
        </p:nvGraphicFramePr>
        <p:xfrm>
          <a:off x="370860" y="3179472"/>
          <a:ext cx="4233870" cy="720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11" r:id="rId9" imgW="2628900" imgH="444500" progId="Unknown">
                  <p:embed/>
                </p:oleObj>
              </mc:Choice>
              <mc:Fallback>
                <p:oleObj r:id="rId9" imgW="2628900" imgH="444500" progId="Unknown">
                  <p:embed/>
                  <p:pic>
                    <p:nvPicPr>
                      <p:cNvPr id="7" name="Object 6" descr="y equals integral 100 x super 3 over 2 baseline dx equals left parenthesis 100 right parenthesis start fraction x super start fraction 5 over 2 end fraction over 5 over 2 end fraction plus cap C equals 40 x super 5 over 2 baseline plus cap C.">
                        <a:extLst>
                          <a:ext uri="{FF2B5EF4-FFF2-40B4-BE49-F238E27FC236}">
                            <a16:creationId xmlns:a16="http://schemas.microsoft.com/office/drawing/2014/main" id="{4F96A135-1117-4179-9784-FF78C5D0ED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60" y="3179472"/>
                        <a:ext cx="4233870" cy="7209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7E09CE6-1E93-4C1A-856F-5AEA8E504BA6}"/>
              </a:ext>
            </a:extLst>
          </p:cNvPr>
          <p:cNvSpPr txBox="1">
            <a:spLocks/>
          </p:cNvSpPr>
          <p:nvPr/>
        </p:nvSpPr>
        <p:spPr>
          <a:xfrm>
            <a:off x="215900" y="3901174"/>
            <a:ext cx="4374667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r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r>
              <a:rPr lang="en-US" sz="2400" dirty="0"/>
              <a:t>The initial condition is that</a:t>
            </a:r>
          </a:p>
        </p:txBody>
      </p:sp>
      <p:graphicFrame>
        <p:nvGraphicFramePr>
          <p:cNvPr id="12" name="Object 11" descr="y equals 28, 720 when x equals 9.">
            <a:extLst>
              <a:ext uri="{FF2B5EF4-FFF2-40B4-BE49-F238E27FC236}">
                <a16:creationId xmlns:a16="http://schemas.microsoft.com/office/drawing/2014/main" id="{30B91A70-C567-40F7-9026-ACCCFBFED5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097486"/>
              </p:ext>
            </p:extLst>
          </p:nvPr>
        </p:nvGraphicFramePr>
        <p:xfrm>
          <a:off x="4820134" y="3936744"/>
          <a:ext cx="2587366" cy="359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12" name="Equation" r:id="rId11" imgW="1460160" imgH="203040" progId="Equation.DSMT4">
                  <p:embed/>
                </p:oleObj>
              </mc:Choice>
              <mc:Fallback>
                <p:oleObj name="Equation" r:id="rId11" imgW="1460160" imgH="203040" progId="Equation.DSMT4">
                  <p:embed/>
                  <p:pic>
                    <p:nvPicPr>
                      <p:cNvPr id="9" name="Object 8" descr="y equals 28, 720 when x equals 9.">
                        <a:extLst>
                          <a:ext uri="{FF2B5EF4-FFF2-40B4-BE49-F238E27FC236}">
                            <a16:creationId xmlns:a16="http://schemas.microsoft.com/office/drawing/2014/main" id="{AA0421CB-49FE-4753-9945-C41B449346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20134" y="3936744"/>
                        <a:ext cx="2587366" cy="359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 descr="y equals 40 x super 5over 2 plus C">
            <a:extLst>
              <a:ext uri="{FF2B5EF4-FFF2-40B4-BE49-F238E27FC236}">
                <a16:creationId xmlns:a16="http://schemas.microsoft.com/office/drawing/2014/main" id="{57E57A04-0FC7-4E32-936C-5B4CE3A5F9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586545"/>
              </p:ext>
            </p:extLst>
          </p:nvPr>
        </p:nvGraphicFramePr>
        <p:xfrm>
          <a:off x="458961" y="4488414"/>
          <a:ext cx="168751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13" name="Equation" r:id="rId13" imgW="952200" imgH="228600" progId="Equation.DSMT4">
                  <p:embed/>
                </p:oleObj>
              </mc:Choice>
              <mc:Fallback>
                <p:oleObj name="Equation" r:id="rId13" imgW="952200" imgH="228600" progId="Equation.DSMT4">
                  <p:embed/>
                  <p:pic>
                    <p:nvPicPr>
                      <p:cNvPr id="22" name="Object 21" descr="y equals 40 x super 5over 2 plus C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58961" y="4488414"/>
                        <a:ext cx="1687513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 descr="28, 720 equal 40 left parenthesis 9 right parenthesis super 5 over 2 plus C equals 40 left parenthesis 243 right parenthesis plus C">
            <a:extLst>
              <a:ext uri="{FF2B5EF4-FFF2-40B4-BE49-F238E27FC236}">
                <a16:creationId xmlns:a16="http://schemas.microsoft.com/office/drawing/2014/main" id="{10BE8D43-9539-4DEE-B597-D578AB78C6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658135"/>
              </p:ext>
            </p:extLst>
          </p:nvPr>
        </p:nvGraphicFramePr>
        <p:xfrm>
          <a:off x="433588" y="4982227"/>
          <a:ext cx="452278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14" name="Equation" r:id="rId15" imgW="2552400" imgH="279360" progId="Equation.DSMT4">
                  <p:embed/>
                </p:oleObj>
              </mc:Choice>
              <mc:Fallback>
                <p:oleObj name="Equation" r:id="rId15" imgW="2552400" imgH="279360" progId="Equation.DSMT4">
                  <p:embed/>
                  <p:pic>
                    <p:nvPicPr>
                      <p:cNvPr id="12" name="Object 11" descr="28, 720 equal 40 left parenthesis 9 right parenthesis super 5 over 2 plus C equals 40 left parenthesis 243 right parenthesis plus C">
                        <a:extLst>
                          <a:ext uri="{FF2B5EF4-FFF2-40B4-BE49-F238E27FC236}">
                            <a16:creationId xmlns:a16="http://schemas.microsoft.com/office/drawing/2014/main" id="{54DFE867-A964-48D6-B2C8-F713921D53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33588" y="4982227"/>
                        <a:ext cx="4522787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 descr="28, 720 equals 9720 plus C. ">
            <a:extLst>
              <a:ext uri="{FF2B5EF4-FFF2-40B4-BE49-F238E27FC236}">
                <a16:creationId xmlns:a16="http://schemas.microsoft.com/office/drawing/2014/main" id="{79634445-A6A4-4B79-A680-9915C3E6C3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841490"/>
              </p:ext>
            </p:extLst>
          </p:nvPr>
        </p:nvGraphicFramePr>
        <p:xfrm>
          <a:off x="454056" y="5450857"/>
          <a:ext cx="24304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15" name="Equation" r:id="rId17" imgW="1371600" imgH="203040" progId="Equation.DSMT4">
                  <p:embed/>
                </p:oleObj>
              </mc:Choice>
              <mc:Fallback>
                <p:oleObj name="Equation" r:id="rId17" imgW="1371600" imgH="203040" progId="Equation.DSMT4">
                  <p:embed/>
                  <p:pic>
                    <p:nvPicPr>
                      <p:cNvPr id="13" name="Object 12" descr="28, 720 equals 9720 plus C. ">
                        <a:extLst>
                          <a:ext uri="{FF2B5EF4-FFF2-40B4-BE49-F238E27FC236}">
                            <a16:creationId xmlns:a16="http://schemas.microsoft.com/office/drawing/2014/main" id="{5E85C762-D9ED-4262-94C6-D14E21862D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54056" y="5450857"/>
                        <a:ext cx="2430463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F0851DF8-8CEA-4894-8EE2-567677F8F591}"/>
              </a:ext>
            </a:extLst>
          </p:cNvPr>
          <p:cNvSpPr txBox="1">
            <a:spLocks/>
          </p:cNvSpPr>
          <p:nvPr/>
        </p:nvSpPr>
        <p:spPr>
          <a:xfrm>
            <a:off x="464130" y="5973809"/>
            <a:ext cx="1473893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Therefore, </a:t>
            </a:r>
            <a:endParaRPr lang="en-IN" sz="2400" dirty="0"/>
          </a:p>
        </p:txBody>
      </p:sp>
      <p:graphicFrame>
        <p:nvGraphicFramePr>
          <p:cNvPr id="17" name="Object 16" descr="c equal 19,000, and y equals 40 x super 5 over 2 plus 19,000.">
            <a:extLst>
              <a:ext uri="{FF2B5EF4-FFF2-40B4-BE49-F238E27FC236}">
                <a16:creationId xmlns:a16="http://schemas.microsoft.com/office/drawing/2014/main" id="{E48DC3BE-FD91-45C3-BC13-95A65DCE50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841500"/>
              </p:ext>
            </p:extLst>
          </p:nvPr>
        </p:nvGraphicFramePr>
        <p:xfrm>
          <a:off x="1993694" y="5974870"/>
          <a:ext cx="40703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16" name="Equation" r:id="rId19" imgW="2527200" imgH="228600" progId="Equation.DSMT4">
                  <p:embed/>
                </p:oleObj>
              </mc:Choice>
              <mc:Fallback>
                <p:oleObj name="Equation" r:id="rId19" imgW="2527200" imgH="228600" progId="Equation.DSMT4">
                  <p:embed/>
                  <p:pic>
                    <p:nvPicPr>
                      <p:cNvPr id="23" name="Object 22" descr="c equal 19,000, and y equals 40 x super 5 over 2 plus 19,000.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993694" y="5974870"/>
                        <a:ext cx="407035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954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90F7CE5B-5B86-44F7-9252-362847913812}"/>
              </a:ext>
            </a:extLst>
          </p:cNvPr>
          <p:cNvSpPr txBox="1">
            <a:spLocks/>
          </p:cNvSpPr>
          <p:nvPr/>
        </p:nvSpPr>
        <p:spPr>
          <a:xfrm>
            <a:off x="148688" y="40516"/>
            <a:ext cx="8379780" cy="22313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altLang="en-US" sz="2000" b="1" dirty="0">
                <a:solidFill>
                  <a:srgbClr val="0070C0"/>
                </a:solidFill>
              </a:rPr>
              <a:t>Example 3 </a:t>
            </a:r>
            <a:r>
              <a:rPr lang="en-US" altLang="en-US" sz="2000" b="1" dirty="0">
                <a:solidFill>
                  <a:schemeClr val="tx1"/>
                </a:solidFill>
              </a:rPr>
              <a:t>– Finding Cost from Marginal Cost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In the manufacture of a product, fixed costs per week are $4000. Fixed costs are costs, such as rent and insurance, that remain constant at all levels of production during a given time period. </a:t>
            </a:r>
            <a:r>
              <a:rPr lang="en-US" sz="2000" dirty="0"/>
              <a:t>If the marginal-cost function is </a:t>
            </a:r>
            <a:endParaRPr lang="en-IN" sz="2000" dirty="0"/>
          </a:p>
          <a:p>
            <a:pPr marL="0" indent="0">
              <a:buFont typeface="Arial"/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 descr="dc over dq equals 0.000001 left parenthesis 0.002 q squared minus 25 q right parenthesis plus 0.2.">
            <a:extLst>
              <a:ext uri="{FF2B5EF4-FFF2-40B4-BE49-F238E27FC236}">
                <a16:creationId xmlns:a16="http://schemas.microsoft.com/office/drawing/2014/main" id="{A4A76DE9-932D-4201-81B0-F995997C72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617657"/>
              </p:ext>
            </p:extLst>
          </p:nvPr>
        </p:nvGraphicFramePr>
        <p:xfrm>
          <a:off x="1603316" y="1412875"/>
          <a:ext cx="273526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2" name="Equation" r:id="rId3" imgW="2171700" imgH="419100" progId="Equation.DSMT4">
                  <p:embed/>
                </p:oleObj>
              </mc:Choice>
              <mc:Fallback>
                <p:oleObj name="Equation" r:id="rId3" imgW="2171700" imgH="419100" progId="Equation.DSMT4">
                  <p:embed/>
                  <p:pic>
                    <p:nvPicPr>
                      <p:cNvPr id="7" name="Object 6" descr="dc over dq equals 0.000001 left parenthesis 0.002 q squared minus 25 q right parenthesis plus 0.2.">
                        <a:extLst>
                          <a:ext uri="{FF2B5EF4-FFF2-40B4-BE49-F238E27FC236}">
                            <a16:creationId xmlns:a16="http://schemas.microsoft.com/office/drawing/2014/main" id="{19BF3F4C-ECA8-4EEB-8CBF-CE318C7E38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16" y="1412875"/>
                        <a:ext cx="2735262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98F68AE2-E87B-4DEE-829F-337D24BB18AA}"/>
              </a:ext>
            </a:extLst>
          </p:cNvPr>
          <p:cNvSpPr txBox="1">
            <a:spLocks/>
          </p:cNvSpPr>
          <p:nvPr/>
        </p:nvSpPr>
        <p:spPr>
          <a:xfrm>
            <a:off x="148688" y="1891934"/>
            <a:ext cx="8379760" cy="6155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dirty="0"/>
              <a:t>where </a:t>
            </a:r>
            <a:r>
              <a:rPr lang="en-US" sz="2000" i="1" dirty="0"/>
              <a:t>c</a:t>
            </a:r>
            <a:r>
              <a:rPr lang="en-US" sz="2000" dirty="0"/>
              <a:t> is the total cost (in dollars) of producing </a:t>
            </a:r>
            <a:r>
              <a:rPr lang="en-US" sz="2000" i="1" dirty="0"/>
              <a:t>q</a:t>
            </a:r>
            <a:r>
              <a:rPr lang="en-US" sz="2000" dirty="0"/>
              <a:t> kilograms of product per week, find the cost of producing 10,000 kg in 1 week.</a:t>
            </a:r>
            <a:endParaRPr lang="en-IN" sz="2000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984CE523-3A29-4ABA-919C-A6BBFF704E6F}"/>
              </a:ext>
            </a:extLst>
          </p:cNvPr>
          <p:cNvSpPr txBox="1">
            <a:spLocks/>
          </p:cNvSpPr>
          <p:nvPr/>
        </p:nvSpPr>
        <p:spPr>
          <a:xfrm>
            <a:off x="920213" y="3176358"/>
            <a:ext cx="1220787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1000"/>
              </a:spcBef>
            </a:pPr>
            <a:r>
              <a:rPr lang="en-US" sz="2400" dirty="0">
                <a:solidFill>
                  <a:srgbClr val="0070C0"/>
                </a:solidFill>
              </a:rPr>
              <a:t>Solution:</a:t>
            </a:r>
            <a:endParaRPr lang="en-IN" sz="2400" dirty="0">
              <a:solidFill>
                <a:srgbClr val="0070C0"/>
              </a:solidFill>
            </a:endParaRPr>
          </a:p>
        </p:txBody>
      </p:sp>
      <p:graphicFrame>
        <p:nvGraphicFramePr>
          <p:cNvPr id="7" name="Object 6" descr="Solution for c left parenthesis q right parenthesis.&#10;Long Description is available in notes, Press F6.">
            <a:extLst>
              <a:ext uri="{FF2B5EF4-FFF2-40B4-BE49-F238E27FC236}">
                <a16:creationId xmlns:a16="http://schemas.microsoft.com/office/drawing/2014/main" id="{80CA7C02-63EF-4A86-96A9-5DF1C2DF3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897807"/>
              </p:ext>
            </p:extLst>
          </p:nvPr>
        </p:nvGraphicFramePr>
        <p:xfrm>
          <a:off x="2351967" y="2705333"/>
          <a:ext cx="4783087" cy="1447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3" name="Equation" r:id="rId5" imgW="3302000" imgH="1003300" progId="Equation.DSMT4">
                  <p:embed/>
                </p:oleObj>
              </mc:Choice>
              <mc:Fallback>
                <p:oleObj name="Equation" r:id="rId5" imgW="3302000" imgH="1003300" progId="Equation.DSMT4">
                  <p:embed/>
                  <p:pic>
                    <p:nvPicPr>
                      <p:cNvPr id="7" name="Object 6" descr="Solution for c left parenthesis q right parenthesis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117E1342-60FE-4C86-A7A7-C7193FD6D5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967" y="2705333"/>
                        <a:ext cx="4783087" cy="14473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20E6F922-1642-4262-A369-C270AAA17057}"/>
              </a:ext>
            </a:extLst>
          </p:cNvPr>
          <p:cNvSpPr txBox="1">
            <a:spLocks/>
          </p:cNvSpPr>
          <p:nvPr/>
        </p:nvSpPr>
        <p:spPr>
          <a:xfrm>
            <a:off x="935712" y="4323368"/>
            <a:ext cx="813659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When</a:t>
            </a:r>
            <a:endParaRPr lang="en-IN" sz="2400" dirty="0"/>
          </a:p>
        </p:txBody>
      </p:sp>
      <p:graphicFrame>
        <p:nvGraphicFramePr>
          <p:cNvPr id="9" name="Object 8" descr="q equal 0, c equal 4000,">
            <a:extLst>
              <a:ext uri="{FF2B5EF4-FFF2-40B4-BE49-F238E27FC236}">
                <a16:creationId xmlns:a16="http://schemas.microsoft.com/office/drawing/2014/main" id="{BD31324B-B961-43B1-BB5F-C58E704906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46584"/>
              </p:ext>
            </p:extLst>
          </p:nvPr>
        </p:nvGraphicFramePr>
        <p:xfrm>
          <a:off x="1829846" y="4339411"/>
          <a:ext cx="1415120" cy="357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4" name="Equation" r:id="rId7" imgW="977760" imgH="190440" progId="Equation.DSMT4">
                  <p:embed/>
                </p:oleObj>
              </mc:Choice>
              <mc:Fallback>
                <p:oleObj name="Equation" r:id="rId7" imgW="977760" imgH="190440" progId="Equation.DSMT4">
                  <p:embed/>
                  <p:pic>
                    <p:nvPicPr>
                      <p:cNvPr id="22" name="Object 21" descr="q equal 0, c equal 4000,">
                        <a:extLst>
                          <a:ext uri="{FF2B5EF4-FFF2-40B4-BE49-F238E27FC236}">
                            <a16:creationId xmlns:a16="http://schemas.microsoft.com/office/drawing/2014/main" id="{A0408336-C5F7-465F-A5E5-830E91C2DB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9846" y="4339411"/>
                        <a:ext cx="1415120" cy="3579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E6CF5BD-94EF-44F2-BADC-2371E0F963CD}"/>
              </a:ext>
            </a:extLst>
          </p:cNvPr>
          <p:cNvSpPr txBox="1">
            <a:spLocks/>
          </p:cNvSpPr>
          <p:nvPr/>
        </p:nvSpPr>
        <p:spPr>
          <a:xfrm>
            <a:off x="3244965" y="4244953"/>
            <a:ext cx="1821050" cy="43635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IN" sz="2400"/>
              <a:t>which gives </a:t>
            </a:r>
            <a:endParaRPr lang="en-IN" sz="2400" dirty="0"/>
          </a:p>
        </p:txBody>
      </p:sp>
      <p:graphicFrame>
        <p:nvGraphicFramePr>
          <p:cNvPr id="11" name="Object 10" descr="c equal 4000.">
            <a:extLst>
              <a:ext uri="{FF2B5EF4-FFF2-40B4-BE49-F238E27FC236}">
                <a16:creationId xmlns:a16="http://schemas.microsoft.com/office/drawing/2014/main" id="{6175010C-7794-4027-9BBD-8984C43D31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677230"/>
              </p:ext>
            </p:extLst>
          </p:nvPr>
        </p:nvGraphicFramePr>
        <p:xfrm>
          <a:off x="5007400" y="4337744"/>
          <a:ext cx="1054106" cy="295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5" name="Equation" r:id="rId9" imgW="583920" imgH="164880" progId="Equation.DSMT4">
                  <p:embed/>
                </p:oleObj>
              </mc:Choice>
              <mc:Fallback>
                <p:oleObj name="Equation" r:id="rId9" imgW="583920" imgH="164880" progId="Equation.DSMT4">
                  <p:embed/>
                  <p:pic>
                    <p:nvPicPr>
                      <p:cNvPr id="23" name="Object 22" descr="c equal 4000.">
                        <a:extLst>
                          <a:ext uri="{FF2B5EF4-FFF2-40B4-BE49-F238E27FC236}">
                            <a16:creationId xmlns:a16="http://schemas.microsoft.com/office/drawing/2014/main" id="{1D013571-B69A-4264-88AF-F5BD212AB6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7400" y="4337744"/>
                        <a:ext cx="1054106" cy="2956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560B9B17-5C1F-490C-BC83-0A68BAB966D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50144" y="4260185"/>
            <a:ext cx="2350905" cy="369332"/>
          </a:xfrm>
        </p:spPr>
        <p:txBody>
          <a:bodyPr/>
          <a:lstStyle/>
          <a:p>
            <a:r>
              <a:rPr lang="en-IN" sz="2400" dirty="0"/>
              <a:t>So we have</a:t>
            </a:r>
          </a:p>
        </p:txBody>
      </p:sp>
      <p:graphicFrame>
        <p:nvGraphicFramePr>
          <p:cNvPr id="13" name="Object 12" descr="Calculation to simplify c left parenthesis q right parenthesis.&#10;Long description is available in notes, Press F6.">
            <a:extLst>
              <a:ext uri="{FF2B5EF4-FFF2-40B4-BE49-F238E27FC236}">
                <a16:creationId xmlns:a16="http://schemas.microsoft.com/office/drawing/2014/main" id="{286D25DC-1B70-4470-9899-79DD77CAA7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653281"/>
              </p:ext>
            </p:extLst>
          </p:nvPr>
        </p:nvGraphicFramePr>
        <p:xfrm>
          <a:off x="940111" y="5029993"/>
          <a:ext cx="5537781" cy="1365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6" name="Equation" r:id="rId11" imgW="3441700" imgH="850900" progId="Equation.DSMT4">
                  <p:embed/>
                </p:oleObj>
              </mc:Choice>
              <mc:Fallback>
                <p:oleObj name="Equation" r:id="rId11" imgW="3441700" imgH="850900" progId="Equation.DSMT4">
                  <p:embed/>
                  <p:pic>
                    <p:nvPicPr>
                      <p:cNvPr id="9" name="Object 8" descr="Calculation to simplify c left parenthesis q right parenthesis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65078E4C-AC4C-41B9-898E-3917B0CFBA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111" y="5029993"/>
                        <a:ext cx="5537781" cy="13652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869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5F3CB1-F979-43A7-A382-97532BC19AD6}"/>
                  </a:ext>
                </a:extLst>
              </p:cNvPr>
              <p:cNvSpPr txBox="1"/>
              <p:nvPr/>
            </p:nvSpPr>
            <p:spPr>
              <a:xfrm>
                <a:off x="180731" y="407108"/>
                <a:ext cx="920959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4: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Find the function 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which satisfies the given conditions: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(1)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(1)=3.</m:t>
                    </m:r>
                  </m:oMath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5F3CB1-F979-43A7-A382-97532BC19A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31" y="407108"/>
                <a:ext cx="9209598" cy="707886"/>
              </a:xfrm>
              <a:prstGeom prst="rect">
                <a:avLst/>
              </a:prstGeom>
              <a:blipFill>
                <a:blip r:embed="rId2"/>
                <a:stretch>
                  <a:fillRect l="-728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E74DED-997F-4EE3-AF77-288BC32D9325}"/>
                  </a:ext>
                </a:extLst>
              </p:cNvPr>
              <p:cNvSpPr txBox="1"/>
              <p:nvPr/>
            </p:nvSpPr>
            <p:spPr>
              <a:xfrm>
                <a:off x="680528" y="1167499"/>
                <a:ext cx="4692467" cy="7217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E74DED-997F-4EE3-AF77-288BC32D9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28" y="1167499"/>
                <a:ext cx="4692467" cy="7217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C5119E-7792-4AF2-8249-18E3611777E7}"/>
                  </a:ext>
                </a:extLst>
              </p:cNvPr>
              <p:cNvSpPr txBox="1"/>
              <p:nvPr/>
            </p:nvSpPr>
            <p:spPr>
              <a:xfrm>
                <a:off x="5103379" y="1319407"/>
                <a:ext cx="134204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C5119E-7792-4AF2-8249-18E3611777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379" y="1319407"/>
                <a:ext cx="1342044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6121EB-7D4D-4C52-BF89-5ED75EA847B6}"/>
                  </a:ext>
                </a:extLst>
              </p:cNvPr>
              <p:cNvSpPr txBox="1"/>
              <p:nvPr/>
            </p:nvSpPr>
            <p:spPr>
              <a:xfrm>
                <a:off x="80554" y="1857450"/>
                <a:ext cx="2517111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Substituting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(1)=3,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6121EB-7D4D-4C52-BF89-5ED75EA847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4" y="1857450"/>
                <a:ext cx="2517111" cy="400110"/>
              </a:xfrm>
              <a:prstGeom prst="rect">
                <a:avLst/>
              </a:prstGeom>
              <a:blipFill>
                <a:blip r:embed="rId5"/>
                <a:stretch>
                  <a:fillRect l="-2421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ABFC77-E976-4FC8-A632-BFC82C7282A1}"/>
                  </a:ext>
                </a:extLst>
              </p:cNvPr>
              <p:cNvSpPr txBox="1"/>
              <p:nvPr/>
            </p:nvSpPr>
            <p:spPr>
              <a:xfrm>
                <a:off x="2447913" y="1857450"/>
                <a:ext cx="399751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we see that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(1)=1+1+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=3.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ABFC77-E976-4FC8-A632-BFC82C7282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913" y="1857450"/>
                <a:ext cx="3997510" cy="400110"/>
              </a:xfrm>
              <a:prstGeom prst="rect">
                <a:avLst/>
              </a:prstGeom>
              <a:blipFill>
                <a:blip r:embed="rId6"/>
                <a:stretch>
                  <a:fillRect l="-1679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F2D86B41-B93A-4E15-A987-AF4B7C8C8C58}"/>
              </a:ext>
            </a:extLst>
          </p:cNvPr>
          <p:cNvSpPr txBox="1"/>
          <p:nvPr/>
        </p:nvSpPr>
        <p:spPr>
          <a:xfrm>
            <a:off x="6147714" y="1834167"/>
            <a:ext cx="8209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1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9AF8C6-E852-40E2-9529-043E9078D7C4}"/>
                  </a:ext>
                </a:extLst>
              </p:cNvPr>
              <p:cNvSpPr txBox="1"/>
              <p:nvPr/>
            </p:nvSpPr>
            <p:spPr>
              <a:xfrm>
                <a:off x="1384506" y="2395493"/>
                <a:ext cx="2655546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9AF8C6-E852-40E2-9529-043E9078D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506" y="2395493"/>
                <a:ext cx="2655546" cy="400110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F8877F4-04B4-4F07-9EA1-DEC33ECFA5CE}"/>
                  </a:ext>
                </a:extLst>
              </p:cNvPr>
              <p:cNvSpPr txBox="1"/>
              <p:nvPr/>
            </p:nvSpPr>
            <p:spPr>
              <a:xfrm>
                <a:off x="304927" y="3152513"/>
                <a:ext cx="4156826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(0)=2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F8877F4-04B4-4F07-9EA1-DEC33ECFA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27" y="3152513"/>
                <a:ext cx="4156826" cy="400110"/>
              </a:xfrm>
              <a:prstGeom prst="rect">
                <a:avLst/>
              </a:prstGeom>
              <a:blipFill>
                <a:blip r:embed="rId8"/>
                <a:stretch>
                  <a:fillRect l="-1466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1BB2A4F-1C31-4454-9CCC-60AFD602AA5A}"/>
                  </a:ext>
                </a:extLst>
              </p:cNvPr>
              <p:cNvSpPr txBox="1"/>
              <p:nvPr/>
            </p:nvSpPr>
            <p:spPr>
              <a:xfrm>
                <a:off x="630930" y="3687688"/>
                <a:ext cx="5302941" cy="4476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We note first that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nary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1BB2A4F-1C31-4454-9CCC-60AFD602A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30" y="3687688"/>
                <a:ext cx="5302941" cy="447687"/>
              </a:xfrm>
              <a:prstGeom prst="rect">
                <a:avLst/>
              </a:prstGeom>
              <a:blipFill>
                <a:blip r:embed="rId9"/>
                <a:stretch>
                  <a:fillRect l="-1149" t="-141096" b="-20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C4832AB-333B-455D-93E2-897B334D3B4A}"/>
                  </a:ext>
                </a:extLst>
              </p:cNvPr>
              <p:cNvSpPr txBox="1"/>
              <p:nvPr/>
            </p:nvSpPr>
            <p:spPr>
              <a:xfrm>
                <a:off x="387544" y="4051828"/>
                <a:ext cx="270139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Substituting 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(0)=2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endParaRPr lang="en-US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C4832AB-333B-455D-93E2-897B334D3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44" y="4051828"/>
                <a:ext cx="2701398" cy="400110"/>
              </a:xfrm>
              <a:prstGeom prst="rect">
                <a:avLst/>
              </a:prstGeom>
              <a:blipFill>
                <a:blip r:embed="rId10"/>
                <a:stretch>
                  <a:fillRect l="-2483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0701EC-02E2-4FF7-82C0-F29BBDECB2A6}"/>
                  </a:ext>
                </a:extLst>
              </p:cNvPr>
              <p:cNvSpPr txBox="1"/>
              <p:nvPr/>
            </p:nvSpPr>
            <p:spPr>
              <a:xfrm>
                <a:off x="2976565" y="4081029"/>
                <a:ext cx="399212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we find that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(0)=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endParaRPr lang="en-US" sz="2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0701EC-02E2-4FF7-82C0-F29BBDECB2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565" y="4081029"/>
                <a:ext cx="3992120" cy="400110"/>
              </a:xfrm>
              <a:prstGeom prst="rect">
                <a:avLst/>
              </a:prstGeom>
              <a:blipFill>
                <a:blip r:embed="rId11"/>
                <a:stretch>
                  <a:fillRect l="-1527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D19D0CF-5E01-4176-AAB3-D67D593340D3}"/>
                  </a:ext>
                </a:extLst>
              </p:cNvPr>
              <p:cNvSpPr txBox="1"/>
              <p:nvPr/>
            </p:nvSpPr>
            <p:spPr>
              <a:xfrm>
                <a:off x="6340530" y="4057746"/>
                <a:ext cx="100782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D19D0CF-5E01-4176-AAB3-D67D59334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530" y="4057746"/>
                <a:ext cx="1007827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17CE6D8-35BF-4126-8A2E-2CB947DBB87D}"/>
                  </a:ext>
                </a:extLst>
              </p:cNvPr>
              <p:cNvSpPr txBox="1"/>
              <p:nvPr/>
            </p:nvSpPr>
            <p:spPr>
              <a:xfrm>
                <a:off x="1226228" y="4511946"/>
                <a:ext cx="214585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17CE6D8-35BF-4126-8A2E-2CB947DBB8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228" y="4511946"/>
                <a:ext cx="2145858" cy="400110"/>
              </a:xfrm>
              <a:prstGeom prst="rect">
                <a:avLst/>
              </a:prstGeom>
              <a:blipFill>
                <a:blip r:embed="rId1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974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045A3D-3DAC-41B8-9A4E-9BCB40E8439A}"/>
                  </a:ext>
                </a:extLst>
              </p:cNvPr>
              <p:cNvSpPr txBox="1"/>
              <p:nvPr/>
            </p:nvSpPr>
            <p:spPr>
              <a:xfrm>
                <a:off x="155296" y="316261"/>
                <a:ext cx="450043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solidFill>
                      <a:srgbClr val="0A0A0A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solidFill>
                              <a:srgbClr val="0A0A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0A0A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0A0A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sz="1800" b="0" i="1" smtClean="0">
                            <a:solidFill>
                              <a:srgbClr val="0A0A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0A0A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solidFill>
                          <a:srgbClr val="0A0A0A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srgbClr val="0A0A0A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0A0A0A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0A0A0A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solidFill>
                          <a:srgbClr val="0A0A0A"/>
                        </a:solidFill>
                        <a:effectLst/>
                        <a:latin typeface="Cambria Math" panose="02040503050406030204" pitchFamily="18" charset="0"/>
                      </a:rPr>
                      <m:t>−6,  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srgbClr val="0A0A0A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0A0A0A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0A0A0A"/>
                            </a:solidFill>
                            <a:effectLst/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b="0" i="1" smtClean="0">
                            <a:solidFill>
                              <a:srgbClr val="0A0A0A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0A0A0A"/>
                            </a:solidFill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1800" b="0" i="1" smtClean="0">
                        <a:solidFill>
                          <a:srgbClr val="0A0A0A"/>
                        </a:solidFill>
                        <a:effectLst/>
                        <a:latin typeface="Cambria Math" panose="02040503050406030204" pitchFamily="18" charset="0"/>
                      </a:rPr>
                      <m:t>=2,  </m:t>
                    </m:r>
                    <m:r>
                      <a:rPr lang="en-US" sz="1800" b="0" i="1" smtClean="0">
                        <a:solidFill>
                          <a:srgbClr val="0A0A0A"/>
                        </a:solidFill>
                        <a:effectLst/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rgbClr val="0A0A0A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0A0A0A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1800" b="0" i="1" smtClean="0">
                        <a:solidFill>
                          <a:srgbClr val="0A0A0A"/>
                        </a:solidFill>
                        <a:effectLst/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045A3D-3DAC-41B8-9A4E-9BCB40E84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96" y="316261"/>
                <a:ext cx="4500439" cy="369332"/>
              </a:xfrm>
              <a:prstGeom prst="rect">
                <a:avLst/>
              </a:prstGeom>
              <a:blipFill>
                <a:blip r:embed="rId2"/>
                <a:stretch>
                  <a:fillRect l="-108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565DE53-FBA3-4B1D-A1D1-4A0D1228F4D4}"/>
                  </a:ext>
                </a:extLst>
              </p:cNvPr>
              <p:cNvSpPr txBox="1"/>
              <p:nvPr/>
            </p:nvSpPr>
            <p:spPr>
              <a:xfrm>
                <a:off x="1393443" y="715661"/>
                <a:ext cx="2202078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565DE53-FBA3-4B1D-A1D1-4A0D1228F4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443" y="715661"/>
                <a:ext cx="2202078" cy="7265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D8F952A-9CB2-4054-82F0-DD7B8C44E095}"/>
                  </a:ext>
                </a:extLst>
              </p:cNvPr>
              <p:cNvSpPr txBox="1"/>
              <p:nvPr/>
            </p:nvSpPr>
            <p:spPr>
              <a:xfrm>
                <a:off x="3654831" y="880090"/>
                <a:ext cx="1520673" cy="3198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nary>
                  </m:oMath>
                </a14:m>
                <a:r>
                  <a:rPr lang="en-US" sz="1800" dirty="0">
                    <a:solidFill>
                      <a:srgbClr val="0A0A0A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srgbClr val="0A0A0A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0A0A0A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solidFill>
                              <a:srgbClr val="0A0A0A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solidFill>
                          <a:srgbClr val="0A0A0A"/>
                        </a:solidFill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r>
                  <a:rPr lang="en-US" sz="1800" dirty="0"/>
                  <a:t>)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1800" i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D8F952A-9CB2-4054-82F0-DD7B8C44E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831" y="880090"/>
                <a:ext cx="1520673" cy="319831"/>
              </a:xfrm>
              <a:prstGeom prst="rect">
                <a:avLst/>
              </a:prstGeom>
              <a:blipFill>
                <a:blip r:embed="rId4"/>
                <a:stretch>
                  <a:fillRect l="-33333" t="-181132" r="-2410" b="-262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7B67564-C72B-4786-A9B5-A4E359E0BC73}"/>
                  </a:ext>
                </a:extLst>
              </p:cNvPr>
              <p:cNvSpPr txBox="1"/>
              <p:nvPr/>
            </p:nvSpPr>
            <p:spPr>
              <a:xfrm>
                <a:off x="5323198" y="715661"/>
                <a:ext cx="1372492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7B67564-C72B-4786-A9B5-A4E359E0BC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198" y="715661"/>
                <a:ext cx="1372492" cy="555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3EE9BFB-6C5F-47FF-99DE-DA4CCC72AF8B}"/>
                  </a:ext>
                </a:extLst>
              </p:cNvPr>
              <p:cNvSpPr txBox="1"/>
              <p:nvPr/>
            </p:nvSpPr>
            <p:spPr>
              <a:xfrm>
                <a:off x="5548481" y="1342229"/>
                <a:ext cx="2570259" cy="9251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1,</m:t>
                      </m:r>
                    </m:oMath>
                  </m:oMathPara>
                </a14:m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3EE9BFB-6C5F-47FF-99DE-DA4CCC72A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481" y="1342229"/>
                <a:ext cx="2570259" cy="9251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4CBBEA0-E896-4A0C-AB95-81E267CAB1B8}"/>
                  </a:ext>
                </a:extLst>
              </p:cNvPr>
              <p:cNvSpPr txBox="1"/>
              <p:nvPr/>
            </p:nvSpPr>
            <p:spPr>
              <a:xfrm>
                <a:off x="-126116" y="2071299"/>
                <a:ext cx="175822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0" i="1" smtClean="0">
                              <a:solidFill>
                                <a:srgbClr val="0A0A0A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0A0A0A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rgbClr val="0A0A0A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solidFill>
                                <a:srgbClr val="0A0A0A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A0A0A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rgbClr val="0A0A0A"/>
                          </a:solidFill>
                          <a:effectLst/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800" b="0" i="1" smtClean="0">
                          <a:solidFill>
                            <a:srgbClr val="0A0A0A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4CBBEA0-E896-4A0C-AB95-81E267CAB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6116" y="2071299"/>
                <a:ext cx="1758221" cy="369332"/>
              </a:xfrm>
              <a:prstGeom prst="rect">
                <a:avLst/>
              </a:prstGeom>
              <a:blipFill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82E56F6-5915-40AF-833A-459E868EB8E0}"/>
                  </a:ext>
                </a:extLst>
              </p:cNvPr>
              <p:cNvSpPr txBox="1"/>
              <p:nvPr/>
            </p:nvSpPr>
            <p:spPr>
              <a:xfrm>
                <a:off x="1842445" y="2007154"/>
                <a:ext cx="192520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2=</m:t>
                      </m:r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−6(0)+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1,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82E56F6-5915-40AF-833A-459E868EB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445" y="2007154"/>
                <a:ext cx="1925207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A128810-E6C6-4DFD-9D94-1F33439DDE75}"/>
                  </a:ext>
                </a:extLst>
              </p:cNvPr>
              <p:cNvSpPr txBox="1"/>
              <p:nvPr/>
            </p:nvSpPr>
            <p:spPr>
              <a:xfrm>
                <a:off x="4340472" y="2210411"/>
                <a:ext cx="7598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1=2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A128810-E6C6-4DFD-9D94-1F33439DD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472" y="2210411"/>
                <a:ext cx="759823" cy="276999"/>
              </a:xfrm>
              <a:prstGeom prst="rect">
                <a:avLst/>
              </a:prstGeom>
              <a:blipFill>
                <a:blip r:embed="rId9"/>
                <a:stretch>
                  <a:fillRect l="-5600" r="-6400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4154F75-4029-4F6E-882A-0FFF8E526B65}"/>
                  </a:ext>
                </a:extLst>
              </p:cNvPr>
              <p:cNvSpPr txBox="1"/>
              <p:nvPr/>
            </p:nvSpPr>
            <p:spPr>
              <a:xfrm>
                <a:off x="-4968" y="2761756"/>
                <a:ext cx="2594112" cy="6481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+2,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4154F75-4029-4F6E-882A-0FFF8E526B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968" y="2761756"/>
                <a:ext cx="2594112" cy="6481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E52D2F3-BD30-48DB-B97E-9A05C6B45519}"/>
                  </a:ext>
                </a:extLst>
              </p:cNvPr>
              <p:cNvSpPr txBox="1"/>
              <p:nvPr/>
            </p:nvSpPr>
            <p:spPr>
              <a:xfrm>
                <a:off x="2540714" y="2799640"/>
                <a:ext cx="2066591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E52D2F3-BD30-48DB-B97E-9A05C6B45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714" y="2799640"/>
                <a:ext cx="2066591" cy="7265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FAA0A57-5183-45E2-9192-A0234D6D03A1}"/>
                  </a:ext>
                </a:extLst>
              </p:cNvPr>
              <p:cNvSpPr txBox="1"/>
              <p:nvPr/>
            </p:nvSpPr>
            <p:spPr>
              <a:xfrm>
                <a:off x="4783303" y="2799640"/>
                <a:ext cx="2263312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FAA0A57-5183-45E2-9192-A0234D6D0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303" y="2799640"/>
                <a:ext cx="2263312" cy="72654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F23871E-298D-4ED8-B67B-49BCB1DF50E9}"/>
                  </a:ext>
                </a:extLst>
              </p:cNvPr>
              <p:cNvSpPr txBox="1"/>
              <p:nvPr/>
            </p:nvSpPr>
            <p:spPr>
              <a:xfrm>
                <a:off x="4569849" y="3577835"/>
                <a:ext cx="2263761" cy="604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4(3)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−6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F23871E-298D-4ED8-B67B-49BCB1DF50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849" y="3577835"/>
                <a:ext cx="2263761" cy="60497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4926BC-4A6E-43D2-A3DF-95F2847674E7}"/>
                  </a:ext>
                </a:extLst>
              </p:cNvPr>
              <p:cNvSpPr txBox="1"/>
              <p:nvPr/>
            </p:nvSpPr>
            <p:spPr>
              <a:xfrm>
                <a:off x="145833" y="4232711"/>
                <a:ext cx="488662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A0A0A"/>
                          </a:solidFill>
                          <a:effectLst/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smtClean="0">
                          <a:solidFill>
                            <a:srgbClr val="0A0A0A"/>
                          </a:solidFill>
                          <a:effectLst/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rgbClr val="0A0A0A"/>
                          </a:solidFill>
                          <a:effectLst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solidFill>
                            <a:srgbClr val="0A0A0A"/>
                          </a:solidFill>
                          <a:effectLst/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4926BC-4A6E-43D2-A3DF-95F284767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33" y="4232711"/>
                <a:ext cx="4886621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8F2E7A0-392F-456E-B17F-E5EF71AAC460}"/>
                  </a:ext>
                </a:extLst>
              </p:cNvPr>
              <p:cNvSpPr txBox="1"/>
              <p:nvPr/>
            </p:nvSpPr>
            <p:spPr>
              <a:xfrm>
                <a:off x="0" y="5462973"/>
                <a:ext cx="169462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A0A0A"/>
                          </a:solidFill>
                          <a:effectLst/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0A0A0A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A0A0A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rgbClr val="0A0A0A"/>
                          </a:solidFill>
                          <a:effectLst/>
                          <a:latin typeface="Cambria Math" panose="02040503050406030204" pitchFamily="18" charset="0"/>
                        </a:rPr>
                        <m:t>=−1,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8F2E7A0-392F-456E-B17F-E5EF71AAC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462973"/>
                <a:ext cx="1694621" cy="369332"/>
              </a:xfrm>
              <a:prstGeom prst="rect">
                <a:avLst/>
              </a:prstGeom>
              <a:blipFill>
                <a:blip r:embed="rId1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1733249-E0AB-4F03-8598-B91C92455BF5}"/>
                  </a:ext>
                </a:extLst>
              </p:cNvPr>
              <p:cNvSpPr txBox="1"/>
              <p:nvPr/>
            </p:nvSpPr>
            <p:spPr>
              <a:xfrm>
                <a:off x="1822182" y="5356117"/>
                <a:ext cx="3236085" cy="645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A0A0A"/>
                          </a:solidFill>
                          <a:effectLst/>
                          <a:latin typeface="Cambria Math" panose="02040503050406030204" pitchFamily="18" charset="0"/>
                        </a:rPr>
                        <m:t>−1=</m:t>
                      </m:r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−3(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1)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+2(1)+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2,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1733249-E0AB-4F03-8598-B91C92455B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182" y="5356117"/>
                <a:ext cx="3236085" cy="6451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7F89C21-2E4E-4496-990F-763DD7BD8A2B}"/>
                  </a:ext>
                </a:extLst>
              </p:cNvPr>
              <p:cNvSpPr txBox="1"/>
              <p:nvPr/>
            </p:nvSpPr>
            <p:spPr>
              <a:xfrm>
                <a:off x="5474917" y="5444407"/>
                <a:ext cx="109966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2=−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7F89C21-2E4E-4496-990F-763DD7BD8A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4917" y="5444407"/>
                <a:ext cx="1099660" cy="51860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6E1C47E-2623-4D99-9AB2-0055EE742B9E}"/>
                  </a:ext>
                </a:extLst>
              </p:cNvPr>
              <p:cNvSpPr txBox="1"/>
              <p:nvPr/>
            </p:nvSpPr>
            <p:spPr>
              <a:xfrm>
                <a:off x="653842" y="5961962"/>
                <a:ext cx="3075167" cy="645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A0A0A"/>
                          </a:solidFill>
                          <a:effectLst/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smtClean="0">
                          <a:solidFill>
                            <a:srgbClr val="0A0A0A"/>
                          </a:solidFill>
                          <a:effectLst/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rgbClr val="0A0A0A"/>
                          </a:solidFill>
                          <a:effectLst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solidFill>
                            <a:srgbClr val="0A0A0A"/>
                          </a:solidFill>
                          <a:effectLst/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6E1C47E-2623-4D99-9AB2-0055EE742B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42" y="5961962"/>
                <a:ext cx="3075167" cy="6451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557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68463E2-DB36-45B3-85FD-694D6514AD2D}"/>
                  </a:ext>
                </a:extLst>
              </p:cNvPr>
              <p:cNvSpPr txBox="1"/>
              <p:nvPr/>
            </p:nvSpPr>
            <p:spPr>
              <a:xfrm>
                <a:off x="153062" y="148763"/>
                <a:ext cx="8562921" cy="7931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2: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the marginal revenue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=10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−5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find the revenue function, and also find demand equation. (Note that the price is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𝑅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(0)=0.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68463E2-DB36-45B3-85FD-694D6514AD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62" y="148763"/>
                <a:ext cx="8562921" cy="793102"/>
              </a:xfrm>
              <a:prstGeom prst="rect">
                <a:avLst/>
              </a:prstGeom>
              <a:blipFill>
                <a:blip r:embed="rId2"/>
                <a:stretch>
                  <a:fillRect l="-569" t="-3817" r="-569" b="-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4C261FE-BD73-43FB-BBD6-2275C4E17EAA}"/>
              </a:ext>
            </a:extLst>
          </p:cNvPr>
          <p:cNvSpPr txBox="1"/>
          <p:nvPr/>
        </p:nvSpPr>
        <p:spPr>
          <a:xfrm>
            <a:off x="153062" y="806458"/>
            <a:ext cx="11105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Solution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1D05D9-72DB-4AFA-8F86-3F38C932B95B}"/>
                  </a:ext>
                </a:extLst>
              </p:cNvPr>
              <p:cNvSpPr txBox="1"/>
              <p:nvPr/>
            </p:nvSpPr>
            <p:spPr>
              <a:xfrm>
                <a:off x="-657914" y="1154872"/>
                <a:ext cx="4213914" cy="6587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sz="180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1800" i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𝑑𝑞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1D05D9-72DB-4AFA-8F86-3F38C932B9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57914" y="1154872"/>
                <a:ext cx="4213914" cy="6587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D4FA99D-B51A-4D08-8BFF-32736A06F43F}"/>
                  </a:ext>
                </a:extLst>
              </p:cNvPr>
              <p:cNvSpPr txBox="1"/>
              <p:nvPr/>
            </p:nvSpPr>
            <p:spPr>
              <a:xfrm>
                <a:off x="2159588" y="1107688"/>
                <a:ext cx="2792824" cy="6587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sz="1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sz="1800" i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𝑑𝑞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D4FA99D-B51A-4D08-8BFF-32736A06F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588" y="1107688"/>
                <a:ext cx="2792824" cy="6587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6780F25-9218-4819-8C72-98065C12DED5}"/>
                  </a:ext>
                </a:extLst>
              </p:cNvPr>
              <p:cNvSpPr txBox="1"/>
              <p:nvPr/>
            </p:nvSpPr>
            <p:spPr>
              <a:xfrm>
                <a:off x="4619492" y="1058595"/>
                <a:ext cx="2364920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8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8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6780F25-9218-4819-8C72-98065C12D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492" y="1058595"/>
                <a:ext cx="2364920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45C9E58-EC1D-4B45-9B36-EE03FE4F31AA}"/>
                  </a:ext>
                </a:extLst>
              </p:cNvPr>
              <p:cNvSpPr txBox="1"/>
              <p:nvPr/>
            </p:nvSpPr>
            <p:spPr>
              <a:xfrm>
                <a:off x="561892" y="1832854"/>
                <a:ext cx="3802585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sz="1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8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45C9E58-EC1D-4B45-9B36-EE03FE4F31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92" y="1832854"/>
                <a:ext cx="3802585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C7E30D6-7C95-4E7B-96C8-C0CC08B48982}"/>
                  </a:ext>
                </a:extLst>
              </p:cNvPr>
              <p:cNvSpPr txBox="1"/>
              <p:nvPr/>
            </p:nvSpPr>
            <p:spPr>
              <a:xfrm>
                <a:off x="0" y="2566485"/>
                <a:ext cx="273023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𝑅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(0)=0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we have</a:t>
                </a:r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C7E30D6-7C95-4E7B-96C8-C0CC08B48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66485"/>
                <a:ext cx="2730230" cy="369332"/>
              </a:xfrm>
              <a:prstGeom prst="rect">
                <a:avLst/>
              </a:prstGeom>
              <a:blipFill>
                <a:blip r:embed="rId7"/>
                <a:stretch>
                  <a:fillRect l="-178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D048483-5CD0-47A0-8DB1-CA33EA38647B}"/>
                  </a:ext>
                </a:extLst>
              </p:cNvPr>
              <p:cNvSpPr txBox="1"/>
              <p:nvPr/>
            </p:nvSpPr>
            <p:spPr>
              <a:xfrm>
                <a:off x="2646913" y="2612651"/>
                <a:ext cx="273023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0=0+0−0+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D048483-5CD0-47A0-8DB1-CA33EA3864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6913" y="2612651"/>
                <a:ext cx="2730230" cy="276999"/>
              </a:xfrm>
              <a:prstGeom prst="rect">
                <a:avLst/>
              </a:prstGeom>
              <a:blipFill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B174C-6014-40FF-B7FB-15644653CEBD}"/>
                  </a:ext>
                </a:extLst>
              </p:cNvPr>
              <p:cNvSpPr txBox="1"/>
              <p:nvPr/>
            </p:nvSpPr>
            <p:spPr>
              <a:xfrm>
                <a:off x="681492" y="2939552"/>
                <a:ext cx="4270919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sz="1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8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B174C-6014-40FF-B7FB-15644653CE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92" y="2939552"/>
                <a:ext cx="4270919" cy="612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E5C3830F-3F7C-41A1-B5FC-D619AAFA9C49}"/>
              </a:ext>
            </a:extLst>
          </p:cNvPr>
          <p:cNvSpPr txBox="1"/>
          <p:nvPr/>
        </p:nvSpPr>
        <p:spPr>
          <a:xfrm>
            <a:off x="93429" y="3657965"/>
            <a:ext cx="29516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demand equation is: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C80A02D-EE4B-4A14-AA25-7BB8CE3FCFB5}"/>
                  </a:ext>
                </a:extLst>
              </p:cNvPr>
              <p:cNvSpPr txBox="1"/>
              <p:nvPr/>
            </p:nvSpPr>
            <p:spPr>
              <a:xfrm>
                <a:off x="-12923" y="4132978"/>
                <a:ext cx="3674177" cy="8405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sz="1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sz="1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1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1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C80A02D-EE4B-4A14-AA25-7BB8CE3FC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923" y="4132978"/>
                <a:ext cx="3674177" cy="84055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44FD774-681E-44B5-83E4-412BA115D807}"/>
                  </a:ext>
                </a:extLst>
              </p:cNvPr>
              <p:cNvSpPr txBox="1"/>
              <p:nvPr/>
            </p:nvSpPr>
            <p:spPr>
              <a:xfrm>
                <a:off x="3468291" y="4414819"/>
                <a:ext cx="2465581" cy="4854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44FD774-681E-44B5-83E4-412BA115D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291" y="4414819"/>
                <a:ext cx="2465581" cy="485454"/>
              </a:xfrm>
              <a:prstGeom prst="rect">
                <a:avLst/>
              </a:prstGeom>
              <a:blipFill>
                <a:blip r:embed="rId11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333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B80DB16-3830-432C-BDA0-D36CD43A3AFB}"/>
                  </a:ext>
                </a:extLst>
              </p:cNvPr>
              <p:cNvSpPr txBox="1"/>
              <p:nvPr/>
            </p:nvSpPr>
            <p:spPr>
              <a:xfrm>
                <a:off x="36095" y="154416"/>
                <a:ext cx="8514356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5: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If the marginal cost of a certain product is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=0.09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−1.2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−4.5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the fixed cost is 7700, find the total cost when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=10.</m:t>
                    </m:r>
                  </m:oMath>
                </a14:m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B80DB16-3830-432C-BDA0-D36CD43A3A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5" y="154416"/>
                <a:ext cx="8514356" cy="707886"/>
              </a:xfrm>
              <a:prstGeom prst="rect">
                <a:avLst/>
              </a:prstGeom>
              <a:blipFill>
                <a:blip r:embed="rId2"/>
                <a:stretch>
                  <a:fillRect l="-787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3FDC550-5AE4-4D76-B292-32B625303C80}"/>
              </a:ext>
            </a:extLst>
          </p:cNvPr>
          <p:cNvSpPr txBox="1"/>
          <p:nvPr/>
        </p:nvSpPr>
        <p:spPr>
          <a:xfrm>
            <a:off x="113620" y="974882"/>
            <a:ext cx="16438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Solution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B51CAA-D5B8-4448-B868-2D3DD1705B63}"/>
                  </a:ext>
                </a:extLst>
              </p:cNvPr>
              <p:cNvSpPr txBox="1"/>
              <p:nvPr/>
            </p:nvSpPr>
            <p:spPr>
              <a:xfrm>
                <a:off x="431390" y="1445937"/>
                <a:ext cx="2947350" cy="7217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𝑑𝑞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B51CAA-D5B8-4448-B868-2D3DD1705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90" y="1445937"/>
                <a:ext cx="2947350" cy="7217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B4E2126-D328-4B7C-A2C6-0E39936B04BA}"/>
                  </a:ext>
                </a:extLst>
              </p:cNvPr>
              <p:cNvSpPr txBox="1"/>
              <p:nvPr/>
            </p:nvSpPr>
            <p:spPr>
              <a:xfrm>
                <a:off x="2713598" y="1504271"/>
                <a:ext cx="3790964" cy="7217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0.09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−1.2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−4.5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𝑑𝑞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B4E2126-D328-4B7C-A2C6-0E39936B0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598" y="1504271"/>
                <a:ext cx="3790964" cy="7217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9866B4F-E2D9-428D-A057-B643743494B6}"/>
                  </a:ext>
                </a:extLst>
              </p:cNvPr>
              <p:cNvSpPr txBox="1"/>
              <p:nvPr/>
            </p:nvSpPr>
            <p:spPr>
              <a:xfrm>
                <a:off x="4399870" y="2155999"/>
                <a:ext cx="3427875" cy="670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0.09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1.2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−4.5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9866B4F-E2D9-428D-A057-B64374349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870" y="2155999"/>
                <a:ext cx="3427875" cy="670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58B1D2D-2A1E-4F4F-8D36-FF781A367F8F}"/>
                  </a:ext>
                </a:extLst>
              </p:cNvPr>
              <p:cNvSpPr txBox="1"/>
              <p:nvPr/>
            </p:nvSpPr>
            <p:spPr>
              <a:xfrm>
                <a:off x="0" y="2992516"/>
                <a:ext cx="5865648" cy="670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000" i="1" dirty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 i="1" dirty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0.09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1.2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−4.5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58B1D2D-2A1E-4F4F-8D36-FF781A367F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92516"/>
                <a:ext cx="5865648" cy="6705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FF9C60A-CB83-4845-B3BB-1E184EE4F1FE}"/>
                  </a:ext>
                </a:extLst>
              </p:cNvPr>
              <p:cNvSpPr txBox="1"/>
              <p:nvPr/>
            </p:nvSpPr>
            <p:spPr>
              <a:xfrm>
                <a:off x="729705" y="4245209"/>
                <a:ext cx="15480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=7700,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FF9C60A-CB83-4845-B3BB-1E184EE4F1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705" y="4245209"/>
                <a:ext cx="1548052" cy="307777"/>
              </a:xfrm>
              <a:prstGeom prst="rect">
                <a:avLst/>
              </a:prstGeom>
              <a:blipFill>
                <a:blip r:embed="rId7"/>
                <a:stretch>
                  <a:fillRect l="-3150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242480-C084-45B0-98F3-133A6C73F38F}"/>
                  </a:ext>
                </a:extLst>
              </p:cNvPr>
              <p:cNvSpPr txBox="1"/>
              <p:nvPr/>
            </p:nvSpPr>
            <p:spPr>
              <a:xfrm>
                <a:off x="2689377" y="4031434"/>
                <a:ext cx="5635779" cy="670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7700=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0.09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i="1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(0)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1.2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(0)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−4.5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(0)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242480-C084-45B0-98F3-133A6C73F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377" y="4031434"/>
                <a:ext cx="5635779" cy="6705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7821B8F-111E-443B-B6FF-39388B163913}"/>
                  </a:ext>
                </a:extLst>
              </p:cNvPr>
              <p:cNvSpPr txBox="1"/>
              <p:nvPr/>
            </p:nvSpPr>
            <p:spPr>
              <a:xfrm>
                <a:off x="-4596" y="5014288"/>
                <a:ext cx="5274530" cy="670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000" i="1" dirty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 i="1" dirty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0.09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1.2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−4.5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7700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7821B8F-111E-443B-B6FF-39388B1639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96" y="5014288"/>
                <a:ext cx="5274530" cy="6705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757622B-A577-41F6-B887-BA1298DC2B71}"/>
                  </a:ext>
                </a:extLst>
              </p:cNvPr>
              <p:cNvSpPr txBox="1"/>
              <p:nvPr/>
            </p:nvSpPr>
            <p:spPr>
              <a:xfrm>
                <a:off x="518914" y="5883118"/>
                <a:ext cx="4988353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10)=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0.09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1.2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−4.5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(10)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7700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757622B-A577-41F6-B887-BA1298DC2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14" y="5883118"/>
                <a:ext cx="4988353" cy="57823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546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Props1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A052C4-6F29-46DC-9113-1B1D8BBA1238}">
  <ds:schemaRefs>
    <ds:schemaRef ds:uri="6125ffc9-2c56-435e-8267-1393444907b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c1bd8dc-4e40-424f-a15f-9ffcd522197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152480</TotalTime>
  <Words>837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Cambria Math</vt:lpstr>
      <vt:lpstr>Noto Sans Symbols</vt:lpstr>
      <vt:lpstr>Symbol</vt:lpstr>
      <vt:lpstr>Times New Roman</vt:lpstr>
      <vt:lpstr>Verdana</vt:lpstr>
      <vt:lpstr>USHE</vt:lpstr>
      <vt:lpstr>Equation</vt:lpstr>
      <vt:lpstr>Unknown</vt:lpstr>
      <vt:lpstr>14.3 Integration with Initial Conditions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1214</cp:revision>
  <dcterms:modified xsi:type="dcterms:W3CDTF">2024-09-06T07:50:30Z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