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704" r:id="rId5"/>
    <p:sldId id="705" r:id="rId6"/>
    <p:sldId id="706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91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8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85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84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83.png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A29E8-DC9D-4D13-A8EE-388F4BC9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273" y="206031"/>
            <a:ext cx="8497887" cy="553998"/>
          </a:xfr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14.2 The Infinite Integral </a:t>
            </a:r>
            <a:endParaRPr lang="en-US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BC369-C3C6-468C-98E4-DDE3EBA12108}"/>
                  </a:ext>
                </a:extLst>
              </p:cNvPr>
              <p:cNvSpPr txBox="1"/>
              <p:nvPr/>
            </p:nvSpPr>
            <p:spPr>
              <a:xfrm>
                <a:off x="738387" y="1158462"/>
                <a:ext cx="808867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Definition: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function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called </a:t>
                </a: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 </a:t>
                </a:r>
                <a:r>
                  <a:rPr lang="en-US" sz="18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antiderivative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of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f</m:t>
                    </m:r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and</m:t>
                    </m:r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only</m:t>
                    </m:r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if</m:t>
                    </m:r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or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𝑑𝐹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BC369-C3C6-468C-98E4-DDE3EBA12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87" y="1158462"/>
                <a:ext cx="8088674" cy="646331"/>
              </a:xfrm>
              <a:prstGeom prst="rect">
                <a:avLst/>
              </a:prstGeom>
              <a:blipFill>
                <a:blip r:embed="rId2"/>
                <a:stretch>
                  <a:fillRect l="-60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B5D3A0-D463-45F3-A8F3-DBBA092DA694}"/>
                  </a:ext>
                </a:extLst>
              </p:cNvPr>
              <p:cNvSpPr txBox="1"/>
              <p:nvPr/>
            </p:nvSpPr>
            <p:spPr>
              <a:xfrm>
                <a:off x="693288" y="2849648"/>
                <a:ext cx="777878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+5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,  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antiderivatives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)=6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B5D3A0-D463-45F3-A8F3-DBBA092DA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88" y="2849648"/>
                <a:ext cx="7778789" cy="646331"/>
              </a:xfrm>
              <a:prstGeom prst="rect">
                <a:avLst/>
              </a:prstGeom>
              <a:blipFill>
                <a:blip r:embed="rId3"/>
                <a:stretch>
                  <a:fillRect l="-705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69E7AB5-4970-420F-97E4-7CA92C13818F}"/>
              </a:ext>
            </a:extLst>
          </p:cNvPr>
          <p:cNvSpPr txBox="1"/>
          <p:nvPr/>
        </p:nvSpPr>
        <p:spPr>
          <a:xfrm>
            <a:off x="783486" y="1997099"/>
            <a:ext cx="6335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Remark: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Any two antiderivatives of a function differ only by a constant.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A7786-6325-4C4A-883A-DF30AC64A088}"/>
                  </a:ext>
                </a:extLst>
              </p:cNvPr>
              <p:cNvSpPr txBox="1"/>
              <p:nvPr/>
            </p:nvSpPr>
            <p:spPr>
              <a:xfrm>
                <a:off x="695196" y="3559862"/>
                <a:ext cx="792668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Definition:</a:t>
                </a:r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</a:t>
                </a:r>
                <a:r>
                  <a:rPr lang="en-US" sz="18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most general antiderivatives</a:t>
                </a: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)+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p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51A7786-6325-4C4A-883A-DF30AC64A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96" y="3559862"/>
                <a:ext cx="7926687" cy="646331"/>
              </a:xfrm>
              <a:prstGeom prst="rect">
                <a:avLst/>
              </a:prstGeom>
              <a:blipFill>
                <a:blip r:embed="rId4"/>
                <a:stretch>
                  <a:fillRect l="-615" t="-5660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8C6383-832F-4EE8-9CEE-8E92AD9D20BD}"/>
                  </a:ext>
                </a:extLst>
              </p:cNvPr>
              <p:cNvSpPr txBox="1"/>
              <p:nvPr/>
            </p:nvSpPr>
            <p:spPr>
              <a:xfrm>
                <a:off x="693288" y="4270166"/>
                <a:ext cx="8178872" cy="1285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an antiderivative of the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then the </a:t>
                </a:r>
                <a:r>
                  <a:rPr lang="en-US" sz="18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indefinite integral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denoted by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is defined to be the most general antiderivatives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That is</a:t>
                </a:r>
              </a:p>
              <a:p>
                <a:pPr algn="just"/>
                <a:r>
                  <a:rPr lang="en-US" sz="1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)+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8C6383-832F-4EE8-9CEE-8E92AD9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88" y="4270166"/>
                <a:ext cx="8178872" cy="1285993"/>
              </a:xfrm>
              <a:prstGeom prst="rect">
                <a:avLst/>
              </a:prstGeom>
              <a:blipFill>
                <a:blip r:embed="rId5"/>
                <a:stretch>
                  <a:fillRect l="-671" t="-21327" r="-597" b="-61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71B8A3F6-DBAE-48C5-8031-DAE3D8C87B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1060" y="5571113"/>
            <a:ext cx="4529740" cy="120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055AA6D-F564-49B4-B53A-EDB0FA70024C}"/>
                  </a:ext>
                </a:extLst>
              </p:cNvPr>
              <p:cNvSpPr txBox="1"/>
              <p:nvPr/>
            </p:nvSpPr>
            <p:spPr>
              <a:xfrm>
                <a:off x="182880" y="137400"/>
                <a:ext cx="8700770" cy="2608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Basic Integral Formulas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constants.	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+1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≠−1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  <m:nary>
                          <m:naryPr>
                            <m:subHide m:val="on"/>
                            <m:supHide m:val="on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for any constant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k.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5.	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)∓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∓</m:t>
                        </m:r>
                        <m:nary>
                          <m:naryPr>
                            <m:subHide m:val="on"/>
                            <m:supHide m:val="on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055AA6D-F564-49B4-B53A-EDB0FA7002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137400"/>
                <a:ext cx="8700770" cy="2608663"/>
              </a:xfrm>
              <a:prstGeom prst="rect">
                <a:avLst/>
              </a:prstGeom>
              <a:blipFill>
                <a:blip r:embed="rId2"/>
                <a:stretch>
                  <a:fillRect l="-701" t="-1405" b="-33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C973D7D-DDB7-47B0-9CBD-A91E8D6A7D7D}"/>
              </a:ext>
            </a:extLst>
          </p:cNvPr>
          <p:cNvSpPr txBox="1"/>
          <p:nvPr/>
        </p:nvSpPr>
        <p:spPr>
          <a:xfrm>
            <a:off x="940528" y="327940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Example: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Find the indefinite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55402C-BF86-4867-AB56-37BCB76504E4}"/>
                  </a:ext>
                </a:extLst>
              </p:cNvPr>
              <p:cNvSpPr txBox="1"/>
              <p:nvPr/>
            </p:nvSpPr>
            <p:spPr>
              <a:xfrm>
                <a:off x="949959" y="3889663"/>
                <a:ext cx="6122124" cy="5529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    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555402C-BF86-4867-AB56-37BCB7650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59" y="3889663"/>
                <a:ext cx="6122124" cy="552972"/>
              </a:xfrm>
              <a:prstGeom prst="rect">
                <a:avLst/>
              </a:prstGeom>
              <a:blipFill>
                <a:blip r:embed="rId3"/>
                <a:stretch>
                  <a:fillRect l="-1096" b="-4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FE5B41-7BD6-4E73-90C7-F95D72BA0976}"/>
                  </a:ext>
                </a:extLst>
              </p:cNvPr>
              <p:cNvSpPr txBox="1"/>
              <p:nvPr/>
            </p:nvSpPr>
            <p:spPr>
              <a:xfrm>
                <a:off x="948145" y="4602886"/>
                <a:ext cx="3312347" cy="447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   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0FE5B41-7BD6-4E73-90C7-F95D72BA0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45" y="4602886"/>
                <a:ext cx="3312347" cy="447880"/>
              </a:xfrm>
              <a:prstGeom prst="rect">
                <a:avLst/>
              </a:prstGeom>
              <a:blipFill>
                <a:blip r:embed="rId4"/>
                <a:stretch>
                  <a:fillRect l="-2026" t="-139189" b="-197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11E4FD-23CA-4EF3-B311-389916E81317}"/>
                  </a:ext>
                </a:extLst>
              </p:cNvPr>
              <p:cNvSpPr txBox="1"/>
              <p:nvPr/>
            </p:nvSpPr>
            <p:spPr>
              <a:xfrm>
                <a:off x="3167392" y="4400427"/>
                <a:ext cx="2982323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endChr m:val="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F11E4FD-23CA-4EF3-B311-389916E81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392" y="4400427"/>
                <a:ext cx="2982323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BE2ECB-A3F7-440A-B33B-A9AC965678C0}"/>
                  </a:ext>
                </a:extLst>
              </p:cNvPr>
              <p:cNvSpPr txBox="1"/>
              <p:nvPr/>
            </p:nvSpPr>
            <p:spPr>
              <a:xfrm>
                <a:off x="5823857" y="4442635"/>
                <a:ext cx="2364376" cy="6694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BE2ECB-A3F7-440A-B33B-A9AC96567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857" y="4442635"/>
                <a:ext cx="2364376" cy="6694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EB41A9-5ECB-4A89-9D3B-5B72CE827523}"/>
                  </a:ext>
                </a:extLst>
              </p:cNvPr>
              <p:cNvSpPr txBox="1"/>
              <p:nvPr/>
            </p:nvSpPr>
            <p:spPr>
              <a:xfrm>
                <a:off x="940528" y="5247746"/>
                <a:ext cx="2891246" cy="4522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(3)  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rad>
                      </m:e>
                    </m:nary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7EB41A9-5ECB-4A89-9D3B-5B72CE827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28" y="5247746"/>
                <a:ext cx="2891246" cy="452240"/>
              </a:xfrm>
              <a:prstGeom prst="rect">
                <a:avLst/>
              </a:prstGeom>
              <a:blipFill>
                <a:blip r:embed="rId7"/>
                <a:stretch>
                  <a:fillRect l="-2105" t="-139189" b="-197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ADF2F25-36D2-4BA6-AC45-D9E990B7CD98}"/>
                  </a:ext>
                </a:extLst>
              </p:cNvPr>
              <p:cNvSpPr txBox="1"/>
              <p:nvPr/>
            </p:nvSpPr>
            <p:spPr>
              <a:xfrm>
                <a:off x="3347184" y="5050212"/>
                <a:ext cx="279672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endChr m:val="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type m:val="lin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sz="20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ADF2F25-36D2-4BA6-AC45-D9E990B7C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84" y="5050212"/>
                <a:ext cx="2796720" cy="7838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62C719-03CB-4A84-852C-EC0B5E23FE0F}"/>
                  </a:ext>
                </a:extLst>
              </p:cNvPr>
              <p:cNvSpPr txBox="1"/>
              <p:nvPr/>
            </p:nvSpPr>
            <p:spPr>
              <a:xfrm>
                <a:off x="5754188" y="5128319"/>
                <a:ext cx="2503714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862C719-03CB-4A84-852C-EC0B5E23F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88" y="5128319"/>
                <a:ext cx="2503714" cy="670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79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A332CF4-844D-4429-872C-9A5B361E3642}"/>
              </a:ext>
            </a:extLst>
          </p:cNvPr>
          <p:cNvSpPr txBox="1">
            <a:spLocks/>
          </p:cNvSpPr>
          <p:nvPr/>
        </p:nvSpPr>
        <p:spPr>
          <a:xfrm>
            <a:off x="260788" y="2092978"/>
            <a:ext cx="933181" cy="27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(6)</a:t>
            </a:r>
            <a:endParaRPr lang="en-IN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 descr="Integral 1 over root t baseline dt.">
            <a:extLst>
              <a:ext uri="{FF2B5EF4-FFF2-40B4-BE49-F238E27FC236}">
                <a16:creationId xmlns:a16="http://schemas.microsoft.com/office/drawing/2014/main" id="{08B12FD5-0BFC-4834-B665-7E91C2DBB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24119"/>
              </p:ext>
            </p:extLst>
          </p:nvPr>
        </p:nvGraphicFramePr>
        <p:xfrm>
          <a:off x="731428" y="1977477"/>
          <a:ext cx="841358" cy="75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4" r:id="rId3" imgW="469900" imgH="419100" progId="Unknown">
                  <p:embed/>
                </p:oleObj>
              </mc:Choice>
              <mc:Fallback>
                <p:oleObj r:id="rId3" imgW="469900" imgH="419100" progId="Unknown">
                  <p:embed/>
                  <p:pic>
                    <p:nvPicPr>
                      <p:cNvPr id="9" name="Object 8" descr="Integral 1 over root t baseline dt.">
                        <a:extLst>
                          <a:ext uri="{FF2B5EF4-FFF2-40B4-BE49-F238E27FC236}">
                            <a16:creationId xmlns:a16="http://schemas.microsoft.com/office/drawing/2014/main" id="{21275EA9-DB73-466E-B68E-805F7AD99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28" y="1977477"/>
                        <a:ext cx="841358" cy="7584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 descr="Calculation to simplify integral 1 over root t baseline dt.&#10;Long description is available in notes, Press F6.">
            <a:extLst>
              <a:ext uri="{FF2B5EF4-FFF2-40B4-BE49-F238E27FC236}">
                <a16:creationId xmlns:a16="http://schemas.microsoft.com/office/drawing/2014/main" id="{D2243669-D8F2-43CE-AE5A-9721257387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36151"/>
              </p:ext>
            </p:extLst>
          </p:nvPr>
        </p:nvGraphicFramePr>
        <p:xfrm>
          <a:off x="1851057" y="1987549"/>
          <a:ext cx="4406795" cy="65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5" r:id="rId5" imgW="3009900" imgH="444500" progId="Unknown">
                  <p:embed/>
                </p:oleObj>
              </mc:Choice>
              <mc:Fallback>
                <p:oleObj r:id="rId5" imgW="3009900" imgH="444500" progId="Unknown">
                  <p:embed/>
                  <p:pic>
                    <p:nvPicPr>
                      <p:cNvPr id="17" name="Object 16" descr="Calculation to simplify integral 1 over root t baseline dt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B36B5853-F77F-48D3-A15E-02E8974363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57" y="1987549"/>
                        <a:ext cx="4406795" cy="655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 descr="Integral 1 over 6 x cubed baseline dx.">
            <a:extLst>
              <a:ext uri="{FF2B5EF4-FFF2-40B4-BE49-F238E27FC236}">
                <a16:creationId xmlns:a16="http://schemas.microsoft.com/office/drawing/2014/main" id="{9844B3A0-BFD6-420F-B648-0A8785C852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291378"/>
              </p:ext>
            </p:extLst>
          </p:nvPr>
        </p:nvGraphicFramePr>
        <p:xfrm>
          <a:off x="716949" y="2936718"/>
          <a:ext cx="810462" cy="582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6" r:id="rId7" imgW="545863" imgH="393529" progId="Unknown">
                  <p:embed/>
                </p:oleObj>
              </mc:Choice>
              <mc:Fallback>
                <p:oleObj r:id="rId7" imgW="545863" imgH="393529" progId="Unknown">
                  <p:embed/>
                  <p:pic>
                    <p:nvPicPr>
                      <p:cNvPr id="19" name="Object 18" descr="Integral 1 over 6 x cubed baseline dx.">
                        <a:extLst>
                          <a:ext uri="{FF2B5EF4-FFF2-40B4-BE49-F238E27FC236}">
                            <a16:creationId xmlns:a16="http://schemas.microsoft.com/office/drawing/2014/main" id="{3C3D07CE-D0ED-403C-8166-516C08FA95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49" y="2936718"/>
                        <a:ext cx="810462" cy="5829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 descr="Calculation to simplify Integral 1 over 6 x cubed baseline dx.&#10;Long description is available in notes, Press F6.">
            <a:extLst>
              <a:ext uri="{FF2B5EF4-FFF2-40B4-BE49-F238E27FC236}">
                <a16:creationId xmlns:a16="http://schemas.microsoft.com/office/drawing/2014/main" id="{9CDAD0CA-2ADE-42CA-9A97-D6E732C1A4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32230"/>
              </p:ext>
            </p:extLst>
          </p:nvPr>
        </p:nvGraphicFramePr>
        <p:xfrm>
          <a:off x="1677861" y="2979871"/>
          <a:ext cx="3457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7" name="Equation" r:id="rId9" imgW="2857320" imgH="457200" progId="Equation.DSMT4">
                  <p:embed/>
                </p:oleObj>
              </mc:Choice>
              <mc:Fallback>
                <p:oleObj name="Equation" r:id="rId9" imgW="2857320" imgH="457200" progId="Equation.DSMT4">
                  <p:embed/>
                  <p:pic>
                    <p:nvPicPr>
                      <p:cNvPr id="22" name="Object 21" descr="Calculation to simplify Integral 1 over 6 x cubed baseline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96E5268D-F14A-489D-9C80-0152904560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861" y="2979871"/>
                        <a:ext cx="345757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 descr="Calculation to simplify Integral 1 over 6 x cubed baseline dx.&#10;Long description is available in notes, Press F6.">
            <a:extLst>
              <a:ext uri="{FF2B5EF4-FFF2-40B4-BE49-F238E27FC236}">
                <a16:creationId xmlns:a16="http://schemas.microsoft.com/office/drawing/2014/main" id="{46831DD9-9BEB-4CCF-934F-CFC478AF5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78910"/>
              </p:ext>
            </p:extLst>
          </p:nvPr>
        </p:nvGraphicFramePr>
        <p:xfrm>
          <a:off x="4892707" y="3018765"/>
          <a:ext cx="1231354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8" name="Equation" r:id="rId11" imgW="1231560" imgH="393480" progId="Equation.DSMT4">
                  <p:embed/>
                </p:oleObj>
              </mc:Choice>
              <mc:Fallback>
                <p:oleObj name="Equation" r:id="rId11" imgW="1231560" imgH="393480" progId="Equation.DSMT4">
                  <p:embed/>
                  <p:pic>
                    <p:nvPicPr>
                      <p:cNvPr id="13" name="Object 12" descr="Calculation to simplify Integral 1 over 6 x cubed baseline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9A3C33D4-8CDF-42B7-BA2D-A948843F3B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707" y="3018765"/>
                        <a:ext cx="1231354" cy="474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6C5E8FB9-3941-4007-A823-44F0ABE07EF1}"/>
              </a:ext>
            </a:extLst>
          </p:cNvPr>
          <p:cNvSpPr txBox="1">
            <a:spLocks/>
          </p:cNvSpPr>
          <p:nvPr/>
        </p:nvSpPr>
        <p:spPr>
          <a:xfrm>
            <a:off x="218926" y="3103183"/>
            <a:ext cx="933181" cy="27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(7)</a:t>
            </a:r>
            <a:endParaRPr lang="en-IN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54154D6-2876-41B1-86A4-9BEDFA97291E}"/>
              </a:ext>
            </a:extLst>
          </p:cNvPr>
          <p:cNvSpPr txBox="1">
            <a:spLocks/>
          </p:cNvSpPr>
          <p:nvPr/>
        </p:nvSpPr>
        <p:spPr>
          <a:xfrm>
            <a:off x="264837" y="4259209"/>
            <a:ext cx="933181" cy="27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sz="1800" dirty="0">
                <a:solidFill>
                  <a:schemeClr val="tx1"/>
                </a:solidFill>
              </a:rPr>
              <a:t>(8)</a:t>
            </a:r>
            <a:endParaRPr lang="en-IN" sz="1800" dirty="0">
              <a:solidFill>
                <a:schemeClr val="tx1"/>
              </a:solidFill>
            </a:endParaRPr>
          </a:p>
        </p:txBody>
      </p:sp>
      <p:graphicFrame>
        <p:nvGraphicFramePr>
          <p:cNvPr id="15" name="Object 14" descr="Integral start fraction x cubed minus 1 over x squared end fraction dx.">
            <a:extLst>
              <a:ext uri="{FF2B5EF4-FFF2-40B4-BE49-F238E27FC236}">
                <a16:creationId xmlns:a16="http://schemas.microsoft.com/office/drawing/2014/main" id="{5FFC3169-FA70-48EA-B95A-A875B45267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80721"/>
              </p:ext>
            </p:extLst>
          </p:nvPr>
        </p:nvGraphicFramePr>
        <p:xfrm>
          <a:off x="648616" y="4086423"/>
          <a:ext cx="948298" cy="59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9" r:id="rId13" imgW="647419" imgH="406224" progId="Unknown">
                  <p:embed/>
                </p:oleObj>
              </mc:Choice>
              <mc:Fallback>
                <p:oleObj r:id="rId13" imgW="647419" imgH="406224" progId="Unknown">
                  <p:embed/>
                  <p:pic>
                    <p:nvPicPr>
                      <p:cNvPr id="8" name="Object 7" descr="Integral start fraction x cubed minus 1 over x squared end fraction dx.">
                        <a:extLst>
                          <a:ext uri="{FF2B5EF4-FFF2-40B4-BE49-F238E27FC236}">
                            <a16:creationId xmlns:a16="http://schemas.microsoft.com/office/drawing/2014/main" id="{F79CE0D0-3728-4DC7-9C0A-A900624D64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16" y="4086423"/>
                        <a:ext cx="948298" cy="5996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 descr="Calculation to simplify integral start fraction x cubed minus 1 over x squared end fraction dx.&#10;Long description is available in notes, Press F6.">
            <a:extLst>
              <a:ext uri="{FF2B5EF4-FFF2-40B4-BE49-F238E27FC236}">
                <a16:creationId xmlns:a16="http://schemas.microsoft.com/office/drawing/2014/main" id="{ED7997F1-9C2F-4ACA-99B7-197A89D172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259911"/>
              </p:ext>
            </p:extLst>
          </p:nvPr>
        </p:nvGraphicFramePr>
        <p:xfrm>
          <a:off x="1768284" y="4099062"/>
          <a:ext cx="3640931" cy="6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0" name="Equation" r:id="rId15" imgW="2489040" imgH="457200" progId="Equation.DSMT4">
                  <p:embed/>
                </p:oleObj>
              </mc:Choice>
              <mc:Fallback>
                <p:oleObj name="Equation" r:id="rId15" imgW="2489040" imgH="457200" progId="Equation.DSMT4">
                  <p:embed/>
                  <p:pic>
                    <p:nvPicPr>
                      <p:cNvPr id="11" name="Object 10" descr="Calculation to simplify integral start fraction x cubed minus 1 over x squared end fraction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4F658B8D-140F-424F-85DD-A2B24AEF24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284" y="4099062"/>
                        <a:ext cx="3640931" cy="66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 descr="Calculation to simplify integral start fraction x cubed minus 1 over x squared end fraction dx.&#10;Long description is available in notes, Press F6.">
            <a:extLst>
              <a:ext uri="{FF2B5EF4-FFF2-40B4-BE49-F238E27FC236}">
                <a16:creationId xmlns:a16="http://schemas.microsoft.com/office/drawing/2014/main" id="{47972AEC-A121-4334-B74A-E33496CC8A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91453"/>
              </p:ext>
            </p:extLst>
          </p:nvPr>
        </p:nvGraphicFramePr>
        <p:xfrm>
          <a:off x="1080835" y="4878186"/>
          <a:ext cx="2174082" cy="574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1" name="Equation" r:id="rId17" imgW="1485720" imgH="393480" progId="Equation.DSMT4">
                  <p:embed/>
                </p:oleObj>
              </mc:Choice>
              <mc:Fallback>
                <p:oleObj name="Equation" r:id="rId17" imgW="1485720" imgH="393480" progId="Equation.DSMT4">
                  <p:embed/>
                  <p:pic>
                    <p:nvPicPr>
                      <p:cNvPr id="9" name="Object 8" descr="Calculation to simplify integral start fraction x cubed minus 1 over x squared end fraction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421F03D5-D685-404B-8C36-7A57E9BAF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5" y="4878186"/>
                        <a:ext cx="2174082" cy="574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 descr="Calculation to simplify integral start fraction x cubed minus 1 over x squared end fraction dx.&#10;Long description is available in notes, Press F6.">
            <a:extLst>
              <a:ext uri="{FF2B5EF4-FFF2-40B4-BE49-F238E27FC236}">
                <a16:creationId xmlns:a16="http://schemas.microsoft.com/office/drawing/2014/main" id="{BF9087E9-1CA6-4DF2-B6A4-D0F2EAB3D0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257077"/>
              </p:ext>
            </p:extLst>
          </p:nvPr>
        </p:nvGraphicFramePr>
        <p:xfrm>
          <a:off x="1070329" y="5563014"/>
          <a:ext cx="20256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2" name="Equation" r:id="rId19" imgW="1384200" imgH="406080" progId="Equation.DSMT4">
                  <p:embed/>
                </p:oleObj>
              </mc:Choice>
              <mc:Fallback>
                <p:oleObj name="Equation" r:id="rId19" imgW="1384200" imgH="406080" progId="Equation.DSMT4">
                  <p:embed/>
                  <p:pic>
                    <p:nvPicPr>
                      <p:cNvPr id="10" name="Object 9" descr="Calculation to simplify integral start fraction x cubed minus 1 over x squared end fraction dx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30AD2D2E-BC06-4154-8BDB-0B9D7BD146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329" y="5563014"/>
                        <a:ext cx="20256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20B619E-29BE-4F23-8267-2F063742B9C6}"/>
                  </a:ext>
                </a:extLst>
              </p:cNvPr>
              <p:cNvSpPr txBox="1"/>
              <p:nvPr/>
            </p:nvSpPr>
            <p:spPr>
              <a:xfrm>
                <a:off x="166914" y="413794"/>
                <a:ext cx="3517900" cy="447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(4)  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sup>
                            </m:s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20B619E-29BE-4F23-8267-2F063742B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14" y="413794"/>
                <a:ext cx="3517900" cy="447687"/>
              </a:xfrm>
              <a:prstGeom prst="rect">
                <a:avLst/>
              </a:prstGeom>
              <a:blipFill>
                <a:blip r:embed="rId21"/>
                <a:stretch>
                  <a:fillRect l="-1733" t="-141096" b="-20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CB926F-F7E5-4C8F-A13A-E8E79D72CB21}"/>
                  </a:ext>
                </a:extLst>
              </p:cNvPr>
              <p:cNvSpPr txBox="1"/>
              <p:nvPr/>
            </p:nvSpPr>
            <p:spPr>
              <a:xfrm>
                <a:off x="2042796" y="270406"/>
                <a:ext cx="3764281" cy="6756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CB926F-F7E5-4C8F-A13A-E8E79D72C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796" y="270406"/>
                <a:ext cx="3764281" cy="6756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9A3A35-B8DD-41D0-BF69-D0838C972882}"/>
                  </a:ext>
                </a:extLst>
              </p:cNvPr>
              <p:cNvSpPr txBox="1"/>
              <p:nvPr/>
            </p:nvSpPr>
            <p:spPr>
              <a:xfrm>
                <a:off x="169363" y="1087482"/>
                <a:ext cx="2667000" cy="5724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(5)   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9A3A35-B8DD-41D0-BF69-D0838C9728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63" y="1087482"/>
                <a:ext cx="2667000" cy="572401"/>
              </a:xfrm>
              <a:prstGeom prst="rect">
                <a:avLst/>
              </a:prstGeom>
              <a:blipFill>
                <a:blip r:embed="rId23"/>
                <a:stretch>
                  <a:fillRect l="-2517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632671-AC5C-447E-B5F7-B6AC4178A9D1}"/>
                  </a:ext>
                </a:extLst>
              </p:cNvPr>
              <p:cNvSpPr txBox="1"/>
              <p:nvPr/>
            </p:nvSpPr>
            <p:spPr>
              <a:xfrm>
                <a:off x="2471692" y="1017392"/>
                <a:ext cx="250371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endChr m:val="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E632671-AC5C-447E-B5F7-B6AC4178A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92" y="1017392"/>
                <a:ext cx="2503714" cy="78386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AC110A7-43A5-4FA5-9C15-DF24698E6B71}"/>
                  </a:ext>
                </a:extLst>
              </p:cNvPr>
              <p:cNvSpPr txBox="1"/>
              <p:nvPr/>
            </p:nvSpPr>
            <p:spPr>
              <a:xfrm>
                <a:off x="4680769" y="1227877"/>
                <a:ext cx="174152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AC110A7-43A5-4FA5-9C15-DF24698E6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69" y="1227877"/>
                <a:ext cx="1741529" cy="4001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34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152479</TotalTime>
  <Words>287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Cambria Math</vt:lpstr>
      <vt:lpstr>Noto Sans Symbols</vt:lpstr>
      <vt:lpstr>Times New Roman</vt:lpstr>
      <vt:lpstr>Verdana</vt:lpstr>
      <vt:lpstr>USHE</vt:lpstr>
      <vt:lpstr>Unknown</vt:lpstr>
      <vt:lpstr>Equation</vt:lpstr>
      <vt:lpstr>14.2 The Infinite Integral 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