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4"/>
  </p:sldMasterIdLst>
  <p:notesMasterIdLst>
    <p:notesMasterId r:id="rId13"/>
  </p:notesMasterIdLst>
  <p:handoutMasterIdLst>
    <p:handoutMasterId r:id="rId14"/>
  </p:handoutMasterIdLst>
  <p:sldIdLst>
    <p:sldId id="651" r:id="rId5"/>
    <p:sldId id="697" r:id="rId6"/>
    <p:sldId id="698" r:id="rId7"/>
    <p:sldId id="699" r:id="rId8"/>
    <p:sldId id="700" r:id="rId9"/>
    <p:sldId id="701" r:id="rId10"/>
    <p:sldId id="702" r:id="rId11"/>
    <p:sldId id="703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974" userDrawn="1">
          <p15:clr>
            <a:srgbClr val="A4A3A4"/>
          </p15:clr>
        </p15:guide>
        <p15:guide id="3" orient="horz" pos="414" userDrawn="1">
          <p15:clr>
            <a:srgbClr val="A4A3A4"/>
          </p15:clr>
        </p15:guide>
        <p15:guide id="4" pos="249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orient="horz" pos="2228" userDrawn="1">
          <p15:clr>
            <a:srgbClr val="A4A3A4"/>
          </p15:clr>
        </p15:guide>
        <p15:guide id="7" pos="5534" userDrawn="1">
          <p15:clr>
            <a:srgbClr val="A4A3A4"/>
          </p15:clr>
        </p15:guide>
        <p15:guide id="8" orient="horz" pos="777" userDrawn="1">
          <p15:clr>
            <a:srgbClr val="A4A3A4"/>
          </p15:clr>
        </p15:guide>
        <p15:guide id="9" orient="horz" pos="958" userDrawn="1">
          <p15:clr>
            <a:srgbClr val="A4A3A4"/>
          </p15:clr>
        </p15:guide>
        <p15:guide id="10" pos="2109" userDrawn="1">
          <p15:clr>
            <a:srgbClr val="A4A3A4"/>
          </p15:clr>
        </p15:guide>
        <p15:guide id="11" pos="22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ffrey Holcomb" initials="" lastIdx="3" clrIdx="0"/>
  <p:cmAuthor id="1" name="Ruchi Sachdev" initials="" lastIdx="8" clrIdx="1"/>
  <p:cmAuthor id="2" name="Sarah Reusché" initials="" lastIdx="13" clrIdx="2"/>
  <p:cmAuthor id="3" name="Nitin Shankar" initials="" lastIdx="6" clrIdx="3"/>
  <p:cmAuthor id="4" name="Kristen Flathman" initials="" lastIdx="1" clrIdx="4"/>
  <p:cmAuthor id="5" name="Ben Schroeter" initials="" lastIdx="0" clrIdx="5"/>
  <p:cmAuthor id="6" name="AnnMarie Short" initials="AS" lastIdx="35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D4EA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F9630F-82C1-40B7-BC3A-925EFCFF5E92}">
  <a:tblStyle styleId="{40F9630F-82C1-40B7-BC3A-925EFCFF5E9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firstRow>
      <a:tcTxStyle b="on" i="off"/>
      <a:tcStyle>
        <a:tcBdr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18" autoAdjust="0"/>
    <p:restoredTop sz="95856" autoAdjust="0"/>
  </p:normalViewPr>
  <p:slideViewPr>
    <p:cSldViewPr snapToGrid="0" snapToObjects="1">
      <p:cViewPr varScale="1">
        <p:scale>
          <a:sx n="86" d="100"/>
          <a:sy n="86" d="100"/>
        </p:scale>
        <p:origin x="1642" y="72"/>
      </p:cViewPr>
      <p:guideLst>
        <p:guide orient="horz" pos="3974"/>
        <p:guide orient="horz" pos="414"/>
        <p:guide pos="249"/>
        <p:guide pos="2880"/>
        <p:guide orient="horz" pos="2228"/>
        <p:guide pos="5534"/>
        <p:guide orient="horz" pos="777"/>
        <p:guide orient="horz" pos="958"/>
        <p:guide pos="2109"/>
        <p:guide pos="2268"/>
      </p:guideLst>
    </p:cSldViewPr>
  </p:slideViewPr>
  <p:outlineViewPr>
    <p:cViewPr>
      <p:scale>
        <a:sx n="33" d="100"/>
        <a:sy n="33" d="100"/>
      </p:scale>
      <p:origin x="0" y="-1337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15030"/>
    </p:cViewPr>
  </p:sorterViewPr>
  <p:notesViewPr>
    <p:cSldViewPr snapToGrid="0" snapToObjects="1">
      <p:cViewPr varScale="1">
        <p:scale>
          <a:sx n="53" d="100"/>
          <a:sy n="53" d="100"/>
        </p:scale>
        <p:origin x="2844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5CB01-6679-D646-ACB3-8B04B786C15F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C0F4D-8A6F-1C4A-B6BF-1558431E4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63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71027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Opener-add copyrigh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D3915-2147-4382-A599-2376CC8854D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029200" y="1600200"/>
            <a:ext cx="3657600" cy="1492250"/>
          </a:xfrm>
        </p:spPr>
        <p:txBody>
          <a:bodyPr lIns="0" tIns="0" rIns="0" bIns="0" anchor="b"/>
          <a:lstStyle>
            <a:lvl1pPr marL="101600" indent="0">
              <a:buNone/>
              <a:defRPr sz="3000"/>
            </a:lvl1pPr>
            <a:lvl2pPr marL="558800" indent="0">
              <a:buNone/>
              <a:defRPr/>
            </a:lvl2pPr>
          </a:lstStyle>
          <a:p>
            <a:pPr lvl="0"/>
            <a:r>
              <a:rPr lang="en-US" dirty="0"/>
              <a:t>Chapter #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38FD8D-0DB0-4A1A-A3F1-E26B606AC83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0" y="3252788"/>
            <a:ext cx="3657600" cy="2873375"/>
          </a:xfrm>
        </p:spPr>
        <p:txBody>
          <a:bodyPr lIns="0" tIns="0" rIns="0" bIns="0"/>
          <a:lstStyle>
            <a:lvl1pPr marL="101600" indent="0">
              <a:buNone/>
              <a:defRPr sz="2200"/>
            </a:lvl1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12" name="Shape 13">
            <a:extLst>
              <a:ext uri="{FF2B5EF4-FFF2-40B4-BE49-F238E27FC236}">
                <a16:creationId xmlns:a16="http://schemas.microsoft.com/office/drawing/2014/main" id="{C5328E6C-2B17-49B8-8712-6C0E107A1D99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hape 14">
            <a:extLst>
              <a:ext uri="{FF2B5EF4-FFF2-40B4-BE49-F238E27FC236}">
                <a16:creationId xmlns:a16="http://schemas.microsoft.com/office/drawing/2014/main" id="{CE0B5B1C-8858-43DC-BD75-C546F473877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B8939D-A957-42F9-A1B5-556D29D235A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57200" y="6400801"/>
            <a:ext cx="1001713" cy="228600"/>
          </a:xfrm>
        </p:spPr>
        <p:txBody>
          <a:bodyPr anchor="ctr"/>
          <a:lstStyle>
            <a:lvl1pPr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CF87F15-2C58-4DFC-BACB-0E2C6507BCD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097088" y="6400800"/>
            <a:ext cx="6589712" cy="228600"/>
          </a:xfrm>
        </p:spPr>
        <p:txBody>
          <a:bodyPr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  <p:pic>
        <p:nvPicPr>
          <p:cNvPr id="14" name="Picture Placeholder 21">
            <a:extLst>
              <a:ext uri="{FF2B5EF4-FFF2-40B4-BE49-F238E27FC236}">
                <a16:creationId xmlns:a16="http://schemas.microsoft.com/office/drawing/2014/main" id="{8F987953-5CEB-4D5C-853E-4A902D2036A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t="22152" b="22152"/>
          <a:stretch>
            <a:fillRect/>
          </a:stretch>
        </p:blipFill>
        <p:spPr>
          <a:xfrm>
            <a:off x="332508" y="6382545"/>
            <a:ext cx="1153391" cy="29060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C8124B-1F34-4D41-A570-3456861FAA0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7200" y="1508125"/>
            <a:ext cx="4232275" cy="4533900"/>
          </a:xfrm>
        </p:spPr>
        <p:txBody>
          <a:bodyPr/>
          <a:lstStyle/>
          <a:p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E47C4D-FEC7-45FC-9FD8-7B40A02E9C87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57200" y="112713"/>
            <a:ext cx="8128000" cy="619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93559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add copyrigh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3886200"/>
          </a:xfrm>
          <a:prstGeom prst="rect">
            <a:avLst/>
          </a:prstGeom>
          <a:solidFill>
            <a:srgbClr val="007FA3"/>
          </a:solidFill>
          <a:ln w="25400" cap="flat" cmpd="sng">
            <a:solidFill>
              <a:srgbClr val="007FA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Title Placeholder"/>
          <p:cNvSpPr txBox="1"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sz="3600" b="1" i="0" u="none" strike="noStrike" cap="none">
                <a:solidFill>
                  <a:schemeClr val="lt1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20" name="Content Placeholder"/>
          <p:cNvSpPr txBox="1">
            <a:spLocks noGrp="1"/>
          </p:cNvSpPr>
          <p:nvPr>
            <p:ph type="subTitle" idx="1"/>
          </p:nvPr>
        </p:nvSpPr>
        <p:spPr>
          <a:xfrm>
            <a:off x="674687" y="3962400"/>
            <a:ext cx="7794625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600"/>
              </a:spcBef>
              <a:buClr>
                <a:srgbClr val="007FA3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6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300"/>
              </a:spcBef>
              <a:buClr>
                <a:srgbClr val="007FA3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C6122C06-0248-45C8-9890-FDA2C7B0CDB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57200" y="6400801"/>
            <a:ext cx="1001713" cy="228600"/>
          </a:xfrm>
        </p:spPr>
        <p:txBody>
          <a:bodyPr anchor="ctr"/>
          <a:lstStyle>
            <a:lvl1pPr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9E3F0-3064-41BA-BF34-B5D9350D8D48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1836402" y="6400801"/>
            <a:ext cx="6908800" cy="228600"/>
          </a:xfrm>
        </p:spPr>
        <p:txBody>
          <a:bodyPr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421594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hapter Opener-add copyrigh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Placeholder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622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600" b="1" i="0" u="none" strike="noStrike" cap="none">
                <a:solidFill>
                  <a:srgbClr val="007FA3"/>
                </a:solidFill>
                <a:latin typeface="+mj-lt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39" name="Content Placeholder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4789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000" b="0" i="0" u="none" strike="noStrike" cap="none">
                <a:solidFill>
                  <a:srgbClr val="007FA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Clr>
                <a:srgbClr val="007FA3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Clr>
                <a:srgbClr val="007FA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ED3915-2147-4382-A599-2376CC8854D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029200" y="1600200"/>
            <a:ext cx="3657600" cy="1492250"/>
          </a:xfrm>
        </p:spPr>
        <p:txBody>
          <a:bodyPr anchor="b"/>
          <a:lstStyle>
            <a:lvl1pPr marL="101600" indent="0">
              <a:buNone/>
              <a:defRPr sz="3000"/>
            </a:lvl1pPr>
            <a:lvl2pPr marL="558800" indent="0">
              <a:buNone/>
              <a:defRPr/>
            </a:lvl2pPr>
          </a:lstStyle>
          <a:p>
            <a:pPr lvl="0"/>
            <a:r>
              <a:rPr lang="en-US" dirty="0"/>
              <a:t>Chapter #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B38FD8D-0DB0-4A1A-A3F1-E26B606AC83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29200" y="3252788"/>
            <a:ext cx="3657600" cy="2873375"/>
          </a:xfrm>
        </p:spPr>
        <p:txBody>
          <a:bodyPr/>
          <a:lstStyle>
            <a:lvl1pPr marL="101600" indent="0">
              <a:buNone/>
              <a:defRPr sz="2200"/>
            </a:lvl1pPr>
          </a:lstStyle>
          <a:p>
            <a:pPr lvl="0"/>
            <a:r>
              <a:rPr lang="en-US" dirty="0"/>
              <a:t>Chapter name</a:t>
            </a:r>
          </a:p>
        </p:txBody>
      </p:sp>
      <p:sp>
        <p:nvSpPr>
          <p:cNvPr id="12" name="Shape 13">
            <a:extLst>
              <a:ext uri="{FF2B5EF4-FFF2-40B4-BE49-F238E27FC236}">
                <a16:creationId xmlns:a16="http://schemas.microsoft.com/office/drawing/2014/main" id="{C5328E6C-2B17-49B8-8712-6C0E107A1D99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hape 14">
            <a:extLst>
              <a:ext uri="{FF2B5EF4-FFF2-40B4-BE49-F238E27FC236}">
                <a16:creationId xmlns:a16="http://schemas.microsoft.com/office/drawing/2014/main" id="{CE0B5B1C-8858-43DC-BD75-C546F473877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0CF87F15-2C58-4DFC-BACB-0E2C6507BCDE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097088" y="6400800"/>
            <a:ext cx="6589712" cy="228600"/>
          </a:xfrm>
        </p:spPr>
        <p:txBody>
          <a:bodyPr lIns="0" tIns="0" rIns="0" bIns="0" anchor="ctr"/>
          <a:lstStyle>
            <a:lvl1pPr algn="r"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Copyright Information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49B39A-AC01-4073-85EF-922E8DBA6C0A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57200" y="1517650"/>
            <a:ext cx="4178300" cy="4608513"/>
          </a:xfrm>
        </p:spPr>
        <p:txBody>
          <a:bodyPr/>
          <a:lstStyle/>
          <a:p>
            <a:endParaRPr lang="en-IN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E7D8767-4141-4147-B2D2-9763C8CD3CE7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57200" y="6291263"/>
            <a:ext cx="1262063" cy="566737"/>
          </a:xfrm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65355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15371"/>
            <a:ext cx="8229600" cy="10972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rgbClr val="007FA3"/>
              </a:buClr>
              <a:buFont typeface="Times New Roman"/>
              <a:buNone/>
              <a:defRPr sz="3400" b="1" i="0" u="none" strike="noStrike" cap="none">
                <a:solidFill>
                  <a:srgbClr val="007FA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en-US" sz="3600" dirty="0">
                <a:latin typeface="+mj-lt"/>
              </a:rPr>
              <a:t>Click to add title</a:t>
            </a:r>
            <a:endParaRPr dirty="0"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28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56032" marR="0" lvl="0" indent="-154432" algn="l" rtl="0">
              <a:spcBef>
                <a:spcPts val="15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6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00"/>
              </a:spcBef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6335712" y="113071"/>
            <a:ext cx="2133599" cy="1828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69311" y="113071"/>
            <a:ext cx="551783" cy="1828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>
              <a:buSzPct val="25000"/>
              <a:defRPr/>
            </a:pPr>
            <a:fld id="{00000000-1234-1234-1234-123412341234}" type="slidenum">
              <a:rPr lang="en-US" sz="900" smtClean="0"/>
              <a:pPr algn="r">
                <a:buSzPct val="25000"/>
                <a:defRPr/>
              </a:pPr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4664456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  <p:sldLayoutId id="2147483664" r:id="rId2"/>
    <p:sldLayoutId id="2147483682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3600" b="0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6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image" Target="../media/image22.png"/><Relationship Id="rId16" Type="http://schemas.openxmlformats.org/officeDocument/2006/relationships/image" Target="../media/image3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5" Type="http://schemas.openxmlformats.org/officeDocument/2006/relationships/image" Target="../media/image3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07C13558-A70A-4A47-A432-FD9C9C03056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94552" y="160971"/>
            <a:ext cx="7111769" cy="1115690"/>
          </a:xfrm>
        </p:spPr>
        <p:txBody>
          <a:bodyPr wrap="square" lIns="0" tIns="0" rIns="0" bIns="0" anchor="ctr">
            <a:spAutoFit/>
          </a:bodyPr>
          <a:lstStyle/>
          <a:p>
            <a:pPr marL="0"/>
            <a:r>
              <a:rPr lang="en-US" dirty="0">
                <a:solidFill>
                  <a:srgbClr val="0070C0"/>
                </a:solidFill>
              </a:rPr>
              <a:t>Chapter 14: </a:t>
            </a:r>
            <a:r>
              <a:rPr lang="en-IN" dirty="0">
                <a:solidFill>
                  <a:srgbClr val="0070C0"/>
                </a:solidFill>
              </a:rPr>
              <a:t>Integration</a:t>
            </a:r>
          </a:p>
          <a:p>
            <a:pPr marL="0"/>
            <a:endParaRPr lang="en-US" dirty="0"/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0106B74F-60F8-4381-81B7-F1067E6AA8EA}"/>
              </a:ext>
            </a:extLst>
          </p:cNvPr>
          <p:cNvSpPr txBox="1">
            <a:spLocks/>
          </p:cNvSpPr>
          <p:nvPr/>
        </p:nvSpPr>
        <p:spPr>
          <a:xfrm>
            <a:off x="194552" y="933681"/>
            <a:ext cx="8949447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600" dirty="0">
                <a:solidFill>
                  <a:srgbClr val="007FA3"/>
                </a:solidFill>
                <a:sym typeface="Times New Roman"/>
              </a:rPr>
              <a:t> </a:t>
            </a:r>
            <a:endParaRPr lang="en-US" sz="3600" dirty="0">
              <a:sym typeface="Times New Roman"/>
            </a:endParaRPr>
          </a:p>
        </p:txBody>
      </p:sp>
      <p:sp>
        <p:nvSpPr>
          <p:cNvPr id="5" name="Content Placeholder 10">
            <a:extLst>
              <a:ext uri="{FF2B5EF4-FFF2-40B4-BE49-F238E27FC236}">
                <a16:creationId xmlns:a16="http://schemas.microsoft.com/office/drawing/2014/main" id="{12C58D13-AB40-489A-830B-9EAC6B730823}"/>
              </a:ext>
            </a:extLst>
          </p:cNvPr>
          <p:cNvSpPr txBox="1">
            <a:spLocks/>
          </p:cNvSpPr>
          <p:nvPr/>
        </p:nvSpPr>
        <p:spPr>
          <a:xfrm>
            <a:off x="395287" y="610995"/>
            <a:ext cx="8389937" cy="43499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Bef>
                <a:spcPts val="1000"/>
              </a:spcBef>
              <a:buFont typeface="Arial"/>
              <a:buNone/>
            </a:pPr>
            <a:r>
              <a:rPr lang="en-US" altLang="en-US" sz="2400" b="1" dirty="0">
                <a:solidFill>
                  <a:srgbClr val="007FA3"/>
                </a:solidFill>
              </a:rPr>
              <a:t>14.1</a:t>
            </a:r>
            <a:r>
              <a:rPr lang="en-US" altLang="en-US" sz="2400" dirty="0"/>
              <a:t> Differentials</a:t>
            </a:r>
          </a:p>
          <a:p>
            <a:pPr marL="0" indent="0">
              <a:spcBef>
                <a:spcPts val="1000"/>
              </a:spcBef>
              <a:buFont typeface="Arial"/>
              <a:buNone/>
            </a:pPr>
            <a:r>
              <a:rPr lang="en-US" altLang="en-US" sz="2400" b="1" dirty="0">
                <a:solidFill>
                  <a:srgbClr val="007FA3"/>
                </a:solidFill>
              </a:rPr>
              <a:t>14.2</a:t>
            </a:r>
            <a:r>
              <a:rPr lang="en-US" altLang="en-US" sz="2400" dirty="0"/>
              <a:t> The Indefinite Integral</a:t>
            </a:r>
          </a:p>
          <a:p>
            <a:pPr marL="0" indent="0">
              <a:spcBef>
                <a:spcPts val="1000"/>
              </a:spcBef>
              <a:buFont typeface="Arial"/>
              <a:buNone/>
            </a:pPr>
            <a:r>
              <a:rPr lang="en-US" altLang="en-US" sz="2400" b="1" dirty="0">
                <a:solidFill>
                  <a:srgbClr val="007FA3"/>
                </a:solidFill>
              </a:rPr>
              <a:t>14.3</a:t>
            </a:r>
            <a:r>
              <a:rPr lang="en-US" altLang="en-US" sz="2400" dirty="0"/>
              <a:t> Integration with Initial Conditions</a:t>
            </a:r>
          </a:p>
          <a:p>
            <a:pPr marL="0" indent="0">
              <a:spcBef>
                <a:spcPts val="1000"/>
              </a:spcBef>
              <a:buFont typeface="Arial"/>
              <a:buNone/>
            </a:pPr>
            <a:r>
              <a:rPr lang="en-US" altLang="en-US" sz="2400" b="1" dirty="0">
                <a:solidFill>
                  <a:srgbClr val="007FA3"/>
                </a:solidFill>
              </a:rPr>
              <a:t>14.4</a:t>
            </a:r>
            <a:r>
              <a:rPr lang="en-US" altLang="en-US" sz="2400" dirty="0"/>
              <a:t> More Integration Formulas</a:t>
            </a:r>
          </a:p>
          <a:p>
            <a:pPr marL="0" indent="0">
              <a:spcBef>
                <a:spcPts val="1000"/>
              </a:spcBef>
              <a:buFont typeface="Arial"/>
              <a:buNone/>
            </a:pPr>
            <a:r>
              <a:rPr lang="en-US" altLang="en-US" sz="2400" b="1" dirty="0">
                <a:solidFill>
                  <a:srgbClr val="007FA3"/>
                </a:solidFill>
              </a:rPr>
              <a:t>14.5</a:t>
            </a:r>
            <a:r>
              <a:rPr lang="en-US" altLang="en-US" sz="2400" dirty="0"/>
              <a:t> Techniques of Integration</a:t>
            </a:r>
          </a:p>
          <a:p>
            <a:pPr marL="0" indent="0">
              <a:spcBef>
                <a:spcPts val="1000"/>
              </a:spcBef>
              <a:buFont typeface="Arial"/>
              <a:buNone/>
            </a:pPr>
            <a:r>
              <a:rPr lang="en-US" altLang="en-US" sz="2400" b="1" dirty="0">
                <a:solidFill>
                  <a:srgbClr val="FF0000"/>
                </a:solidFill>
              </a:rPr>
              <a:t>14.6</a:t>
            </a:r>
            <a:r>
              <a:rPr lang="en-US" altLang="en-US" sz="2400" dirty="0">
                <a:solidFill>
                  <a:srgbClr val="FF0000"/>
                </a:solidFill>
              </a:rPr>
              <a:t> The Definite Integral</a:t>
            </a:r>
          </a:p>
          <a:p>
            <a:pPr marL="0" indent="0">
              <a:spcBef>
                <a:spcPts val="1000"/>
              </a:spcBef>
              <a:buFont typeface="Arial"/>
              <a:buNone/>
            </a:pPr>
            <a:r>
              <a:rPr lang="en-US" altLang="en-US" sz="2400" b="1" dirty="0">
                <a:solidFill>
                  <a:srgbClr val="007FA3"/>
                </a:solidFill>
              </a:rPr>
              <a:t>14.7</a:t>
            </a:r>
            <a:r>
              <a:rPr lang="en-US" altLang="en-US" sz="2400" dirty="0"/>
              <a:t> The Fundamental Theorem of Calculus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altLang="en-US" sz="2400" b="1" dirty="0">
                <a:solidFill>
                  <a:srgbClr val="FF0000"/>
                </a:solidFill>
              </a:rPr>
              <a:t>14.8</a:t>
            </a:r>
            <a:r>
              <a:rPr lang="en-US" altLang="en-US" sz="2400" dirty="0">
                <a:solidFill>
                  <a:srgbClr val="FF0000"/>
                </a:solidFill>
              </a:rPr>
              <a:t> Approximation Integration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altLang="en-US" sz="2400" b="1" dirty="0">
                <a:solidFill>
                  <a:srgbClr val="0070C0"/>
                </a:solidFill>
              </a:rPr>
              <a:t>14.9 </a:t>
            </a:r>
            <a:r>
              <a:rPr lang="en-US" altLang="en-US" sz="2400" dirty="0"/>
              <a:t>Area between Curves</a:t>
            </a:r>
            <a:endParaRPr lang="en-US" alt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769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968B1E0-41F7-4CBA-8D29-807FB7459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9" y="206221"/>
            <a:ext cx="8389936" cy="553998"/>
          </a:xfrm>
        </p:spPr>
        <p:txBody>
          <a:bodyPr lIns="0" tIns="0" rIns="0" bIns="0" anchor="ctr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Chapter Objectives 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Content Placeholder 10">
            <a:extLst>
              <a:ext uri="{FF2B5EF4-FFF2-40B4-BE49-F238E27FC236}">
                <a16:creationId xmlns:a16="http://schemas.microsoft.com/office/drawing/2014/main" id="{4394265D-1D67-4306-BD5F-F0F2E73526FE}"/>
              </a:ext>
            </a:extLst>
          </p:cNvPr>
          <p:cNvSpPr txBox="1">
            <a:spLocks/>
          </p:cNvSpPr>
          <p:nvPr/>
        </p:nvSpPr>
        <p:spPr>
          <a:xfrm>
            <a:off x="173037" y="715707"/>
            <a:ext cx="8389937" cy="251607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-256032">
              <a:buFont typeface="Arial" panose="020B0604020202020204" pitchFamily="34" charset="0"/>
              <a:buChar char="•"/>
              <a:defRPr/>
            </a:pPr>
            <a:r>
              <a:rPr lang="en-US" altLang="en-US" sz="1800" kern="1200" dirty="0">
                <a:solidFill>
                  <a:prstClr val="black"/>
                </a:solidFill>
                <a:ea typeface="+mn-ea"/>
                <a:cs typeface="+mn-cs"/>
              </a:rPr>
              <a:t>To define the differential, interpret it geometrically, and use it in approximations. Also, to restate the reciprocal relationship between</a:t>
            </a:r>
          </a:p>
          <a:p>
            <a:pPr indent="-256032">
              <a:buFont typeface="Arial" panose="020B0604020202020204" pitchFamily="34" charset="0"/>
              <a:buChar char="•"/>
              <a:defRPr/>
            </a:pPr>
            <a:r>
              <a:rPr lang="en-US" altLang="en-US" sz="1800" kern="1200" dirty="0">
                <a:solidFill>
                  <a:prstClr val="black"/>
                </a:solidFill>
                <a:ea typeface="+mn-ea"/>
                <a:cs typeface="+mn-cs"/>
              </a:rPr>
              <a:t>To define the antiderivative and the indefinite integral and to apply basic integration formulas.</a:t>
            </a:r>
          </a:p>
          <a:p>
            <a:pPr indent="-256032">
              <a:buFont typeface="Arial" panose="020B0604020202020204" pitchFamily="34" charset="0"/>
              <a:buChar char="•"/>
              <a:defRPr/>
            </a:pPr>
            <a:r>
              <a:rPr lang="en-US" altLang="en-US" sz="1800" kern="1200" dirty="0">
                <a:solidFill>
                  <a:prstClr val="black"/>
                </a:solidFill>
                <a:ea typeface="+mn-ea"/>
                <a:cs typeface="+mn-cs"/>
              </a:rPr>
              <a:t>To find a particular antiderivative of a function that satisfies certain conditions. This involves evaluating constants of integration.</a:t>
            </a:r>
          </a:p>
          <a:p>
            <a:pPr indent="-256032">
              <a:buFont typeface="Arial" panose="020B0604020202020204" pitchFamily="34" charset="0"/>
              <a:buChar char="•"/>
              <a:defRPr/>
            </a:pPr>
            <a:r>
              <a:rPr lang="en-US" altLang="en-US" sz="1800" kern="1200" dirty="0">
                <a:solidFill>
                  <a:prstClr val="black"/>
                </a:solidFill>
                <a:ea typeface="+mn-ea"/>
                <a:cs typeface="+mn-cs"/>
              </a:rPr>
              <a:t>To learn and apply the formulas for</a:t>
            </a:r>
            <a:endParaRPr lang="en-US" sz="180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graphicFrame>
        <p:nvGraphicFramePr>
          <p:cNvPr id="5" name="Object 4" descr="Integral u super n baseline du comma integral e super n baseline du comma and integral 1 over u baseline du.">
            <a:extLst>
              <a:ext uri="{FF2B5EF4-FFF2-40B4-BE49-F238E27FC236}">
                <a16:creationId xmlns:a16="http://schemas.microsoft.com/office/drawing/2014/main" id="{D8DF0EE6-E99B-4628-909B-DBA17D3867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124715"/>
              </p:ext>
            </p:extLst>
          </p:nvPr>
        </p:nvGraphicFramePr>
        <p:xfrm>
          <a:off x="4140178" y="2665002"/>
          <a:ext cx="3162344" cy="79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0" name="Equation" r:id="rId3" imgW="1574640" imgH="393480" progId="Equation.DSMT4">
                  <p:embed/>
                </p:oleObj>
              </mc:Choice>
              <mc:Fallback>
                <p:oleObj name="Equation" r:id="rId3" imgW="1574640" imgH="393480" progId="Equation.DSMT4">
                  <p:embed/>
                  <p:pic>
                    <p:nvPicPr>
                      <p:cNvPr id="4" name="Object 3" descr="Integral u super n baseline du comma integral e super n baseline du comma and integral 1 over u baseline du.">
                        <a:extLst>
                          <a:ext uri="{FF2B5EF4-FFF2-40B4-BE49-F238E27FC236}">
                            <a16:creationId xmlns:a16="http://schemas.microsoft.com/office/drawing/2014/main" id="{2FA430F6-CADE-4F80-9BB5-22C213B0BF4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178" y="2665002"/>
                        <a:ext cx="3162344" cy="791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10">
            <a:extLst>
              <a:ext uri="{FF2B5EF4-FFF2-40B4-BE49-F238E27FC236}">
                <a16:creationId xmlns:a16="http://schemas.microsoft.com/office/drawing/2014/main" id="{8B569544-1E8B-49B9-8A08-54AA9E29DACF}"/>
              </a:ext>
            </a:extLst>
          </p:cNvPr>
          <p:cNvSpPr txBox="1">
            <a:spLocks/>
          </p:cNvSpPr>
          <p:nvPr/>
        </p:nvSpPr>
        <p:spPr>
          <a:xfrm>
            <a:off x="160315" y="3541581"/>
            <a:ext cx="8389937" cy="26007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-256032">
              <a:buFont typeface="Arial" panose="020B0604020202020204" pitchFamily="34" charset="0"/>
              <a:buChar char="•"/>
              <a:defRPr/>
            </a:pPr>
            <a:r>
              <a:rPr lang="en-CA" sz="1800" kern="1200" dirty="0">
                <a:solidFill>
                  <a:prstClr val="black"/>
                </a:solidFill>
                <a:ea typeface="+mn-ea"/>
                <a:cs typeface="+mn-cs"/>
              </a:rPr>
              <a:t>To discuss techniques of handling more challenging integration problems, namely, by algebraic manipulation and by fitting the integrand to a familiar form. To integrate an exponential function with base different from </a:t>
            </a:r>
            <a:r>
              <a:rPr lang="en-CA" sz="1800" i="1" kern="1200" dirty="0">
                <a:solidFill>
                  <a:prstClr val="black"/>
                </a:solidFill>
                <a:ea typeface="+mn-ea"/>
                <a:cs typeface="+mn-cs"/>
              </a:rPr>
              <a:t>e</a:t>
            </a:r>
            <a:r>
              <a:rPr lang="en-CA" sz="1800" kern="1200" dirty="0">
                <a:solidFill>
                  <a:prstClr val="black"/>
                </a:solidFill>
                <a:ea typeface="+mn-ea"/>
                <a:cs typeface="+mn-cs"/>
              </a:rPr>
              <a:t> and to find the consumption function, given the marginal propensity to consume.</a:t>
            </a:r>
          </a:p>
          <a:p>
            <a:pPr indent="-256032">
              <a:buFont typeface="Arial" panose="020B0604020202020204" pitchFamily="34" charset="0"/>
              <a:buChar char="•"/>
              <a:defRPr/>
            </a:pPr>
            <a:r>
              <a:rPr lang="en-CA" sz="1800" kern="1200" dirty="0">
                <a:solidFill>
                  <a:prstClr val="black"/>
                </a:solidFill>
                <a:ea typeface="+mn-ea"/>
                <a:cs typeface="+mn-cs"/>
              </a:rPr>
              <a:t>To motivate, by means of the concept of area, the definite integral as a limit of a special sum; to evaluate simple definite integrals by using a limiting process.</a:t>
            </a:r>
          </a:p>
          <a:p>
            <a:pPr indent="-256032">
              <a:buFont typeface="Arial" panose="020B0604020202020204" pitchFamily="34" charset="0"/>
              <a:buChar char="•"/>
              <a:defRPr/>
            </a:pPr>
            <a:r>
              <a:rPr lang="en-CA" sz="1800" kern="1200" dirty="0">
                <a:solidFill>
                  <a:prstClr val="black"/>
                </a:solidFill>
                <a:ea typeface="+mn-ea"/>
                <a:cs typeface="+mn-cs"/>
              </a:rPr>
              <a:t>To develop informally the Fundamental Theorem of Calculus and to use it to compute definite integrals.</a:t>
            </a:r>
            <a:endParaRPr lang="en-US" sz="180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15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AB0C0115-DAC9-4B4D-A9CE-591BF86B1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1" y="201371"/>
            <a:ext cx="8378824" cy="553998"/>
          </a:xfrm>
          <a:noFill/>
          <a:ln>
            <a:noFill/>
          </a:ln>
        </p:spPr>
        <p:txBody>
          <a:bodyPr wrap="square" lIns="0" tIns="0" rIns="0" bIns="0" anchor="ctr" anchorCtr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14.1 Differentials 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endParaRPr lang="en-IN" sz="28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D582877-90BB-4345-9A67-C1644862DC21}"/>
                  </a:ext>
                </a:extLst>
              </p:cNvPr>
              <p:cNvSpPr txBox="1"/>
              <p:nvPr/>
            </p:nvSpPr>
            <p:spPr>
              <a:xfrm>
                <a:off x="234544" y="719676"/>
                <a:ext cx="8268106" cy="25545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0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Definition: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Let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be differentiable function. The change in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denoted by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The change in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denoted by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and is defined as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)−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The  </a:t>
                </a:r>
                <a:r>
                  <a:rPr lang="en-US" sz="20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differential of</a:t>
                </a:r>
                <a14:m>
                  <m:oMath xmlns:m="http://schemas.openxmlformats.org/officeDocument/2006/math">
                    <m:r>
                      <a:rPr lang="en-US" sz="2000" b="1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a:rPr lang="en-US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𝒚</m:t>
                    </m:r>
                    <m:r>
                      <a:rPr lang="en-US" sz="20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en-US" sz="20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denoted by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𝑑𝑦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is defined as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𝑑𝑦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𝛥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dirty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Δ</m:t>
                      </m:r>
                      <m:r>
                        <a:rPr lang="en-US" sz="2000" i="1" dirty="0" err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𝑥</m:t>
                      </m:r>
                      <m:r>
                        <a:rPr lang="en-US" sz="2000" i="1" dirty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en-US" sz="2000" i="1" dirty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𝑑𝑥</m:t>
                      </m:r>
                      <m:r>
                        <a:rPr lang="en-US" sz="2000" i="1" dirty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,</m:t>
                      </m:r>
                      <m:r>
                        <a:rPr lang="en-US" sz="2000" dirty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   </m:t>
                      </m:r>
                      <m:r>
                        <m:rPr>
                          <m:sty m:val="p"/>
                        </m:rPr>
                        <a:rPr lang="en-US" sz="2000" i="0" dirty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Δ</m:t>
                      </m:r>
                      <m:r>
                        <a:rPr lang="en-US" sz="2000" i="1" dirty="0" err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𝑦</m:t>
                      </m:r>
                      <m:r>
                        <a:rPr lang="en-US" sz="20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2000" i="1" dirty="0" err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𝑑𝑦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/>
                <a:endParaRPr lang="en-US" sz="200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)+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≅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)+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𝑑𝑦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)+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pPr algn="just"/>
                <a:endParaRPr lang="en-US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D582877-90BB-4345-9A67-C1644862DC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544" y="719676"/>
                <a:ext cx="8268106" cy="2554545"/>
              </a:xfrm>
              <a:prstGeom prst="rect">
                <a:avLst/>
              </a:prstGeom>
              <a:blipFill>
                <a:blip r:embed="rId2"/>
                <a:stretch>
                  <a:fillRect l="-737" t="-1193" r="-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>
            <a:extLst>
              <a:ext uri="{FF2B5EF4-FFF2-40B4-BE49-F238E27FC236}">
                <a16:creationId xmlns:a16="http://schemas.microsoft.com/office/drawing/2014/main" id="{10C4EC97-6FFD-42BB-A797-5AA2EB14A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237" y="2993732"/>
            <a:ext cx="4652963" cy="3662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54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76F323F-CAE1-4A42-AA76-8422C042CC44}"/>
                  </a:ext>
                </a:extLst>
              </p:cNvPr>
              <p:cNvSpPr txBox="1"/>
              <p:nvPr/>
            </p:nvSpPr>
            <p:spPr>
              <a:xfrm>
                <a:off x="190500" y="168245"/>
                <a:ext cx="77216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8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Example 1: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)=3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find </a:t>
                </a:r>
                <a14:m>
                  <m:oMath xmlns:m="http://schemas.openxmlformats.org/officeDocument/2006/math">
                    <m:r>
                      <a:rPr lang="en-US" sz="180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𝑑𝑦</m:t>
                    </m:r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𝑤h𝑒𝑛</m:t>
                    </m:r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 , ∆</m:t>
                    </m:r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=−.03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sz="1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76F323F-CAE1-4A42-AA76-8422C042CC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" y="168245"/>
                <a:ext cx="7721600" cy="369332"/>
              </a:xfrm>
              <a:prstGeom prst="rect">
                <a:avLst/>
              </a:prstGeom>
              <a:blipFill>
                <a:blip r:embed="rId2"/>
                <a:stretch>
                  <a:fillRect l="-631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BB60B719-8306-449E-8021-C251B1C4DB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312" y="725487"/>
            <a:ext cx="866775" cy="2000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4B61E03-E324-4D08-9B7D-AB29CD8025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8724" y="1048418"/>
            <a:ext cx="2074703" cy="2829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75F143D-96AC-4B3A-B382-39B0BAC5AB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98849" y="1062007"/>
            <a:ext cx="2245911" cy="28697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67131A7-1EA1-4CAD-B145-1FE9E3124B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43049" y="1508224"/>
            <a:ext cx="1955800" cy="28291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F662634-DDF5-40B3-BE83-19F2C26D10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84452" y="1519175"/>
            <a:ext cx="2074703" cy="34578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C7ED9F4-E457-4762-84EB-2E4609F68454}"/>
                  </a:ext>
                </a:extLst>
              </p:cNvPr>
              <p:cNvSpPr txBox="1"/>
              <p:nvPr/>
            </p:nvSpPr>
            <p:spPr>
              <a:xfrm>
                <a:off x="5422900" y="2439301"/>
                <a:ext cx="72666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smtClean="0">
                          <a:latin typeface="Cambria Math" panose="02040503050406030204" pitchFamily="18" charset="0"/>
                        </a:rPr>
                        <m:t>0.18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C7ED9F4-E457-4762-84EB-2E4609F684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2900" y="2439301"/>
                <a:ext cx="726663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D5475A0-6E92-495B-B86B-26AACA042651}"/>
                  </a:ext>
                </a:extLst>
              </p:cNvPr>
              <p:cNvSpPr txBox="1"/>
              <p:nvPr/>
            </p:nvSpPr>
            <p:spPr>
              <a:xfrm>
                <a:off x="256432" y="2416118"/>
                <a:ext cx="636905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𝑑𝑦</m:t>
                      </m:r>
                      <m:r>
                        <a:rPr lang="en-US" sz="180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800" i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800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1800" i="0"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𝑥𝑑𝑥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=6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−.03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D5475A0-6E92-495B-B86B-26AACA0426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432" y="2416118"/>
                <a:ext cx="6369050" cy="369332"/>
              </a:xfrm>
              <a:prstGeom prst="rect">
                <a:avLst/>
              </a:prstGeom>
              <a:blipFill>
                <a:blip r:embed="rId9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96D33E18-6D4E-4812-86ED-09C309D5BAF7}"/>
              </a:ext>
            </a:extLst>
          </p:cNvPr>
          <p:cNvSpPr txBox="1"/>
          <p:nvPr/>
        </p:nvSpPr>
        <p:spPr>
          <a:xfrm>
            <a:off x="4257245" y="2716016"/>
            <a:ext cx="63690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42AF725-7506-4C25-817B-20FB951DB933}"/>
                  </a:ext>
                </a:extLst>
              </p:cNvPr>
              <p:cNvSpPr txBox="1"/>
              <p:nvPr/>
            </p:nvSpPr>
            <p:spPr>
              <a:xfrm>
                <a:off x="0" y="2892908"/>
                <a:ext cx="6567442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Example 2: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approximate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1.01</m:t>
                        </m:r>
                      </m:e>
                    </m:ra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42AF725-7506-4C25-817B-20FB951DB9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892908"/>
                <a:ext cx="6567442" cy="400110"/>
              </a:xfrm>
              <a:prstGeom prst="rect">
                <a:avLst/>
              </a:prstGeom>
              <a:blipFill>
                <a:blip r:embed="rId10"/>
                <a:stretch>
                  <a:fillRect l="-743" t="-1538" b="-2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0D3A73A7-678A-47E2-85C3-9BDE4D28B5F3}"/>
              </a:ext>
            </a:extLst>
          </p:cNvPr>
          <p:cNvSpPr txBox="1"/>
          <p:nvPr/>
        </p:nvSpPr>
        <p:spPr>
          <a:xfrm>
            <a:off x="190500" y="3469910"/>
            <a:ext cx="6434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Solution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8145842-0FBD-49B4-8B53-B878B38102E2}"/>
                  </a:ext>
                </a:extLst>
              </p:cNvPr>
              <p:cNvSpPr txBox="1"/>
              <p:nvPr/>
            </p:nvSpPr>
            <p:spPr>
              <a:xfrm>
                <a:off x="132460" y="3905812"/>
                <a:ext cx="6434982" cy="3724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Use the function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)=</m:t>
                    </m:r>
                    <m:rad>
                      <m:radPr>
                        <m:degHide m:val="on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8145842-0FBD-49B4-8B53-B878B38102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460" y="3905812"/>
                <a:ext cx="6434982" cy="372410"/>
              </a:xfrm>
              <a:prstGeom prst="rect">
                <a:avLst/>
              </a:prstGeom>
              <a:blipFill>
                <a:blip r:embed="rId11"/>
                <a:stretch>
                  <a:fillRect l="-853" t="-819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37F89AC-57B8-4740-B077-D56A750A561A}"/>
                  </a:ext>
                </a:extLst>
              </p:cNvPr>
              <p:cNvSpPr txBox="1"/>
              <p:nvPr/>
            </p:nvSpPr>
            <p:spPr>
              <a:xfrm>
                <a:off x="3471741" y="3870401"/>
                <a:ext cx="6434982" cy="3931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and approximate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1+0.01</m:t>
                        </m:r>
                      </m:e>
                    </m:rad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37F89AC-57B8-4740-B077-D56A750A56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1741" y="3870401"/>
                <a:ext cx="6434982" cy="393121"/>
              </a:xfrm>
              <a:prstGeom prst="rect">
                <a:avLst/>
              </a:prstGeom>
              <a:blipFill>
                <a:blip r:embed="rId12"/>
                <a:stretch>
                  <a:fillRect l="-853" t="-3125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60AEC30-87BD-4320-9920-B1467C59BAC3}"/>
                  </a:ext>
                </a:extLst>
              </p:cNvPr>
              <p:cNvSpPr txBox="1"/>
              <p:nvPr/>
            </p:nvSpPr>
            <p:spPr>
              <a:xfrm>
                <a:off x="-238115" y="4509496"/>
                <a:ext cx="643498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80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800" i="1" smtClean="0">
                        <a:latin typeface="Cambria Math" panose="02040503050406030204" pitchFamily="18" charset="0"/>
                      </a:rPr>
                      <m:t>𝛥</m:t>
                    </m:r>
                    <m:r>
                      <a:rPr lang="en-US" sz="18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1800" i="1" smtClean="0">
                        <a:latin typeface="Cambria Math" panose="02040503050406030204" pitchFamily="18" charset="0"/>
                      </a:rPr>
                      <m:t>≅</m:t>
                    </m:r>
                    <m:r>
                      <a:rPr lang="en-US" sz="180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80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i="1" smtClean="0">
                        <a:latin typeface="Cambria Math" panose="02040503050406030204" pitchFamily="18" charset="0"/>
                      </a:rPr>
                      <m:t>)+</m:t>
                    </m:r>
                    <m:r>
                      <a:rPr lang="en-US" sz="1800" i="1" smtClean="0">
                        <a:latin typeface="Cambria Math" panose="02040503050406030204" pitchFamily="18" charset="0"/>
                      </a:rPr>
                      <m:t>𝑑𝑦</m:t>
                    </m:r>
                    <m:r>
                      <a:rPr lang="en-US" sz="18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80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i="1" smtClean="0">
                        <a:latin typeface="Cambria Math" panose="02040503050406030204" pitchFamily="18" charset="0"/>
                      </a:rPr>
                      <m:t>)+</m:t>
                    </m:r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r>
                  <a:rPr lang="en-US" sz="1800" dirty="0"/>
                  <a:t>.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160AEC30-87BD-4320-9920-B1467C59BA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38115" y="4509496"/>
                <a:ext cx="6434982" cy="369332"/>
              </a:xfrm>
              <a:prstGeom prst="rect">
                <a:avLst/>
              </a:prstGeom>
              <a:blipFill>
                <a:blip r:embed="rId13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C713276-7F4E-4856-A136-78BF2E9A9E1F}"/>
                  </a:ext>
                </a:extLst>
              </p:cNvPr>
              <p:cNvSpPr txBox="1"/>
              <p:nvPr/>
            </p:nvSpPr>
            <p:spPr>
              <a:xfrm>
                <a:off x="5622282" y="4433712"/>
                <a:ext cx="3065326" cy="5722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=1,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=0.01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C713276-7F4E-4856-A136-78BF2E9A9E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2282" y="4433712"/>
                <a:ext cx="3065326" cy="57227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3E77ADA-7446-43E0-A793-136F15CBF1B3}"/>
                  </a:ext>
                </a:extLst>
              </p:cNvPr>
              <p:cNvSpPr txBox="1"/>
              <p:nvPr/>
            </p:nvSpPr>
            <p:spPr>
              <a:xfrm>
                <a:off x="586827" y="5060141"/>
                <a:ext cx="4207364" cy="6646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80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1+0.01</m:t>
                          </m:r>
                        </m:e>
                      </m:rad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en-US" sz="1800" b="0" i="1" dirty="0" smtClean="0">
                          <a:effectLst/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sz="1800" b="0" i="1" dirty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1)+</m:t>
                      </m:r>
                      <m:f>
                        <m:fPr>
                          <m:ctrlP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rad>
                        </m:den>
                      </m:f>
                      <m:r>
                        <a:rPr lang="en-US" sz="1800" i="1" dirty="0" smtClean="0">
                          <a:latin typeface="Cambria Math" panose="02040503050406030204" pitchFamily="18" charset="0"/>
                        </a:rPr>
                        <m:t>(0.01)=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3E77ADA-7446-43E0-A793-136F15CBF1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27" y="5060141"/>
                <a:ext cx="4207364" cy="66460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610936F-5265-4F2E-BF62-8B3AAB9AB9C9}"/>
                  </a:ext>
                </a:extLst>
              </p:cNvPr>
              <p:cNvSpPr txBox="1"/>
              <p:nvPr/>
            </p:nvSpPr>
            <p:spPr>
              <a:xfrm>
                <a:off x="4495370" y="5133142"/>
                <a:ext cx="1138132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1+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0.01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1610936F-5265-4F2E-BF62-8B3AAB9AB9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370" y="5133142"/>
                <a:ext cx="1138132" cy="51860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A077308-502F-46DB-A476-5D36E5B8D162}"/>
                  </a:ext>
                </a:extLst>
              </p:cNvPr>
              <p:cNvSpPr txBox="1"/>
              <p:nvPr/>
            </p:nvSpPr>
            <p:spPr>
              <a:xfrm>
                <a:off x="5622282" y="5253944"/>
                <a:ext cx="17520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1+.005=1.005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A077308-502F-46DB-A476-5D36E5B8D1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2282" y="5253944"/>
                <a:ext cx="1752083" cy="276999"/>
              </a:xfrm>
              <a:prstGeom prst="rect">
                <a:avLst/>
              </a:prstGeom>
              <a:blipFill>
                <a:blip r:embed="rId17"/>
                <a:stretch>
                  <a:fillRect l="-2431" r="-2778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6E8CB57-87E2-4A30-A81E-AF036D862690}"/>
                  </a:ext>
                </a:extLst>
              </p:cNvPr>
              <p:cNvSpPr txBox="1"/>
              <p:nvPr/>
            </p:nvSpPr>
            <p:spPr>
              <a:xfrm>
                <a:off x="-351240" y="2036004"/>
                <a:ext cx="6096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𝑑𝑦</m:t>
                      </m:r>
                      <m:r>
                        <a:rPr lang="en-US" sz="180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800" i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800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1800" i="0"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𝑥𝑑𝑥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6E8CB57-87E2-4A30-A81E-AF036D8626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51240" y="2036004"/>
                <a:ext cx="6096000" cy="369332"/>
              </a:xfrm>
              <a:prstGeom prst="rect">
                <a:avLst/>
              </a:prstGeom>
              <a:blipFill>
                <a:blip r:embed="rId1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520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1D2B350-1BD8-4459-B82A-F4207AAB88BA}"/>
                  </a:ext>
                </a:extLst>
              </p:cNvPr>
              <p:cNvSpPr txBox="1"/>
              <p:nvPr/>
            </p:nvSpPr>
            <p:spPr>
              <a:xfrm>
                <a:off x="-1424" y="0"/>
                <a:ext cx="609742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Example 3: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approximate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ln</m:t>
                    </m:r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⁡(0.9)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1D2B350-1BD8-4459-B82A-F4207AAB88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24" y="0"/>
                <a:ext cx="6097424" cy="369332"/>
              </a:xfrm>
              <a:prstGeom prst="rect">
                <a:avLst/>
              </a:prstGeom>
              <a:blipFill>
                <a:blip r:embed="rId2"/>
                <a:stretch>
                  <a:fillRect l="-90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57C71876-394F-413F-97C2-9439A5BF051F}"/>
              </a:ext>
            </a:extLst>
          </p:cNvPr>
          <p:cNvSpPr txBox="1"/>
          <p:nvPr/>
        </p:nvSpPr>
        <p:spPr>
          <a:xfrm>
            <a:off x="0" y="400110"/>
            <a:ext cx="60974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Solution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AB8768D-3675-4E3F-95C3-073436CC37A1}"/>
                  </a:ext>
                </a:extLst>
              </p:cNvPr>
              <p:cNvSpPr txBox="1"/>
              <p:nvPr/>
            </p:nvSpPr>
            <p:spPr>
              <a:xfrm>
                <a:off x="0" y="800220"/>
                <a:ext cx="353805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Use the function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)=</m:t>
                    </m:r>
                    <m:func>
                      <m:func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𝑙𝑛</m:t>
                        </m:r>
                      </m:fName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sz="1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AB8768D-3675-4E3F-95C3-073436CC37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00220"/>
                <a:ext cx="3538057" cy="369332"/>
              </a:xfrm>
              <a:prstGeom prst="rect">
                <a:avLst/>
              </a:prstGeom>
              <a:blipFill>
                <a:blip r:embed="rId3"/>
                <a:stretch>
                  <a:fillRect l="-1379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0648082-B783-4701-8B91-4128FE53F3F9}"/>
                  </a:ext>
                </a:extLst>
              </p:cNvPr>
              <p:cNvSpPr txBox="1"/>
              <p:nvPr/>
            </p:nvSpPr>
            <p:spPr>
              <a:xfrm>
                <a:off x="693719" y="1144693"/>
                <a:ext cx="7573161" cy="4849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and approximate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 b="0" i="0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18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0.9</m:t>
                            </m:r>
                          </m:e>
                        </m:d>
                      </m:e>
                    </m:func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</m:t>
                        </m:r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+(−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0.1</m:t>
                        </m:r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)</m:t>
                        </m:r>
                      </m:e>
                    </m:d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  </m:t>
                    </m:r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=1, </m:t>
                    </m:r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𝑑𝑥</m:t>
                    </m:r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=−0.1,</m:t>
                    </m:r>
                    <m:sSup>
                      <m:sSupPr>
                        <m:ctrlP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0648082-B783-4701-8B91-4128FE53F3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719" y="1144693"/>
                <a:ext cx="7573161" cy="484941"/>
              </a:xfrm>
              <a:prstGeom prst="rect">
                <a:avLst/>
              </a:prstGeom>
              <a:blipFill>
                <a:blip r:embed="rId4"/>
                <a:stretch>
                  <a:fillRect l="-725" b="-75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A81CE85-C438-4F9D-A296-53654F396013}"/>
                  </a:ext>
                </a:extLst>
              </p:cNvPr>
              <p:cNvSpPr txBox="1"/>
              <p:nvPr/>
            </p:nvSpPr>
            <p:spPr>
              <a:xfrm>
                <a:off x="210829" y="1907210"/>
                <a:ext cx="348772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𝛥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≅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)+</m:t>
                      </m:r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18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18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A81CE85-C438-4F9D-A296-53654F3960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829" y="1907210"/>
                <a:ext cx="3487723" cy="369332"/>
              </a:xfrm>
              <a:prstGeom prst="rect">
                <a:avLst/>
              </a:prstGeom>
              <a:blipFill>
                <a:blip r:embed="rId5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C5BD9FB-EAB6-4F87-9CC9-D0C42D6FC415}"/>
                  </a:ext>
                </a:extLst>
              </p:cNvPr>
              <p:cNvSpPr txBox="1"/>
              <p:nvPr/>
            </p:nvSpPr>
            <p:spPr>
              <a:xfrm>
                <a:off x="3541260" y="1821861"/>
                <a:ext cx="1273746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C5BD9FB-EAB6-4F87-9CC9-D0C42D6FC4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1260" y="1821861"/>
                <a:ext cx="1273746" cy="5203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0274C84-A49C-470B-99B6-15C1D6D9ADA8}"/>
                  </a:ext>
                </a:extLst>
              </p:cNvPr>
              <p:cNvSpPr txBox="1"/>
              <p:nvPr/>
            </p:nvSpPr>
            <p:spPr>
              <a:xfrm>
                <a:off x="280882" y="2491987"/>
                <a:ext cx="4807323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0.9</m:t>
                              </m:r>
                            </m:e>
                          </m:d>
                        </m:e>
                      </m:func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(1+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−0.1)</m:t>
                          </m:r>
                        </m:e>
                      </m:d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≅</m:t>
                      </m:r>
                      <m:func>
                        <m:func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</m:func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−0.1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0274C84-A49C-470B-99B6-15C1D6D9AD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882" y="2491987"/>
                <a:ext cx="4807323" cy="6109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2F520E5-CE6E-4180-9A36-C54BB7552838}"/>
                  </a:ext>
                </a:extLst>
              </p:cNvPr>
              <p:cNvSpPr txBox="1"/>
              <p:nvPr/>
            </p:nvSpPr>
            <p:spPr>
              <a:xfrm>
                <a:off x="5088205" y="2658955"/>
                <a:ext cx="154048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0−0.1=−0.1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2F520E5-CE6E-4180-9A36-C54BB75528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8205" y="2658955"/>
                <a:ext cx="1540486" cy="276999"/>
              </a:xfrm>
              <a:prstGeom prst="rect">
                <a:avLst/>
              </a:prstGeom>
              <a:blipFill>
                <a:blip r:embed="rId8"/>
                <a:stretch>
                  <a:fillRect l="-3571" r="-3571"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3647AAF-33E4-4C21-9959-6F1452F918DF}"/>
                  </a:ext>
                </a:extLst>
              </p:cNvPr>
              <p:cNvSpPr txBox="1"/>
              <p:nvPr/>
            </p:nvSpPr>
            <p:spPr>
              <a:xfrm>
                <a:off x="69669" y="3263722"/>
                <a:ext cx="6229884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Example 4: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approximate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3.96</m:t>
                        </m:r>
                      </m:e>
                    </m:ra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3647AAF-33E4-4C21-9959-6F1452F918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9" y="3263722"/>
                <a:ext cx="6229884" cy="400110"/>
              </a:xfrm>
              <a:prstGeom prst="rect">
                <a:avLst/>
              </a:prstGeom>
              <a:blipFill>
                <a:blip r:embed="rId9"/>
                <a:stretch>
                  <a:fillRect l="-783" b="-2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C65F3FB-AECA-4DC1-9B23-760FAB6930DE}"/>
                  </a:ext>
                </a:extLst>
              </p:cNvPr>
              <p:cNvSpPr txBox="1"/>
              <p:nvPr/>
            </p:nvSpPr>
            <p:spPr>
              <a:xfrm>
                <a:off x="69669" y="3903897"/>
                <a:ext cx="3524984" cy="3724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Use the function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)=</m:t>
                    </m:r>
                    <m:rad>
                      <m:radPr>
                        <m:degHide m:val="on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C65F3FB-AECA-4DC1-9B23-760FAB6930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9" y="3903897"/>
                <a:ext cx="3524984" cy="372410"/>
              </a:xfrm>
              <a:prstGeom prst="rect">
                <a:avLst/>
              </a:prstGeom>
              <a:blipFill>
                <a:blip r:embed="rId10"/>
                <a:stretch>
                  <a:fillRect l="-1382" t="-655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57AD2E9-31A2-4B19-B847-4DCFC340DD3B}"/>
                  </a:ext>
                </a:extLst>
              </p:cNvPr>
              <p:cNvSpPr txBox="1"/>
              <p:nvPr/>
            </p:nvSpPr>
            <p:spPr>
              <a:xfrm>
                <a:off x="3339776" y="3896064"/>
                <a:ext cx="3252081" cy="4277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and approximate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(−0.04)</m:t>
                        </m:r>
                      </m:e>
                    </m:rad>
                  </m:oMath>
                </a14:m>
                <a:r>
                  <a:rPr lang="en-US" sz="1800" dirty="0"/>
                  <a:t>,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57AD2E9-31A2-4B19-B847-4DCFC340DD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776" y="3896064"/>
                <a:ext cx="3252081" cy="427746"/>
              </a:xfrm>
              <a:prstGeom prst="rect">
                <a:avLst/>
              </a:prstGeom>
              <a:blipFill>
                <a:blip r:embed="rId11"/>
                <a:stretch>
                  <a:fillRect l="-1689" b="-1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F6F34BB-D299-4C90-BDC7-412D997FAAFF}"/>
                  </a:ext>
                </a:extLst>
              </p:cNvPr>
              <p:cNvSpPr txBox="1"/>
              <p:nvPr/>
            </p:nvSpPr>
            <p:spPr>
              <a:xfrm>
                <a:off x="141005" y="4437368"/>
                <a:ext cx="4674001" cy="6653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𝑥</m:t>
                      </m:r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=4, </m:t>
                      </m:r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𝑑𝑥</m:t>
                      </m:r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=−0.04,</m:t>
                      </m:r>
                      <m:sSup>
                        <m:sSupPr>
                          <m:ctrlP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F6F34BB-D299-4C90-BDC7-412D997FAA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005" y="4437368"/>
                <a:ext cx="4674001" cy="66535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266DE9A-768E-4632-B37A-5495C8C58CD5}"/>
                  </a:ext>
                </a:extLst>
              </p:cNvPr>
              <p:cNvSpPr txBox="1"/>
              <p:nvPr/>
            </p:nvSpPr>
            <p:spPr>
              <a:xfrm>
                <a:off x="472239" y="5185943"/>
                <a:ext cx="3524984" cy="3724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𝛥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≅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)+</m:t>
                      </m:r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18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sz="18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266DE9A-768E-4632-B37A-5495C8C58C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239" y="5185943"/>
                <a:ext cx="3524984" cy="372410"/>
              </a:xfrm>
              <a:prstGeom prst="rect">
                <a:avLst/>
              </a:prstGeom>
              <a:blipFill>
                <a:blip r:embed="rId1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1BE3869-37FC-4449-9722-BEA95BC533E5}"/>
                  </a:ext>
                </a:extLst>
              </p:cNvPr>
              <p:cNvSpPr txBox="1"/>
              <p:nvPr/>
            </p:nvSpPr>
            <p:spPr>
              <a:xfrm>
                <a:off x="3923449" y="5178515"/>
                <a:ext cx="1113703" cy="4200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1800" dirty="0"/>
                  <a:t>dx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1BE3869-37FC-4449-9722-BEA95BC53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449" y="5178515"/>
                <a:ext cx="1113703" cy="420051"/>
              </a:xfrm>
              <a:prstGeom prst="rect">
                <a:avLst/>
              </a:prstGeom>
              <a:blipFill>
                <a:blip r:embed="rId14"/>
                <a:stretch>
                  <a:fillRect t="-5797" r="-11538"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3341B49-57E9-4A07-9491-913DC92B6B5A}"/>
                  </a:ext>
                </a:extLst>
              </p:cNvPr>
              <p:cNvSpPr txBox="1"/>
              <p:nvPr/>
            </p:nvSpPr>
            <p:spPr>
              <a:xfrm>
                <a:off x="-34771" y="5724661"/>
                <a:ext cx="3835426" cy="6646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80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(−0.04)</m:t>
                          </m:r>
                        </m:e>
                      </m:rad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rad>
                      <m:r>
                        <a:rPr lang="en-US" sz="18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rad>
                        </m:den>
                      </m:f>
                      <m:r>
                        <m:rPr>
                          <m:nor/>
                        </m:rPr>
                        <a:rPr lang="en-US" sz="1800" b="0" i="0" dirty="0" smtClean="0"/>
                        <m:t>(−0.04)=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3341B49-57E9-4A07-9491-913DC92B6B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4771" y="5724661"/>
                <a:ext cx="3835426" cy="66460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7AC1C64-C44A-4D83-862E-BB0B048C7763}"/>
                  </a:ext>
                </a:extLst>
              </p:cNvPr>
              <p:cNvSpPr txBox="1"/>
              <p:nvPr/>
            </p:nvSpPr>
            <p:spPr>
              <a:xfrm>
                <a:off x="3626713" y="5794873"/>
                <a:ext cx="2761975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2−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0.04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1800" i="1" dirty="0" smtClean="0">
                          <a:latin typeface="Cambria Math" panose="02040503050406030204" pitchFamily="18" charset="0"/>
                        </a:rPr>
                        <m:t>=2−</m:t>
                      </m:r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0.01=1.99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7AC1C64-C44A-4D83-862E-BB0B048C77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6713" y="5794873"/>
                <a:ext cx="2761975" cy="51860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215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3034F18-286D-4748-9B4A-96126C01F8F1}"/>
                  </a:ext>
                </a:extLst>
              </p:cNvPr>
              <p:cNvSpPr txBox="1"/>
              <p:nvPr/>
            </p:nvSpPr>
            <p:spPr>
              <a:xfrm>
                <a:off x="113307" y="224863"/>
                <a:ext cx="7889314" cy="143603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Remark 3</a:t>
                </a:r>
                <a:r>
                  <a:rPr lang="en-US" sz="18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We saw that if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a function of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with an inverse 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we may differentiate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with respect to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to get the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equation: </a:t>
                </a:r>
              </a:p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𝑑𝑦</m:t>
                          </m:r>
                        </m:den>
                      </m:f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f>
                            <m:f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𝑑𝑥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3034F18-286D-4748-9B4A-96126C01F8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307" y="224863"/>
                <a:ext cx="7889314" cy="1436034"/>
              </a:xfrm>
              <a:prstGeom prst="rect">
                <a:avLst/>
              </a:prstGeom>
              <a:blipFill>
                <a:blip r:embed="rId2"/>
                <a:stretch>
                  <a:fillRect l="-696" t="-2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43FBAA0-27C4-473C-A573-7DB0136D4E8A}"/>
                  </a:ext>
                </a:extLst>
              </p:cNvPr>
              <p:cNvSpPr txBox="1"/>
              <p:nvPr/>
            </p:nvSpPr>
            <p:spPr>
              <a:xfrm>
                <a:off x="113307" y="1688199"/>
                <a:ext cx="8545664" cy="5222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This formula is useful when we need to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𝑑𝑦</m:t>
                        </m:r>
                      </m:den>
                    </m:f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in a function defined as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43FBAA0-27C4-473C-A573-7DB0136D4E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307" y="1688199"/>
                <a:ext cx="8545664" cy="522259"/>
              </a:xfrm>
              <a:prstGeom prst="rect">
                <a:avLst/>
              </a:prstGeom>
              <a:blipFill>
                <a:blip r:embed="rId3"/>
                <a:stretch>
                  <a:fillRect l="-642" b="-46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B132098-9963-4D78-8406-85055F86113C}"/>
                  </a:ext>
                </a:extLst>
              </p:cNvPr>
              <p:cNvSpPr txBox="1"/>
              <p:nvPr/>
            </p:nvSpPr>
            <p:spPr>
              <a:xfrm>
                <a:off x="1326" y="2057531"/>
                <a:ext cx="6094674" cy="5222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Example 5: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If      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=2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−5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+1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𝑑𝑦</m:t>
                        </m:r>
                      </m:den>
                    </m:f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B132098-9963-4D78-8406-85055F8611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6" y="2057531"/>
                <a:ext cx="6094674" cy="522259"/>
              </a:xfrm>
              <a:prstGeom prst="rect">
                <a:avLst/>
              </a:prstGeom>
              <a:blipFill>
                <a:blip r:embed="rId4"/>
                <a:stretch>
                  <a:fillRect l="-800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D1E83F14-BC46-4ECF-89AD-63F894491473}"/>
              </a:ext>
            </a:extLst>
          </p:cNvPr>
          <p:cNvSpPr txBox="1"/>
          <p:nvPr/>
        </p:nvSpPr>
        <p:spPr>
          <a:xfrm>
            <a:off x="168966" y="2467333"/>
            <a:ext cx="10714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Solution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E080E05-6440-4696-B794-2FBB2DE02116}"/>
                  </a:ext>
                </a:extLst>
              </p:cNvPr>
              <p:cNvSpPr txBox="1"/>
              <p:nvPr/>
            </p:nvSpPr>
            <p:spPr>
              <a:xfrm>
                <a:off x="1375576" y="2979060"/>
                <a:ext cx="1283749" cy="525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E080E05-6440-4696-B794-2FBB2DE021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5576" y="2979060"/>
                <a:ext cx="1283749" cy="52591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BCD10A6-58B9-4843-A7EF-96574BCCA786}"/>
                  </a:ext>
                </a:extLst>
              </p:cNvPr>
              <p:cNvSpPr txBox="1"/>
              <p:nvPr/>
            </p:nvSpPr>
            <p:spPr>
              <a:xfrm>
                <a:off x="3673503" y="2995061"/>
                <a:ext cx="1032077" cy="5732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den>
                      </m:f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BCD10A6-58B9-4843-A7EF-96574BCCA7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3503" y="2995061"/>
                <a:ext cx="1032077" cy="57323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A28AC6C-61CA-4BA4-88FE-6A2B9C06DDB6}"/>
                  </a:ext>
                </a:extLst>
              </p:cNvPr>
              <p:cNvSpPr txBox="1"/>
              <p:nvPr/>
            </p:nvSpPr>
            <p:spPr>
              <a:xfrm>
                <a:off x="113307" y="3606575"/>
                <a:ext cx="6217920" cy="5217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Example 6: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If       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𝑝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+1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𝑑𝑝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𝑑𝑞</m:t>
                        </m:r>
                      </m:den>
                    </m:f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A28AC6C-61CA-4BA4-88FE-6A2B9C06DD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307" y="3606575"/>
                <a:ext cx="6217920" cy="521746"/>
              </a:xfrm>
              <a:prstGeom prst="rect">
                <a:avLst/>
              </a:prstGeom>
              <a:blipFill>
                <a:blip r:embed="rId7"/>
                <a:stretch>
                  <a:fillRect l="-882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2E4034B8-8555-4CB8-83CB-C15F2F6C14FC}"/>
              </a:ext>
            </a:extLst>
          </p:cNvPr>
          <p:cNvSpPr txBox="1"/>
          <p:nvPr/>
        </p:nvSpPr>
        <p:spPr>
          <a:xfrm>
            <a:off x="159027" y="4137404"/>
            <a:ext cx="10813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Solution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08FC4F4-94C1-441F-9C32-782523FD89D5}"/>
                  </a:ext>
                </a:extLst>
              </p:cNvPr>
              <p:cNvSpPr txBox="1"/>
              <p:nvPr/>
            </p:nvSpPr>
            <p:spPr>
              <a:xfrm>
                <a:off x="993913" y="4550995"/>
                <a:ext cx="1308563" cy="5725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𝑑𝑞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𝑑𝑝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08FC4F4-94C1-441F-9C32-782523FD89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913" y="4550995"/>
                <a:ext cx="1308563" cy="57259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FC43FC0-F6CE-4652-8869-E4D071C2106C}"/>
                  </a:ext>
                </a:extLst>
              </p:cNvPr>
              <p:cNvSpPr txBox="1"/>
              <p:nvPr/>
            </p:nvSpPr>
            <p:spPr>
              <a:xfrm>
                <a:off x="2875368" y="4550994"/>
                <a:ext cx="1308563" cy="5725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𝑑𝑝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𝑑𝑞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FC43FC0-F6CE-4652-8869-E4D071C210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368" y="4550994"/>
                <a:ext cx="1308563" cy="57259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AA7512C-8A3A-4213-BDD9-4695040E7224}"/>
                  </a:ext>
                </a:extLst>
              </p:cNvPr>
              <p:cNvSpPr txBox="1"/>
              <p:nvPr/>
            </p:nvSpPr>
            <p:spPr>
              <a:xfrm>
                <a:off x="5661773" y="4506736"/>
                <a:ext cx="1486817" cy="6948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𝑑𝑝</m:t>
                          </m:r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𝑑𝑞</m:t>
                          </m:r>
                        </m:den>
                      </m:f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AA7512C-8A3A-4213-BDD9-4695040E72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1773" y="4506736"/>
                <a:ext cx="1486817" cy="69480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BF649FEA-5091-4975-9C66-C08E7310BEC7}"/>
              </a:ext>
            </a:extLst>
          </p:cNvPr>
          <p:cNvSpPr txBox="1"/>
          <p:nvPr/>
        </p:nvSpPr>
        <p:spPr>
          <a:xfrm>
            <a:off x="4613745" y="4595080"/>
            <a:ext cx="6182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3766844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8" grpId="0"/>
      <p:bldP spid="9" grpId="0"/>
      <p:bldP spid="10" grpId="0"/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D208B60-1ACA-4958-96B1-5BE6E7B67015}"/>
                  </a:ext>
                </a:extLst>
              </p:cNvPr>
              <p:cNvSpPr txBox="1"/>
              <p:nvPr/>
            </p:nvSpPr>
            <p:spPr>
              <a:xfrm>
                <a:off x="-1" y="775992"/>
                <a:ext cx="8592767" cy="12082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800" b="1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Example 7: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demand function for a product is given by</a:t>
                </a:r>
              </a:p>
              <a:p>
                <a:r>
                  <a:rPr lang="en-US" sz="1800" dirty="0">
                    <a:ea typeface="Times New Roman" panose="02020603050405020304" pitchFamily="18" charset="0"/>
                  </a:rPr>
                  <a:t>                                                        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𝑝</m:t>
                    </m:r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𝑞</m:t>
                        </m:r>
                      </m:e>
                    </m:d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=20−</m:t>
                    </m:r>
                    <m:rad>
                      <m:radPr>
                        <m:degHide m:val="on"/>
                        <m:ctrlPr>
                          <a:rPr lang="en-US" sz="1800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rad>
                  </m:oMath>
                </a14:m>
                <a:endParaRPr lang="en-US" sz="1800" b="0" dirty="0">
                  <a:effectLst/>
                  <a:latin typeface="Times New Roman" panose="02020603050405020304" pitchFamily="18" charset="0"/>
                </a:endParaRPr>
              </a:p>
              <a:p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Where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the price per unit in dollars for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q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units. By using differentials, approximate the price when 99 units are demand .</a:t>
                </a:r>
                <a:endParaRPr lang="en-US" sz="1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D208B60-1ACA-4958-96B1-5BE6E7B670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775992"/>
                <a:ext cx="8592767" cy="1208216"/>
              </a:xfrm>
              <a:prstGeom prst="rect">
                <a:avLst/>
              </a:prstGeom>
              <a:blipFill>
                <a:blip r:embed="rId2"/>
                <a:stretch>
                  <a:fillRect l="-567" t="-2525" b="-7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EA6495BC-7BBD-493B-8279-FCA8BDB90CCD}"/>
              </a:ext>
            </a:extLst>
          </p:cNvPr>
          <p:cNvSpPr txBox="1"/>
          <p:nvPr/>
        </p:nvSpPr>
        <p:spPr>
          <a:xfrm>
            <a:off x="342900" y="3178663"/>
            <a:ext cx="11231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Solution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306A04C-A757-498A-979A-EAD749B907C0}"/>
                  </a:ext>
                </a:extLst>
              </p:cNvPr>
              <p:cNvSpPr txBox="1"/>
              <p:nvPr/>
            </p:nvSpPr>
            <p:spPr>
              <a:xfrm>
                <a:off x="904461" y="4571401"/>
                <a:ext cx="3246120" cy="3772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𝛥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)≅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)+</m:t>
                      </m:r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18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𝑑𝑞</m:t>
                      </m:r>
                      <m:r>
                        <a:rPr lang="en-US" sz="18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306A04C-A757-498A-979A-EAD749B907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461" y="4571401"/>
                <a:ext cx="3246120" cy="377219"/>
              </a:xfrm>
              <a:prstGeom prst="rect">
                <a:avLst/>
              </a:prstGeom>
              <a:blipFill>
                <a:blip r:embed="rId3"/>
                <a:stretch>
                  <a:fillRect l="-1313" b="-11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B1F5E2A-AA0C-469C-8949-2C6E88F5A7EF}"/>
                  </a:ext>
                </a:extLst>
              </p:cNvPr>
              <p:cNvSpPr txBox="1"/>
              <p:nvPr/>
            </p:nvSpPr>
            <p:spPr>
              <a:xfrm>
                <a:off x="402535" y="3547995"/>
                <a:ext cx="3963725" cy="37721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Use the function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</a:rPr>
                      <m:t>20−</m:t>
                    </m:r>
                    <m:rad>
                      <m:radPr>
                        <m:degHide m:val="on"/>
                        <m:ctrlPr>
                          <a:rPr lang="en-US" sz="1800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rad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B1F5E2A-AA0C-469C-8949-2C6E88F5A7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535" y="3547995"/>
                <a:ext cx="3963725" cy="377219"/>
              </a:xfrm>
              <a:prstGeom prst="rect">
                <a:avLst/>
              </a:prstGeom>
              <a:blipFill>
                <a:blip r:embed="rId4"/>
                <a:stretch>
                  <a:fillRect l="-1231" t="-8065" b="-2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3DB2A49-39B8-4496-AE8F-B4A1EE6C3837}"/>
                  </a:ext>
                </a:extLst>
              </p:cNvPr>
              <p:cNvSpPr txBox="1"/>
              <p:nvPr/>
            </p:nvSpPr>
            <p:spPr>
              <a:xfrm>
                <a:off x="904460" y="3964777"/>
                <a:ext cx="7573161" cy="5276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and approximate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99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100+</m:t>
                        </m:r>
                        <m:d>
                          <m:dPr>
                            <m:ctrlPr>
                              <a:rPr lang="en-US" sz="18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−1</m:t>
                            </m:r>
                          </m:e>
                        </m:d>
                      </m:e>
                    </m:d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,  </m:t>
                    </m:r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=100, </m:t>
                    </m:r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𝑑𝑞</m:t>
                    </m:r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=−1,</m:t>
                    </m:r>
                    <m:sSup>
                      <m:sSupPr>
                        <m:ctrlP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(</m:t>
                    </m:r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𝑞</m:t>
                    </m:r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)=−</m:t>
                    </m:r>
                    <m:f>
                      <m:fPr>
                        <m:ctrlPr>
                          <a:rPr lang="en-US" sz="1800" b="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sz="1800" b="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rad>
                      </m:den>
                    </m:f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3DB2A49-39B8-4496-AE8F-B4A1EE6C38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460" y="3964777"/>
                <a:ext cx="7573161" cy="527645"/>
              </a:xfrm>
              <a:prstGeom prst="rect">
                <a:avLst/>
              </a:prstGeom>
              <a:blipFill>
                <a:blip r:embed="rId5"/>
                <a:stretch>
                  <a:fillRect l="-6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071D9D1-A742-45B6-97EF-B3ED149497BA}"/>
                  </a:ext>
                </a:extLst>
              </p:cNvPr>
              <p:cNvSpPr txBox="1"/>
              <p:nvPr/>
            </p:nvSpPr>
            <p:spPr>
              <a:xfrm>
                <a:off x="4212205" y="4580570"/>
                <a:ext cx="1765099" cy="4353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</a:rPr>
                      <m:t>20−</m:t>
                    </m:r>
                    <m:rad>
                      <m:radPr>
                        <m:degHide m:val="on"/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ra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1800" dirty="0"/>
                  <a:t>(-1)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071D9D1-A742-45B6-97EF-B3ED14949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2205" y="4580570"/>
                <a:ext cx="1765099" cy="435312"/>
              </a:xfrm>
              <a:prstGeom prst="rect">
                <a:avLst/>
              </a:prstGeom>
              <a:blipFill>
                <a:blip r:embed="rId6"/>
                <a:stretch>
                  <a:fillRect l="-4828" t="-5556" r="-7241" b="-97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3247FF7-9216-4F72-9C10-6F53A85C75DD}"/>
                  </a:ext>
                </a:extLst>
              </p:cNvPr>
              <p:cNvSpPr txBox="1"/>
              <p:nvPr/>
            </p:nvSpPr>
            <p:spPr>
              <a:xfrm>
                <a:off x="587402" y="5119669"/>
                <a:ext cx="5731898" cy="6884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99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20−</m:t>
                      </m:r>
                      <m:rad>
                        <m:radPr>
                          <m:degHide m:val="on"/>
                          <m:ctrlP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</a:rPr>
                            <m:t>100</m:t>
                          </m:r>
                        </m:e>
                      </m:rad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e>
                          </m:rad>
                        </m:den>
                      </m:f>
                      <m:d>
                        <m:dPr>
                          <m:ctrlP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</a:rPr>
                        <m:t>=20−10−</m:t>
                      </m:r>
                      <m:f>
                        <m:fPr>
                          <m:ctrlP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3247FF7-9216-4F72-9C10-6F53A85C75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402" y="5119669"/>
                <a:ext cx="5731898" cy="68845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A175565-4494-47FE-B0E0-6EE7E7133F12}"/>
                  </a:ext>
                </a:extLst>
              </p:cNvPr>
              <p:cNvSpPr txBox="1"/>
              <p:nvPr/>
            </p:nvSpPr>
            <p:spPr>
              <a:xfrm>
                <a:off x="6144372" y="5295964"/>
                <a:ext cx="18803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0+0.05=10.05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A175565-4494-47FE-B0E0-6EE7E7133F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4372" y="5295964"/>
                <a:ext cx="1880323" cy="276999"/>
              </a:xfrm>
              <a:prstGeom prst="rect">
                <a:avLst/>
              </a:prstGeom>
              <a:blipFill>
                <a:blip r:embed="rId8"/>
                <a:stretch>
                  <a:fillRect l="-2597" r="-2922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863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AE22D2C-4FF4-45A8-A383-E2DBAF9318A6}"/>
              </a:ext>
            </a:extLst>
          </p:cNvPr>
          <p:cNvSpPr/>
          <p:nvPr/>
        </p:nvSpPr>
        <p:spPr>
          <a:xfrm>
            <a:off x="71508" y="131862"/>
            <a:ext cx="84321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Example 8: </a:t>
            </a:r>
            <a:r>
              <a:rPr lang="en-US" altLang="en-US" sz="2000" b="1" dirty="0">
                <a:solidFill>
                  <a:schemeClr val="tx1"/>
                </a:solidFill>
              </a:rPr>
              <a:t>Using the Differential to Estimate a Change in a Quantity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C15DA8E-F50C-4693-97EF-590B774C3644}"/>
              </a:ext>
            </a:extLst>
          </p:cNvPr>
          <p:cNvSpPr/>
          <p:nvPr/>
        </p:nvSpPr>
        <p:spPr>
          <a:xfrm>
            <a:off x="71508" y="512347"/>
            <a:ext cx="90009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000" dirty="0"/>
              <a:t>A governmental health agency examined the records of a group of individuals who were hospitalized with a particular illness. It was found that the total proportion </a:t>
            </a:r>
            <a:r>
              <a:rPr lang="en-US" altLang="en-US" sz="2000" i="1" dirty="0"/>
              <a:t>P</a:t>
            </a:r>
            <a:r>
              <a:rPr lang="en-US" altLang="en-US" sz="2000" dirty="0"/>
              <a:t> that are discharged at the end of </a:t>
            </a:r>
            <a:r>
              <a:rPr lang="en-US" altLang="en-US" sz="2000" i="1" dirty="0"/>
              <a:t>t</a:t>
            </a:r>
            <a:r>
              <a:rPr lang="en-US" altLang="en-US" sz="2000" dirty="0"/>
              <a:t> days of hospitalization is given by</a:t>
            </a:r>
            <a:endParaRPr lang="en-US" sz="2000" dirty="0">
              <a:solidFill>
                <a:srgbClr val="9B0000"/>
              </a:solidFill>
            </a:endParaRPr>
          </a:p>
        </p:txBody>
      </p:sp>
      <p:graphicFrame>
        <p:nvGraphicFramePr>
          <p:cNvPr id="4" name="Object 3" descr="Cap P equals cap P left parenthesis t right parenthesis equals 1 minus 3 left parenthesis start fraction 300 over left parenthesis 300 plus t right parenthesis squared end fraction right parenthesis cubed.">
            <a:extLst>
              <a:ext uri="{FF2B5EF4-FFF2-40B4-BE49-F238E27FC236}">
                <a16:creationId xmlns:a16="http://schemas.microsoft.com/office/drawing/2014/main" id="{5C89D502-516E-40C9-80AD-E500FA23C0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60802"/>
              </p:ext>
            </p:extLst>
          </p:nvPr>
        </p:nvGraphicFramePr>
        <p:xfrm>
          <a:off x="1261269" y="1426446"/>
          <a:ext cx="3484562" cy="111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28" name="Equation" r:id="rId3" imgW="1752480" imgH="558720" progId="Equation.DSMT4">
                  <p:embed/>
                </p:oleObj>
              </mc:Choice>
              <mc:Fallback>
                <p:oleObj name="Equation" r:id="rId3" imgW="1752480" imgH="558720" progId="Equation.DSMT4">
                  <p:embed/>
                  <p:pic>
                    <p:nvPicPr>
                      <p:cNvPr id="6" name="Object 5" descr="Cap P equals cap P left parenthesis t right parenthesis equals 1 minus 3 left parenthesis start fraction 300 over left parenthesis 300 plus t right parenthesis squared end fraction right parenthesis cubed.">
                        <a:extLst>
                          <a:ext uri="{FF2B5EF4-FFF2-40B4-BE49-F238E27FC236}">
                            <a16:creationId xmlns:a16="http://schemas.microsoft.com/office/drawing/2014/main" id="{8442849B-65EC-4953-B61D-3838776D47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1269" y="1426446"/>
                        <a:ext cx="3484562" cy="1112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3143287E-279E-4E05-AE6C-60B66079D005}"/>
              </a:ext>
            </a:extLst>
          </p:cNvPr>
          <p:cNvSpPr txBox="1">
            <a:spLocks/>
          </p:cNvSpPr>
          <p:nvPr/>
        </p:nvSpPr>
        <p:spPr>
          <a:xfrm>
            <a:off x="176030" y="2532791"/>
            <a:ext cx="8393295" cy="61555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buFont typeface="Arial"/>
              <a:buNone/>
            </a:pPr>
            <a:r>
              <a:rPr lang="en-US" altLang="en-US" sz="2000" dirty="0"/>
              <a:t>Use differentials to approximate the change in the proportion discharged if </a:t>
            </a:r>
            <a:r>
              <a:rPr lang="en-US" altLang="en-US" sz="2000" i="1" dirty="0"/>
              <a:t>t</a:t>
            </a:r>
            <a:r>
              <a:rPr lang="en-US" altLang="en-US" sz="2000" dirty="0"/>
              <a:t> changes from 300 to 305.</a:t>
            </a:r>
            <a:endParaRPr lang="en-US" sz="2000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5F680108-29A6-4644-90F1-3236CFA01FCB}"/>
              </a:ext>
            </a:extLst>
          </p:cNvPr>
          <p:cNvSpPr txBox="1">
            <a:spLocks/>
          </p:cNvSpPr>
          <p:nvPr/>
        </p:nvSpPr>
        <p:spPr>
          <a:xfrm>
            <a:off x="265389" y="3145048"/>
            <a:ext cx="2217738" cy="30777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01600" indent="0">
              <a:buNone/>
            </a:pPr>
            <a:r>
              <a:rPr lang="en-US" altLang="en-US" sz="2000" dirty="0">
                <a:solidFill>
                  <a:srgbClr val="0070C0"/>
                </a:solidFill>
              </a:rPr>
              <a:t>Solution:</a:t>
            </a:r>
            <a:endParaRPr lang="en-IN" sz="2000" dirty="0">
              <a:solidFill>
                <a:srgbClr val="0070C0"/>
              </a:solidFill>
            </a:endParaRP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082FF958-A4EF-46D4-ABB1-DDA71238851F}"/>
              </a:ext>
            </a:extLst>
          </p:cNvPr>
          <p:cNvSpPr txBox="1">
            <a:spLocks/>
          </p:cNvSpPr>
          <p:nvPr/>
        </p:nvSpPr>
        <p:spPr>
          <a:xfrm>
            <a:off x="248137" y="3575679"/>
            <a:ext cx="4718648" cy="30777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01600" indent="0">
              <a:buNone/>
            </a:pPr>
            <a:r>
              <a:rPr lang="en-US" altLang="en-US" sz="2000" dirty="0">
                <a:solidFill>
                  <a:srgbClr val="000000"/>
                </a:solidFill>
              </a:rPr>
              <a:t>The change in </a:t>
            </a:r>
            <a:r>
              <a:rPr lang="en-US" altLang="en-US" sz="2000" i="1" dirty="0">
                <a:solidFill>
                  <a:srgbClr val="000000"/>
                </a:solidFill>
              </a:rPr>
              <a:t>t</a:t>
            </a:r>
            <a:r>
              <a:rPr lang="en-US" altLang="en-US" sz="2000" dirty="0">
                <a:solidFill>
                  <a:srgbClr val="000000"/>
                </a:solidFill>
              </a:rPr>
              <a:t> from 300 to 305 is</a:t>
            </a:r>
            <a:endParaRPr lang="en-IN" sz="2000" dirty="0"/>
          </a:p>
        </p:txBody>
      </p:sp>
      <p:graphicFrame>
        <p:nvGraphicFramePr>
          <p:cNvPr id="8" name="Object 7" descr="Delta t equals dt equals 5.">
            <a:extLst>
              <a:ext uri="{FF2B5EF4-FFF2-40B4-BE49-F238E27FC236}">
                <a16:creationId xmlns:a16="http://schemas.microsoft.com/office/drawing/2014/main" id="{29F0F0E8-BE12-4DC6-98E0-61256C35EB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435081"/>
              </p:ext>
            </p:extLst>
          </p:nvPr>
        </p:nvGraphicFramePr>
        <p:xfrm>
          <a:off x="4287566" y="3539225"/>
          <a:ext cx="1552416" cy="380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29" name="Equation" r:id="rId5" imgW="723600" imgH="177480" progId="Equation.DSMT4">
                  <p:embed/>
                </p:oleObj>
              </mc:Choice>
              <mc:Fallback>
                <p:oleObj name="Equation" r:id="rId5" imgW="723600" imgH="177480" progId="Equation.DSMT4">
                  <p:embed/>
                  <p:pic>
                    <p:nvPicPr>
                      <p:cNvPr id="11" name="Object 10" descr="Delta t equals dt equals 5.">
                        <a:extLst>
                          <a:ext uri="{FF2B5EF4-FFF2-40B4-BE49-F238E27FC236}">
                            <a16:creationId xmlns:a16="http://schemas.microsoft.com/office/drawing/2014/main" id="{7E40B450-9A3D-48B9-AFCE-2EA0722F6CE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87566" y="3539225"/>
                        <a:ext cx="1552416" cy="3806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5B886CC6-36FC-49A2-87BC-7E1DC5235D1B}"/>
              </a:ext>
            </a:extLst>
          </p:cNvPr>
          <p:cNvSpPr txBox="1">
            <a:spLocks/>
          </p:cNvSpPr>
          <p:nvPr/>
        </p:nvSpPr>
        <p:spPr>
          <a:xfrm>
            <a:off x="5839982" y="3575679"/>
            <a:ext cx="1973560" cy="30777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01600" indent="0">
              <a:buNone/>
            </a:pPr>
            <a:r>
              <a:rPr lang="en-US" altLang="en-US" sz="2000" dirty="0">
                <a:solidFill>
                  <a:srgbClr val="000000"/>
                </a:solidFill>
                <a:sym typeface="Symbol" panose="05050102010706020507" pitchFamily="18" charset="2"/>
              </a:rPr>
              <a:t>The change in</a:t>
            </a:r>
            <a:endParaRPr lang="en-IN" sz="2000" dirty="0"/>
          </a:p>
        </p:txBody>
      </p:sp>
      <p:sp>
        <p:nvSpPr>
          <p:cNvPr id="10" name="Content Placeholder 6">
            <a:extLst>
              <a:ext uri="{FF2B5EF4-FFF2-40B4-BE49-F238E27FC236}">
                <a16:creationId xmlns:a16="http://schemas.microsoft.com/office/drawing/2014/main" id="{4B26A87E-7639-4BE5-9EB5-13F2927B17F3}"/>
              </a:ext>
            </a:extLst>
          </p:cNvPr>
          <p:cNvSpPr txBox="1">
            <a:spLocks/>
          </p:cNvSpPr>
          <p:nvPr/>
        </p:nvSpPr>
        <p:spPr>
          <a:xfrm>
            <a:off x="7614465" y="3593905"/>
            <a:ext cx="872164" cy="30777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01600" indent="0">
              <a:buNone/>
            </a:pPr>
            <a:r>
              <a:rPr lang="en-US" altLang="en-US" sz="2000" i="1" dirty="0">
                <a:solidFill>
                  <a:srgbClr val="000000"/>
                </a:solidFill>
                <a:sym typeface="Symbol" panose="05050102010706020507" pitchFamily="18" charset="2"/>
              </a:rPr>
              <a:t>P</a:t>
            </a:r>
            <a:r>
              <a:rPr lang="en-US" altLang="en-US" sz="2000" dirty="0">
                <a:solidFill>
                  <a:srgbClr val="000000"/>
                </a:solidFill>
                <a:sym typeface="Symbol" panose="05050102010706020507" pitchFamily="18" charset="2"/>
              </a:rPr>
              <a:t> is</a:t>
            </a:r>
            <a:endParaRPr lang="en-IN" sz="2000" dirty="0"/>
          </a:p>
        </p:txBody>
      </p:sp>
      <p:graphicFrame>
        <p:nvGraphicFramePr>
          <p:cNvPr id="11" name="Object 10" descr="Delta p equals p open parenthesis 305 close parenthesis minus p open parenthesis 300 close parenthesis.">
            <a:extLst>
              <a:ext uri="{FF2B5EF4-FFF2-40B4-BE49-F238E27FC236}">
                <a16:creationId xmlns:a16="http://schemas.microsoft.com/office/drawing/2014/main" id="{A82D2E78-CBA8-4511-B114-98600BA600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063014"/>
              </p:ext>
            </p:extLst>
          </p:nvPr>
        </p:nvGraphicFramePr>
        <p:xfrm>
          <a:off x="369996" y="3875487"/>
          <a:ext cx="2895599" cy="494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30" name="Equation" r:id="rId7" imgW="1485720" imgH="253800" progId="Equation.DSMT4">
                  <p:embed/>
                </p:oleObj>
              </mc:Choice>
              <mc:Fallback>
                <p:oleObj name="Equation" r:id="rId7" imgW="1485720" imgH="253800" progId="Equation.DSMT4">
                  <p:embed/>
                  <p:pic>
                    <p:nvPicPr>
                      <p:cNvPr id="12" name="Object 11" descr="Delta p equals p open parenthesis 305 close parenthesis minus p open parenthesis 300 close parenthesis.">
                        <a:extLst>
                          <a:ext uri="{FF2B5EF4-FFF2-40B4-BE49-F238E27FC236}">
                            <a16:creationId xmlns:a16="http://schemas.microsoft.com/office/drawing/2014/main" id="{C7255A9F-C07A-44C7-BFA5-7DF70D4C4F7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69996" y="3875487"/>
                        <a:ext cx="2895599" cy="4949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71969E4D-5408-49CF-BBE1-AAD511A1EC2F}"/>
              </a:ext>
            </a:extLst>
          </p:cNvPr>
          <p:cNvSpPr txBox="1">
            <a:spLocks/>
          </p:cNvSpPr>
          <p:nvPr/>
        </p:nvSpPr>
        <p:spPr>
          <a:xfrm>
            <a:off x="3372811" y="3945648"/>
            <a:ext cx="2329465" cy="30777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01600" indent="0">
              <a:buNone/>
            </a:pPr>
            <a:r>
              <a:rPr lang="en-US" altLang="en-US" sz="2000" dirty="0">
                <a:solidFill>
                  <a:srgbClr val="000000"/>
                </a:solidFill>
                <a:sym typeface="Symbol" panose="05050102010706020507" pitchFamily="18" charset="2"/>
              </a:rPr>
              <a:t>We approximate</a:t>
            </a:r>
            <a:endParaRPr lang="en-IN" sz="2000" dirty="0"/>
          </a:p>
        </p:txBody>
      </p:sp>
      <p:graphicFrame>
        <p:nvGraphicFramePr>
          <p:cNvPr id="13" name="Object 12" descr="Delta p">
            <a:extLst>
              <a:ext uri="{FF2B5EF4-FFF2-40B4-BE49-F238E27FC236}">
                <a16:creationId xmlns:a16="http://schemas.microsoft.com/office/drawing/2014/main" id="{DDBE93BF-C334-42BF-A7E4-12851B0DAE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671830"/>
              </p:ext>
            </p:extLst>
          </p:nvPr>
        </p:nvGraphicFramePr>
        <p:xfrm>
          <a:off x="5371123" y="3913719"/>
          <a:ext cx="438369" cy="369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31" name="Equation" r:id="rId9" imgW="241200" imgH="164880" progId="Equation.DSMT4">
                  <p:embed/>
                </p:oleObj>
              </mc:Choice>
              <mc:Fallback>
                <p:oleObj name="Equation" r:id="rId9" imgW="241200" imgH="164880" progId="Equation.DSMT4">
                  <p:embed/>
                  <p:pic>
                    <p:nvPicPr>
                      <p:cNvPr id="13" name="Object 12" descr="Delta p">
                        <a:extLst>
                          <a:ext uri="{FF2B5EF4-FFF2-40B4-BE49-F238E27FC236}">
                            <a16:creationId xmlns:a16="http://schemas.microsoft.com/office/drawing/2014/main" id="{66928F28-3B1C-4490-9837-1E0684C6DD7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71123" y="3913719"/>
                        <a:ext cx="438369" cy="3693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ontent Placeholder 8">
            <a:extLst>
              <a:ext uri="{FF2B5EF4-FFF2-40B4-BE49-F238E27FC236}">
                <a16:creationId xmlns:a16="http://schemas.microsoft.com/office/drawing/2014/main" id="{42D8F418-7506-4375-BE7B-018772F0F2AC}"/>
              </a:ext>
            </a:extLst>
          </p:cNvPr>
          <p:cNvSpPr txBox="1">
            <a:spLocks/>
          </p:cNvSpPr>
          <p:nvPr/>
        </p:nvSpPr>
        <p:spPr>
          <a:xfrm>
            <a:off x="5806441" y="3925585"/>
            <a:ext cx="1009650" cy="30777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01600" indent="0">
              <a:buNone/>
            </a:pPr>
            <a:r>
              <a:rPr lang="en-US" altLang="en-US" sz="2000" dirty="0">
                <a:solidFill>
                  <a:srgbClr val="000000"/>
                </a:solidFill>
                <a:sym typeface="Symbol" panose="05050102010706020507" pitchFamily="18" charset="2"/>
              </a:rPr>
              <a:t>by </a:t>
            </a:r>
            <a:r>
              <a:rPr lang="en-US" altLang="en-US" sz="2000" i="1" dirty="0" err="1">
                <a:solidFill>
                  <a:srgbClr val="000000"/>
                </a:solidFill>
                <a:sym typeface="Symbol" panose="05050102010706020507" pitchFamily="18" charset="2"/>
              </a:rPr>
              <a:t>dP</a:t>
            </a:r>
            <a:r>
              <a:rPr lang="en-US" altLang="en-US" sz="2000" dirty="0">
                <a:solidFill>
                  <a:srgbClr val="000000"/>
                </a:solidFill>
                <a:sym typeface="Symbol" panose="05050102010706020507" pitchFamily="18" charset="2"/>
              </a:rPr>
              <a:t>:</a:t>
            </a:r>
            <a:endParaRPr lang="en-IN" sz="2000" dirty="0"/>
          </a:p>
        </p:txBody>
      </p:sp>
      <p:graphicFrame>
        <p:nvGraphicFramePr>
          <p:cNvPr id="15" name="Object 14" descr="Calculation to simplify delta cap P.&#10;Long description is available in notes, Press F6.">
            <a:extLst>
              <a:ext uri="{FF2B5EF4-FFF2-40B4-BE49-F238E27FC236}">
                <a16:creationId xmlns:a16="http://schemas.microsoft.com/office/drawing/2014/main" id="{DA3FD568-565B-42A4-906B-D7F71D687F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8394735"/>
              </p:ext>
            </p:extLst>
          </p:nvPr>
        </p:nvGraphicFramePr>
        <p:xfrm>
          <a:off x="920116" y="4275491"/>
          <a:ext cx="5391150" cy="1187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32" name="Equation" r:id="rId11" imgW="3009600" imgH="660240" progId="Equation.DSMT4">
                  <p:embed/>
                </p:oleObj>
              </mc:Choice>
              <mc:Fallback>
                <p:oleObj name="Equation" r:id="rId11" imgW="3009600" imgH="660240" progId="Equation.DSMT4">
                  <p:embed/>
                  <p:pic>
                    <p:nvPicPr>
                      <p:cNvPr id="14" name="Object 13" descr="Calculation to simplify delta cap P.&#10;Long description is available in notes, Press F6.">
                        <a:extLst>
                          <a:ext uri="{FF2B5EF4-FFF2-40B4-BE49-F238E27FC236}">
                            <a16:creationId xmlns:a16="http://schemas.microsoft.com/office/drawing/2014/main" id="{C648653C-4F97-424B-A761-4F7406108A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116" y="4275491"/>
                        <a:ext cx="5391150" cy="11878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 descr="Calculation to simplify delta cap P.&#10;Long description is available in notes, Press F6.">
            <a:extLst>
              <a:ext uri="{FF2B5EF4-FFF2-40B4-BE49-F238E27FC236}">
                <a16:creationId xmlns:a16="http://schemas.microsoft.com/office/drawing/2014/main" id="{0F8188FF-B57F-411C-B84B-E662F19A9A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9167497"/>
              </p:ext>
            </p:extLst>
          </p:nvPr>
        </p:nvGraphicFramePr>
        <p:xfrm>
          <a:off x="1043802" y="5068894"/>
          <a:ext cx="6253163" cy="81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33" name="Equation" r:id="rId13" imgW="3492360" imgH="469800" progId="Equation.DSMT4">
                  <p:embed/>
                </p:oleObj>
              </mc:Choice>
              <mc:Fallback>
                <p:oleObj name="Equation" r:id="rId13" imgW="3492360" imgH="469800" progId="Equation.DSMT4">
                  <p:embed/>
                  <p:pic>
                    <p:nvPicPr>
                      <p:cNvPr id="15" name="Object 14" descr="Calculation to simplify delta cap P.&#10;Long description is available in notes, Press F6.">
                        <a:extLst>
                          <a:ext uri="{FF2B5EF4-FFF2-40B4-BE49-F238E27FC236}">
                            <a16:creationId xmlns:a16="http://schemas.microsoft.com/office/drawing/2014/main" id="{FC0FD8D2-A037-44A0-A97C-2765956A2B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802" y="5068894"/>
                        <a:ext cx="6253163" cy="819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ontent Placeholder 9">
            <a:extLst>
              <a:ext uri="{FF2B5EF4-FFF2-40B4-BE49-F238E27FC236}">
                <a16:creationId xmlns:a16="http://schemas.microsoft.com/office/drawing/2014/main" id="{C35E3E74-B6AF-4F68-9EEE-AF6182E587E3}"/>
              </a:ext>
            </a:extLst>
          </p:cNvPr>
          <p:cNvSpPr txBox="1">
            <a:spLocks/>
          </p:cNvSpPr>
          <p:nvPr/>
        </p:nvSpPr>
        <p:spPr>
          <a:xfrm>
            <a:off x="239674" y="6029457"/>
            <a:ext cx="8229600" cy="11156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56032" marR="0" lvl="0" indent="-154432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41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FA3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Bef>
                <a:spcPts val="0"/>
              </a:spcBef>
              <a:buClrTx/>
              <a:buSzTx/>
              <a:buFontTx/>
              <a:buNone/>
              <a:defRPr/>
            </a:pPr>
            <a:r>
              <a:rPr lang="en-US" altLang="en-US" sz="2000" dirty="0">
                <a:solidFill>
                  <a:srgbClr val="000000"/>
                </a:solidFill>
              </a:rPr>
              <a:t>Use differentials to approximate the change in the proportion discharged if </a:t>
            </a:r>
            <a:r>
              <a:rPr lang="en-US" altLang="en-US" sz="2000" i="1" dirty="0">
                <a:solidFill>
                  <a:srgbClr val="000000"/>
                </a:solidFill>
              </a:rPr>
              <a:t>t</a:t>
            </a:r>
            <a:r>
              <a:rPr lang="en-US" altLang="en-US" sz="2000" dirty="0">
                <a:solidFill>
                  <a:srgbClr val="000000"/>
                </a:solidFill>
              </a:rPr>
              <a:t> changes from 300 to 305.</a:t>
            </a:r>
            <a:endParaRPr lang="en-US" sz="2000" dirty="0">
              <a:solidFill>
                <a:srgbClr val="000000"/>
              </a:solidFill>
            </a:endParaRPr>
          </a:p>
          <a:p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4186317455"/>
      </p:ext>
    </p:extLst>
  </p:cSld>
  <p:clrMapOvr>
    <a:masterClrMapping/>
  </p:clrMapOvr>
</p:sld>
</file>

<file path=ppt/theme/theme1.xml><?xml version="1.0" encoding="utf-8"?>
<a:theme xmlns:a="http://schemas.openxmlformats.org/drawingml/2006/main" name="USH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D90B95B22DD945BDFF45EB84A5E21C" ma:contentTypeVersion="12" ma:contentTypeDescription="Create a new document." ma:contentTypeScope="" ma:versionID="9ee3781bcb6633d132c89161492bb118">
  <xsd:schema xmlns:xsd="http://www.w3.org/2001/XMLSchema" xmlns:xs="http://www.w3.org/2001/XMLSchema" xmlns:p="http://schemas.microsoft.com/office/2006/metadata/properties" xmlns:ns2="7c1bd8dc-4e40-424f-a15f-9ffcd522197f" xmlns:ns3="6125ffc9-2c56-435e-8267-1393444907b2" targetNamespace="http://schemas.microsoft.com/office/2006/metadata/properties" ma:root="true" ma:fieldsID="d3e430f46b92204fb5a3381a429c4dbe" ns2:_="" ns3:_="">
    <xsd:import namespace="7c1bd8dc-4e40-424f-a15f-9ffcd522197f"/>
    <xsd:import namespace="6125ffc9-2c56-435e-8267-1393444907b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bd8dc-4e40-424f-a15f-9ffcd52219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25ffc9-2c56-435e-8267-1393444907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c1bd8dc-4e40-424f-a15f-9ffcd522197f">
      <UserInfo>
        <DisplayName/>
        <AccountId xsi:nil="true"/>
        <AccountType/>
      </UserInfo>
    </SharedWithUsers>
    <MediaLengthInSeconds xmlns="6125ffc9-2c56-435e-8267-1393444907b2" xsi:nil="true"/>
  </documentManagement>
</p:properties>
</file>

<file path=customXml/itemProps1.xml><?xml version="1.0" encoding="utf-8"?>
<ds:datastoreItem xmlns:ds="http://schemas.openxmlformats.org/officeDocument/2006/customXml" ds:itemID="{B90ADEF7-6379-40D1-BC98-899DA66279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2619C5-D390-4089-99FA-A01EC1A4E1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1bd8dc-4e40-424f-a15f-9ffcd522197f"/>
    <ds:schemaRef ds:uri="6125ffc9-2c56-435e-8267-1393444907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DA052C4-6F29-46DC-9113-1B1D8BBA1238}">
  <ds:schemaRefs>
    <ds:schemaRef ds:uri="6125ffc9-2c56-435e-8267-1393444907b2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7c1bd8dc-4e40-424f-a15f-9ffcd522197f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152479</TotalTime>
  <Words>939</Words>
  <Application>Microsoft Office PowerPoint</Application>
  <PresentationFormat>On-screen Show (4:3)</PresentationFormat>
  <Paragraphs>87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Cambria Math</vt:lpstr>
      <vt:lpstr>Noto Sans Symbols</vt:lpstr>
      <vt:lpstr>Symbol</vt:lpstr>
      <vt:lpstr>Times New Roman</vt:lpstr>
      <vt:lpstr>Verdana</vt:lpstr>
      <vt:lpstr>USHE</vt:lpstr>
      <vt:lpstr>Equation</vt:lpstr>
      <vt:lpstr>PowerPoint Presentation</vt:lpstr>
      <vt:lpstr>Chapter Objectives  </vt:lpstr>
      <vt:lpstr>14.1 Differentials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Pearson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Mathematical Analysis For Business, Economics, and The Life and Social Sciences</dc:title>
  <dc:subject/>
  <dc:creator>Ernest F. Haeussler JR. Richard s. Paul Richard J.wood</dc:creator>
  <cp:keywords/>
  <dc:description/>
  <cp:lastModifiedBy>Suliman Saleh Al-Homidan</cp:lastModifiedBy>
  <cp:revision>1214</cp:revision>
  <dcterms:modified xsi:type="dcterms:W3CDTF">2024-09-06T07:48:03Z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0x01010086D90B95B22DD945BDFF45EB84A5E21C</vt:lpwstr>
  </property>
  <property fmtid="{D5CDD505-2E9C-101B-9397-08002B2CF9AE}" pid="3" name="Order">
    <vt:r8>4350300</vt:r8>
  </property>
  <property fmtid="{D5CDD505-2E9C-101B-9397-08002B2CF9AE}" pid="4" name="_ExtendedDescription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</Properties>
</file>