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4"/>
  </p:sldMasterIdLst>
  <p:notesMasterIdLst>
    <p:notesMasterId r:id="rId15"/>
  </p:notesMasterIdLst>
  <p:handoutMasterIdLst>
    <p:handoutMasterId r:id="rId16"/>
  </p:handoutMasterIdLst>
  <p:sldIdLst>
    <p:sldId id="693" r:id="rId5"/>
    <p:sldId id="688" r:id="rId6"/>
    <p:sldId id="689" r:id="rId7"/>
    <p:sldId id="694" r:id="rId8"/>
    <p:sldId id="695" r:id="rId9"/>
    <p:sldId id="696" r:id="rId10"/>
    <p:sldId id="690" r:id="rId11"/>
    <p:sldId id="698" r:id="rId12"/>
    <p:sldId id="691" r:id="rId13"/>
    <p:sldId id="697"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74" userDrawn="1">
          <p15:clr>
            <a:srgbClr val="A4A3A4"/>
          </p15:clr>
        </p15:guide>
        <p15:guide id="3" orient="horz" pos="414" userDrawn="1">
          <p15:clr>
            <a:srgbClr val="A4A3A4"/>
          </p15:clr>
        </p15:guide>
        <p15:guide id="4" pos="249" userDrawn="1">
          <p15:clr>
            <a:srgbClr val="A4A3A4"/>
          </p15:clr>
        </p15:guide>
        <p15:guide id="5" pos="2880" userDrawn="1">
          <p15:clr>
            <a:srgbClr val="A4A3A4"/>
          </p15:clr>
        </p15:guide>
        <p15:guide id="6" orient="horz" pos="2228" userDrawn="1">
          <p15:clr>
            <a:srgbClr val="A4A3A4"/>
          </p15:clr>
        </p15:guide>
        <p15:guide id="7" pos="5534" userDrawn="1">
          <p15:clr>
            <a:srgbClr val="A4A3A4"/>
          </p15:clr>
        </p15:guide>
        <p15:guide id="8" orient="horz" pos="777" userDrawn="1">
          <p15:clr>
            <a:srgbClr val="A4A3A4"/>
          </p15:clr>
        </p15:guide>
        <p15:guide id="9" orient="horz" pos="958" userDrawn="1">
          <p15:clr>
            <a:srgbClr val="A4A3A4"/>
          </p15:clr>
        </p15:guide>
        <p15:guide id="10" pos="2109" userDrawn="1">
          <p15:clr>
            <a:srgbClr val="A4A3A4"/>
          </p15:clr>
        </p15:guide>
        <p15:guide id="11" pos="22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8" autoAdjust="0"/>
    <p:restoredTop sz="95856" autoAdjust="0"/>
  </p:normalViewPr>
  <p:slideViewPr>
    <p:cSldViewPr snapToGrid="0" snapToObjects="1">
      <p:cViewPr varScale="1">
        <p:scale>
          <a:sx n="86" d="100"/>
          <a:sy n="86" d="100"/>
        </p:scale>
        <p:origin x="1642" y="91"/>
      </p:cViewPr>
      <p:guideLst>
        <p:guide orient="horz" pos="3974"/>
        <p:guide orient="horz" pos="414"/>
        <p:guide pos="249"/>
        <p:guide pos="2880"/>
        <p:guide orient="horz" pos="2228"/>
        <p:guide pos="5534"/>
        <p:guide orient="horz" pos="777"/>
        <p:guide orient="horz" pos="958"/>
        <p:guide pos="2109"/>
        <p:guide pos="2268"/>
      </p:guideLst>
    </p:cSldViewPr>
  </p:slideViewPr>
  <p:outlineViewPr>
    <p:cViewPr>
      <p:scale>
        <a:sx n="33" d="100"/>
        <a:sy n="33" d="100"/>
      </p:scale>
      <p:origin x="0" y="-13374"/>
    </p:cViewPr>
  </p:outlineViewPr>
  <p:notesTextViewPr>
    <p:cViewPr>
      <p:scale>
        <a:sx n="125" d="100"/>
        <a:sy n="125" d="100"/>
      </p:scale>
      <p:origin x="0" y="0"/>
    </p:cViewPr>
  </p:notesTextViewPr>
  <p:sorterViewPr>
    <p:cViewPr>
      <p:scale>
        <a:sx n="100" d="100"/>
        <a:sy n="100" d="100"/>
      </p:scale>
      <p:origin x="0" y="-15030"/>
    </p:cViewPr>
  </p:sorterViewPr>
  <p:notesViewPr>
    <p:cSldViewPr snapToGrid="0" snapToObjects="1">
      <p:cViewPr varScale="1">
        <p:scale>
          <a:sx n="53" d="100"/>
          <a:sy n="53" d="100"/>
        </p:scale>
        <p:origin x="2844"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 Id="rId9"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9" name="Content Placeholder"/>
          <p:cNvSpPr txBox="1">
            <a:spLocks noGrp="1"/>
          </p:cNvSpPr>
          <p:nvPr>
            <p:ph type="body" idx="1"/>
          </p:nvPr>
        </p:nvSpPr>
        <p:spPr>
          <a:xfrm>
            <a:off x="457200" y="816429"/>
            <a:ext cx="8229600" cy="478970"/>
          </a:xfrm>
          <a:prstGeom prst="rect">
            <a:avLst/>
          </a:prstGeom>
          <a:noFill/>
          <a:ln>
            <a:noFill/>
          </a:ln>
        </p:spPr>
        <p:txBody>
          <a:bodyPr lIns="0" tIns="0" rIns="0" bIns="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lIns="0" tIns="0" rIns="0" bIns="0"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lIns="0" tIns="0" rIns="0" bIns="0"/>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pic>
        <p:nvPicPr>
          <p:cNvPr id="14" name="Picture Placeholder 21">
            <a:extLst>
              <a:ext uri="{FF2B5EF4-FFF2-40B4-BE49-F238E27FC236}">
                <a16:creationId xmlns:a16="http://schemas.microsoft.com/office/drawing/2014/main" id="{8F987953-5CEB-4D5C-853E-4A902D2036A1}"/>
              </a:ext>
            </a:extLst>
          </p:cNvPr>
          <p:cNvPicPr>
            <a:picLocks noChangeAspect="1"/>
          </p:cNvPicPr>
          <p:nvPr userDrawn="1"/>
        </p:nvPicPr>
        <p:blipFill>
          <a:blip r:embed="rId2"/>
          <a:srcRect t="22152" b="22152"/>
          <a:stretch>
            <a:fillRect/>
          </a:stretch>
        </p:blipFill>
        <p:spPr>
          <a:xfrm>
            <a:off x="332508" y="6382545"/>
            <a:ext cx="1153391" cy="290602"/>
          </a:xfrm>
          <a:prstGeom prst="rect">
            <a:avLst/>
          </a:prstGeom>
          <a:noFill/>
          <a:ln>
            <a:noFill/>
          </a:ln>
        </p:spPr>
      </p:pic>
      <p:sp>
        <p:nvSpPr>
          <p:cNvPr id="3" name="Picture Placeholder 2">
            <a:extLst>
              <a:ext uri="{FF2B5EF4-FFF2-40B4-BE49-F238E27FC236}">
                <a16:creationId xmlns:a16="http://schemas.microsoft.com/office/drawing/2014/main" id="{C3C8124B-1F34-4D41-A570-3456861FAA06}"/>
              </a:ext>
            </a:extLst>
          </p:cNvPr>
          <p:cNvSpPr>
            <a:spLocks noGrp="1"/>
          </p:cNvSpPr>
          <p:nvPr>
            <p:ph type="pic" sz="quarter" idx="18"/>
          </p:nvPr>
        </p:nvSpPr>
        <p:spPr>
          <a:xfrm>
            <a:off x="457200" y="1508125"/>
            <a:ext cx="4232275" cy="4533900"/>
          </a:xfrm>
        </p:spPr>
        <p:txBody>
          <a:bodyPr/>
          <a:lstStyle/>
          <a:p>
            <a:endParaRPr lang="en-IN"/>
          </a:p>
        </p:txBody>
      </p:sp>
      <p:sp>
        <p:nvSpPr>
          <p:cNvPr id="4" name="Content Placeholder 3">
            <a:extLst>
              <a:ext uri="{FF2B5EF4-FFF2-40B4-BE49-F238E27FC236}">
                <a16:creationId xmlns:a16="http://schemas.microsoft.com/office/drawing/2014/main" id="{23E47C4D-FEC7-45FC-9FD8-7B40A02E9C87}"/>
              </a:ext>
            </a:extLst>
          </p:cNvPr>
          <p:cNvSpPr>
            <a:spLocks noGrp="1"/>
          </p:cNvSpPr>
          <p:nvPr>
            <p:ph sz="quarter" idx="19"/>
          </p:nvPr>
        </p:nvSpPr>
        <p:spPr>
          <a:xfrm>
            <a:off x="457200" y="112713"/>
            <a:ext cx="8128000" cy="61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lIns="0" tIns="0" rIns="0" bIns="0"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9349B39A-AC01-4073-85EF-922E8DBA6C0A}"/>
              </a:ext>
            </a:extLst>
          </p:cNvPr>
          <p:cNvSpPr>
            <a:spLocks noGrp="1"/>
          </p:cNvSpPr>
          <p:nvPr>
            <p:ph type="pic" sz="quarter" idx="18"/>
          </p:nvPr>
        </p:nvSpPr>
        <p:spPr>
          <a:xfrm>
            <a:off x="457200" y="1517650"/>
            <a:ext cx="4178300" cy="4608513"/>
          </a:xfrm>
        </p:spPr>
        <p:txBody>
          <a:bodyPr/>
          <a:lstStyle/>
          <a:p>
            <a:endParaRPr lang="en-IN"/>
          </a:p>
        </p:txBody>
      </p:sp>
      <p:sp>
        <p:nvSpPr>
          <p:cNvPr id="4" name="Picture Placeholder 3">
            <a:extLst>
              <a:ext uri="{FF2B5EF4-FFF2-40B4-BE49-F238E27FC236}">
                <a16:creationId xmlns:a16="http://schemas.microsoft.com/office/drawing/2014/main" id="{8E7D8767-4141-4147-B2D2-9763C8CD3CE7}"/>
              </a:ext>
            </a:extLst>
          </p:cNvPr>
          <p:cNvSpPr>
            <a:spLocks noGrp="1"/>
          </p:cNvSpPr>
          <p:nvPr>
            <p:ph type="pic" sz="quarter" idx="19"/>
          </p:nvPr>
        </p:nvSpPr>
        <p:spPr>
          <a:xfrm>
            <a:off x="457200" y="6291263"/>
            <a:ext cx="1262063" cy="566737"/>
          </a:xfrm>
        </p:spPr>
        <p:txBody>
          <a:bodyPr/>
          <a:lstStyle/>
          <a:p>
            <a:endParaRPr lang="en-IN"/>
          </a:p>
        </p:txBody>
      </p:sp>
    </p:spTree>
    <p:extLst>
      <p:ext uri="{BB962C8B-B14F-4D97-AF65-F5344CB8AC3E}">
        <p14:creationId xmlns:p14="http://schemas.microsoft.com/office/powerpoint/2010/main" val="14465355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64" r:id="rId2"/>
    <p:sldLayoutId id="214748368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image" Target="../media/image234.png"/><Relationship Id="rId3" Type="http://schemas.openxmlformats.org/officeDocument/2006/relationships/image" Target="../media/image3.png"/><Relationship Id="rId7" Type="http://schemas.openxmlformats.org/officeDocument/2006/relationships/image" Target="../media/image228.png"/><Relationship Id="rId12" Type="http://schemas.openxmlformats.org/officeDocument/2006/relationships/image" Target="../media/image23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27.png"/><Relationship Id="rId11" Type="http://schemas.openxmlformats.org/officeDocument/2006/relationships/image" Target="../media/image232.png"/><Relationship Id="rId5" Type="http://schemas.openxmlformats.org/officeDocument/2006/relationships/image" Target="../media/image226.png"/><Relationship Id="rId10" Type="http://schemas.openxmlformats.org/officeDocument/2006/relationships/image" Target="../media/image231.png"/><Relationship Id="rId4" Type="http://schemas.openxmlformats.org/officeDocument/2006/relationships/image" Target="../media/image225.png"/><Relationship Id="rId9" Type="http://schemas.openxmlformats.org/officeDocument/2006/relationships/image" Target="../media/image230.png"/><Relationship Id="rId1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6.bin"/><Relationship Id="rId18" Type="http://schemas.openxmlformats.org/officeDocument/2006/relationships/image" Target="../media/image12.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9.wmf"/><Relationship Id="rId17" Type="http://schemas.openxmlformats.org/officeDocument/2006/relationships/oleObject" Target="../embeddings/oleObject8.bin"/><Relationship Id="rId2" Type="http://schemas.openxmlformats.org/officeDocument/2006/relationships/slideLayout" Target="../slideLayouts/slideLayout3.xml"/><Relationship Id="rId16" Type="http://schemas.openxmlformats.org/officeDocument/2006/relationships/image" Target="../media/image11.wmf"/><Relationship Id="rId20" Type="http://schemas.openxmlformats.org/officeDocument/2006/relationships/image" Target="../media/image13.wmf"/><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image" Target="../media/image14.wmf"/><Relationship Id="rId10" Type="http://schemas.openxmlformats.org/officeDocument/2006/relationships/image" Target="../media/image8.wmf"/><Relationship Id="rId19" Type="http://schemas.openxmlformats.org/officeDocument/2006/relationships/oleObject" Target="../embeddings/oleObject9.bin"/><Relationship Id="rId4" Type="http://schemas.openxmlformats.org/officeDocument/2006/relationships/image" Target="../media/image5.wmf"/><Relationship Id="rId9" Type="http://schemas.openxmlformats.org/officeDocument/2006/relationships/oleObject" Target="../embeddings/oleObject4.bin"/><Relationship Id="rId14" Type="http://schemas.openxmlformats.org/officeDocument/2006/relationships/image" Target="../media/image10.wmf"/><Relationship Id="rId22"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7.bin"/><Relationship Id="rId18" Type="http://schemas.openxmlformats.org/officeDocument/2006/relationships/image" Target="../media/image22.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9.wmf"/><Relationship Id="rId17" Type="http://schemas.openxmlformats.org/officeDocument/2006/relationships/oleObject" Target="../embeddings/oleObject19.bin"/><Relationship Id="rId2" Type="http://schemas.openxmlformats.org/officeDocument/2006/relationships/slideLayout" Target="../slideLayouts/slideLayout3.xml"/><Relationship Id="rId16" Type="http://schemas.openxmlformats.org/officeDocument/2006/relationships/image" Target="../media/image21.wmf"/><Relationship Id="rId20" Type="http://schemas.openxmlformats.org/officeDocument/2006/relationships/image" Target="../media/image23.wmf"/><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18.wmf"/><Relationship Id="rId19" Type="http://schemas.openxmlformats.org/officeDocument/2006/relationships/oleObject" Target="../embeddings/oleObject20.bin"/><Relationship Id="rId4" Type="http://schemas.openxmlformats.org/officeDocument/2006/relationships/image" Target="../media/image15.wmf"/><Relationship Id="rId9" Type="http://schemas.openxmlformats.org/officeDocument/2006/relationships/oleObject" Target="../embeddings/oleObject15.bin"/><Relationship Id="rId14" Type="http://schemas.openxmlformats.org/officeDocument/2006/relationships/image" Target="../media/image20.wmf"/></Relationships>
</file>

<file path=ppt/slides/_rels/slide6.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8.wmf"/><Relationship Id="rId17" Type="http://schemas.openxmlformats.org/officeDocument/2006/relationships/image" Target="../media/image31.jpg"/><Relationship Id="rId2" Type="http://schemas.openxmlformats.org/officeDocument/2006/relationships/slideLayout" Target="../slideLayouts/slideLayout3.xml"/><Relationship Id="rId16"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image" Target="../media/image25.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4.bin"/><Relationship Id="rId14" Type="http://schemas.openxmlformats.org/officeDocument/2006/relationships/image" Target="../media/image29.wmf"/></Relationships>
</file>

<file path=ppt/slides/_rels/slide7.xml.rels><?xml version="1.0" encoding="UTF-8" standalone="yes"?>
<Relationships xmlns="http://schemas.openxmlformats.org/package/2006/relationships"><Relationship Id="rId8" Type="http://schemas.openxmlformats.org/officeDocument/2006/relationships/image" Target="../media/image217.png"/><Relationship Id="rId13" Type="http://schemas.openxmlformats.org/officeDocument/2006/relationships/image" Target="../media/image39.png"/><Relationship Id="rId3" Type="http://schemas.openxmlformats.org/officeDocument/2006/relationships/image" Target="../media/image33.jpg"/><Relationship Id="rId7" Type="http://schemas.openxmlformats.org/officeDocument/2006/relationships/image" Target="../media/image216.png"/><Relationship Id="rId12"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209.pn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36.png"/><Relationship Id="rId4" Type="http://schemas.openxmlformats.org/officeDocument/2006/relationships/image" Target="../media/image203.png"/><Relationship Id="rId9" Type="http://schemas.openxmlformats.org/officeDocument/2006/relationships/image" Target="../media/image35.png"/><Relationship Id="rId14" Type="http://schemas.openxmlformats.org/officeDocument/2006/relationships/image" Target="../media/image235.png"/></Relationships>
</file>

<file path=ppt/slides/_rels/slide8.xml.rels><?xml version="1.0" encoding="UTF-8" standalone="yes"?>
<Relationships xmlns="http://schemas.openxmlformats.org/package/2006/relationships"><Relationship Id="rId8" Type="http://schemas.openxmlformats.org/officeDocument/2006/relationships/image" Target="../media/image242.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36.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249.png"/><Relationship Id="rId3" Type="http://schemas.openxmlformats.org/officeDocument/2006/relationships/image" Target="../media/image244.png"/><Relationship Id="rId7" Type="http://schemas.openxmlformats.org/officeDocument/2006/relationships/image" Target="../media/image248.png"/><Relationship Id="rId2" Type="http://schemas.openxmlformats.org/officeDocument/2006/relationships/image" Target="../media/image243.png"/><Relationship Id="rId1" Type="http://schemas.openxmlformats.org/officeDocument/2006/relationships/slideLayout" Target="../slideLayouts/slideLayout3.xml"/><Relationship Id="rId6" Type="http://schemas.openxmlformats.org/officeDocument/2006/relationships/image" Target="../media/image247.png"/><Relationship Id="rId5" Type="http://schemas.openxmlformats.org/officeDocument/2006/relationships/image" Target="../media/image246.png"/><Relationship Id="rId4" Type="http://schemas.openxmlformats.org/officeDocument/2006/relationships/image" Target="../media/image245.png"/><Relationship Id="rId9"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CC6C91-CA84-40AF-A1A4-9ACA3DB5AC1C}"/>
              </a:ext>
            </a:extLst>
          </p:cNvPr>
          <p:cNvSpPr>
            <a:spLocks noGrp="1"/>
          </p:cNvSpPr>
          <p:nvPr>
            <p:ph type="title"/>
          </p:nvPr>
        </p:nvSpPr>
        <p:spPr>
          <a:xfrm>
            <a:off x="301020" y="-11328"/>
            <a:ext cx="7024145" cy="553998"/>
          </a:xfrm>
        </p:spPr>
        <p:txBody>
          <a:bodyPr wrap="square" lIns="0" tIns="0" rIns="0" bIns="0" anchor="ctr">
            <a:spAutoFit/>
          </a:bodyPr>
          <a:lstStyle/>
          <a:p>
            <a:r>
              <a:rPr lang="en-US" sz="3200" dirty="0">
                <a:solidFill>
                  <a:srgbClr val="0070C0"/>
                </a:solidFill>
                <a:latin typeface="+mj-lt"/>
              </a:rPr>
              <a:t>13.6 Applied Maxima and Minima</a:t>
            </a:r>
            <a:r>
              <a:rPr lang="en-US" dirty="0">
                <a:solidFill>
                  <a:srgbClr val="0070C0"/>
                </a:solidFill>
                <a:latin typeface="+mj-lt"/>
              </a:rPr>
              <a:t> </a:t>
            </a:r>
            <a:r>
              <a:rPr lang="en-US" sz="2800" dirty="0">
                <a:solidFill>
                  <a:srgbClr val="0070C0"/>
                </a:solidFill>
                <a:latin typeface="+mj-lt"/>
              </a:rPr>
              <a:t> </a:t>
            </a:r>
          </a:p>
        </p:txBody>
      </p:sp>
      <p:sp>
        <p:nvSpPr>
          <p:cNvPr id="4" name="Rectangle 3">
            <a:extLst>
              <a:ext uri="{FF2B5EF4-FFF2-40B4-BE49-F238E27FC236}">
                <a16:creationId xmlns:a16="http://schemas.microsoft.com/office/drawing/2014/main" id="{74AC27CC-44E0-4B7A-A25F-866B669F557D}"/>
              </a:ext>
            </a:extLst>
          </p:cNvPr>
          <p:cNvSpPr/>
          <p:nvPr/>
        </p:nvSpPr>
        <p:spPr>
          <a:xfrm>
            <a:off x="301020" y="1195166"/>
            <a:ext cx="8420100" cy="2554545"/>
          </a:xfrm>
          <a:prstGeom prst="rect">
            <a:avLst/>
          </a:prstGeom>
        </p:spPr>
        <p:txBody>
          <a:bodyPr wrap="square">
            <a:spAutoFit/>
          </a:bodyPr>
          <a:lstStyle/>
          <a:p>
            <a:pPr algn="just"/>
            <a:r>
              <a:rPr lang="en-US" sz="2000" dirty="0">
                <a:latin typeface="Times New Roman" panose="02020603050405020304" pitchFamily="18" charset="0"/>
                <a:ea typeface="Times New Roman" panose="02020603050405020304" pitchFamily="18" charset="0"/>
              </a:rPr>
              <a:t>We may use the derivative of functions to find optimal solutions to many world problems involving maximization or minimization of quantities. For example, in engineering, we need to maximize the strength of a structure and minimize the cost, while in economics, we need to maximize profit, and minimize the cost and taxes. Usually we need to maximize or minimize a function of single variable over an interval. In most word problems, we are faced with a situation where we need to find the function and its domain. To solve such problems, we do the following.</a:t>
            </a:r>
          </a:p>
        </p:txBody>
      </p:sp>
    </p:spTree>
    <p:extLst>
      <p:ext uri="{BB962C8B-B14F-4D97-AF65-F5344CB8AC3E}">
        <p14:creationId xmlns:p14="http://schemas.microsoft.com/office/powerpoint/2010/main" val="7119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110187-35C5-4DFC-948E-6469D3987410}"/>
              </a:ext>
            </a:extLst>
          </p:cNvPr>
          <p:cNvSpPr/>
          <p:nvPr/>
        </p:nvSpPr>
        <p:spPr>
          <a:xfrm>
            <a:off x="0" y="-23323"/>
            <a:ext cx="8273593" cy="923330"/>
          </a:xfrm>
          <a:prstGeom prst="rect">
            <a:avLst/>
          </a:prstGeom>
        </p:spPr>
        <p:txBody>
          <a:bodyPr wrap="square">
            <a:spAutoFit/>
          </a:bodyPr>
          <a:lstStyle/>
          <a:p>
            <a:pPr algn="just"/>
            <a:r>
              <a:rPr lang="en-US" sz="1800" b="1" dirty="0">
                <a:solidFill>
                  <a:srgbClr val="0000FF"/>
                </a:solidFill>
                <a:latin typeface="Times New Roman" panose="02020603050405020304" pitchFamily="18" charset="0"/>
                <a:ea typeface="Times New Roman" panose="02020603050405020304" pitchFamily="18" charset="0"/>
              </a:rPr>
              <a:t>Example 1</a:t>
            </a:r>
            <a:r>
              <a:rPr lang="en-US" sz="1800" dirty="0">
                <a:latin typeface="Times New Roman" panose="02020603050405020304" pitchFamily="18" charset="0"/>
                <a:ea typeface="Times New Roman" panose="02020603050405020304" pitchFamily="18" charset="0"/>
              </a:rPr>
              <a:t>: From each corner of a square piece of sheet metal 18 cm. on a side, remove a small square and turn up the edges to form an open box. What should be the dimensions of the box so as to maximize its volume?</a:t>
            </a:r>
          </a:p>
        </p:txBody>
      </p:sp>
      <p:sp>
        <p:nvSpPr>
          <p:cNvPr id="6" name="Rectangle 5">
            <a:extLst>
              <a:ext uri="{FF2B5EF4-FFF2-40B4-BE49-F238E27FC236}">
                <a16:creationId xmlns:a16="http://schemas.microsoft.com/office/drawing/2014/main" id="{B9DCE4E4-7D79-4E57-AEB6-9C45CDB6C11D}"/>
              </a:ext>
            </a:extLst>
          </p:cNvPr>
          <p:cNvSpPr/>
          <p:nvPr/>
        </p:nvSpPr>
        <p:spPr>
          <a:xfrm>
            <a:off x="89554" y="1634993"/>
            <a:ext cx="1112363" cy="369332"/>
          </a:xfrm>
          <a:prstGeom prst="rect">
            <a:avLst/>
          </a:prstGeom>
        </p:spPr>
        <p:txBody>
          <a:bodyPr wrap="square">
            <a:spAutoFit/>
          </a:bodyPr>
          <a:lstStyle/>
          <a:p>
            <a:pPr algn="just"/>
            <a:r>
              <a:rPr lang="en-US" sz="1800" b="1" dirty="0">
                <a:solidFill>
                  <a:srgbClr val="0000FF"/>
                </a:solidFill>
                <a:latin typeface="Times New Roman" panose="02020603050405020304" pitchFamily="18" charset="0"/>
                <a:ea typeface="Times New Roman" panose="02020603050405020304" pitchFamily="18" charset="0"/>
              </a:rPr>
              <a:t>Solution:</a:t>
            </a:r>
            <a:endParaRPr lang="en-US" sz="1800" dirty="0">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C58A39DE-DE52-44BC-8D6B-134AEB3DEE5A}"/>
              </a:ext>
            </a:extLst>
          </p:cNvPr>
          <p:cNvPicPr>
            <a:picLocks noChangeAspect="1"/>
          </p:cNvPicPr>
          <p:nvPr/>
        </p:nvPicPr>
        <p:blipFill>
          <a:blip r:embed="rId2"/>
          <a:stretch>
            <a:fillRect/>
          </a:stretch>
        </p:blipFill>
        <p:spPr>
          <a:xfrm>
            <a:off x="1249938" y="852882"/>
            <a:ext cx="2476567" cy="2302886"/>
          </a:xfrm>
          <a:prstGeom prst="rect">
            <a:avLst/>
          </a:prstGeom>
        </p:spPr>
      </p:pic>
      <p:pic>
        <p:nvPicPr>
          <p:cNvPr id="8" name="Picture 7">
            <a:extLst>
              <a:ext uri="{FF2B5EF4-FFF2-40B4-BE49-F238E27FC236}">
                <a16:creationId xmlns:a16="http://schemas.microsoft.com/office/drawing/2014/main" id="{36751879-2110-4C5B-A2D0-77D892CA7740}"/>
              </a:ext>
            </a:extLst>
          </p:cNvPr>
          <p:cNvPicPr>
            <a:picLocks noChangeAspect="1"/>
          </p:cNvPicPr>
          <p:nvPr/>
        </p:nvPicPr>
        <p:blipFill>
          <a:blip r:embed="rId3"/>
          <a:stretch>
            <a:fillRect/>
          </a:stretch>
        </p:blipFill>
        <p:spPr>
          <a:xfrm>
            <a:off x="5059104" y="900007"/>
            <a:ext cx="3727807" cy="2373689"/>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594E172-3326-46F4-9448-FFF05E34BAF2}"/>
                  </a:ext>
                </a:extLst>
              </p:cNvPr>
              <p:cNvSpPr txBox="1"/>
              <p:nvPr/>
            </p:nvSpPr>
            <p:spPr>
              <a:xfrm>
                <a:off x="3402964" y="2906865"/>
                <a:ext cx="244625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𝑠𝑖𝑑𝑒</m:t>
                      </m:r>
                      <m:r>
                        <a:rPr lang="en-US" sz="1800" b="0" i="1" smtClean="0">
                          <a:latin typeface="Cambria Math" panose="02040503050406030204" pitchFamily="18" charset="0"/>
                        </a:rPr>
                        <m:t> </m:t>
                      </m:r>
                      <m:r>
                        <a:rPr lang="en-US" sz="1800" b="0" i="1" smtClean="0">
                          <a:latin typeface="Cambria Math" panose="02040503050406030204" pitchFamily="18" charset="0"/>
                        </a:rPr>
                        <m:t>𝑜𝑓</m:t>
                      </m:r>
                      <m:r>
                        <a:rPr lang="en-US" sz="1800" b="0" i="1" smtClean="0">
                          <a:latin typeface="Cambria Math" panose="02040503050406030204" pitchFamily="18" charset="0"/>
                        </a:rPr>
                        <m:t> </m:t>
                      </m:r>
                      <m:r>
                        <a:rPr lang="en-US" sz="1800" b="0" i="1" smtClean="0">
                          <a:latin typeface="Cambria Math" panose="02040503050406030204" pitchFamily="18" charset="0"/>
                        </a:rPr>
                        <m:t>𝑡h𝑒</m:t>
                      </m:r>
                      <m:r>
                        <a:rPr lang="en-US" sz="1800" b="0" i="1" smtClean="0">
                          <a:latin typeface="Cambria Math" panose="02040503050406030204" pitchFamily="18" charset="0"/>
                        </a:rPr>
                        <m:t> </m:t>
                      </m:r>
                      <m:r>
                        <a:rPr lang="en-US" sz="1800" b="0" i="1" smtClean="0">
                          <a:latin typeface="Cambria Math" panose="02040503050406030204" pitchFamily="18" charset="0"/>
                        </a:rPr>
                        <m:t>𝑠𝑞𝑢𝑎𝑟𝑒</m:t>
                      </m:r>
                      <m:r>
                        <a:rPr lang="en-US" sz="1800" b="0" i="1" smtClean="0">
                          <a:latin typeface="Cambria Math" panose="02040503050406030204" pitchFamily="18" charset="0"/>
                        </a:rPr>
                        <m:t>  </m:t>
                      </m:r>
                    </m:oMath>
                  </m:oMathPara>
                </a14:m>
                <a:endParaRPr lang="en-US" sz="1800" dirty="0"/>
              </a:p>
            </p:txBody>
          </p:sp>
        </mc:Choice>
        <mc:Fallback xmlns="">
          <p:sp>
            <p:nvSpPr>
              <p:cNvPr id="9" name="TextBox 8">
                <a:extLst>
                  <a:ext uri="{FF2B5EF4-FFF2-40B4-BE49-F238E27FC236}">
                    <a16:creationId xmlns:a16="http://schemas.microsoft.com/office/drawing/2014/main" id="{3594E172-3326-46F4-9448-FFF05E34BAF2}"/>
                  </a:ext>
                </a:extLst>
              </p:cNvPr>
              <p:cNvSpPr txBox="1">
                <a:spLocks noRot="1" noChangeAspect="1" noMove="1" noResize="1" noEditPoints="1" noAdjustHandles="1" noChangeArrowheads="1" noChangeShapeType="1" noTextEdit="1"/>
              </p:cNvSpPr>
              <p:nvPr/>
            </p:nvSpPr>
            <p:spPr>
              <a:xfrm>
                <a:off x="3402964" y="2906865"/>
                <a:ext cx="2446256" cy="276999"/>
              </a:xfrm>
              <a:prstGeom prst="rect">
                <a:avLst/>
              </a:prstGeom>
              <a:blipFill>
                <a:blip r:embed="rId4"/>
                <a:stretch>
                  <a:fillRect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D579880-3D15-4771-8826-7AE863963EAC}"/>
                  </a:ext>
                </a:extLst>
              </p:cNvPr>
              <p:cNvSpPr txBox="1"/>
              <p:nvPr/>
            </p:nvSpPr>
            <p:spPr>
              <a:xfrm>
                <a:off x="3220713" y="3336302"/>
                <a:ext cx="2747914" cy="5476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𝑉</m:t>
                      </m:r>
                      <m:r>
                        <a:rPr lang="en-US" sz="1800" b="0" i="1" smtClean="0">
                          <a:latin typeface="Cambria Math" panose="02040503050406030204" pitchFamily="18" charset="0"/>
                        </a:rPr>
                        <m:t>:</m:t>
                      </m:r>
                      <m:r>
                        <a:rPr lang="en-US" sz="1800" b="0" i="1" smtClean="0">
                          <a:latin typeface="Cambria Math" panose="02040503050406030204" pitchFamily="18" charset="0"/>
                        </a:rPr>
                        <m:t>𝑣𝑜𝑙𝑢𝑚𝑒</m:t>
                      </m:r>
                      <m:r>
                        <a:rPr lang="en-US" sz="1800" b="0" i="1" smtClean="0">
                          <a:latin typeface="Cambria Math" panose="02040503050406030204" pitchFamily="18" charset="0"/>
                        </a:rPr>
                        <m:t> </m:t>
                      </m:r>
                      <m:r>
                        <a:rPr lang="en-US" sz="1800" b="0" i="1" smtClean="0">
                          <a:latin typeface="Cambria Math" panose="02040503050406030204" pitchFamily="18" charset="0"/>
                        </a:rPr>
                        <m:t>𝑜𝑓</m:t>
                      </m:r>
                      <m:r>
                        <a:rPr lang="en-US" sz="1800" b="0" i="1" smtClean="0">
                          <a:latin typeface="Cambria Math" panose="02040503050406030204" pitchFamily="18" charset="0"/>
                        </a:rPr>
                        <m:t> </m:t>
                      </m:r>
                      <m:r>
                        <a:rPr lang="en-US" sz="1800" b="0" i="1" smtClean="0">
                          <a:latin typeface="Cambria Math" panose="02040503050406030204" pitchFamily="18" charset="0"/>
                        </a:rPr>
                        <m:t>𝑡h𝑒</m:t>
                      </m:r>
                      <m:r>
                        <a:rPr lang="en-US" sz="1800" b="0" i="1" smtClean="0">
                          <a:latin typeface="Cambria Math" panose="02040503050406030204" pitchFamily="18" charset="0"/>
                        </a:rPr>
                        <m:t> </m:t>
                      </m:r>
                      <m:r>
                        <a:rPr lang="en-US" sz="1800" b="0" i="1" smtClean="0">
                          <a:latin typeface="Cambria Math" panose="02040503050406030204" pitchFamily="18" charset="0"/>
                        </a:rPr>
                        <m:t>𝑏𝑜𝑥</m:t>
                      </m:r>
                      <m:r>
                        <a:rPr lang="en-US" sz="1800" b="0" i="1" smtClean="0">
                          <a:latin typeface="Cambria Math" panose="02040503050406030204" pitchFamily="18" charset="0"/>
                        </a:rPr>
                        <m:t>=</m:t>
                      </m:r>
                      <m:r>
                        <a:rPr lang="en-US" sz="1800" b="0" i="1" smtClean="0">
                          <a:latin typeface="Cambria Math" panose="02040503050406030204" pitchFamily="18" charset="0"/>
                        </a:rPr>
                        <m:t>𝑤𝑖𝑑𝑡h</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𝑙𝑒𝑛𝑔𝑡h</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h𝑖𝑔h𝑡</m:t>
                      </m:r>
                    </m:oMath>
                  </m:oMathPara>
                </a14:m>
                <a:endParaRPr lang="en-US" sz="1800" dirty="0"/>
              </a:p>
            </p:txBody>
          </p:sp>
        </mc:Choice>
        <mc:Fallback xmlns="">
          <p:sp>
            <p:nvSpPr>
              <p:cNvPr id="10" name="TextBox 9">
                <a:extLst>
                  <a:ext uri="{FF2B5EF4-FFF2-40B4-BE49-F238E27FC236}">
                    <a16:creationId xmlns:a16="http://schemas.microsoft.com/office/drawing/2014/main" id="{4D579880-3D15-4771-8826-7AE863963EAC}"/>
                  </a:ext>
                </a:extLst>
              </p:cNvPr>
              <p:cNvSpPr txBox="1">
                <a:spLocks noRot="1" noChangeAspect="1" noMove="1" noResize="1" noEditPoints="1" noAdjustHandles="1" noChangeArrowheads="1" noChangeShapeType="1" noTextEdit="1"/>
              </p:cNvSpPr>
              <p:nvPr/>
            </p:nvSpPr>
            <p:spPr>
              <a:xfrm>
                <a:off x="3220713" y="3336302"/>
                <a:ext cx="2747914" cy="547650"/>
              </a:xfrm>
              <a:prstGeom prst="rect">
                <a:avLst/>
              </a:prstGeom>
              <a:blipFill>
                <a:blip r:embed="rId5"/>
                <a:stretch>
                  <a:fillRect l="-222" r="-1109"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8FC39C5-4B4F-486B-B6F6-F276BCD0C455}"/>
                  </a:ext>
                </a:extLst>
              </p:cNvPr>
              <p:cNvSpPr txBox="1"/>
              <p:nvPr/>
            </p:nvSpPr>
            <p:spPr>
              <a:xfrm>
                <a:off x="221530" y="4035336"/>
                <a:ext cx="435047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𝑉</m:t>
                      </m:r>
                      <m:r>
                        <a:rPr lang="en-US" sz="1800" b="0" i="1" smtClean="0">
                          <a:latin typeface="Cambria Math" panose="02040503050406030204" pitchFamily="18" charset="0"/>
                        </a:rPr>
                        <m:t>=</m:t>
                      </m:r>
                      <m:r>
                        <a:rPr lang="en-US" sz="1800" b="0" i="1" smtClean="0">
                          <a:latin typeface="Cambria Math" panose="02040503050406030204" pitchFamily="18" charset="0"/>
                        </a:rPr>
                        <m:t>𝑥</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18−2</m:t>
                          </m:r>
                          <m:r>
                            <a:rPr lang="en-US" sz="1800" b="0" i="1" smtClean="0">
                              <a:latin typeface="Cambria Math" panose="02040503050406030204" pitchFamily="18" charset="0"/>
                            </a:rPr>
                            <m:t>𝑥</m:t>
                          </m:r>
                        </m:e>
                      </m:d>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18−2</m:t>
                          </m:r>
                          <m:r>
                            <a:rPr lang="en-US" sz="1800" b="0" i="1" smtClean="0">
                              <a:latin typeface="Cambria Math" panose="02040503050406030204" pitchFamily="18" charset="0"/>
                            </a:rPr>
                            <m:t>𝑥</m:t>
                          </m:r>
                        </m:e>
                      </m:d>
                      <m:r>
                        <a:rPr lang="en-US" sz="1800" b="0" i="1" smtClean="0">
                          <a:latin typeface="Cambria Math" panose="02040503050406030204" pitchFamily="18" charset="0"/>
                        </a:rPr>
                        <m:t>=</m:t>
                      </m:r>
                      <m:r>
                        <a:rPr lang="en-US" sz="1800" b="0" i="1" smtClean="0">
                          <a:latin typeface="Cambria Math" panose="02040503050406030204" pitchFamily="18" charset="0"/>
                        </a:rPr>
                        <m:t>𝑥</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18−2</m:t>
                              </m:r>
                              <m:r>
                                <a:rPr lang="en-US" sz="1800" b="0" i="1" smtClean="0">
                                  <a:latin typeface="Cambria Math" panose="02040503050406030204" pitchFamily="18" charset="0"/>
                                </a:rPr>
                                <m:t>𝑥</m:t>
                              </m:r>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oMath>
                  </m:oMathPara>
                </a14:m>
                <a:endParaRPr lang="en-US" sz="1800" dirty="0"/>
              </a:p>
            </p:txBody>
          </p:sp>
        </mc:Choice>
        <mc:Fallback xmlns="">
          <p:sp>
            <p:nvSpPr>
              <p:cNvPr id="11" name="TextBox 10">
                <a:extLst>
                  <a:ext uri="{FF2B5EF4-FFF2-40B4-BE49-F238E27FC236}">
                    <a16:creationId xmlns:a16="http://schemas.microsoft.com/office/drawing/2014/main" id="{18FC39C5-4B4F-486B-B6F6-F276BCD0C455}"/>
                  </a:ext>
                </a:extLst>
              </p:cNvPr>
              <p:cNvSpPr txBox="1">
                <a:spLocks noRot="1" noChangeAspect="1" noMove="1" noResize="1" noEditPoints="1" noAdjustHandles="1" noChangeArrowheads="1" noChangeShapeType="1" noTextEdit="1"/>
              </p:cNvSpPr>
              <p:nvPr/>
            </p:nvSpPr>
            <p:spPr>
              <a:xfrm>
                <a:off x="221530" y="4035336"/>
                <a:ext cx="4350470" cy="276999"/>
              </a:xfrm>
              <a:prstGeom prst="rect">
                <a:avLst/>
              </a:prstGeom>
              <a:blipFill>
                <a:blip r:embed="rId6"/>
                <a:stretch>
                  <a:fillRect t="-2222"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313563F-D02E-4883-8F65-2CD9272CB758}"/>
                  </a:ext>
                </a:extLst>
              </p:cNvPr>
              <p:cNvSpPr txBox="1"/>
              <p:nvPr/>
            </p:nvSpPr>
            <p:spPr>
              <a:xfrm>
                <a:off x="4626092" y="4057679"/>
                <a:ext cx="9703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ea typeface="Cambria Math" panose="02040503050406030204" pitchFamily="18" charset="0"/>
                        </a:rPr>
                        <m:t>∈[0, 9]</m:t>
                      </m:r>
                    </m:oMath>
                  </m:oMathPara>
                </a14:m>
                <a:endParaRPr lang="en-US" sz="1800" dirty="0"/>
              </a:p>
            </p:txBody>
          </p:sp>
        </mc:Choice>
        <mc:Fallback xmlns="">
          <p:sp>
            <p:nvSpPr>
              <p:cNvPr id="12" name="TextBox 11">
                <a:extLst>
                  <a:ext uri="{FF2B5EF4-FFF2-40B4-BE49-F238E27FC236}">
                    <a16:creationId xmlns:a16="http://schemas.microsoft.com/office/drawing/2014/main" id="{1313563F-D02E-4883-8F65-2CD9272CB758}"/>
                  </a:ext>
                </a:extLst>
              </p:cNvPr>
              <p:cNvSpPr txBox="1">
                <a:spLocks noRot="1" noChangeAspect="1" noMove="1" noResize="1" noEditPoints="1" noAdjustHandles="1" noChangeArrowheads="1" noChangeShapeType="1" noTextEdit="1"/>
              </p:cNvSpPr>
              <p:nvPr/>
            </p:nvSpPr>
            <p:spPr>
              <a:xfrm>
                <a:off x="4626092" y="4057679"/>
                <a:ext cx="970394" cy="276999"/>
              </a:xfrm>
              <a:prstGeom prst="rect">
                <a:avLst/>
              </a:prstGeom>
              <a:blipFill>
                <a:blip r:embed="rId7"/>
                <a:stretch>
                  <a:fillRect l="-2516" t="-2222" r="-7547"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3A1D091-62A5-4EDD-83EC-DEDE9F1EDEE9}"/>
                  </a:ext>
                </a:extLst>
              </p:cNvPr>
              <p:cNvSpPr txBox="1"/>
              <p:nvPr/>
            </p:nvSpPr>
            <p:spPr>
              <a:xfrm>
                <a:off x="316125" y="4517853"/>
                <a:ext cx="7235611" cy="276999"/>
              </a:xfrm>
              <a:prstGeom prst="rect">
                <a:avLst/>
              </a:prstGeom>
              <a:noFill/>
            </p:spPr>
            <p:txBody>
              <a:bodyPr wrap="square" lIns="0" tIns="0" rIns="0" bIns="0" rtlCol="0">
                <a:spAutoFit/>
              </a:bodyPr>
              <a:lstStyle/>
              <a:p>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𝑣</m:t>
                        </m:r>
                      </m:e>
                      <m:sup>
                        <m:r>
                          <a:rPr lang="en-US" sz="1800" b="0" i="1" smtClean="0">
                            <a:latin typeface="Cambria Math" panose="02040503050406030204" pitchFamily="18" charset="0"/>
                          </a:rPr>
                          <m:t>′</m:t>
                        </m:r>
                      </m:sup>
                    </m:sSup>
                    <m:r>
                      <a:rPr lang="en-US" sz="1800" b="0" i="1" smtClean="0">
                        <a:latin typeface="Cambria Math" panose="02040503050406030204" pitchFamily="18" charset="0"/>
                      </a:rPr>
                      <m:t>=</m:t>
                    </m:r>
                    <m:r>
                      <a:rPr lang="en-US" sz="1800" b="0" i="1" smtClean="0">
                        <a:latin typeface="Cambria Math" panose="02040503050406030204" pitchFamily="18" charset="0"/>
                      </a:rPr>
                      <m:t>𝑥</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2</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18−2</m:t>
                            </m:r>
                            <m:r>
                              <a:rPr lang="en-US" sz="1800" b="0" i="1" smtClean="0">
                                <a:latin typeface="Cambria Math" panose="02040503050406030204" pitchFamily="18" charset="0"/>
                              </a:rPr>
                              <m:t>𝑥</m:t>
                            </m:r>
                          </m:e>
                        </m:d>
                        <m:d>
                          <m:dPr>
                            <m:ctrlPr>
                              <a:rPr lang="en-US" sz="1800" b="0" i="1" smtClean="0">
                                <a:latin typeface="Cambria Math" panose="02040503050406030204" pitchFamily="18" charset="0"/>
                              </a:rPr>
                            </m:ctrlPr>
                          </m:dPr>
                          <m:e>
                            <m:r>
                              <a:rPr lang="en-US" sz="1800" b="0" i="1" smtClean="0">
                                <a:latin typeface="Cambria Math" panose="02040503050406030204" pitchFamily="18" charset="0"/>
                              </a:rPr>
                              <m:t>−2</m:t>
                            </m:r>
                          </m:e>
                        </m:d>
                      </m:e>
                    </m:d>
                    <m:r>
                      <a:rPr lang="en-US" sz="1800" b="0" i="1" smtClean="0">
                        <a:latin typeface="Cambria Math" panose="02040503050406030204" pitchFamily="18" charset="0"/>
                      </a:rPr>
                      <m:t>+</m:t>
                    </m:r>
                  </m:oMath>
                </a14:m>
                <a:r>
                  <a:rPr lang="en-US" sz="1800" b="0" dirty="0"/>
                  <a:t> </a:t>
                </a:r>
                <a14:m>
                  <m:oMath xmlns:m="http://schemas.openxmlformats.org/officeDocument/2006/math">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18−2</m:t>
                            </m:r>
                            <m:r>
                              <a:rPr lang="en-US" sz="1800" b="0" i="1" smtClean="0">
                                <a:latin typeface="Cambria Math" panose="02040503050406030204" pitchFamily="18" charset="0"/>
                              </a:rPr>
                              <m:t>𝑥</m:t>
                            </m:r>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=−4</m:t>
                    </m:r>
                    <m:r>
                      <a:rPr lang="en-US" sz="1800" b="0" i="1" smtClean="0">
                        <a:latin typeface="Cambria Math" panose="02040503050406030204" pitchFamily="18" charset="0"/>
                      </a:rPr>
                      <m:t>𝑥</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18−2</m:t>
                        </m:r>
                        <m:r>
                          <a:rPr lang="en-US" sz="1800" b="0" i="1" smtClean="0">
                            <a:latin typeface="Cambria Math" panose="02040503050406030204" pitchFamily="18" charset="0"/>
                          </a:rPr>
                          <m:t>𝑥</m:t>
                        </m:r>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18−2</m:t>
                            </m:r>
                            <m:r>
                              <a:rPr lang="en-US" sz="1800" b="0" i="1" smtClean="0">
                                <a:latin typeface="Cambria Math" panose="02040503050406030204" pitchFamily="18" charset="0"/>
                              </a:rPr>
                              <m:t>𝑥</m:t>
                            </m:r>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oMath>
                </a14:m>
                <a:endParaRPr lang="en-US" sz="1800" dirty="0"/>
              </a:p>
            </p:txBody>
          </p:sp>
        </mc:Choice>
        <mc:Fallback xmlns="">
          <p:sp>
            <p:nvSpPr>
              <p:cNvPr id="13" name="TextBox 12">
                <a:extLst>
                  <a:ext uri="{FF2B5EF4-FFF2-40B4-BE49-F238E27FC236}">
                    <a16:creationId xmlns:a16="http://schemas.microsoft.com/office/drawing/2014/main" id="{C3A1D091-62A5-4EDD-83EC-DEDE9F1EDEE9}"/>
                  </a:ext>
                </a:extLst>
              </p:cNvPr>
              <p:cNvSpPr txBox="1">
                <a:spLocks noRot="1" noChangeAspect="1" noMove="1" noResize="1" noEditPoints="1" noAdjustHandles="1" noChangeArrowheads="1" noChangeShapeType="1" noTextEdit="1"/>
              </p:cNvSpPr>
              <p:nvPr/>
            </p:nvSpPr>
            <p:spPr>
              <a:xfrm>
                <a:off x="316125" y="4517853"/>
                <a:ext cx="7235611" cy="276999"/>
              </a:xfrm>
              <a:prstGeom prst="rect">
                <a:avLst/>
              </a:prstGeom>
              <a:blipFill>
                <a:blip r:embed="rId8"/>
                <a:stretch>
                  <a:fillRect l="-842" t="-2174"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33D888F-B6B4-402C-BA45-3FE8493AF9A3}"/>
                  </a:ext>
                </a:extLst>
              </p:cNvPr>
              <p:cNvSpPr/>
              <p:nvPr/>
            </p:nvSpPr>
            <p:spPr>
              <a:xfrm>
                <a:off x="713277" y="4871601"/>
                <a:ext cx="31191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(18−2</m:t>
                      </m:r>
                      <m:r>
                        <a:rPr lang="en-US" sz="1800" b="0" i="1" smtClean="0">
                          <a:latin typeface="Cambria Math" panose="02040503050406030204" pitchFamily="18" charset="0"/>
                        </a:rPr>
                        <m:t>𝑥</m:t>
                      </m:r>
                      <m:r>
                        <a:rPr lang="en-US" sz="1800" b="0" i="1" smtClean="0">
                          <a:latin typeface="Cambria Math" panose="02040503050406030204" pitchFamily="18" charset="0"/>
                        </a:rPr>
                        <m:t>)[−4</m:t>
                      </m:r>
                      <m:r>
                        <a:rPr lang="en-US" sz="1800" b="0" i="1" smtClean="0">
                          <a:latin typeface="Cambria Math" panose="02040503050406030204" pitchFamily="18" charset="0"/>
                        </a:rPr>
                        <m:t>𝑥</m:t>
                      </m:r>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18−2</m:t>
                          </m:r>
                          <m:r>
                            <a:rPr lang="en-US" sz="1800" b="0" i="1" smtClean="0">
                              <a:latin typeface="Cambria Math" panose="02040503050406030204" pitchFamily="18" charset="0"/>
                            </a:rPr>
                            <m:t>𝑥</m:t>
                          </m:r>
                        </m:e>
                      </m:d>
                      <m:r>
                        <a:rPr lang="en-US" sz="1800" b="0" i="1" smtClean="0">
                          <a:latin typeface="Cambria Math" panose="02040503050406030204" pitchFamily="18" charset="0"/>
                        </a:rPr>
                        <m:t>],</m:t>
                      </m:r>
                    </m:oMath>
                  </m:oMathPara>
                </a14:m>
                <a:endParaRPr lang="en-US" sz="1800" dirty="0"/>
              </a:p>
            </p:txBody>
          </p:sp>
        </mc:Choice>
        <mc:Fallback xmlns="">
          <p:sp>
            <p:nvSpPr>
              <p:cNvPr id="14" name="Rectangle 13">
                <a:extLst>
                  <a:ext uri="{FF2B5EF4-FFF2-40B4-BE49-F238E27FC236}">
                    <a16:creationId xmlns:a16="http://schemas.microsoft.com/office/drawing/2014/main" id="{633D888F-B6B4-402C-BA45-3FE8493AF9A3}"/>
                  </a:ext>
                </a:extLst>
              </p:cNvPr>
              <p:cNvSpPr>
                <a:spLocks noRot="1" noChangeAspect="1" noMove="1" noResize="1" noEditPoints="1" noAdjustHandles="1" noChangeArrowheads="1" noChangeShapeType="1" noTextEdit="1"/>
              </p:cNvSpPr>
              <p:nvPr/>
            </p:nvSpPr>
            <p:spPr>
              <a:xfrm>
                <a:off x="713277" y="4871601"/>
                <a:ext cx="3119123" cy="369332"/>
              </a:xfrm>
              <a:prstGeom prst="rect">
                <a:avLst/>
              </a:prstGeom>
              <a:blipFill>
                <a:blip r:embed="rId9"/>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9752ADC-D193-4BA8-AD64-BBBD132F8CA0}"/>
                  </a:ext>
                </a:extLst>
              </p:cNvPr>
              <p:cNvSpPr txBox="1"/>
              <p:nvPr/>
            </p:nvSpPr>
            <p:spPr>
              <a:xfrm>
                <a:off x="221530" y="5251409"/>
                <a:ext cx="50208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𝑣</m:t>
                          </m:r>
                        </m:e>
                        <m:sup>
                          <m:r>
                            <a:rPr lang="en-US" sz="1800" b="0" i="1" smtClean="0">
                              <a:latin typeface="Cambria Math" panose="02040503050406030204" pitchFamily="18" charset="0"/>
                            </a:rPr>
                            <m:t>′</m:t>
                          </m:r>
                        </m:sup>
                      </m:sSup>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18−2</m:t>
                          </m:r>
                          <m:r>
                            <a:rPr lang="en-US" sz="1800" b="0" i="1" smtClean="0">
                              <a:latin typeface="Cambria Math" panose="02040503050406030204" pitchFamily="18" charset="0"/>
                            </a:rPr>
                            <m:t>𝑥</m:t>
                          </m:r>
                        </m:e>
                      </m:d>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18−6</m:t>
                          </m:r>
                          <m:r>
                            <a:rPr lang="en-US" sz="1800" b="0" i="1" smtClean="0">
                              <a:latin typeface="Cambria Math" panose="02040503050406030204" pitchFamily="18" charset="0"/>
                            </a:rPr>
                            <m:t>𝑥</m:t>
                          </m:r>
                        </m:e>
                      </m:d>
                      <m:r>
                        <a:rPr lang="en-US" sz="1800" b="0" i="1" smtClean="0">
                          <a:latin typeface="Cambria Math" panose="02040503050406030204" pitchFamily="18" charset="0"/>
                        </a:rPr>
                        <m:t>=2</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19−</m:t>
                          </m:r>
                          <m:r>
                            <a:rPr lang="en-US" sz="1800" b="0" i="1" smtClean="0">
                              <a:latin typeface="Cambria Math" panose="02040503050406030204" pitchFamily="18" charset="0"/>
                            </a:rPr>
                            <m:t>𝑥</m:t>
                          </m:r>
                        </m:e>
                      </m:d>
                      <m:d>
                        <m:dPr>
                          <m:ctrlPr>
                            <a:rPr lang="en-US" sz="1800" b="0" i="1" smtClean="0">
                              <a:latin typeface="Cambria Math" panose="02040503050406030204" pitchFamily="18" charset="0"/>
                            </a:rPr>
                          </m:ctrlPr>
                        </m:dPr>
                        <m:e>
                          <m:r>
                            <a:rPr lang="en-US" sz="1800" b="0" i="1" smtClean="0">
                              <a:latin typeface="Cambria Math" panose="02040503050406030204" pitchFamily="18" charset="0"/>
                            </a:rPr>
                            <m:t>18−6</m:t>
                          </m:r>
                          <m:r>
                            <a:rPr lang="en-US" sz="1800" b="0" i="1" smtClean="0">
                              <a:latin typeface="Cambria Math" panose="02040503050406030204" pitchFamily="18" charset="0"/>
                            </a:rPr>
                            <m:t>𝑥</m:t>
                          </m:r>
                        </m:e>
                      </m:d>
                      <m:r>
                        <a:rPr lang="en-US" sz="1800" i="1">
                          <a:latin typeface="Cambria Math" panose="02040503050406030204" pitchFamily="18" charset="0"/>
                          <a:ea typeface="Cambria Math" panose="02040503050406030204" pitchFamily="18" charset="0"/>
                        </a:rPr>
                        <m:t>→</m:t>
                      </m:r>
                    </m:oMath>
                  </m:oMathPara>
                </a14:m>
                <a:endParaRPr lang="en-US" sz="1800" dirty="0"/>
              </a:p>
            </p:txBody>
          </p:sp>
        </mc:Choice>
        <mc:Fallback xmlns="">
          <p:sp>
            <p:nvSpPr>
              <p:cNvPr id="15" name="TextBox 14">
                <a:extLst>
                  <a:ext uri="{FF2B5EF4-FFF2-40B4-BE49-F238E27FC236}">
                    <a16:creationId xmlns:a16="http://schemas.microsoft.com/office/drawing/2014/main" id="{A9752ADC-D193-4BA8-AD64-BBBD132F8CA0}"/>
                  </a:ext>
                </a:extLst>
              </p:cNvPr>
              <p:cNvSpPr txBox="1">
                <a:spLocks noRot="1" noChangeAspect="1" noMove="1" noResize="1" noEditPoints="1" noAdjustHandles="1" noChangeArrowheads="1" noChangeShapeType="1" noTextEdit="1"/>
              </p:cNvSpPr>
              <p:nvPr/>
            </p:nvSpPr>
            <p:spPr>
              <a:xfrm>
                <a:off x="221530" y="5251409"/>
                <a:ext cx="5020862" cy="276999"/>
              </a:xfrm>
              <a:prstGeom prst="rect">
                <a:avLst/>
              </a:prstGeom>
              <a:blipFill>
                <a:blip r:embed="rId10"/>
                <a:stretch>
                  <a:fillRect l="-243" r="-243"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F5378F6-3CD7-4AA8-AD8E-CC94CA2EA69D}"/>
                  </a:ext>
                </a:extLst>
              </p:cNvPr>
              <p:cNvSpPr txBox="1"/>
              <p:nvPr/>
            </p:nvSpPr>
            <p:spPr>
              <a:xfrm>
                <a:off x="5315860" y="5244276"/>
                <a:ext cx="29577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𝑣</m:t>
                          </m:r>
                        </m:e>
                        <m:sup>
                          <m:r>
                            <a:rPr lang="en-US" sz="1800" b="0" i="1" smtClean="0">
                              <a:latin typeface="Cambria Math" panose="02040503050406030204" pitchFamily="18" charset="0"/>
                            </a:rPr>
                            <m:t>′</m:t>
                          </m:r>
                        </m:sup>
                      </m:sSup>
                      <m:r>
                        <a:rPr lang="en-US" sz="1800" b="0" i="1" smtClean="0">
                          <a:latin typeface="Cambria Math" panose="02040503050406030204" pitchFamily="18" charset="0"/>
                        </a:rPr>
                        <m:t>=12</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9−</m:t>
                          </m:r>
                          <m:r>
                            <a:rPr lang="en-US" sz="1800" b="0" i="1" smtClean="0">
                              <a:latin typeface="Cambria Math" panose="02040503050406030204" pitchFamily="18" charset="0"/>
                            </a:rPr>
                            <m:t>𝑥</m:t>
                          </m:r>
                        </m:e>
                      </m:d>
                      <m:d>
                        <m:dPr>
                          <m:ctrlPr>
                            <a:rPr lang="en-US" sz="1800" b="0" i="1" smtClean="0">
                              <a:latin typeface="Cambria Math" panose="02040503050406030204" pitchFamily="18" charset="0"/>
                            </a:rPr>
                          </m:ctrlPr>
                        </m:dPr>
                        <m:e>
                          <m:r>
                            <a:rPr lang="en-US" sz="1800" b="0" i="1" smtClean="0">
                              <a:latin typeface="Cambria Math" panose="02040503050406030204" pitchFamily="18" charset="0"/>
                            </a:rPr>
                            <m:t>3−</m:t>
                          </m:r>
                          <m:r>
                            <a:rPr lang="en-US" sz="1800" b="0" i="1" smtClean="0">
                              <a:latin typeface="Cambria Math" panose="02040503050406030204" pitchFamily="18" charset="0"/>
                            </a:rPr>
                            <m:t>𝑥</m:t>
                          </m:r>
                        </m:e>
                      </m:d>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oMath>
                  </m:oMathPara>
                </a14:m>
                <a:endParaRPr lang="en-US" sz="1800" dirty="0"/>
              </a:p>
            </p:txBody>
          </p:sp>
        </mc:Choice>
        <mc:Fallback xmlns="">
          <p:sp>
            <p:nvSpPr>
              <p:cNvPr id="18" name="TextBox 17">
                <a:extLst>
                  <a:ext uri="{FF2B5EF4-FFF2-40B4-BE49-F238E27FC236}">
                    <a16:creationId xmlns:a16="http://schemas.microsoft.com/office/drawing/2014/main" id="{8F5378F6-3CD7-4AA8-AD8E-CC94CA2EA69D}"/>
                  </a:ext>
                </a:extLst>
              </p:cNvPr>
              <p:cNvSpPr txBox="1">
                <a:spLocks noRot="1" noChangeAspect="1" noMove="1" noResize="1" noEditPoints="1" noAdjustHandles="1" noChangeArrowheads="1" noChangeShapeType="1" noTextEdit="1"/>
              </p:cNvSpPr>
              <p:nvPr/>
            </p:nvSpPr>
            <p:spPr>
              <a:xfrm>
                <a:off x="5315860" y="5244276"/>
                <a:ext cx="2957733" cy="276999"/>
              </a:xfrm>
              <a:prstGeom prst="rect">
                <a:avLst/>
              </a:prstGeom>
              <a:blipFill>
                <a:blip r:embed="rId11"/>
                <a:stretch>
                  <a:fillRect l="-619" r="-825"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1F89CC1-DF19-415D-A230-CC51EEA0DDD8}"/>
                  </a:ext>
                </a:extLst>
              </p:cNvPr>
              <p:cNvSpPr txBox="1"/>
              <p:nvPr/>
            </p:nvSpPr>
            <p:spPr>
              <a:xfrm>
                <a:off x="-129057" y="5637964"/>
                <a:ext cx="385556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𝑡h𝑒</m:t>
                      </m:r>
                      <m:r>
                        <a:rPr lang="en-US" sz="1800" b="0" i="1" smtClean="0">
                          <a:latin typeface="Cambria Math" panose="02040503050406030204" pitchFamily="18" charset="0"/>
                        </a:rPr>
                        <m:t> </m:t>
                      </m:r>
                      <m:r>
                        <a:rPr lang="en-US" sz="1800" b="0" i="1" smtClean="0">
                          <a:latin typeface="Cambria Math" panose="02040503050406030204" pitchFamily="18" charset="0"/>
                        </a:rPr>
                        <m:t>𝑐𝑟𝑖𝑡𝑖𝑐𝑎𝑙</m:t>
                      </m:r>
                      <m:r>
                        <a:rPr lang="en-US" sz="1800" b="0" i="1" smtClean="0">
                          <a:latin typeface="Cambria Math" panose="02040503050406030204" pitchFamily="18" charset="0"/>
                        </a:rPr>
                        <m:t> </m:t>
                      </m:r>
                      <m:r>
                        <a:rPr lang="en-US" sz="1800" b="0" i="1" smtClean="0">
                          <a:latin typeface="Cambria Math" panose="02040503050406030204" pitchFamily="18" charset="0"/>
                        </a:rPr>
                        <m:t>𝑣𝑎𝑙𝑢𝑒𝑠</m:t>
                      </m:r>
                      <m:r>
                        <a:rPr lang="en-US" sz="1800" b="0" i="1" smtClean="0">
                          <a:latin typeface="Cambria Math" panose="02040503050406030204" pitchFamily="18" charset="0"/>
                        </a:rPr>
                        <m:t>  </m:t>
                      </m:r>
                      <m:r>
                        <a:rPr lang="en-US" sz="1800" b="0" i="1" smtClean="0">
                          <a:latin typeface="Cambria Math" panose="02040503050406030204" pitchFamily="18" charset="0"/>
                        </a:rPr>
                        <m:t>𝑥</m:t>
                      </m:r>
                      <m:r>
                        <a:rPr lang="en-US" sz="1800" b="0" i="1" smtClean="0">
                          <a:latin typeface="Cambria Math" panose="02040503050406030204" pitchFamily="18" charset="0"/>
                        </a:rPr>
                        <m:t>=3, </m:t>
                      </m:r>
                      <m:r>
                        <a:rPr lang="en-US" sz="1800" b="0" i="1" smtClean="0">
                          <a:latin typeface="Cambria Math" panose="02040503050406030204" pitchFamily="18" charset="0"/>
                        </a:rPr>
                        <m:t>𝑥</m:t>
                      </m:r>
                      <m:r>
                        <a:rPr lang="en-US" sz="1800" b="0" i="1" smtClean="0">
                          <a:latin typeface="Cambria Math" panose="02040503050406030204" pitchFamily="18" charset="0"/>
                        </a:rPr>
                        <m:t>=9</m:t>
                      </m:r>
                    </m:oMath>
                  </m:oMathPara>
                </a14:m>
                <a:endParaRPr lang="en-US" sz="1800" dirty="0"/>
              </a:p>
            </p:txBody>
          </p:sp>
        </mc:Choice>
        <mc:Fallback xmlns="">
          <p:sp>
            <p:nvSpPr>
              <p:cNvPr id="19" name="TextBox 18">
                <a:extLst>
                  <a:ext uri="{FF2B5EF4-FFF2-40B4-BE49-F238E27FC236}">
                    <a16:creationId xmlns:a16="http://schemas.microsoft.com/office/drawing/2014/main" id="{31F89CC1-DF19-415D-A230-CC51EEA0DDD8}"/>
                  </a:ext>
                </a:extLst>
              </p:cNvPr>
              <p:cNvSpPr txBox="1">
                <a:spLocks noRot="1" noChangeAspect="1" noMove="1" noResize="1" noEditPoints="1" noAdjustHandles="1" noChangeArrowheads="1" noChangeShapeType="1" noTextEdit="1"/>
              </p:cNvSpPr>
              <p:nvPr/>
            </p:nvSpPr>
            <p:spPr>
              <a:xfrm>
                <a:off x="-129057" y="5637964"/>
                <a:ext cx="3855562" cy="276999"/>
              </a:xfrm>
              <a:prstGeom prst="rect">
                <a:avLst/>
              </a:prstGeom>
              <a:blipFill>
                <a:blip r:embed="rId12"/>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3B23A9B-D2D9-40D2-B97A-D2805E9AC234}"/>
                  </a:ext>
                </a:extLst>
              </p:cNvPr>
              <p:cNvSpPr txBox="1"/>
              <p:nvPr/>
            </p:nvSpPr>
            <p:spPr>
              <a:xfrm>
                <a:off x="3388078" y="5649939"/>
                <a:ext cx="385556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𝑣</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0</m:t>
                          </m:r>
                        </m:e>
                      </m:d>
                      <m:r>
                        <a:rPr lang="en-US" sz="1800" b="0" i="1" smtClean="0">
                          <a:latin typeface="Cambria Math" panose="02040503050406030204" pitchFamily="18" charset="0"/>
                        </a:rPr>
                        <m:t>=0, </m:t>
                      </m:r>
                      <m:r>
                        <a:rPr lang="en-US" sz="1800" b="0" i="1" smtClean="0">
                          <a:latin typeface="Cambria Math" panose="02040503050406030204" pitchFamily="18" charset="0"/>
                        </a:rPr>
                        <m:t>𝑣</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9</m:t>
                          </m:r>
                        </m:e>
                      </m:d>
                      <m:r>
                        <a:rPr lang="en-US" sz="1800" b="0" i="1" smtClean="0">
                          <a:latin typeface="Cambria Math" panose="02040503050406030204" pitchFamily="18" charset="0"/>
                        </a:rPr>
                        <m:t>=0, </m:t>
                      </m:r>
                      <m:r>
                        <a:rPr lang="en-US" sz="1800" b="0" i="1" smtClean="0">
                          <a:latin typeface="Cambria Math" panose="02040503050406030204" pitchFamily="18" charset="0"/>
                        </a:rPr>
                        <m:t>𝑣</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4</m:t>
                          </m:r>
                        </m:e>
                      </m:d>
                      <m:r>
                        <a:rPr lang="en-US" sz="1800" b="0" i="1" smtClean="0">
                          <a:latin typeface="Cambria Math" panose="02040503050406030204" pitchFamily="18" charset="0"/>
                        </a:rPr>
                        <m:t>=432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𝑐𝑚</m:t>
                          </m:r>
                        </m:e>
                        <m:sup>
                          <m:r>
                            <a:rPr lang="en-US" sz="1800" b="0" i="1" smtClean="0">
                              <a:latin typeface="Cambria Math" panose="02040503050406030204" pitchFamily="18" charset="0"/>
                            </a:rPr>
                            <m:t>3</m:t>
                          </m:r>
                        </m:sup>
                      </m:sSup>
                    </m:oMath>
                  </m:oMathPara>
                </a14:m>
                <a:endParaRPr lang="en-US" sz="1800" dirty="0"/>
              </a:p>
            </p:txBody>
          </p:sp>
        </mc:Choice>
        <mc:Fallback xmlns="">
          <p:sp>
            <p:nvSpPr>
              <p:cNvPr id="20" name="TextBox 19">
                <a:extLst>
                  <a:ext uri="{FF2B5EF4-FFF2-40B4-BE49-F238E27FC236}">
                    <a16:creationId xmlns:a16="http://schemas.microsoft.com/office/drawing/2014/main" id="{63B23A9B-D2D9-40D2-B97A-D2805E9AC234}"/>
                  </a:ext>
                </a:extLst>
              </p:cNvPr>
              <p:cNvSpPr txBox="1">
                <a:spLocks noRot="1" noChangeAspect="1" noMove="1" noResize="1" noEditPoints="1" noAdjustHandles="1" noChangeArrowheads="1" noChangeShapeType="1" noTextEdit="1"/>
              </p:cNvSpPr>
              <p:nvPr/>
            </p:nvSpPr>
            <p:spPr>
              <a:xfrm>
                <a:off x="3388078" y="5649939"/>
                <a:ext cx="3855563" cy="276999"/>
              </a:xfrm>
              <a:prstGeom prst="rect">
                <a:avLst/>
              </a:prstGeom>
              <a:blipFill>
                <a:blip r:embed="rId13"/>
                <a:stretch>
                  <a:fillRect t="-2222" b="-8889"/>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2B9F26E9-55B5-423B-B4B8-1C6BD236EB27}"/>
              </a:ext>
            </a:extLst>
          </p:cNvPr>
          <p:cNvPicPr>
            <a:picLocks noChangeAspect="1"/>
          </p:cNvPicPr>
          <p:nvPr/>
        </p:nvPicPr>
        <p:blipFill>
          <a:blip r:embed="rId14"/>
          <a:stretch>
            <a:fillRect/>
          </a:stretch>
        </p:blipFill>
        <p:spPr>
          <a:xfrm>
            <a:off x="162451" y="6189813"/>
            <a:ext cx="8819097" cy="555338"/>
          </a:xfrm>
          <a:prstGeom prst="rect">
            <a:avLst/>
          </a:prstGeom>
        </p:spPr>
      </p:pic>
    </p:spTree>
    <p:extLst>
      <p:ext uri="{BB962C8B-B14F-4D97-AF65-F5344CB8AC3E}">
        <p14:creationId xmlns:p14="http://schemas.microsoft.com/office/powerpoint/2010/main" val="30360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3" grpId="0"/>
      <p:bldP spid="14" grpId="0"/>
      <p:bldP spid="15"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767F1449-0CDE-4F18-8ACA-7D67DC489AF0}"/>
              </a:ext>
            </a:extLst>
          </p:cNvPr>
          <p:cNvSpPr txBox="1">
            <a:spLocks/>
          </p:cNvSpPr>
          <p:nvPr/>
        </p:nvSpPr>
        <p:spPr>
          <a:xfrm>
            <a:off x="397365" y="941402"/>
            <a:ext cx="8387860" cy="369332"/>
          </a:xfrm>
          <a:prstGeom prst="rect">
            <a:avLst/>
          </a:prstGeom>
          <a:noFill/>
          <a:ln>
            <a:noFill/>
          </a:ln>
        </p:spPr>
        <p:txBody>
          <a:bodyPr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spcAft>
                <a:spcPts val="2400"/>
              </a:spcAft>
              <a:buFont typeface="Arial"/>
              <a:buNone/>
            </a:pPr>
            <a:r>
              <a:rPr lang="en-CA" sz="2400" b="1">
                <a:solidFill>
                  <a:schemeClr val="tx1"/>
                </a:solidFill>
              </a:rPr>
              <a:t>Guide for Solving Applied Max-Min Problems</a:t>
            </a:r>
            <a:endParaRPr lang="en-CA" sz="2400" b="1" dirty="0">
              <a:solidFill>
                <a:schemeClr val="tx1"/>
              </a:solidFill>
            </a:endParaRPr>
          </a:p>
        </p:txBody>
      </p:sp>
      <p:sp>
        <p:nvSpPr>
          <p:cNvPr id="3" name="Content Placeholder 7">
            <a:extLst>
              <a:ext uri="{FF2B5EF4-FFF2-40B4-BE49-F238E27FC236}">
                <a16:creationId xmlns:a16="http://schemas.microsoft.com/office/drawing/2014/main" id="{D5024061-126F-43E3-AB1A-B64D917A8269}"/>
              </a:ext>
            </a:extLst>
          </p:cNvPr>
          <p:cNvSpPr txBox="1">
            <a:spLocks/>
          </p:cNvSpPr>
          <p:nvPr/>
        </p:nvSpPr>
        <p:spPr>
          <a:xfrm>
            <a:off x="397365" y="1515839"/>
            <a:ext cx="8384486" cy="4058319"/>
          </a:xfrm>
          <a:prstGeom prst="rect">
            <a:avLst/>
          </a:prstGeom>
          <a:noFill/>
          <a:ln>
            <a:noFill/>
          </a:ln>
        </p:spPr>
        <p:txBody>
          <a:bodyPr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spcBef>
                <a:spcPts val="600"/>
              </a:spcBef>
              <a:buFont typeface="Arial"/>
              <a:buNone/>
            </a:pPr>
            <a:r>
              <a:rPr lang="en-CA" sz="2400"/>
              <a:t>Step 1. When appropriate, draw a diagram that reflects the information in the problem.</a:t>
            </a:r>
          </a:p>
          <a:p>
            <a:pPr marL="0" indent="0">
              <a:spcBef>
                <a:spcPts val="600"/>
              </a:spcBef>
              <a:buFont typeface="Arial"/>
              <a:buNone/>
            </a:pPr>
            <a:r>
              <a:rPr lang="en-CA" sz="2400"/>
              <a:t>Step 2. Set up an expression for the quantity that you want to maximize or minimize.</a:t>
            </a:r>
          </a:p>
          <a:p>
            <a:pPr marL="0" indent="0">
              <a:spcBef>
                <a:spcPts val="600"/>
              </a:spcBef>
              <a:buFont typeface="Arial"/>
              <a:buNone/>
            </a:pPr>
            <a:r>
              <a:rPr lang="en-CA" sz="2400"/>
              <a:t>Step 3. Write the expression in step 2 as a function of one variable, and note the domain of the function.</a:t>
            </a:r>
          </a:p>
          <a:p>
            <a:pPr marL="0" indent="0">
              <a:spcBef>
                <a:spcPts val="600"/>
              </a:spcBef>
              <a:buFont typeface="Arial"/>
              <a:buNone/>
            </a:pPr>
            <a:r>
              <a:rPr lang="en-CA" sz="2400"/>
              <a:t>Step 4. Find and test the critical values of the function. Be sure to examine function values at the endpoints too.</a:t>
            </a:r>
          </a:p>
          <a:p>
            <a:pPr marL="0" indent="0">
              <a:spcBef>
                <a:spcPts val="600"/>
              </a:spcBef>
              <a:buFont typeface="Arial"/>
              <a:buNone/>
            </a:pPr>
            <a:r>
              <a:rPr lang="en-CA" sz="2400"/>
              <a:t>Step 5. Based on the results of step 4, answer the questions posed in the problem.</a:t>
            </a:r>
            <a:endParaRPr lang="en-US" sz="2400" dirty="0"/>
          </a:p>
        </p:txBody>
      </p:sp>
    </p:spTree>
    <p:extLst>
      <p:ext uri="{BB962C8B-B14F-4D97-AF65-F5344CB8AC3E}">
        <p14:creationId xmlns:p14="http://schemas.microsoft.com/office/powerpoint/2010/main" val="189666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94064138-9B63-4AFB-AAE8-3525F86B4843}"/>
              </a:ext>
            </a:extLst>
          </p:cNvPr>
          <p:cNvSpPr txBox="1">
            <a:spLocks/>
          </p:cNvSpPr>
          <p:nvPr/>
        </p:nvSpPr>
        <p:spPr>
          <a:xfrm>
            <a:off x="226326" y="244090"/>
            <a:ext cx="8387860" cy="307777"/>
          </a:xfrm>
          <a:prstGeom prst="rect">
            <a:avLst/>
          </a:prstGeom>
          <a:noFill/>
          <a:ln>
            <a:noFill/>
          </a:ln>
        </p:spPr>
        <p:txBody>
          <a:bodyPr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r>
              <a:rPr lang="en-US" sz="2000" b="1" dirty="0">
                <a:solidFill>
                  <a:srgbClr val="0000FF"/>
                </a:solidFill>
                <a:latin typeface="Times New Roman" panose="02020603050405020304" pitchFamily="18" charset="0"/>
                <a:ea typeface="Times New Roman" panose="02020603050405020304" pitchFamily="18" charset="0"/>
              </a:rPr>
              <a:t>Example 2</a:t>
            </a:r>
            <a:r>
              <a:rPr lang="en-US" sz="2000" dirty="0">
                <a:latin typeface="Times New Roman" panose="02020603050405020304" pitchFamily="18" charset="0"/>
                <a:ea typeface="Times New Roman" panose="02020603050405020304" pitchFamily="18" charset="0"/>
              </a:rPr>
              <a:t>: </a:t>
            </a:r>
            <a:r>
              <a:rPr lang="en-US" altLang="en-US" sz="2000" b="1" dirty="0">
                <a:solidFill>
                  <a:schemeClr val="tx1"/>
                </a:solidFill>
              </a:rPr>
              <a:t>Minimizing Average Cost</a:t>
            </a:r>
            <a:endParaRPr lang="en-US" sz="2000" dirty="0">
              <a:solidFill>
                <a:schemeClr val="tx1"/>
              </a:solidFill>
            </a:endParaRPr>
          </a:p>
        </p:txBody>
      </p:sp>
      <p:sp>
        <p:nvSpPr>
          <p:cNvPr id="3" name="Content Placeholder 7">
            <a:extLst>
              <a:ext uri="{FF2B5EF4-FFF2-40B4-BE49-F238E27FC236}">
                <a16:creationId xmlns:a16="http://schemas.microsoft.com/office/drawing/2014/main" id="{F5EC1FFC-854F-456E-8A1D-6A922FC7910D}"/>
              </a:ext>
            </a:extLst>
          </p:cNvPr>
          <p:cNvSpPr txBox="1">
            <a:spLocks/>
          </p:cNvSpPr>
          <p:nvPr/>
        </p:nvSpPr>
        <p:spPr>
          <a:xfrm>
            <a:off x="222951" y="583732"/>
            <a:ext cx="8387860" cy="307777"/>
          </a:xfrm>
          <a:prstGeom prst="rect">
            <a:avLst/>
          </a:prstGeom>
          <a:noFill/>
          <a:ln>
            <a:noFill/>
          </a:ln>
        </p:spPr>
        <p:txBody>
          <a:bodyPr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IN" sz="2000" dirty="0"/>
              <a:t>A manufacturer’s total-cost function is given by</a:t>
            </a:r>
          </a:p>
        </p:txBody>
      </p:sp>
      <p:graphicFrame>
        <p:nvGraphicFramePr>
          <p:cNvPr id="4" name="Object 3" descr="c equals c left parenthesis q right parenthesis equals q squared over 4 plus 3 q plus 400.">
            <a:extLst>
              <a:ext uri="{FF2B5EF4-FFF2-40B4-BE49-F238E27FC236}">
                <a16:creationId xmlns:a16="http://schemas.microsoft.com/office/drawing/2014/main" id="{B8E04445-E336-4B59-9022-0AD3D717E85E}"/>
              </a:ext>
            </a:extLst>
          </p:cNvPr>
          <p:cNvGraphicFramePr>
            <a:graphicFrameLocks noChangeAspect="1"/>
          </p:cNvGraphicFramePr>
          <p:nvPr>
            <p:extLst>
              <p:ext uri="{D42A27DB-BD31-4B8C-83A1-F6EECF244321}">
                <p14:modId xmlns:p14="http://schemas.microsoft.com/office/powerpoint/2010/main" val="3696622436"/>
              </p:ext>
            </p:extLst>
          </p:nvPr>
        </p:nvGraphicFramePr>
        <p:xfrm>
          <a:off x="5869814" y="357107"/>
          <a:ext cx="2877038" cy="761025"/>
        </p:xfrm>
        <a:graphic>
          <a:graphicData uri="http://schemas.openxmlformats.org/presentationml/2006/ole">
            <mc:AlternateContent xmlns:mc="http://schemas.openxmlformats.org/markup-compatibility/2006">
              <mc:Choice xmlns:v="urn:schemas-microsoft-com:vml" Requires="v">
                <p:oleObj spid="_x0000_s99363" name="Equation" r:id="rId3" imgW="1473200" imgH="393700" progId="Equation.DSMT4">
                  <p:embed/>
                </p:oleObj>
              </mc:Choice>
              <mc:Fallback>
                <p:oleObj name="Equation" r:id="rId3" imgW="1473200" imgH="393700" progId="Equation.DSMT4">
                  <p:embed/>
                  <p:pic>
                    <p:nvPicPr>
                      <p:cNvPr id="4" name="Object 3" descr="c equals c left parenthesis q right parenthesis equals q squared over 4 plus 3 q plus 400.">
                        <a:extLst>
                          <a:ext uri="{FF2B5EF4-FFF2-40B4-BE49-F238E27FC236}">
                            <a16:creationId xmlns:a16="http://schemas.microsoft.com/office/drawing/2014/main" id="{D92437C1-AF41-45DF-B38C-B4D6FEDAF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814" y="357107"/>
                        <a:ext cx="2877038" cy="76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8">
            <a:extLst>
              <a:ext uri="{FF2B5EF4-FFF2-40B4-BE49-F238E27FC236}">
                <a16:creationId xmlns:a16="http://schemas.microsoft.com/office/drawing/2014/main" id="{5DBB402B-67E7-4387-96B6-AAFBFE7F4675}"/>
              </a:ext>
            </a:extLst>
          </p:cNvPr>
          <p:cNvSpPr txBox="1">
            <a:spLocks/>
          </p:cNvSpPr>
          <p:nvPr/>
        </p:nvSpPr>
        <p:spPr>
          <a:xfrm>
            <a:off x="222951" y="958057"/>
            <a:ext cx="8369917" cy="615553"/>
          </a:xfrm>
          <a:prstGeom prst="rect">
            <a:avLst/>
          </a:prstGeom>
          <a:noFill/>
          <a:ln>
            <a:noFill/>
          </a:ln>
        </p:spPr>
        <p:txBody>
          <a:bodyPr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000" dirty="0"/>
              <a:t>where </a:t>
            </a:r>
            <a:r>
              <a:rPr lang="en-US" sz="2000" i="1" dirty="0"/>
              <a:t>c</a:t>
            </a:r>
            <a:r>
              <a:rPr lang="en-US" sz="2000" dirty="0"/>
              <a:t> is the total cost of producing </a:t>
            </a:r>
            <a:r>
              <a:rPr lang="en-US" sz="2000" i="1" dirty="0"/>
              <a:t>q</a:t>
            </a:r>
            <a:r>
              <a:rPr lang="en-US" sz="2000" dirty="0"/>
              <a:t> units. At what level of output will average cost per unit be a minimum? What is this minimum?</a:t>
            </a:r>
            <a:endParaRPr lang="en-IN" sz="2000" dirty="0"/>
          </a:p>
        </p:txBody>
      </p:sp>
      <p:sp>
        <p:nvSpPr>
          <p:cNvPr id="25" name="Content Placeholder 6">
            <a:extLst>
              <a:ext uri="{FF2B5EF4-FFF2-40B4-BE49-F238E27FC236}">
                <a16:creationId xmlns:a16="http://schemas.microsoft.com/office/drawing/2014/main" id="{01987B85-985C-44A8-A9FB-4A458BCFB08A}"/>
              </a:ext>
            </a:extLst>
          </p:cNvPr>
          <p:cNvSpPr txBox="1">
            <a:spLocks/>
          </p:cNvSpPr>
          <p:nvPr/>
        </p:nvSpPr>
        <p:spPr>
          <a:xfrm>
            <a:off x="121337" y="1573610"/>
            <a:ext cx="4870121" cy="369332"/>
          </a:xfrm>
          <a:prstGeom prst="rect">
            <a:avLst/>
          </a:prstGeom>
          <a:noFill/>
          <a:ln>
            <a:noFill/>
          </a:ln>
        </p:spPr>
        <p:txBody>
          <a:bodyPr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400" dirty="0">
                <a:solidFill>
                  <a:srgbClr val="0070C0"/>
                </a:solidFill>
              </a:rPr>
              <a:t>Solution</a:t>
            </a:r>
            <a:r>
              <a:rPr lang="en-US" sz="2400" dirty="0">
                <a:solidFill>
                  <a:schemeClr val="tx1"/>
                </a:solidFill>
              </a:rPr>
              <a:t>: The average-cost function</a:t>
            </a:r>
            <a:endParaRPr lang="en-IN" sz="2400" dirty="0">
              <a:solidFill>
                <a:schemeClr val="tx1"/>
              </a:solidFill>
            </a:endParaRPr>
          </a:p>
        </p:txBody>
      </p:sp>
      <p:graphicFrame>
        <p:nvGraphicFramePr>
          <p:cNvPr id="26" name="Object 25" descr="c overbar.">
            <a:extLst>
              <a:ext uri="{FF2B5EF4-FFF2-40B4-BE49-F238E27FC236}">
                <a16:creationId xmlns:a16="http://schemas.microsoft.com/office/drawing/2014/main" id="{6062FC5E-F98B-482F-A609-F5B13A7337D0}"/>
              </a:ext>
            </a:extLst>
          </p:cNvPr>
          <p:cNvGraphicFramePr>
            <a:graphicFrameLocks noChangeAspect="1"/>
          </p:cNvGraphicFramePr>
          <p:nvPr>
            <p:extLst>
              <p:ext uri="{D42A27DB-BD31-4B8C-83A1-F6EECF244321}">
                <p14:modId xmlns:p14="http://schemas.microsoft.com/office/powerpoint/2010/main" val="1020121569"/>
              </p:ext>
            </p:extLst>
          </p:nvPr>
        </p:nvGraphicFramePr>
        <p:xfrm>
          <a:off x="5058497" y="1595840"/>
          <a:ext cx="265430" cy="347102"/>
        </p:xfrm>
        <a:graphic>
          <a:graphicData uri="http://schemas.openxmlformats.org/presentationml/2006/ole">
            <mc:AlternateContent xmlns:mc="http://schemas.openxmlformats.org/markup-compatibility/2006">
              <mc:Choice xmlns:v="urn:schemas-microsoft-com:vml" Requires="v">
                <p:oleObj spid="_x0000_s99364" name="Equation" r:id="rId5" imgW="126780" imgH="164814" progId="Equation.DSMT4">
                  <p:embed/>
                </p:oleObj>
              </mc:Choice>
              <mc:Fallback>
                <p:oleObj name="Equation" r:id="rId5" imgW="126780" imgH="164814" progId="Equation.DSMT4">
                  <p:embed/>
                  <p:pic>
                    <p:nvPicPr>
                      <p:cNvPr id="5" name="Object 4" descr="c overbar.">
                        <a:extLst>
                          <a:ext uri="{FF2B5EF4-FFF2-40B4-BE49-F238E27FC236}">
                            <a16:creationId xmlns:a16="http://schemas.microsoft.com/office/drawing/2014/main" id="{6AC12208-9EF9-4B70-AE04-413AED45F6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8497" y="1595840"/>
                        <a:ext cx="265430" cy="3471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Content Placeholder 7">
            <a:extLst>
              <a:ext uri="{FF2B5EF4-FFF2-40B4-BE49-F238E27FC236}">
                <a16:creationId xmlns:a16="http://schemas.microsoft.com/office/drawing/2014/main" id="{074EB63B-4391-4D99-8469-A39CD485844E}"/>
              </a:ext>
            </a:extLst>
          </p:cNvPr>
          <p:cNvSpPr txBox="1">
            <a:spLocks/>
          </p:cNvSpPr>
          <p:nvPr/>
        </p:nvSpPr>
        <p:spPr>
          <a:xfrm>
            <a:off x="5437776" y="1582159"/>
            <a:ext cx="270939" cy="369332"/>
          </a:xfrm>
          <a:prstGeom prst="rect">
            <a:avLst/>
          </a:prstGeom>
          <a:noFill/>
          <a:ln>
            <a:noFill/>
          </a:ln>
        </p:spPr>
        <p:txBody>
          <a:bodyPr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400">
                <a:solidFill>
                  <a:schemeClr val="tx1"/>
                </a:solidFill>
              </a:rPr>
              <a:t>is</a:t>
            </a:r>
            <a:endParaRPr lang="en-IN" sz="2400" dirty="0"/>
          </a:p>
        </p:txBody>
      </p:sp>
      <p:graphicFrame>
        <p:nvGraphicFramePr>
          <p:cNvPr id="28" name="Object 27" descr="c overbar equals c overbar left parenthesis q right parenthesis equals c over q equals start fraction start fraction q squared over 4 end fraction plus 3 q plus 400 over q end fraction equals q over 4 baseline plus 3 plus 400 over q.">
            <a:extLst>
              <a:ext uri="{FF2B5EF4-FFF2-40B4-BE49-F238E27FC236}">
                <a16:creationId xmlns:a16="http://schemas.microsoft.com/office/drawing/2014/main" id="{B6B97762-7886-4947-A318-E80E3849F633}"/>
              </a:ext>
            </a:extLst>
          </p:cNvPr>
          <p:cNvGraphicFramePr>
            <a:graphicFrameLocks noChangeAspect="1"/>
          </p:cNvGraphicFramePr>
          <p:nvPr>
            <p:extLst>
              <p:ext uri="{D42A27DB-BD31-4B8C-83A1-F6EECF244321}">
                <p14:modId xmlns:p14="http://schemas.microsoft.com/office/powerpoint/2010/main" val="3635974868"/>
              </p:ext>
            </p:extLst>
          </p:nvPr>
        </p:nvGraphicFramePr>
        <p:xfrm>
          <a:off x="121337" y="1867504"/>
          <a:ext cx="4891385" cy="1104510"/>
        </p:xfrm>
        <a:graphic>
          <a:graphicData uri="http://schemas.openxmlformats.org/presentationml/2006/ole">
            <mc:AlternateContent xmlns:mc="http://schemas.openxmlformats.org/markup-compatibility/2006">
              <mc:Choice xmlns:v="urn:schemas-microsoft-com:vml" Requires="v">
                <p:oleObj spid="_x0000_s99365" name="Equation" r:id="rId7" imgW="2654300" imgH="596900" progId="Equation.DSMT4">
                  <p:embed/>
                </p:oleObj>
              </mc:Choice>
              <mc:Fallback>
                <p:oleObj name="Equation" r:id="rId7" imgW="2654300" imgH="596900" progId="Equation.DSMT4">
                  <p:embed/>
                  <p:pic>
                    <p:nvPicPr>
                      <p:cNvPr id="10" name="Object 9" descr="c overbar equals c overbar left parenthesis q right parenthesis equals c over q equals start fraction start fraction q squared over 4 end fraction plus 3 q plus 400 over q end fraction equals q over 4 baseline plus 3 plus 400 over q.">
                        <a:extLst>
                          <a:ext uri="{FF2B5EF4-FFF2-40B4-BE49-F238E27FC236}">
                            <a16:creationId xmlns:a16="http://schemas.microsoft.com/office/drawing/2014/main" id="{237CFD10-05DD-4E29-99D2-5D1FFF4CA5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337" y="1867504"/>
                        <a:ext cx="4891385" cy="11045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Content Placeholder 8">
            <a:extLst>
              <a:ext uri="{FF2B5EF4-FFF2-40B4-BE49-F238E27FC236}">
                <a16:creationId xmlns:a16="http://schemas.microsoft.com/office/drawing/2014/main" id="{026A294F-D9CC-4CF3-A776-958212EEF8AB}"/>
              </a:ext>
            </a:extLst>
          </p:cNvPr>
          <p:cNvSpPr txBox="1">
            <a:spLocks/>
          </p:cNvSpPr>
          <p:nvPr/>
        </p:nvSpPr>
        <p:spPr>
          <a:xfrm>
            <a:off x="5096226" y="2334404"/>
            <a:ext cx="3394867"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400"/>
              <a:t>Here, </a:t>
            </a:r>
            <a:r>
              <a:rPr lang="en-US" sz="2400" i="1"/>
              <a:t>q</a:t>
            </a:r>
            <a:r>
              <a:rPr lang="en-US" sz="2400"/>
              <a:t> must be positive.</a:t>
            </a:r>
            <a:endParaRPr lang="en-IN" sz="2400" dirty="0"/>
          </a:p>
        </p:txBody>
      </p:sp>
      <p:sp>
        <p:nvSpPr>
          <p:cNvPr id="30" name="Content Placeholder 14">
            <a:extLst>
              <a:ext uri="{FF2B5EF4-FFF2-40B4-BE49-F238E27FC236}">
                <a16:creationId xmlns:a16="http://schemas.microsoft.com/office/drawing/2014/main" id="{9B36067E-4C2B-49C0-BE04-888749DF1852}"/>
              </a:ext>
            </a:extLst>
          </p:cNvPr>
          <p:cNvSpPr txBox="1">
            <a:spLocks/>
          </p:cNvSpPr>
          <p:nvPr/>
        </p:nvSpPr>
        <p:spPr>
          <a:xfrm>
            <a:off x="285473" y="3326880"/>
            <a:ext cx="2285948" cy="369332"/>
          </a:xfrm>
          <a:prstGeom prst="rect">
            <a:avLst/>
          </a:prstGeom>
          <a:noFill/>
          <a:ln>
            <a:noFill/>
          </a:ln>
        </p:spPr>
        <p:txBody>
          <a:bodyPr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IN" sz="2400"/>
              <a:t>We differentiate: </a:t>
            </a:r>
            <a:endParaRPr lang="en-IN" sz="2400" dirty="0"/>
          </a:p>
        </p:txBody>
      </p:sp>
      <p:graphicFrame>
        <p:nvGraphicFramePr>
          <p:cNvPr id="31" name="Object 30" descr="d c overbar over dq equals start fraction q squared minus 1600 over 4 q squared end fraction.">
            <a:extLst>
              <a:ext uri="{FF2B5EF4-FFF2-40B4-BE49-F238E27FC236}">
                <a16:creationId xmlns:a16="http://schemas.microsoft.com/office/drawing/2014/main" id="{4A97F083-E47A-4175-A910-88ABD9D1A14B}"/>
              </a:ext>
            </a:extLst>
          </p:cNvPr>
          <p:cNvGraphicFramePr>
            <a:graphicFrameLocks noChangeAspect="1"/>
          </p:cNvGraphicFramePr>
          <p:nvPr>
            <p:extLst>
              <p:ext uri="{D42A27DB-BD31-4B8C-83A1-F6EECF244321}">
                <p14:modId xmlns:p14="http://schemas.microsoft.com/office/powerpoint/2010/main" val="3400051888"/>
              </p:ext>
            </p:extLst>
          </p:nvPr>
        </p:nvGraphicFramePr>
        <p:xfrm>
          <a:off x="2820208" y="3059105"/>
          <a:ext cx="1797705" cy="777854"/>
        </p:xfrm>
        <a:graphic>
          <a:graphicData uri="http://schemas.openxmlformats.org/presentationml/2006/ole">
            <mc:AlternateContent xmlns:mc="http://schemas.openxmlformats.org/markup-compatibility/2006">
              <mc:Choice xmlns:v="urn:schemas-microsoft-com:vml" Requires="v">
                <p:oleObj spid="_x0000_s99366" name="Equation" r:id="rId9" imgW="990360" imgH="431640" progId="Equation.DSMT4">
                  <p:embed/>
                </p:oleObj>
              </mc:Choice>
              <mc:Fallback>
                <p:oleObj name="Equation" r:id="rId9" imgW="990360" imgH="431640" progId="Equation.DSMT4">
                  <p:embed/>
                  <p:pic>
                    <p:nvPicPr>
                      <p:cNvPr id="17" name="Object 16" descr="d c overbar over dq equals start fraction q squared minus 1600 over 4 q squared end fraction.">
                        <a:extLst>
                          <a:ext uri="{FF2B5EF4-FFF2-40B4-BE49-F238E27FC236}">
                            <a16:creationId xmlns:a16="http://schemas.microsoft.com/office/drawing/2014/main" id="{18B9ABAD-C89A-4E3B-A784-0BC965AF809F}"/>
                          </a:ext>
                        </a:extLst>
                      </p:cNvPr>
                      <p:cNvPicPr>
                        <a:picLocks noChangeAspect="1" noChangeArrowheads="1"/>
                      </p:cNvPicPr>
                      <p:nvPr/>
                    </p:nvPicPr>
                    <p:blipFill>
                      <a:blip r:embed="rId10"/>
                      <a:srcRect/>
                      <a:stretch>
                        <a:fillRect/>
                      </a:stretch>
                    </p:blipFill>
                    <p:spPr bwMode="auto">
                      <a:xfrm>
                        <a:off x="2820208" y="3059105"/>
                        <a:ext cx="1797705" cy="7778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1" descr="q squared minus 1600 equals 0. Left parenthesis q minus 40 right parenthesis left parenthesis q plus 40 right parenthesis equals 0, so q equals 40.">
            <a:extLst>
              <a:ext uri="{FF2B5EF4-FFF2-40B4-BE49-F238E27FC236}">
                <a16:creationId xmlns:a16="http://schemas.microsoft.com/office/drawing/2014/main" id="{8EFAB6AE-C06D-4EFC-A908-2E028840813F}"/>
              </a:ext>
            </a:extLst>
          </p:cNvPr>
          <p:cNvGraphicFramePr>
            <a:graphicFrameLocks noChangeAspect="1"/>
          </p:cNvGraphicFramePr>
          <p:nvPr>
            <p:extLst>
              <p:ext uri="{D42A27DB-BD31-4B8C-83A1-F6EECF244321}">
                <p14:modId xmlns:p14="http://schemas.microsoft.com/office/powerpoint/2010/main" val="935304074"/>
              </p:ext>
            </p:extLst>
          </p:nvPr>
        </p:nvGraphicFramePr>
        <p:xfrm>
          <a:off x="4774874" y="2932995"/>
          <a:ext cx="3762289" cy="804868"/>
        </p:xfrm>
        <a:graphic>
          <a:graphicData uri="http://schemas.openxmlformats.org/presentationml/2006/ole">
            <mc:AlternateContent xmlns:mc="http://schemas.openxmlformats.org/markup-compatibility/2006">
              <mc:Choice xmlns:v="urn:schemas-microsoft-com:vml" Requires="v">
                <p:oleObj spid="_x0000_s99367" name="Equation" r:id="rId11" imgW="1916868" imgH="406224" progId="Equation.DSMT4">
                  <p:embed/>
                </p:oleObj>
              </mc:Choice>
              <mc:Fallback>
                <p:oleObj name="Equation" r:id="rId11" imgW="1916868" imgH="406224" progId="Equation.DSMT4">
                  <p:embed/>
                  <p:pic>
                    <p:nvPicPr>
                      <p:cNvPr id="20" name="Object 19" descr="q squared minus 1600 equals 0. Left parenthesis q minus 40 right parenthesis left parenthesis q plus 40 right parenthesis equals 0, so q equals 40.">
                        <a:extLst>
                          <a:ext uri="{FF2B5EF4-FFF2-40B4-BE49-F238E27FC236}">
                            <a16:creationId xmlns:a16="http://schemas.microsoft.com/office/drawing/2014/main" id="{EF208598-996B-4F68-B534-B6391CBC2B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4874" y="2932995"/>
                        <a:ext cx="3762289" cy="8048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58" descr="d squared c overbar over dq squared equals 800 over q cubed.">
            <a:extLst>
              <a:ext uri="{FF2B5EF4-FFF2-40B4-BE49-F238E27FC236}">
                <a16:creationId xmlns:a16="http://schemas.microsoft.com/office/drawing/2014/main" id="{E43FF094-2E32-4851-B351-D958D86FD120}"/>
              </a:ext>
            </a:extLst>
          </p:cNvPr>
          <p:cNvGraphicFramePr>
            <a:graphicFrameLocks noChangeAspect="1"/>
          </p:cNvGraphicFramePr>
          <p:nvPr>
            <p:extLst>
              <p:ext uri="{D42A27DB-BD31-4B8C-83A1-F6EECF244321}">
                <p14:modId xmlns:p14="http://schemas.microsoft.com/office/powerpoint/2010/main" val="71262824"/>
              </p:ext>
            </p:extLst>
          </p:nvPr>
        </p:nvGraphicFramePr>
        <p:xfrm>
          <a:off x="290146" y="4451338"/>
          <a:ext cx="1004080" cy="627551"/>
        </p:xfrm>
        <a:graphic>
          <a:graphicData uri="http://schemas.openxmlformats.org/presentationml/2006/ole">
            <mc:AlternateContent xmlns:mc="http://schemas.openxmlformats.org/markup-compatibility/2006">
              <mc:Choice xmlns:v="urn:schemas-microsoft-com:vml" Requires="v">
                <p:oleObj spid="_x0000_s99368" name="Equation" r:id="rId13" imgW="685800" imgH="431800" progId="Equation.DSMT4">
                  <p:embed/>
                </p:oleObj>
              </mc:Choice>
              <mc:Fallback>
                <p:oleObj name="Equation" r:id="rId13" imgW="685800" imgH="431800" progId="Equation.DSMT4">
                  <p:embed/>
                  <p:pic>
                    <p:nvPicPr>
                      <p:cNvPr id="34" name="Object 33" descr="d squared c overbar over dq squared equals 800 over q cubed.">
                        <a:extLst>
                          <a:ext uri="{FF2B5EF4-FFF2-40B4-BE49-F238E27FC236}">
                            <a16:creationId xmlns:a16="http://schemas.microsoft.com/office/drawing/2014/main" id="{3459FD56-F889-4EB8-946D-CEBE35607FD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0146" y="4451338"/>
                        <a:ext cx="1004080" cy="62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Content Placeholder 20">
            <a:extLst>
              <a:ext uri="{FF2B5EF4-FFF2-40B4-BE49-F238E27FC236}">
                <a16:creationId xmlns:a16="http://schemas.microsoft.com/office/drawing/2014/main" id="{EE606787-50E1-4E39-9981-69B3B2A68BE4}"/>
              </a:ext>
            </a:extLst>
          </p:cNvPr>
          <p:cNvSpPr txBox="1">
            <a:spLocks/>
          </p:cNvSpPr>
          <p:nvPr/>
        </p:nvSpPr>
        <p:spPr>
          <a:xfrm>
            <a:off x="1463648" y="4570615"/>
            <a:ext cx="2254696" cy="276999"/>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a:t>which is positive for</a:t>
            </a:r>
            <a:endParaRPr lang="en-IN" sz="1800" dirty="0"/>
          </a:p>
        </p:txBody>
      </p:sp>
      <p:graphicFrame>
        <p:nvGraphicFramePr>
          <p:cNvPr id="61" name="Object 60" descr="q equals 40">
            <a:extLst>
              <a:ext uri="{FF2B5EF4-FFF2-40B4-BE49-F238E27FC236}">
                <a16:creationId xmlns:a16="http://schemas.microsoft.com/office/drawing/2014/main" id="{F675CE7C-FB54-4F2B-9D28-778096C1364F}"/>
              </a:ext>
            </a:extLst>
          </p:cNvPr>
          <p:cNvGraphicFramePr>
            <a:graphicFrameLocks noChangeAspect="1"/>
          </p:cNvGraphicFramePr>
          <p:nvPr>
            <p:extLst>
              <p:ext uri="{D42A27DB-BD31-4B8C-83A1-F6EECF244321}">
                <p14:modId xmlns:p14="http://schemas.microsoft.com/office/powerpoint/2010/main" val="2175027566"/>
              </p:ext>
            </p:extLst>
          </p:nvPr>
        </p:nvGraphicFramePr>
        <p:xfrm>
          <a:off x="3768023" y="4541239"/>
          <a:ext cx="791958" cy="395980"/>
        </p:xfrm>
        <a:graphic>
          <a:graphicData uri="http://schemas.openxmlformats.org/presentationml/2006/ole">
            <mc:AlternateContent xmlns:mc="http://schemas.openxmlformats.org/markup-compatibility/2006">
              <mc:Choice xmlns:v="urn:schemas-microsoft-com:vml" Requires="v">
                <p:oleObj spid="_x0000_s99369" name="Equation" r:id="rId15" imgW="406080" imgH="203040" progId="Equation.DSMT4">
                  <p:embed/>
                </p:oleObj>
              </mc:Choice>
              <mc:Fallback>
                <p:oleObj name="Equation" r:id="rId15" imgW="406080" imgH="203040" progId="Equation.DSMT4">
                  <p:embed/>
                  <p:pic>
                    <p:nvPicPr>
                      <p:cNvPr id="35" name="Object 34" descr="q equals 40">
                        <a:extLst>
                          <a:ext uri="{FF2B5EF4-FFF2-40B4-BE49-F238E27FC236}">
                            <a16:creationId xmlns:a16="http://schemas.microsoft.com/office/drawing/2014/main" id="{21F13488-76F2-477F-A119-C7D2CC67EA39}"/>
                          </a:ext>
                        </a:extLst>
                      </p:cNvPr>
                      <p:cNvPicPr/>
                      <p:nvPr/>
                    </p:nvPicPr>
                    <p:blipFill>
                      <a:blip r:embed="rId16"/>
                      <a:stretch>
                        <a:fillRect/>
                      </a:stretch>
                    </p:blipFill>
                    <p:spPr>
                      <a:xfrm>
                        <a:off x="3768023" y="4541239"/>
                        <a:ext cx="791958" cy="395980"/>
                      </a:xfrm>
                      <a:prstGeom prst="rect">
                        <a:avLst/>
                      </a:prstGeom>
                    </p:spPr>
                  </p:pic>
                </p:oleObj>
              </mc:Fallback>
            </mc:AlternateContent>
          </a:graphicData>
        </a:graphic>
      </p:graphicFrame>
      <p:sp>
        <p:nvSpPr>
          <p:cNvPr id="62" name="Content Placeholder 21">
            <a:extLst>
              <a:ext uri="{FF2B5EF4-FFF2-40B4-BE49-F238E27FC236}">
                <a16:creationId xmlns:a16="http://schemas.microsoft.com/office/drawing/2014/main" id="{7EC38F80-28D7-4019-BDD5-A05B44A5852C}"/>
              </a:ext>
            </a:extLst>
          </p:cNvPr>
          <p:cNvSpPr txBox="1">
            <a:spLocks/>
          </p:cNvSpPr>
          <p:nvPr/>
        </p:nvSpPr>
        <p:spPr>
          <a:xfrm>
            <a:off x="4629538" y="4608056"/>
            <a:ext cx="1528607" cy="276999"/>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a:t>We note that</a:t>
            </a:r>
            <a:endParaRPr lang="en-IN" sz="1800" dirty="0"/>
          </a:p>
        </p:txBody>
      </p:sp>
      <p:graphicFrame>
        <p:nvGraphicFramePr>
          <p:cNvPr id="63" name="Object 62" descr="c overbar.">
            <a:extLst>
              <a:ext uri="{FF2B5EF4-FFF2-40B4-BE49-F238E27FC236}">
                <a16:creationId xmlns:a16="http://schemas.microsoft.com/office/drawing/2014/main" id="{FF03D42E-9CD8-4236-8381-627325946894}"/>
              </a:ext>
            </a:extLst>
          </p:cNvPr>
          <p:cNvGraphicFramePr>
            <a:graphicFrameLocks noChangeAspect="1"/>
          </p:cNvGraphicFramePr>
          <p:nvPr>
            <p:extLst>
              <p:ext uri="{D42A27DB-BD31-4B8C-83A1-F6EECF244321}">
                <p14:modId xmlns:p14="http://schemas.microsoft.com/office/powerpoint/2010/main" val="486678804"/>
              </p:ext>
            </p:extLst>
          </p:nvPr>
        </p:nvGraphicFramePr>
        <p:xfrm>
          <a:off x="6188354" y="4557517"/>
          <a:ext cx="291973" cy="381812"/>
        </p:xfrm>
        <a:graphic>
          <a:graphicData uri="http://schemas.openxmlformats.org/presentationml/2006/ole">
            <mc:AlternateContent xmlns:mc="http://schemas.openxmlformats.org/markup-compatibility/2006">
              <mc:Choice xmlns:v="urn:schemas-microsoft-com:vml" Requires="v">
                <p:oleObj spid="_x0000_s99370" name="Equation" r:id="rId17" imgW="126780" imgH="164814" progId="Equation.DSMT4">
                  <p:embed/>
                </p:oleObj>
              </mc:Choice>
              <mc:Fallback>
                <p:oleObj name="Equation" r:id="rId17" imgW="126780" imgH="164814" progId="Equation.DSMT4">
                  <p:embed/>
                  <p:pic>
                    <p:nvPicPr>
                      <p:cNvPr id="36" name="Object 35" descr="c overbar.">
                        <a:extLst>
                          <a:ext uri="{FF2B5EF4-FFF2-40B4-BE49-F238E27FC236}">
                            <a16:creationId xmlns:a16="http://schemas.microsoft.com/office/drawing/2014/main" id="{425A28CD-2389-47DB-BF88-50714C3DB5A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88354" y="4557517"/>
                        <a:ext cx="291973" cy="38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Content Placeholder 22">
            <a:extLst>
              <a:ext uri="{FF2B5EF4-FFF2-40B4-BE49-F238E27FC236}">
                <a16:creationId xmlns:a16="http://schemas.microsoft.com/office/drawing/2014/main" id="{EF9FE1D2-07D7-4B46-A131-A4C7A9F4A2E2}"/>
              </a:ext>
            </a:extLst>
          </p:cNvPr>
          <p:cNvSpPr txBox="1">
            <a:spLocks/>
          </p:cNvSpPr>
          <p:nvPr/>
        </p:nvSpPr>
        <p:spPr>
          <a:xfrm>
            <a:off x="6619466" y="4598302"/>
            <a:ext cx="2108200" cy="276999"/>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a:t>is continuous for</a:t>
            </a:r>
            <a:endParaRPr lang="en-US" sz="1800" dirty="0"/>
          </a:p>
        </p:txBody>
      </p:sp>
      <p:graphicFrame>
        <p:nvGraphicFramePr>
          <p:cNvPr id="65" name="Object 64" descr="q is greater than 0 comma">
            <a:extLst>
              <a:ext uri="{FF2B5EF4-FFF2-40B4-BE49-F238E27FC236}">
                <a16:creationId xmlns:a16="http://schemas.microsoft.com/office/drawing/2014/main" id="{74341836-D734-434E-902E-91B462A78387}"/>
              </a:ext>
            </a:extLst>
          </p:cNvPr>
          <p:cNvGraphicFramePr>
            <a:graphicFrameLocks noChangeAspect="1"/>
          </p:cNvGraphicFramePr>
          <p:nvPr>
            <p:extLst>
              <p:ext uri="{D42A27DB-BD31-4B8C-83A1-F6EECF244321}">
                <p14:modId xmlns:p14="http://schemas.microsoft.com/office/powerpoint/2010/main" val="2394850745"/>
              </p:ext>
            </p:extLst>
          </p:nvPr>
        </p:nvGraphicFramePr>
        <p:xfrm>
          <a:off x="289776" y="5203280"/>
          <a:ext cx="692964" cy="395980"/>
        </p:xfrm>
        <a:graphic>
          <a:graphicData uri="http://schemas.openxmlformats.org/presentationml/2006/ole">
            <mc:AlternateContent xmlns:mc="http://schemas.openxmlformats.org/markup-compatibility/2006">
              <mc:Choice xmlns:v="urn:schemas-microsoft-com:vml" Requires="v">
                <p:oleObj spid="_x0000_s99371" name="Equation" r:id="rId19" imgW="355320" imgH="203040" progId="Equation.DSMT4">
                  <p:embed/>
                </p:oleObj>
              </mc:Choice>
              <mc:Fallback>
                <p:oleObj name="Equation" r:id="rId19" imgW="355320" imgH="203040" progId="Equation.DSMT4">
                  <p:embed/>
                  <p:pic>
                    <p:nvPicPr>
                      <p:cNvPr id="37" name="Object 36" descr="q is greater than 0 comma">
                        <a:extLst>
                          <a:ext uri="{FF2B5EF4-FFF2-40B4-BE49-F238E27FC236}">
                            <a16:creationId xmlns:a16="http://schemas.microsoft.com/office/drawing/2014/main" id="{179B08D8-089F-4FE7-B0A8-596E2D3F17E0}"/>
                          </a:ext>
                        </a:extLst>
                      </p:cNvPr>
                      <p:cNvPicPr/>
                      <p:nvPr/>
                    </p:nvPicPr>
                    <p:blipFill>
                      <a:blip r:embed="rId20"/>
                      <a:stretch>
                        <a:fillRect/>
                      </a:stretch>
                    </p:blipFill>
                    <p:spPr>
                      <a:xfrm>
                        <a:off x="289776" y="5203280"/>
                        <a:ext cx="692964" cy="395980"/>
                      </a:xfrm>
                      <a:prstGeom prst="rect">
                        <a:avLst/>
                      </a:prstGeom>
                    </p:spPr>
                  </p:pic>
                </p:oleObj>
              </mc:Fallback>
            </mc:AlternateContent>
          </a:graphicData>
        </a:graphic>
      </p:graphicFrame>
      <p:sp>
        <p:nvSpPr>
          <p:cNvPr id="66" name="Content Placeholder 24">
            <a:extLst>
              <a:ext uri="{FF2B5EF4-FFF2-40B4-BE49-F238E27FC236}">
                <a16:creationId xmlns:a16="http://schemas.microsoft.com/office/drawing/2014/main" id="{325CED00-F2B5-4EC1-A336-8A7F02776287}"/>
              </a:ext>
            </a:extLst>
          </p:cNvPr>
          <p:cNvSpPr>
            <a:spLocks noGrp="1"/>
          </p:cNvSpPr>
          <p:nvPr>
            <p:ph sz="quarter" idx="14"/>
          </p:nvPr>
        </p:nvSpPr>
        <p:spPr>
          <a:xfrm>
            <a:off x="1098445" y="5284487"/>
            <a:ext cx="684555" cy="276999"/>
          </a:xfrm>
        </p:spPr>
        <p:txBody>
          <a:bodyPr lIns="0" tIns="0" rIns="0" bIns="0">
            <a:spAutoFit/>
          </a:bodyPr>
          <a:lstStyle/>
          <a:p>
            <a:pPr marL="0" indent="0">
              <a:buNone/>
            </a:pPr>
            <a:r>
              <a:rPr lang="en-US" sz="1800" dirty="0"/>
              <a:t>Since</a:t>
            </a:r>
            <a:endParaRPr lang="en-IN" sz="1800" dirty="0"/>
          </a:p>
        </p:txBody>
      </p:sp>
      <p:graphicFrame>
        <p:nvGraphicFramePr>
          <p:cNvPr id="67" name="Object 66" descr="q equals 40">
            <a:extLst>
              <a:ext uri="{FF2B5EF4-FFF2-40B4-BE49-F238E27FC236}">
                <a16:creationId xmlns:a16="http://schemas.microsoft.com/office/drawing/2014/main" id="{5C635E93-C9C7-47F9-B0D6-4B15A07C9FB6}"/>
              </a:ext>
            </a:extLst>
          </p:cNvPr>
          <p:cNvGraphicFramePr>
            <a:graphicFrameLocks noChangeAspect="1"/>
          </p:cNvGraphicFramePr>
          <p:nvPr>
            <p:extLst>
              <p:ext uri="{D42A27DB-BD31-4B8C-83A1-F6EECF244321}">
                <p14:modId xmlns:p14="http://schemas.microsoft.com/office/powerpoint/2010/main" val="2741720790"/>
              </p:ext>
            </p:extLst>
          </p:nvPr>
        </p:nvGraphicFramePr>
        <p:xfrm>
          <a:off x="1875508" y="5225643"/>
          <a:ext cx="791958" cy="395980"/>
        </p:xfrm>
        <a:graphic>
          <a:graphicData uri="http://schemas.openxmlformats.org/presentationml/2006/ole">
            <mc:AlternateContent xmlns:mc="http://schemas.openxmlformats.org/markup-compatibility/2006">
              <mc:Choice xmlns:v="urn:schemas-microsoft-com:vml" Requires="v">
                <p:oleObj spid="_x0000_s99372" name="Equation" r:id="rId21" imgW="406080" imgH="203040" progId="Equation.DSMT4">
                  <p:embed/>
                </p:oleObj>
              </mc:Choice>
              <mc:Fallback>
                <p:oleObj name="Equation" r:id="rId21" imgW="406080" imgH="203040" progId="Equation.DSMT4">
                  <p:embed/>
                  <p:pic>
                    <p:nvPicPr>
                      <p:cNvPr id="38" name="Object 37" descr="q equals 40">
                        <a:extLst>
                          <a:ext uri="{FF2B5EF4-FFF2-40B4-BE49-F238E27FC236}">
                            <a16:creationId xmlns:a16="http://schemas.microsoft.com/office/drawing/2014/main" id="{850E7ED8-81F4-469E-B158-3E8751226A60}"/>
                          </a:ext>
                        </a:extLst>
                      </p:cNvPr>
                      <p:cNvPicPr/>
                      <p:nvPr/>
                    </p:nvPicPr>
                    <p:blipFill>
                      <a:blip r:embed="rId16"/>
                      <a:stretch>
                        <a:fillRect/>
                      </a:stretch>
                    </p:blipFill>
                    <p:spPr>
                      <a:xfrm>
                        <a:off x="1875508" y="5225643"/>
                        <a:ext cx="791958" cy="395980"/>
                      </a:xfrm>
                      <a:prstGeom prst="rect">
                        <a:avLst/>
                      </a:prstGeom>
                    </p:spPr>
                  </p:pic>
                </p:oleObj>
              </mc:Fallback>
            </mc:AlternateContent>
          </a:graphicData>
        </a:graphic>
      </p:graphicFrame>
      <p:sp>
        <p:nvSpPr>
          <p:cNvPr id="68" name="Content Placeholder 25">
            <a:extLst>
              <a:ext uri="{FF2B5EF4-FFF2-40B4-BE49-F238E27FC236}">
                <a16:creationId xmlns:a16="http://schemas.microsoft.com/office/drawing/2014/main" id="{75965389-6EBF-4EAC-A7F3-9B640C9623E2}"/>
              </a:ext>
            </a:extLst>
          </p:cNvPr>
          <p:cNvSpPr>
            <a:spLocks noGrp="1"/>
          </p:cNvSpPr>
          <p:nvPr>
            <p:ph sz="quarter" idx="15"/>
          </p:nvPr>
        </p:nvSpPr>
        <p:spPr>
          <a:xfrm>
            <a:off x="2745861" y="5256585"/>
            <a:ext cx="5981805" cy="276999"/>
          </a:xfrm>
        </p:spPr>
        <p:txBody>
          <a:bodyPr wrap="square" lIns="0" tIns="0" rIns="0" bIns="0">
            <a:spAutoFit/>
          </a:bodyPr>
          <a:lstStyle/>
          <a:p>
            <a:pPr marL="0" indent="0">
              <a:buNone/>
            </a:pPr>
            <a:r>
              <a:rPr lang="en-US" sz="1800" dirty="0"/>
              <a:t>is the only relative extremum, we conclude that this</a:t>
            </a:r>
            <a:endParaRPr lang="en-IN" sz="1800" dirty="0"/>
          </a:p>
        </p:txBody>
      </p:sp>
      <p:sp>
        <p:nvSpPr>
          <p:cNvPr id="69" name="Content Placeholder 26">
            <a:extLst>
              <a:ext uri="{FF2B5EF4-FFF2-40B4-BE49-F238E27FC236}">
                <a16:creationId xmlns:a16="http://schemas.microsoft.com/office/drawing/2014/main" id="{1D7AB19E-DF84-4013-9686-277C8AAAFED6}"/>
              </a:ext>
            </a:extLst>
          </p:cNvPr>
          <p:cNvSpPr txBox="1">
            <a:spLocks/>
          </p:cNvSpPr>
          <p:nvPr/>
        </p:nvSpPr>
        <p:spPr>
          <a:xfrm>
            <a:off x="318025" y="5743688"/>
            <a:ext cx="8409641" cy="276999"/>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a:t>relative minimum is indeed an absolute minimum.</a:t>
            </a:r>
            <a:endParaRPr lang="en-IN" sz="1800" dirty="0"/>
          </a:p>
        </p:txBody>
      </p:sp>
      <p:sp>
        <p:nvSpPr>
          <p:cNvPr id="70" name="Content Placeholder 27">
            <a:extLst>
              <a:ext uri="{FF2B5EF4-FFF2-40B4-BE49-F238E27FC236}">
                <a16:creationId xmlns:a16="http://schemas.microsoft.com/office/drawing/2014/main" id="{4ED97D98-8175-4DEB-8F1A-EA1ACB5E010E}"/>
              </a:ext>
            </a:extLst>
          </p:cNvPr>
          <p:cNvSpPr>
            <a:spLocks noGrp="1"/>
          </p:cNvSpPr>
          <p:nvPr>
            <p:ph sz="quarter" idx="17"/>
          </p:nvPr>
        </p:nvSpPr>
        <p:spPr>
          <a:xfrm>
            <a:off x="663293" y="6328609"/>
            <a:ext cx="5454303" cy="307777"/>
          </a:xfrm>
        </p:spPr>
        <p:txBody>
          <a:bodyPr wrap="square" lIns="0" tIns="0" rIns="0" bIns="0">
            <a:spAutoFit/>
          </a:bodyPr>
          <a:lstStyle/>
          <a:p>
            <a:pPr marL="0" indent="0">
              <a:buNone/>
            </a:pPr>
            <a:r>
              <a:rPr lang="en-US" sz="2000" dirty="0"/>
              <a:t>The minimum average cost is given by</a:t>
            </a:r>
          </a:p>
        </p:txBody>
      </p:sp>
      <p:graphicFrame>
        <p:nvGraphicFramePr>
          <p:cNvPr id="71" name="Object 70" descr="c overbar left parenthesis 40 right parenthesis equals 23.">
            <a:extLst>
              <a:ext uri="{FF2B5EF4-FFF2-40B4-BE49-F238E27FC236}">
                <a16:creationId xmlns:a16="http://schemas.microsoft.com/office/drawing/2014/main" id="{A616BAE5-58F8-4E5B-A881-0D245DC48175}"/>
              </a:ext>
            </a:extLst>
          </p:cNvPr>
          <p:cNvGraphicFramePr>
            <a:graphicFrameLocks noChangeAspect="1"/>
          </p:cNvGraphicFramePr>
          <p:nvPr>
            <p:extLst>
              <p:ext uri="{D42A27DB-BD31-4B8C-83A1-F6EECF244321}">
                <p14:modId xmlns:p14="http://schemas.microsoft.com/office/powerpoint/2010/main" val="982731288"/>
              </p:ext>
            </p:extLst>
          </p:nvPr>
        </p:nvGraphicFramePr>
        <p:xfrm>
          <a:off x="6334340" y="6274269"/>
          <a:ext cx="1548882" cy="433688"/>
        </p:xfrm>
        <a:graphic>
          <a:graphicData uri="http://schemas.openxmlformats.org/presentationml/2006/ole">
            <mc:AlternateContent xmlns:mc="http://schemas.openxmlformats.org/markup-compatibility/2006">
              <mc:Choice xmlns:v="urn:schemas-microsoft-com:vml" Requires="v">
                <p:oleObj spid="_x0000_s99373" name="Equation" r:id="rId22" imgW="710891" imgH="203112" progId="Equation.DSMT4">
                  <p:embed/>
                </p:oleObj>
              </mc:Choice>
              <mc:Fallback>
                <p:oleObj name="Equation" r:id="rId22" imgW="710891" imgH="203112" progId="Equation.DSMT4">
                  <p:embed/>
                  <p:pic>
                    <p:nvPicPr>
                      <p:cNvPr id="39" name="Object 38" descr="c overbar left parenthesis 40 right parenthesis equals 23.">
                        <a:extLst>
                          <a:ext uri="{FF2B5EF4-FFF2-40B4-BE49-F238E27FC236}">
                            <a16:creationId xmlns:a16="http://schemas.microsoft.com/office/drawing/2014/main" id="{DBC071AB-56B9-462C-875C-097A3C4FF0A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34340" y="6274269"/>
                        <a:ext cx="1548882" cy="433688"/>
                      </a:xfrm>
                      <a:prstGeom prst="rect">
                        <a:avLst/>
                      </a:prstGeom>
                      <a:noFill/>
                      <a:extLst/>
                    </p:spPr>
                  </p:pic>
                </p:oleObj>
              </mc:Fallback>
            </mc:AlternateContent>
          </a:graphicData>
        </a:graphic>
      </p:graphicFrame>
      <p:sp>
        <p:nvSpPr>
          <p:cNvPr id="72" name="Content Placeholder 19">
            <a:extLst>
              <a:ext uri="{FF2B5EF4-FFF2-40B4-BE49-F238E27FC236}">
                <a16:creationId xmlns:a16="http://schemas.microsoft.com/office/drawing/2014/main" id="{447BBFA3-86AD-43F2-BA5F-270E21B1FDB5}"/>
              </a:ext>
            </a:extLst>
          </p:cNvPr>
          <p:cNvSpPr txBox="1">
            <a:spLocks/>
          </p:cNvSpPr>
          <p:nvPr/>
        </p:nvSpPr>
        <p:spPr>
          <a:xfrm>
            <a:off x="168006" y="3798895"/>
            <a:ext cx="8424862" cy="615553"/>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None/>
              <a:defRPr sz="900" b="0" i="0" u="none" strike="noStrike" cap="none">
                <a:solidFill>
                  <a:schemeClr val="tx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pPr algn="l">
              <a:spcBef>
                <a:spcPts val="600"/>
              </a:spcBef>
            </a:pPr>
            <a:r>
              <a:rPr lang="en-US" sz="2000" dirty="0"/>
              <a:t>To determine whether this level of output gives a relative minimum, we will use the second-derivative test:</a:t>
            </a:r>
          </a:p>
        </p:txBody>
      </p:sp>
    </p:spTree>
    <p:extLst>
      <p:ext uri="{BB962C8B-B14F-4D97-AF65-F5344CB8AC3E}">
        <p14:creationId xmlns:p14="http://schemas.microsoft.com/office/powerpoint/2010/main" val="74821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5">
            <a:extLst>
              <a:ext uri="{FF2B5EF4-FFF2-40B4-BE49-F238E27FC236}">
                <a16:creationId xmlns:a16="http://schemas.microsoft.com/office/drawing/2014/main" id="{FDE95064-9DA8-4DEC-A815-65243AE61DC2}"/>
              </a:ext>
            </a:extLst>
          </p:cNvPr>
          <p:cNvSpPr txBox="1">
            <a:spLocks/>
          </p:cNvSpPr>
          <p:nvPr/>
        </p:nvSpPr>
        <p:spPr>
          <a:xfrm>
            <a:off x="71825" y="26712"/>
            <a:ext cx="8424861" cy="276999"/>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None/>
              <a:defRPr sz="900" b="0" i="0" u="none" strike="noStrike" cap="none">
                <a:solidFill>
                  <a:schemeClr val="tx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pPr algn="l"/>
            <a:r>
              <a:rPr lang="en-US" altLang="en-US" sz="1800" b="1" dirty="0"/>
              <a:t> </a:t>
            </a:r>
            <a:r>
              <a:rPr lang="en-US" sz="1800" b="1" dirty="0">
                <a:solidFill>
                  <a:srgbClr val="0000FF"/>
                </a:solidFill>
                <a:latin typeface="Times New Roman" panose="02020603050405020304" pitchFamily="18" charset="0"/>
                <a:ea typeface="Times New Roman" panose="02020603050405020304" pitchFamily="18" charset="0"/>
              </a:rPr>
              <a:t>Example 3</a:t>
            </a:r>
            <a:r>
              <a:rPr lang="en-US" sz="1800" dirty="0">
                <a:latin typeface="Times New Roman" panose="02020603050405020304" pitchFamily="18" charset="0"/>
                <a:ea typeface="Times New Roman" panose="02020603050405020304" pitchFamily="18" charset="0"/>
              </a:rPr>
              <a:t>: </a:t>
            </a:r>
            <a:r>
              <a:rPr lang="en-US" altLang="en-US" sz="1800" b="1" dirty="0"/>
              <a:t>Economic Lot Size</a:t>
            </a:r>
          </a:p>
        </p:txBody>
      </p:sp>
      <p:sp>
        <p:nvSpPr>
          <p:cNvPr id="3" name="Content Placeholder 26">
            <a:extLst>
              <a:ext uri="{FF2B5EF4-FFF2-40B4-BE49-F238E27FC236}">
                <a16:creationId xmlns:a16="http://schemas.microsoft.com/office/drawing/2014/main" id="{EFDCFE1C-156C-40C6-97C3-F82FF3B0515F}"/>
              </a:ext>
            </a:extLst>
          </p:cNvPr>
          <p:cNvSpPr txBox="1">
            <a:spLocks/>
          </p:cNvSpPr>
          <p:nvPr/>
        </p:nvSpPr>
        <p:spPr>
          <a:xfrm>
            <a:off x="159079" y="390403"/>
            <a:ext cx="8404513" cy="1661993"/>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800" dirty="0"/>
              <a:t>A company annually produces and sells 10,000 units of a product. The 10,000 units are produced in several production runs of equal sizes. The number of units in a production run is called the lot size. Sales are uniformly distributed throughout the year. The company wishes to determine the lot size that will minimize total annual setup costs and carrying costs. This number is referred to as the </a:t>
            </a:r>
            <a:r>
              <a:rPr lang="en-US" altLang="en-US" sz="1800" b="1" dirty="0"/>
              <a:t>economic lot size</a:t>
            </a:r>
            <a:r>
              <a:rPr lang="en-US" altLang="en-US" sz="1800" dirty="0"/>
              <a:t>. The</a:t>
            </a:r>
            <a:endParaRPr lang="en-IN" sz="1800" dirty="0"/>
          </a:p>
        </p:txBody>
      </p:sp>
      <p:sp>
        <p:nvSpPr>
          <p:cNvPr id="4" name="Content Placeholder 27">
            <a:extLst>
              <a:ext uri="{FF2B5EF4-FFF2-40B4-BE49-F238E27FC236}">
                <a16:creationId xmlns:a16="http://schemas.microsoft.com/office/drawing/2014/main" id="{CBEA25F0-8523-481C-BBB6-E2325F611CCB}"/>
              </a:ext>
            </a:extLst>
          </p:cNvPr>
          <p:cNvSpPr txBox="1">
            <a:spLocks/>
          </p:cNvSpPr>
          <p:nvPr/>
        </p:nvSpPr>
        <p:spPr>
          <a:xfrm>
            <a:off x="165408" y="2030217"/>
            <a:ext cx="3451765" cy="276999"/>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800" dirty="0"/>
              <a:t>production cost of each unit is</a:t>
            </a:r>
            <a:endParaRPr lang="en-IN" sz="1800" dirty="0"/>
          </a:p>
        </p:txBody>
      </p:sp>
      <p:graphicFrame>
        <p:nvGraphicFramePr>
          <p:cNvPr id="5" name="Object 4" descr="20 dollar,">
            <a:extLst>
              <a:ext uri="{FF2B5EF4-FFF2-40B4-BE49-F238E27FC236}">
                <a16:creationId xmlns:a16="http://schemas.microsoft.com/office/drawing/2014/main" id="{88074E65-4FD6-4981-B579-A74ECCA09523}"/>
              </a:ext>
            </a:extLst>
          </p:cNvPr>
          <p:cNvGraphicFramePr>
            <a:graphicFrameLocks noChangeAspect="1"/>
          </p:cNvGraphicFramePr>
          <p:nvPr>
            <p:extLst>
              <p:ext uri="{D42A27DB-BD31-4B8C-83A1-F6EECF244321}">
                <p14:modId xmlns:p14="http://schemas.microsoft.com/office/powerpoint/2010/main" val="4215068583"/>
              </p:ext>
            </p:extLst>
          </p:nvPr>
        </p:nvGraphicFramePr>
        <p:xfrm>
          <a:off x="3671279" y="2005894"/>
          <a:ext cx="578715" cy="365125"/>
        </p:xfrm>
        <a:graphic>
          <a:graphicData uri="http://schemas.openxmlformats.org/presentationml/2006/ole">
            <mc:AlternateContent xmlns:mc="http://schemas.openxmlformats.org/markup-compatibility/2006">
              <mc:Choice xmlns:v="urn:schemas-microsoft-com:vml" Requires="v">
                <p:oleObj spid="_x0000_s100381" name="Equation" r:id="rId3" imgW="304560" imgH="190440" progId="Equation.DSMT4">
                  <p:embed/>
                </p:oleObj>
              </mc:Choice>
              <mc:Fallback>
                <p:oleObj name="Equation" r:id="rId3" imgW="304560" imgH="190440" progId="Equation.DSMT4">
                  <p:embed/>
                  <p:pic>
                    <p:nvPicPr>
                      <p:cNvPr id="39" name="Object 38" descr="20 dollar,">
                        <a:extLst>
                          <a:ext uri="{FF2B5EF4-FFF2-40B4-BE49-F238E27FC236}">
                            <a16:creationId xmlns:a16="http://schemas.microsoft.com/office/drawing/2014/main" id="{14B95320-8CAA-4D4A-8E59-CFEFAC254C66}"/>
                          </a:ext>
                        </a:extLst>
                      </p:cNvPr>
                      <p:cNvPicPr>
                        <a:picLocks noChangeAspect="1" noChangeArrowheads="1"/>
                      </p:cNvPicPr>
                      <p:nvPr/>
                    </p:nvPicPr>
                    <p:blipFill>
                      <a:blip r:embed="rId4"/>
                      <a:srcRect/>
                      <a:stretch>
                        <a:fillRect/>
                      </a:stretch>
                    </p:blipFill>
                    <p:spPr bwMode="auto">
                      <a:xfrm>
                        <a:off x="3671279" y="2005894"/>
                        <a:ext cx="57871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8">
            <a:extLst>
              <a:ext uri="{FF2B5EF4-FFF2-40B4-BE49-F238E27FC236}">
                <a16:creationId xmlns:a16="http://schemas.microsoft.com/office/drawing/2014/main" id="{DAB66C17-AABE-4BD6-9851-6B608BC4269E}"/>
              </a:ext>
            </a:extLst>
          </p:cNvPr>
          <p:cNvSpPr txBox="1">
            <a:spLocks/>
          </p:cNvSpPr>
          <p:nvPr/>
        </p:nvSpPr>
        <p:spPr>
          <a:xfrm>
            <a:off x="4332068" y="2052396"/>
            <a:ext cx="4231524" cy="276999"/>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800"/>
              <a:t>and carrying costs (insurance,</a:t>
            </a:r>
            <a:endParaRPr lang="en-IN" sz="1800" dirty="0"/>
          </a:p>
        </p:txBody>
      </p:sp>
      <p:sp>
        <p:nvSpPr>
          <p:cNvPr id="7" name="Content Placeholder 29">
            <a:extLst>
              <a:ext uri="{FF2B5EF4-FFF2-40B4-BE49-F238E27FC236}">
                <a16:creationId xmlns:a16="http://schemas.microsoft.com/office/drawing/2014/main" id="{B943DD57-82BA-4C3F-B40F-47C46AB339B1}"/>
              </a:ext>
            </a:extLst>
          </p:cNvPr>
          <p:cNvSpPr>
            <a:spLocks noGrp="1"/>
          </p:cNvSpPr>
          <p:nvPr>
            <p:ph sz="quarter" idx="14"/>
          </p:nvPr>
        </p:nvSpPr>
        <p:spPr>
          <a:xfrm>
            <a:off x="138730" y="2495428"/>
            <a:ext cx="4702174" cy="276999"/>
          </a:xfrm>
        </p:spPr>
        <p:txBody>
          <a:bodyPr wrap="square" lIns="0" tIns="0" rIns="0" bIns="0">
            <a:spAutoFit/>
          </a:bodyPr>
          <a:lstStyle/>
          <a:p>
            <a:pPr marL="0" indent="0">
              <a:buNone/>
            </a:pPr>
            <a:r>
              <a:rPr lang="en-US" altLang="en-US" sz="1800" dirty="0"/>
              <a:t>interest, storage, etc.) are estimated to be</a:t>
            </a:r>
            <a:endParaRPr lang="en-IN" sz="1800" dirty="0"/>
          </a:p>
        </p:txBody>
      </p:sp>
      <p:graphicFrame>
        <p:nvGraphicFramePr>
          <p:cNvPr id="8" name="Object 7" descr="10 percentage">
            <a:extLst>
              <a:ext uri="{FF2B5EF4-FFF2-40B4-BE49-F238E27FC236}">
                <a16:creationId xmlns:a16="http://schemas.microsoft.com/office/drawing/2014/main" id="{2DABD9BD-E700-497E-B4E0-7D1A61CC33DF}"/>
              </a:ext>
            </a:extLst>
          </p:cNvPr>
          <p:cNvGraphicFramePr>
            <a:graphicFrameLocks noChangeAspect="1"/>
          </p:cNvGraphicFramePr>
          <p:nvPr>
            <p:extLst>
              <p:ext uri="{D42A27DB-BD31-4B8C-83A1-F6EECF244321}">
                <p14:modId xmlns:p14="http://schemas.microsoft.com/office/powerpoint/2010/main" val="3078316335"/>
              </p:ext>
            </p:extLst>
          </p:nvPr>
        </p:nvGraphicFramePr>
        <p:xfrm>
          <a:off x="4902817" y="2464650"/>
          <a:ext cx="584970" cy="359982"/>
        </p:xfrm>
        <a:graphic>
          <a:graphicData uri="http://schemas.openxmlformats.org/presentationml/2006/ole">
            <mc:AlternateContent xmlns:mc="http://schemas.openxmlformats.org/markup-compatibility/2006">
              <mc:Choice xmlns:v="urn:schemas-microsoft-com:vml" Requires="v">
                <p:oleObj spid="_x0000_s100382" name="Equation" r:id="rId5" imgW="330120" imgH="203040" progId="Equation.DSMT4">
                  <p:embed/>
                </p:oleObj>
              </mc:Choice>
              <mc:Fallback>
                <p:oleObj name="Equation" r:id="rId5" imgW="330120" imgH="203040" progId="Equation.DSMT4">
                  <p:embed/>
                  <p:pic>
                    <p:nvPicPr>
                      <p:cNvPr id="40" name="Object 39" descr="10 percentage">
                        <a:extLst>
                          <a:ext uri="{FF2B5EF4-FFF2-40B4-BE49-F238E27FC236}">
                            <a16:creationId xmlns:a16="http://schemas.microsoft.com/office/drawing/2014/main" id="{84FBB266-49F7-4277-B6DE-1A75DEFF0C77}"/>
                          </a:ext>
                        </a:extLst>
                      </p:cNvPr>
                      <p:cNvPicPr/>
                      <p:nvPr/>
                    </p:nvPicPr>
                    <p:blipFill>
                      <a:blip r:embed="rId6"/>
                      <a:stretch>
                        <a:fillRect/>
                      </a:stretch>
                    </p:blipFill>
                    <p:spPr>
                      <a:xfrm>
                        <a:off x="4902817" y="2464650"/>
                        <a:ext cx="584970" cy="359982"/>
                      </a:xfrm>
                      <a:prstGeom prst="rect">
                        <a:avLst/>
                      </a:prstGeom>
                    </p:spPr>
                  </p:pic>
                </p:oleObj>
              </mc:Fallback>
            </mc:AlternateContent>
          </a:graphicData>
        </a:graphic>
      </p:graphicFrame>
      <p:sp>
        <p:nvSpPr>
          <p:cNvPr id="9" name="Content Placeholder 30">
            <a:extLst>
              <a:ext uri="{FF2B5EF4-FFF2-40B4-BE49-F238E27FC236}">
                <a16:creationId xmlns:a16="http://schemas.microsoft.com/office/drawing/2014/main" id="{D54DFCB5-79CF-4DF0-9E7D-7ADD0E2F8276}"/>
              </a:ext>
            </a:extLst>
          </p:cNvPr>
          <p:cNvSpPr>
            <a:spLocks noGrp="1"/>
          </p:cNvSpPr>
          <p:nvPr>
            <p:ph sz="quarter" idx="15"/>
          </p:nvPr>
        </p:nvSpPr>
        <p:spPr>
          <a:xfrm>
            <a:off x="5549699" y="2467099"/>
            <a:ext cx="3025927" cy="276999"/>
          </a:xfrm>
        </p:spPr>
        <p:txBody>
          <a:bodyPr wrap="square" lIns="0" tIns="0" rIns="0" bIns="0">
            <a:spAutoFit/>
          </a:bodyPr>
          <a:lstStyle/>
          <a:p>
            <a:pPr marL="0" indent="0">
              <a:buNone/>
            </a:pPr>
            <a:r>
              <a:rPr lang="en-US" altLang="en-US" sz="1800" dirty="0"/>
              <a:t>of the value of the average</a:t>
            </a:r>
            <a:endParaRPr lang="en-IN" sz="1800" dirty="0"/>
          </a:p>
        </p:txBody>
      </p:sp>
      <p:sp>
        <p:nvSpPr>
          <p:cNvPr id="10" name="Content Placeholder 31">
            <a:extLst>
              <a:ext uri="{FF2B5EF4-FFF2-40B4-BE49-F238E27FC236}">
                <a16:creationId xmlns:a16="http://schemas.microsoft.com/office/drawing/2014/main" id="{5122AC83-18AD-402C-BAC7-B9F77ADE5761}"/>
              </a:ext>
            </a:extLst>
          </p:cNvPr>
          <p:cNvSpPr txBox="1">
            <a:spLocks/>
          </p:cNvSpPr>
          <p:nvPr/>
        </p:nvSpPr>
        <p:spPr>
          <a:xfrm>
            <a:off x="159220" y="2910667"/>
            <a:ext cx="5203364" cy="276999"/>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800"/>
              <a:t>inventory. Setup costs per production run are</a:t>
            </a:r>
            <a:endParaRPr lang="en-IN" sz="1800" dirty="0"/>
          </a:p>
        </p:txBody>
      </p:sp>
      <p:graphicFrame>
        <p:nvGraphicFramePr>
          <p:cNvPr id="11" name="Object 10" descr="40 dollar,">
            <a:extLst>
              <a:ext uri="{FF2B5EF4-FFF2-40B4-BE49-F238E27FC236}">
                <a16:creationId xmlns:a16="http://schemas.microsoft.com/office/drawing/2014/main" id="{696BA3FF-A3B8-4F17-9F7E-441B74446C5D}"/>
              </a:ext>
            </a:extLst>
          </p:cNvPr>
          <p:cNvGraphicFramePr>
            <a:graphicFrameLocks noChangeAspect="1"/>
          </p:cNvGraphicFramePr>
          <p:nvPr>
            <p:extLst>
              <p:ext uri="{D42A27DB-BD31-4B8C-83A1-F6EECF244321}">
                <p14:modId xmlns:p14="http://schemas.microsoft.com/office/powerpoint/2010/main" val="373835227"/>
              </p:ext>
            </p:extLst>
          </p:nvPr>
        </p:nvGraphicFramePr>
        <p:xfrm>
          <a:off x="4890502" y="2872478"/>
          <a:ext cx="609600" cy="374650"/>
        </p:xfrm>
        <a:graphic>
          <a:graphicData uri="http://schemas.openxmlformats.org/presentationml/2006/ole">
            <mc:AlternateContent xmlns:mc="http://schemas.openxmlformats.org/markup-compatibility/2006">
              <mc:Choice xmlns:v="urn:schemas-microsoft-com:vml" Requires="v">
                <p:oleObj spid="_x0000_s100383" name="Equation" r:id="rId7" imgW="291960" imgH="177480" progId="Equation.DSMT4">
                  <p:embed/>
                </p:oleObj>
              </mc:Choice>
              <mc:Fallback>
                <p:oleObj name="Equation" r:id="rId7" imgW="291960" imgH="177480" progId="Equation.DSMT4">
                  <p:embed/>
                  <p:pic>
                    <p:nvPicPr>
                      <p:cNvPr id="41" name="Object 40" descr="40 dollar,">
                        <a:extLst>
                          <a:ext uri="{FF2B5EF4-FFF2-40B4-BE49-F238E27FC236}">
                            <a16:creationId xmlns:a16="http://schemas.microsoft.com/office/drawing/2014/main" id="{06F2A477-43C8-418F-8B46-9DA19C464FA6}"/>
                          </a:ext>
                        </a:extLst>
                      </p:cNvPr>
                      <p:cNvPicPr>
                        <a:picLocks noChangeAspect="1" noChangeArrowheads="1"/>
                      </p:cNvPicPr>
                      <p:nvPr/>
                    </p:nvPicPr>
                    <p:blipFill>
                      <a:blip r:embed="rId8"/>
                      <a:srcRect/>
                      <a:stretch>
                        <a:fillRect/>
                      </a:stretch>
                    </p:blipFill>
                    <p:spPr bwMode="auto">
                      <a:xfrm>
                        <a:off x="4890502" y="2872478"/>
                        <a:ext cx="609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Content Placeholder 32">
            <a:extLst>
              <a:ext uri="{FF2B5EF4-FFF2-40B4-BE49-F238E27FC236}">
                <a16:creationId xmlns:a16="http://schemas.microsoft.com/office/drawing/2014/main" id="{5F470B58-91EE-426C-99D8-2AE2F058973F}"/>
              </a:ext>
            </a:extLst>
          </p:cNvPr>
          <p:cNvSpPr>
            <a:spLocks noGrp="1"/>
          </p:cNvSpPr>
          <p:nvPr>
            <p:ph sz="quarter" idx="17"/>
          </p:nvPr>
        </p:nvSpPr>
        <p:spPr>
          <a:xfrm>
            <a:off x="5549699" y="2931657"/>
            <a:ext cx="3539993" cy="630942"/>
          </a:xfrm>
        </p:spPr>
        <p:txBody>
          <a:bodyPr wrap="square" lIns="0" tIns="0" rIns="0" bIns="0">
            <a:spAutoFit/>
          </a:bodyPr>
          <a:lstStyle/>
          <a:p>
            <a:pPr marL="0" indent="0" algn="l">
              <a:spcBef>
                <a:spcPts val="600"/>
              </a:spcBef>
            </a:pPr>
            <a:r>
              <a:rPr lang="en-US" altLang="en-US" sz="1800" dirty="0"/>
              <a:t>Find the economic lot size.</a:t>
            </a:r>
            <a:endParaRPr lang="en-US" sz="1800" dirty="0"/>
          </a:p>
          <a:p>
            <a:pPr marL="0" indent="0" algn="l">
              <a:spcBef>
                <a:spcPts val="600"/>
              </a:spcBef>
              <a:buNone/>
            </a:pPr>
            <a:endParaRPr lang="en-US" sz="1800" dirty="0"/>
          </a:p>
        </p:txBody>
      </p:sp>
      <p:sp>
        <p:nvSpPr>
          <p:cNvPr id="14" name="Rectangle 13">
            <a:extLst>
              <a:ext uri="{FF2B5EF4-FFF2-40B4-BE49-F238E27FC236}">
                <a16:creationId xmlns:a16="http://schemas.microsoft.com/office/drawing/2014/main" id="{C675CE87-724A-4868-8F50-82716370C155}"/>
              </a:ext>
            </a:extLst>
          </p:cNvPr>
          <p:cNvSpPr/>
          <p:nvPr/>
        </p:nvSpPr>
        <p:spPr>
          <a:xfrm>
            <a:off x="138730" y="3225855"/>
            <a:ext cx="891591" cy="307777"/>
          </a:xfrm>
          <a:prstGeom prst="rect">
            <a:avLst/>
          </a:prstGeom>
        </p:spPr>
        <p:txBody>
          <a:bodyPr wrap="none">
            <a:spAutoFit/>
          </a:bodyPr>
          <a:lstStyle/>
          <a:p>
            <a:pPr>
              <a:spcBef>
                <a:spcPts val="1000"/>
              </a:spcBef>
            </a:pPr>
            <a:r>
              <a:rPr lang="en-US" altLang="en-US" dirty="0">
                <a:solidFill>
                  <a:srgbClr val="0070C0"/>
                </a:solidFill>
              </a:rPr>
              <a:t>Solution</a:t>
            </a:r>
            <a:r>
              <a:rPr lang="en-US" altLang="en-US" b="1" dirty="0">
                <a:solidFill>
                  <a:schemeClr val="tx1"/>
                </a:solidFill>
              </a:rPr>
              <a:t>:</a:t>
            </a:r>
          </a:p>
        </p:txBody>
      </p:sp>
      <p:sp>
        <p:nvSpPr>
          <p:cNvPr id="21" name="Content Placeholder 21">
            <a:extLst>
              <a:ext uri="{FF2B5EF4-FFF2-40B4-BE49-F238E27FC236}">
                <a16:creationId xmlns:a16="http://schemas.microsoft.com/office/drawing/2014/main" id="{EDE40DF5-41E2-4B5F-8F20-8A0648CC0DDC}"/>
              </a:ext>
            </a:extLst>
          </p:cNvPr>
          <p:cNvSpPr txBox="1">
            <a:spLocks/>
          </p:cNvSpPr>
          <p:nvPr/>
        </p:nvSpPr>
        <p:spPr>
          <a:xfrm>
            <a:off x="1139781" y="3215459"/>
            <a:ext cx="2159979" cy="307777"/>
          </a:xfrm>
          <a:prstGeom prst="rect">
            <a:avLst/>
          </a:prstGeom>
        </p:spPr>
        <p:txBody>
          <a:bodyPr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a:t>Carrying costs are </a:t>
            </a:r>
            <a:endParaRPr lang="en-US" sz="2000" dirty="0"/>
          </a:p>
        </p:txBody>
      </p:sp>
      <p:sp>
        <p:nvSpPr>
          <p:cNvPr id="22" name="Content Placeholder 22">
            <a:extLst>
              <a:ext uri="{FF2B5EF4-FFF2-40B4-BE49-F238E27FC236}">
                <a16:creationId xmlns:a16="http://schemas.microsoft.com/office/drawing/2014/main" id="{B162D619-F5B0-46DB-A3F6-EEF5C1596D1E}"/>
              </a:ext>
            </a:extLst>
          </p:cNvPr>
          <p:cNvSpPr txBox="1">
            <a:spLocks/>
          </p:cNvSpPr>
          <p:nvPr/>
        </p:nvSpPr>
        <p:spPr>
          <a:xfrm>
            <a:off x="3216272" y="3628605"/>
            <a:ext cx="2461837" cy="307777"/>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a:t>Total setup costs are </a:t>
            </a:r>
            <a:endParaRPr lang="en-US" sz="2000" dirty="0"/>
          </a:p>
        </p:txBody>
      </p:sp>
      <p:graphicFrame>
        <p:nvGraphicFramePr>
          <p:cNvPr id="23" name="Object 22" descr="40 left parenthesis 10,000 over q right parenthesis equals 400,000 over q.">
            <a:extLst>
              <a:ext uri="{FF2B5EF4-FFF2-40B4-BE49-F238E27FC236}">
                <a16:creationId xmlns:a16="http://schemas.microsoft.com/office/drawing/2014/main" id="{3AC9178A-1B9A-4212-8856-4269699FD206}"/>
              </a:ext>
            </a:extLst>
          </p:cNvPr>
          <p:cNvGraphicFramePr>
            <a:graphicFrameLocks noChangeAspect="1"/>
          </p:cNvGraphicFramePr>
          <p:nvPr>
            <p:extLst>
              <p:ext uri="{D42A27DB-BD31-4B8C-83A1-F6EECF244321}">
                <p14:modId xmlns:p14="http://schemas.microsoft.com/office/powerpoint/2010/main" val="3865974907"/>
              </p:ext>
            </p:extLst>
          </p:nvPr>
        </p:nvGraphicFramePr>
        <p:xfrm>
          <a:off x="5721724" y="3533632"/>
          <a:ext cx="1914344" cy="608533"/>
        </p:xfrm>
        <a:graphic>
          <a:graphicData uri="http://schemas.openxmlformats.org/presentationml/2006/ole">
            <mc:AlternateContent xmlns:mc="http://schemas.openxmlformats.org/markup-compatibility/2006">
              <mc:Choice xmlns:v="urn:schemas-microsoft-com:vml" Requires="v">
                <p:oleObj spid="_x0000_s100384" name="Equation" r:id="rId9" imgW="1435100" imgH="457200" progId="Equation.DSMT4">
                  <p:embed/>
                </p:oleObj>
              </mc:Choice>
              <mc:Fallback>
                <p:oleObj name="Equation" r:id="rId9" imgW="1435100" imgH="457200" progId="Equation.DSMT4">
                  <p:embed/>
                  <p:pic>
                    <p:nvPicPr>
                      <p:cNvPr id="36" name="Object 35" descr="40 left parenthesis 10,000 over q right parenthesis equals 400,000 over q.">
                        <a:extLst>
                          <a:ext uri="{FF2B5EF4-FFF2-40B4-BE49-F238E27FC236}">
                            <a16:creationId xmlns:a16="http://schemas.microsoft.com/office/drawing/2014/main" id="{6996E548-3CB5-4331-9387-D0CF83755B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1724" y="3533632"/>
                        <a:ext cx="1914344" cy="608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Content Placeholder 24">
            <a:extLst>
              <a:ext uri="{FF2B5EF4-FFF2-40B4-BE49-F238E27FC236}">
                <a16:creationId xmlns:a16="http://schemas.microsoft.com/office/drawing/2014/main" id="{FB9E0B23-0DE2-4B28-8A6B-5C412D9B5C5B}"/>
              </a:ext>
            </a:extLst>
          </p:cNvPr>
          <p:cNvSpPr txBox="1">
            <a:spLocks/>
          </p:cNvSpPr>
          <p:nvPr/>
        </p:nvSpPr>
        <p:spPr>
          <a:xfrm>
            <a:off x="71825" y="4040087"/>
            <a:ext cx="4226277" cy="307777"/>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a:t>Therefore, the total cost C is given by</a:t>
            </a:r>
            <a:endParaRPr lang="en-US" sz="2000" dirty="0"/>
          </a:p>
        </p:txBody>
      </p:sp>
      <p:graphicFrame>
        <p:nvGraphicFramePr>
          <p:cNvPr id="25" name="Object 24" descr="Cap C equals q plus start fraction 400,000 over q end fraction.">
            <a:extLst>
              <a:ext uri="{FF2B5EF4-FFF2-40B4-BE49-F238E27FC236}">
                <a16:creationId xmlns:a16="http://schemas.microsoft.com/office/drawing/2014/main" id="{2586F41D-AAB5-4669-AD9F-BAD38EBD2500}"/>
              </a:ext>
            </a:extLst>
          </p:cNvPr>
          <p:cNvGraphicFramePr>
            <a:graphicFrameLocks noChangeAspect="1"/>
          </p:cNvGraphicFramePr>
          <p:nvPr>
            <p:extLst>
              <p:ext uri="{D42A27DB-BD31-4B8C-83A1-F6EECF244321}">
                <p14:modId xmlns:p14="http://schemas.microsoft.com/office/powerpoint/2010/main" val="3895590735"/>
              </p:ext>
            </p:extLst>
          </p:nvPr>
        </p:nvGraphicFramePr>
        <p:xfrm>
          <a:off x="4450953" y="3948753"/>
          <a:ext cx="1492174" cy="613604"/>
        </p:xfrm>
        <a:graphic>
          <a:graphicData uri="http://schemas.openxmlformats.org/presentationml/2006/ole">
            <mc:AlternateContent xmlns:mc="http://schemas.openxmlformats.org/markup-compatibility/2006">
              <mc:Choice xmlns:v="urn:schemas-microsoft-com:vml" Requires="v">
                <p:oleObj spid="_x0000_s100385" name="Equation" r:id="rId11" imgW="1016000" imgH="419100" progId="Equation.DSMT4">
                  <p:embed/>
                </p:oleObj>
              </mc:Choice>
              <mc:Fallback>
                <p:oleObj name="Equation" r:id="rId11" imgW="1016000" imgH="419100" progId="Equation.DSMT4">
                  <p:embed/>
                  <p:pic>
                    <p:nvPicPr>
                      <p:cNvPr id="37" name="Object 36" descr="Cap C equals q plus start fraction 400,000 over q end fraction.">
                        <a:extLst>
                          <a:ext uri="{FF2B5EF4-FFF2-40B4-BE49-F238E27FC236}">
                            <a16:creationId xmlns:a16="http://schemas.microsoft.com/office/drawing/2014/main" id="{C111E6AA-6412-499F-97E5-093120414C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0953" y="3948753"/>
                        <a:ext cx="1492174" cy="6136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descr="d cap C over dq equals q squared minus 400000 over q squared. Setting d cap C over dq equals 0, we find q equals 200 root 10 almost equals 632.5.">
            <a:extLst>
              <a:ext uri="{FF2B5EF4-FFF2-40B4-BE49-F238E27FC236}">
                <a16:creationId xmlns:a16="http://schemas.microsoft.com/office/drawing/2014/main" id="{4932CFF8-7686-4E1F-9708-914089971EDF}"/>
              </a:ext>
            </a:extLst>
          </p:cNvPr>
          <p:cNvGraphicFramePr>
            <a:graphicFrameLocks noChangeAspect="1"/>
          </p:cNvGraphicFramePr>
          <p:nvPr>
            <p:extLst>
              <p:ext uri="{D42A27DB-BD31-4B8C-83A1-F6EECF244321}">
                <p14:modId xmlns:p14="http://schemas.microsoft.com/office/powerpoint/2010/main" val="4144581343"/>
              </p:ext>
            </p:extLst>
          </p:nvPr>
        </p:nvGraphicFramePr>
        <p:xfrm>
          <a:off x="980390" y="4583104"/>
          <a:ext cx="6335465" cy="690306"/>
        </p:xfrm>
        <a:graphic>
          <a:graphicData uri="http://schemas.openxmlformats.org/presentationml/2006/ole">
            <mc:AlternateContent xmlns:mc="http://schemas.openxmlformats.org/markup-compatibility/2006">
              <mc:Choice xmlns:v="urn:schemas-microsoft-com:vml" Requires="v">
                <p:oleObj spid="_x0000_s100386" name="Equation" r:id="rId13" imgW="3937000" imgH="431800" progId="Equation.DSMT4">
                  <p:embed/>
                </p:oleObj>
              </mc:Choice>
              <mc:Fallback>
                <p:oleObj name="Equation" r:id="rId13" imgW="3937000" imgH="431800" progId="Equation.DSMT4">
                  <p:embed/>
                  <p:pic>
                    <p:nvPicPr>
                      <p:cNvPr id="38" name="Object 37" descr="d cap C over dq equals q squared minus 400000 over q squared. Setting d cap C over dq equals 0, we find q equals 200 root 10 almost equals 632.5.">
                        <a:extLst>
                          <a:ext uri="{FF2B5EF4-FFF2-40B4-BE49-F238E27FC236}">
                            <a16:creationId xmlns:a16="http://schemas.microsoft.com/office/drawing/2014/main" id="{1B3D780E-CBF2-4193-9A08-B593FA8B1A1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0390" y="4583104"/>
                        <a:ext cx="6335465" cy="690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descr="0.10 left parenthesis 20 right parenthesis left parenthesis q over 2 right parenthesis equals q.">
            <a:extLst>
              <a:ext uri="{FF2B5EF4-FFF2-40B4-BE49-F238E27FC236}">
                <a16:creationId xmlns:a16="http://schemas.microsoft.com/office/drawing/2014/main" id="{030B4288-E5FF-492C-A7EB-E487B8791D9F}"/>
              </a:ext>
            </a:extLst>
          </p:cNvPr>
          <p:cNvGraphicFramePr>
            <a:graphicFrameLocks noChangeAspect="1"/>
          </p:cNvGraphicFramePr>
          <p:nvPr>
            <p:extLst>
              <p:ext uri="{D42A27DB-BD31-4B8C-83A1-F6EECF244321}">
                <p14:modId xmlns:p14="http://schemas.microsoft.com/office/powerpoint/2010/main" val="1498995432"/>
              </p:ext>
            </p:extLst>
          </p:nvPr>
        </p:nvGraphicFramePr>
        <p:xfrm>
          <a:off x="3409220" y="3091177"/>
          <a:ext cx="1561902" cy="627551"/>
        </p:xfrm>
        <a:graphic>
          <a:graphicData uri="http://schemas.openxmlformats.org/presentationml/2006/ole">
            <mc:AlternateContent xmlns:mc="http://schemas.openxmlformats.org/markup-compatibility/2006">
              <mc:Choice xmlns:v="urn:schemas-microsoft-com:vml" Requires="v">
                <p:oleObj spid="_x0000_s100387" name="Equation" r:id="rId15" imgW="1066800" imgH="431800" progId="Equation.DSMT4">
                  <p:embed/>
                </p:oleObj>
              </mc:Choice>
              <mc:Fallback>
                <p:oleObj name="Equation" r:id="rId15" imgW="1066800" imgH="431800" progId="Equation.DSMT4">
                  <p:embed/>
                  <p:pic>
                    <p:nvPicPr>
                      <p:cNvPr id="35" name="Object 34" descr="0.10 left parenthesis 20 right parenthesis left parenthesis q over 2 right parenthesis equals q.">
                        <a:extLst>
                          <a:ext uri="{FF2B5EF4-FFF2-40B4-BE49-F238E27FC236}">
                            <a16:creationId xmlns:a16="http://schemas.microsoft.com/office/drawing/2014/main" id="{0825DCBC-196C-4905-BB0D-AF6F161DF79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09220" y="3091177"/>
                        <a:ext cx="1561902" cy="627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Content Placeholder 25">
            <a:extLst>
              <a:ext uri="{FF2B5EF4-FFF2-40B4-BE49-F238E27FC236}">
                <a16:creationId xmlns:a16="http://schemas.microsoft.com/office/drawing/2014/main" id="{1BA7BC81-0051-42B5-9FEF-E0F2E6CD361A}"/>
              </a:ext>
            </a:extLst>
          </p:cNvPr>
          <p:cNvSpPr txBox="1">
            <a:spLocks/>
          </p:cNvSpPr>
          <p:nvPr/>
        </p:nvSpPr>
        <p:spPr>
          <a:xfrm>
            <a:off x="423950" y="5437350"/>
            <a:ext cx="8396200" cy="276999"/>
          </a:xfrm>
          <a:prstGeom prst="rect">
            <a:avLst/>
          </a:prstGeom>
          <a:noFill/>
          <a:ln>
            <a:noFill/>
          </a:ln>
        </p:spPr>
        <p:txBody>
          <a:bodyPr lIns="0" tIns="0" rIns="0" bIns="0" anchor="b"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3000" b="0" i="0" u="none" strike="noStrike" cap="none">
                <a:solidFill>
                  <a:schemeClr val="dk1"/>
                </a:solidFill>
                <a:latin typeface="Arial"/>
                <a:ea typeface="Arial"/>
                <a:cs typeface="Arial"/>
                <a:sym typeface="Arial"/>
              </a:defRPr>
            </a:lvl1pPr>
            <a:lvl2pPr marL="558800" marR="0" lvl="1" indent="0" algn="l" rtl="0">
              <a:lnSpc>
                <a:spcPct val="100000"/>
              </a:lnSpc>
              <a:spcBef>
                <a:spcPts val="60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r>
              <a:rPr lang="en-US" sz="1800"/>
              <a:t>Using the first-derivative test, we can conclude that there is an </a:t>
            </a:r>
            <a:r>
              <a:rPr lang="en-US" sz="1800" b="1"/>
              <a:t>absolutea</a:t>
            </a:r>
            <a:endParaRPr lang="en-IN" sz="1800" dirty="0"/>
          </a:p>
        </p:txBody>
      </p:sp>
      <p:sp>
        <p:nvSpPr>
          <p:cNvPr id="29" name="Content Placeholder 26">
            <a:extLst>
              <a:ext uri="{FF2B5EF4-FFF2-40B4-BE49-F238E27FC236}">
                <a16:creationId xmlns:a16="http://schemas.microsoft.com/office/drawing/2014/main" id="{978E4B4A-D12B-4404-B06B-C5AF5439C914}"/>
              </a:ext>
            </a:extLst>
          </p:cNvPr>
          <p:cNvSpPr txBox="1">
            <a:spLocks/>
          </p:cNvSpPr>
          <p:nvPr/>
        </p:nvSpPr>
        <p:spPr>
          <a:xfrm>
            <a:off x="407602" y="5777515"/>
            <a:ext cx="1347468" cy="276999"/>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22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r>
              <a:rPr lang="en-US" sz="1800"/>
              <a:t>minimum at</a:t>
            </a:r>
            <a:endParaRPr lang="en-IN" sz="1800" dirty="0"/>
          </a:p>
        </p:txBody>
      </p:sp>
      <p:graphicFrame>
        <p:nvGraphicFramePr>
          <p:cNvPr id="30" name="Object 29" descr="q equals 632.5">
            <a:extLst>
              <a:ext uri="{FF2B5EF4-FFF2-40B4-BE49-F238E27FC236}">
                <a16:creationId xmlns:a16="http://schemas.microsoft.com/office/drawing/2014/main" id="{EC6C0312-450E-4707-BDFE-70E155340B2F}"/>
              </a:ext>
            </a:extLst>
          </p:cNvPr>
          <p:cNvGraphicFramePr>
            <a:graphicFrameLocks noChangeAspect="1"/>
          </p:cNvGraphicFramePr>
          <p:nvPr>
            <p:extLst>
              <p:ext uri="{D42A27DB-BD31-4B8C-83A1-F6EECF244321}">
                <p14:modId xmlns:p14="http://schemas.microsoft.com/office/powerpoint/2010/main" val="2965838902"/>
              </p:ext>
            </p:extLst>
          </p:nvPr>
        </p:nvGraphicFramePr>
        <p:xfrm>
          <a:off x="1806591" y="5776077"/>
          <a:ext cx="1034946" cy="359982"/>
        </p:xfrm>
        <a:graphic>
          <a:graphicData uri="http://schemas.openxmlformats.org/presentationml/2006/ole">
            <mc:AlternateContent xmlns:mc="http://schemas.openxmlformats.org/markup-compatibility/2006">
              <mc:Choice xmlns:v="urn:schemas-microsoft-com:vml" Requires="v">
                <p:oleObj spid="_x0000_s100388" name="Equation" r:id="rId17" imgW="583920" imgH="203040" progId="Equation.DSMT4">
                  <p:embed/>
                </p:oleObj>
              </mc:Choice>
              <mc:Fallback>
                <p:oleObj name="Equation" r:id="rId17" imgW="583920" imgH="203040" progId="Equation.DSMT4">
                  <p:embed/>
                  <p:pic>
                    <p:nvPicPr>
                      <p:cNvPr id="39" name="Object 38" descr="q equals 632.5">
                        <a:extLst>
                          <a:ext uri="{FF2B5EF4-FFF2-40B4-BE49-F238E27FC236}">
                            <a16:creationId xmlns:a16="http://schemas.microsoft.com/office/drawing/2014/main" id="{E310B2B9-EA8E-42BC-98E1-39F4D0B8A469}"/>
                          </a:ext>
                        </a:extLst>
                      </p:cNvPr>
                      <p:cNvPicPr/>
                      <p:nvPr/>
                    </p:nvPicPr>
                    <p:blipFill>
                      <a:blip r:embed="rId18"/>
                      <a:stretch>
                        <a:fillRect/>
                      </a:stretch>
                    </p:blipFill>
                    <p:spPr>
                      <a:xfrm>
                        <a:off x="1806591" y="5776077"/>
                        <a:ext cx="1034946" cy="359982"/>
                      </a:xfrm>
                      <a:prstGeom prst="rect">
                        <a:avLst/>
                      </a:prstGeom>
                    </p:spPr>
                  </p:pic>
                </p:oleObj>
              </mc:Fallback>
            </mc:AlternateContent>
          </a:graphicData>
        </a:graphic>
      </p:graphicFrame>
      <p:sp>
        <p:nvSpPr>
          <p:cNvPr id="31" name="Content Placeholder 27">
            <a:extLst>
              <a:ext uri="{FF2B5EF4-FFF2-40B4-BE49-F238E27FC236}">
                <a16:creationId xmlns:a16="http://schemas.microsoft.com/office/drawing/2014/main" id="{EADDE7BF-8FA7-4B4A-BE0A-58322547071D}"/>
              </a:ext>
            </a:extLst>
          </p:cNvPr>
          <p:cNvSpPr txBox="1">
            <a:spLocks/>
          </p:cNvSpPr>
          <p:nvPr/>
        </p:nvSpPr>
        <p:spPr>
          <a:xfrm>
            <a:off x="2884783" y="5789455"/>
            <a:ext cx="3774782" cy="276999"/>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a:t>The number of production runs is</a:t>
            </a:r>
            <a:endParaRPr lang="en-IN" sz="1800" dirty="0"/>
          </a:p>
        </p:txBody>
      </p:sp>
      <p:graphicFrame>
        <p:nvGraphicFramePr>
          <p:cNvPr id="32" name="Object 31" descr="10,000 over 632.5 almost equals 15.8.">
            <a:extLst>
              <a:ext uri="{FF2B5EF4-FFF2-40B4-BE49-F238E27FC236}">
                <a16:creationId xmlns:a16="http://schemas.microsoft.com/office/drawing/2014/main" id="{1CF307A9-4029-4C35-842B-4553073D466D}"/>
              </a:ext>
            </a:extLst>
          </p:cNvPr>
          <p:cNvGraphicFramePr>
            <a:graphicFrameLocks noChangeAspect="1"/>
          </p:cNvGraphicFramePr>
          <p:nvPr>
            <p:extLst>
              <p:ext uri="{D42A27DB-BD31-4B8C-83A1-F6EECF244321}">
                <p14:modId xmlns:p14="http://schemas.microsoft.com/office/powerpoint/2010/main" val="219467230"/>
              </p:ext>
            </p:extLst>
          </p:nvPr>
        </p:nvGraphicFramePr>
        <p:xfrm>
          <a:off x="6727825" y="5782958"/>
          <a:ext cx="2066925" cy="347663"/>
        </p:xfrm>
        <a:graphic>
          <a:graphicData uri="http://schemas.openxmlformats.org/presentationml/2006/ole">
            <mc:AlternateContent xmlns:mc="http://schemas.openxmlformats.org/markup-compatibility/2006">
              <mc:Choice xmlns:v="urn:schemas-microsoft-com:vml" Requires="v">
                <p:oleObj spid="_x0000_s100389" name="Equation" r:id="rId19" imgW="1282680" imgH="215640" progId="Equation.DSMT4">
                  <p:embed/>
                </p:oleObj>
              </mc:Choice>
              <mc:Fallback>
                <p:oleObj name="Equation" r:id="rId19" imgW="1282680" imgH="215640" progId="Equation.DSMT4">
                  <p:embed/>
                  <p:pic>
                    <p:nvPicPr>
                      <p:cNvPr id="40" name="Object 39" descr="10,000 over 632.5 almost equals 15.8.">
                        <a:extLst>
                          <a:ext uri="{FF2B5EF4-FFF2-40B4-BE49-F238E27FC236}">
                            <a16:creationId xmlns:a16="http://schemas.microsoft.com/office/drawing/2014/main" id="{06E24324-3189-4CBA-9F2B-A8C50B9CBC5C}"/>
                          </a:ext>
                        </a:extLst>
                      </p:cNvPr>
                      <p:cNvPicPr/>
                      <p:nvPr/>
                    </p:nvPicPr>
                    <p:blipFill>
                      <a:blip r:embed="rId20"/>
                      <a:stretch>
                        <a:fillRect/>
                      </a:stretch>
                    </p:blipFill>
                    <p:spPr>
                      <a:xfrm>
                        <a:off x="6727825" y="5782958"/>
                        <a:ext cx="2066925" cy="347663"/>
                      </a:xfrm>
                      <a:prstGeom prst="rect">
                        <a:avLst/>
                      </a:prstGeom>
                    </p:spPr>
                  </p:pic>
                </p:oleObj>
              </mc:Fallback>
            </mc:AlternateContent>
          </a:graphicData>
        </a:graphic>
      </p:graphicFrame>
      <p:sp>
        <p:nvSpPr>
          <p:cNvPr id="33" name="Content Placeholder 28">
            <a:extLst>
              <a:ext uri="{FF2B5EF4-FFF2-40B4-BE49-F238E27FC236}">
                <a16:creationId xmlns:a16="http://schemas.microsoft.com/office/drawing/2014/main" id="{8ACCE01A-8821-4003-99DE-3A4F387FB40E}"/>
              </a:ext>
            </a:extLst>
          </p:cNvPr>
          <p:cNvSpPr txBox="1">
            <a:spLocks/>
          </p:cNvSpPr>
          <p:nvPr/>
        </p:nvSpPr>
        <p:spPr>
          <a:xfrm>
            <a:off x="407325" y="6189766"/>
            <a:ext cx="8412825" cy="276999"/>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lgn="l"/>
            <a:r>
              <a:rPr lang="en-US" sz="1800">
                <a:sym typeface="Symbol" panose="05050102010706020507" pitchFamily="18" charset="2"/>
              </a:rPr>
              <a:t>There would be 16 lots, each having the economic lot size of 625 units.</a:t>
            </a:r>
            <a:endParaRPr lang="en-IN" sz="1800" dirty="0"/>
          </a:p>
        </p:txBody>
      </p:sp>
    </p:spTree>
    <p:extLst>
      <p:ext uri="{BB962C8B-B14F-4D97-AF65-F5344CB8AC3E}">
        <p14:creationId xmlns:p14="http://schemas.microsoft.com/office/powerpoint/2010/main" val="390836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0">
            <a:extLst>
              <a:ext uri="{FF2B5EF4-FFF2-40B4-BE49-F238E27FC236}">
                <a16:creationId xmlns:a16="http://schemas.microsoft.com/office/drawing/2014/main" id="{7B7E89DD-DA93-4BCD-9C00-BADE2CBE7ADE}"/>
              </a:ext>
            </a:extLst>
          </p:cNvPr>
          <p:cNvSpPr>
            <a:spLocks noGrp="1"/>
          </p:cNvSpPr>
          <p:nvPr>
            <p:ph sz="quarter" idx="14"/>
          </p:nvPr>
        </p:nvSpPr>
        <p:spPr>
          <a:xfrm>
            <a:off x="169780" y="49121"/>
            <a:ext cx="8389936" cy="276999"/>
          </a:xfrm>
        </p:spPr>
        <p:txBody>
          <a:bodyPr lIns="0" tIns="0" rIns="0" bIns="0" anchor="ctr">
            <a:spAutoFit/>
          </a:bodyPr>
          <a:lstStyle/>
          <a:p>
            <a:pPr marL="0"/>
            <a:r>
              <a:rPr lang="en-US" sz="1800" b="1" dirty="0">
                <a:solidFill>
                  <a:srgbClr val="0000FF"/>
                </a:solidFill>
                <a:latin typeface="Times New Roman" panose="02020603050405020304" pitchFamily="18" charset="0"/>
                <a:ea typeface="Times New Roman" panose="02020603050405020304" pitchFamily="18" charset="0"/>
              </a:rPr>
              <a:t>Example 4</a:t>
            </a:r>
            <a:r>
              <a:rPr lang="en-US" sz="1800" dirty="0">
                <a:latin typeface="Times New Roman" panose="02020603050405020304" pitchFamily="18" charset="0"/>
                <a:ea typeface="Times New Roman" panose="02020603050405020304" pitchFamily="18" charset="0"/>
              </a:rPr>
              <a:t>: </a:t>
            </a:r>
            <a:r>
              <a:rPr lang="en-US" altLang="en-US" sz="1800" b="1" dirty="0">
                <a:solidFill>
                  <a:schemeClr val="tx1"/>
                </a:solidFill>
              </a:rPr>
              <a:t>Maximizing the Number of Recipients of Health-Care Benefits</a:t>
            </a:r>
            <a:endParaRPr lang="en-US" sz="1800" dirty="0">
              <a:solidFill>
                <a:schemeClr val="tx1"/>
              </a:solidFill>
            </a:endParaRPr>
          </a:p>
        </p:txBody>
      </p:sp>
      <p:sp>
        <p:nvSpPr>
          <p:cNvPr id="3" name="Content Placeholder 11">
            <a:extLst>
              <a:ext uri="{FF2B5EF4-FFF2-40B4-BE49-F238E27FC236}">
                <a16:creationId xmlns:a16="http://schemas.microsoft.com/office/drawing/2014/main" id="{9AD5D271-7ADB-40D7-BD98-01D4BE7C38D1}"/>
              </a:ext>
            </a:extLst>
          </p:cNvPr>
          <p:cNvSpPr>
            <a:spLocks noGrp="1"/>
          </p:cNvSpPr>
          <p:nvPr>
            <p:ph sz="quarter" idx="15"/>
          </p:nvPr>
        </p:nvSpPr>
        <p:spPr>
          <a:xfrm>
            <a:off x="169780" y="319176"/>
            <a:ext cx="8377799" cy="830997"/>
          </a:xfrm>
        </p:spPr>
        <p:txBody>
          <a:bodyPr lIns="0" tIns="0" rIns="0" bIns="0" anchor="ctr">
            <a:spAutoFit/>
          </a:bodyPr>
          <a:lstStyle/>
          <a:p>
            <a:pPr marL="0" indent="0">
              <a:buNone/>
            </a:pPr>
            <a:r>
              <a:rPr lang="en-US" sz="1800" dirty="0"/>
              <a:t>An article in a sociology journal stated that if a particular health-care program for the elderly were initiated, then </a:t>
            </a:r>
            <a:r>
              <a:rPr lang="en-US" sz="1800" i="1" dirty="0"/>
              <a:t>t</a:t>
            </a:r>
            <a:r>
              <a:rPr lang="en-US" sz="1800" dirty="0"/>
              <a:t> years after its start, </a:t>
            </a:r>
            <a:r>
              <a:rPr lang="en-US" sz="1800" i="1" dirty="0"/>
              <a:t>n</a:t>
            </a:r>
            <a:r>
              <a:rPr lang="en-US" sz="1800" dirty="0"/>
              <a:t> thousand elderly people would receive</a:t>
            </a:r>
          </a:p>
        </p:txBody>
      </p:sp>
      <p:sp>
        <p:nvSpPr>
          <p:cNvPr id="4" name="Content Placeholder 13">
            <a:extLst>
              <a:ext uri="{FF2B5EF4-FFF2-40B4-BE49-F238E27FC236}">
                <a16:creationId xmlns:a16="http://schemas.microsoft.com/office/drawing/2014/main" id="{32029F6F-0FE1-4C06-BDAC-84E139E46D36}"/>
              </a:ext>
            </a:extLst>
          </p:cNvPr>
          <p:cNvSpPr>
            <a:spLocks noGrp="1"/>
          </p:cNvSpPr>
          <p:nvPr>
            <p:ph sz="quarter" idx="17"/>
          </p:nvPr>
        </p:nvSpPr>
        <p:spPr>
          <a:xfrm>
            <a:off x="1478699" y="1011055"/>
            <a:ext cx="2940877" cy="276999"/>
          </a:xfrm>
        </p:spPr>
        <p:txBody>
          <a:bodyPr lIns="0" tIns="0" rIns="0" bIns="0" anchor="ctr">
            <a:spAutoFit/>
          </a:bodyPr>
          <a:lstStyle/>
          <a:p>
            <a:pPr marL="0" indent="0">
              <a:buNone/>
            </a:pPr>
            <a:r>
              <a:rPr lang="en-US" sz="1800" dirty="0"/>
              <a:t>direct benefits, where</a:t>
            </a:r>
          </a:p>
        </p:txBody>
      </p:sp>
      <p:graphicFrame>
        <p:nvGraphicFramePr>
          <p:cNvPr id="5" name="Object 4" descr="n equals t cubed over 3 baseline minus 6 t squared plus 32 t, 0 less than or equal to t less than or equal to 12.">
            <a:extLst>
              <a:ext uri="{FF2B5EF4-FFF2-40B4-BE49-F238E27FC236}">
                <a16:creationId xmlns:a16="http://schemas.microsoft.com/office/drawing/2014/main" id="{455E0958-BE10-40B9-A9F3-2403707BD792}"/>
              </a:ext>
            </a:extLst>
          </p:cNvPr>
          <p:cNvGraphicFramePr>
            <a:graphicFrameLocks noChangeAspect="1"/>
          </p:cNvGraphicFramePr>
          <p:nvPr>
            <p:extLst>
              <p:ext uri="{D42A27DB-BD31-4B8C-83A1-F6EECF244321}">
                <p14:modId xmlns:p14="http://schemas.microsoft.com/office/powerpoint/2010/main" val="1588948353"/>
              </p:ext>
            </p:extLst>
          </p:nvPr>
        </p:nvGraphicFramePr>
        <p:xfrm>
          <a:off x="4572000" y="775401"/>
          <a:ext cx="3189909" cy="749543"/>
        </p:xfrm>
        <a:graphic>
          <a:graphicData uri="http://schemas.openxmlformats.org/presentationml/2006/ole">
            <mc:AlternateContent xmlns:mc="http://schemas.openxmlformats.org/markup-compatibility/2006">
              <mc:Choice xmlns:v="urn:schemas-microsoft-com:vml" Requires="v">
                <p:oleObj spid="_x0000_s101392" name="Equation" r:id="rId3" imgW="1739900" imgH="406400" progId="Equation.DSMT4">
                  <p:embed/>
                </p:oleObj>
              </mc:Choice>
              <mc:Fallback>
                <p:oleObj name="Equation" r:id="rId3" imgW="1739900" imgH="406400" progId="Equation.DSMT4">
                  <p:embed/>
                  <p:pic>
                    <p:nvPicPr>
                      <p:cNvPr id="7" name="Object 6" descr="n equals t cubed over 3 baseline minus 6 t squared plus 32 t, 0 less than or equal to t less than or equal to 12.">
                        <a:extLst>
                          <a:ext uri="{FF2B5EF4-FFF2-40B4-BE49-F238E27FC236}">
                            <a16:creationId xmlns:a16="http://schemas.microsoft.com/office/drawing/2014/main" id="{3857657C-C575-46EB-840E-90D359A6E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75401"/>
                        <a:ext cx="3189909" cy="749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14">
            <a:extLst>
              <a:ext uri="{FF2B5EF4-FFF2-40B4-BE49-F238E27FC236}">
                <a16:creationId xmlns:a16="http://schemas.microsoft.com/office/drawing/2014/main" id="{49EB8655-923C-441D-A952-4A37244F16ED}"/>
              </a:ext>
            </a:extLst>
          </p:cNvPr>
          <p:cNvSpPr txBox="1">
            <a:spLocks/>
          </p:cNvSpPr>
          <p:nvPr/>
        </p:nvSpPr>
        <p:spPr>
          <a:xfrm>
            <a:off x="181918" y="1524944"/>
            <a:ext cx="8377798" cy="276999"/>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1800" dirty="0"/>
              <a:t>For what value of </a:t>
            </a:r>
            <a:r>
              <a:rPr lang="en-US" sz="1800" i="1" dirty="0"/>
              <a:t>t</a:t>
            </a:r>
            <a:r>
              <a:rPr lang="en-US" sz="1800" dirty="0"/>
              <a:t> does the maximum number receive benefits? </a:t>
            </a:r>
          </a:p>
        </p:txBody>
      </p:sp>
      <p:sp>
        <p:nvSpPr>
          <p:cNvPr id="8" name="Content Placeholder 22">
            <a:extLst>
              <a:ext uri="{FF2B5EF4-FFF2-40B4-BE49-F238E27FC236}">
                <a16:creationId xmlns:a16="http://schemas.microsoft.com/office/drawing/2014/main" id="{2C403297-1EF2-4C24-B4B6-3092B6829952}"/>
              </a:ext>
            </a:extLst>
          </p:cNvPr>
          <p:cNvSpPr txBox="1">
            <a:spLocks/>
          </p:cNvSpPr>
          <p:nvPr/>
        </p:nvSpPr>
        <p:spPr>
          <a:xfrm>
            <a:off x="127653" y="2093563"/>
            <a:ext cx="1007646" cy="276999"/>
          </a:xfrm>
          <a:prstGeom prst="rect">
            <a:avLst/>
          </a:prstGeom>
        </p:spPr>
        <p:txBody>
          <a:bodyPr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dirty="0">
                <a:solidFill>
                  <a:srgbClr val="0070C0"/>
                </a:solidFill>
              </a:rPr>
              <a:t>Solution</a:t>
            </a:r>
            <a:r>
              <a:rPr lang="en-US" sz="1800" dirty="0"/>
              <a:t>: </a:t>
            </a:r>
          </a:p>
        </p:txBody>
      </p:sp>
      <p:graphicFrame>
        <p:nvGraphicFramePr>
          <p:cNvPr id="9" name="Object 8" descr="dn over dt equals 0 equals t squared minus 12 t plus 32.">
            <a:extLst>
              <a:ext uri="{FF2B5EF4-FFF2-40B4-BE49-F238E27FC236}">
                <a16:creationId xmlns:a16="http://schemas.microsoft.com/office/drawing/2014/main" id="{6FCC4B4C-52B7-4B03-967C-36F357867F4B}"/>
              </a:ext>
            </a:extLst>
          </p:cNvPr>
          <p:cNvGraphicFramePr>
            <a:graphicFrameLocks noChangeAspect="1"/>
          </p:cNvGraphicFramePr>
          <p:nvPr>
            <p:extLst>
              <p:ext uri="{D42A27DB-BD31-4B8C-83A1-F6EECF244321}">
                <p14:modId xmlns:p14="http://schemas.microsoft.com/office/powerpoint/2010/main" val="591939778"/>
              </p:ext>
            </p:extLst>
          </p:nvPr>
        </p:nvGraphicFramePr>
        <p:xfrm>
          <a:off x="1257856" y="2060253"/>
          <a:ext cx="1957816" cy="577487"/>
        </p:xfrm>
        <a:graphic>
          <a:graphicData uri="http://schemas.openxmlformats.org/presentationml/2006/ole">
            <mc:AlternateContent xmlns:mc="http://schemas.openxmlformats.org/markup-compatibility/2006">
              <mc:Choice xmlns:v="urn:schemas-microsoft-com:vml" Requires="v">
                <p:oleObj spid="_x0000_s101393" name="Equation" r:id="rId5" imgW="1320227" imgH="393529" progId="Equation.DSMT4">
                  <p:embed/>
                </p:oleObj>
              </mc:Choice>
              <mc:Fallback>
                <p:oleObj name="Equation" r:id="rId5" imgW="1320227" imgH="393529" progId="Equation.DSMT4">
                  <p:embed/>
                  <p:pic>
                    <p:nvPicPr>
                      <p:cNvPr id="40" name="Object 39" descr="dn over dt equals 0 equals t squared minus 12 t plus 32.">
                        <a:extLst>
                          <a:ext uri="{FF2B5EF4-FFF2-40B4-BE49-F238E27FC236}">
                            <a16:creationId xmlns:a16="http://schemas.microsoft.com/office/drawing/2014/main" id="{0C69AC4C-B511-473C-ABF1-104433FEB6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856" y="2060253"/>
                        <a:ext cx="1957816" cy="577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ntent Placeholder 23">
            <a:extLst>
              <a:ext uri="{FF2B5EF4-FFF2-40B4-BE49-F238E27FC236}">
                <a16:creationId xmlns:a16="http://schemas.microsoft.com/office/drawing/2014/main" id="{324E9B9D-73E3-49AF-AEA0-492A0FA18315}"/>
              </a:ext>
            </a:extLst>
          </p:cNvPr>
          <p:cNvSpPr txBox="1">
            <a:spLocks/>
          </p:cNvSpPr>
          <p:nvPr/>
        </p:nvSpPr>
        <p:spPr>
          <a:xfrm>
            <a:off x="3383169" y="2113598"/>
            <a:ext cx="1044059" cy="276999"/>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a:t>therefore</a:t>
            </a:r>
            <a:endParaRPr lang="en-IN" sz="1800" dirty="0"/>
          </a:p>
        </p:txBody>
      </p:sp>
      <p:graphicFrame>
        <p:nvGraphicFramePr>
          <p:cNvPr id="11" name="Object 10" descr="t equals 4 or t equals 8.">
            <a:extLst>
              <a:ext uri="{FF2B5EF4-FFF2-40B4-BE49-F238E27FC236}">
                <a16:creationId xmlns:a16="http://schemas.microsoft.com/office/drawing/2014/main" id="{1559C718-B97A-47FD-AA4C-10EB6F7AA120}"/>
              </a:ext>
            </a:extLst>
          </p:cNvPr>
          <p:cNvGraphicFramePr>
            <a:graphicFrameLocks noChangeAspect="1"/>
          </p:cNvGraphicFramePr>
          <p:nvPr>
            <p:extLst>
              <p:ext uri="{D42A27DB-BD31-4B8C-83A1-F6EECF244321}">
                <p14:modId xmlns:p14="http://schemas.microsoft.com/office/powerpoint/2010/main" val="1444371062"/>
              </p:ext>
            </p:extLst>
          </p:nvPr>
        </p:nvGraphicFramePr>
        <p:xfrm>
          <a:off x="4574330" y="2064677"/>
          <a:ext cx="1578969" cy="435578"/>
        </p:xfrm>
        <a:graphic>
          <a:graphicData uri="http://schemas.openxmlformats.org/presentationml/2006/ole">
            <mc:AlternateContent xmlns:mc="http://schemas.openxmlformats.org/markup-compatibility/2006">
              <mc:Choice xmlns:v="urn:schemas-microsoft-com:vml" Requires="v">
                <p:oleObj spid="_x0000_s101394" name="Equation" r:id="rId7" imgW="736560" imgH="203040" progId="Equation.DSMT4">
                  <p:embed/>
                </p:oleObj>
              </mc:Choice>
              <mc:Fallback>
                <p:oleObj name="Equation" r:id="rId7" imgW="736560" imgH="203040" progId="Equation.DSMT4">
                  <p:embed/>
                  <p:pic>
                    <p:nvPicPr>
                      <p:cNvPr id="36" name="Object 35" descr="t equals 4 or t equals 8.">
                        <a:extLst>
                          <a:ext uri="{FF2B5EF4-FFF2-40B4-BE49-F238E27FC236}">
                            <a16:creationId xmlns:a16="http://schemas.microsoft.com/office/drawing/2014/main" id="{6D509B67-F9E8-4187-8E22-C6804423C318}"/>
                          </a:ext>
                        </a:extLst>
                      </p:cNvPr>
                      <p:cNvPicPr/>
                      <p:nvPr/>
                    </p:nvPicPr>
                    <p:blipFill>
                      <a:blip r:embed="rId8"/>
                      <a:stretch>
                        <a:fillRect/>
                      </a:stretch>
                    </p:blipFill>
                    <p:spPr>
                      <a:xfrm>
                        <a:off x="4574330" y="2064677"/>
                        <a:ext cx="1578969" cy="435578"/>
                      </a:xfrm>
                      <a:prstGeom prst="rect">
                        <a:avLst/>
                      </a:prstGeom>
                    </p:spPr>
                  </p:pic>
                </p:oleObj>
              </mc:Fallback>
            </mc:AlternateContent>
          </a:graphicData>
        </a:graphic>
      </p:graphicFrame>
      <p:sp>
        <p:nvSpPr>
          <p:cNvPr id="12" name="Content Placeholder 24">
            <a:extLst>
              <a:ext uri="{FF2B5EF4-FFF2-40B4-BE49-F238E27FC236}">
                <a16:creationId xmlns:a16="http://schemas.microsoft.com/office/drawing/2014/main" id="{6566B24B-90AE-47B5-807F-C00C9ABCD2E0}"/>
              </a:ext>
            </a:extLst>
          </p:cNvPr>
          <p:cNvSpPr txBox="1">
            <a:spLocks/>
          </p:cNvSpPr>
          <p:nvPr/>
        </p:nvSpPr>
        <p:spPr>
          <a:xfrm>
            <a:off x="160254" y="2771266"/>
            <a:ext cx="4094993" cy="276999"/>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a:t>Since the domain of </a:t>
            </a:r>
            <a:r>
              <a:rPr lang="en-US" sz="1800" i="1"/>
              <a:t>n</a:t>
            </a:r>
            <a:r>
              <a:rPr lang="en-US" sz="1800"/>
              <a:t> is the closed</a:t>
            </a:r>
            <a:endParaRPr lang="en-IN" sz="1800" dirty="0"/>
          </a:p>
        </p:txBody>
      </p:sp>
      <p:sp>
        <p:nvSpPr>
          <p:cNvPr id="13" name="Content Placeholder 25">
            <a:extLst>
              <a:ext uri="{FF2B5EF4-FFF2-40B4-BE49-F238E27FC236}">
                <a16:creationId xmlns:a16="http://schemas.microsoft.com/office/drawing/2014/main" id="{91E1CD74-9115-4FB0-99FA-6CFE62F07387}"/>
              </a:ext>
            </a:extLst>
          </p:cNvPr>
          <p:cNvSpPr txBox="1">
            <a:spLocks/>
          </p:cNvSpPr>
          <p:nvPr/>
        </p:nvSpPr>
        <p:spPr>
          <a:xfrm>
            <a:off x="145413" y="3238621"/>
            <a:ext cx="911143" cy="276999"/>
          </a:xfrm>
          <a:prstGeom prst="rect">
            <a:avLst/>
          </a:prstGeom>
          <a:noFill/>
          <a:ln>
            <a:noFill/>
          </a:ln>
        </p:spPr>
        <p:txBody>
          <a:bodyPr lIns="0" tIns="0" rIns="0" bIns="0" anchor="b"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3000" b="0" i="0" u="none" strike="noStrike" cap="none">
                <a:solidFill>
                  <a:schemeClr val="dk1"/>
                </a:solidFill>
                <a:latin typeface="Arial"/>
                <a:ea typeface="Arial"/>
                <a:cs typeface="Arial"/>
                <a:sym typeface="Arial"/>
              </a:defRPr>
            </a:lvl1pPr>
            <a:lvl2pPr marL="558800" marR="0" lvl="1" indent="0" algn="l" rtl="0">
              <a:lnSpc>
                <a:spcPct val="100000"/>
              </a:lnSpc>
              <a:spcBef>
                <a:spcPts val="60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r>
              <a:rPr lang="en-US" sz="1800"/>
              <a:t>interval</a:t>
            </a:r>
            <a:endParaRPr lang="en-IN" sz="1800" dirty="0"/>
          </a:p>
        </p:txBody>
      </p:sp>
      <p:graphicFrame>
        <p:nvGraphicFramePr>
          <p:cNvPr id="14" name="Object 13" descr="left parenthesis 0 comma 12 right parenthesis comma">
            <a:extLst>
              <a:ext uri="{FF2B5EF4-FFF2-40B4-BE49-F238E27FC236}">
                <a16:creationId xmlns:a16="http://schemas.microsoft.com/office/drawing/2014/main" id="{5B4BA08F-FC5E-4D2A-A4E4-BF796D3AFA04}"/>
              </a:ext>
            </a:extLst>
          </p:cNvPr>
          <p:cNvGraphicFramePr>
            <a:graphicFrameLocks noChangeAspect="1"/>
          </p:cNvGraphicFramePr>
          <p:nvPr>
            <p:extLst>
              <p:ext uri="{D42A27DB-BD31-4B8C-83A1-F6EECF244321}">
                <p14:modId xmlns:p14="http://schemas.microsoft.com/office/powerpoint/2010/main" val="1626809468"/>
              </p:ext>
            </p:extLst>
          </p:nvPr>
        </p:nvGraphicFramePr>
        <p:xfrm>
          <a:off x="1056556" y="3169993"/>
          <a:ext cx="809958" cy="449976"/>
        </p:xfrm>
        <a:graphic>
          <a:graphicData uri="http://schemas.openxmlformats.org/presentationml/2006/ole">
            <mc:AlternateContent xmlns:mc="http://schemas.openxmlformats.org/markup-compatibility/2006">
              <mc:Choice xmlns:v="urn:schemas-microsoft-com:vml" Requires="v">
                <p:oleObj spid="_x0000_s101395" name="Equation" r:id="rId9" imgW="457200" imgH="253800" progId="Equation.DSMT4">
                  <p:embed/>
                </p:oleObj>
              </mc:Choice>
              <mc:Fallback>
                <p:oleObj name="Equation" r:id="rId9" imgW="457200" imgH="253800" progId="Equation.DSMT4">
                  <p:embed/>
                  <p:pic>
                    <p:nvPicPr>
                      <p:cNvPr id="41" name="Object 40" descr="left parenthesis 0 comma 12 right parenthesis comma">
                        <a:extLst>
                          <a:ext uri="{FF2B5EF4-FFF2-40B4-BE49-F238E27FC236}">
                            <a16:creationId xmlns:a16="http://schemas.microsoft.com/office/drawing/2014/main" id="{C241A903-43EB-484E-9CC4-DBC026424509}"/>
                          </a:ext>
                        </a:extLst>
                      </p:cNvPr>
                      <p:cNvPicPr/>
                      <p:nvPr/>
                    </p:nvPicPr>
                    <p:blipFill>
                      <a:blip r:embed="rId10"/>
                      <a:stretch>
                        <a:fillRect/>
                      </a:stretch>
                    </p:blipFill>
                    <p:spPr>
                      <a:xfrm>
                        <a:off x="1056556" y="3169993"/>
                        <a:ext cx="809958" cy="449976"/>
                      </a:xfrm>
                      <a:prstGeom prst="rect">
                        <a:avLst/>
                      </a:prstGeom>
                    </p:spPr>
                  </p:pic>
                </p:oleObj>
              </mc:Fallback>
            </mc:AlternateContent>
          </a:graphicData>
        </a:graphic>
      </p:graphicFrame>
      <p:sp>
        <p:nvSpPr>
          <p:cNvPr id="15" name="Content Placeholder 26">
            <a:extLst>
              <a:ext uri="{FF2B5EF4-FFF2-40B4-BE49-F238E27FC236}">
                <a16:creationId xmlns:a16="http://schemas.microsoft.com/office/drawing/2014/main" id="{F2FB454C-C246-435B-9EA9-12165CD3CDC6}"/>
              </a:ext>
            </a:extLst>
          </p:cNvPr>
          <p:cNvSpPr txBox="1">
            <a:spLocks/>
          </p:cNvSpPr>
          <p:nvPr/>
        </p:nvSpPr>
        <p:spPr>
          <a:xfrm>
            <a:off x="1866514" y="3226260"/>
            <a:ext cx="2560714" cy="276999"/>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22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r>
              <a:rPr lang="en-US" sz="1800"/>
              <a:t>the absolute maximum</a:t>
            </a:r>
            <a:endParaRPr lang="en-IN" sz="1800" dirty="0"/>
          </a:p>
        </p:txBody>
      </p:sp>
      <p:sp>
        <p:nvSpPr>
          <p:cNvPr id="16" name="Content Placeholder 27">
            <a:extLst>
              <a:ext uri="{FF2B5EF4-FFF2-40B4-BE49-F238E27FC236}">
                <a16:creationId xmlns:a16="http://schemas.microsoft.com/office/drawing/2014/main" id="{FD90C5F8-8DCC-42D3-9742-D14D459C2119}"/>
              </a:ext>
            </a:extLst>
          </p:cNvPr>
          <p:cNvSpPr txBox="1">
            <a:spLocks/>
          </p:cNvSpPr>
          <p:nvPr/>
        </p:nvSpPr>
        <p:spPr>
          <a:xfrm>
            <a:off x="115047" y="3674850"/>
            <a:ext cx="2713671" cy="276999"/>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a:t>value of </a:t>
            </a:r>
            <a:r>
              <a:rPr lang="en-US" sz="1800" i="1"/>
              <a:t>n</a:t>
            </a:r>
            <a:r>
              <a:rPr lang="en-US" sz="1800"/>
              <a:t> must occur at</a:t>
            </a:r>
            <a:endParaRPr lang="en-IN" sz="1800" dirty="0"/>
          </a:p>
        </p:txBody>
      </p:sp>
      <p:graphicFrame>
        <p:nvGraphicFramePr>
          <p:cNvPr id="17" name="Object 16" descr="t equals 0 comma 4 comma 8 or 12 colon">
            <a:extLst>
              <a:ext uri="{FF2B5EF4-FFF2-40B4-BE49-F238E27FC236}">
                <a16:creationId xmlns:a16="http://schemas.microsoft.com/office/drawing/2014/main" id="{4E79B5C0-9357-47FF-A094-F34E43822CE0}"/>
              </a:ext>
            </a:extLst>
          </p:cNvPr>
          <p:cNvGraphicFramePr>
            <a:graphicFrameLocks noChangeAspect="1"/>
          </p:cNvGraphicFramePr>
          <p:nvPr>
            <p:extLst>
              <p:ext uri="{D42A27DB-BD31-4B8C-83A1-F6EECF244321}">
                <p14:modId xmlns:p14="http://schemas.microsoft.com/office/powerpoint/2010/main" val="876274927"/>
              </p:ext>
            </p:extLst>
          </p:nvPr>
        </p:nvGraphicFramePr>
        <p:xfrm>
          <a:off x="2933244" y="3710141"/>
          <a:ext cx="1513557" cy="327256"/>
        </p:xfrm>
        <a:graphic>
          <a:graphicData uri="http://schemas.openxmlformats.org/presentationml/2006/ole">
            <mc:AlternateContent xmlns:mc="http://schemas.openxmlformats.org/markup-compatibility/2006">
              <mc:Choice xmlns:v="urn:schemas-microsoft-com:vml" Requires="v">
                <p:oleObj spid="_x0000_s101396" name="Equation" r:id="rId11" imgW="939600" imgH="203040" progId="Equation.DSMT4">
                  <p:embed/>
                </p:oleObj>
              </mc:Choice>
              <mc:Fallback>
                <p:oleObj name="Equation" r:id="rId11" imgW="939600" imgH="203040" progId="Equation.DSMT4">
                  <p:embed/>
                  <p:pic>
                    <p:nvPicPr>
                      <p:cNvPr id="42" name="Object 41" descr="t equals 0 comma 4 comma 8 or 12 colon">
                        <a:extLst>
                          <a:ext uri="{FF2B5EF4-FFF2-40B4-BE49-F238E27FC236}">
                            <a16:creationId xmlns:a16="http://schemas.microsoft.com/office/drawing/2014/main" id="{D3291FB0-0CA6-40DC-9222-B3A64EBB09EA}"/>
                          </a:ext>
                        </a:extLst>
                      </p:cNvPr>
                      <p:cNvPicPr/>
                      <p:nvPr/>
                    </p:nvPicPr>
                    <p:blipFill>
                      <a:blip r:embed="rId12"/>
                      <a:stretch>
                        <a:fillRect/>
                      </a:stretch>
                    </p:blipFill>
                    <p:spPr>
                      <a:xfrm>
                        <a:off x="2933244" y="3710141"/>
                        <a:ext cx="1513557" cy="327256"/>
                      </a:xfrm>
                      <a:prstGeom prst="rect">
                        <a:avLst/>
                      </a:prstGeom>
                    </p:spPr>
                  </p:pic>
                </p:oleObj>
              </mc:Fallback>
            </mc:AlternateContent>
          </a:graphicData>
        </a:graphic>
      </p:graphicFrame>
      <p:graphicFrame>
        <p:nvGraphicFramePr>
          <p:cNvPr id="18" name="Object 17" descr="n left parenthesis 0 right parenthesis equals 0 semi colon n left parenthesis 4 right parenthesis equals 160 over 3 semi colon n left parenthesis 8 right parenthesis equals 128 over 3 semi colon n left parenthesis 12 right parenthesis equals 96.">
            <a:extLst>
              <a:ext uri="{FF2B5EF4-FFF2-40B4-BE49-F238E27FC236}">
                <a16:creationId xmlns:a16="http://schemas.microsoft.com/office/drawing/2014/main" id="{7867C060-F389-4A91-B50E-90AD3D279BD6}"/>
              </a:ext>
            </a:extLst>
          </p:cNvPr>
          <p:cNvGraphicFramePr>
            <a:graphicFrameLocks noChangeAspect="1"/>
          </p:cNvGraphicFramePr>
          <p:nvPr>
            <p:extLst>
              <p:ext uri="{D42A27DB-BD31-4B8C-83A1-F6EECF244321}">
                <p14:modId xmlns:p14="http://schemas.microsoft.com/office/powerpoint/2010/main" val="1589195774"/>
              </p:ext>
            </p:extLst>
          </p:nvPr>
        </p:nvGraphicFramePr>
        <p:xfrm>
          <a:off x="115871" y="4099684"/>
          <a:ext cx="4547956" cy="649712"/>
        </p:xfrm>
        <a:graphic>
          <a:graphicData uri="http://schemas.openxmlformats.org/presentationml/2006/ole">
            <mc:AlternateContent xmlns:mc="http://schemas.openxmlformats.org/markup-compatibility/2006">
              <mc:Choice xmlns:v="urn:schemas-microsoft-com:vml" Requires="v">
                <p:oleObj spid="_x0000_s101397" name="Equation" r:id="rId13" imgW="2730500" imgH="393700" progId="Equation.DSMT4">
                  <p:embed/>
                </p:oleObj>
              </mc:Choice>
              <mc:Fallback>
                <p:oleObj name="Equation" r:id="rId13" imgW="2730500" imgH="393700" progId="Equation.DSMT4">
                  <p:embed/>
                  <p:pic>
                    <p:nvPicPr>
                      <p:cNvPr id="43" name="Object 42" descr="n left parenthesis 0 right parenthesis equals 0 semi colon n left parenthesis 4 right parenthesis equals 160 over 3 semi colon n left parenthesis 8 right parenthesis equals 128 over 3 semi colon n left parenthesis 12 right parenthesis equals 96.">
                        <a:extLst>
                          <a:ext uri="{FF2B5EF4-FFF2-40B4-BE49-F238E27FC236}">
                            <a16:creationId xmlns:a16="http://schemas.microsoft.com/office/drawing/2014/main" id="{E38E3C7D-8EBB-4F02-B216-896121BCA9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871" y="4099684"/>
                        <a:ext cx="4547956" cy="649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Content Placeholder 28">
            <a:extLst>
              <a:ext uri="{FF2B5EF4-FFF2-40B4-BE49-F238E27FC236}">
                <a16:creationId xmlns:a16="http://schemas.microsoft.com/office/drawing/2014/main" id="{4A103F02-F656-44ED-88E4-484187C293F8}"/>
              </a:ext>
            </a:extLst>
          </p:cNvPr>
          <p:cNvSpPr txBox="1">
            <a:spLocks/>
          </p:cNvSpPr>
          <p:nvPr/>
        </p:nvSpPr>
        <p:spPr>
          <a:xfrm>
            <a:off x="127084" y="4731202"/>
            <a:ext cx="4702175" cy="553998"/>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lgn="l"/>
            <a:r>
              <a:rPr lang="en-US" sz="1800" dirty="0"/>
              <a:t>Thus, an absolute maximum occurs when</a:t>
            </a:r>
            <a:endParaRPr lang="en-IN" sz="1800" dirty="0"/>
          </a:p>
        </p:txBody>
      </p:sp>
      <p:graphicFrame>
        <p:nvGraphicFramePr>
          <p:cNvPr id="20" name="Object 19" descr="t equals 12.">
            <a:extLst>
              <a:ext uri="{FF2B5EF4-FFF2-40B4-BE49-F238E27FC236}">
                <a16:creationId xmlns:a16="http://schemas.microsoft.com/office/drawing/2014/main" id="{CDCD46B4-6AF5-4BF3-8E7D-912093FC2750}"/>
              </a:ext>
            </a:extLst>
          </p:cNvPr>
          <p:cNvGraphicFramePr>
            <a:graphicFrameLocks noChangeAspect="1"/>
          </p:cNvGraphicFramePr>
          <p:nvPr>
            <p:extLst>
              <p:ext uri="{D42A27DB-BD31-4B8C-83A1-F6EECF244321}">
                <p14:modId xmlns:p14="http://schemas.microsoft.com/office/powerpoint/2010/main" val="3165282915"/>
              </p:ext>
            </p:extLst>
          </p:nvPr>
        </p:nvGraphicFramePr>
        <p:xfrm>
          <a:off x="886626" y="5008201"/>
          <a:ext cx="742460" cy="395980"/>
        </p:xfrm>
        <a:graphic>
          <a:graphicData uri="http://schemas.openxmlformats.org/presentationml/2006/ole">
            <mc:AlternateContent xmlns:mc="http://schemas.openxmlformats.org/markup-compatibility/2006">
              <mc:Choice xmlns:v="urn:schemas-microsoft-com:vml" Requires="v">
                <p:oleObj spid="_x0000_s101398" name="Equation" r:id="rId15" imgW="380880" imgH="203040" progId="Equation.DSMT4">
                  <p:embed/>
                </p:oleObj>
              </mc:Choice>
              <mc:Fallback>
                <p:oleObj name="Equation" r:id="rId15" imgW="380880" imgH="203040" progId="Equation.DSMT4">
                  <p:embed/>
                  <p:pic>
                    <p:nvPicPr>
                      <p:cNvPr id="44" name="Object 43" descr="t equals 12.">
                        <a:extLst>
                          <a:ext uri="{FF2B5EF4-FFF2-40B4-BE49-F238E27FC236}">
                            <a16:creationId xmlns:a16="http://schemas.microsoft.com/office/drawing/2014/main" id="{A99AD0FD-19D7-4DA9-91CA-5FB8B881A75F}"/>
                          </a:ext>
                        </a:extLst>
                      </p:cNvPr>
                      <p:cNvPicPr/>
                      <p:nvPr/>
                    </p:nvPicPr>
                    <p:blipFill>
                      <a:blip r:embed="rId16"/>
                      <a:stretch>
                        <a:fillRect/>
                      </a:stretch>
                    </p:blipFill>
                    <p:spPr>
                      <a:xfrm>
                        <a:off x="886626" y="5008201"/>
                        <a:ext cx="742460" cy="395980"/>
                      </a:xfrm>
                      <a:prstGeom prst="rect">
                        <a:avLst/>
                      </a:prstGeom>
                    </p:spPr>
                  </p:pic>
                </p:oleObj>
              </mc:Fallback>
            </mc:AlternateContent>
          </a:graphicData>
        </a:graphic>
      </p:graphicFrame>
      <p:pic>
        <p:nvPicPr>
          <p:cNvPr id="23" name="Picture Placeholder 46" descr="A graph of the equation n equals t cubed over 3 baseline minus 6 t squared plus 32 t is an N-shaped curve passing through origin along the points 4, 8, and 12 in the first quadrant. One end of the curve is at origin and another end is at point (12, 96).">
            <a:extLst>
              <a:ext uri="{FF2B5EF4-FFF2-40B4-BE49-F238E27FC236}">
                <a16:creationId xmlns:a16="http://schemas.microsoft.com/office/drawing/2014/main" id="{8D027C4B-1D93-4746-8325-D5B48367BA36}"/>
              </a:ext>
            </a:extLst>
          </p:cNvPr>
          <p:cNvPicPr>
            <a:picLocks noChangeAspect="1"/>
          </p:cNvPicPr>
          <p:nvPr/>
        </p:nvPicPr>
        <p:blipFill>
          <a:blip r:embed="rId17"/>
          <a:stretch>
            <a:fillRect/>
          </a:stretch>
        </p:blipFill>
        <p:spPr>
          <a:xfrm>
            <a:off x="5639217" y="3414092"/>
            <a:ext cx="2953789" cy="2604655"/>
          </a:xfrm>
          <a:prstGeom prst="rect">
            <a:avLst/>
          </a:prstGeom>
        </p:spPr>
      </p:pic>
    </p:spTree>
    <p:extLst>
      <p:ext uri="{BB962C8B-B14F-4D97-AF65-F5344CB8AC3E}">
        <p14:creationId xmlns:p14="http://schemas.microsoft.com/office/powerpoint/2010/main" val="2321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2D1B0C-87B6-476B-88D9-971B510949D4}"/>
              </a:ext>
            </a:extLst>
          </p:cNvPr>
          <p:cNvSpPr/>
          <p:nvPr/>
        </p:nvSpPr>
        <p:spPr>
          <a:xfrm>
            <a:off x="0" y="0"/>
            <a:ext cx="1114408" cy="338554"/>
          </a:xfrm>
          <a:prstGeom prst="rect">
            <a:avLst/>
          </a:prstGeom>
        </p:spPr>
        <p:txBody>
          <a:bodyPr wrap="none">
            <a:spAutoFit/>
          </a:bodyPr>
          <a:lstStyle/>
          <a:p>
            <a:r>
              <a:rPr lang="en-US" sz="1600" b="1" dirty="0">
                <a:solidFill>
                  <a:srgbClr val="0000FF"/>
                </a:solidFill>
                <a:latin typeface="Times New Roman" panose="02020603050405020304" pitchFamily="18" charset="0"/>
                <a:ea typeface="Times New Roman" panose="02020603050405020304" pitchFamily="18" charset="0"/>
              </a:rPr>
              <a:t>Example 5</a:t>
            </a:r>
            <a:endParaRPr lang="en-US" sz="1600" dirty="0"/>
          </a:p>
        </p:txBody>
      </p:sp>
      <p:pic>
        <p:nvPicPr>
          <p:cNvPr id="3" name="Picture 2">
            <a:extLst>
              <a:ext uri="{FF2B5EF4-FFF2-40B4-BE49-F238E27FC236}">
                <a16:creationId xmlns:a16="http://schemas.microsoft.com/office/drawing/2014/main" id="{4BC938AE-071B-42F0-BD8E-656F21B23BBD}"/>
              </a:ext>
            </a:extLst>
          </p:cNvPr>
          <p:cNvPicPr>
            <a:picLocks noChangeAspect="1"/>
          </p:cNvPicPr>
          <p:nvPr/>
        </p:nvPicPr>
        <p:blipFill>
          <a:blip r:embed="rId2"/>
          <a:stretch>
            <a:fillRect/>
          </a:stretch>
        </p:blipFill>
        <p:spPr>
          <a:xfrm>
            <a:off x="208428" y="338554"/>
            <a:ext cx="8795908" cy="1799432"/>
          </a:xfrm>
          <a:prstGeom prst="rect">
            <a:avLst/>
          </a:prstGeom>
        </p:spPr>
      </p:pic>
      <p:sp>
        <p:nvSpPr>
          <p:cNvPr id="4" name="Content Placeholder 23">
            <a:extLst>
              <a:ext uri="{FF2B5EF4-FFF2-40B4-BE49-F238E27FC236}">
                <a16:creationId xmlns:a16="http://schemas.microsoft.com/office/drawing/2014/main" id="{E777B44C-0C2F-4927-9F8E-BFF7D22731C5}"/>
              </a:ext>
            </a:extLst>
          </p:cNvPr>
          <p:cNvSpPr txBox="1">
            <a:spLocks/>
          </p:cNvSpPr>
          <p:nvPr/>
        </p:nvSpPr>
        <p:spPr>
          <a:xfrm>
            <a:off x="139664" y="2094486"/>
            <a:ext cx="8842600" cy="99719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0070C0"/>
                </a:solidFill>
                <a:sym typeface="Symbol" panose="05050102010706020507" pitchFamily="18" charset="2"/>
              </a:rPr>
              <a:t>Solution: </a:t>
            </a:r>
            <a:r>
              <a:rPr lang="en-US" sz="1800" dirty="0">
                <a:sym typeface="Symbol" panose="05050102010706020507" pitchFamily="18" charset="2"/>
              </a:rPr>
              <a:t>we have labeled the length of the side parallel to the building </a:t>
            </a:r>
            <a:r>
              <a:rPr lang="en-US" sz="1800" i="1" dirty="0">
                <a:sym typeface="Symbol" panose="05050102010706020507" pitchFamily="18" charset="2"/>
              </a:rPr>
              <a:t>x</a:t>
            </a:r>
            <a:r>
              <a:rPr lang="en-US" sz="1800" dirty="0">
                <a:sym typeface="Symbol" panose="05050102010706020507" pitchFamily="18" charset="2"/>
              </a:rPr>
              <a:t> and the length of the other two sides </a:t>
            </a:r>
            <a:r>
              <a:rPr lang="en-US" sz="1800" i="1" dirty="0">
                <a:sym typeface="Symbol" panose="05050102010706020507" pitchFamily="18" charset="2"/>
              </a:rPr>
              <a:t>y</a:t>
            </a:r>
            <a:r>
              <a:rPr lang="en-US" sz="1800" dirty="0">
                <a:sym typeface="Symbol" panose="05050102010706020507" pitchFamily="18" charset="2"/>
              </a:rPr>
              <a:t>. Along the highway, the cost per foot is 3 (dollars), so the total cost of that fencing is 3</a:t>
            </a:r>
            <a:r>
              <a:rPr lang="en-US" sz="1800" i="1" dirty="0">
                <a:sym typeface="Symbol" panose="05050102010706020507" pitchFamily="18" charset="2"/>
              </a:rPr>
              <a:t>x</a:t>
            </a:r>
            <a:r>
              <a:rPr lang="en-US" sz="1800" dirty="0">
                <a:sym typeface="Symbol" panose="05050102010706020507" pitchFamily="18" charset="2"/>
              </a:rPr>
              <a:t>. Along each of the other two sides, the cost is 2</a:t>
            </a:r>
            <a:r>
              <a:rPr lang="en-US" sz="1800" i="1" dirty="0">
                <a:sym typeface="Symbol" panose="05050102010706020507" pitchFamily="18" charset="2"/>
              </a:rPr>
              <a:t>y</a:t>
            </a:r>
            <a:r>
              <a:rPr lang="en-US" sz="1800" dirty="0">
                <a:sym typeface="Symbol" panose="05050102010706020507" pitchFamily="18" charset="2"/>
              </a:rPr>
              <a:t>. Thus, the total cost is given by</a:t>
            </a:r>
            <a:endParaRPr lang="en-IN" sz="1800" dirty="0"/>
          </a:p>
        </p:txBody>
      </p:sp>
      <p:pic>
        <p:nvPicPr>
          <p:cNvPr id="5" name="Picture Placeholder 37" descr="An illustration showing a rectangle with its length marked as x and width labelled as y. One side of the rectangle along its length is marked as building and opposite side of the rectangle is marked as highway.">
            <a:extLst>
              <a:ext uri="{FF2B5EF4-FFF2-40B4-BE49-F238E27FC236}">
                <a16:creationId xmlns:a16="http://schemas.microsoft.com/office/drawing/2014/main" id="{0BC4B26E-58FB-4677-860A-03804151661D}"/>
              </a:ext>
            </a:extLst>
          </p:cNvPr>
          <p:cNvPicPr>
            <a:picLocks noChangeAspect="1"/>
          </p:cNvPicPr>
          <p:nvPr/>
        </p:nvPicPr>
        <p:blipFill rotWithShape="1">
          <a:blip r:embed="rId3">
            <a:extLst>
              <a:ext uri="{28A0092B-C50C-407E-A947-70E740481C1C}">
                <a14:useLocalDpi xmlns:a14="http://schemas.microsoft.com/office/drawing/2010/main" val="0"/>
              </a:ext>
            </a:extLst>
          </a:blip>
          <a:srcRect b="39887"/>
          <a:stretch/>
        </p:blipFill>
        <p:spPr>
          <a:xfrm>
            <a:off x="6149669" y="3329037"/>
            <a:ext cx="2812018" cy="1261762"/>
          </a:xfrm>
          <a:prstGeom prst="rect">
            <a:avLst/>
          </a:prstGeom>
        </p:spPr>
      </p:pic>
      <mc:AlternateContent xmlns:mc="http://schemas.openxmlformats.org/markup-compatibility/2006" xmlns:a14="http://schemas.microsoft.com/office/drawing/2010/main">
        <mc:Choice Requires="a14">
          <p:sp>
            <p:nvSpPr>
              <p:cNvPr id="6" name="Object 30" descr="C equals 3 x plus 2 y plus 2 y equals 3 x plus 4 y">
                <a:extLst>
                  <a:ext uri="{FF2B5EF4-FFF2-40B4-BE49-F238E27FC236}">
                    <a16:creationId xmlns:a16="http://schemas.microsoft.com/office/drawing/2014/main" id="{1E317DCD-81A5-4C31-977E-BF8B8F0A8728}"/>
                  </a:ext>
                </a:extLst>
              </p:cNvPr>
              <p:cNvSpPr txBox="1"/>
              <p:nvPr/>
            </p:nvSpPr>
            <p:spPr>
              <a:xfrm>
                <a:off x="1277306" y="2828578"/>
                <a:ext cx="4314776" cy="425809"/>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oMath>
                  </m:oMathPara>
                </a14:m>
                <a:endParaRPr lang="en-US" i="1" dirty="0"/>
              </a:p>
            </p:txBody>
          </p:sp>
        </mc:Choice>
        <mc:Fallback xmlns="">
          <p:sp>
            <p:nvSpPr>
              <p:cNvPr id="6" name="Object 30" descr="C equals 3 x plus 2 y plus 2 y equals 3 x plus 4 y">
                <a:extLst>
                  <a:ext uri="{FF2B5EF4-FFF2-40B4-BE49-F238E27FC236}">
                    <a16:creationId xmlns:a16="http://schemas.microsoft.com/office/drawing/2014/main" id="{1E317DCD-81A5-4C31-977E-BF8B8F0A8728}"/>
                  </a:ext>
                </a:extLst>
              </p:cNvPr>
              <p:cNvSpPr txBox="1">
                <a:spLocks noRot="1" noChangeAspect="1" noMove="1" noResize="1" noEditPoints="1" noAdjustHandles="1" noChangeArrowheads="1" noChangeShapeType="1" noTextEdit="1"/>
              </p:cNvSpPr>
              <p:nvPr/>
            </p:nvSpPr>
            <p:spPr>
              <a:xfrm>
                <a:off x="1277306" y="2828578"/>
                <a:ext cx="4314776" cy="425809"/>
              </a:xfrm>
              <a:prstGeom prst="rect">
                <a:avLst/>
              </a:prstGeom>
              <a:blipFill>
                <a:blip r:embed="rId4"/>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04DE8CCC-8E85-4E28-A27E-829ABC1A0567}"/>
              </a:ext>
            </a:extLst>
          </p:cNvPr>
          <p:cNvPicPr>
            <a:picLocks noChangeAspect="1"/>
          </p:cNvPicPr>
          <p:nvPr/>
        </p:nvPicPr>
        <p:blipFill>
          <a:blip r:embed="rId5"/>
          <a:stretch>
            <a:fillRect/>
          </a:stretch>
        </p:blipFill>
        <p:spPr>
          <a:xfrm>
            <a:off x="208428" y="3158282"/>
            <a:ext cx="4747509" cy="358508"/>
          </a:xfrm>
          <a:prstGeom prst="rect">
            <a:avLst/>
          </a:prstGeom>
        </p:spPr>
      </p:pic>
      <mc:AlternateContent xmlns:mc="http://schemas.openxmlformats.org/markup-compatibility/2006" xmlns:a14="http://schemas.microsoft.com/office/drawing/2010/main">
        <mc:Choice Requires="a14">
          <p:sp>
            <p:nvSpPr>
              <p:cNvPr id="8" name="Object 31" descr="x y equals 10,800 comma">
                <a:extLst>
                  <a:ext uri="{FF2B5EF4-FFF2-40B4-BE49-F238E27FC236}">
                    <a16:creationId xmlns:a16="http://schemas.microsoft.com/office/drawing/2014/main" id="{43150E20-D2BF-4D75-A544-64D088F0E785}"/>
                  </a:ext>
                </a:extLst>
              </p:cNvPr>
              <p:cNvSpPr txBox="1"/>
              <p:nvPr/>
            </p:nvSpPr>
            <p:spPr>
              <a:xfrm>
                <a:off x="44572" y="3658988"/>
                <a:ext cx="4606108" cy="758766"/>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rgbClr val="000000"/>
                          </a:solidFill>
                          <a:latin typeface="Cambria Math" panose="02040503050406030204" pitchFamily="18" charset="0"/>
                        </a:rPr>
                        <m:t>The</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storage</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area</m:t>
                      </m:r>
                      <m:r>
                        <a:rPr lang="en-US" b="0" i="0"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𝑥𝑦</m:t>
                      </m:r>
                      <m:r>
                        <a:rPr lang="en-US" i="1">
                          <a:solidFill>
                            <a:srgbClr val="000000"/>
                          </a:solidFill>
                          <a:latin typeface="Cambria Math" panose="02040503050406030204" pitchFamily="18" charset="0"/>
                        </a:rPr>
                        <m:t>=10,800,</m:t>
                      </m:r>
                    </m:oMath>
                  </m:oMathPara>
                </a14:m>
                <a:endParaRPr lang="en-US" dirty="0"/>
              </a:p>
            </p:txBody>
          </p:sp>
        </mc:Choice>
        <mc:Fallback xmlns="">
          <p:sp>
            <p:nvSpPr>
              <p:cNvPr id="8" name="Object 31" descr="x y equals 10,800 comma">
                <a:extLst>
                  <a:ext uri="{FF2B5EF4-FFF2-40B4-BE49-F238E27FC236}">
                    <a16:creationId xmlns:a16="http://schemas.microsoft.com/office/drawing/2014/main" id="{43150E20-D2BF-4D75-A544-64D088F0E785}"/>
                  </a:ext>
                </a:extLst>
              </p:cNvPr>
              <p:cNvSpPr txBox="1">
                <a:spLocks noRot="1" noChangeAspect="1" noMove="1" noResize="1" noEditPoints="1" noAdjustHandles="1" noChangeArrowheads="1" noChangeShapeType="1" noTextEdit="1"/>
              </p:cNvSpPr>
              <p:nvPr/>
            </p:nvSpPr>
            <p:spPr>
              <a:xfrm>
                <a:off x="44572" y="3658988"/>
                <a:ext cx="4606108" cy="75876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32" descr="y equals start fraction 10,800 over x end fraction.">
                <a:extLst>
                  <a:ext uri="{FF2B5EF4-FFF2-40B4-BE49-F238E27FC236}">
                    <a16:creationId xmlns:a16="http://schemas.microsoft.com/office/drawing/2014/main" id="{D08B3994-FD70-4A51-BE9E-D3261B9EC584}"/>
                  </a:ext>
                </a:extLst>
              </p:cNvPr>
              <p:cNvSpPr txBox="1"/>
              <p:nvPr/>
            </p:nvSpPr>
            <p:spPr bwMode="auto">
              <a:xfrm>
                <a:off x="4731173" y="3516790"/>
                <a:ext cx="1461834" cy="628946"/>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10,800</m:t>
                          </m:r>
                        </m:num>
                        <m:den>
                          <m:r>
                            <a:rPr lang="en-US" i="1">
                              <a:solidFill>
                                <a:srgbClr val="000000"/>
                              </a:solidFill>
                              <a:latin typeface="Cambria Math" panose="02040503050406030204" pitchFamily="18" charset="0"/>
                            </a:rPr>
                            <m:t>𝑥</m:t>
                          </m:r>
                        </m:den>
                      </m:f>
                      <m:r>
                        <a:rPr lang="en-US" i="0">
                          <a:solidFill>
                            <a:srgbClr val="000000"/>
                          </a:solidFill>
                          <a:latin typeface="Cambria Math" panose="02040503050406030204" pitchFamily="18" charset="0"/>
                        </a:rPr>
                        <m:t>.</m:t>
                      </m:r>
                    </m:oMath>
                  </m:oMathPara>
                </a14:m>
                <a:endParaRPr lang="en-US" dirty="0"/>
              </a:p>
            </p:txBody>
          </p:sp>
        </mc:Choice>
        <mc:Fallback xmlns="">
          <p:sp>
            <p:nvSpPr>
              <p:cNvPr id="9" name="Object 32" descr="y equals start fraction 10,800 over x end fraction.">
                <a:extLst>
                  <a:ext uri="{FF2B5EF4-FFF2-40B4-BE49-F238E27FC236}">
                    <a16:creationId xmlns:a16="http://schemas.microsoft.com/office/drawing/2014/main" id="{D08B3994-FD70-4A51-BE9E-D3261B9EC584}"/>
                  </a:ext>
                </a:extLst>
              </p:cNvPr>
              <p:cNvSpPr txBox="1">
                <a:spLocks noRot="1" noChangeAspect="1" noMove="1" noResize="1" noEditPoints="1" noAdjustHandles="1" noChangeArrowheads="1" noChangeShapeType="1" noTextEdit="1"/>
              </p:cNvSpPr>
              <p:nvPr/>
            </p:nvSpPr>
            <p:spPr bwMode="auto">
              <a:xfrm>
                <a:off x="4731173" y="3516790"/>
                <a:ext cx="1461834" cy="628946"/>
              </a:xfrm>
              <a:prstGeom prst="rect">
                <a:avLst/>
              </a:prstGeom>
              <a:blipFill>
                <a:blip r:embed="rId7"/>
                <a:stretch>
                  <a:fillRect/>
                </a:stretch>
              </a:blipFill>
            </p:spPr>
            <p:txBody>
              <a:bodyPr/>
              <a:lstStyle/>
              <a:p>
                <a:r>
                  <a:rPr lang="en-US">
                    <a:noFill/>
                  </a:rPr>
                  <a:t> </a:t>
                </a:r>
              </a:p>
            </p:txBody>
          </p:sp>
        </mc:Fallback>
      </mc:AlternateContent>
      <p:sp>
        <p:nvSpPr>
          <p:cNvPr id="10" name="Content Placeholder 28">
            <a:extLst>
              <a:ext uri="{FF2B5EF4-FFF2-40B4-BE49-F238E27FC236}">
                <a16:creationId xmlns:a16="http://schemas.microsoft.com/office/drawing/2014/main" id="{46CDA986-1D97-4BF8-8436-9525145C74C0}"/>
              </a:ext>
            </a:extLst>
          </p:cNvPr>
          <p:cNvSpPr txBox="1">
            <a:spLocks/>
          </p:cNvSpPr>
          <p:nvPr/>
        </p:nvSpPr>
        <p:spPr>
          <a:xfrm>
            <a:off x="182313" y="4042781"/>
            <a:ext cx="5018721"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Substituting into the cost equation, we have</a:t>
            </a:r>
          </a:p>
        </p:txBody>
      </p:sp>
      <mc:AlternateContent xmlns:mc="http://schemas.openxmlformats.org/markup-compatibility/2006" xmlns:a14="http://schemas.microsoft.com/office/drawing/2010/main">
        <mc:Choice Requires="a14">
          <p:sp>
            <p:nvSpPr>
              <p:cNvPr id="11" name="Object 33" descr="Cap C equals cap C left parenthesis x right parenthesis equals 3 x plus 4 left parenthesis 10,800 over x right parenthesis equals 3 x plus start fraction 43,200 over x end fraction.">
                <a:extLst>
                  <a:ext uri="{FF2B5EF4-FFF2-40B4-BE49-F238E27FC236}">
                    <a16:creationId xmlns:a16="http://schemas.microsoft.com/office/drawing/2014/main" id="{A4BC4D79-22AB-4D40-9A1C-7318821CEBD9}"/>
                  </a:ext>
                </a:extLst>
              </p:cNvPr>
              <p:cNvSpPr txBox="1"/>
              <p:nvPr/>
            </p:nvSpPr>
            <p:spPr bwMode="auto">
              <a:xfrm>
                <a:off x="208428" y="4462530"/>
                <a:ext cx="4595947" cy="774600"/>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+4</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10,800</m:t>
                              </m:r>
                            </m:num>
                            <m:den>
                              <m:r>
                                <a:rPr lang="en-US" i="1">
                                  <a:solidFill>
                                    <a:srgbClr val="000000"/>
                                  </a:solidFill>
                                  <a:latin typeface="Cambria Math" panose="02040503050406030204" pitchFamily="18" charset="0"/>
                                </a:rPr>
                                <m:t>𝑥</m:t>
                              </m:r>
                            </m:den>
                          </m:f>
                        </m:e>
                      </m:d>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43,200</m:t>
                          </m:r>
                        </m:num>
                        <m:den>
                          <m:r>
                            <a:rPr lang="en-US" i="1">
                              <a:solidFill>
                                <a:srgbClr val="000000"/>
                              </a:solidFill>
                              <a:latin typeface="Cambria Math" panose="02040503050406030204" pitchFamily="18" charset="0"/>
                            </a:rPr>
                            <m:t>𝑥</m:t>
                          </m:r>
                        </m:den>
                      </m:f>
                      <m:r>
                        <a:rPr lang="en-US" i="1">
                          <a:solidFill>
                            <a:srgbClr val="000000"/>
                          </a:solidFill>
                          <a:latin typeface="Cambria Math" panose="02040503050406030204" pitchFamily="18" charset="0"/>
                        </a:rPr>
                        <m:t>.</m:t>
                      </m:r>
                    </m:oMath>
                  </m:oMathPara>
                </a14:m>
                <a:endParaRPr lang="en-US" dirty="0"/>
              </a:p>
            </p:txBody>
          </p:sp>
        </mc:Choice>
        <mc:Fallback xmlns="">
          <p:sp>
            <p:nvSpPr>
              <p:cNvPr id="11" name="Object 33" descr="Cap C equals cap C left parenthesis x right parenthesis equals 3 x plus 4 left parenthesis 10,800 over x right parenthesis equals 3 x plus start fraction 43,200 over x end fraction.">
                <a:extLst>
                  <a:ext uri="{FF2B5EF4-FFF2-40B4-BE49-F238E27FC236}">
                    <a16:creationId xmlns:a16="http://schemas.microsoft.com/office/drawing/2014/main" id="{A4BC4D79-22AB-4D40-9A1C-7318821CEBD9}"/>
                  </a:ext>
                </a:extLst>
              </p:cNvPr>
              <p:cNvSpPr txBox="1">
                <a:spLocks noRot="1" noChangeAspect="1" noMove="1" noResize="1" noEditPoints="1" noAdjustHandles="1" noChangeArrowheads="1" noChangeShapeType="1" noTextEdit="1"/>
              </p:cNvSpPr>
              <p:nvPr/>
            </p:nvSpPr>
            <p:spPr bwMode="auto">
              <a:xfrm>
                <a:off x="208428" y="4462530"/>
                <a:ext cx="4595947" cy="774600"/>
              </a:xfrm>
              <a:prstGeom prst="rect">
                <a:avLst/>
              </a:prstGeom>
              <a:blipFill>
                <a:blip r:embed="rId8"/>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A103BE27-B11B-4593-8456-DDDF0BFC34F1}"/>
              </a:ext>
            </a:extLst>
          </p:cNvPr>
          <p:cNvPicPr>
            <a:picLocks noChangeAspect="1"/>
          </p:cNvPicPr>
          <p:nvPr/>
        </p:nvPicPr>
        <p:blipFill>
          <a:blip r:embed="rId9"/>
          <a:stretch>
            <a:fillRect/>
          </a:stretch>
        </p:blipFill>
        <p:spPr>
          <a:xfrm>
            <a:off x="139664" y="5054929"/>
            <a:ext cx="1772182" cy="636712"/>
          </a:xfrm>
          <a:prstGeom prst="rect">
            <a:avLst/>
          </a:prstGeom>
        </p:spPr>
      </p:pic>
      <p:pic>
        <p:nvPicPr>
          <p:cNvPr id="13" name="Picture 12">
            <a:extLst>
              <a:ext uri="{FF2B5EF4-FFF2-40B4-BE49-F238E27FC236}">
                <a16:creationId xmlns:a16="http://schemas.microsoft.com/office/drawing/2014/main" id="{A238FDAA-A22C-4F62-957A-239796E7F69D}"/>
              </a:ext>
            </a:extLst>
          </p:cNvPr>
          <p:cNvPicPr>
            <a:picLocks noChangeAspect="1"/>
          </p:cNvPicPr>
          <p:nvPr/>
        </p:nvPicPr>
        <p:blipFill>
          <a:blip r:embed="rId10"/>
          <a:stretch>
            <a:fillRect/>
          </a:stretch>
        </p:blipFill>
        <p:spPr>
          <a:xfrm>
            <a:off x="2390471" y="5049813"/>
            <a:ext cx="1866179" cy="681658"/>
          </a:xfrm>
          <a:prstGeom prst="rect">
            <a:avLst/>
          </a:prstGeom>
        </p:spPr>
      </p:pic>
      <p:pic>
        <p:nvPicPr>
          <p:cNvPr id="14" name="Picture 13">
            <a:extLst>
              <a:ext uri="{FF2B5EF4-FFF2-40B4-BE49-F238E27FC236}">
                <a16:creationId xmlns:a16="http://schemas.microsoft.com/office/drawing/2014/main" id="{095AA9F3-5AA7-467C-86E8-9B4310D4D824}"/>
              </a:ext>
            </a:extLst>
          </p:cNvPr>
          <p:cNvPicPr>
            <a:picLocks noChangeAspect="1"/>
          </p:cNvPicPr>
          <p:nvPr/>
        </p:nvPicPr>
        <p:blipFill>
          <a:blip r:embed="rId11"/>
          <a:stretch>
            <a:fillRect/>
          </a:stretch>
        </p:blipFill>
        <p:spPr>
          <a:xfrm>
            <a:off x="4541785" y="5028288"/>
            <a:ext cx="1472290" cy="703183"/>
          </a:xfrm>
          <a:prstGeom prst="rect">
            <a:avLst/>
          </a:prstGeom>
        </p:spPr>
      </p:pic>
      <p:pic>
        <p:nvPicPr>
          <p:cNvPr id="15" name="Picture 14">
            <a:extLst>
              <a:ext uri="{FF2B5EF4-FFF2-40B4-BE49-F238E27FC236}">
                <a16:creationId xmlns:a16="http://schemas.microsoft.com/office/drawing/2014/main" id="{6ABDC691-03E0-4B77-BC1C-C600319B82F2}"/>
              </a:ext>
            </a:extLst>
          </p:cNvPr>
          <p:cNvPicPr>
            <a:picLocks noChangeAspect="1"/>
          </p:cNvPicPr>
          <p:nvPr/>
        </p:nvPicPr>
        <p:blipFill>
          <a:blip r:embed="rId12"/>
          <a:stretch>
            <a:fillRect/>
          </a:stretch>
        </p:blipFill>
        <p:spPr>
          <a:xfrm>
            <a:off x="6172864" y="5144685"/>
            <a:ext cx="2287869" cy="494674"/>
          </a:xfrm>
          <a:prstGeom prst="rect">
            <a:avLst/>
          </a:prstGeom>
        </p:spPr>
      </p:pic>
      <p:pic>
        <p:nvPicPr>
          <p:cNvPr id="16" name="Picture 15">
            <a:extLst>
              <a:ext uri="{FF2B5EF4-FFF2-40B4-BE49-F238E27FC236}">
                <a16:creationId xmlns:a16="http://schemas.microsoft.com/office/drawing/2014/main" id="{D0721B48-7A05-4864-B989-966F9F78C189}"/>
              </a:ext>
            </a:extLst>
          </p:cNvPr>
          <p:cNvPicPr>
            <a:picLocks noChangeAspect="1"/>
          </p:cNvPicPr>
          <p:nvPr/>
        </p:nvPicPr>
        <p:blipFill>
          <a:blip r:embed="rId13"/>
          <a:stretch>
            <a:fillRect/>
          </a:stretch>
        </p:blipFill>
        <p:spPr>
          <a:xfrm>
            <a:off x="7751671" y="5678688"/>
            <a:ext cx="1134362" cy="345710"/>
          </a:xfrm>
          <a:prstGeom prst="rect">
            <a:avLst/>
          </a:prstGeom>
        </p:spPr>
      </p:pic>
      <mc:AlternateContent xmlns:mc="http://schemas.openxmlformats.org/markup-compatibility/2006" xmlns:a14="http://schemas.microsoft.com/office/drawing/2010/main">
        <mc:Choice Requires="a14">
          <p:sp>
            <p:nvSpPr>
              <p:cNvPr id="17" name="Object 52" descr="Cap C left parenthesis 120 right parenthesis equals 3 left parenthesis 120 right parenthesis plus 43,200 over 120 equals 720.">
                <a:extLst>
                  <a:ext uri="{FF2B5EF4-FFF2-40B4-BE49-F238E27FC236}">
                    <a16:creationId xmlns:a16="http://schemas.microsoft.com/office/drawing/2014/main" id="{2AC899AD-2CA1-4B80-901F-DDF23E6378D7}"/>
                  </a:ext>
                </a:extLst>
              </p:cNvPr>
              <p:cNvSpPr txBox="1"/>
              <p:nvPr/>
            </p:nvSpPr>
            <p:spPr bwMode="auto">
              <a:xfrm>
                <a:off x="668749" y="5977224"/>
                <a:ext cx="4793341" cy="703183"/>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(120)=3(120)+</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43,200</m:t>
                          </m:r>
                        </m:num>
                        <m:den>
                          <m:r>
                            <a:rPr lang="en-US" i="1">
                              <a:solidFill>
                                <a:srgbClr val="000000"/>
                              </a:solidFill>
                              <a:latin typeface="Cambria Math" panose="02040503050406030204" pitchFamily="18" charset="0"/>
                            </a:rPr>
                            <m:t>120</m:t>
                          </m:r>
                        </m:den>
                      </m:f>
                      <m:r>
                        <a:rPr lang="en-US" i="1">
                          <a:solidFill>
                            <a:srgbClr val="000000"/>
                          </a:solidFill>
                          <a:latin typeface="Cambria Math" panose="02040503050406030204" pitchFamily="18" charset="0"/>
                        </a:rPr>
                        <m:t>=720.</m:t>
                      </m:r>
                    </m:oMath>
                  </m:oMathPara>
                </a14:m>
                <a:endParaRPr lang="en-US" dirty="0"/>
              </a:p>
            </p:txBody>
          </p:sp>
        </mc:Choice>
        <mc:Fallback xmlns="">
          <p:sp>
            <p:nvSpPr>
              <p:cNvPr id="17" name="Object 52" descr="Cap C left parenthesis 120 right parenthesis equals 3 left parenthesis 120 right parenthesis plus 43,200 over 120 equals 720.">
                <a:extLst>
                  <a:ext uri="{FF2B5EF4-FFF2-40B4-BE49-F238E27FC236}">
                    <a16:creationId xmlns:a16="http://schemas.microsoft.com/office/drawing/2014/main" id="{2AC899AD-2CA1-4B80-901F-DDF23E6378D7}"/>
                  </a:ext>
                </a:extLst>
              </p:cNvPr>
              <p:cNvSpPr txBox="1">
                <a:spLocks noRot="1" noChangeAspect="1" noMove="1" noResize="1" noEditPoints="1" noAdjustHandles="1" noChangeArrowheads="1" noChangeShapeType="1" noTextEdit="1"/>
              </p:cNvSpPr>
              <p:nvPr/>
            </p:nvSpPr>
            <p:spPr bwMode="auto">
              <a:xfrm>
                <a:off x="668749" y="5977224"/>
                <a:ext cx="4793341" cy="703183"/>
              </a:xfrm>
              <a:prstGeom prst="rect">
                <a:avLst/>
              </a:prstGeom>
              <a:blipFill>
                <a:blip r:embed="rId14"/>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53AD08A-3CF0-4FDE-A464-BB46A06765B2}"/>
              </a:ext>
            </a:extLst>
          </p:cNvPr>
          <p:cNvSpPr txBox="1"/>
          <p:nvPr/>
        </p:nvSpPr>
        <p:spPr>
          <a:xfrm>
            <a:off x="139664" y="5869340"/>
            <a:ext cx="1694027" cy="369332"/>
          </a:xfrm>
          <a:prstGeom prst="rect">
            <a:avLst/>
          </a:prstGeom>
          <a:noFill/>
        </p:spPr>
        <p:txBody>
          <a:bodyPr wrap="square" rtlCol="0">
            <a:spAutoFit/>
          </a:bodyPr>
          <a:lstStyle/>
          <a:p>
            <a:r>
              <a:rPr lang="en-US" dirty="0"/>
              <a:t>Finally </a:t>
            </a:r>
          </a:p>
        </p:txBody>
      </p:sp>
    </p:spTree>
    <p:extLst>
      <p:ext uri="{BB962C8B-B14F-4D97-AF65-F5344CB8AC3E}">
        <p14:creationId xmlns:p14="http://schemas.microsoft.com/office/powerpoint/2010/main" val="406063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inVertical)">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barn(inVertical)">
                                      <p:cBhvr>
                                        <p:cTn id="8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9" grpId="0"/>
      <p:bldP spid="10" grpId="0"/>
      <p:bldP spid="11"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BBBD761-7853-4FB6-BFC8-E7F187483D29}"/>
                  </a:ext>
                </a:extLst>
              </p:cNvPr>
              <p:cNvSpPr/>
              <p:nvPr/>
            </p:nvSpPr>
            <p:spPr>
              <a:xfrm>
                <a:off x="79529" y="190051"/>
                <a:ext cx="8869489" cy="923330"/>
              </a:xfrm>
              <a:prstGeom prst="rect">
                <a:avLst/>
              </a:prstGeom>
            </p:spPr>
            <p:txBody>
              <a:bodyPr wrap="square">
                <a:spAutoFit/>
              </a:bodyPr>
              <a:lstStyle/>
              <a:p>
                <a:r>
                  <a:rPr lang="en-US" sz="1800" b="1" dirty="0">
                    <a:solidFill>
                      <a:srgbClr val="0000FF"/>
                    </a:solidFill>
                    <a:latin typeface="Times New Roman" panose="02020603050405020304" pitchFamily="18" charset="0"/>
                    <a:ea typeface="Times New Roman" panose="02020603050405020304" pitchFamily="18" charset="0"/>
                  </a:rPr>
                  <a:t>Example 6 </a:t>
                </a:r>
                <a:r>
                  <a:rPr lang="en-US" sz="1800" dirty="0">
                    <a:latin typeface="Times New Roman" panose="02020603050405020304" pitchFamily="18" charset="0"/>
                    <a:ea typeface="Times New Roman" panose="02020603050405020304" pitchFamily="18" charset="0"/>
                  </a:rPr>
                  <a:t>The cost of producing </a:t>
                </a:r>
                <a:r>
                  <a:rPr lang="en-US" sz="1800" i="1" dirty="0">
                    <a:latin typeface="Times New Roman" panose="02020603050405020304" pitchFamily="18" charset="0"/>
                    <a:ea typeface="Times New Roman" panose="02020603050405020304" pitchFamily="18" charset="0"/>
                  </a:rPr>
                  <a:t>x </a:t>
                </a:r>
                <a:r>
                  <a:rPr lang="en-US" sz="1800" dirty="0">
                    <a:latin typeface="Times New Roman" panose="02020603050405020304" pitchFamily="18" charset="0"/>
                    <a:ea typeface="Times New Roman" panose="02020603050405020304" pitchFamily="18" charset="0"/>
                  </a:rPr>
                  <a:t>units  is </a:t>
                </a:r>
                <a14:m>
                  <m:oMath xmlns:m="http://schemas.openxmlformats.org/officeDocument/2006/math">
                    <m:r>
                      <a:rPr lang="en-US" sz="1800" b="0" i="1" smtClean="0">
                        <a:latin typeface="Cambria Math" panose="02040503050406030204" pitchFamily="18" charset="0"/>
                        <a:ea typeface="Times New Roman" panose="02020603050405020304" pitchFamily="18" charset="0"/>
                      </a:rPr>
                      <m:t>𝐶</m:t>
                    </m:r>
                    <m:d>
                      <m:dPr>
                        <m:ctrlPr>
                          <a:rPr lang="en-US" sz="1800" b="0" i="1" smtClean="0">
                            <a:latin typeface="Cambria Math" panose="02040503050406030204" pitchFamily="18" charset="0"/>
                            <a:ea typeface="Times New Roman" panose="02020603050405020304" pitchFamily="18" charset="0"/>
                          </a:rPr>
                        </m:ctrlPr>
                      </m:dPr>
                      <m:e>
                        <m:r>
                          <a:rPr lang="en-US" sz="1800" b="0" i="1" smtClean="0">
                            <a:latin typeface="Cambria Math" panose="02040503050406030204" pitchFamily="18" charset="0"/>
                            <a:ea typeface="Times New Roman" panose="02020603050405020304" pitchFamily="18" charset="0"/>
                          </a:rPr>
                          <m:t>𝑥</m:t>
                        </m:r>
                      </m:e>
                    </m:d>
                    <m:r>
                      <a:rPr lang="en-US" sz="1800" b="0" i="1" smtClean="0">
                        <a:latin typeface="Cambria Math" panose="02040503050406030204" pitchFamily="18" charset="0"/>
                        <a:ea typeface="Times New Roman" panose="020206030504050203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3</m:t>
                        </m:r>
                      </m:sup>
                    </m:sSup>
                    <m:r>
                      <a:rPr lang="en-US" sz="1800" b="0" i="1" smtClean="0">
                        <a:latin typeface="Cambria Math" panose="02040503050406030204" pitchFamily="18" charset="0"/>
                      </a:rPr>
                      <m:t>−6</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+15</m:t>
                    </m:r>
                    <m:r>
                      <a:rPr lang="en-US" sz="1800" b="0" i="1" smtClean="0">
                        <a:latin typeface="Cambria Math" panose="02040503050406030204" pitchFamily="18" charset="0"/>
                      </a:rPr>
                      <m:t>𝑥</m:t>
                    </m:r>
                    <m:r>
                      <a:rPr lang="en-US" sz="1800" b="0" i="1" smtClean="0">
                        <a:latin typeface="Cambria Math" panose="02040503050406030204" pitchFamily="18" charset="0"/>
                      </a:rPr>
                      <m:t>. </m:t>
                    </m:r>
                  </m:oMath>
                </a14:m>
                <a:r>
                  <a:rPr lang="en-US" sz="1800" dirty="0">
                    <a:latin typeface="Times New Roman" panose="02020603050405020304" pitchFamily="18" charset="0"/>
                    <a:cs typeface="Times New Roman" panose="02020603050405020304" pitchFamily="18" charset="0"/>
                  </a:rPr>
                  <a:t>How many units should be produced</a:t>
                </a:r>
              </a:p>
              <a:p>
                <a:r>
                  <a:rPr lang="en-US" sz="1800" dirty="0">
                    <a:latin typeface="Times New Roman" panose="02020603050405020304" pitchFamily="18" charset="0"/>
                    <a:cs typeface="Times New Roman" panose="02020603050405020304" pitchFamily="18" charset="0"/>
                  </a:rPr>
                  <a:t> in order to minimize the average cost? </a:t>
                </a:r>
              </a:p>
            </p:txBody>
          </p:sp>
        </mc:Choice>
        <mc:Fallback xmlns="">
          <p:sp>
            <p:nvSpPr>
              <p:cNvPr id="2" name="Rectangle 1">
                <a:extLst>
                  <a:ext uri="{FF2B5EF4-FFF2-40B4-BE49-F238E27FC236}">
                    <a16:creationId xmlns:a16="http://schemas.microsoft.com/office/drawing/2014/main" id="{1BBBD761-7853-4FB6-BFC8-E7F187483D29}"/>
                  </a:ext>
                </a:extLst>
              </p:cNvPr>
              <p:cNvSpPr>
                <a:spLocks noRot="1" noChangeAspect="1" noMove="1" noResize="1" noEditPoints="1" noAdjustHandles="1" noChangeArrowheads="1" noChangeShapeType="1" noTextEdit="1"/>
              </p:cNvSpPr>
              <p:nvPr/>
            </p:nvSpPr>
            <p:spPr>
              <a:xfrm>
                <a:off x="79529" y="190051"/>
                <a:ext cx="8869489" cy="923330"/>
              </a:xfrm>
              <a:prstGeom prst="rect">
                <a:avLst/>
              </a:prstGeom>
              <a:blipFill>
                <a:blip r:embed="rId2"/>
                <a:stretch>
                  <a:fillRect l="-550" t="-3289" r="-1100" b="-921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1EA0375-CB7F-424C-BBA5-C10B0DF92540}"/>
              </a:ext>
            </a:extLst>
          </p:cNvPr>
          <p:cNvSpPr/>
          <p:nvPr/>
        </p:nvSpPr>
        <p:spPr>
          <a:xfrm>
            <a:off x="260225" y="1406108"/>
            <a:ext cx="2153037" cy="369332"/>
          </a:xfrm>
          <a:prstGeom prst="rect">
            <a:avLst/>
          </a:prstGeom>
        </p:spPr>
        <p:txBody>
          <a:bodyPr wrap="square">
            <a:spAutoFit/>
          </a:bodyPr>
          <a:lstStyle/>
          <a:p>
            <a:r>
              <a:rPr lang="en-US" sz="1800" dirty="0">
                <a:latin typeface="Times New Roman" panose="02020603050405020304" pitchFamily="18" charset="0"/>
                <a:ea typeface="Times New Roman" panose="02020603050405020304" pitchFamily="18" charset="0"/>
              </a:rPr>
              <a:t>The average cost is </a:t>
            </a:r>
            <a:endParaRPr lang="en-US" sz="1800" dirty="0"/>
          </a:p>
        </p:txBody>
      </p:sp>
      <p:sp>
        <p:nvSpPr>
          <p:cNvPr id="4" name="Rectangle 3">
            <a:extLst>
              <a:ext uri="{FF2B5EF4-FFF2-40B4-BE49-F238E27FC236}">
                <a16:creationId xmlns:a16="http://schemas.microsoft.com/office/drawing/2014/main" id="{7DEEF15F-32F0-4F78-B437-F29A3F0824AA}"/>
              </a:ext>
            </a:extLst>
          </p:cNvPr>
          <p:cNvSpPr/>
          <p:nvPr/>
        </p:nvSpPr>
        <p:spPr>
          <a:xfrm>
            <a:off x="79529" y="1095168"/>
            <a:ext cx="1112363" cy="369332"/>
          </a:xfrm>
          <a:prstGeom prst="rect">
            <a:avLst/>
          </a:prstGeom>
        </p:spPr>
        <p:txBody>
          <a:bodyPr wrap="square">
            <a:spAutoFit/>
          </a:bodyPr>
          <a:lstStyle/>
          <a:p>
            <a:pPr algn="just"/>
            <a:r>
              <a:rPr lang="en-US" sz="1800" b="1" dirty="0">
                <a:solidFill>
                  <a:srgbClr val="0000FF"/>
                </a:solidFill>
                <a:latin typeface="Times New Roman" panose="02020603050405020304" pitchFamily="18" charset="0"/>
                <a:ea typeface="Times New Roman" panose="02020603050405020304" pitchFamily="18" charset="0"/>
              </a:rPr>
              <a:t>Solution:</a:t>
            </a:r>
            <a:endParaRPr lang="en-US" sz="1800" dirty="0">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9B40B9C5-A9F6-4950-BDAA-4956FEBED14B}"/>
              </a:ext>
            </a:extLst>
          </p:cNvPr>
          <p:cNvPicPr>
            <a:picLocks noChangeAspect="1"/>
          </p:cNvPicPr>
          <p:nvPr/>
        </p:nvPicPr>
        <p:blipFill>
          <a:blip r:embed="rId3"/>
          <a:stretch>
            <a:fillRect/>
          </a:stretch>
        </p:blipFill>
        <p:spPr>
          <a:xfrm>
            <a:off x="2105565" y="1775440"/>
            <a:ext cx="2937775" cy="516439"/>
          </a:xfrm>
          <a:prstGeom prst="rect">
            <a:avLst/>
          </a:prstGeom>
        </p:spPr>
      </p:pic>
      <p:pic>
        <p:nvPicPr>
          <p:cNvPr id="6" name="Picture 5">
            <a:extLst>
              <a:ext uri="{FF2B5EF4-FFF2-40B4-BE49-F238E27FC236}">
                <a16:creationId xmlns:a16="http://schemas.microsoft.com/office/drawing/2014/main" id="{7B6B44DF-814D-4ED2-BE64-9D82D99EE08B}"/>
              </a:ext>
            </a:extLst>
          </p:cNvPr>
          <p:cNvPicPr>
            <a:picLocks noChangeAspect="1"/>
          </p:cNvPicPr>
          <p:nvPr/>
        </p:nvPicPr>
        <p:blipFill>
          <a:blip r:embed="rId4"/>
          <a:stretch>
            <a:fillRect/>
          </a:stretch>
        </p:blipFill>
        <p:spPr>
          <a:xfrm>
            <a:off x="5646115" y="1791837"/>
            <a:ext cx="2238375" cy="419100"/>
          </a:xfrm>
          <a:prstGeom prst="rect">
            <a:avLst/>
          </a:prstGeom>
        </p:spPr>
      </p:pic>
      <p:pic>
        <p:nvPicPr>
          <p:cNvPr id="7" name="Picture 6">
            <a:extLst>
              <a:ext uri="{FF2B5EF4-FFF2-40B4-BE49-F238E27FC236}">
                <a16:creationId xmlns:a16="http://schemas.microsoft.com/office/drawing/2014/main" id="{D541F7D5-C493-4C16-96C2-8C02E8601FD3}"/>
              </a:ext>
            </a:extLst>
          </p:cNvPr>
          <p:cNvPicPr>
            <a:picLocks noChangeAspect="1"/>
          </p:cNvPicPr>
          <p:nvPr/>
        </p:nvPicPr>
        <p:blipFill>
          <a:blip r:embed="rId5"/>
          <a:stretch>
            <a:fillRect/>
          </a:stretch>
        </p:blipFill>
        <p:spPr>
          <a:xfrm>
            <a:off x="195070" y="2415173"/>
            <a:ext cx="2428875" cy="600075"/>
          </a:xfrm>
          <a:prstGeom prst="rect">
            <a:avLst/>
          </a:prstGeom>
        </p:spPr>
      </p:pic>
      <p:pic>
        <p:nvPicPr>
          <p:cNvPr id="8" name="Picture 7">
            <a:extLst>
              <a:ext uri="{FF2B5EF4-FFF2-40B4-BE49-F238E27FC236}">
                <a16:creationId xmlns:a16="http://schemas.microsoft.com/office/drawing/2014/main" id="{929DF12A-C858-4650-8E33-2B27E176ADAF}"/>
              </a:ext>
            </a:extLst>
          </p:cNvPr>
          <p:cNvPicPr>
            <a:picLocks noChangeAspect="1"/>
          </p:cNvPicPr>
          <p:nvPr/>
        </p:nvPicPr>
        <p:blipFill>
          <a:blip r:embed="rId6"/>
          <a:stretch>
            <a:fillRect/>
          </a:stretch>
        </p:blipFill>
        <p:spPr>
          <a:xfrm>
            <a:off x="2732952" y="2407313"/>
            <a:ext cx="6142107" cy="537868"/>
          </a:xfrm>
          <a:prstGeom prst="rect">
            <a:avLst/>
          </a:prstGeom>
        </p:spPr>
      </p:pic>
      <p:sp>
        <p:nvSpPr>
          <p:cNvPr id="9" name="Rectangle 8">
            <a:extLst>
              <a:ext uri="{FF2B5EF4-FFF2-40B4-BE49-F238E27FC236}">
                <a16:creationId xmlns:a16="http://schemas.microsoft.com/office/drawing/2014/main" id="{83D45EB3-1D70-4E57-A194-E1A0D7487CD9}"/>
              </a:ext>
            </a:extLst>
          </p:cNvPr>
          <p:cNvSpPr/>
          <p:nvPr/>
        </p:nvSpPr>
        <p:spPr>
          <a:xfrm>
            <a:off x="226860" y="3296300"/>
            <a:ext cx="4005775" cy="369332"/>
          </a:xfrm>
          <a:prstGeom prst="rect">
            <a:avLst/>
          </a:prstGeom>
        </p:spPr>
        <p:txBody>
          <a:bodyPr wrap="square">
            <a:spAutoFit/>
          </a:bodyPr>
          <a:lstStyle/>
          <a:p>
            <a:r>
              <a:rPr lang="en-US" sz="1800" dirty="0">
                <a:latin typeface="Times New Roman" panose="02020603050405020304" pitchFamily="18" charset="0"/>
                <a:ea typeface="Times New Roman" panose="02020603050405020304" pitchFamily="18" charset="0"/>
              </a:rPr>
              <a:t>we have minimum average cost </a:t>
            </a:r>
            <a:endParaRPr lang="en-US" sz="1800" dirty="0"/>
          </a:p>
        </p:txBody>
      </p:sp>
      <p:pic>
        <p:nvPicPr>
          <p:cNvPr id="10" name="Picture 9">
            <a:extLst>
              <a:ext uri="{FF2B5EF4-FFF2-40B4-BE49-F238E27FC236}">
                <a16:creationId xmlns:a16="http://schemas.microsoft.com/office/drawing/2014/main" id="{BC1BB7B9-6851-4560-9A0E-D1C5F4B184AF}"/>
              </a:ext>
            </a:extLst>
          </p:cNvPr>
          <p:cNvPicPr>
            <a:picLocks noChangeAspect="1"/>
          </p:cNvPicPr>
          <p:nvPr/>
        </p:nvPicPr>
        <p:blipFill>
          <a:blip r:embed="rId7"/>
          <a:stretch>
            <a:fillRect/>
          </a:stretch>
        </p:blipFill>
        <p:spPr>
          <a:xfrm>
            <a:off x="2413262" y="3947397"/>
            <a:ext cx="3061211" cy="41084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10E3C30-9464-4123-80A4-397226088C2C}"/>
                  </a:ext>
                </a:extLst>
              </p:cNvPr>
              <p:cNvSpPr txBox="1"/>
              <p:nvPr/>
            </p:nvSpPr>
            <p:spPr>
              <a:xfrm>
                <a:off x="404035" y="4853057"/>
                <a:ext cx="3540905"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When </a:t>
                </a:r>
                <a14:m>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=3 </m:t>
                    </m:r>
                  </m:oMath>
                </a14:m>
                <a:r>
                  <a:rPr lang="en-US" sz="1800" dirty="0">
                    <a:latin typeface="Times New Roman" panose="02020603050405020304" pitchFamily="18" charset="0"/>
                    <a:cs typeface="Times New Roman" panose="02020603050405020304" pitchFamily="18" charset="0"/>
                  </a:rPr>
                  <a:t>units are produced</a:t>
                </a:r>
              </a:p>
            </p:txBody>
          </p:sp>
        </mc:Choice>
        <mc:Fallback xmlns="">
          <p:sp>
            <p:nvSpPr>
              <p:cNvPr id="11" name="TextBox 10">
                <a:extLst>
                  <a:ext uri="{FF2B5EF4-FFF2-40B4-BE49-F238E27FC236}">
                    <a16:creationId xmlns:a16="http://schemas.microsoft.com/office/drawing/2014/main" id="{E10E3C30-9464-4123-80A4-397226088C2C}"/>
                  </a:ext>
                </a:extLst>
              </p:cNvPr>
              <p:cNvSpPr txBox="1">
                <a:spLocks noRot="1" noChangeAspect="1" noMove="1" noResize="1" noEditPoints="1" noAdjustHandles="1" noChangeArrowheads="1" noChangeShapeType="1" noTextEdit="1"/>
              </p:cNvSpPr>
              <p:nvPr/>
            </p:nvSpPr>
            <p:spPr>
              <a:xfrm>
                <a:off x="404035" y="4853057"/>
                <a:ext cx="3540905" cy="369332"/>
              </a:xfrm>
              <a:prstGeom prst="rect">
                <a:avLst/>
              </a:prstGeom>
              <a:blipFill>
                <a:blip r:embed="rId8"/>
                <a:stretch>
                  <a:fillRect l="-1377"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17580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7FBAFA-3020-41E0-B976-812D0C076E3C}"/>
              </a:ext>
            </a:extLst>
          </p:cNvPr>
          <p:cNvSpPr/>
          <p:nvPr/>
        </p:nvSpPr>
        <p:spPr>
          <a:xfrm>
            <a:off x="144544" y="167574"/>
            <a:ext cx="8717068" cy="1200329"/>
          </a:xfrm>
          <a:prstGeom prst="rect">
            <a:avLst/>
          </a:prstGeom>
        </p:spPr>
        <p:txBody>
          <a:bodyPr wrap="square">
            <a:spAutoFit/>
          </a:bodyPr>
          <a:lstStyle/>
          <a:p>
            <a:r>
              <a:rPr lang="en-US" sz="1800" b="1" dirty="0">
                <a:solidFill>
                  <a:srgbClr val="0070C0"/>
                </a:solidFill>
                <a:latin typeface="Times New Roman" panose="02020603050405020304" pitchFamily="18" charset="0"/>
                <a:cs typeface="Times New Roman" panose="02020603050405020304" pitchFamily="18" charset="0"/>
              </a:rPr>
              <a:t>Example 4 </a:t>
            </a:r>
            <a:r>
              <a:rPr lang="en-US" sz="1800" dirty="0">
                <a:latin typeface="Times New Roman" panose="02020603050405020304" pitchFamily="18" charset="0"/>
                <a:cs typeface="Times New Roman" panose="02020603050405020304" pitchFamily="18" charset="0"/>
              </a:rPr>
              <a:t>An article in a sociology journal stated that if a particular health-care program for the elderly were initiated, then </a:t>
            </a:r>
            <a:r>
              <a:rPr lang="en-US" sz="1800" i="1" dirty="0">
                <a:latin typeface="Times New Roman" panose="02020603050405020304" pitchFamily="18" charset="0"/>
                <a:cs typeface="Times New Roman" panose="02020603050405020304" pitchFamily="18" charset="0"/>
              </a:rPr>
              <a:t>t</a:t>
            </a:r>
            <a:r>
              <a:rPr lang="en-US" sz="1800" dirty="0">
                <a:latin typeface="Times New Roman" panose="02020603050405020304" pitchFamily="18" charset="0"/>
                <a:cs typeface="Times New Roman" panose="02020603050405020304" pitchFamily="18" charset="0"/>
              </a:rPr>
              <a:t> years after its start, </a:t>
            </a:r>
            <a:r>
              <a:rPr lang="en-US" sz="1800" i="1" dirty="0">
                <a:latin typeface="Times New Roman" panose="02020603050405020304" pitchFamily="18" charset="0"/>
                <a:cs typeface="Times New Roman" panose="02020603050405020304" pitchFamily="18" charset="0"/>
              </a:rPr>
              <a:t>n</a:t>
            </a:r>
            <a:r>
              <a:rPr lang="en-US" sz="1800" dirty="0">
                <a:latin typeface="Times New Roman" panose="02020603050405020304" pitchFamily="18" charset="0"/>
                <a:cs typeface="Times New Roman" panose="02020603050405020304" pitchFamily="18" charset="0"/>
              </a:rPr>
              <a:t> thousand elderly people would receive direct benefits, where</a:t>
            </a:r>
          </a:p>
          <a:p>
            <a:endParaRPr lang="en-US" sz="1800" dirty="0"/>
          </a:p>
        </p:txBody>
      </p:sp>
      <mc:AlternateContent xmlns:mc="http://schemas.openxmlformats.org/markup-compatibility/2006" xmlns:a14="http://schemas.microsoft.com/office/drawing/2010/main">
        <mc:Choice Requires="a14">
          <p:sp>
            <p:nvSpPr>
              <p:cNvPr id="3" name="Object 6" descr="n equals t cubed over 3 baseline minus 6 t squared plus 32 t, 0 less than or equal to t less than or equal to 12.">
                <a:extLst>
                  <a:ext uri="{FF2B5EF4-FFF2-40B4-BE49-F238E27FC236}">
                    <a16:creationId xmlns:a16="http://schemas.microsoft.com/office/drawing/2014/main" id="{4EF584BC-03D8-4A7E-9CB9-97F2F30CEFAF}"/>
                  </a:ext>
                </a:extLst>
              </p:cNvPr>
              <p:cNvSpPr txBox="1"/>
              <p:nvPr/>
            </p:nvSpPr>
            <p:spPr bwMode="auto">
              <a:xfrm>
                <a:off x="2538927" y="968355"/>
                <a:ext cx="3189909" cy="749543"/>
              </a:xfrm>
              <a:prstGeom prst="rect">
                <a:avLst/>
              </a:prstGeom>
              <a:noFill/>
            </p:spPr>
            <p:txBody>
              <a:bodyPr>
                <a:normAutofit fontScale="92500"/>
              </a:bodyPr>
              <a:lstStyle/>
              <a:p>
                <a:pPr/>
                <a14:m>
                  <m:oMathPara xmlns:m="http://schemas.openxmlformats.org/officeDocument/2006/math">
                    <m:oMathParaPr>
                      <m:jc m:val="centerGroup"/>
                    </m:oMathParaPr>
                    <m:oMath xmlns:m="http://schemas.openxmlformats.org/officeDocument/2006/math">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m:t>
                      </m:r>
                      <m:f>
                        <m:fPr>
                          <m:ctrlPr>
                            <a:rPr lang="en-US" sz="1800" i="1">
                              <a:solidFill>
                                <a:srgbClr val="000000"/>
                              </a:solidFill>
                              <a:latin typeface="Cambria Math" panose="02040503050406030204" pitchFamily="18" charset="0"/>
                            </a:rPr>
                          </m:ctrlPr>
                        </m:fPr>
                        <m:num>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𝑡</m:t>
                              </m:r>
                            </m:e>
                            <m:sup>
                              <m:r>
                                <a:rPr lang="en-US" sz="1800" i="1">
                                  <a:solidFill>
                                    <a:srgbClr val="000000"/>
                                  </a:solidFill>
                                  <a:latin typeface="Cambria Math" panose="02040503050406030204" pitchFamily="18" charset="0"/>
                                </a:rPr>
                                <m:t>3</m:t>
                              </m:r>
                            </m:sup>
                          </m:sSup>
                        </m:num>
                        <m:den>
                          <m:r>
                            <a:rPr lang="en-US" sz="1800" i="1">
                              <a:solidFill>
                                <a:srgbClr val="000000"/>
                              </a:solidFill>
                              <a:latin typeface="Cambria Math" panose="02040503050406030204" pitchFamily="18" charset="0"/>
                            </a:rPr>
                            <m:t>3</m:t>
                          </m:r>
                        </m:den>
                      </m:f>
                      <m:r>
                        <a:rPr lang="en-US" sz="1800" i="1">
                          <a:solidFill>
                            <a:srgbClr val="000000"/>
                          </a:solidFill>
                          <a:latin typeface="Cambria Math" panose="02040503050406030204" pitchFamily="18" charset="0"/>
                        </a:rPr>
                        <m:t>−6</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𝑡</m:t>
                          </m:r>
                        </m:e>
                        <m:sup>
                          <m:r>
                            <a:rPr lang="en-US" sz="1800" i="1">
                              <a:solidFill>
                                <a:srgbClr val="000000"/>
                              </a:solidFill>
                              <a:latin typeface="Cambria Math" panose="02040503050406030204" pitchFamily="18" charset="0"/>
                            </a:rPr>
                            <m:t>2</m:t>
                          </m:r>
                        </m:sup>
                      </m:sSup>
                      <m:r>
                        <a:rPr lang="en-US" sz="1800" i="1">
                          <a:solidFill>
                            <a:srgbClr val="000000"/>
                          </a:solidFill>
                          <a:latin typeface="Cambria Math" panose="02040503050406030204" pitchFamily="18" charset="0"/>
                        </a:rPr>
                        <m:t>+32</m:t>
                      </m:r>
                      <m:r>
                        <a:rPr lang="en-US" sz="1800" i="1">
                          <a:solidFill>
                            <a:srgbClr val="000000"/>
                          </a:solidFill>
                          <a:latin typeface="Cambria Math" panose="02040503050406030204" pitchFamily="18" charset="0"/>
                        </a:rPr>
                        <m:t>𝑡</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0≤</m:t>
                      </m:r>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≤12.</m:t>
                      </m:r>
                    </m:oMath>
                  </m:oMathPara>
                </a14:m>
                <a:endParaRPr lang="en-US" sz="1800" dirty="0"/>
              </a:p>
            </p:txBody>
          </p:sp>
        </mc:Choice>
        <mc:Fallback xmlns="">
          <p:sp>
            <p:nvSpPr>
              <p:cNvPr id="3" name="Object 6" descr="n equals t cubed over 3 baseline minus 6 t squared plus 32 t, 0 less than or equal to t less than or equal to 12.">
                <a:extLst>
                  <a:ext uri="{FF2B5EF4-FFF2-40B4-BE49-F238E27FC236}">
                    <a16:creationId xmlns:a16="http://schemas.microsoft.com/office/drawing/2014/main" id="{4EF584BC-03D8-4A7E-9CB9-97F2F30CEFAF}"/>
                  </a:ext>
                </a:extLst>
              </p:cNvPr>
              <p:cNvSpPr txBox="1">
                <a:spLocks noRot="1" noChangeAspect="1" noMove="1" noResize="1" noEditPoints="1" noAdjustHandles="1" noChangeArrowheads="1" noChangeShapeType="1" noTextEdit="1"/>
              </p:cNvSpPr>
              <p:nvPr/>
            </p:nvSpPr>
            <p:spPr bwMode="auto">
              <a:xfrm>
                <a:off x="2538927" y="968355"/>
                <a:ext cx="3189909" cy="749543"/>
              </a:xfrm>
              <a:prstGeom prst="rect">
                <a:avLst/>
              </a:prstGeom>
              <a:blipFill>
                <a:blip r:embed="rId2"/>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449EAEB-CCDD-40DB-AC50-7EABE86740A4}"/>
              </a:ext>
            </a:extLst>
          </p:cNvPr>
          <p:cNvSpPr/>
          <p:nvPr/>
        </p:nvSpPr>
        <p:spPr>
          <a:xfrm>
            <a:off x="144543" y="1568520"/>
            <a:ext cx="7858813" cy="369332"/>
          </a:xfrm>
          <a:prstGeom prst="rect">
            <a:avLst/>
          </a:prstGeom>
        </p:spPr>
        <p:txBody>
          <a:bodyPr wrap="square">
            <a:spAutoFit/>
          </a:bodyPr>
          <a:lstStyle/>
          <a:p>
            <a:r>
              <a:rPr lang="en-US" sz="1800" dirty="0">
                <a:latin typeface="Times New Roman" panose="02020603050405020304" pitchFamily="18" charset="0"/>
                <a:cs typeface="Times New Roman" panose="02020603050405020304" pitchFamily="18" charset="0"/>
              </a:rPr>
              <a:t>For what value of </a:t>
            </a:r>
            <a:r>
              <a:rPr lang="en-US" sz="1800" i="1" dirty="0">
                <a:latin typeface="Times New Roman" panose="02020603050405020304" pitchFamily="18" charset="0"/>
                <a:cs typeface="Times New Roman" panose="02020603050405020304" pitchFamily="18" charset="0"/>
              </a:rPr>
              <a:t>t</a:t>
            </a:r>
            <a:r>
              <a:rPr lang="en-US" sz="1800" dirty="0">
                <a:latin typeface="Times New Roman" panose="02020603050405020304" pitchFamily="18" charset="0"/>
                <a:cs typeface="Times New Roman" panose="02020603050405020304" pitchFamily="18" charset="0"/>
              </a:rPr>
              <a:t> does the maximum number receive benefits? </a:t>
            </a:r>
          </a:p>
        </p:txBody>
      </p:sp>
      <mc:AlternateContent xmlns:mc="http://schemas.openxmlformats.org/markup-compatibility/2006" xmlns:a14="http://schemas.microsoft.com/office/drawing/2010/main">
        <mc:Choice Requires="a14">
          <p:sp>
            <p:nvSpPr>
              <p:cNvPr id="5" name="Object 39" descr="dn over dt equals 0 equals t squared minus 12 t plus 32.">
                <a:extLst>
                  <a:ext uri="{FF2B5EF4-FFF2-40B4-BE49-F238E27FC236}">
                    <a16:creationId xmlns:a16="http://schemas.microsoft.com/office/drawing/2014/main" id="{D0A8AD9B-1AF9-46F7-B925-76A506FBBF02}"/>
                  </a:ext>
                </a:extLst>
              </p:cNvPr>
              <p:cNvSpPr txBox="1"/>
              <p:nvPr/>
            </p:nvSpPr>
            <p:spPr bwMode="auto">
              <a:xfrm>
                <a:off x="275826" y="2286746"/>
                <a:ext cx="3172163" cy="662148"/>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𝑑𝑛</m:t>
                          </m:r>
                        </m:num>
                        <m:den>
                          <m:r>
                            <a:rPr lang="en-US" sz="1800" i="1">
                              <a:solidFill>
                                <a:srgbClr val="000000"/>
                              </a:solidFill>
                              <a:latin typeface="Cambria Math" panose="02040503050406030204" pitchFamily="18" charset="0"/>
                            </a:rPr>
                            <m:t>𝑑𝑡</m:t>
                          </m:r>
                        </m:den>
                      </m:f>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𝑡</m:t>
                          </m:r>
                        </m:e>
                        <m:sup>
                          <m:r>
                            <a:rPr lang="en-US" sz="1800" i="1">
                              <a:solidFill>
                                <a:srgbClr val="000000"/>
                              </a:solidFill>
                              <a:latin typeface="Cambria Math" panose="02040503050406030204" pitchFamily="18" charset="0"/>
                            </a:rPr>
                            <m:t>2</m:t>
                          </m:r>
                        </m:sup>
                      </m:sSup>
                      <m:r>
                        <a:rPr lang="en-US" sz="1800" i="1">
                          <a:solidFill>
                            <a:srgbClr val="000000"/>
                          </a:solidFill>
                          <a:latin typeface="Cambria Math" panose="02040503050406030204" pitchFamily="18" charset="0"/>
                        </a:rPr>
                        <m:t>−12</m:t>
                      </m:r>
                      <m:r>
                        <a:rPr lang="en-US" sz="1800" i="1">
                          <a:solidFill>
                            <a:srgbClr val="000000"/>
                          </a:solidFill>
                          <a:latin typeface="Cambria Math" panose="02040503050406030204" pitchFamily="18" charset="0"/>
                        </a:rPr>
                        <m:t>𝑡</m:t>
                      </m:r>
                      <m:r>
                        <a:rPr lang="en-US" sz="1800" i="1">
                          <a:solidFill>
                            <a:srgbClr val="000000"/>
                          </a:solidFill>
                          <a:latin typeface="Cambria Math" panose="02040503050406030204" pitchFamily="18" charset="0"/>
                        </a:rPr>
                        <m:t>+32=0,</m:t>
                      </m:r>
                    </m:oMath>
                  </m:oMathPara>
                </a14:m>
                <a:endParaRPr lang="en-US" sz="1800" dirty="0"/>
              </a:p>
            </p:txBody>
          </p:sp>
        </mc:Choice>
        <mc:Fallback xmlns="">
          <p:sp>
            <p:nvSpPr>
              <p:cNvPr id="5" name="Object 39" descr="dn over dt equals 0 equals t squared minus 12 t plus 32.">
                <a:extLst>
                  <a:ext uri="{FF2B5EF4-FFF2-40B4-BE49-F238E27FC236}">
                    <a16:creationId xmlns:a16="http://schemas.microsoft.com/office/drawing/2014/main" id="{D0A8AD9B-1AF9-46F7-B925-76A506FBBF02}"/>
                  </a:ext>
                </a:extLst>
              </p:cNvPr>
              <p:cNvSpPr txBox="1">
                <a:spLocks noRot="1" noChangeAspect="1" noMove="1" noResize="1" noEditPoints="1" noAdjustHandles="1" noChangeArrowheads="1" noChangeShapeType="1" noTextEdit="1"/>
              </p:cNvSpPr>
              <p:nvPr/>
            </p:nvSpPr>
            <p:spPr bwMode="auto">
              <a:xfrm>
                <a:off x="275826" y="2286746"/>
                <a:ext cx="3172163" cy="662148"/>
              </a:xfrm>
              <a:prstGeom prst="rect">
                <a:avLst/>
              </a:prstGeom>
              <a:blipFill>
                <a:blip r:embed="rId3"/>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293361D-7776-4807-A859-B4897FFA3AC6}"/>
              </a:ext>
            </a:extLst>
          </p:cNvPr>
          <p:cNvSpPr/>
          <p:nvPr/>
        </p:nvSpPr>
        <p:spPr>
          <a:xfrm>
            <a:off x="144543" y="1945703"/>
            <a:ext cx="1018227" cy="369332"/>
          </a:xfrm>
          <a:prstGeom prst="rect">
            <a:avLst/>
          </a:prstGeom>
        </p:spPr>
        <p:txBody>
          <a:bodyPr wrap="none">
            <a:spAutoFit/>
          </a:bodyPr>
          <a:lstStyle/>
          <a:p>
            <a:r>
              <a:rPr lang="en-US" sz="1800" dirty="0">
                <a:solidFill>
                  <a:srgbClr val="0070C0"/>
                </a:solidFill>
                <a:sym typeface="Symbol" panose="05050102010706020507" pitchFamily="18" charset="2"/>
              </a:rPr>
              <a:t>Solution</a:t>
            </a:r>
            <a:endParaRPr lang="en-US" sz="18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4DE164D-5915-4473-B722-B0CA210D7570}"/>
                  </a:ext>
                </a:extLst>
              </p:cNvPr>
              <p:cNvSpPr txBox="1"/>
              <p:nvPr/>
            </p:nvSpPr>
            <p:spPr>
              <a:xfrm>
                <a:off x="3516795" y="2493528"/>
                <a:ext cx="18676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r>
                            <a:rPr lang="en-US" sz="1800" b="0" i="1" smtClean="0">
                              <a:latin typeface="Cambria Math" panose="02040503050406030204" pitchFamily="18" charset="0"/>
                            </a:rPr>
                            <m:t>−4</m:t>
                          </m:r>
                        </m:e>
                      </m:d>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r>
                            <a:rPr lang="en-US" sz="1800" b="0" i="1" smtClean="0">
                              <a:latin typeface="Cambria Math" panose="02040503050406030204" pitchFamily="18" charset="0"/>
                            </a:rPr>
                            <m:t>−8</m:t>
                          </m:r>
                        </m:e>
                      </m:d>
                      <m:r>
                        <a:rPr lang="en-US" sz="1800" b="0" i="1" smtClean="0">
                          <a:latin typeface="Cambria Math" panose="02040503050406030204" pitchFamily="18" charset="0"/>
                        </a:rPr>
                        <m:t>=0</m:t>
                      </m:r>
                    </m:oMath>
                  </m:oMathPara>
                </a14:m>
                <a:endParaRPr lang="en-US" sz="1800" dirty="0"/>
              </a:p>
            </p:txBody>
          </p:sp>
        </mc:Choice>
        <mc:Fallback xmlns="">
          <p:sp>
            <p:nvSpPr>
              <p:cNvPr id="7" name="TextBox 6">
                <a:extLst>
                  <a:ext uri="{FF2B5EF4-FFF2-40B4-BE49-F238E27FC236}">
                    <a16:creationId xmlns:a16="http://schemas.microsoft.com/office/drawing/2014/main" id="{D4DE164D-5915-4473-B722-B0CA210D7570}"/>
                  </a:ext>
                </a:extLst>
              </p:cNvPr>
              <p:cNvSpPr txBox="1">
                <a:spLocks noRot="1" noChangeAspect="1" noMove="1" noResize="1" noEditPoints="1" noAdjustHandles="1" noChangeArrowheads="1" noChangeShapeType="1" noTextEdit="1"/>
              </p:cNvSpPr>
              <p:nvPr/>
            </p:nvSpPr>
            <p:spPr>
              <a:xfrm>
                <a:off x="3516795" y="2493528"/>
                <a:ext cx="1867627" cy="276999"/>
              </a:xfrm>
              <a:prstGeom prst="rect">
                <a:avLst/>
              </a:prstGeom>
              <a:blipFill>
                <a:blip r:embed="rId4"/>
                <a:stretch>
                  <a:fillRect r="-261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3FFDB3F-140D-45B1-8AD1-218BD87F7DBE}"/>
                  </a:ext>
                </a:extLst>
              </p:cNvPr>
              <p:cNvSpPr txBox="1"/>
              <p:nvPr/>
            </p:nvSpPr>
            <p:spPr>
              <a:xfrm>
                <a:off x="6121254" y="2479320"/>
                <a:ext cx="16158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𝑡</m:t>
                      </m:r>
                      <m:r>
                        <a:rPr lang="en-US" sz="1800" b="0" i="1" smtClean="0">
                          <a:latin typeface="Cambria Math" panose="02040503050406030204" pitchFamily="18" charset="0"/>
                        </a:rPr>
                        <m:t>=4,  </m:t>
                      </m:r>
                      <m:r>
                        <a:rPr lang="en-US" sz="1800" b="0" i="1" smtClean="0">
                          <a:latin typeface="Cambria Math" panose="02040503050406030204" pitchFamily="18" charset="0"/>
                        </a:rPr>
                        <m:t>𝑡</m:t>
                      </m:r>
                      <m:r>
                        <a:rPr lang="en-US" sz="1800" b="0" i="1" smtClean="0">
                          <a:latin typeface="Cambria Math" panose="02040503050406030204" pitchFamily="18" charset="0"/>
                        </a:rPr>
                        <m:t>=8</m:t>
                      </m:r>
                    </m:oMath>
                  </m:oMathPara>
                </a14:m>
                <a:endParaRPr lang="en-US" sz="1800" dirty="0"/>
              </a:p>
            </p:txBody>
          </p:sp>
        </mc:Choice>
        <mc:Fallback xmlns="">
          <p:sp>
            <p:nvSpPr>
              <p:cNvPr id="8" name="TextBox 7">
                <a:extLst>
                  <a:ext uri="{FF2B5EF4-FFF2-40B4-BE49-F238E27FC236}">
                    <a16:creationId xmlns:a16="http://schemas.microsoft.com/office/drawing/2014/main" id="{63FFDB3F-140D-45B1-8AD1-218BD87F7DBE}"/>
                  </a:ext>
                </a:extLst>
              </p:cNvPr>
              <p:cNvSpPr txBox="1">
                <a:spLocks noRot="1" noChangeAspect="1" noMove="1" noResize="1" noEditPoints="1" noAdjustHandles="1" noChangeArrowheads="1" noChangeShapeType="1" noTextEdit="1"/>
              </p:cNvSpPr>
              <p:nvPr/>
            </p:nvSpPr>
            <p:spPr>
              <a:xfrm>
                <a:off x="6121254" y="2479320"/>
                <a:ext cx="1615892" cy="276999"/>
              </a:xfrm>
              <a:prstGeom prst="rect">
                <a:avLst/>
              </a:prstGeom>
              <a:blipFill>
                <a:blip r:embed="rId5"/>
                <a:stretch>
                  <a:fillRect l="-2642" r="-3396"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4">
                <a:extLst>
                  <a:ext uri="{FF2B5EF4-FFF2-40B4-BE49-F238E27FC236}">
                    <a16:creationId xmlns:a16="http://schemas.microsoft.com/office/drawing/2014/main" id="{EA4B3A25-8FC9-4BEB-9021-6BB1531C5365}"/>
                  </a:ext>
                </a:extLst>
              </p:cNvPr>
              <p:cNvSpPr txBox="1">
                <a:spLocks/>
              </p:cNvSpPr>
              <p:nvPr/>
            </p:nvSpPr>
            <p:spPr>
              <a:xfrm>
                <a:off x="144542" y="3193971"/>
                <a:ext cx="8179187" cy="87613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Since the domain of </a:t>
                </a:r>
                <a:r>
                  <a:rPr lang="en-US" sz="1800" i="1" dirty="0"/>
                  <a:t>n</a:t>
                </a:r>
                <a:r>
                  <a:rPr lang="en-US" sz="1800" dirty="0"/>
                  <a:t> is the closed interval [0,  12], the  absolute maximum</a:t>
                </a:r>
                <a:r>
                  <a:rPr lang="en-IN" sz="1800" dirty="0"/>
                  <a:t> value of </a:t>
                </a:r>
                <a:r>
                  <a:rPr lang="en-IN" sz="1800" i="1" dirty="0"/>
                  <a:t>n</a:t>
                </a:r>
                <a:r>
                  <a:rPr lang="en-IN" sz="1800" dirty="0"/>
                  <a:t> must occur at</a:t>
                </a:r>
              </a:p>
              <a:p>
                <a:pPr marL="0" indent="0">
                  <a:buNone/>
                </a:pPr>
                <a:r>
                  <a:rPr lang="en-IN" sz="1800" dirty="0"/>
                  <a:t>   </a:t>
                </a:r>
                <a14:m>
                  <m:oMath xmlns:m="http://schemas.openxmlformats.org/officeDocument/2006/math">
                    <m:r>
                      <a:rPr lang="en-US" sz="1800" b="0" i="1" smtClean="0">
                        <a:latin typeface="Cambria Math" panose="02040503050406030204" pitchFamily="18" charset="0"/>
                      </a:rPr>
                      <m:t>𝑡</m:t>
                    </m:r>
                    <m:r>
                      <a:rPr lang="en-US" sz="1800" b="0" i="1" smtClean="0">
                        <a:latin typeface="Cambria Math" panose="02040503050406030204" pitchFamily="18" charset="0"/>
                      </a:rPr>
                      <m:t>=0, 4,8, </m:t>
                    </m:r>
                    <m:r>
                      <a:rPr lang="en-US" sz="1800" b="0" i="1" smtClean="0">
                        <a:latin typeface="Cambria Math" panose="02040503050406030204" pitchFamily="18" charset="0"/>
                      </a:rPr>
                      <m:t>𝑜𝑟</m:t>
                    </m:r>
                    <m:r>
                      <a:rPr lang="en-US" sz="1800" b="0" i="1" smtClean="0">
                        <a:latin typeface="Cambria Math" panose="02040503050406030204" pitchFamily="18" charset="0"/>
                      </a:rPr>
                      <m:t> 12</m:t>
                    </m:r>
                  </m:oMath>
                </a14:m>
                <a:r>
                  <a:rPr lang="en-IN" sz="1800" dirty="0"/>
                  <a:t> </a:t>
                </a:r>
              </a:p>
            </p:txBody>
          </p:sp>
        </mc:Choice>
        <mc:Fallback xmlns="">
          <p:sp>
            <p:nvSpPr>
              <p:cNvPr id="9" name="Content Placeholder 24">
                <a:extLst>
                  <a:ext uri="{FF2B5EF4-FFF2-40B4-BE49-F238E27FC236}">
                    <a16:creationId xmlns:a16="http://schemas.microsoft.com/office/drawing/2014/main" id="{EA4B3A25-8FC9-4BEB-9021-6BB1531C5365}"/>
                  </a:ext>
                </a:extLst>
              </p:cNvPr>
              <p:cNvSpPr txBox="1">
                <a:spLocks noRot="1" noChangeAspect="1" noMove="1" noResize="1" noEditPoints="1" noAdjustHandles="1" noChangeArrowheads="1" noChangeShapeType="1" noTextEdit="1"/>
              </p:cNvSpPr>
              <p:nvPr/>
            </p:nvSpPr>
            <p:spPr>
              <a:xfrm>
                <a:off x="144542" y="3193971"/>
                <a:ext cx="8179187" cy="876137"/>
              </a:xfrm>
              <a:prstGeom prst="rect">
                <a:avLst/>
              </a:prstGeom>
              <a:blipFill>
                <a:blip r:embed="rId6"/>
                <a:stretch>
                  <a:fillRect l="-1790" t="-11806"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bject 42" descr="n left parenthesis 0 right parenthesis equals 0 semi colon n left parenthesis 4 right parenthesis equals 160 over 3 semi colon n left parenthesis 8 right parenthesis equals 128 over 3 semi colon n left parenthesis 12 right parenthesis equals 96.">
                <a:extLst>
                  <a:ext uri="{FF2B5EF4-FFF2-40B4-BE49-F238E27FC236}">
                    <a16:creationId xmlns:a16="http://schemas.microsoft.com/office/drawing/2014/main" id="{7EF65FD3-FE2A-47CE-81EA-F732C45E22F8}"/>
                  </a:ext>
                </a:extLst>
              </p:cNvPr>
              <p:cNvSpPr txBox="1"/>
              <p:nvPr/>
            </p:nvSpPr>
            <p:spPr bwMode="auto">
              <a:xfrm>
                <a:off x="-285279" y="4092724"/>
                <a:ext cx="6014115" cy="682238"/>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(0)=0</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(4)=</m:t>
                      </m:r>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160</m:t>
                          </m:r>
                        </m:num>
                        <m:den>
                          <m:r>
                            <a:rPr lang="en-US" sz="1800" i="1">
                              <a:solidFill>
                                <a:srgbClr val="000000"/>
                              </a:solidFill>
                              <a:latin typeface="Cambria Math" panose="02040503050406030204" pitchFamily="18" charset="0"/>
                            </a:rPr>
                            <m:t>3</m:t>
                          </m:r>
                        </m:den>
                      </m:f>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(8)=</m:t>
                      </m:r>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128</m:t>
                          </m:r>
                        </m:num>
                        <m:den>
                          <m:r>
                            <a:rPr lang="en-US" sz="1800" i="1">
                              <a:solidFill>
                                <a:srgbClr val="000000"/>
                              </a:solidFill>
                              <a:latin typeface="Cambria Math" panose="02040503050406030204" pitchFamily="18" charset="0"/>
                            </a:rPr>
                            <m:t>3</m:t>
                          </m:r>
                        </m:den>
                      </m:f>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𝑛</m:t>
                      </m:r>
                      <m:r>
                        <a:rPr lang="en-US" sz="1800" i="1">
                          <a:solidFill>
                            <a:srgbClr val="000000"/>
                          </a:solidFill>
                          <a:latin typeface="Cambria Math" panose="02040503050406030204" pitchFamily="18" charset="0"/>
                        </a:rPr>
                        <m:t>(12)=96</m:t>
                      </m:r>
                    </m:oMath>
                  </m:oMathPara>
                </a14:m>
                <a:endParaRPr lang="en-US" sz="1800" dirty="0"/>
              </a:p>
            </p:txBody>
          </p:sp>
        </mc:Choice>
        <mc:Fallback xmlns="">
          <p:sp>
            <p:nvSpPr>
              <p:cNvPr id="10" name="Object 42" descr="n left parenthesis 0 right parenthesis equals 0 semi colon n left parenthesis 4 right parenthesis equals 160 over 3 semi colon n left parenthesis 8 right parenthesis equals 128 over 3 semi colon n left parenthesis 12 right parenthesis equals 96.">
                <a:extLst>
                  <a:ext uri="{FF2B5EF4-FFF2-40B4-BE49-F238E27FC236}">
                    <a16:creationId xmlns:a16="http://schemas.microsoft.com/office/drawing/2014/main" id="{7EF65FD3-FE2A-47CE-81EA-F732C45E22F8}"/>
                  </a:ext>
                </a:extLst>
              </p:cNvPr>
              <p:cNvSpPr txBox="1">
                <a:spLocks noRot="1" noChangeAspect="1" noMove="1" noResize="1" noEditPoints="1" noAdjustHandles="1" noChangeArrowheads="1" noChangeShapeType="1" noTextEdit="1"/>
              </p:cNvSpPr>
              <p:nvPr/>
            </p:nvSpPr>
            <p:spPr bwMode="auto">
              <a:xfrm>
                <a:off x="-285279" y="4092724"/>
                <a:ext cx="6014115" cy="68223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8">
                <a:extLst>
                  <a:ext uri="{FF2B5EF4-FFF2-40B4-BE49-F238E27FC236}">
                    <a16:creationId xmlns:a16="http://schemas.microsoft.com/office/drawing/2014/main" id="{1B2BE895-7D72-4F78-8F40-306B5D68B9D0}"/>
                  </a:ext>
                </a:extLst>
              </p:cNvPr>
              <p:cNvSpPr txBox="1">
                <a:spLocks/>
              </p:cNvSpPr>
              <p:nvPr/>
            </p:nvSpPr>
            <p:spPr>
              <a:xfrm>
                <a:off x="225805" y="4869178"/>
                <a:ext cx="5279707" cy="2492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Thus, an absolute maximum occurs when </a:t>
                </a:r>
                <a14:m>
                  <m:oMath xmlns:m="http://schemas.openxmlformats.org/officeDocument/2006/math">
                    <m:r>
                      <a:rPr lang="en-US" sz="1800" b="0" i="1" smtClean="0">
                        <a:latin typeface="Cambria Math" panose="02040503050406030204" pitchFamily="18" charset="0"/>
                      </a:rPr>
                      <m:t>𝑡</m:t>
                    </m:r>
                    <m:r>
                      <a:rPr lang="en-US" sz="1800" b="0" i="1" smtClean="0">
                        <a:latin typeface="Cambria Math" panose="02040503050406030204" pitchFamily="18" charset="0"/>
                      </a:rPr>
                      <m:t>=12</m:t>
                    </m:r>
                  </m:oMath>
                </a14:m>
                <a:endParaRPr lang="en-IN" sz="1800" dirty="0"/>
              </a:p>
            </p:txBody>
          </p:sp>
        </mc:Choice>
        <mc:Fallback xmlns="">
          <p:sp>
            <p:nvSpPr>
              <p:cNvPr id="11" name="Content Placeholder 28">
                <a:extLst>
                  <a:ext uri="{FF2B5EF4-FFF2-40B4-BE49-F238E27FC236}">
                    <a16:creationId xmlns:a16="http://schemas.microsoft.com/office/drawing/2014/main" id="{1B2BE895-7D72-4F78-8F40-306B5D68B9D0}"/>
                  </a:ext>
                </a:extLst>
              </p:cNvPr>
              <p:cNvSpPr txBox="1">
                <a:spLocks noRot="1" noChangeAspect="1" noMove="1" noResize="1" noEditPoints="1" noAdjustHandles="1" noChangeArrowheads="1" noChangeShapeType="1" noTextEdit="1"/>
              </p:cNvSpPr>
              <p:nvPr/>
            </p:nvSpPr>
            <p:spPr>
              <a:xfrm>
                <a:off x="225805" y="4869178"/>
                <a:ext cx="5279707" cy="249299"/>
              </a:xfrm>
              <a:prstGeom prst="rect">
                <a:avLst/>
              </a:prstGeom>
              <a:blipFill>
                <a:blip r:embed="rId8"/>
                <a:stretch>
                  <a:fillRect l="-2656" t="-41463" b="-56098"/>
                </a:stretch>
              </a:blipFill>
            </p:spPr>
            <p:txBody>
              <a:bodyPr/>
              <a:lstStyle/>
              <a:p>
                <a:r>
                  <a:rPr lang="en-US">
                    <a:noFill/>
                  </a:rPr>
                  <a:t> </a:t>
                </a:r>
              </a:p>
            </p:txBody>
          </p:sp>
        </mc:Fallback>
      </mc:AlternateContent>
      <p:pic>
        <p:nvPicPr>
          <p:cNvPr id="12" name="Picture Placeholder 46" descr="A graph of the equation n equals t cubed over 3 baseline minus 6 t squared plus 32 t is an N-shaped curve passing through origin along the points 4, 8, and 12 in the first quadrant. One end of the curve is at origin and another end is at point (12, 96).">
            <a:extLst>
              <a:ext uri="{FF2B5EF4-FFF2-40B4-BE49-F238E27FC236}">
                <a16:creationId xmlns:a16="http://schemas.microsoft.com/office/drawing/2014/main" id="{C12059CA-D8F4-4090-99F1-83A8AB44EFF9}"/>
              </a:ext>
            </a:extLst>
          </p:cNvPr>
          <p:cNvPicPr>
            <a:picLocks noChangeAspect="1"/>
          </p:cNvPicPr>
          <p:nvPr/>
        </p:nvPicPr>
        <p:blipFill>
          <a:blip r:embed="rId9"/>
          <a:stretch>
            <a:fillRect/>
          </a:stretch>
        </p:blipFill>
        <p:spPr>
          <a:xfrm>
            <a:off x="5586775" y="3940799"/>
            <a:ext cx="2953789" cy="2604655"/>
          </a:xfrm>
          <a:prstGeom prst="rect">
            <a:avLst/>
          </a:prstGeom>
        </p:spPr>
      </p:pic>
    </p:spTree>
    <p:extLst>
      <p:ext uri="{BB962C8B-B14F-4D97-AF65-F5344CB8AC3E}">
        <p14:creationId xmlns:p14="http://schemas.microsoft.com/office/powerpoint/2010/main" val="425992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0" grpId="0"/>
      <p:bldP spid="11" grpId="0"/>
    </p:bldLst>
  </p:timing>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c1bd8dc-4e40-424f-a15f-9ffcd522197f">
      <UserInfo>
        <DisplayName/>
        <AccountId xsi:nil="true"/>
        <AccountType/>
      </UserInfo>
    </SharedWithUsers>
    <MediaLengthInSeconds xmlns="6125ffc9-2c56-435e-8267-1393444907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2" ma:contentTypeDescription="Create a new document." ma:contentTypeScope="" ma:versionID="9ee3781bcb6633d132c89161492bb118">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3e430f46b92204fb5a3381a429c4dbe"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052C4-6F29-46DC-9113-1B1D8BBA1238}">
  <ds:schemaRefs>
    <ds:schemaRef ds:uri="6125ffc9-2c56-435e-8267-1393444907b2"/>
    <ds:schemaRef ds:uri="http://schemas.microsoft.com/office/2006/metadata/properties"/>
    <ds:schemaRef ds:uri="http://schemas.microsoft.com/office/2006/documentManagement/types"/>
    <ds:schemaRef ds:uri="http://www.w3.org/XML/1998/namespace"/>
    <ds:schemaRef ds:uri="7c1bd8dc-4e40-424f-a15f-9ffcd522197f"/>
    <ds:schemaRef ds:uri="http://schemas.openxmlformats.org/package/2006/metadata/core-properties"/>
    <ds:schemaRef ds:uri="http://purl.org/dc/terms/"/>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B90ADEF7-6379-40D1-BC98-899DA66279A2}">
  <ds:schemaRefs>
    <ds:schemaRef ds:uri="http://schemas.microsoft.com/sharepoint/v3/contenttype/forms"/>
  </ds:schemaRefs>
</ds:datastoreItem>
</file>

<file path=customXml/itemProps3.xml><?xml version="1.0" encoding="utf-8"?>
<ds:datastoreItem xmlns:ds="http://schemas.openxmlformats.org/officeDocument/2006/customXml" ds:itemID="{E92619C5-D390-4089-99FA-A01EC1A4E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151260</TotalTime>
  <Words>1107</Words>
  <Application>Microsoft Office PowerPoint</Application>
  <PresentationFormat>On-screen Show (4:3)</PresentationFormat>
  <Paragraphs>88</Paragraphs>
  <Slides>10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Arial</vt:lpstr>
      <vt:lpstr>Cambria Math</vt:lpstr>
      <vt:lpstr>Noto Sans Symbols</vt:lpstr>
      <vt:lpstr>Symbol</vt:lpstr>
      <vt:lpstr>Times New Roman</vt:lpstr>
      <vt:lpstr>Verdana</vt:lpstr>
      <vt:lpstr>USHE</vt:lpstr>
      <vt:lpstr>Equation</vt:lpstr>
      <vt:lpstr>13.6 Applied Maxima and Minima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Mathematical Analysis For Business, Economics, and The Life and Social Sciences</dc:title>
  <dc:subject/>
  <dc:creator>Ernest F. Haeussler JR. Richard s. Paul Richard J.wood</dc:creator>
  <cp:keywords/>
  <dc:description/>
  <cp:lastModifiedBy>Suliman Saleh Al-Homidan</cp:lastModifiedBy>
  <cp:revision>1194</cp:revision>
  <dcterms:modified xsi:type="dcterms:W3CDTF">2024-09-06T07:46:49Z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y fmtid="{D5CDD505-2E9C-101B-9397-08002B2CF9AE}" pid="3" name="Order">
    <vt:r8>4350300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