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13"/>
  </p:notesMasterIdLst>
  <p:handoutMasterIdLst>
    <p:handoutMasterId r:id="rId14"/>
  </p:handoutMasterIdLst>
  <p:sldIdLst>
    <p:sldId id="686" r:id="rId5"/>
    <p:sldId id="681" r:id="rId6"/>
    <p:sldId id="687" r:id="rId7"/>
    <p:sldId id="682" r:id="rId8"/>
    <p:sldId id="683" r:id="rId9"/>
    <p:sldId id="684" r:id="rId10"/>
    <p:sldId id="692" r:id="rId11"/>
    <p:sldId id="685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  <p15:guide id="9" orient="horz" pos="958" userDrawn="1">
          <p15:clr>
            <a:srgbClr val="A4A3A4"/>
          </p15:clr>
        </p15:guide>
        <p15:guide id="10" pos="2109" userDrawn="1">
          <p15:clr>
            <a:srgbClr val="A4A3A4"/>
          </p15:clr>
        </p15:guide>
        <p15:guide id="11" pos="2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8" autoAdjust="0"/>
    <p:restoredTop sz="95856" autoAdjust="0"/>
  </p:normalViewPr>
  <p:slideViewPr>
    <p:cSldViewPr snapToGrid="0" snapToObjects="1">
      <p:cViewPr varScale="1">
        <p:scale>
          <a:sx n="86" d="100"/>
          <a:sy n="86" d="100"/>
        </p:scale>
        <p:origin x="1642" y="72"/>
      </p:cViewPr>
      <p:guideLst>
        <p:guide orient="horz" pos="3974"/>
        <p:guide orient="horz" pos="414"/>
        <p:guide pos="249"/>
        <p:guide pos="2880"/>
        <p:guide orient="horz" pos="2228"/>
        <p:guide pos="5534"/>
        <p:guide orient="horz" pos="777"/>
        <p:guide orient="horz" pos="958"/>
        <p:guide pos="2109"/>
        <p:guide pos="2268"/>
      </p:guideLst>
    </p:cSldViewPr>
  </p:slideViewPr>
  <p:outlineViewPr>
    <p:cViewPr>
      <p:scale>
        <a:sx n="33" d="100"/>
        <a:sy n="33" d="100"/>
      </p:scale>
      <p:origin x="0" y="-1337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5030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lIns="0" tIns="0" rIns="0" bIns="0"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9B39A-AC01-4073-85EF-922E8DBA6C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17650"/>
            <a:ext cx="4178300" cy="460851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D8767-4141-4147-B2D2-9763C8CD3C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6291263"/>
            <a:ext cx="1262063" cy="566737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53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 dirty="0">
                <a:latin typeface="+mj-lt"/>
              </a:rPr>
              <a:t>Click to add 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8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jpg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8.jp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12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0" Type="http://schemas.openxmlformats.org/officeDocument/2006/relationships/image" Target="../media/image218.png"/><Relationship Id="rId4" Type="http://schemas.openxmlformats.org/officeDocument/2006/relationships/image" Target="../media/image212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47E0-2BA5-4C99-A4B7-88BF4C56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21007"/>
            <a:ext cx="8424862" cy="553998"/>
          </a:xfrm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13.5 Asymptotes</a:t>
            </a:r>
            <a:r>
              <a:rPr lang="en-US" sz="28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45560-B63A-4ADA-A9CE-531BE020B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2" y="844737"/>
            <a:ext cx="8905875" cy="1171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982F3-CAE7-4215-982C-6E4C58E0D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2" y="2119893"/>
            <a:ext cx="9010650" cy="88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E25BD-C8F7-4AA3-85DA-E51BE6EE4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00401"/>
            <a:ext cx="9144000" cy="1190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8FF7B6-BCD1-49DD-B9C8-D343EC41FDD1}"/>
              </a:ext>
            </a:extLst>
          </p:cNvPr>
          <p:cNvSpPr/>
          <p:nvPr/>
        </p:nvSpPr>
        <p:spPr>
          <a:xfrm>
            <a:off x="104724" y="5106037"/>
            <a:ext cx="9517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Remark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vertical and horizontal asymptotes are lines with equations, not numbers.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55DE1-AD6C-47C1-A4E5-96BEDB82932C}"/>
              </a:ext>
            </a:extLst>
          </p:cNvPr>
          <p:cNvSpPr/>
          <p:nvPr/>
        </p:nvSpPr>
        <p:spPr>
          <a:xfrm>
            <a:off x="171400" y="5936169"/>
            <a:ext cx="7802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Remark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Polynomials have no vertical and no horizontal asymptotes.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95D916-8BA7-4C89-B72E-8B57C2FCC2A8}"/>
                  </a:ext>
                </a:extLst>
              </p:cNvPr>
              <p:cNvSpPr txBox="1"/>
              <p:nvPr/>
            </p:nvSpPr>
            <p:spPr>
              <a:xfrm>
                <a:off x="0" y="3120459"/>
                <a:ext cx="72115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Remark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V.A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zeros of denominator after cancelation 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95D916-8BA7-4C89-B72E-8B57C2FCC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20459"/>
                <a:ext cx="7211505" cy="400110"/>
              </a:xfrm>
              <a:prstGeom prst="rect">
                <a:avLst/>
              </a:prstGeom>
              <a:blipFill>
                <a:blip r:embed="rId5"/>
                <a:stretch>
                  <a:fillRect l="-845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6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3453CC-09CC-4EAD-AE83-13192CA5BC73}"/>
              </a:ext>
            </a:extLst>
          </p:cNvPr>
          <p:cNvSpPr/>
          <p:nvPr/>
        </p:nvSpPr>
        <p:spPr>
          <a:xfrm>
            <a:off x="192563" y="165233"/>
            <a:ext cx="6901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Example1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Find all vertical and all horizontal asymptotes if any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0" descr="f left parenthesis x right parenthesis equals start fraction x squared minus 4 x over x squared minus 4 x plus 3 end fraction.">
                <a:extLst>
                  <a:ext uri="{FF2B5EF4-FFF2-40B4-BE49-F238E27FC236}">
                    <a16:creationId xmlns:a16="http://schemas.microsoft.com/office/drawing/2014/main" id="{9297FF1F-8A2C-4761-B244-A7413B4E6D57}"/>
                  </a:ext>
                </a:extLst>
              </p:cNvPr>
              <p:cNvSpPr txBox="1"/>
              <p:nvPr/>
            </p:nvSpPr>
            <p:spPr bwMode="auto">
              <a:xfrm>
                <a:off x="-80671" y="565343"/>
                <a:ext cx="3238650" cy="72345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1)  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Object 40" descr="f left parenthesis x right parenthesis equals start fraction x squared minus 4 x over x squared minus 4 x plus 3 end fraction.">
                <a:extLst>
                  <a:ext uri="{FF2B5EF4-FFF2-40B4-BE49-F238E27FC236}">
                    <a16:creationId xmlns:a16="http://schemas.microsoft.com/office/drawing/2014/main" id="{9297FF1F-8A2C-4761-B244-A7413B4E6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80671" y="565343"/>
                <a:ext cx="3238650" cy="723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1" descr="f left parenthesis x right parenthesis equals start fraction x left parenthesis x minus 4 right parenthesis over left parenthesis x minus 3 right parenthesis left parenthesis x minus 1 right parenthesis end fraction.">
                <a:extLst>
                  <a:ext uri="{FF2B5EF4-FFF2-40B4-BE49-F238E27FC236}">
                    <a16:creationId xmlns:a16="http://schemas.microsoft.com/office/drawing/2014/main" id="{C211B718-DDE6-437D-A825-F307298152A2}"/>
                  </a:ext>
                </a:extLst>
              </p:cNvPr>
              <p:cNvSpPr txBox="1"/>
              <p:nvPr/>
            </p:nvSpPr>
            <p:spPr bwMode="auto">
              <a:xfrm>
                <a:off x="1269801" y="1218640"/>
                <a:ext cx="2347912" cy="637287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−3)(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Object 41" descr="f left parenthesis x right parenthesis equals start fraction x left parenthesis x minus 4 right parenthesis over left parenthesis x minus 3 right parenthesis left parenthesis x minus 1 right parenthesis end fraction.">
                <a:extLst>
                  <a:ext uri="{FF2B5EF4-FFF2-40B4-BE49-F238E27FC236}">
                    <a16:creationId xmlns:a16="http://schemas.microsoft.com/office/drawing/2014/main" id="{C211B718-DDE6-437D-A825-F30729815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9801" y="1218640"/>
                <a:ext cx="2347912" cy="637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1696-C5E7-4887-B41C-937B58321BBF}"/>
                  </a:ext>
                </a:extLst>
              </p:cNvPr>
              <p:cNvSpPr txBox="1"/>
              <p:nvPr/>
            </p:nvSpPr>
            <p:spPr>
              <a:xfrm>
                <a:off x="558025" y="2048069"/>
                <a:ext cx="476087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are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vertical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asymptotes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1696-C5E7-4887-B41C-937B58321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25" y="2048069"/>
                <a:ext cx="4760875" cy="307777"/>
              </a:xfrm>
              <a:prstGeom prst="rect">
                <a:avLst/>
              </a:prstGeom>
              <a:blipFill>
                <a:blip r:embed="rId4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20B402-60C5-4990-9054-3C4966D9F660}"/>
                  </a:ext>
                </a:extLst>
              </p:cNvPr>
              <p:cNvSpPr txBox="1"/>
              <p:nvPr/>
            </p:nvSpPr>
            <p:spPr>
              <a:xfrm>
                <a:off x="-80671" y="2394543"/>
                <a:ext cx="679087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horizontal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asymptote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20B402-60C5-4990-9054-3C4966D9F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671" y="2394543"/>
                <a:ext cx="6790876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6A90EA0-497E-433A-8EC3-445E1B5E4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511" y="3210238"/>
            <a:ext cx="2657846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3453CC-09CC-4EAD-AE83-13192CA5BC73}"/>
              </a:ext>
            </a:extLst>
          </p:cNvPr>
          <p:cNvSpPr/>
          <p:nvPr/>
        </p:nvSpPr>
        <p:spPr>
          <a:xfrm>
            <a:off x="192563" y="165233"/>
            <a:ext cx="6901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Example2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Find all vertical and all horizontal asymptotes if any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58877-1475-44F4-ACB8-CFB8C26D8FFE}"/>
                  </a:ext>
                </a:extLst>
              </p:cNvPr>
              <p:cNvSpPr txBox="1"/>
              <p:nvPr/>
            </p:nvSpPr>
            <p:spPr>
              <a:xfrm>
                <a:off x="388137" y="911480"/>
                <a:ext cx="2650854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58877-1475-44F4-ACB8-CFB8C26D8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7" y="911480"/>
                <a:ext cx="2650854" cy="6176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939058-86E6-4202-95ED-C8A9CC6C65C7}"/>
                  </a:ext>
                </a:extLst>
              </p:cNvPr>
              <p:cNvSpPr txBox="1"/>
              <p:nvPr/>
            </p:nvSpPr>
            <p:spPr>
              <a:xfrm>
                <a:off x="1021304" y="1797875"/>
                <a:ext cx="7054239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939058-86E6-4202-95ED-C8A9CC6C6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04" y="1797875"/>
                <a:ext cx="7054239" cy="617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A7547D0-607B-4D98-8623-53C09C7F9569}"/>
              </a:ext>
            </a:extLst>
          </p:cNvPr>
          <p:cNvSpPr txBox="1"/>
          <p:nvPr/>
        </p:nvSpPr>
        <p:spPr>
          <a:xfrm>
            <a:off x="805239" y="2692322"/>
            <a:ext cx="3100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no asymptotes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3EB413-4B20-4C3E-995A-41B0E3EC7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593" y="3738397"/>
            <a:ext cx="1477130" cy="21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834357-2B77-4A7D-A61B-8071A81313A6}"/>
                  </a:ext>
                </a:extLst>
              </p:cNvPr>
              <p:cNvSpPr txBox="1"/>
              <p:nvPr/>
            </p:nvSpPr>
            <p:spPr>
              <a:xfrm>
                <a:off x="597030" y="899513"/>
                <a:ext cx="3695308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834357-2B77-4A7D-A61B-8071A8131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30" y="899513"/>
                <a:ext cx="3695308" cy="5782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3545A-6CFB-43D1-8330-230A57461AB8}"/>
                  </a:ext>
                </a:extLst>
              </p:cNvPr>
              <p:cNvSpPr txBox="1"/>
              <p:nvPr/>
            </p:nvSpPr>
            <p:spPr>
              <a:xfrm>
                <a:off x="832699" y="1410465"/>
                <a:ext cx="5448695" cy="6217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3545A-6CFB-43D1-8330-230A57461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99" y="1410465"/>
                <a:ext cx="5448695" cy="621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9EA95C-2256-4AB3-8403-01946E0D7366}"/>
                  </a:ext>
                </a:extLst>
              </p:cNvPr>
              <p:cNvSpPr txBox="1"/>
              <p:nvPr/>
            </p:nvSpPr>
            <p:spPr>
              <a:xfrm>
                <a:off x="483908" y="2275991"/>
                <a:ext cx="187593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9EA95C-2256-4AB3-8403-01946E0D7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8" y="2275991"/>
                <a:ext cx="1875935" cy="307777"/>
              </a:xfrm>
              <a:prstGeom prst="rect">
                <a:avLst/>
              </a:prstGeom>
              <a:blipFill>
                <a:blip r:embed="rId4"/>
                <a:stretch>
                  <a:fillRect l="-454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9051C7-0996-4904-9160-92188F9071FE}"/>
                  </a:ext>
                </a:extLst>
              </p:cNvPr>
              <p:cNvSpPr txBox="1"/>
              <p:nvPr/>
            </p:nvSpPr>
            <p:spPr>
              <a:xfrm>
                <a:off x="389641" y="2815474"/>
                <a:ext cx="12411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9051C7-0996-4904-9160-92188F907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41" y="2815474"/>
                <a:ext cx="1241174" cy="307777"/>
              </a:xfrm>
              <a:prstGeom prst="rect">
                <a:avLst/>
              </a:prstGeom>
              <a:blipFill>
                <a:blip r:embed="rId5"/>
                <a:stretch>
                  <a:fillRect l="-3922" r="-343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EE60909-715D-46F9-AB09-510F86502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640538"/>
            <a:ext cx="2501588" cy="2494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343A54-DFFB-4F8A-9375-04F461C5957D}"/>
              </a:ext>
            </a:extLst>
          </p:cNvPr>
          <p:cNvSpPr/>
          <p:nvPr/>
        </p:nvSpPr>
        <p:spPr>
          <a:xfrm>
            <a:off x="192563" y="165233"/>
            <a:ext cx="6901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Example3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Find all vertical and all horizontal asymptotes if any .</a:t>
            </a:r>
          </a:p>
        </p:txBody>
      </p:sp>
    </p:spTree>
    <p:extLst>
      <p:ext uri="{BB962C8B-B14F-4D97-AF65-F5344CB8AC3E}">
        <p14:creationId xmlns:p14="http://schemas.microsoft.com/office/powerpoint/2010/main" val="10271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3">
            <a:extLst>
              <a:ext uri="{FF2B5EF4-FFF2-40B4-BE49-F238E27FC236}">
                <a16:creationId xmlns:a16="http://schemas.microsoft.com/office/drawing/2014/main" id="{5E8593A6-AB41-46E2-970E-F80F3FE75BDC}"/>
              </a:ext>
            </a:extLst>
          </p:cNvPr>
          <p:cNvSpPr txBox="1">
            <a:spLocks/>
          </p:cNvSpPr>
          <p:nvPr/>
        </p:nvSpPr>
        <p:spPr>
          <a:xfrm>
            <a:off x="78769" y="206421"/>
            <a:ext cx="274360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Oblique Asymptotes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DEE6CE-C0EE-422F-BA2E-B122C9FC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5" y="649903"/>
            <a:ext cx="8220175" cy="17638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46BF944-091B-464E-A35A-7D6BBF37242B}"/>
              </a:ext>
            </a:extLst>
          </p:cNvPr>
          <p:cNvSpPr/>
          <p:nvPr/>
        </p:nvSpPr>
        <p:spPr>
          <a:xfrm>
            <a:off x="249227" y="2593398"/>
            <a:ext cx="4592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Example4: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Find all the asymptotes  if any.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548544A-A405-48FB-8FD0-BB6BF26C8609}"/>
                  </a:ext>
                </a:extLst>
              </p:cNvPr>
              <p:cNvSpPr txBox="1"/>
              <p:nvPr/>
            </p:nvSpPr>
            <p:spPr>
              <a:xfrm>
                <a:off x="3268668" y="3306002"/>
                <a:ext cx="2508187" cy="622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548544A-A405-48FB-8FD0-BB6BF26C8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668" y="3306002"/>
                <a:ext cx="2508187" cy="622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DB1264-F330-4678-BD1B-ECF47EA9EC10}"/>
                  </a:ext>
                </a:extLst>
              </p:cNvPr>
              <p:cNvSpPr txBox="1"/>
              <p:nvPr/>
            </p:nvSpPr>
            <p:spPr>
              <a:xfrm>
                <a:off x="830308" y="4355530"/>
                <a:ext cx="4676921" cy="622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DB1264-F330-4678-BD1B-ECF47EA9E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08" y="4355530"/>
                <a:ext cx="4676921" cy="622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B62B2E-DE80-4501-8446-C5550481E729}"/>
                  </a:ext>
                </a:extLst>
              </p:cNvPr>
              <p:cNvSpPr txBox="1"/>
              <p:nvPr/>
            </p:nvSpPr>
            <p:spPr>
              <a:xfrm>
                <a:off x="170495" y="5208846"/>
                <a:ext cx="10350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B62B2E-DE80-4501-8446-C5550481E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5" y="5208846"/>
                <a:ext cx="1035027" cy="307777"/>
              </a:xfrm>
              <a:prstGeom prst="rect">
                <a:avLst/>
              </a:prstGeom>
              <a:blipFill>
                <a:blip r:embed="rId5"/>
                <a:stretch>
                  <a:fillRect l="-529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51ABA9-5B7D-45AE-A5CC-E5DA3D7267C8}"/>
                  </a:ext>
                </a:extLst>
              </p:cNvPr>
              <p:cNvSpPr txBox="1"/>
              <p:nvPr/>
            </p:nvSpPr>
            <p:spPr>
              <a:xfrm>
                <a:off x="170495" y="5557452"/>
                <a:ext cx="1490408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51ABA9-5B7D-45AE-A5CC-E5DA3D726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5" y="5557452"/>
                <a:ext cx="1490408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A404C3-5F17-477F-9ADB-3DBBCCBA007C}"/>
                  </a:ext>
                </a:extLst>
              </p:cNvPr>
              <p:cNvSpPr txBox="1"/>
              <p:nvPr/>
            </p:nvSpPr>
            <p:spPr>
              <a:xfrm>
                <a:off x="94266" y="6217282"/>
                <a:ext cx="38730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Oblique Asymptote: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A404C3-5F17-477F-9ADB-3DBBCCBA0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6" y="6217282"/>
                <a:ext cx="3873047" cy="400110"/>
              </a:xfrm>
              <a:prstGeom prst="rect">
                <a:avLst/>
              </a:prstGeom>
              <a:blipFill>
                <a:blip r:embed="rId7"/>
                <a:stretch>
                  <a:fillRect l="-1572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95FFE728-0EBF-4A75-AD26-CC5A9D0D38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7719" y="3076421"/>
            <a:ext cx="1759381" cy="36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AE7872-C6C4-48B9-A436-CC35C5682168}"/>
              </a:ext>
            </a:extLst>
          </p:cNvPr>
          <p:cNvSpPr/>
          <p:nvPr/>
        </p:nvSpPr>
        <p:spPr>
          <a:xfrm>
            <a:off x="140183" y="78582"/>
            <a:ext cx="4657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 5: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Find all the asymptotes  if any.</a:t>
            </a:r>
            <a:endParaRPr lang="en-US" sz="2000" dirty="0"/>
          </a:p>
        </p:txBody>
      </p:sp>
      <p:graphicFrame>
        <p:nvGraphicFramePr>
          <p:cNvPr id="10" name="Object 9" descr="y equals start fraction 4 x over x squared plus 1 end fraction.">
            <a:extLst>
              <a:ext uri="{FF2B5EF4-FFF2-40B4-BE49-F238E27FC236}">
                <a16:creationId xmlns:a16="http://schemas.microsoft.com/office/drawing/2014/main" id="{6DBD697A-FB6F-49AC-90A1-FEF42EB8E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038"/>
              </p:ext>
            </p:extLst>
          </p:nvPr>
        </p:nvGraphicFramePr>
        <p:xfrm>
          <a:off x="5041834" y="-43005"/>
          <a:ext cx="1058468" cy="628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2" name="Equation" r:id="rId3" imgW="660113" imgH="393529" progId="Equation.DSMT4">
                  <p:embed/>
                </p:oleObj>
              </mc:Choice>
              <mc:Fallback>
                <p:oleObj name="Equation" r:id="rId3" imgW="660113" imgH="393529" progId="Equation.DSMT4">
                  <p:embed/>
                  <p:pic>
                    <p:nvPicPr>
                      <p:cNvPr id="40" name="Object 39" descr="y equals start fraction 4 x over x squared plus 1 end fraction.">
                        <a:extLst>
                          <a:ext uri="{FF2B5EF4-FFF2-40B4-BE49-F238E27FC236}">
                            <a16:creationId xmlns:a16="http://schemas.microsoft.com/office/drawing/2014/main" id="{80009E91-DD5D-47F1-A76D-E2333D156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834" y="-43005"/>
                        <a:ext cx="1058468" cy="628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30">
            <a:extLst>
              <a:ext uri="{FF2B5EF4-FFF2-40B4-BE49-F238E27FC236}">
                <a16:creationId xmlns:a16="http://schemas.microsoft.com/office/drawing/2014/main" id="{CC0E5510-E03E-4233-8FF8-EB2B208ABA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4231" y="530623"/>
            <a:ext cx="3288632" cy="276999"/>
          </a:xfr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altLang="en-US" sz="1800" dirty="0">
                <a:solidFill>
                  <a:schemeClr val="tx1"/>
                </a:solidFill>
              </a:rPr>
              <a:t>(0, 0) is the only intercept. </a:t>
            </a:r>
            <a:endParaRPr lang="en-IN" sz="1800" dirty="0"/>
          </a:p>
        </p:txBody>
      </p:sp>
      <p:sp>
        <p:nvSpPr>
          <p:cNvPr id="16" name="Content Placeholder 31">
            <a:extLst>
              <a:ext uri="{FF2B5EF4-FFF2-40B4-BE49-F238E27FC236}">
                <a16:creationId xmlns:a16="http://schemas.microsoft.com/office/drawing/2014/main" id="{9E76C9C5-637B-4D18-A5B2-10828A1C82F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41293" y="517323"/>
            <a:ext cx="5849997" cy="276999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the only intercept. There is symmetry about the origin:</a:t>
            </a:r>
          </a:p>
        </p:txBody>
      </p:sp>
      <p:graphicFrame>
        <p:nvGraphicFramePr>
          <p:cNvPr id="17" name="Object 16" descr="Calculation to simplify y left parenthesis minus x right parenthesis.">
            <a:extLst>
              <a:ext uri="{FF2B5EF4-FFF2-40B4-BE49-F238E27FC236}">
                <a16:creationId xmlns:a16="http://schemas.microsoft.com/office/drawing/2014/main" id="{4DA91362-9196-4786-A3FB-203E99D4A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76548"/>
              </p:ext>
            </p:extLst>
          </p:nvPr>
        </p:nvGraphicFramePr>
        <p:xfrm>
          <a:off x="210167" y="949605"/>
          <a:ext cx="2993899" cy="60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3" name="Equation" r:id="rId5" imgW="2082600" imgH="419040" progId="Equation.DSMT4">
                  <p:embed/>
                </p:oleObj>
              </mc:Choice>
              <mc:Fallback>
                <p:oleObj name="Equation" r:id="rId5" imgW="2082600" imgH="419040" progId="Equation.DSMT4">
                  <p:embed/>
                  <p:pic>
                    <p:nvPicPr>
                      <p:cNvPr id="43" name="Object 42" descr="Calculation to simplify y left parenthesis minus x right parenthesis.">
                        <a:extLst>
                          <a:ext uri="{FF2B5EF4-FFF2-40B4-BE49-F238E27FC236}">
                            <a16:creationId xmlns:a16="http://schemas.microsoft.com/office/drawing/2014/main" id="{FD8D7499-AA1A-43FB-9403-20D8D53782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67" y="949605"/>
                        <a:ext cx="2993899" cy="601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32">
            <a:extLst>
              <a:ext uri="{FF2B5EF4-FFF2-40B4-BE49-F238E27FC236}">
                <a16:creationId xmlns:a16="http://schemas.microsoft.com/office/drawing/2014/main" id="{EF49F492-B6BF-425D-A33D-32DEC9D94001}"/>
              </a:ext>
            </a:extLst>
          </p:cNvPr>
          <p:cNvSpPr txBox="1">
            <a:spLocks/>
          </p:cNvSpPr>
          <p:nvPr/>
        </p:nvSpPr>
        <p:spPr>
          <a:xfrm>
            <a:off x="3336261" y="941127"/>
            <a:ext cx="520734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No other symmetry exists. The denominator of this function is never 0, so there are no vertical asymptotes. We have</a:t>
            </a:r>
          </a:p>
          <a:p>
            <a:endParaRPr lang="en-US" sz="1800" dirty="0"/>
          </a:p>
        </p:txBody>
      </p:sp>
      <p:graphicFrame>
        <p:nvGraphicFramePr>
          <p:cNvPr id="21" name="Object 20" descr="Limit as x approaches plus or minus infinity start fraction 4 x over x squared plus 1 end fraction equals limit as x approaches plus or minus infinity 4 x over x squared equals limit as x approaches plus or minus infinity 4 over x equals 0.">
            <a:extLst>
              <a:ext uri="{FF2B5EF4-FFF2-40B4-BE49-F238E27FC236}">
                <a16:creationId xmlns:a16="http://schemas.microsoft.com/office/drawing/2014/main" id="{B16E8FBB-EECD-485C-946B-E4FDC8C4F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468570"/>
              </p:ext>
            </p:extLst>
          </p:nvPr>
        </p:nvGraphicFramePr>
        <p:xfrm>
          <a:off x="4797227" y="1840743"/>
          <a:ext cx="2914622" cy="57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4" name="Equation" r:id="rId7" imgW="1993900" imgH="393700" progId="Equation.DSMT4">
                  <p:embed/>
                </p:oleObj>
              </mc:Choice>
              <mc:Fallback>
                <p:oleObj name="Equation" r:id="rId7" imgW="1993900" imgH="393700" progId="Equation.DSMT4">
                  <p:embed/>
                  <p:pic>
                    <p:nvPicPr>
                      <p:cNvPr id="44" name="Object 43" descr="Limit as x approaches plus or minus infinity start fraction 4 x over x squared plus 1 end fraction equals limit as x approaches plus or minus infinity 4 x over x squared equals limit as x approaches plus or minus infinity 4 over x equals 0.">
                        <a:extLst>
                          <a:ext uri="{FF2B5EF4-FFF2-40B4-BE49-F238E27FC236}">
                            <a16:creationId xmlns:a16="http://schemas.microsoft.com/office/drawing/2014/main" id="{EA000296-D5EF-4F3E-8D2B-FB15172353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227" y="1840743"/>
                        <a:ext cx="2914622" cy="571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descr="y equals 0">
            <a:extLst>
              <a:ext uri="{FF2B5EF4-FFF2-40B4-BE49-F238E27FC236}">
                <a16:creationId xmlns:a16="http://schemas.microsoft.com/office/drawing/2014/main" id="{FC78CAC6-777A-4AB7-9DE3-D29D41982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12481"/>
              </p:ext>
            </p:extLst>
          </p:nvPr>
        </p:nvGraphicFramePr>
        <p:xfrm>
          <a:off x="550362" y="2412512"/>
          <a:ext cx="707814" cy="43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5" name="Equation" r:id="rId9" imgW="330120" imgH="203040" progId="Equation.DSMT4">
                  <p:embed/>
                </p:oleObj>
              </mc:Choice>
              <mc:Fallback>
                <p:oleObj name="Equation" r:id="rId9" imgW="330120" imgH="203040" progId="Equation.DSMT4">
                  <p:embed/>
                  <p:pic>
                    <p:nvPicPr>
                      <p:cNvPr id="45" name="Object 44" descr="y equals 0">
                        <a:extLst>
                          <a:ext uri="{FF2B5EF4-FFF2-40B4-BE49-F238E27FC236}">
                            <a16:creationId xmlns:a16="http://schemas.microsoft.com/office/drawing/2014/main" id="{1FDD8876-E18F-438A-B7E0-00EBED186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0362" y="2412512"/>
                        <a:ext cx="707814" cy="43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36">
            <a:extLst>
              <a:ext uri="{FF2B5EF4-FFF2-40B4-BE49-F238E27FC236}">
                <a16:creationId xmlns:a16="http://schemas.microsoft.com/office/drawing/2014/main" id="{D3D5FAAD-A2F7-465D-84AA-3A0A0E66D57E}"/>
              </a:ext>
            </a:extLst>
          </p:cNvPr>
          <p:cNvSpPr txBox="1">
            <a:spLocks/>
          </p:cNvSpPr>
          <p:nvPr/>
        </p:nvSpPr>
        <p:spPr>
          <a:xfrm>
            <a:off x="1580781" y="2464087"/>
            <a:ext cx="673593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is a horizontal asymptote and the only nonvertical asymptote.</a:t>
            </a:r>
            <a:endParaRPr lang="en-IN" sz="1800" dirty="0"/>
          </a:p>
          <a:p>
            <a:endParaRPr lang="en-IN" sz="1800" dirty="0"/>
          </a:p>
        </p:txBody>
      </p:sp>
      <p:pic>
        <p:nvPicPr>
          <p:cNvPr id="26" name="Picture Placeholder 39" descr="A sign chart for y dash equals start fraction 4 left parenthesis 1 plus x right parenthesis left parenthesis 1 minus x right parenthesis over left parenthesis x squared plus 1 right parenthesis squared end fraction.&#10;Long Description is available in notes, Press F6.">
            <a:extLst>
              <a:ext uri="{FF2B5EF4-FFF2-40B4-BE49-F238E27FC236}">
                <a16:creationId xmlns:a16="http://schemas.microsoft.com/office/drawing/2014/main" id="{8B9FB9BE-87BD-47F4-9B4E-22AA8A695A7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0"/>
          <a:stretch/>
        </p:blipFill>
        <p:spPr>
          <a:xfrm>
            <a:off x="4685007" y="4073438"/>
            <a:ext cx="4211893" cy="2323583"/>
          </a:xfrm>
          <a:prstGeom prst="rect">
            <a:avLst/>
          </a:prstGeom>
        </p:spPr>
      </p:pic>
      <p:pic>
        <p:nvPicPr>
          <p:cNvPr id="27" name="Picture Placeholder 21" descr="A graph of the equation y equals 4 x over x squared plus 1 and a table with values of x and y. &#10;Long Description is available in notes, Press F6.">
            <a:extLst>
              <a:ext uri="{FF2B5EF4-FFF2-40B4-BE49-F238E27FC236}">
                <a16:creationId xmlns:a16="http://schemas.microsoft.com/office/drawing/2014/main" id="{C6A78140-A4D8-4557-8783-096AC1F85AC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8013"/>
          <a:stretch/>
        </p:blipFill>
        <p:spPr>
          <a:xfrm>
            <a:off x="244231" y="3758493"/>
            <a:ext cx="4440776" cy="32767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Object 27" descr="y double-dash equals start fraction 8 x left parenthesis x plus root 3 right parenthesis left parenthesis x minus root 3 right parenthesis over left parenthesis x squared plus 1 right parenthesis cubed end fraction.">
            <a:extLst>
              <a:ext uri="{FF2B5EF4-FFF2-40B4-BE49-F238E27FC236}">
                <a16:creationId xmlns:a16="http://schemas.microsoft.com/office/drawing/2014/main" id="{A1B1C002-86BE-44C7-A86F-1EC448EA3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755285"/>
              </p:ext>
            </p:extLst>
          </p:nvPr>
        </p:nvGraphicFramePr>
        <p:xfrm>
          <a:off x="244231" y="2948565"/>
          <a:ext cx="2271417" cy="871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6" name="Equation" r:id="rId13" imgW="1511300" imgH="584200" progId="Equation.DSMT4">
                  <p:embed/>
                </p:oleObj>
              </mc:Choice>
              <mc:Fallback>
                <p:oleObj name="Equation" r:id="rId13" imgW="1511300" imgH="584200" progId="Equation.DSMT4">
                  <p:embed/>
                  <p:pic>
                    <p:nvPicPr>
                      <p:cNvPr id="30" name="Object 29" descr="y double-dash equals start fraction 8 x left parenthesis x plus root 3 right parenthesis left parenthesis x minus root 3 right parenthesis over left parenthesis x squared plus 1 right parenthesis cubed end fraction.">
                        <a:extLst>
                          <a:ext uri="{FF2B5EF4-FFF2-40B4-BE49-F238E27FC236}">
                            <a16:creationId xmlns:a16="http://schemas.microsoft.com/office/drawing/2014/main" id="{71F40CB9-66F5-4CBD-BFA7-D1231E61D2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31" y="2948565"/>
                        <a:ext cx="2271417" cy="871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ontent Placeholder 23">
            <a:extLst>
              <a:ext uri="{FF2B5EF4-FFF2-40B4-BE49-F238E27FC236}">
                <a16:creationId xmlns:a16="http://schemas.microsoft.com/office/drawing/2014/main" id="{17B193A5-FA11-4255-ACA0-6C7F4F77B3D8}"/>
              </a:ext>
            </a:extLst>
          </p:cNvPr>
          <p:cNvSpPr txBox="1">
            <a:spLocks/>
          </p:cNvSpPr>
          <p:nvPr/>
        </p:nvSpPr>
        <p:spPr>
          <a:xfrm>
            <a:off x="2873797" y="2788100"/>
            <a:ext cx="904855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800"/>
              <a:t>Setting</a:t>
            </a:r>
            <a:endParaRPr lang="en-IN" sz="1800" dirty="0"/>
          </a:p>
        </p:txBody>
      </p:sp>
      <p:graphicFrame>
        <p:nvGraphicFramePr>
          <p:cNvPr id="37" name="Object 36" descr="y double dash equals 0 comma">
            <a:extLst>
              <a:ext uri="{FF2B5EF4-FFF2-40B4-BE49-F238E27FC236}">
                <a16:creationId xmlns:a16="http://schemas.microsoft.com/office/drawing/2014/main" id="{5496743D-1120-4906-A344-089996500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045057"/>
              </p:ext>
            </p:extLst>
          </p:nvPr>
        </p:nvGraphicFramePr>
        <p:xfrm>
          <a:off x="3717925" y="2744788"/>
          <a:ext cx="6064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7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31" name="Object 30" descr="y double dash equals 0 comma">
                        <a:extLst>
                          <a:ext uri="{FF2B5EF4-FFF2-40B4-BE49-F238E27FC236}">
                            <a16:creationId xmlns:a16="http://schemas.microsoft.com/office/drawing/2014/main" id="{AF2720EF-70F8-4929-AD7C-5E36AA1D64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17925" y="2744788"/>
                        <a:ext cx="6064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ontent Placeholder 24">
            <a:extLst>
              <a:ext uri="{FF2B5EF4-FFF2-40B4-BE49-F238E27FC236}">
                <a16:creationId xmlns:a16="http://schemas.microsoft.com/office/drawing/2014/main" id="{BC482D20-6C63-484B-AF38-7E2BD75C0030}"/>
              </a:ext>
            </a:extLst>
          </p:cNvPr>
          <p:cNvSpPr txBox="1">
            <a:spLocks/>
          </p:cNvSpPr>
          <p:nvPr/>
        </p:nvSpPr>
        <p:spPr>
          <a:xfrm>
            <a:off x="4344603" y="2758095"/>
            <a:ext cx="395185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800" dirty="0">
                <a:sym typeface="Symbol" panose="05050102010706020507" pitchFamily="18" charset="2"/>
              </a:rPr>
              <a:t>we conclude that the possible</a:t>
            </a:r>
            <a:endParaRPr lang="en-IN" sz="1800" dirty="0"/>
          </a:p>
        </p:txBody>
      </p:sp>
      <p:sp>
        <p:nvSpPr>
          <p:cNvPr id="39" name="Content Placeholder 25">
            <a:extLst>
              <a:ext uri="{FF2B5EF4-FFF2-40B4-BE49-F238E27FC236}">
                <a16:creationId xmlns:a16="http://schemas.microsoft.com/office/drawing/2014/main" id="{5F4CCCDA-4E41-4C5E-A4E5-101D4A85641F}"/>
              </a:ext>
            </a:extLst>
          </p:cNvPr>
          <p:cNvSpPr txBox="1">
            <a:spLocks/>
          </p:cNvSpPr>
          <p:nvPr/>
        </p:nvSpPr>
        <p:spPr>
          <a:xfrm>
            <a:off x="2794159" y="3132043"/>
            <a:ext cx="2764706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/>
              <a:t>points of inflection are</a:t>
            </a:r>
            <a:endParaRPr lang="en-IN" sz="1800" dirty="0"/>
          </a:p>
        </p:txBody>
      </p:sp>
      <p:graphicFrame>
        <p:nvGraphicFramePr>
          <p:cNvPr id="40" name="Object 39" descr="Left parenthesis minus root 3 comma minus root 3 right parenthesis.">
            <a:extLst>
              <a:ext uri="{FF2B5EF4-FFF2-40B4-BE49-F238E27FC236}">
                <a16:creationId xmlns:a16="http://schemas.microsoft.com/office/drawing/2014/main" id="{E95A2EB6-D486-4013-B91D-D620CDF9B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613325"/>
              </p:ext>
            </p:extLst>
          </p:nvPr>
        </p:nvGraphicFramePr>
        <p:xfrm>
          <a:off x="5301399" y="3060865"/>
          <a:ext cx="1426631" cy="383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8" name="Equation" r:id="rId17" imgW="888614" imgH="241195" progId="Equation.DSMT4">
                  <p:embed/>
                </p:oleObj>
              </mc:Choice>
              <mc:Fallback>
                <p:oleObj name="Equation" r:id="rId17" imgW="888614" imgH="241195" progId="Equation.DSMT4">
                  <p:embed/>
                  <p:pic>
                    <p:nvPicPr>
                      <p:cNvPr id="32" name="Object 31" descr="Left parenthesis minus root 3 comma minus root 3 right parenthesis.">
                        <a:extLst>
                          <a:ext uri="{FF2B5EF4-FFF2-40B4-BE49-F238E27FC236}">
                            <a16:creationId xmlns:a16="http://schemas.microsoft.com/office/drawing/2014/main" id="{4C2DC26A-C403-4CE9-B67F-CC954174C4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1399" y="3060865"/>
                        <a:ext cx="1426631" cy="383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 descr="Left parenthesis 0 comms 0 right parenthesis comma left parenthesis root 3 comma root 3 right parenthesis.">
            <a:extLst>
              <a:ext uri="{FF2B5EF4-FFF2-40B4-BE49-F238E27FC236}">
                <a16:creationId xmlns:a16="http://schemas.microsoft.com/office/drawing/2014/main" id="{2E84D4F3-9C39-44E2-A389-2B913E450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167342"/>
              </p:ext>
            </p:extLst>
          </p:nvPr>
        </p:nvGraphicFramePr>
        <p:xfrm>
          <a:off x="6728030" y="2978349"/>
          <a:ext cx="1906776" cy="421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9" name="Equation" r:id="rId19" imgW="1079032" imgH="241195" progId="Equation.DSMT4">
                  <p:embed/>
                </p:oleObj>
              </mc:Choice>
              <mc:Fallback>
                <p:oleObj name="Equation" r:id="rId19" imgW="1079032" imgH="241195" progId="Equation.DSMT4">
                  <p:embed/>
                  <p:pic>
                    <p:nvPicPr>
                      <p:cNvPr id="33" name="Object 32" descr="Left parenthesis 0 comms 0 right parenthesis comma left parenthesis root 3 comma root 3 right parenthesis.">
                        <a:extLst>
                          <a:ext uri="{FF2B5EF4-FFF2-40B4-BE49-F238E27FC236}">
                            <a16:creationId xmlns:a16="http://schemas.microsoft.com/office/drawing/2014/main" id="{0B417207-4B22-4EE8-85DC-0176C24D89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8030" y="2978349"/>
                        <a:ext cx="1906776" cy="421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ontent Placeholder 26">
            <a:extLst>
              <a:ext uri="{FF2B5EF4-FFF2-40B4-BE49-F238E27FC236}">
                <a16:creationId xmlns:a16="http://schemas.microsoft.com/office/drawing/2014/main" id="{9F6893DA-FC1A-441E-9C66-84246271AE16}"/>
              </a:ext>
            </a:extLst>
          </p:cNvPr>
          <p:cNvSpPr txBox="1">
            <a:spLocks/>
          </p:cNvSpPr>
          <p:nvPr/>
        </p:nvSpPr>
        <p:spPr>
          <a:xfrm>
            <a:off x="2944313" y="3450750"/>
            <a:ext cx="6433151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160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/>
            <a:r>
              <a:rPr lang="en-IN" sz="1800" dirty="0"/>
              <a:t>This sign chart, and the graph of the function, is shown below.</a:t>
            </a:r>
          </a:p>
        </p:txBody>
      </p:sp>
    </p:spTree>
    <p:extLst>
      <p:ext uri="{BB962C8B-B14F-4D97-AF65-F5344CB8AC3E}">
        <p14:creationId xmlns:p14="http://schemas.microsoft.com/office/powerpoint/2010/main" val="3291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C5C76B-EB2C-4A33-9808-541765761C7F}"/>
                  </a:ext>
                </a:extLst>
              </p:cNvPr>
              <p:cNvSpPr txBox="1"/>
              <p:nvPr/>
            </p:nvSpPr>
            <p:spPr>
              <a:xfrm>
                <a:off x="259807" y="876305"/>
                <a:ext cx="215873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2)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C5C76B-EB2C-4A33-9808-541765761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07" y="876305"/>
                <a:ext cx="2158738" cy="307777"/>
              </a:xfrm>
              <a:prstGeom prst="rect">
                <a:avLst/>
              </a:prstGeom>
              <a:blipFill>
                <a:blip r:embed="rId2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63BF2-AF41-4CC4-8E57-D89C156D9D49}"/>
                  </a:ext>
                </a:extLst>
              </p:cNvPr>
              <p:cNvSpPr txBox="1"/>
              <p:nvPr/>
            </p:nvSpPr>
            <p:spPr>
              <a:xfrm>
                <a:off x="627453" y="1489047"/>
                <a:ext cx="9019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63BF2-AF41-4CC4-8E57-D89C156D9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53" y="1489047"/>
                <a:ext cx="901978" cy="307777"/>
              </a:xfrm>
              <a:prstGeom prst="rect">
                <a:avLst/>
              </a:prstGeom>
              <a:blipFill>
                <a:blip r:embed="rId3"/>
                <a:stretch>
                  <a:fillRect l="-608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B75F7-075E-4904-BA25-A99E8B9C6EDA}"/>
                  </a:ext>
                </a:extLst>
              </p:cNvPr>
              <p:cNvSpPr txBox="1"/>
              <p:nvPr/>
            </p:nvSpPr>
            <p:spPr>
              <a:xfrm>
                <a:off x="122083" y="1886446"/>
                <a:ext cx="6777873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000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+1=0+1=1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B75F7-075E-4904-BA25-A99E8B9C6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3" y="1886446"/>
                <a:ext cx="6777873" cy="57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48E334-66EF-4CCF-AD6A-B41FC099077C}"/>
                  </a:ext>
                </a:extLst>
              </p:cNvPr>
              <p:cNvSpPr txBox="1"/>
              <p:nvPr/>
            </p:nvSpPr>
            <p:spPr>
              <a:xfrm>
                <a:off x="6092740" y="2558129"/>
                <a:ext cx="1301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48E334-66EF-4CCF-AD6A-B41FC099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740" y="2558129"/>
                <a:ext cx="1301959" cy="307777"/>
              </a:xfrm>
              <a:prstGeom prst="rect">
                <a:avLst/>
              </a:prstGeom>
              <a:blipFill>
                <a:blip r:embed="rId5"/>
                <a:stretch>
                  <a:fillRect l="-3271" r="-373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614A7F4-1841-425E-8A1C-BF9F912558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398" y="496776"/>
            <a:ext cx="2238375" cy="185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B1FE6D-3562-487A-AA69-4949A35802E3}"/>
              </a:ext>
            </a:extLst>
          </p:cNvPr>
          <p:cNvSpPr txBox="1"/>
          <p:nvPr/>
        </p:nvSpPr>
        <p:spPr>
          <a:xfrm>
            <a:off x="2050900" y="1431096"/>
            <a:ext cx="2158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Oblique 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C169AC-D1A6-4697-8444-685008F8E3D6}"/>
              </a:ext>
            </a:extLst>
          </p:cNvPr>
          <p:cNvSpPr/>
          <p:nvPr/>
        </p:nvSpPr>
        <p:spPr>
          <a:xfrm>
            <a:off x="430810" y="229181"/>
            <a:ext cx="4657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 6: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Find all the asymptotes  if any.</a:t>
            </a:r>
            <a:endParaRPr lang="en-US" sz="2000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5F49278-5A58-42C7-8E78-F4A1C5252B4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968F3D-187F-47D0-AC0C-7C61E53D492E}"/>
                  </a:ext>
                </a:extLst>
              </p:cNvPr>
              <p:cNvSpPr/>
              <p:nvPr/>
            </p:nvSpPr>
            <p:spPr>
              <a:xfrm>
                <a:off x="107618" y="171196"/>
                <a:ext cx="6217768" cy="484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Example3 :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968F3D-187F-47D0-AC0C-7C61E53D4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8" y="171196"/>
                <a:ext cx="6217768" cy="484941"/>
              </a:xfrm>
              <a:prstGeom prst="rect">
                <a:avLst/>
              </a:prstGeom>
              <a:blipFill>
                <a:blip r:embed="rId2"/>
                <a:stretch>
                  <a:fillRect l="-88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A998B9-89EC-459D-83D3-23A5F3E0D535}"/>
                  </a:ext>
                </a:extLst>
              </p:cNvPr>
              <p:cNvSpPr txBox="1"/>
              <p:nvPr/>
            </p:nvSpPr>
            <p:spPr>
              <a:xfrm>
                <a:off x="758067" y="790738"/>
                <a:ext cx="402841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𝑖𝑛𝑡𝑒𝑟𝑐𝑒𝑝𝑡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(0,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A998B9-89EC-459D-83D3-23A5F3E0D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67" y="790738"/>
                <a:ext cx="4028410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2A5175-D11C-4F53-A6EE-D9514E80808D}"/>
                  </a:ext>
                </a:extLst>
              </p:cNvPr>
              <p:cNvSpPr txBox="1"/>
              <p:nvPr/>
            </p:nvSpPr>
            <p:spPr>
              <a:xfrm>
                <a:off x="2740849" y="1560135"/>
                <a:ext cx="2379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=2,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2A5175-D11C-4F53-A6EE-D9514E808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49" y="1560135"/>
                <a:ext cx="2379947" cy="276999"/>
              </a:xfrm>
              <a:prstGeom prst="rect">
                <a:avLst/>
              </a:prstGeom>
              <a:blipFill>
                <a:blip r:embed="rId4"/>
                <a:stretch>
                  <a:fillRect l="-1795" r="-153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60B1CC-99D3-440D-954B-B72527147E36}"/>
                  </a:ext>
                </a:extLst>
              </p:cNvPr>
              <p:cNvSpPr txBox="1"/>
              <p:nvPr/>
            </p:nvSpPr>
            <p:spPr>
              <a:xfrm>
                <a:off x="478415" y="1933520"/>
                <a:ext cx="2262434" cy="5596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60B1CC-99D3-440D-954B-B72527147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5" y="1933520"/>
                <a:ext cx="2262434" cy="559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3E28-70B0-432C-BA19-379CC51E3B5C}"/>
                  </a:ext>
                </a:extLst>
              </p:cNvPr>
              <p:cNvSpPr txBox="1"/>
              <p:nvPr/>
            </p:nvSpPr>
            <p:spPr>
              <a:xfrm>
                <a:off x="2941162" y="2087927"/>
                <a:ext cx="1574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3E28-70B0-432C-BA19-379CC51E3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62" y="2087927"/>
                <a:ext cx="1574726" cy="276999"/>
              </a:xfrm>
              <a:prstGeom prst="rect">
                <a:avLst/>
              </a:prstGeom>
              <a:blipFill>
                <a:blip r:embed="rId6"/>
                <a:stretch>
                  <a:fillRect l="-3475" r="-3089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8C4643-EF0B-4B3F-90A3-B3B32D2565EC}"/>
                  </a:ext>
                </a:extLst>
              </p:cNvPr>
              <p:cNvSpPr txBox="1"/>
              <p:nvPr/>
            </p:nvSpPr>
            <p:spPr>
              <a:xfrm>
                <a:off x="5005632" y="2074840"/>
                <a:ext cx="28731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only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crirtical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value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8C4643-EF0B-4B3F-90A3-B3B32D256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632" y="2074840"/>
                <a:ext cx="2873159" cy="276999"/>
              </a:xfrm>
              <a:prstGeom prst="rect">
                <a:avLst/>
              </a:prstGeom>
              <a:blipFill>
                <a:blip r:embed="rId7"/>
                <a:stretch>
                  <a:fillRect l="-849" r="-191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AFA89D1-668A-42EF-83A4-F4905069FC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6503" y="2756044"/>
            <a:ext cx="3704998" cy="309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4E78F9-778A-435D-882B-C738495F44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6057" y="3057030"/>
            <a:ext cx="4299149" cy="1265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4B817E-7139-414F-9438-3E4F4261DF0A}"/>
                  </a:ext>
                </a:extLst>
              </p:cNvPr>
              <p:cNvSpPr txBox="1"/>
              <p:nvPr/>
            </p:nvSpPr>
            <p:spPr>
              <a:xfrm>
                <a:off x="201338" y="3769806"/>
                <a:ext cx="2023387" cy="595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2(4+3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4B817E-7139-414F-9438-3E4F4261D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38" y="3769806"/>
                <a:ext cx="2023387" cy="5950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E23418-4F25-4D5E-A8A9-245F8BA88655}"/>
                  </a:ext>
                </a:extLst>
              </p:cNvPr>
              <p:cNvSpPr txBox="1"/>
              <p:nvPr/>
            </p:nvSpPr>
            <p:spPr>
              <a:xfrm>
                <a:off x="310697" y="4530504"/>
                <a:ext cx="2430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real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solution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E23418-4F25-4D5E-A8A9-245F8BA88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97" y="4530504"/>
                <a:ext cx="2430152" cy="276999"/>
              </a:xfrm>
              <a:prstGeom prst="rect">
                <a:avLst/>
              </a:prstGeom>
              <a:blipFill>
                <a:blip r:embed="rId11"/>
                <a:stretch>
                  <a:fillRect l="-200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169A9A4-05F2-4E6C-B64D-5F2E15F0D6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618" y="5284299"/>
            <a:ext cx="3137232" cy="5882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9E24C9-E0F8-4168-AE33-BCC602709C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072" y="5040689"/>
            <a:ext cx="3333750" cy="257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0EE0B0-1C69-462D-9A54-CA69FB814F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3473" y="4285351"/>
            <a:ext cx="3359360" cy="23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052C4-6F29-46DC-9113-1B1D8BBA1238}">
  <ds:schemaRefs>
    <ds:schemaRef ds:uri="6125ffc9-2c56-435e-8267-1393444907b2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c1bd8dc-4e40-424f-a15f-9ffcd522197f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0ADEF7-6379-40D1-BC98-899DA6627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2619C5-D390-4089-99FA-A01EC1A4E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151260</TotalTime>
  <Words>406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Cambria Math</vt:lpstr>
      <vt:lpstr>Noto Sans Symbols</vt:lpstr>
      <vt:lpstr>Symbol</vt:lpstr>
      <vt:lpstr>Times New Roman</vt:lpstr>
      <vt:lpstr>Verdana</vt:lpstr>
      <vt:lpstr>USHE</vt:lpstr>
      <vt:lpstr>Equation</vt:lpstr>
      <vt:lpstr>13.5 Asymptotes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/>
  <dc:creator>Ernest F. Haeussler JR. Richard s. Paul Richard J.wood</dc:creator>
  <cp:keywords/>
  <dc:description/>
  <cp:lastModifiedBy>Suliman Saleh Al-Homidan</cp:lastModifiedBy>
  <cp:revision>1194</cp:revision>
  <dcterms:modified xsi:type="dcterms:W3CDTF">2024-09-06T07:45:24Z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4350300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