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9"/>
  </p:notesMasterIdLst>
  <p:handoutMasterIdLst>
    <p:handoutMasterId r:id="rId10"/>
  </p:handoutMasterIdLst>
  <p:sldIdLst>
    <p:sldId id="677" r:id="rId5"/>
    <p:sldId id="678" r:id="rId6"/>
    <p:sldId id="679" r:id="rId7"/>
    <p:sldId id="680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55.png"/><Relationship Id="rId7" Type="http://schemas.openxmlformats.org/officeDocument/2006/relationships/image" Target="../media/image159.png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8.png"/><Relationship Id="rId11" Type="http://schemas.openxmlformats.org/officeDocument/2006/relationships/image" Target="../media/image12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56.png"/><Relationship Id="rId9" Type="http://schemas.openxmlformats.org/officeDocument/2006/relationships/image" Target="../media/image16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11BA-D540-439B-B756-04DA2CAA0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06825"/>
            <a:ext cx="8389937" cy="570442"/>
          </a:xfrm>
        </p:spPr>
        <p:txBody>
          <a:bodyPr lIns="0" tIns="0" rIns="0" bIns="0" anchor="ctr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13.4 The Second-Derivative Test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4EE5F38-7A28-4221-8F60-D248922DD70C}"/>
              </a:ext>
            </a:extLst>
          </p:cNvPr>
          <p:cNvSpPr txBox="1">
            <a:spLocks/>
          </p:cNvSpPr>
          <p:nvPr/>
        </p:nvSpPr>
        <p:spPr>
          <a:xfrm>
            <a:off x="395288" y="206825"/>
            <a:ext cx="8389937" cy="57044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>
                <a:solidFill>
                  <a:srgbClr val="0070C0"/>
                </a:solidFill>
              </a:rPr>
              <a:t>13.4 The Second-Derivative Test</a:t>
            </a:r>
            <a:r>
              <a:rPr lang="en-US" sz="2800" dirty="0">
                <a:solidFill>
                  <a:srgbClr val="0070C0"/>
                </a:solidFill>
              </a:rPr>
              <a:t>  </a:t>
            </a:r>
          </a:p>
        </p:txBody>
      </p:sp>
      <p:pic>
        <p:nvPicPr>
          <p:cNvPr id="14" name="Picture Placeholder 3" descr="A graph of the equation y equals f of x showing an inverted N-shaped curve with its concave up and relative minimum, and concave down and relative maximum marked.">
            <a:extLst>
              <a:ext uri="{FF2B5EF4-FFF2-40B4-BE49-F238E27FC236}">
                <a16:creationId xmlns:a16="http://schemas.microsoft.com/office/drawing/2014/main" id="{330ABCEF-E1AF-4C7E-8E3D-31A9874F2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51"/>
          <a:stretch/>
        </p:blipFill>
        <p:spPr>
          <a:xfrm>
            <a:off x="1071418" y="2738313"/>
            <a:ext cx="4461164" cy="257431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A1ED22-2C88-4B33-ABDA-4EDFE8612360}"/>
                  </a:ext>
                </a:extLst>
              </p:cNvPr>
              <p:cNvSpPr/>
              <p:nvPr/>
            </p:nvSpPr>
            <p:spPr>
              <a:xfrm>
                <a:off x="328678" y="942182"/>
                <a:ext cx="7491167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u="sng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Second Derivative Test for Relative Extrema:</a:t>
                </a: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Suppose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)=0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tabLst>
                    <a:tab pos="685800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″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)&lt;0⇒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has relative maximum at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tabLst>
                    <a:tab pos="685800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″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)&gt;0⇒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has relative minimum at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  <a:tabLst>
                    <a:tab pos="685800" algn="l"/>
                  </a:tabLst>
                </a:pP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″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)=0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test fails, and we use the first derivative test.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FA1ED22-2C88-4B33-ABDA-4EDFE86123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78" y="942182"/>
                <a:ext cx="7491167" cy="1631216"/>
              </a:xfrm>
              <a:prstGeom prst="rect">
                <a:avLst/>
              </a:prstGeom>
              <a:blipFill>
                <a:blip r:embed="rId3"/>
                <a:stretch>
                  <a:fillRect l="-895" t="-2247" b="-5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CE84EFA-3D13-4DAD-8EE7-CFAA664F8709}"/>
                  </a:ext>
                </a:extLst>
              </p:cNvPr>
              <p:cNvSpPr/>
              <p:nvPr/>
            </p:nvSpPr>
            <p:spPr>
              <a:xfrm>
                <a:off x="440638" y="5561875"/>
                <a:ext cx="787826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Remark</a:t>
                </a:r>
                <a:r>
                  <a:rPr lang="en-US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has only one relative extrema on an open interval then it must be also absolute extrema. </a:t>
                </a:r>
                <a:endParaRPr lang="en-US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CE84EFA-3D13-4DAD-8EE7-CFAA664F87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8" y="5561875"/>
                <a:ext cx="7878268" cy="707886"/>
              </a:xfrm>
              <a:prstGeom prst="rect">
                <a:avLst/>
              </a:prstGeom>
              <a:blipFill>
                <a:blip r:embed="rId4"/>
                <a:stretch>
                  <a:fillRect l="-773" t="-4274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9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D64D88-8F6F-414F-9C36-EB5A231FB2AA}"/>
              </a:ext>
            </a:extLst>
          </p:cNvPr>
          <p:cNvSpPr/>
          <p:nvPr/>
        </p:nvSpPr>
        <p:spPr>
          <a:xfrm>
            <a:off x="515655" y="751838"/>
            <a:ext cx="63788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1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/>
              <a:t>Test the following for relative maxima and minima. Use the second-derivative test, if possible. </a:t>
            </a:r>
            <a:endParaRPr lang="en-IN" sz="2000" dirty="0"/>
          </a:p>
          <a:p>
            <a:endParaRPr lang="en-US" dirty="0"/>
          </a:p>
        </p:txBody>
      </p:sp>
      <p:graphicFrame>
        <p:nvGraphicFramePr>
          <p:cNvPr id="4" name="Object 3" descr="y equals 18 x minus 2 over 3 baseline x cubed.">
            <a:extLst>
              <a:ext uri="{FF2B5EF4-FFF2-40B4-BE49-F238E27FC236}">
                <a16:creationId xmlns:a16="http://schemas.microsoft.com/office/drawing/2014/main" id="{B0CEBFD4-908E-4396-B745-1FB3AF4E3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247574"/>
              </p:ext>
            </p:extLst>
          </p:nvPr>
        </p:nvGraphicFramePr>
        <p:xfrm>
          <a:off x="861136" y="2351987"/>
          <a:ext cx="15652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1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5" name="Object 4" descr="y equals 18 x minus 2 over 3 baseline x cubed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36" y="2351987"/>
                        <a:ext cx="15652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8FB30C-75BE-40C0-8BBC-207AD2BF2C77}"/>
              </a:ext>
            </a:extLst>
          </p:cNvPr>
          <p:cNvSpPr txBox="1">
            <a:spLocks/>
          </p:cNvSpPr>
          <p:nvPr/>
        </p:nvSpPr>
        <p:spPr>
          <a:xfrm>
            <a:off x="395288" y="2907100"/>
            <a:ext cx="1202694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Solution:</a:t>
            </a:r>
            <a:endParaRPr lang="en-IN" sz="2400" dirty="0"/>
          </a:p>
        </p:txBody>
      </p:sp>
      <p:graphicFrame>
        <p:nvGraphicFramePr>
          <p:cNvPr id="6" name="Object 5" descr="y dash equals 18 minus 2 x squared equals 2 left parenthesis 9 minus x squared right parenthesis equals 2 left parenthesis 3 plus x right parenthesis left parenthesis 3 minus x right parenthesis comma y double-dash equals minus 4 x.">
            <a:extLst>
              <a:ext uri="{FF2B5EF4-FFF2-40B4-BE49-F238E27FC236}">
                <a16:creationId xmlns:a16="http://schemas.microsoft.com/office/drawing/2014/main" id="{B13216EA-FC81-4140-B520-40B4C3AB9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190357"/>
              </p:ext>
            </p:extLst>
          </p:nvPr>
        </p:nvGraphicFramePr>
        <p:xfrm>
          <a:off x="1717358" y="2859072"/>
          <a:ext cx="54784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2" name="Equation" r:id="rId5" imgW="3022560" imgH="228600" progId="Equation.DSMT4">
                  <p:embed/>
                </p:oleObj>
              </mc:Choice>
              <mc:Fallback>
                <p:oleObj name="Equation" r:id="rId5" imgW="3022560" imgH="228600" progId="Equation.DSMT4">
                  <p:embed/>
                  <p:pic>
                    <p:nvPicPr>
                      <p:cNvPr id="9" name="Object 8" descr="y dash equals 18 minus 2 x squared equals 2 left parenthesis 9 minus x squared right parenthesis equals 2 left parenthesis 3 plus x right parenthesis left parenthesis 3 minus x right parenthesis comma y double-dash equals minus 4 x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358" y="2859072"/>
                        <a:ext cx="54784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86178A-1F61-4626-993D-891DBDBB59B9}"/>
              </a:ext>
            </a:extLst>
          </p:cNvPr>
          <p:cNvSpPr txBox="1">
            <a:spLocks/>
          </p:cNvSpPr>
          <p:nvPr/>
        </p:nvSpPr>
        <p:spPr>
          <a:xfrm>
            <a:off x="395288" y="3381809"/>
            <a:ext cx="1025139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Solving</a:t>
            </a:r>
            <a:endParaRPr lang="en-IN" sz="2400" dirty="0"/>
          </a:p>
        </p:txBody>
      </p:sp>
      <p:graphicFrame>
        <p:nvGraphicFramePr>
          <p:cNvPr id="8" name="Object 7" descr="y dash equals 0.">
            <a:extLst>
              <a:ext uri="{FF2B5EF4-FFF2-40B4-BE49-F238E27FC236}">
                <a16:creationId xmlns:a16="http://schemas.microsoft.com/office/drawing/2014/main" id="{BD67B8AD-F237-42C9-965E-0F8D4E7460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516322"/>
              </p:ext>
            </p:extLst>
          </p:nvPr>
        </p:nvGraphicFramePr>
        <p:xfrm>
          <a:off x="1455939" y="3403878"/>
          <a:ext cx="6905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3" name="Equation" r:id="rId7" imgW="380880" imgH="203040" progId="Equation.DSMT4">
                  <p:embed/>
                </p:oleObj>
              </mc:Choice>
              <mc:Fallback>
                <p:oleObj name="Equation" r:id="rId7" imgW="380880" imgH="203040" progId="Equation.DSMT4">
                  <p:embed/>
                  <p:pic>
                    <p:nvPicPr>
                      <p:cNvPr id="12" name="Object 11" descr="y dash equals 0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939" y="3403878"/>
                        <a:ext cx="690563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1B52C05-02A3-4168-AB1A-C8CD5B4104E6}"/>
              </a:ext>
            </a:extLst>
          </p:cNvPr>
          <p:cNvSpPr txBox="1">
            <a:spLocks/>
          </p:cNvSpPr>
          <p:nvPr/>
        </p:nvSpPr>
        <p:spPr>
          <a:xfrm>
            <a:off x="2182014" y="3381809"/>
            <a:ext cx="315047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gives the critical values</a:t>
            </a:r>
            <a:endParaRPr lang="en-IN" sz="2400" dirty="0"/>
          </a:p>
        </p:txBody>
      </p:sp>
      <p:graphicFrame>
        <p:nvGraphicFramePr>
          <p:cNvPr id="10" name="Object 9" descr="x equals plus or minus 3.">
            <a:extLst>
              <a:ext uri="{FF2B5EF4-FFF2-40B4-BE49-F238E27FC236}">
                <a16:creationId xmlns:a16="http://schemas.microsoft.com/office/drawing/2014/main" id="{BBC23ED6-21CD-41B6-B90C-FB43D1ADE9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340650"/>
              </p:ext>
            </p:extLst>
          </p:nvPr>
        </p:nvGraphicFramePr>
        <p:xfrm>
          <a:off x="5368003" y="3438803"/>
          <a:ext cx="8286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4" name="Equation" r:id="rId9" imgW="457200" imgH="164880" progId="Equation.DSMT4">
                  <p:embed/>
                </p:oleObj>
              </mc:Choice>
              <mc:Fallback>
                <p:oleObj name="Equation" r:id="rId9" imgW="457200" imgH="164880" progId="Equation.DSMT4">
                  <p:embed/>
                  <p:pic>
                    <p:nvPicPr>
                      <p:cNvPr id="14" name="Object 13" descr="x equals plus or minus 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003" y="3438803"/>
                        <a:ext cx="828675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776A17D-7FBD-43E5-BA24-9887FB45E60F}"/>
              </a:ext>
            </a:extLst>
          </p:cNvPr>
          <p:cNvSpPr txBox="1">
            <a:spLocks/>
          </p:cNvSpPr>
          <p:nvPr/>
        </p:nvSpPr>
        <p:spPr>
          <a:xfrm>
            <a:off x="6247707" y="3381809"/>
            <a:ext cx="207776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If</a:t>
            </a:r>
            <a:endParaRPr lang="en-IN" sz="2400" dirty="0"/>
          </a:p>
        </p:txBody>
      </p:sp>
      <p:graphicFrame>
        <p:nvGraphicFramePr>
          <p:cNvPr id="12" name="Object 11" descr="x equals 3.">
            <a:extLst>
              <a:ext uri="{FF2B5EF4-FFF2-40B4-BE49-F238E27FC236}">
                <a16:creationId xmlns:a16="http://schemas.microsoft.com/office/drawing/2014/main" id="{FA3D7B01-A4E5-4947-9B2A-05F22073E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258470"/>
              </p:ext>
            </p:extLst>
          </p:nvPr>
        </p:nvGraphicFramePr>
        <p:xfrm>
          <a:off x="6506512" y="3427691"/>
          <a:ext cx="66833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5" name="Equation" r:id="rId11" imgW="368280" imgH="177480" progId="Equation.DSMT4">
                  <p:embed/>
                </p:oleObj>
              </mc:Choice>
              <mc:Fallback>
                <p:oleObj name="Equation" r:id="rId11" imgW="368280" imgH="177480" progId="Equation.DSMT4">
                  <p:embed/>
                  <p:pic>
                    <p:nvPicPr>
                      <p:cNvPr id="16" name="Object 15" descr="x equals 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6512" y="3427691"/>
                        <a:ext cx="668338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C96F32-FA13-4B43-A4F0-C39E9416A058}"/>
              </a:ext>
            </a:extLst>
          </p:cNvPr>
          <p:cNvSpPr txBox="1">
            <a:spLocks/>
          </p:cNvSpPr>
          <p:nvPr/>
        </p:nvSpPr>
        <p:spPr>
          <a:xfrm>
            <a:off x="7240695" y="3381809"/>
            <a:ext cx="644871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then</a:t>
            </a:r>
            <a:endParaRPr lang="en-IN" sz="2400" dirty="0"/>
          </a:p>
        </p:txBody>
      </p:sp>
      <p:graphicFrame>
        <p:nvGraphicFramePr>
          <p:cNvPr id="14" name="Object 13" descr="y double-dash equals minus 4 left parenthesis 3 right parenthesis equals minus 12 less than 0.">
            <a:extLst>
              <a:ext uri="{FF2B5EF4-FFF2-40B4-BE49-F238E27FC236}">
                <a16:creationId xmlns:a16="http://schemas.microsoft.com/office/drawing/2014/main" id="{F905DABB-B155-42D1-A748-0270CD2276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699079"/>
              </p:ext>
            </p:extLst>
          </p:nvPr>
        </p:nvGraphicFramePr>
        <p:xfrm>
          <a:off x="395489" y="3953153"/>
          <a:ext cx="23510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6" name="Equation" r:id="rId13" imgW="1295280" imgH="241200" progId="Equation.DSMT4">
                  <p:embed/>
                </p:oleObj>
              </mc:Choice>
              <mc:Fallback>
                <p:oleObj name="Equation" r:id="rId13" imgW="1295280" imgH="241200" progId="Equation.DSMT4">
                  <p:embed/>
                  <p:pic>
                    <p:nvPicPr>
                      <p:cNvPr id="19" name="Object 18" descr="y double-dash equals minus 4 left parenthesis 3 right parenthesis equals minus 12 less than 0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89" y="3953153"/>
                        <a:ext cx="2351088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2B96F30-54B6-47A1-9AC0-B56664CFB5DC}"/>
              </a:ext>
            </a:extLst>
          </p:cNvPr>
          <p:cNvSpPr txBox="1">
            <a:spLocks/>
          </p:cNvSpPr>
          <p:nvPr/>
        </p:nvSpPr>
        <p:spPr>
          <a:xfrm>
            <a:off x="2815629" y="3975032"/>
            <a:ext cx="4237021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There is a relative maximum at</a:t>
            </a:r>
            <a:endParaRPr lang="en-IN" sz="2400" dirty="0"/>
          </a:p>
        </p:txBody>
      </p:sp>
      <p:graphicFrame>
        <p:nvGraphicFramePr>
          <p:cNvPr id="16" name="Object 15" descr="x equals 3.">
            <a:extLst>
              <a:ext uri="{FF2B5EF4-FFF2-40B4-BE49-F238E27FC236}">
                <a16:creationId xmlns:a16="http://schemas.microsoft.com/office/drawing/2014/main" id="{5E947E21-111F-47C0-9BD0-79621373AC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710389"/>
              </p:ext>
            </p:extLst>
          </p:nvPr>
        </p:nvGraphicFramePr>
        <p:xfrm>
          <a:off x="7114969" y="4009380"/>
          <a:ext cx="683390" cy="30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7" name="Equation" r:id="rId15" imgW="368280" imgH="164880" progId="Equation.DSMT4">
                  <p:embed/>
                </p:oleObj>
              </mc:Choice>
              <mc:Fallback>
                <p:oleObj name="Equation" r:id="rId15" imgW="368280" imgH="164880" progId="Equation.DSMT4">
                  <p:embed/>
                  <p:pic>
                    <p:nvPicPr>
                      <p:cNvPr id="21" name="Object 20" descr="x equals 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4969" y="4009380"/>
                        <a:ext cx="683390" cy="302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99A2664-D1A0-4D4D-8FC3-3001997BB089}"/>
              </a:ext>
            </a:extLst>
          </p:cNvPr>
          <p:cNvSpPr txBox="1">
            <a:spLocks/>
          </p:cNvSpPr>
          <p:nvPr/>
        </p:nvSpPr>
        <p:spPr>
          <a:xfrm>
            <a:off x="397566" y="4449988"/>
            <a:ext cx="236178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If</a:t>
            </a:r>
            <a:endParaRPr lang="en-IN" sz="2400" dirty="0"/>
          </a:p>
        </p:txBody>
      </p:sp>
      <p:graphicFrame>
        <p:nvGraphicFramePr>
          <p:cNvPr id="18" name="Object 17" descr="x equals minus 3 comma y double-dash equals minus 4 left parenthesis minus 3 right parenthesis equals 12 greater than 0.">
            <a:extLst>
              <a:ext uri="{FF2B5EF4-FFF2-40B4-BE49-F238E27FC236}">
                <a16:creationId xmlns:a16="http://schemas.microsoft.com/office/drawing/2014/main" id="{D9C8C343-CC1D-4057-8605-A15A5C1F7C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656534"/>
              </p:ext>
            </p:extLst>
          </p:nvPr>
        </p:nvGraphicFramePr>
        <p:xfrm>
          <a:off x="697116" y="4435753"/>
          <a:ext cx="32956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8" name="Equation" r:id="rId17" imgW="1777680" imgH="241200" progId="Equation.DSMT4">
                  <p:embed/>
                </p:oleObj>
              </mc:Choice>
              <mc:Fallback>
                <p:oleObj name="Equation" r:id="rId17" imgW="1777680" imgH="241200" progId="Equation.DSMT4">
                  <p:embed/>
                  <p:pic>
                    <p:nvPicPr>
                      <p:cNvPr id="23" name="Object 22" descr="x equals minus 3 comma y double-dash equals minus 4 left parenthesis minus 3 right parenthesis equals 12 greater than 0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116" y="4435753"/>
                        <a:ext cx="329565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F5077D6-D1DA-48EA-AEE9-108DC36C7B43}"/>
              </a:ext>
            </a:extLst>
          </p:cNvPr>
          <p:cNvSpPr txBox="1">
            <a:spLocks/>
          </p:cNvSpPr>
          <p:nvPr/>
        </p:nvSpPr>
        <p:spPr>
          <a:xfrm>
            <a:off x="4056137" y="4449988"/>
            <a:ext cx="3793217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There is a relative minimum</a:t>
            </a:r>
            <a:endParaRPr lang="en-IN" sz="24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63BC9BF-723D-47E6-B987-68AF4E464AFC}"/>
              </a:ext>
            </a:extLst>
          </p:cNvPr>
          <p:cNvSpPr txBox="1">
            <a:spLocks/>
          </p:cNvSpPr>
          <p:nvPr/>
        </p:nvSpPr>
        <p:spPr>
          <a:xfrm>
            <a:off x="397567" y="4924944"/>
            <a:ext cx="761278" cy="3693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/>
              <a:t>when</a:t>
            </a:r>
            <a:endParaRPr lang="en-IN" sz="2400" dirty="0"/>
          </a:p>
        </p:txBody>
      </p:sp>
      <p:graphicFrame>
        <p:nvGraphicFramePr>
          <p:cNvPr id="21" name="Object 20" descr="x equals minus 3.">
            <a:extLst>
              <a:ext uri="{FF2B5EF4-FFF2-40B4-BE49-F238E27FC236}">
                <a16:creationId xmlns:a16="http://schemas.microsoft.com/office/drawing/2014/main" id="{5D7F7C3D-D146-4FAA-B569-F16EA39E0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99412"/>
              </p:ext>
            </p:extLst>
          </p:nvPr>
        </p:nvGraphicFramePr>
        <p:xfrm>
          <a:off x="1219910" y="4988754"/>
          <a:ext cx="8477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9" name="Equation" r:id="rId19" imgW="457200" imgH="164880" progId="Equation.DSMT4">
                  <p:embed/>
                </p:oleObj>
              </mc:Choice>
              <mc:Fallback>
                <p:oleObj name="Equation" r:id="rId19" imgW="457200" imgH="164880" progId="Equation.DSMT4">
                  <p:embed/>
                  <p:pic>
                    <p:nvPicPr>
                      <p:cNvPr id="26" name="Object 25" descr="x equals minus 3.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910" y="4988754"/>
                        <a:ext cx="84772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0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A0896AB-C475-4985-9576-CD702EF27E95}"/>
                  </a:ext>
                </a:extLst>
              </p:cNvPr>
              <p:cNvSpPr/>
              <p:nvPr/>
            </p:nvSpPr>
            <p:spPr>
              <a:xfrm>
                <a:off x="106837" y="139856"/>
                <a:ext cx="63788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/>
                  <a:t>Consider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A0896AB-C475-4985-9576-CD702EF27E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37" y="139856"/>
                <a:ext cx="6378804" cy="400110"/>
              </a:xfrm>
              <a:prstGeom prst="rect">
                <a:avLst/>
              </a:prstGeom>
              <a:blipFill>
                <a:blip r:embed="rId2"/>
                <a:stretch>
                  <a:fillRect l="-105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C21CAC9-102B-4376-9395-6937E387A91B}"/>
                  </a:ext>
                </a:extLst>
              </p:cNvPr>
              <p:cNvSpPr/>
              <p:nvPr/>
            </p:nvSpPr>
            <p:spPr>
              <a:xfrm>
                <a:off x="754145" y="581699"/>
                <a:ext cx="609600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)=4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−6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C21CAC9-102B-4376-9395-6937E387A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45" y="581699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l="-5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A662DE-C683-4022-86CD-E325A651E9FF}"/>
                  </a:ext>
                </a:extLst>
              </p:cNvPr>
              <p:cNvSpPr/>
              <p:nvPr/>
            </p:nvSpPr>
            <p:spPr>
              <a:xfrm>
                <a:off x="0" y="955649"/>
                <a:ext cx="857331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 find the critical numbers we 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)=4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−6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−3)=0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A662DE-C683-4022-86CD-E325A651E9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55649"/>
                <a:ext cx="8573311" cy="400110"/>
              </a:xfrm>
              <a:prstGeom prst="rect">
                <a:avLst/>
              </a:prstGeom>
              <a:blipFill>
                <a:blip r:embed="rId4"/>
                <a:stretch>
                  <a:fillRect l="-711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D2FD2AA-9772-4E6F-A87C-13E333635B53}"/>
                  </a:ext>
                </a:extLst>
              </p:cNvPr>
              <p:cNvSpPr/>
              <p:nvPr/>
            </p:nvSpPr>
            <p:spPr>
              <a:xfrm>
                <a:off x="73682" y="1382549"/>
                <a:ext cx="52727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so the critical numbers are: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=0, 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=3/2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D2FD2AA-9772-4E6F-A87C-13E333635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2" y="1382549"/>
                <a:ext cx="5272790" cy="400110"/>
              </a:xfrm>
              <a:prstGeom prst="rect">
                <a:avLst/>
              </a:prstGeom>
              <a:blipFill>
                <a:blip r:embed="rId5"/>
                <a:stretch>
                  <a:fillRect l="-1156" t="-9231" r="-34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F3E714-7F6E-4EBB-966D-D0CA5B1A047E}"/>
                  </a:ext>
                </a:extLst>
              </p:cNvPr>
              <p:cNvSpPr txBox="1"/>
              <p:nvPr/>
            </p:nvSpPr>
            <p:spPr>
              <a:xfrm>
                <a:off x="5346472" y="1382549"/>
                <a:ext cx="23552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F3E714-7F6E-4EBB-966D-D0CA5B1A0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472" y="1382549"/>
                <a:ext cx="2355260" cy="307777"/>
              </a:xfrm>
              <a:prstGeom prst="rect">
                <a:avLst/>
              </a:prstGeom>
              <a:blipFill>
                <a:blip r:embed="rId6"/>
                <a:stretch>
                  <a:fillRect l="-2850" r="-1554" b="-3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7B3FCE-D6F6-4809-B0E3-124039A03E4A}"/>
                  </a:ext>
                </a:extLst>
              </p:cNvPr>
              <p:cNvSpPr txBox="1"/>
              <p:nvPr/>
            </p:nvSpPr>
            <p:spPr>
              <a:xfrm>
                <a:off x="161159" y="1872581"/>
                <a:ext cx="4241802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−12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=9&gt;0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07B3FCE-D6F6-4809-B0E3-124039A03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59" y="1872581"/>
                <a:ext cx="4241802" cy="6915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D8AD92-FE5D-4579-9366-8D860E3C9763}"/>
                  </a:ext>
                </a:extLst>
              </p:cNvPr>
              <p:cNvSpPr txBox="1"/>
              <p:nvPr/>
            </p:nvSpPr>
            <p:spPr>
              <a:xfrm>
                <a:off x="73681" y="2565849"/>
                <a:ext cx="6177961" cy="52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There is a relative minimum when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=3/2</m:t>
                    </m:r>
                  </m:oMath>
                </a14:m>
                <a:r>
                  <a:rPr lang="en-US" sz="2000" dirty="0"/>
                  <a:t>  is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CD8AD92-FE5D-4579-9366-8D860E3C9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1" y="2565849"/>
                <a:ext cx="6177961" cy="529504"/>
              </a:xfrm>
              <a:prstGeom prst="rect">
                <a:avLst/>
              </a:prstGeom>
              <a:blipFill>
                <a:blip r:embed="rId8"/>
                <a:stretch>
                  <a:fillRect l="-986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9DE44-FDBA-49C3-B48A-B22658EB1226}"/>
                  </a:ext>
                </a:extLst>
              </p:cNvPr>
              <p:cNvSpPr txBox="1"/>
              <p:nvPr/>
            </p:nvSpPr>
            <p:spPr>
              <a:xfrm>
                <a:off x="5921309" y="2676712"/>
                <a:ext cx="120558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F9DE44-FDBA-49C3-B48A-B22658EB1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309" y="2676712"/>
                <a:ext cx="1205586" cy="307777"/>
              </a:xfrm>
              <a:prstGeom prst="rect">
                <a:avLst/>
              </a:prstGeom>
              <a:blipFill>
                <a:blip r:embed="rId9"/>
                <a:stretch>
                  <a:fillRect l="-6061" r="-4040" b="-37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9278DC7-E6C1-4B4A-B8C6-776C3E3F9840}"/>
                  </a:ext>
                </a:extLst>
              </p:cNvPr>
              <p:cNvSpPr/>
              <p:nvPr/>
            </p:nvSpPr>
            <p:spPr>
              <a:xfrm>
                <a:off x="187566" y="2984489"/>
                <a:ext cx="819817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 the second derivative test fail to determine the type of absolute extrema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9278DC7-E6C1-4B4A-B8C6-776C3E3F98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66" y="2984489"/>
                <a:ext cx="8198177" cy="707886"/>
              </a:xfrm>
              <a:prstGeom prst="rect">
                <a:avLst/>
              </a:prstGeom>
              <a:blipFill>
                <a:blip r:embed="rId10"/>
                <a:stretch>
                  <a:fillRect l="-818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>
            <a:extLst>
              <a:ext uri="{FF2B5EF4-FFF2-40B4-BE49-F238E27FC236}">
                <a16:creationId xmlns:a16="http://schemas.microsoft.com/office/drawing/2014/main" id="{EF684B4E-C8A3-4868-8DBA-1D63D6FD9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239" y="3968324"/>
            <a:ext cx="291465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58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90D3923-8959-4A1D-8ADB-C9DD9DA40D9B}"/>
                  </a:ext>
                </a:extLst>
              </p:cNvPr>
              <p:cNvSpPr/>
              <p:nvPr/>
            </p:nvSpPr>
            <p:spPr>
              <a:xfrm>
                <a:off x="0" y="146380"/>
                <a:ext cx="851494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determine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when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absolute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extrema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occur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on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interval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(0,∞)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90D3923-8959-4A1D-8ADB-C9DD9DA40D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6380"/>
                <a:ext cx="8514945" cy="707886"/>
              </a:xfrm>
              <a:prstGeom prst="rect">
                <a:avLst/>
              </a:prstGeom>
              <a:blipFill>
                <a:blip r:embed="rId2"/>
                <a:stretch>
                  <a:fillRect l="-716" t="-4310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011CE42-BA52-4520-BB99-BD973541C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19" y="912715"/>
            <a:ext cx="3912123" cy="4489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EC35A0-CE33-4BEC-ADD3-A27689C80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234" y="959691"/>
            <a:ext cx="1839503" cy="393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3168A0-2B25-4D66-81FB-2C1157654C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014" y="1487587"/>
            <a:ext cx="4667790" cy="4722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8C23CE-A723-465C-B583-E0734FAF73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3447" y="2055028"/>
            <a:ext cx="2527710" cy="8459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4B3CF1-DAE1-4C37-976C-F27F0BD2AAE1}"/>
              </a:ext>
            </a:extLst>
          </p:cNvPr>
          <p:cNvSpPr txBox="1"/>
          <p:nvPr/>
        </p:nvSpPr>
        <p:spPr>
          <a:xfrm>
            <a:off x="452488" y="3035431"/>
            <a:ext cx="8347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is only one critical value  which is relative minimum so its absolute minimum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0CC2BB-DA99-4C30-B977-BDEB0B2D7B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8175" y="3584433"/>
            <a:ext cx="2905125" cy="2800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64E056-5A92-4466-80EC-EF5C33A86DD1}"/>
                  </a:ext>
                </a:extLst>
              </p:cNvPr>
              <p:cNvSpPr txBox="1"/>
              <p:nvPr/>
            </p:nvSpPr>
            <p:spPr>
              <a:xfrm>
                <a:off x="6839146" y="1050444"/>
                <a:ext cx="159784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=−1,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64E056-5A92-4466-80EC-EF5C33A86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146" y="1050444"/>
                <a:ext cx="1597844" cy="307777"/>
              </a:xfrm>
              <a:prstGeom prst="rect">
                <a:avLst/>
              </a:prstGeom>
              <a:blipFill>
                <a:blip r:embed="rId8"/>
                <a:stretch>
                  <a:fillRect l="-1527" r="-2672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24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151261</TotalTime>
  <Words>313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Cambria Math</vt:lpstr>
      <vt:lpstr>Noto Sans Symbols</vt:lpstr>
      <vt:lpstr>Times New Roman</vt:lpstr>
      <vt:lpstr>Verdana</vt:lpstr>
      <vt:lpstr>USHE</vt:lpstr>
      <vt:lpstr>Equation</vt:lpstr>
      <vt:lpstr>13.4 The Second-Derivative Test 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1194</cp:revision>
  <dcterms:modified xsi:type="dcterms:W3CDTF">2024-09-06T07:44:09Z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