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12"/>
  </p:notesMasterIdLst>
  <p:handoutMasterIdLst>
    <p:handoutMasterId r:id="rId13"/>
  </p:handoutMasterIdLst>
  <p:sldIdLst>
    <p:sldId id="670" r:id="rId5"/>
    <p:sldId id="671" r:id="rId6"/>
    <p:sldId id="672" r:id="rId7"/>
    <p:sldId id="673" r:id="rId8"/>
    <p:sldId id="674" r:id="rId9"/>
    <p:sldId id="675" r:id="rId10"/>
    <p:sldId id="67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jpg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jpg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8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2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4.png"/><Relationship Id="rId7" Type="http://schemas.openxmlformats.org/officeDocument/2006/relationships/image" Target="../media/image2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094B-7F1B-42D6-BAB0-0D95CEFE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9" y="218833"/>
            <a:ext cx="8426451" cy="553998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 (Headings)"/>
              </a:rPr>
              <a:t>13.3 Concavity </a:t>
            </a:r>
            <a:r>
              <a:rPr lang="en-US" sz="2800" dirty="0">
                <a:solidFill>
                  <a:srgbClr val="0070C0"/>
                </a:solidFill>
                <a:latin typeface="Arial (Headings)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A9BBA1-5D98-4315-A376-550CC12829E4}"/>
                  </a:ext>
                </a:extLst>
              </p:cNvPr>
              <p:cNvSpPr/>
              <p:nvPr/>
            </p:nvSpPr>
            <p:spPr>
              <a:xfrm>
                <a:off x="238811" y="799186"/>
                <a:ext cx="8101035" cy="102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 a differentiable function on an interval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said to be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concave up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it is </a:t>
                </a:r>
                <a:r>
                  <a:rPr lang="en-US" sz="1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concave down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A9BBA1-5D98-4315-A376-550CC128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1" y="799186"/>
                <a:ext cx="8101035" cy="1022459"/>
              </a:xfrm>
              <a:prstGeom prst="rect">
                <a:avLst/>
              </a:prstGeom>
              <a:blipFill>
                <a:blip r:embed="rId2"/>
                <a:stretch>
                  <a:fillRect l="-602" t="-1190" r="-67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2EDF4610-1E9E-4167-9897-172BB880A1FD}"/>
              </a:ext>
            </a:extLst>
          </p:cNvPr>
          <p:cNvSpPr txBox="1">
            <a:spLocks/>
          </p:cNvSpPr>
          <p:nvPr/>
        </p:nvSpPr>
        <p:spPr>
          <a:xfrm>
            <a:off x="2232812" y="3986839"/>
            <a:ext cx="298964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Each curve is concave up.</a:t>
            </a:r>
            <a:endParaRPr lang="en-IN" sz="2000" dirty="0"/>
          </a:p>
        </p:txBody>
      </p:sp>
      <p:pic>
        <p:nvPicPr>
          <p:cNvPr id="5" name="Picture Placeholder 8" descr="Three graphs for the equation y equals f of x showing concave up curves with increasing slopes. The first graph is facing up-left, second graph is facing the up-right, and the third graph is facing up.">
            <a:extLst>
              <a:ext uri="{FF2B5EF4-FFF2-40B4-BE49-F238E27FC236}">
                <a16:creationId xmlns:a16="http://schemas.microsoft.com/office/drawing/2014/main" id="{B9324D64-9BD4-454C-B3F8-0E7E6EB03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1"/>
          <a:stretch/>
        </p:blipFill>
        <p:spPr>
          <a:xfrm>
            <a:off x="238811" y="2011419"/>
            <a:ext cx="6977653" cy="1975420"/>
          </a:xfrm>
          <a:prstGeom prst="rect">
            <a:avLst/>
          </a:prstGeom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6E32E61D-B4EC-4982-922F-F7F128196200}"/>
              </a:ext>
            </a:extLst>
          </p:cNvPr>
          <p:cNvSpPr txBox="1">
            <a:spLocks/>
          </p:cNvSpPr>
          <p:nvPr/>
        </p:nvSpPr>
        <p:spPr>
          <a:xfrm>
            <a:off x="2615598" y="6406387"/>
            <a:ext cx="3347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Each curve is concave down.</a:t>
            </a:r>
            <a:endParaRPr lang="en-IN" sz="2000" dirty="0"/>
          </a:p>
        </p:txBody>
      </p:sp>
      <p:pic>
        <p:nvPicPr>
          <p:cNvPr id="7" name="Picture Placeholder 9" descr="Three graphs for the equation y equals f of x showing concave down curves with increasing slopes. The first graph is facing the down-left, second graph is facing the down-right, and the third graph is facing down.">
            <a:extLst>
              <a:ext uri="{FF2B5EF4-FFF2-40B4-BE49-F238E27FC236}">
                <a16:creationId xmlns:a16="http://schemas.microsoft.com/office/drawing/2014/main" id="{DAEBBCFF-9C9D-4713-AE2C-639EDB616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0"/>
          <a:stretch/>
        </p:blipFill>
        <p:spPr>
          <a:xfrm>
            <a:off x="1276790" y="4643386"/>
            <a:ext cx="5773584" cy="17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DD145F-A175-4575-851A-00B55F48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6" y="127114"/>
            <a:ext cx="7905505" cy="159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7442A8-3879-411E-B079-0D676B51A1BC}"/>
                  </a:ext>
                </a:extLst>
              </p:cNvPr>
              <p:cNvSpPr/>
              <p:nvPr/>
            </p:nvSpPr>
            <p:spPr>
              <a:xfrm>
                <a:off x="201545" y="1735501"/>
                <a:ext cx="8715476" cy="77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has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inflection point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and only if it is continuous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changes concavity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7442A8-3879-411E-B079-0D676B51A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5" y="1735501"/>
                <a:ext cx="8715476" cy="771814"/>
              </a:xfrm>
              <a:prstGeom prst="rect">
                <a:avLst/>
              </a:prstGeom>
              <a:blipFill>
                <a:blip r:embed="rId3"/>
                <a:stretch>
                  <a:fillRect l="-699" t="-2381" r="-21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D75EF7-0C4D-4012-A7B3-77152B4B39BB}"/>
              </a:ext>
            </a:extLst>
          </p:cNvPr>
          <p:cNvSpPr/>
          <p:nvPr/>
        </p:nvSpPr>
        <p:spPr>
          <a:xfrm>
            <a:off x="226979" y="2486163"/>
            <a:ext cx="856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1 </a:t>
            </a:r>
            <a:r>
              <a:rPr lang="en-US" sz="2000" dirty="0"/>
              <a:t>Determine where the given function is concave up and where it is concave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3" descr="y equals f left parenthesis x right parenthesis equals left parenthesis x minus 1 right parenthesis cubed plus 1.">
                <a:extLst>
                  <a:ext uri="{FF2B5EF4-FFF2-40B4-BE49-F238E27FC236}">
                    <a16:creationId xmlns:a16="http://schemas.microsoft.com/office/drawing/2014/main" id="{C7D65B69-9C2E-4E85-8D87-60274BFDF159}"/>
                  </a:ext>
                </a:extLst>
              </p:cNvPr>
              <p:cNvSpPr txBox="1"/>
              <p:nvPr/>
            </p:nvSpPr>
            <p:spPr bwMode="auto">
              <a:xfrm>
                <a:off x="2023859" y="2809590"/>
                <a:ext cx="3301359" cy="3693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Object 13" descr="y equals f left parenthesis x right parenthesis equals left parenthesis x minus 1 right parenthesis cubed plus 1.">
                <a:extLst>
                  <a:ext uri="{FF2B5EF4-FFF2-40B4-BE49-F238E27FC236}">
                    <a16:creationId xmlns:a16="http://schemas.microsoft.com/office/drawing/2014/main" id="{C7D65B69-9C2E-4E85-8D87-60274BFD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3859" y="2809590"/>
                <a:ext cx="3301359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 descr="y dash equals 3 left parenthesis x minus 1 right parenthesis squared.">
                <a:extLst>
                  <a:ext uri="{FF2B5EF4-FFF2-40B4-BE49-F238E27FC236}">
                    <a16:creationId xmlns:a16="http://schemas.microsoft.com/office/drawing/2014/main" id="{9A2B6304-D25A-4996-B07F-A68A625F85A1}"/>
                  </a:ext>
                </a:extLst>
              </p:cNvPr>
              <p:cNvSpPr txBox="1"/>
              <p:nvPr/>
            </p:nvSpPr>
            <p:spPr bwMode="auto">
              <a:xfrm>
                <a:off x="226979" y="3176756"/>
                <a:ext cx="2113604" cy="5683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′=3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Object 16" descr="y dash equals 3 left parenthesis x minus 1 right parenthesis squared.">
                <a:extLst>
                  <a:ext uri="{FF2B5EF4-FFF2-40B4-BE49-F238E27FC236}">
                    <a16:creationId xmlns:a16="http://schemas.microsoft.com/office/drawing/2014/main" id="{9A2B6304-D25A-4996-B07F-A68A625F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979" y="3176756"/>
                <a:ext cx="2113604" cy="568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8" descr="y double-dash equals 6 left parenthesis x minus 1 right parenthesis.">
                <a:extLst>
                  <a:ext uri="{FF2B5EF4-FFF2-40B4-BE49-F238E27FC236}">
                    <a16:creationId xmlns:a16="http://schemas.microsoft.com/office/drawing/2014/main" id="{DB92F100-7F18-4919-BFAC-3F1A2D709540}"/>
                  </a:ext>
                </a:extLst>
              </p:cNvPr>
              <p:cNvSpPr txBox="1"/>
              <p:nvPr/>
            </p:nvSpPr>
            <p:spPr bwMode="auto">
              <a:xfrm>
                <a:off x="2288779" y="3156355"/>
                <a:ext cx="1926935" cy="4713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′′=6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18" descr="y double-dash equals 6 left parenthesis x minus 1 right parenthesis.">
                <a:extLst>
                  <a:ext uri="{FF2B5EF4-FFF2-40B4-BE49-F238E27FC236}">
                    <a16:creationId xmlns:a16="http://schemas.microsoft.com/office/drawing/2014/main" id="{DB92F100-7F18-4919-BFAC-3F1A2D709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779" y="3156355"/>
                <a:ext cx="1926935" cy="471387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0" descr="6 left parenthesis x minus 1 right parenthesis greater than 0.">
                <a:extLst>
                  <a:ext uri="{FF2B5EF4-FFF2-40B4-BE49-F238E27FC236}">
                    <a16:creationId xmlns:a16="http://schemas.microsoft.com/office/drawing/2014/main" id="{3960276B-4564-4945-861D-9D26A048A189}"/>
                  </a:ext>
                </a:extLst>
              </p:cNvPr>
              <p:cNvSpPr txBox="1"/>
              <p:nvPr/>
            </p:nvSpPr>
            <p:spPr bwMode="auto">
              <a:xfrm>
                <a:off x="256036" y="3511991"/>
                <a:ext cx="2863530" cy="452254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bject 20" descr="6 left parenthesis x minus 1 right parenthesis greater than 0.">
                <a:extLst>
                  <a:ext uri="{FF2B5EF4-FFF2-40B4-BE49-F238E27FC236}">
                    <a16:creationId xmlns:a16="http://schemas.microsoft.com/office/drawing/2014/main" id="{3960276B-4564-4945-861D-9D26A048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036" y="3511991"/>
                <a:ext cx="2863530" cy="452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6D9C1-B5E4-4B21-B675-83E3C5E30606}"/>
                  </a:ext>
                </a:extLst>
              </p:cNvPr>
              <p:cNvSpPr txBox="1"/>
              <p:nvPr/>
            </p:nvSpPr>
            <p:spPr>
              <a:xfrm>
                <a:off x="3101056" y="3463380"/>
                <a:ext cx="39686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𝑐𝑜𝑛𝑐𝑎𝑣𝑒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(1,∞)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6D9C1-B5E4-4B21-B675-83E3C5E3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56" y="3463380"/>
                <a:ext cx="3968684" cy="400110"/>
              </a:xfrm>
              <a:prstGeom prst="rect">
                <a:avLst/>
              </a:prstGeom>
              <a:blipFill>
                <a:blip r:embed="rId8"/>
                <a:stretch>
                  <a:fillRect l="-768" r="-13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0" descr="6 left parenthesis x minus 1 right parenthesis greater than 0.">
                <a:extLst>
                  <a:ext uri="{FF2B5EF4-FFF2-40B4-BE49-F238E27FC236}">
                    <a16:creationId xmlns:a16="http://schemas.microsoft.com/office/drawing/2014/main" id="{BF3DAFFD-8BD9-4DED-8D02-BAD40808A9E9}"/>
                  </a:ext>
                </a:extLst>
              </p:cNvPr>
              <p:cNvSpPr txBox="1"/>
              <p:nvPr/>
            </p:nvSpPr>
            <p:spPr bwMode="auto">
              <a:xfrm>
                <a:off x="226979" y="3945684"/>
                <a:ext cx="2863530" cy="452254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ject 20" descr="6 left parenthesis x minus 1 right parenthesis greater than 0.">
                <a:extLst>
                  <a:ext uri="{FF2B5EF4-FFF2-40B4-BE49-F238E27FC236}">
                    <a16:creationId xmlns:a16="http://schemas.microsoft.com/office/drawing/2014/main" id="{BF3DAFFD-8BD9-4DED-8D02-BAD40808A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979" y="3945684"/>
                <a:ext cx="2863530" cy="452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7EA5E-106D-4BB7-9065-564074AA3BE0}"/>
                  </a:ext>
                </a:extLst>
              </p:cNvPr>
              <p:cNvSpPr txBox="1"/>
              <p:nvPr/>
            </p:nvSpPr>
            <p:spPr>
              <a:xfrm>
                <a:off x="3110311" y="3893493"/>
                <a:ext cx="39686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𝑐𝑜𝑛𝑐𝑎𝑣𝑒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𝑑𝑜𝑤𝑛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(−∞,1)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7EA5E-106D-4BB7-9065-564074AA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11" y="3893493"/>
                <a:ext cx="3968684" cy="400110"/>
              </a:xfrm>
              <a:prstGeom prst="rect">
                <a:avLst/>
              </a:prstGeom>
              <a:blipFill>
                <a:blip r:embed="rId10"/>
                <a:stretch>
                  <a:fillRect l="-614" r="-14439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F56F7D-C9E5-46D2-9EDE-9F797DCAAAC8}"/>
                  </a:ext>
                </a:extLst>
              </p:cNvPr>
              <p:cNvSpPr txBox="1"/>
              <p:nvPr/>
            </p:nvSpPr>
            <p:spPr>
              <a:xfrm>
                <a:off x="249087" y="4335412"/>
                <a:ext cx="4332008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</a:rPr>
                  <a:t>The inflection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=(1,1)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F56F7D-C9E5-46D2-9EDE-9F797DCA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7" y="4335412"/>
                <a:ext cx="4332008" cy="439736"/>
              </a:xfrm>
              <a:prstGeom prst="rect">
                <a:avLst/>
              </a:prstGeom>
              <a:blipFill>
                <a:blip r:embed="rId11"/>
                <a:stretch>
                  <a:fillRect l="-1549" t="-2778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Placeholder 6" descr="A sign chart for y double-dash and a graph of the equation f of x equals left parenthesis x minus 1 right parenthesis cubed plus 1.&#10;Long Description is available in notes, Press F6.">
            <a:extLst>
              <a:ext uri="{FF2B5EF4-FFF2-40B4-BE49-F238E27FC236}">
                <a16:creationId xmlns:a16="http://schemas.microsoft.com/office/drawing/2014/main" id="{A16EA62F-3345-4301-A2F9-515B985FA0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>
          <a:xfrm>
            <a:off x="2023859" y="4683331"/>
            <a:ext cx="5235087" cy="212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42DE1-04BC-4854-B3F3-5BCF3402F0E6}"/>
                  </a:ext>
                </a:extLst>
              </p:cNvPr>
              <p:cNvSpPr txBox="1"/>
              <p:nvPr/>
            </p:nvSpPr>
            <p:spPr>
              <a:xfrm>
                <a:off x="1992739" y="382040"/>
                <a:ext cx="2530303" cy="319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42DE1-04BC-4854-B3F3-5BCF3402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739" y="382040"/>
                <a:ext cx="2530303" cy="319318"/>
              </a:xfrm>
              <a:prstGeom prst="rect">
                <a:avLst/>
              </a:prstGeom>
              <a:blipFill>
                <a:blip r:embed="rId2"/>
                <a:stretch>
                  <a:fillRect t="-5769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45C7E-8D28-4D8E-A42C-C94C5AEDA0B7}"/>
                  </a:ext>
                </a:extLst>
              </p:cNvPr>
              <p:cNvSpPr txBox="1"/>
              <p:nvPr/>
            </p:nvSpPr>
            <p:spPr>
              <a:xfrm>
                <a:off x="117270" y="744440"/>
                <a:ext cx="1977592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−2/3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45C7E-8D28-4D8E-A42C-C94C5AED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70" y="744440"/>
                <a:ext cx="1977592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1F4F95-12DF-4C90-A1D3-49F55FCF9B3F}"/>
                  </a:ext>
                </a:extLst>
              </p:cNvPr>
              <p:cNvSpPr txBox="1"/>
              <p:nvPr/>
            </p:nvSpPr>
            <p:spPr>
              <a:xfrm>
                <a:off x="2156602" y="726760"/>
                <a:ext cx="5437997" cy="732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−5/3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1F4F95-12DF-4C90-A1D3-49F55FCF9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02" y="726760"/>
                <a:ext cx="5437997" cy="732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7124B-CD7E-4415-921F-98E2735EE8E8}"/>
                  </a:ext>
                </a:extLst>
              </p:cNvPr>
              <p:cNvSpPr txBox="1"/>
              <p:nvPr/>
            </p:nvSpPr>
            <p:spPr>
              <a:xfrm>
                <a:off x="452739" y="1371537"/>
                <a:ext cx="3224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7124B-CD7E-4415-921F-98E2735E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9" y="1371537"/>
                <a:ext cx="3224088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B1145-AC1D-4AF7-8350-564EBE99380A}"/>
                  </a:ext>
                </a:extLst>
              </p:cNvPr>
              <p:cNvSpPr txBox="1"/>
              <p:nvPr/>
            </p:nvSpPr>
            <p:spPr>
              <a:xfrm>
                <a:off x="3974900" y="1409244"/>
                <a:ext cx="3224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𝐷𝑁𝐸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B1145-AC1D-4AF7-8350-564EBE99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900" y="1409244"/>
                <a:ext cx="3224088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16436-C560-409F-8E4A-1AB251ACF907}"/>
                  </a:ext>
                </a:extLst>
              </p:cNvPr>
              <p:cNvSpPr txBox="1"/>
              <p:nvPr/>
            </p:nvSpPr>
            <p:spPr>
              <a:xfrm>
                <a:off x="999242" y="1993709"/>
                <a:ext cx="2191241" cy="6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&lt;0,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16436-C560-409F-8E4A-1AB251AC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42" y="1993709"/>
                <a:ext cx="2191241" cy="608436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632BF-61EC-4103-98BF-D8883039685B}"/>
                  </a:ext>
                </a:extLst>
              </p:cNvPr>
              <p:cNvSpPr txBox="1"/>
              <p:nvPr/>
            </p:nvSpPr>
            <p:spPr>
              <a:xfrm>
                <a:off x="3563333" y="1993709"/>
                <a:ext cx="2997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𝑐𝑜𝑛𝑐𝑎𝑣𝑒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(−∞,0)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632BF-61EC-4103-98BF-D88830396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33" y="1993709"/>
                <a:ext cx="2997724" cy="400110"/>
              </a:xfrm>
              <a:prstGeom prst="rect">
                <a:avLst/>
              </a:prstGeom>
              <a:blipFill>
                <a:blip r:embed="rId8"/>
                <a:stretch>
                  <a:fillRect l="-1018" r="-183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DABFA-EBED-40A5-B9FE-00454F5EE39A}"/>
                  </a:ext>
                </a:extLst>
              </p:cNvPr>
              <p:cNvSpPr txBox="1"/>
              <p:nvPr/>
            </p:nvSpPr>
            <p:spPr>
              <a:xfrm>
                <a:off x="897119" y="2743252"/>
                <a:ext cx="2191241" cy="6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&lt;0,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DABFA-EBED-40A5-B9FE-00454F5EE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9" y="2743252"/>
                <a:ext cx="2191241" cy="608436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9CB065-FFF8-4530-B930-9B0275E83FCE}"/>
                  </a:ext>
                </a:extLst>
              </p:cNvPr>
              <p:cNvSpPr txBox="1"/>
              <p:nvPr/>
            </p:nvSpPr>
            <p:spPr>
              <a:xfrm>
                <a:off x="3563333" y="2650919"/>
                <a:ext cx="2997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𝑐𝑜𝑛𝑐𝑎𝑣𝑒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𝑑𝑜𝑤𝑛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(0,∞)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9CB065-FFF8-4530-B930-9B0275E8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33" y="2650919"/>
                <a:ext cx="2997724" cy="400110"/>
              </a:xfrm>
              <a:prstGeom prst="rect">
                <a:avLst/>
              </a:prstGeom>
              <a:blipFill>
                <a:blip r:embed="rId10"/>
                <a:stretch>
                  <a:fillRect l="-1018" r="-6517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1C532-1707-46E5-9088-971ECE5E8B0C}"/>
                  </a:ext>
                </a:extLst>
              </p:cNvPr>
              <p:cNvSpPr txBox="1"/>
              <p:nvPr/>
            </p:nvSpPr>
            <p:spPr>
              <a:xfrm>
                <a:off x="617839" y="3461985"/>
                <a:ext cx="3836709" cy="74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</a:rPr>
                  <a:t>The inflection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1C532-1707-46E5-9088-971ECE5E8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9" y="3461985"/>
                <a:ext cx="3836709" cy="747512"/>
              </a:xfrm>
              <a:prstGeom prst="rect">
                <a:avLst/>
              </a:prstGeom>
              <a:blipFill>
                <a:blip r:embed="rId11"/>
                <a:stretch>
                  <a:fillRect l="-1587" t="-2439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8B47485-F1D0-473C-A4F8-333543B90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4900" y="3835740"/>
            <a:ext cx="5536925" cy="28444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754E65-90D5-4FDC-B099-99EA029DD58B}"/>
              </a:ext>
            </a:extLst>
          </p:cNvPr>
          <p:cNvSpPr/>
          <p:nvPr/>
        </p:nvSpPr>
        <p:spPr>
          <a:xfrm>
            <a:off x="55529" y="36554"/>
            <a:ext cx="856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2 </a:t>
            </a:r>
            <a:r>
              <a:rPr lang="en-US" sz="2000" dirty="0"/>
              <a:t>Determine where the given function is concave up and where it is concave down</a:t>
            </a:r>
          </a:p>
        </p:txBody>
      </p:sp>
    </p:spTree>
    <p:extLst>
      <p:ext uri="{BB962C8B-B14F-4D97-AF65-F5344CB8AC3E}">
        <p14:creationId xmlns:p14="http://schemas.microsoft.com/office/powerpoint/2010/main" val="2728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6B9CE-461A-4954-96E5-A45566F7F05B}"/>
              </a:ext>
            </a:extLst>
          </p:cNvPr>
          <p:cNvSpPr/>
          <p:nvPr/>
        </p:nvSpPr>
        <p:spPr>
          <a:xfrm>
            <a:off x="0" y="28713"/>
            <a:ext cx="856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3 </a:t>
            </a:r>
            <a:r>
              <a:rPr lang="en-US" sz="2000" dirty="0"/>
              <a:t>Determine where the given function is concave up and where it is concave down</a:t>
            </a:r>
          </a:p>
        </p:txBody>
      </p:sp>
      <p:graphicFrame>
        <p:nvGraphicFramePr>
          <p:cNvPr id="3" name="Object 2" descr="f left parenthesis x right parenthesis equals 1 over x.">
            <a:extLst>
              <a:ext uri="{FF2B5EF4-FFF2-40B4-BE49-F238E27FC236}">
                <a16:creationId xmlns:a16="http://schemas.microsoft.com/office/drawing/2014/main" id="{4A036C96-0296-4D6E-9FCE-44C6F3E8E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80637"/>
              </p:ext>
            </p:extLst>
          </p:nvPr>
        </p:nvGraphicFramePr>
        <p:xfrm>
          <a:off x="2179638" y="179388"/>
          <a:ext cx="11049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2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5" name="Object 4" descr="f left parenthesis x right parenthesis equals 1 over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179388"/>
                        <a:ext cx="11049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f left parenthesis x right parenthesis equals x inverse.">
            <a:extLst>
              <a:ext uri="{FF2B5EF4-FFF2-40B4-BE49-F238E27FC236}">
                <a16:creationId xmlns:a16="http://schemas.microsoft.com/office/drawing/2014/main" id="{B9A00613-F773-4D24-AA81-D74B480E8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94414"/>
              </p:ext>
            </p:extLst>
          </p:nvPr>
        </p:nvGraphicFramePr>
        <p:xfrm>
          <a:off x="0" y="759464"/>
          <a:ext cx="11509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3" name="Equation" r:id="rId5" imgW="634680" imgH="228600" progId="Equation.DSMT4">
                  <p:embed/>
                </p:oleObj>
              </mc:Choice>
              <mc:Fallback>
                <p:oleObj name="Equation" r:id="rId5" imgW="634680" imgH="228600" progId="Equation.DSMT4">
                  <p:embed/>
                  <p:pic>
                    <p:nvPicPr>
                      <p:cNvPr id="7" name="Object 6" descr="f left parenthesis x right parenthesis equals x inverse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59464"/>
                        <a:ext cx="115093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F9BEDE-DA02-46DD-A104-A91BE1221CB4}"/>
              </a:ext>
            </a:extLst>
          </p:cNvPr>
          <p:cNvSpPr txBox="1">
            <a:spLocks/>
          </p:cNvSpPr>
          <p:nvPr/>
        </p:nvSpPr>
        <p:spPr>
          <a:xfrm>
            <a:off x="1265123" y="799500"/>
            <a:ext cx="460375" cy="377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for</a:t>
            </a:r>
            <a:endParaRPr lang="en-IN" sz="2400" dirty="0"/>
          </a:p>
        </p:txBody>
      </p:sp>
      <p:graphicFrame>
        <p:nvGraphicFramePr>
          <p:cNvPr id="7" name="Object 6" descr="x not equals 0 comma f dash left parenthesis x right parenthesis equals minus x super minus 2.">
            <a:extLst>
              <a:ext uri="{FF2B5EF4-FFF2-40B4-BE49-F238E27FC236}">
                <a16:creationId xmlns:a16="http://schemas.microsoft.com/office/drawing/2014/main" id="{7F9AEBFB-D232-453E-8C5B-7204CF5E4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45589"/>
              </p:ext>
            </p:extLst>
          </p:nvPr>
        </p:nvGraphicFramePr>
        <p:xfrm>
          <a:off x="1783662" y="776271"/>
          <a:ext cx="20716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4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10" name="Object 9" descr="x not equals 0 comma f dash left parenthesis x right parenthesis equals minus x super minus 2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62" y="776271"/>
                        <a:ext cx="20716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678401-C8EB-4715-BFA0-8B7BA01B1D50}"/>
              </a:ext>
            </a:extLst>
          </p:cNvPr>
          <p:cNvSpPr txBox="1">
            <a:spLocks/>
          </p:cNvSpPr>
          <p:nvPr/>
        </p:nvSpPr>
        <p:spPr>
          <a:xfrm>
            <a:off x="3913073" y="799500"/>
            <a:ext cx="422276" cy="377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for</a:t>
            </a:r>
            <a:endParaRPr lang="en-IN" sz="2400" dirty="0"/>
          </a:p>
        </p:txBody>
      </p:sp>
      <p:graphicFrame>
        <p:nvGraphicFramePr>
          <p:cNvPr id="9" name="Object 8" descr="x not equals 0.">
            <a:extLst>
              <a:ext uri="{FF2B5EF4-FFF2-40B4-BE49-F238E27FC236}">
                <a16:creationId xmlns:a16="http://schemas.microsoft.com/office/drawing/2014/main" id="{D82987F3-2000-4E17-99FC-280DFCB72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724290"/>
              </p:ext>
            </p:extLst>
          </p:nvPr>
        </p:nvGraphicFramePr>
        <p:xfrm>
          <a:off x="4393293" y="837425"/>
          <a:ext cx="6207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5" name="Equation" r:id="rId9" imgW="342720" imgH="164880" progId="Equation.DSMT4">
                  <p:embed/>
                </p:oleObj>
              </mc:Choice>
              <mc:Fallback>
                <p:oleObj name="Equation" r:id="rId9" imgW="342720" imgH="164880" progId="Equation.DSMT4">
                  <p:embed/>
                  <p:pic>
                    <p:nvPicPr>
                      <p:cNvPr id="13" name="Object 12" descr="x n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293" y="837425"/>
                        <a:ext cx="62071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E5F5E1-7746-4C14-83EF-31598B86F569}"/>
              </a:ext>
            </a:extLst>
          </p:cNvPr>
          <p:cNvSpPr txBox="1">
            <a:spLocks/>
          </p:cNvSpPr>
          <p:nvPr/>
        </p:nvSpPr>
        <p:spPr>
          <a:xfrm>
            <a:off x="5092398" y="837425"/>
            <a:ext cx="622296" cy="377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and</a:t>
            </a:r>
            <a:endParaRPr lang="en-IN" sz="2400" dirty="0"/>
          </a:p>
        </p:txBody>
      </p:sp>
      <p:graphicFrame>
        <p:nvGraphicFramePr>
          <p:cNvPr id="11" name="Object 10" descr="f double-dash left parenthesis x right parenthesis equals 2 x super minus 3 baseline equals 2 over x cubed.">
            <a:extLst>
              <a:ext uri="{FF2B5EF4-FFF2-40B4-BE49-F238E27FC236}">
                <a16:creationId xmlns:a16="http://schemas.microsoft.com/office/drawing/2014/main" id="{4D2FCBDD-248D-4B58-B80E-706BD9729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07254"/>
              </p:ext>
            </p:extLst>
          </p:nvPr>
        </p:nvGraphicFramePr>
        <p:xfrm>
          <a:off x="5708760" y="673639"/>
          <a:ext cx="1849229" cy="65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6" name="Equation" r:id="rId11" imgW="1117440" imgH="393480" progId="Equation.DSMT4">
                  <p:embed/>
                </p:oleObj>
              </mc:Choice>
              <mc:Fallback>
                <p:oleObj name="Equation" r:id="rId11" imgW="1117440" imgH="393480" progId="Equation.DSMT4">
                  <p:embed/>
                  <p:pic>
                    <p:nvPicPr>
                      <p:cNvPr id="15" name="Object 14" descr="f double-dash left parenthesis x right parenthesis equals 2 x super minus 3 baseline equals 2 over x cub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760" y="673639"/>
                        <a:ext cx="1849229" cy="657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x not equals 0.">
            <a:extLst>
              <a:ext uri="{FF2B5EF4-FFF2-40B4-BE49-F238E27FC236}">
                <a16:creationId xmlns:a16="http://schemas.microsoft.com/office/drawing/2014/main" id="{EFFBAA2F-BA8A-4A30-92FF-FC8C67E78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28106"/>
              </p:ext>
            </p:extLst>
          </p:nvPr>
        </p:nvGraphicFramePr>
        <p:xfrm>
          <a:off x="7816494" y="826204"/>
          <a:ext cx="749825" cy="32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7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39" name="Object 38" descr="x not equals 0.">
                        <a:extLst>
                          <a:ext uri="{FF2B5EF4-FFF2-40B4-BE49-F238E27FC236}">
                            <a16:creationId xmlns:a16="http://schemas.microsoft.com/office/drawing/2014/main" id="{30A8D751-5C9D-45E0-80BC-5D7DEA291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494" y="826204"/>
                        <a:ext cx="749825" cy="324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Placeholder 3" descr="A sign chart for f double-dash of x.&#10;Long description available in notes. Press F6.">
            <a:extLst>
              <a:ext uri="{FF2B5EF4-FFF2-40B4-BE49-F238E27FC236}">
                <a16:creationId xmlns:a16="http://schemas.microsoft.com/office/drawing/2014/main" id="{1AA199BF-95BB-4AF5-9D19-FA2AE634A1E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3"/>
          <a:stretch/>
        </p:blipFill>
        <p:spPr>
          <a:xfrm>
            <a:off x="379473" y="3407962"/>
            <a:ext cx="4712925" cy="216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Placeholder 5" descr="The graph of the equation y equals 1 over x showing a hyperbolic curve in the first and third quadrant. The curve in the first quadrant is marked concave up and the curve in the third quadrant is marked concave down.">
            <a:extLst>
              <a:ext uri="{FF2B5EF4-FFF2-40B4-BE49-F238E27FC236}">
                <a16:creationId xmlns:a16="http://schemas.microsoft.com/office/drawing/2014/main" id="{4FAFD862-AB72-4A42-9928-D250FAB3499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8"/>
          <a:stretch/>
        </p:blipFill>
        <p:spPr>
          <a:xfrm>
            <a:off x="5446141" y="3059761"/>
            <a:ext cx="3377184" cy="28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1391939-2B03-490D-A446-6BA1E939023D}"/>
              </a:ext>
            </a:extLst>
          </p:cNvPr>
          <p:cNvSpPr txBox="1">
            <a:spLocks/>
          </p:cNvSpPr>
          <p:nvPr/>
        </p:nvSpPr>
        <p:spPr>
          <a:xfrm>
            <a:off x="154944" y="1370847"/>
            <a:ext cx="42489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If</a:t>
            </a:r>
            <a:endParaRPr lang="en-IN" sz="2400" dirty="0"/>
          </a:p>
        </p:txBody>
      </p:sp>
      <p:graphicFrame>
        <p:nvGraphicFramePr>
          <p:cNvPr id="36" name="Object 35" descr="x greater than 0.">
            <a:extLst>
              <a:ext uri="{FF2B5EF4-FFF2-40B4-BE49-F238E27FC236}">
                <a16:creationId xmlns:a16="http://schemas.microsoft.com/office/drawing/2014/main" id="{175EB700-68C1-489C-9120-5F7CFC6E6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83737"/>
              </p:ext>
            </p:extLst>
          </p:nvPr>
        </p:nvGraphicFramePr>
        <p:xfrm>
          <a:off x="522047" y="1405471"/>
          <a:ext cx="6556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24" name="Object 23" descr="x greater than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47" y="1405471"/>
                        <a:ext cx="655637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DB37035-E58C-441C-8D16-9538E7033F65}"/>
              </a:ext>
            </a:extLst>
          </p:cNvPr>
          <p:cNvSpPr txBox="1">
            <a:spLocks/>
          </p:cNvSpPr>
          <p:nvPr/>
        </p:nvSpPr>
        <p:spPr>
          <a:xfrm>
            <a:off x="1267831" y="1389414"/>
            <a:ext cx="631826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then</a:t>
            </a:r>
            <a:endParaRPr lang="en-IN" sz="2400" dirty="0"/>
          </a:p>
        </p:txBody>
      </p:sp>
      <p:graphicFrame>
        <p:nvGraphicFramePr>
          <p:cNvPr id="38" name="Object 37" descr="f double-dash left parenthesis x right parenthesis greater than 0.">
            <a:extLst>
              <a:ext uri="{FF2B5EF4-FFF2-40B4-BE49-F238E27FC236}">
                <a16:creationId xmlns:a16="http://schemas.microsoft.com/office/drawing/2014/main" id="{698A5504-ABA7-40EE-8A7E-B09B904E6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68192"/>
              </p:ext>
            </p:extLst>
          </p:nvPr>
        </p:nvGraphicFramePr>
        <p:xfrm>
          <a:off x="1934355" y="1420554"/>
          <a:ext cx="10922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9" name="Equation" r:id="rId19" imgW="634680" imgH="203040" progId="Equation.DSMT4">
                  <p:embed/>
                </p:oleObj>
              </mc:Choice>
              <mc:Fallback>
                <p:oleObj name="Equation" r:id="rId19" imgW="634680" imgH="203040" progId="Equation.DSMT4">
                  <p:embed/>
                  <p:pic>
                    <p:nvPicPr>
                      <p:cNvPr id="26" name="Object 25" descr="f double-dash left parenthesis x right parenthesis greater than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355" y="1420554"/>
                        <a:ext cx="1092200" cy="35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1A01291-5365-4A2E-AF4E-1D01DFBBC254}"/>
              </a:ext>
            </a:extLst>
          </p:cNvPr>
          <p:cNvSpPr txBox="1">
            <a:spLocks/>
          </p:cNvSpPr>
          <p:nvPr/>
        </p:nvSpPr>
        <p:spPr>
          <a:xfrm>
            <a:off x="157223" y="1840611"/>
            <a:ext cx="222250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if</a:t>
            </a:r>
            <a:endParaRPr lang="en-IN" sz="2400" dirty="0"/>
          </a:p>
        </p:txBody>
      </p:sp>
      <p:graphicFrame>
        <p:nvGraphicFramePr>
          <p:cNvPr id="40" name="Object 39" descr="x less than 0.">
            <a:extLst>
              <a:ext uri="{FF2B5EF4-FFF2-40B4-BE49-F238E27FC236}">
                <a16:creationId xmlns:a16="http://schemas.microsoft.com/office/drawing/2014/main" id="{D4DAC99C-D76D-4BEF-861D-36D355E1D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88101"/>
              </p:ext>
            </p:extLst>
          </p:nvPr>
        </p:nvGraphicFramePr>
        <p:xfrm>
          <a:off x="458953" y="1889349"/>
          <a:ext cx="6556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0" name="Equation" r:id="rId21" imgW="380880" imgH="177480" progId="Equation.DSMT4">
                  <p:embed/>
                </p:oleObj>
              </mc:Choice>
              <mc:Fallback>
                <p:oleObj name="Equation" r:id="rId21" imgW="380880" imgH="177480" progId="Equation.DSMT4">
                  <p:embed/>
                  <p:pic>
                    <p:nvPicPr>
                      <p:cNvPr id="28" name="Object 27" descr="x less than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53" y="1889349"/>
                        <a:ext cx="655637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ED69C90-23CA-4AC8-8058-3EA93A6DC552}"/>
              </a:ext>
            </a:extLst>
          </p:cNvPr>
          <p:cNvSpPr txBox="1">
            <a:spLocks/>
          </p:cNvSpPr>
          <p:nvPr/>
        </p:nvSpPr>
        <p:spPr>
          <a:xfrm>
            <a:off x="1181265" y="1840611"/>
            <a:ext cx="616744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then</a:t>
            </a:r>
            <a:endParaRPr lang="en-IN" sz="2400" dirty="0"/>
          </a:p>
        </p:txBody>
      </p:sp>
      <p:graphicFrame>
        <p:nvGraphicFramePr>
          <p:cNvPr id="42" name="Object 41" descr="f double-dash left parenthesis x right parenthesis less than 0.">
            <a:extLst>
              <a:ext uri="{FF2B5EF4-FFF2-40B4-BE49-F238E27FC236}">
                <a16:creationId xmlns:a16="http://schemas.microsoft.com/office/drawing/2014/main" id="{E0F777E5-40B9-40B4-B180-1EB2757B9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7302"/>
              </p:ext>
            </p:extLst>
          </p:nvPr>
        </p:nvGraphicFramePr>
        <p:xfrm>
          <a:off x="1864684" y="1867124"/>
          <a:ext cx="10715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1" name="Equation" r:id="rId23" imgW="622080" imgH="203040" progId="Equation.DSMT4">
                  <p:embed/>
                </p:oleObj>
              </mc:Choice>
              <mc:Fallback>
                <p:oleObj name="Equation" r:id="rId23" imgW="622080" imgH="203040" progId="Equation.DSMT4">
                  <p:embed/>
                  <p:pic>
                    <p:nvPicPr>
                      <p:cNvPr id="30" name="Object 29" descr="f double-dash left parenthesis x right parenthesis less than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684" y="1867124"/>
                        <a:ext cx="1071562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6AC9F4F-164E-4C32-9225-EE2E751DBA55}"/>
              </a:ext>
            </a:extLst>
          </p:cNvPr>
          <p:cNvSpPr txBox="1">
            <a:spLocks/>
          </p:cNvSpPr>
          <p:nvPr/>
        </p:nvSpPr>
        <p:spPr>
          <a:xfrm>
            <a:off x="3002921" y="1840611"/>
            <a:ext cx="3519487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Hence, </a:t>
            </a:r>
            <a:r>
              <a:rPr lang="en-US" sz="2400" i="1"/>
              <a:t>f</a:t>
            </a:r>
            <a:r>
              <a:rPr lang="en-US" sz="2400"/>
              <a:t> is concave up on</a:t>
            </a:r>
            <a:endParaRPr lang="en-IN" sz="2400" dirty="0"/>
          </a:p>
        </p:txBody>
      </p:sp>
      <p:graphicFrame>
        <p:nvGraphicFramePr>
          <p:cNvPr id="44" name="Object 43" descr="Left parenthesis 0 comma infinity right parenthesis.">
            <a:extLst>
              <a:ext uri="{FF2B5EF4-FFF2-40B4-BE49-F238E27FC236}">
                <a16:creationId xmlns:a16="http://schemas.microsoft.com/office/drawing/2014/main" id="{00489B93-CFEA-4AE9-86FA-40E83E006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88577"/>
              </p:ext>
            </p:extLst>
          </p:nvPr>
        </p:nvGraphicFramePr>
        <p:xfrm>
          <a:off x="6620833" y="1867124"/>
          <a:ext cx="7223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2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32" name="Object 31" descr="Left parenthesis 0 comma infinity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33" y="1867124"/>
                        <a:ext cx="722313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FB03949-0B8D-4212-B058-3F0FB10C4CE4}"/>
              </a:ext>
            </a:extLst>
          </p:cNvPr>
          <p:cNvSpPr txBox="1">
            <a:spLocks/>
          </p:cNvSpPr>
          <p:nvPr/>
        </p:nvSpPr>
        <p:spPr>
          <a:xfrm>
            <a:off x="7439643" y="1840611"/>
            <a:ext cx="546891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and</a:t>
            </a:r>
            <a:endParaRPr lang="en-IN" sz="24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DBC29FB-2F50-4E7A-87BB-69F05B841AA2}"/>
              </a:ext>
            </a:extLst>
          </p:cNvPr>
          <p:cNvSpPr txBox="1">
            <a:spLocks/>
          </p:cNvSpPr>
          <p:nvPr/>
        </p:nvSpPr>
        <p:spPr>
          <a:xfrm>
            <a:off x="166457" y="2307229"/>
            <a:ext cx="2413905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concave down on</a:t>
            </a:r>
            <a:endParaRPr lang="en-IN" sz="2400" dirty="0"/>
          </a:p>
        </p:txBody>
      </p:sp>
      <p:graphicFrame>
        <p:nvGraphicFramePr>
          <p:cNvPr id="47" name="Object 46" descr="Left parenthesis minus infinity comma 0 right parenthesis.">
            <a:extLst>
              <a:ext uri="{FF2B5EF4-FFF2-40B4-BE49-F238E27FC236}">
                <a16:creationId xmlns:a16="http://schemas.microsoft.com/office/drawing/2014/main" id="{0B9AD3B7-CE4D-42D8-B1CE-93146AFAA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877035"/>
              </p:ext>
            </p:extLst>
          </p:nvPr>
        </p:nvGraphicFramePr>
        <p:xfrm>
          <a:off x="2655257" y="2341697"/>
          <a:ext cx="9191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3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35" name="Object 34" descr="Left parenthesis minus infinity comma 0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257" y="2341697"/>
                        <a:ext cx="919163" cy="35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2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905B5D-B81E-4892-AE0A-BB3D478399E6}"/>
              </a:ext>
            </a:extLst>
          </p:cNvPr>
          <p:cNvSpPr/>
          <p:nvPr/>
        </p:nvSpPr>
        <p:spPr>
          <a:xfrm>
            <a:off x="0" y="3313"/>
            <a:ext cx="856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4 </a:t>
            </a:r>
            <a:r>
              <a:rPr lang="en-US" sz="2000" dirty="0"/>
              <a:t>Determine where the given function is concave up and where it is concave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3" descr="y equals x squared.">
                <a:extLst>
                  <a:ext uri="{FF2B5EF4-FFF2-40B4-BE49-F238E27FC236}">
                    <a16:creationId xmlns:a16="http://schemas.microsoft.com/office/drawing/2014/main" id="{5F36F54B-28CA-4A0F-9620-CF2F7F73BB66}"/>
                  </a:ext>
                </a:extLst>
              </p:cNvPr>
              <p:cNvSpPr txBox="1"/>
              <p:nvPr/>
            </p:nvSpPr>
            <p:spPr bwMode="auto">
              <a:xfrm>
                <a:off x="1791081" y="336387"/>
                <a:ext cx="1485782" cy="50117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Object 13" descr="y equals x squared.">
                <a:extLst>
                  <a:ext uri="{FF2B5EF4-FFF2-40B4-BE49-F238E27FC236}">
                    <a16:creationId xmlns:a16="http://schemas.microsoft.com/office/drawing/2014/main" id="{5F36F54B-28CA-4A0F-9620-CF2F7F73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081" y="336387"/>
                <a:ext cx="1485782" cy="501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0A056A-FD59-4329-9760-46796889B956}"/>
                  </a:ext>
                </a:extLst>
              </p:cNvPr>
              <p:cNvSpPr txBox="1"/>
              <p:nvPr/>
            </p:nvSpPr>
            <p:spPr>
              <a:xfrm>
                <a:off x="596618" y="1269421"/>
                <a:ext cx="1381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0A056A-FD59-4329-9760-46796889B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8" y="1269421"/>
                <a:ext cx="1381660" cy="307777"/>
              </a:xfrm>
              <a:prstGeom prst="rect">
                <a:avLst/>
              </a:prstGeom>
              <a:blipFill>
                <a:blip r:embed="rId3"/>
                <a:stretch>
                  <a:fillRect l="-6167" t="-3922" r="-441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C8631B-2F46-48CA-A34E-76C3FAAA8530}"/>
                  </a:ext>
                </a:extLst>
              </p:cNvPr>
              <p:cNvSpPr txBox="1"/>
              <p:nvPr/>
            </p:nvSpPr>
            <p:spPr>
              <a:xfrm>
                <a:off x="2342148" y="1263613"/>
                <a:ext cx="1590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C8631B-2F46-48CA-A34E-76C3FAAA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48" y="1263613"/>
                <a:ext cx="1590051" cy="307777"/>
              </a:xfrm>
              <a:prstGeom prst="rect">
                <a:avLst/>
              </a:prstGeom>
              <a:blipFill>
                <a:blip r:embed="rId4"/>
                <a:stretch>
                  <a:fillRect l="-5364" t="-1961" r="-766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98A391-C31B-4703-ADA4-94E5775F3F6D}"/>
                  </a:ext>
                </a:extLst>
              </p:cNvPr>
              <p:cNvSpPr txBox="1"/>
              <p:nvPr/>
            </p:nvSpPr>
            <p:spPr>
              <a:xfrm>
                <a:off x="4848044" y="1263613"/>
                <a:ext cx="2394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98A391-C31B-4703-ADA4-94E5775F3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4" y="1263613"/>
                <a:ext cx="2394310" cy="307777"/>
              </a:xfrm>
              <a:prstGeom prst="rect">
                <a:avLst/>
              </a:prstGeom>
              <a:blipFill>
                <a:blip r:embed="rId5"/>
                <a:stretch>
                  <a:fillRect l="-2799" r="-178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406562-136E-4D22-BC25-B5D4E0553103}"/>
                  </a:ext>
                </a:extLst>
              </p:cNvPr>
              <p:cNvSpPr txBox="1"/>
              <p:nvPr/>
            </p:nvSpPr>
            <p:spPr>
              <a:xfrm>
                <a:off x="455216" y="1995284"/>
                <a:ext cx="2350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406562-136E-4D22-BC25-B5D4E0553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16" y="1995284"/>
                <a:ext cx="2350580" cy="307777"/>
              </a:xfrm>
              <a:prstGeom prst="rect">
                <a:avLst/>
              </a:prstGeom>
              <a:blipFill>
                <a:blip r:embed="rId6"/>
                <a:stretch>
                  <a:fillRect l="-3117" r="-51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C931ACA-FF7A-4AD1-A119-0496BC94B804}"/>
              </a:ext>
            </a:extLst>
          </p:cNvPr>
          <p:cNvSpPr txBox="1"/>
          <p:nvPr/>
        </p:nvSpPr>
        <p:spPr>
          <a:xfrm>
            <a:off x="4162981" y="3336370"/>
            <a:ext cx="517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5092E-06A9-4A3F-9ACF-2BDFC04D2F14}"/>
                  </a:ext>
                </a:extLst>
              </p:cNvPr>
              <p:cNvSpPr txBox="1"/>
              <p:nvPr/>
            </p:nvSpPr>
            <p:spPr>
              <a:xfrm>
                <a:off x="3151283" y="1949117"/>
                <a:ext cx="39686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𝑐𝑜𝑛𝑐𝑎𝑣𝑒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(−∞,∞)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65092E-06A9-4A3F-9ACF-2BDFC04D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283" y="1949117"/>
                <a:ext cx="3968684" cy="400110"/>
              </a:xfrm>
              <a:prstGeom prst="rect">
                <a:avLst/>
              </a:prstGeom>
              <a:blipFill>
                <a:blip r:embed="rId7"/>
                <a:stretch>
                  <a:fillRect l="-768" r="-8141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A54BBE7-0CFA-437F-AB25-E2E8E9559861}"/>
              </a:ext>
            </a:extLst>
          </p:cNvPr>
          <p:cNvSpPr txBox="1"/>
          <p:nvPr/>
        </p:nvSpPr>
        <p:spPr>
          <a:xfrm>
            <a:off x="382832" y="3633312"/>
            <a:ext cx="371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There is no inflection point</a:t>
            </a:r>
          </a:p>
        </p:txBody>
      </p:sp>
      <p:pic>
        <p:nvPicPr>
          <p:cNvPr id="11" name="Picture Placeholder 6" descr="The graph of 2 functions with f dash of x less than 0 for x less than zero, and f dash of x greater than 0 for x greater than 0 showing a parabolic curve with its vertex at the origin.">
            <a:extLst>
              <a:ext uri="{FF2B5EF4-FFF2-40B4-BE49-F238E27FC236}">
                <a16:creationId xmlns:a16="http://schemas.microsoft.com/office/drawing/2014/main" id="{66318536-80B0-4132-A817-140BE66225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>
          <a:xfrm>
            <a:off x="968999" y="4364983"/>
            <a:ext cx="5076200" cy="16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7684F-E919-4A69-9B9C-D741C570B91D}"/>
              </a:ext>
            </a:extLst>
          </p:cNvPr>
          <p:cNvSpPr/>
          <p:nvPr/>
        </p:nvSpPr>
        <p:spPr>
          <a:xfrm>
            <a:off x="112679" y="73163"/>
            <a:ext cx="8566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5 </a:t>
            </a:r>
            <a:r>
              <a:rPr lang="en-US" sz="2000" dirty="0"/>
              <a:t>Determine where the given function is concave up and where it is concave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6F7E05-7BDA-49CE-B0F1-737A67073D3A}"/>
                  </a:ext>
                </a:extLst>
              </p:cNvPr>
              <p:cNvSpPr/>
              <p:nvPr/>
            </p:nvSpPr>
            <p:spPr>
              <a:xfrm>
                <a:off x="2062264" y="365484"/>
                <a:ext cx="2560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6F7E05-7BDA-49CE-B0F1-737A67073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64" y="365484"/>
                <a:ext cx="2560188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7154F-A114-4CEC-83DE-33F70A65B30D}"/>
                  </a:ext>
                </a:extLst>
              </p:cNvPr>
              <p:cNvSpPr/>
              <p:nvPr/>
            </p:nvSpPr>
            <p:spPr>
              <a:xfrm>
                <a:off x="261322" y="730898"/>
                <a:ext cx="6162072" cy="443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7154F-A114-4CEC-83DE-33F70A65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22" y="730898"/>
                <a:ext cx="6162072" cy="443263"/>
              </a:xfrm>
              <a:prstGeom prst="rect">
                <a:avLst/>
              </a:prstGeom>
              <a:blipFill>
                <a:blip r:embed="rId3"/>
                <a:stretch>
                  <a:fillRect l="-495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2299F6-6528-446F-A9E2-3D0F75D31D07}"/>
                  </a:ext>
                </a:extLst>
              </p:cNvPr>
              <p:cNvSpPr/>
              <p:nvPr/>
            </p:nvSpPr>
            <p:spPr>
              <a:xfrm>
                <a:off x="112679" y="1209921"/>
                <a:ext cx="9031321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)=4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−1)(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Critical numbers: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=0, 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=−1, 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2299F6-6528-446F-A9E2-3D0F75D31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" y="1209921"/>
                <a:ext cx="9031321" cy="384721"/>
              </a:xfrm>
              <a:prstGeom prst="rect">
                <a:avLst/>
              </a:prstGeom>
              <a:blipFill>
                <a:blip r:embed="rId4"/>
                <a:stretch>
                  <a:fillRect l="-202" t="-781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28BB9D9-F117-4E1D-B8D3-7A651E18E1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712779"/>
                  </p:ext>
                </p:extLst>
              </p:nvPr>
            </p:nvGraphicFramePr>
            <p:xfrm>
              <a:off x="671149" y="1745938"/>
              <a:ext cx="7188957" cy="142768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437629">
                      <a:extLst>
                        <a:ext uri="{9D8B030D-6E8A-4147-A177-3AD203B41FA5}">
                          <a16:colId xmlns:a16="http://schemas.microsoft.com/office/drawing/2014/main" val="686737651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2521427663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2568700688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3650128369"/>
                        </a:ext>
                      </a:extLst>
                    </a:gridCol>
                    <a:gridCol w="1438441">
                      <a:extLst>
                        <a:ext uri="{9D8B030D-6E8A-4147-A177-3AD203B41FA5}">
                          <a16:colId xmlns:a16="http://schemas.microsoft.com/office/drawing/2014/main" val="454577660"/>
                        </a:ext>
                      </a:extLst>
                    </a:gridCol>
                  </a:tblGrid>
                  <a:tr h="2450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Sign of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−∞,−1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1200">
                                    <a:effectLst/>
                                  </a:rPr>
                                  <m:t>0,1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effectLst/>
                                      </a:rPr>
                                      <m:t>1,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11172013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3517730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x- 1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393608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 + 1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8811923"/>
                      </a:ext>
                    </a:extLst>
                  </a:tr>
                  <a:tr h="26422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6849286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decreasing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decreasing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increasing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816036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28BB9D9-F117-4E1D-B8D3-7A651E18E1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712779"/>
                  </p:ext>
                </p:extLst>
              </p:nvPr>
            </p:nvGraphicFramePr>
            <p:xfrm>
              <a:off x="671149" y="1745938"/>
              <a:ext cx="7188957" cy="142768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437629">
                      <a:extLst>
                        <a:ext uri="{9D8B030D-6E8A-4147-A177-3AD203B41FA5}">
                          <a16:colId xmlns:a16="http://schemas.microsoft.com/office/drawing/2014/main" val="686737651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2521427663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2568700688"/>
                        </a:ext>
                      </a:extLst>
                    </a:gridCol>
                    <a:gridCol w="1437629">
                      <a:extLst>
                        <a:ext uri="{9D8B030D-6E8A-4147-A177-3AD203B41FA5}">
                          <a16:colId xmlns:a16="http://schemas.microsoft.com/office/drawing/2014/main" val="3650128369"/>
                        </a:ext>
                      </a:extLst>
                    </a:gridCol>
                    <a:gridCol w="1438441">
                      <a:extLst>
                        <a:ext uri="{9D8B030D-6E8A-4147-A177-3AD203B41FA5}">
                          <a16:colId xmlns:a16="http://schemas.microsoft.com/office/drawing/2014/main" val="454577660"/>
                        </a:ext>
                      </a:extLst>
                    </a:gridCol>
                  </a:tblGrid>
                  <a:tr h="24506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Sign of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00424" t="-17500" r="-301695" b="-5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0424" t="-17500" r="-201695" b="-5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00424" t="-17500" r="-101695" b="-5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00424" t="-17500" r="-1695" b="-5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172013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3517730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x- 1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-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393608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 + 1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8811923"/>
                      </a:ext>
                    </a:extLst>
                  </a:tr>
                  <a:tr h="264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24" t="-374419" r="-401695" b="-1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6849286"/>
                      </a:ext>
                    </a:extLst>
                  </a:tr>
                  <a:tr h="2295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decreasing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decreasing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increasing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816036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63CA2-863C-4F2D-B407-DF9F5997FE0F}"/>
                  </a:ext>
                </a:extLst>
              </p:cNvPr>
              <p:cNvSpPr txBox="1"/>
              <p:nvPr/>
            </p:nvSpPr>
            <p:spPr>
              <a:xfrm>
                <a:off x="112679" y="3275111"/>
                <a:ext cx="3619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−4=4(3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63CA2-863C-4F2D-B407-DF9F599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" y="3275111"/>
                <a:ext cx="3619324" cy="307777"/>
              </a:xfrm>
              <a:prstGeom prst="rect">
                <a:avLst/>
              </a:prstGeom>
              <a:blipFill>
                <a:blip r:embed="rId6"/>
                <a:stretch>
                  <a:fillRect l="-1852" r="-1852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9D541-1D12-4B69-90C3-462726E91428}"/>
                  </a:ext>
                </a:extLst>
              </p:cNvPr>
              <p:cNvSpPr txBox="1"/>
              <p:nvPr/>
            </p:nvSpPr>
            <p:spPr>
              <a:xfrm>
                <a:off x="3785730" y="3100659"/>
                <a:ext cx="522213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−4=4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9D541-1D12-4B69-90C3-462726E91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30" y="3100659"/>
                <a:ext cx="5222134" cy="57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9A2A272-D26E-4A5E-9B7B-63AAC93E4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37094"/>
                  </p:ext>
                </p:extLst>
              </p:nvPr>
            </p:nvGraphicFramePr>
            <p:xfrm>
              <a:off x="356285" y="3690833"/>
              <a:ext cx="4883180" cy="118230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20795">
                      <a:extLst>
                        <a:ext uri="{9D8B030D-6E8A-4147-A177-3AD203B41FA5}">
                          <a16:colId xmlns:a16="http://schemas.microsoft.com/office/drawing/2014/main" val="490599201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1248535427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2187238720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1511499765"/>
                        </a:ext>
                      </a:extLst>
                    </a:gridCol>
                  </a:tblGrid>
                  <a:tr h="53708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Sign of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−∞,−1/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, 1/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, ∞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31356783"/>
                      </a:ext>
                    </a:extLst>
                  </a:tr>
                  <a:tr h="24167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″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04150522"/>
                      </a:ext>
                    </a:extLst>
                  </a:tr>
                  <a:tr h="21000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Concavity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Concave Up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Concave Down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Concave Up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994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9A2A272-D26E-4A5E-9B7B-63AAC93E4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37094"/>
                  </p:ext>
                </p:extLst>
              </p:nvPr>
            </p:nvGraphicFramePr>
            <p:xfrm>
              <a:off x="356285" y="3690833"/>
              <a:ext cx="4883180" cy="118230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20795">
                      <a:extLst>
                        <a:ext uri="{9D8B030D-6E8A-4147-A177-3AD203B41FA5}">
                          <a16:colId xmlns:a16="http://schemas.microsoft.com/office/drawing/2014/main" val="490599201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1248535427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2187238720"/>
                        </a:ext>
                      </a:extLst>
                    </a:gridCol>
                    <a:gridCol w="1220795">
                      <a:extLst>
                        <a:ext uri="{9D8B030D-6E8A-4147-A177-3AD203B41FA5}">
                          <a16:colId xmlns:a16="http://schemas.microsoft.com/office/drawing/2014/main" val="1511499765"/>
                        </a:ext>
                      </a:extLst>
                    </a:gridCol>
                  </a:tblGrid>
                  <a:tr h="53708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Sign of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01000" t="-7865" r="-202500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200000" t="-7865" r="-101493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01500" t="-7865" r="-2000" b="-134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356783"/>
                      </a:ext>
                    </a:extLst>
                  </a:tr>
                  <a:tr h="241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498" t="-246154" r="-300995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+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04150522"/>
                      </a:ext>
                    </a:extLst>
                  </a:tr>
                  <a:tr h="40354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Concavity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Concave Up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Concave Down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Concave Up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9940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EEE424-4F46-4CB0-8556-793047527F25}"/>
                  </a:ext>
                </a:extLst>
              </p:cNvPr>
              <p:cNvSpPr txBox="1"/>
              <p:nvPr/>
            </p:nvSpPr>
            <p:spPr>
              <a:xfrm>
                <a:off x="734367" y="5193916"/>
                <a:ext cx="4351026" cy="908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Inflection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points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))  =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EEE424-4F46-4CB0-8556-79304752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7" y="5193916"/>
                <a:ext cx="4351026" cy="908326"/>
              </a:xfrm>
              <a:prstGeom prst="rect">
                <a:avLst/>
              </a:prstGeom>
              <a:blipFill>
                <a:blip r:embed="rId9"/>
                <a:stretch>
                  <a:fillRect l="-2801" t="-2013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>
            <a:extLst>
              <a:ext uri="{FF2B5EF4-FFF2-40B4-BE49-F238E27FC236}">
                <a16:creationId xmlns:a16="http://schemas.microsoft.com/office/drawing/2014/main" id="{41801CA1-2F59-4935-A576-50035BAF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62" y="4646358"/>
            <a:ext cx="4107038" cy="196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3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DE80C6-1DE4-49AA-98D8-51416C61C19C}"/>
                  </a:ext>
                </a:extLst>
              </p:cNvPr>
              <p:cNvSpPr/>
              <p:nvPr/>
            </p:nvSpPr>
            <p:spPr>
              <a:xfrm>
                <a:off x="197202" y="87576"/>
                <a:ext cx="65352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3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Sketch the graph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DE80C6-1DE4-49AA-98D8-51416C61C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2" y="87576"/>
                <a:ext cx="6535251" cy="400110"/>
              </a:xfrm>
              <a:prstGeom prst="rect">
                <a:avLst/>
              </a:prstGeom>
              <a:blipFill>
                <a:blip r:embed="rId2"/>
                <a:stretch>
                  <a:fillRect l="-9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62B6D7-0575-49B2-97EC-3F4BBC657B3A}"/>
                  </a:ext>
                </a:extLst>
              </p:cNvPr>
              <p:cNvSpPr txBox="1"/>
              <p:nvPr/>
            </p:nvSpPr>
            <p:spPr>
              <a:xfrm>
                <a:off x="207064" y="507674"/>
                <a:ext cx="87751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=0,    2</m:t>
                      </m:r>
                      <m:sSup>
                        <m:sSup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+12=0,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62B6D7-0575-49B2-97EC-3F4BBC657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4" y="507674"/>
                <a:ext cx="8775159" cy="307777"/>
              </a:xfrm>
              <a:prstGeom prst="rect">
                <a:avLst/>
              </a:prstGeom>
              <a:blipFill>
                <a:blip r:embed="rId3"/>
                <a:stretch>
                  <a:fillRect l="-486" r="-13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124E0F-3A1E-4A93-971E-7F59335D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8" y="1207170"/>
            <a:ext cx="5109327" cy="369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8F1BA-530F-4B92-9EE0-E887A48F5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75" y="1207169"/>
            <a:ext cx="2884602" cy="341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99F32-139A-4F15-BEF3-5D90FCAAA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48" y="1577121"/>
            <a:ext cx="419100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F79B4-0C59-489F-81A8-57CFAC469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03" y="4006637"/>
            <a:ext cx="2428875" cy="40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532EB-6AB1-427C-85C1-6E165FBC8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65" y="4537929"/>
            <a:ext cx="318135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A6CCA7-E958-449C-9338-BA3934FD81D6}"/>
                  </a:ext>
                </a:extLst>
              </p:cNvPr>
              <p:cNvSpPr txBox="1"/>
              <p:nvPr/>
            </p:nvSpPr>
            <p:spPr>
              <a:xfrm>
                <a:off x="509047" y="6099141"/>
                <a:ext cx="383670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Inflection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A6CCA7-E958-449C-9338-BA3934FD8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7" y="6099141"/>
                <a:ext cx="3836709" cy="552972"/>
              </a:xfrm>
              <a:prstGeom prst="rect">
                <a:avLst/>
              </a:prstGeom>
              <a:blipFill>
                <a:blip r:embed="rId9"/>
                <a:stretch>
                  <a:fillRect l="-174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8F7813D-F0E8-4253-A3D1-4FCF8310E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590" y="2058774"/>
            <a:ext cx="25241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151260</TotalTime>
  <Words>597</Words>
  <Application>Microsoft Office PowerPoint</Application>
  <PresentationFormat>On-screen Show (4:3)</PresentationFormat>
  <Paragraphs>96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(Headings)</vt:lpstr>
      <vt:lpstr>Cambria Math</vt:lpstr>
      <vt:lpstr>Noto Sans Symbols</vt:lpstr>
      <vt:lpstr>Times New Roman</vt:lpstr>
      <vt:lpstr>Verdana</vt:lpstr>
      <vt:lpstr>USHE</vt:lpstr>
      <vt:lpstr>Equation</vt:lpstr>
      <vt:lpstr>13.3 Concavity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1194</cp:revision>
  <dcterms:modified xsi:type="dcterms:W3CDTF">2024-09-06T07:42:47Z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