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9"/>
  </p:notesMasterIdLst>
  <p:handoutMasterIdLst>
    <p:handoutMasterId r:id="rId10"/>
  </p:handoutMasterIdLst>
  <p:sldIdLst>
    <p:sldId id="666" r:id="rId5"/>
    <p:sldId id="667" r:id="rId6"/>
    <p:sldId id="668" r:id="rId7"/>
    <p:sldId id="669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86" d="100"/>
          <a:sy n="86" d="100"/>
        </p:scale>
        <p:origin x="1642" y="72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49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45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39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38.png"/><Relationship Id="rId4" Type="http://schemas.openxmlformats.org/officeDocument/2006/relationships/image" Target="../media/image3.wmf"/><Relationship Id="rId9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734881-B468-47B7-987A-06E80BA5E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" y="92393"/>
            <a:ext cx="9108490" cy="492443"/>
          </a:xfrm>
        </p:spPr>
        <p:txBody>
          <a:bodyPr wrap="square" lIns="0" tIns="0" rIns="0" bIns="0" anchor="ctr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13.2 Absolute Extrema on a Closed Interval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20706E-EE5F-4CBE-B077-8C5AE78B01D9}"/>
              </a:ext>
            </a:extLst>
          </p:cNvPr>
          <p:cNvSpPr/>
          <p:nvPr/>
        </p:nvSpPr>
        <p:spPr>
          <a:xfrm>
            <a:off x="97654" y="863359"/>
            <a:ext cx="8352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b="1"/>
              <a:t>Extreme-Value Theorem: </a:t>
            </a:r>
            <a:r>
              <a:rPr lang="en-US"/>
              <a:t>If a function is continuous on a closed interval, then the function has </a:t>
            </a:r>
            <a:r>
              <a:rPr lang="en-US" i="1"/>
              <a:t>both</a:t>
            </a:r>
            <a:r>
              <a:rPr lang="en-US"/>
              <a:t> a maximum value </a:t>
            </a:r>
            <a:r>
              <a:rPr lang="en-US" i="1"/>
              <a:t>and</a:t>
            </a:r>
            <a:r>
              <a:rPr lang="en-US"/>
              <a:t> a minimum value on that interval.</a:t>
            </a:r>
            <a:endParaRPr lang="en-US" dirty="0"/>
          </a:p>
        </p:txBody>
      </p:sp>
      <p:pic>
        <p:nvPicPr>
          <p:cNvPr id="5" name="Picture Placeholder 5" descr="2 graphs showing an inverted N-shaped curve and an increasing concave upward curve, whose highest and lowest points marked. The ends of the curves are corresponding to the points 1 and 3 on the x-axis.">
            <a:extLst>
              <a:ext uri="{FF2B5EF4-FFF2-40B4-BE49-F238E27FC236}">
                <a16:creationId xmlns:a16="http://schemas.microsoft.com/office/drawing/2014/main" id="{52ABB335-9F2E-46A6-8BB7-3144E09F30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36"/>
          <a:stretch/>
        </p:blipFill>
        <p:spPr>
          <a:xfrm>
            <a:off x="592799" y="1566793"/>
            <a:ext cx="7539301" cy="305620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41DAAE4-87BF-4314-98A5-73100A9F70C2}"/>
              </a:ext>
            </a:extLst>
          </p:cNvPr>
          <p:cNvSpPr/>
          <p:nvPr/>
        </p:nvSpPr>
        <p:spPr>
          <a:xfrm>
            <a:off x="2744058" y="4803216"/>
            <a:ext cx="32367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Illustrating the extreme-value theorem.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8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1">
            <a:extLst>
              <a:ext uri="{FF2B5EF4-FFF2-40B4-BE49-F238E27FC236}">
                <a16:creationId xmlns:a16="http://schemas.microsoft.com/office/drawing/2014/main" id="{200443D9-732D-42E0-A294-2D45D02B8416}"/>
              </a:ext>
            </a:extLst>
          </p:cNvPr>
          <p:cNvSpPr txBox="1">
            <a:spLocks/>
          </p:cNvSpPr>
          <p:nvPr/>
        </p:nvSpPr>
        <p:spPr>
          <a:xfrm>
            <a:off x="250209" y="254038"/>
            <a:ext cx="841754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/>
              <a:t>Procedure to Find Absolute Extrema for a Function </a:t>
            </a:r>
            <a:r>
              <a:rPr lang="en-US" sz="1800" b="1" i="1"/>
              <a:t>f</a:t>
            </a:r>
            <a:r>
              <a:rPr lang="en-US" sz="1800" b="1"/>
              <a:t> That Is Continuous on</a:t>
            </a:r>
            <a:endParaRPr lang="en-US" sz="1800" dirty="0"/>
          </a:p>
        </p:txBody>
      </p:sp>
      <p:graphicFrame>
        <p:nvGraphicFramePr>
          <p:cNvPr id="3" name="Object 2" descr="left bracket a comma b right bracket.">
            <a:extLst>
              <a:ext uri="{FF2B5EF4-FFF2-40B4-BE49-F238E27FC236}">
                <a16:creationId xmlns:a16="http://schemas.microsoft.com/office/drawing/2014/main" id="{D68E11F8-1ABA-4408-ABC1-EA8B2FB57D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086874"/>
              </p:ext>
            </p:extLst>
          </p:nvPr>
        </p:nvGraphicFramePr>
        <p:xfrm>
          <a:off x="232613" y="616320"/>
          <a:ext cx="66833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6" name="Equation" r:id="rId3" imgW="342720" imgH="253800" progId="Equation.DSMT4">
                  <p:embed/>
                </p:oleObj>
              </mc:Choice>
              <mc:Fallback>
                <p:oleObj name="Equation" r:id="rId3" imgW="342720" imgH="253800" progId="Equation.DSMT4">
                  <p:embed/>
                  <p:pic>
                    <p:nvPicPr>
                      <p:cNvPr id="14" name="Object 13" descr="left bracket a comma b right bracket.">
                        <a:extLst>
                          <a:ext uri="{FF2B5EF4-FFF2-40B4-BE49-F238E27FC236}">
                            <a16:creationId xmlns:a16="http://schemas.microsoft.com/office/drawing/2014/main" id="{556F7F47-DCB9-4028-BCBF-5716CFC861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613" y="616320"/>
                        <a:ext cx="668337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10">
            <a:extLst>
              <a:ext uri="{FF2B5EF4-FFF2-40B4-BE49-F238E27FC236}">
                <a16:creationId xmlns:a16="http://schemas.microsoft.com/office/drawing/2014/main" id="{76929A31-0C00-44FC-A259-4068338C140A}"/>
              </a:ext>
            </a:extLst>
          </p:cNvPr>
          <p:cNvSpPr txBox="1">
            <a:spLocks/>
          </p:cNvSpPr>
          <p:nvPr/>
        </p:nvSpPr>
        <p:spPr>
          <a:xfrm>
            <a:off x="260941" y="1273219"/>
            <a:ext cx="8363908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/>
              <a:t>Step 1. Find the critical values of </a:t>
            </a:r>
            <a:r>
              <a:rPr lang="en-US" sz="1800" i="1"/>
              <a:t>f</a:t>
            </a:r>
            <a:r>
              <a:rPr lang="en-US" sz="1800"/>
              <a:t>.</a:t>
            </a:r>
            <a:endParaRPr lang="en-IN" sz="1800" dirty="0"/>
          </a:p>
        </p:txBody>
      </p:sp>
      <p:sp>
        <p:nvSpPr>
          <p:cNvPr id="5" name="Content Placeholder 12">
            <a:extLst>
              <a:ext uri="{FF2B5EF4-FFF2-40B4-BE49-F238E27FC236}">
                <a16:creationId xmlns:a16="http://schemas.microsoft.com/office/drawing/2014/main" id="{66573079-0E13-48E2-854E-49E12814AF9A}"/>
              </a:ext>
            </a:extLst>
          </p:cNvPr>
          <p:cNvSpPr txBox="1">
            <a:spLocks/>
          </p:cNvSpPr>
          <p:nvPr/>
        </p:nvSpPr>
        <p:spPr>
          <a:xfrm>
            <a:off x="273580" y="1790762"/>
            <a:ext cx="1692245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/>
              <a:t>Step 2. Evaluate</a:t>
            </a:r>
            <a:endParaRPr lang="en-IN" sz="1800" dirty="0"/>
          </a:p>
        </p:txBody>
      </p:sp>
      <p:graphicFrame>
        <p:nvGraphicFramePr>
          <p:cNvPr id="6" name="Object 5" descr="f dash left parenthesis x right parenthesis.">
            <a:extLst>
              <a:ext uri="{FF2B5EF4-FFF2-40B4-BE49-F238E27FC236}">
                <a16:creationId xmlns:a16="http://schemas.microsoft.com/office/drawing/2014/main" id="{9ECAC6EC-D0D2-4B36-843A-7C22D0CF6C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334378"/>
              </p:ext>
            </p:extLst>
          </p:nvPr>
        </p:nvGraphicFramePr>
        <p:xfrm>
          <a:off x="2074924" y="1769046"/>
          <a:ext cx="5778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7" name="Equation" r:id="rId5" imgW="355292" imgH="203024" progId="Equation.DSMT4">
                  <p:embed/>
                </p:oleObj>
              </mc:Choice>
              <mc:Fallback>
                <p:oleObj name="Equation" r:id="rId5" imgW="355292" imgH="203024" progId="Equation.DSMT4">
                  <p:embed/>
                  <p:pic>
                    <p:nvPicPr>
                      <p:cNvPr id="19" name="Object 18" descr="f dash left parenthesis x right parenthesis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924" y="1769046"/>
                        <a:ext cx="5778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14">
            <a:extLst>
              <a:ext uri="{FF2B5EF4-FFF2-40B4-BE49-F238E27FC236}">
                <a16:creationId xmlns:a16="http://schemas.microsoft.com/office/drawing/2014/main" id="{A6B34FFA-1A79-44BB-AB4A-E4A0B2DCD5CB}"/>
              </a:ext>
            </a:extLst>
          </p:cNvPr>
          <p:cNvSpPr txBox="1">
            <a:spLocks/>
          </p:cNvSpPr>
          <p:nvPr/>
        </p:nvSpPr>
        <p:spPr>
          <a:xfrm>
            <a:off x="2717958" y="1794233"/>
            <a:ext cx="5292742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/>
              <a:t>at the endpoints </a:t>
            </a:r>
            <a:r>
              <a:rPr lang="en-US" sz="1800" i="1" dirty="0"/>
              <a:t>a</a:t>
            </a:r>
            <a:r>
              <a:rPr lang="en-US" sz="1800" dirty="0"/>
              <a:t> and </a:t>
            </a:r>
            <a:r>
              <a:rPr lang="en-US" sz="1800" i="1" dirty="0"/>
              <a:t>b</a:t>
            </a:r>
            <a:r>
              <a:rPr lang="en-US" sz="1800" dirty="0"/>
              <a:t> and at the critical values in</a:t>
            </a:r>
            <a:endParaRPr lang="en-IN" sz="1800" dirty="0"/>
          </a:p>
        </p:txBody>
      </p:sp>
      <p:graphicFrame>
        <p:nvGraphicFramePr>
          <p:cNvPr id="8" name="Object 7" descr="left parenthesis a comma b right parenthesis.">
            <a:extLst>
              <a:ext uri="{FF2B5EF4-FFF2-40B4-BE49-F238E27FC236}">
                <a16:creationId xmlns:a16="http://schemas.microsoft.com/office/drawing/2014/main" id="{24D673F2-C930-487C-8E38-BDD15AEB76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687528"/>
              </p:ext>
            </p:extLst>
          </p:nvPr>
        </p:nvGraphicFramePr>
        <p:xfrm>
          <a:off x="8010654" y="1742975"/>
          <a:ext cx="668215" cy="395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8" name="Equation" r:id="rId7" imgW="342720" imgH="203040" progId="Equation.DSMT4">
                  <p:embed/>
                </p:oleObj>
              </mc:Choice>
              <mc:Fallback>
                <p:oleObj name="Equation" r:id="rId7" imgW="342720" imgH="203040" progId="Equation.DSMT4">
                  <p:embed/>
                  <p:pic>
                    <p:nvPicPr>
                      <p:cNvPr id="20" name="Object 19" descr="left parenthesis a comma b right parenthesis.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10654" y="1742975"/>
                        <a:ext cx="668215" cy="395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7">
            <a:extLst>
              <a:ext uri="{FF2B5EF4-FFF2-40B4-BE49-F238E27FC236}">
                <a16:creationId xmlns:a16="http://schemas.microsoft.com/office/drawing/2014/main" id="{31FE56FF-CD8F-4F9D-B6B0-71F82C1B4F5A}"/>
              </a:ext>
            </a:extLst>
          </p:cNvPr>
          <p:cNvSpPr txBox="1">
            <a:spLocks/>
          </p:cNvSpPr>
          <p:nvPr/>
        </p:nvSpPr>
        <p:spPr>
          <a:xfrm>
            <a:off x="227013" y="2273194"/>
            <a:ext cx="8440737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/>
              <a:t>Step 3. The maximum value of </a:t>
            </a:r>
            <a:r>
              <a:rPr lang="en-US" sz="1800" i="1"/>
              <a:t>f</a:t>
            </a:r>
            <a:r>
              <a:rPr lang="en-US" sz="1800"/>
              <a:t> is the greatest of the values found in step 2. The minimum value of </a:t>
            </a:r>
            <a:r>
              <a:rPr lang="en-US" sz="1800" i="1"/>
              <a:t>f</a:t>
            </a:r>
            <a:r>
              <a:rPr lang="en-US" sz="1800"/>
              <a:t> is the least of the values found in step 2.</a:t>
            </a:r>
            <a:endParaRPr lang="en-IN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3AE4C2-0C7F-47AD-913D-85F02C3B1EBA}"/>
              </a:ext>
            </a:extLst>
          </p:cNvPr>
          <p:cNvSpPr/>
          <p:nvPr/>
        </p:nvSpPr>
        <p:spPr>
          <a:xfrm>
            <a:off x="565578" y="3021987"/>
            <a:ext cx="7132949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 1: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Find the absolute extrema over the given closed interval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817561E-69D5-4040-B7B1-5564F44C5497}"/>
                  </a:ext>
                </a:extLst>
              </p:cNvPr>
              <p:cNvSpPr/>
              <p:nvPr/>
            </p:nvSpPr>
            <p:spPr>
              <a:xfrm>
                <a:off x="201104" y="3439858"/>
                <a:ext cx="3930948" cy="542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457200">
                  <a:lnSpc>
                    <a:spcPct val="115000"/>
                  </a:lnSpc>
                </a:pP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(1)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over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0,2</m:t>
                        </m:r>
                      </m:e>
                    </m:d>
                  </m:oMath>
                </a14:m>
                <a:endParaRPr lang="en-US" sz="1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817561E-69D5-4040-B7B1-5564F44C5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04" y="3439858"/>
                <a:ext cx="3930948" cy="542777"/>
              </a:xfrm>
              <a:prstGeom prst="rect">
                <a:avLst/>
              </a:prstGeom>
              <a:blipFill>
                <a:blip r:embed="rId9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526A7E0-BAA2-4BB7-BEF8-77ACE4DD6D4A}"/>
                  </a:ext>
                </a:extLst>
              </p:cNvPr>
              <p:cNvSpPr/>
              <p:nvPr/>
            </p:nvSpPr>
            <p:spPr>
              <a:xfrm>
                <a:off x="663883" y="4077340"/>
                <a:ext cx="843923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Step 1: To find the critical values 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0: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−3)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0. </a:t>
                </a:r>
                <a:endParaRPr lang="en-US" sz="18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526A7E0-BAA2-4BB7-BEF8-77ACE4DD6D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83" y="4077340"/>
                <a:ext cx="8439238" cy="369332"/>
              </a:xfrm>
              <a:prstGeom prst="rect">
                <a:avLst/>
              </a:prstGeom>
              <a:blipFill>
                <a:blip r:embed="rId10"/>
                <a:stretch>
                  <a:fillRect l="-65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891B8A9-1F1D-4D0C-A6B3-553CD51DC957}"/>
                  </a:ext>
                </a:extLst>
              </p:cNvPr>
              <p:cNvSpPr/>
              <p:nvPr/>
            </p:nvSpPr>
            <p:spPr>
              <a:xfrm>
                <a:off x="1352039" y="4541377"/>
                <a:ext cx="7751081" cy="395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Thus, the critical values are: 0 and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(note that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not in the interval).</a:t>
                </a:r>
                <a:endParaRPr lang="en-US" sz="18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891B8A9-1F1D-4D0C-A6B3-553CD51DC9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039" y="4541377"/>
                <a:ext cx="7751081" cy="395429"/>
              </a:xfrm>
              <a:prstGeom prst="rect">
                <a:avLst/>
              </a:prstGeom>
              <a:blipFill>
                <a:blip r:embed="rId11"/>
                <a:stretch>
                  <a:fillRect l="-708" t="-1538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6DDEE5F-73FF-4AA6-8988-7BBE513FFA49}"/>
                  </a:ext>
                </a:extLst>
              </p:cNvPr>
              <p:cNvSpPr/>
              <p:nvPr/>
            </p:nvSpPr>
            <p:spPr>
              <a:xfrm>
                <a:off x="631565" y="4901886"/>
                <a:ext cx="5864362" cy="542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Step 2:                      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(0)=0, 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(2)=−2 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e>
                    </m:rad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)=−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1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6DDEE5F-73FF-4AA6-8988-7BBE513FFA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65" y="4901886"/>
                <a:ext cx="5864362" cy="542777"/>
              </a:xfrm>
              <a:prstGeom prst="rect">
                <a:avLst/>
              </a:prstGeom>
              <a:blipFill>
                <a:blip r:embed="rId12"/>
                <a:stretch>
                  <a:fillRect l="-936"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A15FAEA-73EB-4316-83A3-262E099F7C70}"/>
                  </a:ext>
                </a:extLst>
              </p:cNvPr>
              <p:cNvSpPr/>
              <p:nvPr/>
            </p:nvSpPr>
            <p:spPr>
              <a:xfrm>
                <a:off x="663883" y="5584781"/>
                <a:ext cx="7507351" cy="861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Step 3:   The function has absolute maximum 0 at </a:t>
                </a:r>
                <a:r>
                  <a:rPr lang="en-US" sz="18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0 and absolute minimum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=+</m:t>
                    </m:r>
                    <m:rad>
                      <m:radPr>
                        <m:degHide m:val="on"/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1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A15FAEA-73EB-4316-83A3-262E099F7C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83" y="5584781"/>
                <a:ext cx="7507351" cy="861326"/>
              </a:xfrm>
              <a:prstGeom prst="rect">
                <a:avLst/>
              </a:prstGeom>
              <a:blipFill>
                <a:blip r:embed="rId13"/>
                <a:stretch>
                  <a:fillRect l="-731" t="-1418" r="-650" b="-3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71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2F09AA-CE4F-4DFE-B7F3-1F4239563180}"/>
              </a:ext>
            </a:extLst>
          </p:cNvPr>
          <p:cNvSpPr/>
          <p:nvPr/>
        </p:nvSpPr>
        <p:spPr>
          <a:xfrm>
            <a:off x="317928" y="323237"/>
            <a:ext cx="7132949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 2: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Find the absolute extrema over the given closed interval</a:t>
            </a:r>
          </a:p>
        </p:txBody>
      </p:sp>
      <p:graphicFrame>
        <p:nvGraphicFramePr>
          <p:cNvPr id="28" name="Object 27" descr="f left parenthesis x right parenthesis equals x squared minus 4 x plus 5.">
            <a:extLst>
              <a:ext uri="{FF2B5EF4-FFF2-40B4-BE49-F238E27FC236}">
                <a16:creationId xmlns:a16="http://schemas.microsoft.com/office/drawing/2014/main" id="{5F84CB04-2337-4CD8-8D25-020A56B258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839814"/>
              </p:ext>
            </p:extLst>
          </p:nvPr>
        </p:nvGraphicFramePr>
        <p:xfrm>
          <a:off x="693736" y="773715"/>
          <a:ext cx="2064068" cy="469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4" name="Equation" r:id="rId3" imgW="1117440" imgH="253800" progId="Equation.DSMT4">
                  <p:embed/>
                </p:oleObj>
              </mc:Choice>
              <mc:Fallback>
                <p:oleObj name="Equation" r:id="rId3" imgW="1117440" imgH="253800" progId="Equation.DSMT4">
                  <p:embed/>
                  <p:pic>
                    <p:nvPicPr>
                      <p:cNvPr id="7" name="Object 6" descr="f left parenthesis x right parenthesis equals x squared minus 4 x plus 5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6" y="773715"/>
                        <a:ext cx="2064068" cy="469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 descr="left bracket 1 comma 4 right bracket.">
            <a:extLst>
              <a:ext uri="{FF2B5EF4-FFF2-40B4-BE49-F238E27FC236}">
                <a16:creationId xmlns:a16="http://schemas.microsoft.com/office/drawing/2014/main" id="{D134105B-9C51-482E-894C-F5BEB5EE5F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10743"/>
              </p:ext>
            </p:extLst>
          </p:nvPr>
        </p:nvGraphicFramePr>
        <p:xfrm>
          <a:off x="3214688" y="752861"/>
          <a:ext cx="7270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5" name="Equation" r:id="rId5" imgW="393480" imgH="241200" progId="Equation.DSMT4">
                  <p:embed/>
                </p:oleObj>
              </mc:Choice>
              <mc:Fallback>
                <p:oleObj name="Equation" r:id="rId5" imgW="393480" imgH="241200" progId="Equation.DSMT4">
                  <p:embed/>
                  <p:pic>
                    <p:nvPicPr>
                      <p:cNvPr id="31" name="Object 30" descr="left bracket 1 comma 4 right bracket.">
                        <a:extLst>
                          <a:ext uri="{FF2B5EF4-FFF2-40B4-BE49-F238E27FC236}">
                            <a16:creationId xmlns:a16="http://schemas.microsoft.com/office/drawing/2014/main" id="{64755EA3-E7E7-4CA0-B3BF-398E398E32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752861"/>
                        <a:ext cx="727075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96D0D33-800A-4FD8-A292-88BF8C83151C}"/>
              </a:ext>
            </a:extLst>
          </p:cNvPr>
          <p:cNvSpPr txBox="1">
            <a:spLocks/>
          </p:cNvSpPr>
          <p:nvPr/>
        </p:nvSpPr>
        <p:spPr>
          <a:xfrm>
            <a:off x="223838" y="2056425"/>
            <a:ext cx="2909888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Solution: We first find</a:t>
            </a:r>
            <a:endParaRPr lang="en-US" sz="2400" dirty="0"/>
          </a:p>
        </p:txBody>
      </p:sp>
      <p:graphicFrame>
        <p:nvGraphicFramePr>
          <p:cNvPr id="33" name="Object 32" descr="f dash colon f dash left parenthesis x right parenthesis equals 2 x minus 4 equals 2 left parenthesis x minus 2 right parenthesis.">
            <a:extLst>
              <a:ext uri="{FF2B5EF4-FFF2-40B4-BE49-F238E27FC236}">
                <a16:creationId xmlns:a16="http://schemas.microsoft.com/office/drawing/2014/main" id="{1BE751CA-793A-4FDA-BEFC-BBD7221A9E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060693"/>
              </p:ext>
            </p:extLst>
          </p:nvPr>
        </p:nvGraphicFramePr>
        <p:xfrm>
          <a:off x="3265197" y="2047747"/>
          <a:ext cx="3120549" cy="37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6" name="Equation" r:id="rId7" imgW="1688760" imgH="203040" progId="Equation.DSMT4">
                  <p:embed/>
                </p:oleObj>
              </mc:Choice>
              <mc:Fallback>
                <p:oleObj name="Equation" r:id="rId7" imgW="1688760" imgH="203040" progId="Equation.DSMT4">
                  <p:embed/>
                  <p:pic>
                    <p:nvPicPr>
                      <p:cNvPr id="17" name="Object 16" descr="f dash colon f dash left parenthesis x right parenthesis equals 2 x minus 4 equals 2 left parenthesis x minus 2 right parenthesis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197" y="2047747"/>
                        <a:ext cx="3120549" cy="37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6670EB37-2F07-408A-8019-359F479221EE}"/>
              </a:ext>
            </a:extLst>
          </p:cNvPr>
          <p:cNvSpPr txBox="1">
            <a:spLocks/>
          </p:cNvSpPr>
          <p:nvPr/>
        </p:nvSpPr>
        <p:spPr>
          <a:xfrm>
            <a:off x="223838" y="2496692"/>
            <a:ext cx="3655419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This gives the critical value</a:t>
            </a:r>
            <a:endParaRPr lang="en-US" sz="2400" dirty="0"/>
          </a:p>
        </p:txBody>
      </p:sp>
      <p:graphicFrame>
        <p:nvGraphicFramePr>
          <p:cNvPr id="35" name="Object 34" descr="x equals 2.">
            <a:extLst>
              <a:ext uri="{FF2B5EF4-FFF2-40B4-BE49-F238E27FC236}">
                <a16:creationId xmlns:a16="http://schemas.microsoft.com/office/drawing/2014/main" id="{B5F03F5C-1AA7-4617-9083-13B115A8DB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53707"/>
              </p:ext>
            </p:extLst>
          </p:nvPr>
        </p:nvGraphicFramePr>
        <p:xfrm>
          <a:off x="3941763" y="2552681"/>
          <a:ext cx="617537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7" name="Equation" r:id="rId9" imgW="368280" imgH="164880" progId="Equation.DSMT4">
                  <p:embed/>
                </p:oleObj>
              </mc:Choice>
              <mc:Fallback>
                <p:oleObj name="Equation" r:id="rId9" imgW="368280" imgH="164880" progId="Equation.DSMT4">
                  <p:embed/>
                  <p:pic>
                    <p:nvPicPr>
                      <p:cNvPr id="19" name="Object 18" descr="x equals 2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2552681"/>
                        <a:ext cx="617537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011486FF-2C23-40BF-9C0E-7CD58110C22A}"/>
              </a:ext>
            </a:extLst>
          </p:cNvPr>
          <p:cNvSpPr txBox="1">
            <a:spLocks/>
          </p:cNvSpPr>
          <p:nvPr/>
        </p:nvSpPr>
        <p:spPr>
          <a:xfrm>
            <a:off x="4621573" y="2496692"/>
            <a:ext cx="1547816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Evaluating </a:t>
            </a:r>
            <a:endParaRPr lang="en-US" sz="2400" dirty="0"/>
          </a:p>
        </p:txBody>
      </p:sp>
      <p:graphicFrame>
        <p:nvGraphicFramePr>
          <p:cNvPr id="37" name="Object 36" descr="f  left parenthesis x right parenthesis.">
            <a:extLst>
              <a:ext uri="{FF2B5EF4-FFF2-40B4-BE49-F238E27FC236}">
                <a16:creationId xmlns:a16="http://schemas.microsoft.com/office/drawing/2014/main" id="{0669739C-D92C-46B6-9D5B-87661B50EF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648092"/>
              </p:ext>
            </p:extLst>
          </p:nvPr>
        </p:nvGraphicFramePr>
        <p:xfrm>
          <a:off x="6133844" y="2537508"/>
          <a:ext cx="55403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8" name="Equation" r:id="rId11" imgW="330120" imgH="203040" progId="Equation.DSMT4">
                  <p:embed/>
                </p:oleObj>
              </mc:Choice>
              <mc:Fallback>
                <p:oleObj name="Equation" r:id="rId11" imgW="330120" imgH="203040" progId="Equation.DSMT4">
                  <p:embed/>
                  <p:pic>
                    <p:nvPicPr>
                      <p:cNvPr id="32" name="Object 31" descr="f  left parenthesis x right parenthesis.">
                        <a:extLst>
                          <a:ext uri="{FF2B5EF4-FFF2-40B4-BE49-F238E27FC236}">
                            <a16:creationId xmlns:a16="http://schemas.microsoft.com/office/drawing/2014/main" id="{F5207F60-6080-4CD9-80C9-ACAAB9A550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844" y="2537508"/>
                        <a:ext cx="554038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6D179342-C884-4CC9-AA1E-ACA1475ADF51}"/>
              </a:ext>
            </a:extLst>
          </p:cNvPr>
          <p:cNvSpPr txBox="1">
            <a:spLocks/>
          </p:cNvSpPr>
          <p:nvPr/>
        </p:nvSpPr>
        <p:spPr>
          <a:xfrm>
            <a:off x="6752670" y="2499192"/>
            <a:ext cx="879241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/>
              <a:t>at the 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39DB3DED-7CFA-477D-A684-38BC9F8DE199}"/>
              </a:ext>
            </a:extLst>
          </p:cNvPr>
          <p:cNvSpPr txBox="1">
            <a:spLocks/>
          </p:cNvSpPr>
          <p:nvPr/>
        </p:nvSpPr>
        <p:spPr>
          <a:xfrm>
            <a:off x="235533" y="2969975"/>
            <a:ext cx="8378240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endpoints 1 and 4 and at the critical value 2, we have</a:t>
            </a:r>
            <a:endParaRPr lang="en-US" sz="2400" dirty="0"/>
          </a:p>
        </p:txBody>
      </p:sp>
      <p:graphicFrame>
        <p:nvGraphicFramePr>
          <p:cNvPr id="40" name="Object 39" descr="f left parenthesis 1 right parenthesis equals 2 comma f left parenthesis 4 right parenthesis equals 5.">
            <a:extLst>
              <a:ext uri="{FF2B5EF4-FFF2-40B4-BE49-F238E27FC236}">
                <a16:creationId xmlns:a16="http://schemas.microsoft.com/office/drawing/2014/main" id="{598C0E33-32B3-4C29-8A1B-4AA3FF45B5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127443"/>
              </p:ext>
            </p:extLst>
          </p:nvPr>
        </p:nvGraphicFramePr>
        <p:xfrm>
          <a:off x="186439" y="3446139"/>
          <a:ext cx="2064068" cy="37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9" name="Equation" r:id="rId13" imgW="1117440" imgH="203040" progId="Equation.DSMT4">
                  <p:embed/>
                </p:oleObj>
              </mc:Choice>
              <mc:Fallback>
                <p:oleObj name="Equation" r:id="rId13" imgW="1117440" imgH="203040" progId="Equation.DSMT4">
                  <p:embed/>
                  <p:pic>
                    <p:nvPicPr>
                      <p:cNvPr id="22" name="Object 21" descr="f left parenthesis 1 right parenthesis equals 2 comma f left parenthesis 4 right parenthesis equals 5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439" y="3446139"/>
                        <a:ext cx="2064068" cy="37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8F8FCD2E-022E-43CF-A6F9-381DA06319C0}"/>
              </a:ext>
            </a:extLst>
          </p:cNvPr>
          <p:cNvSpPr txBox="1">
            <a:spLocks/>
          </p:cNvSpPr>
          <p:nvPr/>
        </p:nvSpPr>
        <p:spPr>
          <a:xfrm>
            <a:off x="2309233" y="3420792"/>
            <a:ext cx="4506849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The value of </a:t>
            </a:r>
            <a:r>
              <a:rPr lang="en-US" sz="2400" i="1"/>
              <a:t>f</a:t>
            </a:r>
            <a:r>
              <a:rPr lang="en-US" sz="2400"/>
              <a:t> at the critical value</a:t>
            </a:r>
            <a:endParaRPr lang="en-US" sz="2400" dirty="0"/>
          </a:p>
        </p:txBody>
      </p:sp>
      <p:graphicFrame>
        <p:nvGraphicFramePr>
          <p:cNvPr id="42" name="Object 41" descr="x equals 2.">
            <a:extLst>
              <a:ext uri="{FF2B5EF4-FFF2-40B4-BE49-F238E27FC236}">
                <a16:creationId xmlns:a16="http://schemas.microsoft.com/office/drawing/2014/main" id="{667251D4-0E93-40AE-9CE5-94D08704CC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143883"/>
              </p:ext>
            </p:extLst>
          </p:nvPr>
        </p:nvGraphicFramePr>
        <p:xfrm>
          <a:off x="6875584" y="3480535"/>
          <a:ext cx="633888" cy="307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0" name="Equation" r:id="rId15" imgW="342720" imgH="164880" progId="Equation.DSMT4">
                  <p:embed/>
                </p:oleObj>
              </mc:Choice>
              <mc:Fallback>
                <p:oleObj name="Equation" r:id="rId15" imgW="342720" imgH="164880" progId="Equation.DSMT4">
                  <p:embed/>
                  <p:pic>
                    <p:nvPicPr>
                      <p:cNvPr id="24" name="Object 23" descr="x equals 2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584" y="3480535"/>
                        <a:ext cx="633888" cy="3073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1C9F5FFB-2320-4994-9988-01D4C15BE414}"/>
              </a:ext>
            </a:extLst>
          </p:cNvPr>
          <p:cNvSpPr txBox="1">
            <a:spLocks/>
          </p:cNvSpPr>
          <p:nvPr/>
        </p:nvSpPr>
        <p:spPr>
          <a:xfrm>
            <a:off x="7631911" y="3420792"/>
            <a:ext cx="261093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is</a:t>
            </a:r>
            <a:endParaRPr lang="en-US" sz="2400" dirty="0"/>
          </a:p>
        </p:txBody>
      </p:sp>
      <p:graphicFrame>
        <p:nvGraphicFramePr>
          <p:cNvPr id="44" name="Object 43" descr="f left parenthesis 2 right parenthesis equals 1.">
            <a:extLst>
              <a:ext uri="{FF2B5EF4-FFF2-40B4-BE49-F238E27FC236}">
                <a16:creationId xmlns:a16="http://schemas.microsoft.com/office/drawing/2014/main" id="{ACDECBB4-2D50-441E-9580-50EEE2DCF5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997020"/>
              </p:ext>
            </p:extLst>
          </p:nvPr>
        </p:nvGraphicFramePr>
        <p:xfrm>
          <a:off x="176846" y="3960367"/>
          <a:ext cx="1033780" cy="37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1" name="Equation" r:id="rId17" imgW="558720" imgH="203040" progId="Equation.DSMT4">
                  <p:embed/>
                </p:oleObj>
              </mc:Choice>
              <mc:Fallback>
                <p:oleObj name="Equation" r:id="rId17" imgW="558720" imgH="203040" progId="Equation.DSMT4">
                  <p:embed/>
                  <p:pic>
                    <p:nvPicPr>
                      <p:cNvPr id="26" name="Object 25" descr="f left parenthesis 2 right parenthesis equals 1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6" y="3960367"/>
                        <a:ext cx="1033780" cy="37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9ADCA2ED-6817-4A50-A54C-6AC95213134D}"/>
              </a:ext>
            </a:extLst>
          </p:cNvPr>
          <p:cNvSpPr txBox="1">
            <a:spLocks/>
          </p:cNvSpPr>
          <p:nvPr/>
        </p:nvSpPr>
        <p:spPr>
          <a:xfrm>
            <a:off x="222833" y="4400460"/>
            <a:ext cx="4592307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We conclude that the maximum is</a:t>
            </a:r>
            <a:endParaRPr lang="en-US" sz="2400" dirty="0"/>
          </a:p>
        </p:txBody>
      </p:sp>
      <p:graphicFrame>
        <p:nvGraphicFramePr>
          <p:cNvPr id="46" name="Object 45" descr="f left parenthesis 4 right parenthesis equals 5.">
            <a:extLst>
              <a:ext uri="{FF2B5EF4-FFF2-40B4-BE49-F238E27FC236}">
                <a16:creationId xmlns:a16="http://schemas.microsoft.com/office/drawing/2014/main" id="{8BF38052-AD8C-46EE-AAE5-B120F8AFC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120703"/>
              </p:ext>
            </p:extLst>
          </p:nvPr>
        </p:nvGraphicFramePr>
        <p:xfrm>
          <a:off x="4858558" y="4406454"/>
          <a:ext cx="1011079" cy="378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2" name="Equation" r:id="rId19" imgW="545760" imgH="203040" progId="Equation.DSMT4">
                  <p:embed/>
                </p:oleObj>
              </mc:Choice>
              <mc:Fallback>
                <p:oleObj name="Equation" r:id="rId19" imgW="545760" imgH="203040" progId="Equation.DSMT4">
                  <p:embed/>
                  <p:pic>
                    <p:nvPicPr>
                      <p:cNvPr id="28" name="Object 27" descr="f left parenthesis 4 right parenthesis equals 5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8558" y="4406454"/>
                        <a:ext cx="1011079" cy="3789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D85B7B0D-48FB-40E6-91F1-7E42C64A23B7}"/>
              </a:ext>
            </a:extLst>
          </p:cNvPr>
          <p:cNvSpPr txBox="1">
            <a:spLocks/>
          </p:cNvSpPr>
          <p:nvPr/>
        </p:nvSpPr>
        <p:spPr>
          <a:xfrm>
            <a:off x="5976556" y="4387760"/>
            <a:ext cx="2729294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and the minimum is</a:t>
            </a:r>
            <a:endParaRPr lang="en-US" sz="2400" dirty="0"/>
          </a:p>
        </p:txBody>
      </p:sp>
      <p:graphicFrame>
        <p:nvGraphicFramePr>
          <p:cNvPr id="48" name="Object 47" descr="f left parenthesis 2 right parenthesis equals 1.">
            <a:extLst>
              <a:ext uri="{FF2B5EF4-FFF2-40B4-BE49-F238E27FC236}">
                <a16:creationId xmlns:a16="http://schemas.microsoft.com/office/drawing/2014/main" id="{AE42280D-3632-4261-BE0A-63591D5693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002666"/>
              </p:ext>
            </p:extLst>
          </p:nvPr>
        </p:nvGraphicFramePr>
        <p:xfrm>
          <a:off x="218859" y="4861581"/>
          <a:ext cx="1033780" cy="37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3" name="Equation" r:id="rId21" imgW="558720" imgH="203040" progId="Equation.DSMT4">
                  <p:embed/>
                </p:oleObj>
              </mc:Choice>
              <mc:Fallback>
                <p:oleObj name="Equation" r:id="rId21" imgW="558720" imgH="203040" progId="Equation.DSMT4">
                  <p:embed/>
                  <p:pic>
                    <p:nvPicPr>
                      <p:cNvPr id="30" name="Object 29" descr="f left parenthesis 2 right parenthesis equals 1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859" y="4861581"/>
                        <a:ext cx="1033780" cy="37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323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4D6DB1-83A4-45AA-BB2D-A59E12607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735" y="762790"/>
            <a:ext cx="2793035" cy="3403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5961084-C2D6-4050-899D-0E5F9BF3F777}"/>
                  </a:ext>
                </a:extLst>
              </p:cNvPr>
              <p:cNvSpPr/>
              <p:nvPr/>
            </p:nvSpPr>
            <p:spPr>
              <a:xfrm>
                <a:off x="486133" y="1210758"/>
                <a:ext cx="54496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Step 1: To find the critical values 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0 or DNE: 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5961084-C2D6-4050-899D-0E5F9BF3F7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33" y="1210758"/>
                <a:ext cx="5449633" cy="369332"/>
              </a:xfrm>
              <a:prstGeom prst="rect">
                <a:avLst/>
              </a:prstGeom>
              <a:blipFill>
                <a:blip r:embed="rId3"/>
                <a:stretch>
                  <a:fillRect l="-1007" t="-10000" r="-22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2A22BA-C9EB-47B2-9990-C0C005BF8CFE}"/>
                  </a:ext>
                </a:extLst>
              </p:cNvPr>
              <p:cNvSpPr txBox="1"/>
              <p:nvPr/>
            </p:nvSpPr>
            <p:spPr>
              <a:xfrm>
                <a:off x="1205735" y="1580090"/>
                <a:ext cx="3702232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−1/3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𝑁𝑜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𝑣𝑎𝑙𝑢𝑒𝑠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2A22BA-C9EB-47B2-9990-C0C005BF8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735" y="1580090"/>
                <a:ext cx="3702232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20E0EAE-6551-44DF-BAF5-3D75864D3A7B}"/>
                  </a:ext>
                </a:extLst>
              </p:cNvPr>
              <p:cNvSpPr txBox="1"/>
              <p:nvPr/>
            </p:nvSpPr>
            <p:spPr>
              <a:xfrm>
                <a:off x="1104140" y="2068404"/>
                <a:ext cx="608499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−1/3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𝐷𝑁𝐸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=1, 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 1∈[−26, 28]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20E0EAE-6551-44DF-BAF5-3D75864D3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140" y="2068404"/>
                <a:ext cx="6084999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6692FC0-9724-4B48-968D-769B94747B52}"/>
                  </a:ext>
                </a:extLst>
              </p:cNvPr>
              <p:cNvSpPr/>
              <p:nvPr/>
            </p:nvSpPr>
            <p:spPr>
              <a:xfrm>
                <a:off x="1205735" y="2773609"/>
                <a:ext cx="31299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Thus, the critical value is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6692FC0-9724-4B48-968D-769B94747B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735" y="2773609"/>
                <a:ext cx="3129959" cy="369332"/>
              </a:xfrm>
              <a:prstGeom prst="rect">
                <a:avLst/>
              </a:prstGeom>
              <a:blipFill>
                <a:blip r:embed="rId6"/>
                <a:stretch>
                  <a:fillRect l="-1754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18CF2E7-F49A-4458-BAF7-ADB8F8408845}"/>
                  </a:ext>
                </a:extLst>
              </p:cNvPr>
              <p:cNvSpPr/>
              <p:nvPr/>
            </p:nvSpPr>
            <p:spPr>
              <a:xfrm>
                <a:off x="543951" y="3237408"/>
                <a:ext cx="7583486" cy="4750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Step 2:      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−26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−26−1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9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, 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28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28−1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9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 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(1)=0</m:t>
                    </m:r>
                  </m:oMath>
                </a14:m>
                <a:endParaRPr lang="en-US" sz="1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18CF2E7-F49A-4458-BAF7-ADB8F84088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51" y="3237408"/>
                <a:ext cx="7583486" cy="475002"/>
              </a:xfrm>
              <a:prstGeom prst="rect">
                <a:avLst/>
              </a:prstGeom>
              <a:blipFill>
                <a:blip r:embed="rId7"/>
                <a:stretch>
                  <a:fillRect l="-643" b="-1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2603E8F-2EE6-431D-982C-BCF57DFE9B54}"/>
                  </a:ext>
                </a:extLst>
              </p:cNvPr>
              <p:cNvSpPr/>
              <p:nvPr/>
            </p:nvSpPr>
            <p:spPr>
              <a:xfrm>
                <a:off x="543951" y="3879367"/>
                <a:ext cx="7452185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Step 3:   The function has absolute maximum 9 at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=−26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𝑎𝑛𝑑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28 , 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absolute minimum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0 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</m:t>
                    </m:r>
                  </m:oMath>
                </a14:m>
                <a:endParaRPr lang="en-US" sz="1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2603E8F-2EE6-431D-982C-BCF57DFE9B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51" y="3879367"/>
                <a:ext cx="7452185" cy="703911"/>
              </a:xfrm>
              <a:prstGeom prst="rect">
                <a:avLst/>
              </a:prstGeom>
              <a:blipFill>
                <a:blip r:embed="rId8"/>
                <a:stretch>
                  <a:fillRect l="-654" t="-1724" r="-654" b="-12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4D55D25D-BDF0-43EA-B9E9-4F4CC58023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0363" y="4934551"/>
            <a:ext cx="4914790" cy="92328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4E6E4C3-DD73-44B5-919C-E9F63CA7CF40}"/>
              </a:ext>
            </a:extLst>
          </p:cNvPr>
          <p:cNvSpPr/>
          <p:nvPr/>
        </p:nvSpPr>
        <p:spPr>
          <a:xfrm>
            <a:off x="317928" y="323237"/>
            <a:ext cx="7132949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 3: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Find the absolute extrema over the given closed interval</a:t>
            </a:r>
          </a:p>
        </p:txBody>
      </p:sp>
    </p:spTree>
    <p:extLst>
      <p:ext uri="{BB962C8B-B14F-4D97-AF65-F5344CB8AC3E}">
        <p14:creationId xmlns:p14="http://schemas.microsoft.com/office/powerpoint/2010/main" val="282127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A052C4-6F29-46DC-9113-1B1D8BBA1238}">
  <ds:schemaRefs>
    <ds:schemaRef ds:uri="6125ffc9-2c56-435e-8267-1393444907b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c1bd8dc-4e40-424f-a15f-9ffcd522197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151260</TotalTime>
  <Words>413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Cambria Math</vt:lpstr>
      <vt:lpstr>Noto Sans Symbols</vt:lpstr>
      <vt:lpstr>Times New Roman</vt:lpstr>
      <vt:lpstr>Verdana</vt:lpstr>
      <vt:lpstr>USHE</vt:lpstr>
      <vt:lpstr>Equation</vt:lpstr>
      <vt:lpstr>13.2 Absolute Extrema on a Closed Interval </vt:lpstr>
      <vt:lpstr>PowerPoint Presentation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1194</cp:revision>
  <dcterms:modified xsi:type="dcterms:W3CDTF">2024-09-06T07:41:20Z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