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20"/>
  </p:notesMasterIdLst>
  <p:handoutMasterIdLst>
    <p:handoutMasterId r:id="rId21"/>
  </p:handoutMasterIdLst>
  <p:sldIdLst>
    <p:sldId id="651" r:id="rId5"/>
    <p:sldId id="652" r:id="rId6"/>
    <p:sldId id="653" r:id="rId7"/>
    <p:sldId id="654" r:id="rId8"/>
    <p:sldId id="655" r:id="rId9"/>
    <p:sldId id="656" r:id="rId10"/>
    <p:sldId id="657" r:id="rId11"/>
    <p:sldId id="658" r:id="rId12"/>
    <p:sldId id="659" r:id="rId13"/>
    <p:sldId id="660" r:id="rId14"/>
    <p:sldId id="661" r:id="rId15"/>
    <p:sldId id="662" r:id="rId16"/>
    <p:sldId id="663" r:id="rId17"/>
    <p:sldId id="664" r:id="rId18"/>
    <p:sldId id="665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  <p15:guide id="9" orient="horz" pos="958" userDrawn="1">
          <p15:clr>
            <a:srgbClr val="A4A3A4"/>
          </p15:clr>
        </p15:guide>
        <p15:guide id="10" pos="2109" userDrawn="1">
          <p15:clr>
            <a:srgbClr val="A4A3A4"/>
          </p15:clr>
        </p15:guide>
        <p15:guide id="11" pos="22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8" autoAdjust="0"/>
    <p:restoredTop sz="95856" autoAdjust="0"/>
  </p:normalViewPr>
  <p:slideViewPr>
    <p:cSldViewPr snapToGrid="0" snapToObjects="1">
      <p:cViewPr varScale="1">
        <p:scale>
          <a:sx n="86" d="100"/>
          <a:sy n="86" d="100"/>
        </p:scale>
        <p:origin x="1642" y="72"/>
      </p:cViewPr>
      <p:guideLst>
        <p:guide orient="horz" pos="3974"/>
        <p:guide orient="horz" pos="414"/>
        <p:guide pos="249"/>
        <p:guide pos="2880"/>
        <p:guide orient="horz" pos="2228"/>
        <p:guide pos="5534"/>
        <p:guide orient="horz" pos="777"/>
        <p:guide orient="horz" pos="958"/>
        <p:guide pos="2109"/>
        <p:guide pos="2268"/>
      </p:guideLst>
    </p:cSldViewPr>
  </p:slideViewPr>
  <p:outlineViewPr>
    <p:cViewPr>
      <p:scale>
        <a:sx n="33" d="100"/>
        <a:sy n="33" d="100"/>
      </p:scale>
      <p:origin x="0" y="-1337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5030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lIns="0" tIns="0" rIns="0" bIns="0"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9B39A-AC01-4073-85EF-922E8DBA6C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17650"/>
            <a:ext cx="4178300" cy="460851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D8767-4141-4147-B2D2-9763C8CD3C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6291263"/>
            <a:ext cx="1262063" cy="566737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53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 dirty="0">
                <a:latin typeface="+mj-lt"/>
              </a:rPr>
              <a:t>Click to add title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8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1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44.png"/><Relationship Id="rId12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7C13558-A70A-4A47-A432-FD9C9C0305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4552" y="160971"/>
            <a:ext cx="7111769" cy="1115690"/>
          </a:xfrm>
        </p:spPr>
        <p:txBody>
          <a:bodyPr wrap="square" lIns="0" tIns="0" rIns="0" bIns="0" anchor="ctr">
            <a:spAutoFit/>
          </a:bodyPr>
          <a:lstStyle/>
          <a:p>
            <a:pPr marL="0"/>
            <a:r>
              <a:rPr lang="en-US" dirty="0">
                <a:solidFill>
                  <a:srgbClr val="0070C0"/>
                </a:solidFill>
              </a:rPr>
              <a:t>Chapter 13: </a:t>
            </a:r>
            <a:r>
              <a:rPr lang="en-IN" dirty="0">
                <a:solidFill>
                  <a:srgbClr val="0070C0"/>
                </a:solidFill>
              </a:rPr>
              <a:t>Curve Sketching</a:t>
            </a:r>
          </a:p>
          <a:p>
            <a:pPr marL="0"/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106B74F-60F8-4381-81B7-F1067E6AA8EA}"/>
              </a:ext>
            </a:extLst>
          </p:cNvPr>
          <p:cNvSpPr txBox="1">
            <a:spLocks/>
          </p:cNvSpPr>
          <p:nvPr/>
        </p:nvSpPr>
        <p:spPr>
          <a:xfrm>
            <a:off x="194552" y="933681"/>
            <a:ext cx="8949447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007FA3"/>
                </a:solidFill>
                <a:sym typeface="Times New Roman"/>
              </a:rPr>
              <a:t>13.1)</a:t>
            </a:r>
            <a:r>
              <a:rPr lang="en-US" sz="3600" dirty="0">
                <a:sym typeface="Times New Roman"/>
              </a:rPr>
              <a:t> Relative Extrema</a:t>
            </a:r>
          </a:p>
          <a:p>
            <a:r>
              <a:rPr lang="en-US" sz="3600" dirty="0">
                <a:solidFill>
                  <a:srgbClr val="007FA3"/>
                </a:solidFill>
                <a:sym typeface="Times New Roman"/>
              </a:rPr>
              <a:t>13.2)</a:t>
            </a:r>
            <a:r>
              <a:rPr lang="en-US" sz="3600" dirty="0">
                <a:sym typeface="Times New Roman"/>
              </a:rPr>
              <a:t> Absolute Extrema on a Closed </a:t>
            </a:r>
            <a:r>
              <a:rPr lang="en-US" sz="3200" dirty="0">
                <a:sym typeface="Times New Roman"/>
              </a:rPr>
              <a:t>Interval</a:t>
            </a:r>
          </a:p>
          <a:p>
            <a:r>
              <a:rPr lang="en-US" sz="3600" dirty="0">
                <a:solidFill>
                  <a:srgbClr val="007FA3"/>
                </a:solidFill>
                <a:sym typeface="Times New Roman"/>
              </a:rPr>
              <a:t>13.3)</a:t>
            </a:r>
            <a:r>
              <a:rPr lang="en-US" sz="3600" dirty="0">
                <a:sym typeface="Times New Roman"/>
              </a:rPr>
              <a:t> Concavity</a:t>
            </a:r>
          </a:p>
          <a:p>
            <a:r>
              <a:rPr lang="en-US" sz="3600" dirty="0">
                <a:solidFill>
                  <a:srgbClr val="007FA3"/>
                </a:solidFill>
                <a:sym typeface="Times New Roman"/>
              </a:rPr>
              <a:t>13.4)</a:t>
            </a:r>
            <a:r>
              <a:rPr lang="en-US" sz="3600" dirty="0">
                <a:sym typeface="Times New Roman"/>
              </a:rPr>
              <a:t> The Second-Derivative Test</a:t>
            </a:r>
          </a:p>
          <a:p>
            <a:r>
              <a:rPr lang="en-US" sz="3600" dirty="0">
                <a:solidFill>
                  <a:srgbClr val="007FA3"/>
                </a:solidFill>
                <a:sym typeface="Times New Roman"/>
              </a:rPr>
              <a:t>13.5)</a:t>
            </a:r>
            <a:r>
              <a:rPr lang="en-US" sz="3600" dirty="0">
                <a:sym typeface="Times New Roman"/>
              </a:rPr>
              <a:t> Asymptotes</a:t>
            </a:r>
          </a:p>
          <a:p>
            <a:r>
              <a:rPr lang="en-US" sz="3600" dirty="0">
                <a:solidFill>
                  <a:srgbClr val="007FA3"/>
                </a:solidFill>
                <a:sym typeface="Times New Roman"/>
              </a:rPr>
              <a:t>13.6)</a:t>
            </a:r>
            <a:r>
              <a:rPr lang="en-US" sz="3600" dirty="0">
                <a:sym typeface="Times New Roman"/>
              </a:rPr>
              <a:t> Applied Maxima and Minima</a:t>
            </a:r>
          </a:p>
        </p:txBody>
      </p:sp>
    </p:spTree>
    <p:extLst>
      <p:ext uri="{BB962C8B-B14F-4D97-AF65-F5344CB8AC3E}">
        <p14:creationId xmlns:p14="http://schemas.microsoft.com/office/powerpoint/2010/main" val="367776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3">
            <a:extLst>
              <a:ext uri="{FF2B5EF4-FFF2-40B4-BE49-F238E27FC236}">
                <a16:creationId xmlns:a16="http://schemas.microsoft.com/office/drawing/2014/main" id="{B2852DB7-B7B1-4A4F-B73E-27DEA6C21FCF}"/>
              </a:ext>
            </a:extLst>
          </p:cNvPr>
          <p:cNvSpPr txBox="1">
            <a:spLocks/>
          </p:cNvSpPr>
          <p:nvPr/>
        </p:nvSpPr>
        <p:spPr>
          <a:xfrm>
            <a:off x="224177" y="530731"/>
            <a:ext cx="8307263" cy="12080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/>
              <a:t>Example2) Use the first-derivative test to find where relative extrema occur.</a:t>
            </a:r>
            <a:endParaRPr lang="en-IN" sz="2200" dirty="0"/>
          </a:p>
          <a:p>
            <a:pPr marL="0" indent="0">
              <a:buFont typeface="Arial"/>
              <a:buNone/>
            </a:pPr>
            <a:endParaRPr lang="en-IN" sz="2200" dirty="0"/>
          </a:p>
        </p:txBody>
      </p:sp>
      <p:graphicFrame>
        <p:nvGraphicFramePr>
          <p:cNvPr id="3" name="Object 2" descr="y equals f left parenthesis x right parenthesis equals x squared e super x.">
            <a:extLst>
              <a:ext uri="{FF2B5EF4-FFF2-40B4-BE49-F238E27FC236}">
                <a16:creationId xmlns:a16="http://schemas.microsoft.com/office/drawing/2014/main" id="{4B35679A-8B83-40D5-876E-5556E9EFE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603268"/>
              </p:ext>
            </p:extLst>
          </p:nvPr>
        </p:nvGraphicFramePr>
        <p:xfrm>
          <a:off x="2316026" y="1134742"/>
          <a:ext cx="16414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6" name="Equation" r:id="rId3" imgW="977760" imgH="253800" progId="Equation.DSMT4">
                  <p:embed/>
                </p:oleObj>
              </mc:Choice>
              <mc:Fallback>
                <p:oleObj name="Equation" r:id="rId3" imgW="977760" imgH="253800" progId="Equation.DSMT4">
                  <p:embed/>
                  <p:pic>
                    <p:nvPicPr>
                      <p:cNvPr id="12" name="Object 11" descr="y equals f left parenthesis x right parenthesis equals x squared e super 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026" y="1134742"/>
                        <a:ext cx="16414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f dash left parenthesis x right parenthesis equals x squared e super x baseline plus e super x baseline left parenthesis 2 x right parenthesis equals x e super x baseline left parenthesis x plus 2 right parenthesis.">
            <a:extLst>
              <a:ext uri="{FF2B5EF4-FFF2-40B4-BE49-F238E27FC236}">
                <a16:creationId xmlns:a16="http://schemas.microsoft.com/office/drawing/2014/main" id="{A4352041-1CC2-499D-816F-79B91C8E1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63130"/>
              </p:ext>
            </p:extLst>
          </p:nvPr>
        </p:nvGraphicFramePr>
        <p:xfrm>
          <a:off x="4572000" y="1324505"/>
          <a:ext cx="3423206" cy="388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7" name="Equation" r:id="rId5" imgW="2019240" imgH="228600" progId="Equation.DSMT4">
                  <p:embed/>
                </p:oleObj>
              </mc:Choice>
              <mc:Fallback>
                <p:oleObj name="Equation" r:id="rId5" imgW="2019240" imgH="228600" progId="Equation.DSMT4">
                  <p:embed/>
                  <p:pic>
                    <p:nvPicPr>
                      <p:cNvPr id="13" name="Object 12" descr="f dash left parenthesis x right parenthesis equals x squared e super x baseline plus e super x baseline left parenthesis 2 x right parenthesis equals x e super x baseline left parenthesis x plus 2 right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24505"/>
                        <a:ext cx="3423206" cy="388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Placeholder 6" descr="A sign chart for f dash of x equals x left parenthesis x plus 2 right parenthesis e super x.&#10;Long Description is available in notes, Press F6.">
            <a:extLst>
              <a:ext uri="{FF2B5EF4-FFF2-40B4-BE49-F238E27FC236}">
                <a16:creationId xmlns:a16="http://schemas.microsoft.com/office/drawing/2014/main" id="{971C53C8-C4DA-43D2-BA00-2DA1D9F646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51"/>
          <a:stretch/>
        </p:blipFill>
        <p:spPr>
          <a:xfrm>
            <a:off x="3016669" y="2052823"/>
            <a:ext cx="3874883" cy="2025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48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3">
            <a:extLst>
              <a:ext uri="{FF2B5EF4-FFF2-40B4-BE49-F238E27FC236}">
                <a16:creationId xmlns:a16="http://schemas.microsoft.com/office/drawing/2014/main" id="{2D4CEF83-510B-4B7B-AE6B-DD027CACF3ED}"/>
              </a:ext>
            </a:extLst>
          </p:cNvPr>
          <p:cNvSpPr txBox="1">
            <a:spLocks/>
          </p:cNvSpPr>
          <p:nvPr/>
        </p:nvSpPr>
        <p:spPr>
          <a:xfrm>
            <a:off x="224177" y="530731"/>
            <a:ext cx="830726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200" dirty="0"/>
              <a:t>Example 3) </a:t>
            </a:r>
            <a:r>
              <a:rPr lang="en-US" sz="2400" dirty="0">
                <a:latin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etermine the increasing and decreasing intervals, find the critical numbers and also find the relative extrema</a:t>
            </a:r>
            <a:endParaRPr lang="en-IN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BD17EC-80A4-4EA3-8DE3-37ACF9539CC9}"/>
                  </a:ext>
                </a:extLst>
              </p:cNvPr>
              <p:cNvSpPr txBox="1"/>
              <p:nvPr/>
            </p:nvSpPr>
            <p:spPr>
              <a:xfrm>
                <a:off x="2659143" y="1449684"/>
                <a:ext cx="19558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BD17EC-80A4-4EA3-8DE3-37ACF9539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143" y="1449684"/>
                <a:ext cx="1955855" cy="307777"/>
              </a:xfrm>
              <a:prstGeom prst="rect">
                <a:avLst/>
              </a:prstGeom>
              <a:blipFill>
                <a:blip r:embed="rId2"/>
                <a:stretch>
                  <a:fillRect l="-935" r="-312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4B40D31-3D78-4B7D-BB7C-047CFBDBF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30" y="1995480"/>
            <a:ext cx="6629400" cy="257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E4A590-A8BA-499E-B6D0-462DF3403B42}"/>
                  </a:ext>
                </a:extLst>
              </p:cNvPr>
              <p:cNvSpPr txBox="1"/>
              <p:nvPr/>
            </p:nvSpPr>
            <p:spPr>
              <a:xfrm>
                <a:off x="439489" y="2388654"/>
                <a:ext cx="31834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E4A590-A8BA-499E-B6D0-462DF3403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89" y="2388654"/>
                <a:ext cx="3183499" cy="276999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BBFC98-CE0F-4887-BDCE-138F7F2AB596}"/>
                  </a:ext>
                </a:extLst>
              </p:cNvPr>
              <p:cNvSpPr txBox="1"/>
              <p:nvPr/>
            </p:nvSpPr>
            <p:spPr>
              <a:xfrm>
                <a:off x="3622988" y="2388653"/>
                <a:ext cx="28201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BBFC98-CE0F-4887-BDCE-138F7F2AB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988" y="2388653"/>
                <a:ext cx="2820131" cy="276999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37F2F5-B487-49B8-A863-30A4A1BF7CB2}"/>
                  </a:ext>
                </a:extLst>
              </p:cNvPr>
              <p:cNvSpPr txBox="1"/>
              <p:nvPr/>
            </p:nvSpPr>
            <p:spPr>
              <a:xfrm>
                <a:off x="5231454" y="2720531"/>
                <a:ext cx="3912546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𝑖𝑛𝑡𝑒𝑟𝑐𝑒𝑝𝑡𝑠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37F2F5-B487-49B8-A863-30A4A1BF7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54" y="2720531"/>
                <a:ext cx="3912546" cy="309637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243167-0443-47FF-BDCD-04400A620DAA}"/>
                  </a:ext>
                </a:extLst>
              </p:cNvPr>
              <p:cNvSpPr txBox="1"/>
              <p:nvPr/>
            </p:nvSpPr>
            <p:spPr>
              <a:xfrm>
                <a:off x="2984941" y="3094916"/>
                <a:ext cx="4493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)=0→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243167-0443-47FF-BDCD-04400A620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941" y="3094916"/>
                <a:ext cx="4493025" cy="276999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3D030B-48D0-485B-948C-FC30EDB76283}"/>
                  </a:ext>
                </a:extLst>
              </p:cNvPr>
              <p:cNvSpPr txBox="1"/>
              <p:nvPr/>
            </p:nvSpPr>
            <p:spPr>
              <a:xfrm>
                <a:off x="159383" y="2856822"/>
                <a:ext cx="3591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 find the critical points: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3D030B-48D0-485B-948C-FC30EDB76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83" y="2856822"/>
                <a:ext cx="3591614" cy="369332"/>
              </a:xfrm>
              <a:prstGeom prst="rect">
                <a:avLst/>
              </a:prstGeom>
              <a:blipFill>
                <a:blip r:embed="rId8"/>
                <a:stretch>
                  <a:fillRect l="-509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078B14-E860-4E38-8705-75A5B92E06B5}"/>
                  </a:ext>
                </a:extLst>
              </p:cNvPr>
              <p:cNvSpPr txBox="1"/>
              <p:nvPr/>
            </p:nvSpPr>
            <p:spPr>
              <a:xfrm>
                <a:off x="7067112" y="3129762"/>
                <a:ext cx="16861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078B14-E860-4E38-8705-75A5B92E0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112" y="3129762"/>
                <a:ext cx="168616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50B1C84-CBE9-4588-9819-0270E8D4AF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38" y="3290902"/>
            <a:ext cx="5419725" cy="2790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A02CF1-E76E-4EFC-A208-55156B448A02}"/>
                  </a:ext>
                </a:extLst>
              </p:cNvPr>
              <p:cNvSpPr txBox="1"/>
              <p:nvPr/>
            </p:nvSpPr>
            <p:spPr>
              <a:xfrm>
                <a:off x="189356" y="6095363"/>
                <a:ext cx="7594258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𝑅𝑒𝑙𝑎𝑡𝑖𝑣𝑒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𝑚𝑎𝑥𝑖𝑚𝑎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1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A02CF1-E76E-4EFC-A208-55156B448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6" y="6095363"/>
                <a:ext cx="7594258" cy="3126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F68129-E443-41F7-9D5B-743A0C44D2EC}"/>
                  </a:ext>
                </a:extLst>
              </p:cNvPr>
              <p:cNvSpPr txBox="1"/>
              <p:nvPr/>
            </p:nvSpPr>
            <p:spPr>
              <a:xfrm>
                <a:off x="5581806" y="3889110"/>
                <a:ext cx="3562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𝑖𝑛𝑐𝑟𝑒𝑎𝑠𝑖𝑛𝑔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 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,[0,1]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F68129-E443-41F7-9D5B-743A0C44D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806" y="3889110"/>
                <a:ext cx="3562194" cy="276999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9A247-68B0-4BB8-BB36-0FD9B29B9AB5}"/>
                  </a:ext>
                </a:extLst>
              </p:cNvPr>
              <p:cNvSpPr txBox="1"/>
              <p:nvPr/>
            </p:nvSpPr>
            <p:spPr>
              <a:xfrm>
                <a:off x="5645991" y="4391868"/>
                <a:ext cx="3534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𝑑𝑒𝑐𝑟𝑒𝑎𝑠𝑖𝑛𝑔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[1,−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9A247-68B0-4BB8-BB36-0FD9B29B9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991" y="4391868"/>
                <a:ext cx="3534686" cy="276999"/>
              </a:xfrm>
              <a:prstGeom prst="rect">
                <a:avLst/>
              </a:prstGeom>
              <a:blipFill>
                <a:blip r:embed="rId1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82C74D-5C08-4546-B7E1-0CA33F43B5F8}"/>
                  </a:ext>
                </a:extLst>
              </p:cNvPr>
              <p:cNvSpPr/>
              <p:nvPr/>
            </p:nvSpPr>
            <p:spPr>
              <a:xfrm>
                <a:off x="279029" y="6484817"/>
                <a:ext cx="71989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𝑅𝑒𝑙𝑎𝑡𝑖𝑣𝑒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𝑚𝑖𝑛𝑖𝑚𝑎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en-US" dirty="0"/>
                  <a:t>  is  0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82C74D-5C08-4546-B7E1-0CA33F43B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29" y="6484817"/>
                <a:ext cx="7198937" cy="369332"/>
              </a:xfrm>
              <a:prstGeom prst="rect">
                <a:avLst/>
              </a:prstGeom>
              <a:blipFill>
                <a:blip r:embed="rId14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30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A9B699-F78A-4F21-80D7-A0BB8424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26" y="1126597"/>
            <a:ext cx="3248614" cy="3156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CDFC58-DF1C-4637-8F99-5CA72EDEE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793" y="1271279"/>
            <a:ext cx="4410566" cy="32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3">
            <a:extLst>
              <a:ext uri="{FF2B5EF4-FFF2-40B4-BE49-F238E27FC236}">
                <a16:creationId xmlns:a16="http://schemas.microsoft.com/office/drawing/2014/main" id="{677B71C8-33FC-4DF8-8F7A-BCE6C8BC933E}"/>
              </a:ext>
            </a:extLst>
          </p:cNvPr>
          <p:cNvSpPr txBox="1">
            <a:spLocks/>
          </p:cNvSpPr>
          <p:nvPr/>
        </p:nvSpPr>
        <p:spPr>
          <a:xfrm>
            <a:off x="194961" y="25982"/>
            <a:ext cx="830726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200" dirty="0"/>
              <a:t>Example 4) </a:t>
            </a:r>
            <a:r>
              <a:rPr lang="en-US" sz="2400" dirty="0">
                <a:latin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etermine the increasing and decreasing intervals, find the critical numbers and also find the relative extrema</a:t>
            </a:r>
            <a:endParaRPr lang="en-IN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9B2D32-E1A6-4792-A562-750B0BAC59F0}"/>
                  </a:ext>
                </a:extLst>
              </p:cNvPr>
              <p:cNvSpPr txBox="1"/>
              <p:nvPr/>
            </p:nvSpPr>
            <p:spPr>
              <a:xfrm>
                <a:off x="194961" y="1001780"/>
                <a:ext cx="1381147" cy="319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9B2D32-E1A6-4792-A562-750B0BAC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" y="1001780"/>
                <a:ext cx="1381147" cy="319318"/>
              </a:xfrm>
              <a:prstGeom prst="rect">
                <a:avLst/>
              </a:prstGeom>
              <a:blipFill>
                <a:blip r:embed="rId2"/>
                <a:stretch>
                  <a:fillRect l="-5727" t="-3774" r="-44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8F01FD6-6D0B-4EDE-A014-7BD34BCA6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61" y="1617906"/>
            <a:ext cx="6629400" cy="257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837694-8C8A-478E-898B-FFE73F01FA4F}"/>
                  </a:ext>
                </a:extLst>
              </p:cNvPr>
              <p:cNvSpPr txBox="1"/>
              <p:nvPr/>
            </p:nvSpPr>
            <p:spPr>
              <a:xfrm>
                <a:off x="194961" y="2019085"/>
                <a:ext cx="185698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−1/3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837694-8C8A-478E-898B-FFE73F01F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" y="2019085"/>
                <a:ext cx="1856983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85E160-19F2-4706-A718-C002E726325F}"/>
                  </a:ext>
                </a:extLst>
              </p:cNvPr>
              <p:cNvSpPr txBox="1"/>
              <p:nvPr/>
            </p:nvSpPr>
            <p:spPr>
              <a:xfrm>
                <a:off x="2581169" y="2009471"/>
                <a:ext cx="1730217" cy="523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85E160-19F2-4706-A718-C002E7263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169" y="2009471"/>
                <a:ext cx="1730217" cy="523926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25C4DD-835D-4342-AE3C-44FF64EEA8EE}"/>
                  </a:ext>
                </a:extLst>
              </p:cNvPr>
              <p:cNvSpPr txBox="1"/>
              <p:nvPr/>
            </p:nvSpPr>
            <p:spPr>
              <a:xfrm>
                <a:off x="3933153" y="2099374"/>
                <a:ext cx="45690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𝐷𝑁𝐸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25C4DD-835D-4342-AE3C-44FF64EEA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153" y="2099374"/>
                <a:ext cx="4569071" cy="276999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94238E-E370-4FE9-AEA0-2B5B7930BF7D}"/>
                  </a:ext>
                </a:extLst>
              </p:cNvPr>
              <p:cNvSpPr txBox="1"/>
              <p:nvPr/>
            </p:nvSpPr>
            <p:spPr>
              <a:xfrm>
                <a:off x="194961" y="2903010"/>
                <a:ext cx="24625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𝑐𝑟𝑖𝑡𝑖𝑐𝑎𝑙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𝑝𝑜𝑖𝑛𝑡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94238E-E370-4FE9-AEA0-2B5B7930B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" y="2903010"/>
                <a:ext cx="2462597" cy="276999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AA55007-E505-4BAB-BA47-433F4744A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61" y="3289456"/>
            <a:ext cx="3057525" cy="1543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32C8EC-BBAE-4257-A52B-45C5BBF2776D}"/>
                  </a:ext>
                </a:extLst>
              </p:cNvPr>
              <p:cNvSpPr txBox="1"/>
              <p:nvPr/>
            </p:nvSpPr>
            <p:spPr>
              <a:xfrm>
                <a:off x="3539882" y="3746203"/>
                <a:ext cx="2632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𝑖𝑛𝑐𝑟𝑒𝑎𝑠𝑖𝑛𝑔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[0,∞)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32C8EC-BBAE-4257-A52B-45C5BBF27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882" y="3746203"/>
                <a:ext cx="2632195" cy="276999"/>
              </a:xfrm>
              <a:prstGeom prst="rect">
                <a:avLst/>
              </a:prstGeom>
              <a:blipFill>
                <a:blip r:embed="rId9"/>
                <a:stretch>
                  <a:fillRect t="-222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A19D97-75E9-4BC5-AF65-638DBD571041}"/>
                  </a:ext>
                </a:extLst>
              </p:cNvPr>
              <p:cNvSpPr txBox="1"/>
              <p:nvPr/>
            </p:nvSpPr>
            <p:spPr>
              <a:xfrm>
                <a:off x="3539882" y="4438629"/>
                <a:ext cx="2790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𝑑𝑒𝑐𝑟𝑒𝑎𝑠𝑖𝑛𝑔𝑜𝑛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(−∞,0]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A19D97-75E9-4BC5-AF65-638DBD571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882" y="4438629"/>
                <a:ext cx="2790123" cy="276999"/>
              </a:xfrm>
              <a:prstGeom prst="rect">
                <a:avLst/>
              </a:prstGeom>
              <a:blipFill>
                <a:blip r:embed="rId1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61E357-F694-44B8-BB83-77EC950783B7}"/>
                  </a:ext>
                </a:extLst>
              </p:cNvPr>
              <p:cNvSpPr/>
              <p:nvPr/>
            </p:nvSpPr>
            <p:spPr>
              <a:xfrm>
                <a:off x="217177" y="5381112"/>
                <a:ext cx="71989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𝑅𝑒𝑙𝑎𝑡𝑖𝑣𝑒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𝑚𝑖𝑛𝑖𝑚𝑎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61E357-F694-44B8-BB83-77EC950783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7" y="5381112"/>
                <a:ext cx="719893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04D676A2-2B07-4CFA-A27A-619F9186BD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0005" y="3711101"/>
            <a:ext cx="26765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61C296-058D-42C6-AD6D-1A510E8072AB}"/>
              </a:ext>
            </a:extLst>
          </p:cNvPr>
          <p:cNvSpPr/>
          <p:nvPr/>
        </p:nvSpPr>
        <p:spPr>
          <a:xfrm>
            <a:off x="89530" y="133488"/>
            <a:ext cx="8841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Example2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Determine where the function is a) increasing; b) decreasing; and determine where the relative extrema occur.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88B858-73A9-455E-AF2D-9B8605DE2050}"/>
                  </a:ext>
                </a:extLst>
              </p:cNvPr>
              <p:cNvSpPr txBox="1"/>
              <p:nvPr/>
            </p:nvSpPr>
            <p:spPr>
              <a:xfrm>
                <a:off x="263950" y="636308"/>
                <a:ext cx="121329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1)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88B858-73A9-455E-AF2D-9B8605DE2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0" y="636308"/>
                <a:ext cx="1213293" cy="215444"/>
              </a:xfrm>
              <a:prstGeom prst="rect">
                <a:avLst/>
              </a:prstGeom>
              <a:blipFill>
                <a:blip r:embed="rId2"/>
                <a:stretch>
                  <a:fillRect l="-351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9F40EE-8D5F-42F5-B980-55200B2FA949}"/>
                  </a:ext>
                </a:extLst>
              </p:cNvPr>
              <p:cNvSpPr txBox="1"/>
              <p:nvPr/>
            </p:nvSpPr>
            <p:spPr>
              <a:xfrm>
                <a:off x="760912" y="1249051"/>
                <a:ext cx="166028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9F40EE-8D5F-42F5-B980-55200B2FA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12" y="1249051"/>
                <a:ext cx="1660289" cy="215444"/>
              </a:xfrm>
              <a:prstGeom prst="rect">
                <a:avLst/>
              </a:prstGeom>
              <a:blipFill>
                <a:blip r:embed="rId3"/>
                <a:stretch>
                  <a:fillRect l="-404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DF75D6-FAE6-4945-9D4E-32DC43D7DF7D}"/>
                  </a:ext>
                </a:extLst>
              </p:cNvPr>
              <p:cNvSpPr txBox="1"/>
              <p:nvPr/>
            </p:nvSpPr>
            <p:spPr>
              <a:xfrm>
                <a:off x="3119184" y="1202337"/>
                <a:ext cx="25377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DF75D6-FAE6-4945-9D4E-32DC43D7D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184" y="1202337"/>
                <a:ext cx="2537767" cy="215444"/>
              </a:xfrm>
              <a:prstGeom prst="rect">
                <a:avLst/>
              </a:prstGeom>
              <a:blipFill>
                <a:blip r:embed="rId4"/>
                <a:stretch>
                  <a:fillRect l="-2644" r="-72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3544C1-FAC3-46B8-8CDA-FB1413ABD37D}"/>
                  </a:ext>
                </a:extLst>
              </p:cNvPr>
              <p:cNvSpPr txBox="1"/>
              <p:nvPr/>
            </p:nvSpPr>
            <p:spPr>
              <a:xfrm>
                <a:off x="6772870" y="1202337"/>
                <a:ext cx="122110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3544C1-FAC3-46B8-8CDA-FB1413ABD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70" y="1202337"/>
                <a:ext cx="1221105" cy="215444"/>
              </a:xfrm>
              <a:prstGeom prst="rect">
                <a:avLst/>
              </a:prstGeom>
              <a:blipFill>
                <a:blip r:embed="rId5"/>
                <a:stretch>
                  <a:fillRect l="-2000" r="-35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93166B3-EB56-439E-A36F-709D7DD7E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51" y="1659538"/>
            <a:ext cx="3928824" cy="2695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BC5865-A24E-42D6-88D3-F30FD0D61EBA}"/>
                  </a:ext>
                </a:extLst>
              </p:cNvPr>
              <p:cNvSpPr txBox="1"/>
              <p:nvPr/>
            </p:nvSpPr>
            <p:spPr>
              <a:xfrm>
                <a:off x="5776188" y="2178853"/>
                <a:ext cx="314186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𝑖𝑛𝑐𝑟𝑒𝑎𝑠𝑖𝑛𝑔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[0,∞)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BC5865-A24E-42D6-88D3-F30FD0D61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188" y="2178853"/>
                <a:ext cx="3141868" cy="215444"/>
              </a:xfrm>
              <a:prstGeom prst="rect">
                <a:avLst/>
              </a:prstGeom>
              <a:blipFill>
                <a:blip r:embed="rId7"/>
                <a:stretch>
                  <a:fillRect l="-1942" r="-19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D16871-4607-4AD1-A239-5D2E9C545EA3}"/>
                  </a:ext>
                </a:extLst>
              </p:cNvPr>
              <p:cNvSpPr txBox="1"/>
              <p:nvPr/>
            </p:nvSpPr>
            <p:spPr>
              <a:xfrm>
                <a:off x="5693789" y="2878370"/>
                <a:ext cx="213936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𝑑𝑒𝑐𝑟𝑒𝑎𝑠𝑖𝑛𝑔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[−2,0]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D16871-4607-4AD1-A239-5D2E9C545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789" y="2878370"/>
                <a:ext cx="2139366" cy="215444"/>
              </a:xfrm>
              <a:prstGeom prst="rect">
                <a:avLst/>
              </a:prstGeom>
              <a:blipFill>
                <a:blip r:embed="rId8"/>
                <a:stretch>
                  <a:fillRect l="-2849" r="-284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1E0679-28E7-4CEF-9762-24C3831B32C7}"/>
                  </a:ext>
                </a:extLst>
              </p:cNvPr>
              <p:cNvSpPr txBox="1"/>
              <p:nvPr/>
            </p:nvSpPr>
            <p:spPr>
              <a:xfrm>
                <a:off x="165164" y="4621306"/>
                <a:ext cx="45588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𝑅𝑒𝑙𝑎𝑡𝑖𝑣𝑒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𝑚𝑎𝑥𝑖𝑚𝑎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−2,4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1E0679-28E7-4CEF-9762-24C3831B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64" y="4621306"/>
                <a:ext cx="4558884" cy="215444"/>
              </a:xfrm>
              <a:prstGeom prst="rect">
                <a:avLst/>
              </a:prstGeom>
              <a:blipFill>
                <a:blip r:embed="rId9"/>
                <a:stretch>
                  <a:fillRect l="-1203" r="-535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7B0FB6-A628-4D11-BEC6-50056B68D89A}"/>
                  </a:ext>
                </a:extLst>
              </p:cNvPr>
              <p:cNvSpPr/>
              <p:nvPr/>
            </p:nvSpPr>
            <p:spPr>
              <a:xfrm>
                <a:off x="89530" y="5286331"/>
                <a:ext cx="555024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𝑅𝑒𝑙𝑎𝑡𝑖𝑣𝑒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𝑚𝑖𝑛𝑖𝑚𝑎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7B0FB6-A628-4D11-BEC6-50056B68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0" y="5286331"/>
                <a:ext cx="5550245" cy="307777"/>
              </a:xfrm>
              <a:prstGeom prst="rect">
                <a:avLst/>
              </a:prstGeom>
              <a:blipFill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8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9" descr="y equals f left parenthesis x right parenthesis equals x plus start fraction 4 over x plus 1 end fraction">
                <a:extLst>
                  <a:ext uri="{FF2B5EF4-FFF2-40B4-BE49-F238E27FC236}">
                    <a16:creationId xmlns:a16="http://schemas.microsoft.com/office/drawing/2014/main" id="{B115E38E-2728-41AC-A1F0-F04686517B6B}"/>
                  </a:ext>
                </a:extLst>
              </p:cNvPr>
              <p:cNvSpPr txBox="1"/>
              <p:nvPr/>
            </p:nvSpPr>
            <p:spPr bwMode="auto">
              <a:xfrm>
                <a:off x="0" y="199090"/>
                <a:ext cx="2912566" cy="780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2)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bject 39" descr="y equals f left parenthesis x right parenthesis equals x plus start fraction 4 over x plus 1 end fraction">
                <a:extLst>
                  <a:ext uri="{FF2B5EF4-FFF2-40B4-BE49-F238E27FC236}">
                    <a16:creationId xmlns:a16="http://schemas.microsoft.com/office/drawing/2014/main" id="{B115E38E-2728-41AC-A1F0-F04686517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9090"/>
                <a:ext cx="2912566" cy="780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0" descr="x is not equal to minus 1.">
                <a:extLst>
                  <a:ext uri="{FF2B5EF4-FFF2-40B4-BE49-F238E27FC236}">
                    <a16:creationId xmlns:a16="http://schemas.microsoft.com/office/drawing/2014/main" id="{7BCBBE94-DE88-478C-9A78-874F75B51D6A}"/>
                  </a:ext>
                </a:extLst>
              </p:cNvPr>
              <p:cNvSpPr txBox="1"/>
              <p:nvPr/>
            </p:nvSpPr>
            <p:spPr bwMode="auto">
              <a:xfrm>
                <a:off x="2596511" y="344985"/>
                <a:ext cx="2031922" cy="391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bject 40" descr="x is not equal to minus 1.">
                <a:extLst>
                  <a:ext uri="{FF2B5EF4-FFF2-40B4-BE49-F238E27FC236}">
                    <a16:creationId xmlns:a16="http://schemas.microsoft.com/office/drawing/2014/main" id="{7BCBBE94-DE88-478C-9A78-874F75B51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6511" y="344985"/>
                <a:ext cx="2031922" cy="391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1" descr="f left parenthesis x right parenthesis equals x plus 4 left parenthesis x plus 1 right parenthesis super minus 1.">
                <a:extLst>
                  <a:ext uri="{FF2B5EF4-FFF2-40B4-BE49-F238E27FC236}">
                    <a16:creationId xmlns:a16="http://schemas.microsoft.com/office/drawing/2014/main" id="{5A4AB8B5-8AA7-4892-B3AE-D936F5098994}"/>
                  </a:ext>
                </a:extLst>
              </p:cNvPr>
              <p:cNvSpPr txBox="1"/>
              <p:nvPr/>
            </p:nvSpPr>
            <p:spPr bwMode="auto">
              <a:xfrm>
                <a:off x="598927" y="1016940"/>
                <a:ext cx="2912566" cy="6827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ject 41" descr="f left parenthesis x right parenthesis equals x plus 4 left parenthesis x plus 1 right parenthesis super minus 1.">
                <a:extLst>
                  <a:ext uri="{FF2B5EF4-FFF2-40B4-BE49-F238E27FC236}">
                    <a16:creationId xmlns:a16="http://schemas.microsoft.com/office/drawing/2014/main" id="{5A4AB8B5-8AA7-4892-B3AE-D936F5098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927" y="1016940"/>
                <a:ext cx="2912566" cy="6827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2" descr="Calculation to simplify f dash left parenthesis x right parenthesis.&#10;Long description is available in notes. Press F6.">
                <a:extLst>
                  <a:ext uri="{FF2B5EF4-FFF2-40B4-BE49-F238E27FC236}">
                    <a16:creationId xmlns:a16="http://schemas.microsoft.com/office/drawing/2014/main" id="{A605FB23-6136-4DDC-ADAB-B2E153379E86}"/>
                  </a:ext>
                </a:extLst>
              </p:cNvPr>
              <p:cNvSpPr txBox="1"/>
              <p:nvPr/>
            </p:nvSpPr>
            <p:spPr bwMode="auto">
              <a:xfrm>
                <a:off x="3451364" y="915800"/>
                <a:ext cx="5507642" cy="780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=1+4(−1)(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ject 42" descr="Calculation to simplify f dash left parenthesis x right parenthesis.&#10;Long description is available in notes. Press F6.">
                <a:extLst>
                  <a:ext uri="{FF2B5EF4-FFF2-40B4-BE49-F238E27FC236}">
                    <a16:creationId xmlns:a16="http://schemas.microsoft.com/office/drawing/2014/main" id="{A605FB23-6136-4DDC-ADAB-B2E153379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1364" y="915800"/>
                <a:ext cx="5507642" cy="780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4" descr="f dash left parenthesis x right parenthesis equals 0.">
                <a:extLst>
                  <a:ext uri="{FF2B5EF4-FFF2-40B4-BE49-F238E27FC236}">
                    <a16:creationId xmlns:a16="http://schemas.microsoft.com/office/drawing/2014/main" id="{5AD1DB20-74F2-4CD7-ACC7-6B0041F39E77}"/>
                  </a:ext>
                </a:extLst>
              </p:cNvPr>
              <p:cNvSpPr txBox="1"/>
              <p:nvPr/>
            </p:nvSpPr>
            <p:spPr bwMode="auto">
              <a:xfrm>
                <a:off x="816908" y="1695813"/>
                <a:ext cx="2095657" cy="410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44" descr="f dash left parenthesis x right parenthesis equals 0.">
                <a:extLst>
                  <a:ext uri="{FF2B5EF4-FFF2-40B4-BE49-F238E27FC236}">
                    <a16:creationId xmlns:a16="http://schemas.microsoft.com/office/drawing/2014/main" id="{5AD1DB20-74F2-4CD7-ACC7-6B0041F39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908" y="1695813"/>
                <a:ext cx="2095657" cy="410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5" descr="x equals minus 3 comma 1.">
                <a:extLst>
                  <a:ext uri="{FF2B5EF4-FFF2-40B4-BE49-F238E27FC236}">
                    <a16:creationId xmlns:a16="http://schemas.microsoft.com/office/drawing/2014/main" id="{90A094D7-5D91-48D7-80DF-52AEFCE856B4}"/>
                  </a:ext>
                </a:extLst>
              </p:cNvPr>
              <p:cNvSpPr txBox="1"/>
              <p:nvPr/>
            </p:nvSpPr>
            <p:spPr bwMode="auto">
              <a:xfrm>
                <a:off x="3199349" y="1724020"/>
                <a:ext cx="1646027" cy="378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=−3,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45" descr="x equals minus 3 comma 1.">
                <a:extLst>
                  <a:ext uri="{FF2B5EF4-FFF2-40B4-BE49-F238E27FC236}">
                    <a16:creationId xmlns:a16="http://schemas.microsoft.com/office/drawing/2014/main" id="{90A094D7-5D91-48D7-80DF-52AEFCE85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9349" y="1724020"/>
                <a:ext cx="1646027" cy="378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0" descr="x is not equal to minus 1.">
                <a:extLst>
                  <a:ext uri="{FF2B5EF4-FFF2-40B4-BE49-F238E27FC236}">
                    <a16:creationId xmlns:a16="http://schemas.microsoft.com/office/drawing/2014/main" id="{CC4EF8C4-734E-407B-88AF-A1DB1DF649E8}"/>
                  </a:ext>
                </a:extLst>
              </p:cNvPr>
              <p:cNvSpPr txBox="1"/>
              <p:nvPr/>
            </p:nvSpPr>
            <p:spPr bwMode="auto">
              <a:xfrm>
                <a:off x="7701819" y="1162836"/>
                <a:ext cx="2031922" cy="391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bject 40" descr="x is not equal to minus 1.">
                <a:extLst>
                  <a:ext uri="{FF2B5EF4-FFF2-40B4-BE49-F238E27FC236}">
                    <a16:creationId xmlns:a16="http://schemas.microsoft.com/office/drawing/2014/main" id="{CC4EF8C4-734E-407B-88AF-A1DB1DF64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1819" y="1162836"/>
                <a:ext cx="2031922" cy="3910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Placeholder 4" descr="A sign chart for f dash of x equals start fraction left parenthesis x plus 3 right parenthesis left parenthesis x minus 1 right parenthesis over left parenthesis x plus 1 right parenthesis squared end fraction.&#10;Long Description is available in notes, Press F6.">
            <a:extLst>
              <a:ext uri="{FF2B5EF4-FFF2-40B4-BE49-F238E27FC236}">
                <a16:creationId xmlns:a16="http://schemas.microsoft.com/office/drawing/2014/main" id="{087623D7-E72F-4440-880B-7393A1489A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64"/>
          <a:stretch/>
        </p:blipFill>
        <p:spPr>
          <a:xfrm>
            <a:off x="368408" y="2445893"/>
            <a:ext cx="5312872" cy="2239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BACFDB-6179-492F-B5A7-59426A029794}"/>
                  </a:ext>
                </a:extLst>
              </p:cNvPr>
              <p:cNvSpPr txBox="1"/>
              <p:nvPr/>
            </p:nvSpPr>
            <p:spPr>
              <a:xfrm>
                <a:off x="5432806" y="2729992"/>
                <a:ext cx="38432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𝑖𝑛𝑐𝑟𝑒𝑎𝑠𝑖𝑛𝑔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∞,−4]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[1,∞)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BACFDB-6179-492F-B5A7-59426A029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806" y="2729992"/>
                <a:ext cx="3843296" cy="276999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1ACC8-9B3F-47D3-BB0D-AE7A5CBAB44F}"/>
                  </a:ext>
                </a:extLst>
              </p:cNvPr>
              <p:cNvSpPr txBox="1"/>
              <p:nvPr/>
            </p:nvSpPr>
            <p:spPr>
              <a:xfrm>
                <a:off x="5395429" y="3341551"/>
                <a:ext cx="41665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𝑑𝑒𝑐𝑟𝑒𝑎𝑠𝑖𝑛𝑔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−3,−1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(−1,1]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1ACC8-9B3F-47D3-BB0D-AE7A5CBA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429" y="3341551"/>
                <a:ext cx="4166525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D96208-BCAC-418E-A340-CEE2151EE5DA}"/>
                  </a:ext>
                </a:extLst>
              </p:cNvPr>
              <p:cNvSpPr txBox="1"/>
              <p:nvPr/>
            </p:nvSpPr>
            <p:spPr>
              <a:xfrm>
                <a:off x="240252" y="4805001"/>
                <a:ext cx="56384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𝑅𝑒𝑙𝑎𝑡𝑖𝑣𝑒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𝑚𝑎𝑥𝑖𝑚𝑎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−3,−5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D96208-BCAC-418E-A340-CEE2151EE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52" y="4805001"/>
                <a:ext cx="5638403" cy="276999"/>
              </a:xfrm>
              <a:prstGeom prst="rect">
                <a:avLst/>
              </a:prstGeom>
              <a:blipFill>
                <a:blip r:embed="rId1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6E963A-AF3C-464B-A41B-4F1DC5865A5E}"/>
                  </a:ext>
                </a:extLst>
              </p:cNvPr>
              <p:cNvSpPr/>
              <p:nvPr/>
            </p:nvSpPr>
            <p:spPr>
              <a:xfrm>
                <a:off x="155517" y="5337045"/>
                <a:ext cx="71989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𝑅𝑒𝑙𝑎𝑡𝑖𝑣𝑒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𝑚𝑖𝑛𝑖𝑚𝑎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6E963A-AF3C-464B-A41B-4F1DC5865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7" y="5337045"/>
                <a:ext cx="719893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6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7D27-C515-480D-BE71-22C36CAE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115388"/>
            <a:ext cx="8389938" cy="738633"/>
          </a:xfrm>
        </p:spPr>
        <p:txBody>
          <a:bodyPr anchor="ctr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Chapter Objectives 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B0F68BE-1A2A-4C6F-B329-CD88182D2541}"/>
              </a:ext>
            </a:extLst>
          </p:cNvPr>
          <p:cNvSpPr txBox="1">
            <a:spLocks/>
          </p:cNvSpPr>
          <p:nvPr/>
        </p:nvSpPr>
        <p:spPr>
          <a:xfrm>
            <a:off x="395287" y="1011501"/>
            <a:ext cx="8389938" cy="59093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find when a function is increasing or decreasing, to find critical values, to locate relative maxima and relative minima, and to state the first-derivative test. Also, to sketch the graph of a function by using the information obtained from the first derivative.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find extreme values on a closed interval.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test a function for concavity and inflection points. To sketch curves with the aid of the information obtained from both first and second derivatives.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locate relative extrema by applying the second-derivative test.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determine horizontal and vertical asymptotes for a curve and to sketch the graphs of functions having asymptotes.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model situations involving maximizing or minimizing a quantity.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9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62D2-E9F7-43A1-9F5A-5CF31BD4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06825"/>
            <a:ext cx="8389937" cy="570442"/>
          </a:xfrm>
        </p:spPr>
        <p:txBody>
          <a:bodyPr lIns="0" tIns="0" rIns="0" bIns="0" anchor="ctr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13.1 Relative Extrema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98CA5F-887D-43ED-93BA-3CC479D3F89B}"/>
                  </a:ext>
                </a:extLst>
              </p:cNvPr>
              <p:cNvSpPr/>
              <p:nvPr/>
            </p:nvSpPr>
            <p:spPr>
              <a:xfrm>
                <a:off x="236227" y="1014203"/>
                <a:ext cx="7764546" cy="102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Definitions: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be a function defined on an interval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The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said to be </a:t>
                </a:r>
                <a:r>
                  <a:rPr lang="en-US" sz="1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increasing 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and it is </a:t>
                </a:r>
                <a:r>
                  <a:rPr lang="en-US" sz="1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decreasing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98CA5F-887D-43ED-93BA-3CC479D3F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7" y="1014203"/>
                <a:ext cx="7764546" cy="1022459"/>
              </a:xfrm>
              <a:prstGeom prst="rect">
                <a:avLst/>
              </a:prstGeom>
              <a:blipFill>
                <a:blip r:embed="rId2"/>
                <a:stretch>
                  <a:fillRect l="-707" t="-1190" r="-62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EBABB29-4D82-432C-A3B9-291C936FDF81}"/>
              </a:ext>
            </a:extLst>
          </p:cNvPr>
          <p:cNvSpPr/>
          <p:nvPr/>
        </p:nvSpPr>
        <p:spPr>
          <a:xfrm>
            <a:off x="879050" y="2507021"/>
            <a:ext cx="4740515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 for increasing and decreasing: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E248F9-46E1-4A1F-81F5-262E463BD1C0}"/>
                  </a:ext>
                </a:extLst>
              </p:cNvPr>
              <p:cNvSpPr/>
              <p:nvPr/>
            </p:nvSpPr>
            <p:spPr>
              <a:xfrm>
                <a:off x="553232" y="3095906"/>
                <a:ext cx="5856168" cy="134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Assume that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differentiable on an interval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</a:t>
                </a:r>
                <a:r>
                  <a:rPr lang="en-US" sz="18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increasing on </a:t>
                </a:r>
                <a:r>
                  <a:rPr lang="en-US" sz="18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  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   if</a:t>
                </a:r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I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decreasing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E248F9-46E1-4A1F-81F5-262E463BD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32" y="3095906"/>
                <a:ext cx="5856168" cy="1341008"/>
              </a:xfrm>
              <a:prstGeom prst="rect">
                <a:avLst/>
              </a:prstGeom>
              <a:blipFill>
                <a:blip r:embed="rId3"/>
                <a:stretch>
                  <a:fillRect l="-938" t="-1364" r="-833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4C56B7-BBDD-49DA-A758-92EE42FBDE00}"/>
                  </a:ext>
                </a:extLst>
              </p:cNvPr>
              <p:cNvSpPr/>
              <p:nvPr/>
            </p:nvSpPr>
            <p:spPr>
              <a:xfrm>
                <a:off x="553232" y="4615900"/>
                <a:ext cx="6442372" cy="385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Remark: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To find intervals on which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increasing or decreasing: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4C56B7-BBDD-49DA-A758-92EE42FBD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32" y="4615900"/>
                <a:ext cx="6442372" cy="385362"/>
              </a:xfrm>
              <a:prstGeom prst="rect">
                <a:avLst/>
              </a:prstGeom>
              <a:blipFill>
                <a:blip r:embed="rId4"/>
                <a:stretch>
                  <a:fillRect l="-851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B69657-9B9F-4DA6-9D08-F5D260E082D8}"/>
                  </a:ext>
                </a:extLst>
              </p:cNvPr>
              <p:cNvSpPr/>
              <p:nvPr/>
            </p:nvSpPr>
            <p:spPr>
              <a:xfrm>
                <a:off x="486539" y="5343289"/>
                <a:ext cx="8389937" cy="134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Step 1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find all points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or does not exist.</a:t>
                </a:r>
              </a:p>
              <a:p>
                <a:pPr marL="2286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Step 2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divide the real line at the points in steps 1 into open intervals,</a:t>
                </a:r>
              </a:p>
              <a:p>
                <a:pPr marL="2286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Step 3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check the sign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each subinterval and apply the criteria above.</a:t>
                </a:r>
              </a:p>
              <a:p>
                <a:pPr marL="2286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(We shall consider only open intervals)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B69657-9B9F-4DA6-9D08-F5D260E08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39" y="5343289"/>
                <a:ext cx="8389937" cy="1341008"/>
              </a:xfrm>
              <a:prstGeom prst="rect">
                <a:avLst/>
              </a:prstGeom>
              <a:blipFill>
                <a:blip r:embed="rId5"/>
                <a:stretch>
                  <a:fillRect t="-1364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7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6" descr="A graph for the function y equals f of x.&#10;Long Description is available in notes, Press F6.">
            <a:extLst>
              <a:ext uri="{FF2B5EF4-FFF2-40B4-BE49-F238E27FC236}">
                <a16:creationId xmlns:a16="http://schemas.microsoft.com/office/drawing/2014/main" id="{550C9271-37C7-4CAF-A062-2CACA9AC7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8"/>
          <a:stretch/>
        </p:blipFill>
        <p:spPr>
          <a:xfrm>
            <a:off x="2185634" y="1608934"/>
            <a:ext cx="4169044" cy="2347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C1A26315-4A8A-41B2-8CD7-324A00243C9D}"/>
              </a:ext>
            </a:extLst>
          </p:cNvPr>
          <p:cNvSpPr txBox="1">
            <a:spLocks/>
          </p:cNvSpPr>
          <p:nvPr/>
        </p:nvSpPr>
        <p:spPr>
          <a:xfrm>
            <a:off x="1293783" y="4257502"/>
            <a:ext cx="613030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Increasing or decreasing nature of function.</a:t>
            </a:r>
          </a:p>
        </p:txBody>
      </p:sp>
    </p:spTree>
    <p:extLst>
      <p:ext uri="{BB962C8B-B14F-4D97-AF65-F5344CB8AC3E}">
        <p14:creationId xmlns:p14="http://schemas.microsoft.com/office/powerpoint/2010/main" val="34591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0F0508-082E-4F0F-840E-ABE6A480FA7E}"/>
                  </a:ext>
                </a:extLst>
              </p:cNvPr>
              <p:cNvSpPr/>
              <p:nvPr/>
            </p:nvSpPr>
            <p:spPr>
              <a:xfrm>
                <a:off x="144544" y="298100"/>
                <a:ext cx="8431286" cy="102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Definitions</a:t>
                </a:r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said to have </a:t>
                </a:r>
                <a:r>
                  <a:rPr lang="en-US" sz="1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relative maximum</a:t>
                </a:r>
                <a:r>
                  <a:rPr lang="en-US" sz="18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all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 a small interval containing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and it has </a:t>
                </a:r>
                <a:r>
                  <a:rPr lang="en-US" sz="1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relative  minimum at</a:t>
                </a:r>
                <a:r>
                  <a:rPr lang="en-U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)≤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all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 a small interval containing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0F0508-082E-4F0F-840E-ABE6A480F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44" y="298100"/>
                <a:ext cx="8431286" cy="1022459"/>
              </a:xfrm>
              <a:prstGeom prst="rect">
                <a:avLst/>
              </a:prstGeom>
              <a:blipFill>
                <a:blip r:embed="rId2"/>
                <a:stretch>
                  <a:fillRect l="-651" t="-1786" r="-5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DCCA15-5DD0-4350-8A57-A8AD41F93687}"/>
                  </a:ext>
                </a:extLst>
              </p:cNvPr>
              <p:cNvSpPr/>
              <p:nvPr/>
            </p:nvSpPr>
            <p:spPr>
              <a:xfrm>
                <a:off x="144544" y="1600829"/>
                <a:ext cx="8298121" cy="102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Definitions</a:t>
                </a:r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said to have </a:t>
                </a:r>
                <a:r>
                  <a:rPr lang="en-US" sz="1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absolute maximum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all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 the domain of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and it has </a:t>
                </a:r>
                <a:r>
                  <a:rPr lang="en-US" sz="1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absolute minimum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)≤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all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 the domain of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DCCA15-5DD0-4350-8A57-A8AD41F93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44" y="1600829"/>
                <a:ext cx="8298121" cy="1022459"/>
              </a:xfrm>
              <a:prstGeom prst="rect">
                <a:avLst/>
              </a:prstGeom>
              <a:blipFill>
                <a:blip r:embed="rId3"/>
                <a:stretch>
                  <a:fillRect l="-661" t="-1796" r="-588"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Placeholder 3" descr="A graph showing relative maxima and relative minima.">
            <a:extLst>
              <a:ext uri="{FF2B5EF4-FFF2-40B4-BE49-F238E27FC236}">
                <a16:creationId xmlns:a16="http://schemas.microsoft.com/office/drawing/2014/main" id="{D0E0EB48-5DE1-472D-8CF9-87F10C2D65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2"/>
          <a:stretch/>
        </p:blipFill>
        <p:spPr>
          <a:xfrm>
            <a:off x="1311909" y="3257033"/>
            <a:ext cx="6344239" cy="2159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0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9F9448-8519-4694-9A74-75E35DC0B351}"/>
                  </a:ext>
                </a:extLst>
              </p:cNvPr>
              <p:cNvSpPr/>
              <p:nvPr/>
            </p:nvSpPr>
            <p:spPr>
              <a:xfrm>
                <a:off x="94270" y="287273"/>
                <a:ext cx="8801156" cy="771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Theorem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If the function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has relative extrema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does not exist.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9F9448-8519-4694-9A74-75E35DC0B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" y="287273"/>
                <a:ext cx="8801156" cy="771814"/>
              </a:xfrm>
              <a:prstGeom prst="rect">
                <a:avLst/>
              </a:prstGeom>
              <a:blipFill>
                <a:blip r:embed="rId2"/>
                <a:stretch>
                  <a:fillRect l="-693" t="-1575" r="-416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640016D-2190-4A18-ACE6-13DAB96F8865}"/>
                  </a:ext>
                </a:extLst>
              </p:cNvPr>
              <p:cNvSpPr/>
              <p:nvPr/>
            </p:nvSpPr>
            <p:spPr>
              <a:xfrm>
                <a:off x="94269" y="1180180"/>
                <a:ext cx="8730135" cy="1125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Definitions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u="sng" dirty="0">
                    <a:solidFill>
                      <a:srgbClr val="94363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the domain of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called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critical number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does not exist. In this case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critical value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the point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called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critical point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640016D-2190-4A18-ACE6-13DAB96F8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9" y="1180180"/>
                <a:ext cx="8730135" cy="1125757"/>
              </a:xfrm>
              <a:prstGeom prst="rect">
                <a:avLst/>
              </a:prstGeom>
              <a:blipFill>
                <a:blip r:embed="rId3"/>
                <a:stretch>
                  <a:fillRect l="-698" t="-1630" r="-698" b="-9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F85F6C-A005-4B27-B53A-81C5E13AB5DD}"/>
                  </a:ext>
                </a:extLst>
              </p:cNvPr>
              <p:cNvSpPr/>
              <p:nvPr/>
            </p:nvSpPr>
            <p:spPr>
              <a:xfrm>
                <a:off x="94270" y="2813483"/>
                <a:ext cx="8650236" cy="1859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0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Remark</a:t>
                </a:r>
                <a:r>
                  <a:rPr lang="en-US" sz="2000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critical number must be in the domain of the function. The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The number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1 is not a critical number because it is not in the domain of the function. While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3 </m:t>
                        </m:r>
                        <m:rad>
                          <m:ra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so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0 is a critical number.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F85F6C-A005-4B27-B53A-81C5E13AB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" y="2813483"/>
                <a:ext cx="8650236" cy="1859035"/>
              </a:xfrm>
              <a:prstGeom prst="rect">
                <a:avLst/>
              </a:prstGeom>
              <a:blipFill>
                <a:blip r:embed="rId4"/>
                <a:stretch>
                  <a:fillRect l="-705" t="-987" r="-775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8B32E5-5571-4981-A1E7-3A7D9A513949}"/>
                  </a:ext>
                </a:extLst>
              </p:cNvPr>
              <p:cNvSpPr/>
              <p:nvPr/>
            </p:nvSpPr>
            <p:spPr>
              <a:xfrm>
                <a:off x="521708" y="5109779"/>
                <a:ext cx="7139721" cy="102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Remark 1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to find the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intercepts of the function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we put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we solve for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and to find the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intercept, we put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0 and solve for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8B32E5-5571-4981-A1E7-3A7D9A513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08" y="5109779"/>
                <a:ext cx="7139721" cy="1022459"/>
              </a:xfrm>
              <a:prstGeom prst="rect">
                <a:avLst/>
              </a:prstGeom>
              <a:blipFill>
                <a:blip r:embed="rId5"/>
                <a:stretch>
                  <a:fillRect l="-769" t="-1190" r="-6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1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3B52D7-AAB3-412B-8C97-4CC45692E1D6}"/>
              </a:ext>
            </a:extLst>
          </p:cNvPr>
          <p:cNvSpPr/>
          <p:nvPr/>
        </p:nvSpPr>
        <p:spPr>
          <a:xfrm>
            <a:off x="0" y="121362"/>
            <a:ext cx="4084773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 for relative extrema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BA8BCE-1632-4DB6-B307-EA38A6B4A71D}"/>
                  </a:ext>
                </a:extLst>
              </p:cNvPr>
              <p:cNvSpPr/>
              <p:nvPr/>
            </p:nvSpPr>
            <p:spPr>
              <a:xfrm>
                <a:off x="69129" y="862329"/>
                <a:ext cx="8799663" cy="2612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continuous on an interval I which contains a critical number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that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differentiable on 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except possibly 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then: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the sign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changes from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has a relative max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the sign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changes from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has a relative min 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does not change signs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has neither max nor  min 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BA8BCE-1632-4DB6-B307-EA38A6B4A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9" y="862329"/>
                <a:ext cx="8799663" cy="2612318"/>
              </a:xfrm>
              <a:prstGeom prst="rect">
                <a:avLst/>
              </a:prstGeom>
              <a:blipFill>
                <a:blip r:embed="rId2"/>
                <a:stretch>
                  <a:fillRect l="-693" t="-466" r="-693" b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042" name="Picture 2" descr="Relative Extrema vs Absolute Extrema">
            <a:extLst>
              <a:ext uri="{FF2B5EF4-FFF2-40B4-BE49-F238E27FC236}">
                <a16:creationId xmlns:a16="http://schemas.microsoft.com/office/drawing/2014/main" id="{56C24264-E6E2-4474-A743-D387590B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48" y="3861278"/>
            <a:ext cx="36766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A382AD-23BC-4D55-9805-7461A483D6B9}"/>
              </a:ext>
            </a:extLst>
          </p:cNvPr>
          <p:cNvSpPr/>
          <p:nvPr/>
        </p:nvSpPr>
        <p:spPr>
          <a:xfrm>
            <a:off x="228458" y="182035"/>
            <a:ext cx="5614037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First derivative test for relative extrema: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1FA4A2-9496-4147-9498-1CCCF5B2A347}"/>
                  </a:ext>
                </a:extLst>
              </p:cNvPr>
              <p:cNvSpPr/>
              <p:nvPr/>
            </p:nvSpPr>
            <p:spPr>
              <a:xfrm>
                <a:off x="228458" y="958276"/>
                <a:ext cx="8081041" cy="1125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above criterion is called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first derivative test for relative extrema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Thus, to find the relative extrema of the function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we do the following: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1FA4A2-9496-4147-9498-1CCCF5B2A3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8" y="958276"/>
                <a:ext cx="8081041" cy="1125757"/>
              </a:xfrm>
              <a:prstGeom prst="rect">
                <a:avLst/>
              </a:prstGeom>
              <a:blipFill>
                <a:blip r:embed="rId2"/>
                <a:stretch>
                  <a:fillRect l="-754" t="-1081" r="-830" b="-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524BBD-B475-4F6B-B095-4E86E251F5DD}"/>
                  </a:ext>
                </a:extLst>
              </p:cNvPr>
              <p:cNvSpPr/>
              <p:nvPr/>
            </p:nvSpPr>
            <p:spPr>
              <a:xfrm>
                <a:off x="0" y="2135340"/>
                <a:ext cx="8735627" cy="2187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Step 1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2286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Step 2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find all values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or does not exist.  (These include critical numbers and points of discontinuity).</a:t>
                </a:r>
              </a:p>
              <a:p>
                <a:pPr marL="2286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Step 3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divide the real line into intervals by the points in step 2.</a:t>
                </a:r>
              </a:p>
              <a:p>
                <a:pPr indent="228600" algn="just">
                  <a:lnSpc>
                    <a:spcPct val="115000"/>
                  </a:lnSpc>
                </a:pPr>
                <a:r>
                  <a:rPr lang="en-US" sz="2000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Step 4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determine the sign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each subinterval and apply the criteria    above.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524BBD-B475-4F6B-B095-4E86E251F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35340"/>
                <a:ext cx="8735627" cy="2187587"/>
              </a:xfrm>
              <a:prstGeom prst="rect">
                <a:avLst/>
              </a:prstGeom>
              <a:blipFill>
                <a:blip r:embed="rId3"/>
                <a:stretch>
                  <a:fillRect l="-698" t="-557" r="-698" b="-4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descr="y equals f left parenthesis x right parenthesis equals x plus start fraction 4 over x plus 1 end fraction">
            <a:extLst>
              <a:ext uri="{FF2B5EF4-FFF2-40B4-BE49-F238E27FC236}">
                <a16:creationId xmlns:a16="http://schemas.microsoft.com/office/drawing/2014/main" id="{D2D915EE-4C0E-4BCC-8277-ECCBD0BB8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926838"/>
              </p:ext>
            </p:extLst>
          </p:nvPr>
        </p:nvGraphicFramePr>
        <p:xfrm>
          <a:off x="2083592" y="1156560"/>
          <a:ext cx="19812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2" name="Equation" r:id="rId3" imgW="1218960" imgH="393480" progId="Equation.DSMT4">
                  <p:embed/>
                </p:oleObj>
              </mc:Choice>
              <mc:Fallback>
                <p:oleObj name="Equation" r:id="rId3" imgW="1218960" imgH="393480" progId="Equation.DSMT4">
                  <p:embed/>
                  <p:pic>
                    <p:nvPicPr>
                      <p:cNvPr id="5" name="Object 4" descr="y equals f left parenthesis x right parenthesis equals x plus start fraction 4 over x plus 1 end fraction">
                        <a:extLst>
                          <a:ext uri="{FF2B5EF4-FFF2-40B4-BE49-F238E27FC236}">
                            <a16:creationId xmlns:a16="http://schemas.microsoft.com/office/drawing/2014/main" id="{7B478A93-2265-4520-8BE4-947CAEFDF2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592" y="1156560"/>
                        <a:ext cx="19812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3">
            <a:extLst>
              <a:ext uri="{FF2B5EF4-FFF2-40B4-BE49-F238E27FC236}">
                <a16:creationId xmlns:a16="http://schemas.microsoft.com/office/drawing/2014/main" id="{04C21502-022C-49FD-AFC7-39433ABBC8ED}"/>
              </a:ext>
            </a:extLst>
          </p:cNvPr>
          <p:cNvSpPr txBox="1">
            <a:spLocks/>
          </p:cNvSpPr>
          <p:nvPr/>
        </p:nvSpPr>
        <p:spPr>
          <a:xfrm>
            <a:off x="224177" y="530731"/>
            <a:ext cx="8307263" cy="12080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/>
              <a:t>Example1) Use the first-derivative test to find where relative extrema occur.</a:t>
            </a:r>
            <a:endParaRPr lang="en-IN" sz="2200" dirty="0"/>
          </a:p>
          <a:p>
            <a:pPr marL="0" indent="0">
              <a:buFont typeface="Arial"/>
              <a:buNone/>
            </a:pPr>
            <a:endParaRPr lang="en-IN" sz="2200" dirty="0"/>
          </a:p>
        </p:txBody>
      </p:sp>
      <p:graphicFrame>
        <p:nvGraphicFramePr>
          <p:cNvPr id="4" name="Object 3" descr="Calculation to simplify f dash left parenthesis x right parenthesis.&#10;Long description is available in notes. Press F6.">
            <a:extLst>
              <a:ext uri="{FF2B5EF4-FFF2-40B4-BE49-F238E27FC236}">
                <a16:creationId xmlns:a16="http://schemas.microsoft.com/office/drawing/2014/main" id="{ABD24C60-8B7E-40B2-BE20-419739E70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064290"/>
              </p:ext>
            </p:extLst>
          </p:nvPr>
        </p:nvGraphicFramePr>
        <p:xfrm>
          <a:off x="4432902" y="1219134"/>
          <a:ext cx="3429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3" name="Equation" r:id="rId5" imgW="2425680" imgH="482400" progId="Equation.DSMT4">
                  <p:embed/>
                </p:oleObj>
              </mc:Choice>
              <mc:Fallback>
                <p:oleObj name="Equation" r:id="rId5" imgW="2425680" imgH="482400" progId="Equation.DSMT4">
                  <p:embed/>
                  <p:pic>
                    <p:nvPicPr>
                      <p:cNvPr id="7" name="Object 6" descr="Calculation to simplify f dash left parenthesis x right parenthesis.&#10;Long description is available in notes. Press F6.">
                        <a:extLst>
                          <a:ext uri="{FF2B5EF4-FFF2-40B4-BE49-F238E27FC236}">
                            <a16:creationId xmlns:a16="http://schemas.microsoft.com/office/drawing/2014/main" id="{274B7CCA-9D1D-4DEC-BBC9-E384642C3A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902" y="1219134"/>
                        <a:ext cx="3429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BD43A505-B469-4BBF-98A3-2EED995C03C9}"/>
              </a:ext>
            </a:extLst>
          </p:cNvPr>
          <p:cNvSpPr txBox="1">
            <a:spLocks/>
          </p:cNvSpPr>
          <p:nvPr/>
        </p:nvSpPr>
        <p:spPr>
          <a:xfrm>
            <a:off x="315730" y="1912161"/>
            <a:ext cx="3883294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IN" sz="2400" dirty="0">
                <a:solidFill>
                  <a:schemeClr val="tx1"/>
                </a:solidFill>
              </a:rPr>
              <a:t>Sign chart for</a:t>
            </a:r>
          </a:p>
        </p:txBody>
      </p:sp>
      <p:pic>
        <p:nvPicPr>
          <p:cNvPr id="8" name="Picture Placeholder 4" descr="A sign chart for f dash of x equals start fraction left parenthesis x plus 3 right parenthesis left parenthesis x minus 1 right parenthesis over left parenthesis x plus 1 right parenthesis squared end fraction.&#10;Long Description is available in notes, Press F6.">
            <a:extLst>
              <a:ext uri="{FF2B5EF4-FFF2-40B4-BE49-F238E27FC236}">
                <a16:creationId xmlns:a16="http://schemas.microsoft.com/office/drawing/2014/main" id="{8CC5BCD3-67DF-47F9-9B76-F12C6E63A5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64"/>
          <a:stretch/>
        </p:blipFill>
        <p:spPr>
          <a:xfrm>
            <a:off x="315730" y="2816071"/>
            <a:ext cx="5312872" cy="223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Placeholder 5" descr="A graph for the function y equals x plus start fraction 4 over x plus 1 end fraction showing a hyperbolic curve touching y-intercept at a point little above 3. The mirror image of the curve is in third quadrant.">
            <a:extLst>
              <a:ext uri="{FF2B5EF4-FFF2-40B4-BE49-F238E27FC236}">
                <a16:creationId xmlns:a16="http://schemas.microsoft.com/office/drawing/2014/main" id="{A7C4199E-40D3-4C3C-B88E-D68A9540F2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7"/>
          <a:stretch/>
        </p:blipFill>
        <p:spPr>
          <a:xfrm>
            <a:off x="6016244" y="2597498"/>
            <a:ext cx="2812026" cy="3126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737040"/>
      </p:ext>
    </p:extLst>
  </p:cSld>
  <p:clrMapOvr>
    <a:masterClrMapping/>
  </p:clrMapOvr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052C4-6F29-46DC-9113-1B1D8BBA1238}">
  <ds:schemaRefs>
    <ds:schemaRef ds:uri="6125ffc9-2c56-435e-8267-1393444907b2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c1bd8dc-4e40-424f-a15f-9ffcd522197f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0ADEF7-6379-40D1-BC98-899DA6627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2619C5-D390-4089-99FA-A01EC1A4E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151260</TotalTime>
  <Words>1331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Noto Sans Symbols</vt:lpstr>
      <vt:lpstr>Times New Roman</vt:lpstr>
      <vt:lpstr>Verdana</vt:lpstr>
      <vt:lpstr>USHE</vt:lpstr>
      <vt:lpstr>Equation</vt:lpstr>
      <vt:lpstr>PowerPoint Presentation</vt:lpstr>
      <vt:lpstr>Chapter Objectives  </vt:lpstr>
      <vt:lpstr>13.1 Relative Extrema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/>
  <dc:creator>Ernest F. Haeussler JR. Richard s. Paul Richard J.wood</dc:creator>
  <cp:keywords/>
  <dc:description/>
  <cp:lastModifiedBy>Suliman Saleh Al-Homidan</cp:lastModifiedBy>
  <cp:revision>1194</cp:revision>
  <dcterms:modified xsi:type="dcterms:W3CDTF">2024-09-06T07:40:15Z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4350300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