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4"/>
  </p:sldMasterIdLst>
  <p:notesMasterIdLst>
    <p:notesMasterId r:id="rId21"/>
  </p:notesMasterIdLst>
  <p:handoutMasterIdLst>
    <p:handoutMasterId r:id="rId22"/>
  </p:handoutMasterIdLst>
  <p:sldIdLst>
    <p:sldId id="651" r:id="rId5"/>
    <p:sldId id="652" r:id="rId6"/>
    <p:sldId id="653" r:id="rId7"/>
    <p:sldId id="654" r:id="rId8"/>
    <p:sldId id="655" r:id="rId9"/>
    <p:sldId id="656" r:id="rId10"/>
    <p:sldId id="657" r:id="rId11"/>
    <p:sldId id="658" r:id="rId12"/>
    <p:sldId id="659" r:id="rId13"/>
    <p:sldId id="666" r:id="rId14"/>
    <p:sldId id="660" r:id="rId15"/>
    <p:sldId id="667" r:id="rId16"/>
    <p:sldId id="661" r:id="rId17"/>
    <p:sldId id="662" r:id="rId18"/>
    <p:sldId id="663" r:id="rId19"/>
    <p:sldId id="668" r:id="rId2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974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  <p15:guide id="4" pos="249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2228" userDrawn="1">
          <p15:clr>
            <a:srgbClr val="A4A3A4"/>
          </p15:clr>
        </p15:guide>
        <p15:guide id="7" pos="5534" userDrawn="1">
          <p15:clr>
            <a:srgbClr val="A4A3A4"/>
          </p15:clr>
        </p15:guide>
        <p15:guide id="8" orient="horz" pos="777" userDrawn="1">
          <p15:clr>
            <a:srgbClr val="A4A3A4"/>
          </p15:clr>
        </p15:guide>
        <p15:guide id="9" orient="horz" pos="958" userDrawn="1">
          <p15:clr>
            <a:srgbClr val="A4A3A4"/>
          </p15:clr>
        </p15:guide>
        <p15:guide id="10" pos="2109" userDrawn="1">
          <p15:clr>
            <a:srgbClr val="A4A3A4"/>
          </p15:clr>
        </p15:guide>
        <p15:guide id="11" pos="22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ffrey Holcomb" initials="" lastIdx="3" clrIdx="0"/>
  <p:cmAuthor id="1" name="Ruchi Sachdev" initials="" lastIdx="8" clrIdx="1"/>
  <p:cmAuthor id="2" name="Sarah Reusché" initials="" lastIdx="13" clrIdx="2"/>
  <p:cmAuthor id="3" name="Nitin Shankar" initials="" lastIdx="6" clrIdx="3"/>
  <p:cmAuthor id="4" name="Kristen Flathman" initials="" lastIdx="1" clrIdx="4"/>
  <p:cmAuthor id="5" name="Ben Schroeter" initials="" lastIdx="0" clrIdx="5"/>
  <p:cmAuthor id="6" name="AnnMarie Short" initials="AS" lastIdx="35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3"/>
    <a:srgbClr val="D4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F9630F-82C1-40B7-BC3A-925EFCFF5E92}">
  <a:tblStyle styleId="{40F9630F-82C1-40B7-BC3A-925EFCFF5E9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18" autoAdjust="0"/>
    <p:restoredTop sz="95856" autoAdjust="0"/>
  </p:normalViewPr>
  <p:slideViewPr>
    <p:cSldViewPr snapToGrid="0" snapToObjects="1">
      <p:cViewPr varScale="1">
        <p:scale>
          <a:sx n="114" d="100"/>
          <a:sy n="114" d="100"/>
        </p:scale>
        <p:origin x="138" y="108"/>
      </p:cViewPr>
      <p:guideLst>
        <p:guide orient="horz" pos="3974"/>
        <p:guide orient="horz" pos="414"/>
        <p:guide pos="249"/>
        <p:guide pos="2880"/>
        <p:guide orient="horz" pos="2228"/>
        <p:guide pos="5534"/>
        <p:guide orient="horz" pos="777"/>
        <p:guide orient="horz" pos="958"/>
        <p:guide pos="2109"/>
        <p:guide pos="2268"/>
      </p:guideLst>
    </p:cSldViewPr>
  </p:slideViewPr>
  <p:outlineViewPr>
    <p:cViewPr>
      <p:scale>
        <a:sx n="33" d="100"/>
        <a:sy n="33" d="100"/>
      </p:scale>
      <p:origin x="0" y="-1337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-15030"/>
    </p:cViewPr>
  </p:sorterViewPr>
  <p:notesViewPr>
    <p:cSldViewPr snapToGrid="0" snapToObjects="1">
      <p:cViewPr varScale="1">
        <p:scale>
          <a:sx n="53" d="100"/>
          <a:sy n="53" d="100"/>
        </p:scale>
        <p:origin x="2844" y="6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5CB01-6679-D646-ACB3-8B04B786C15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C0F4D-8A6F-1C4A-B6BF-1558431E4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63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710270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Opener-add copyrigh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ontent Placeholder"/>
          <p:cNvSpPr txBox="1">
            <a:spLocks noGrp="1"/>
          </p:cNvSpPr>
          <p:nvPr>
            <p:ph type="body" idx="1"/>
          </p:nvPr>
        </p:nvSpPr>
        <p:spPr>
          <a:xfrm>
            <a:off x="457200" y="816429"/>
            <a:ext cx="8229600" cy="4789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000" b="0" i="0" u="none" strike="noStrike" cap="none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ED3915-2147-4382-A599-2376CC8854D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29200" y="1600200"/>
            <a:ext cx="3657600" cy="1492250"/>
          </a:xfrm>
        </p:spPr>
        <p:txBody>
          <a:bodyPr lIns="0" tIns="0" rIns="0" bIns="0" anchor="b"/>
          <a:lstStyle>
            <a:lvl1pPr marL="101600" indent="0">
              <a:buNone/>
              <a:defRPr sz="3000"/>
            </a:lvl1pPr>
            <a:lvl2pPr marL="558800" indent="0">
              <a:buNone/>
              <a:defRPr/>
            </a:lvl2pPr>
          </a:lstStyle>
          <a:p>
            <a:pPr lvl="0"/>
            <a:r>
              <a:rPr lang="en-US" dirty="0"/>
              <a:t>Chapter #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38FD8D-0DB0-4A1A-A3F1-E26B606AC8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029200" y="3252788"/>
            <a:ext cx="3657600" cy="2873375"/>
          </a:xfrm>
        </p:spPr>
        <p:txBody>
          <a:bodyPr lIns="0" tIns="0" rIns="0" bIns="0"/>
          <a:lstStyle>
            <a:lvl1pPr marL="101600" indent="0">
              <a:buNone/>
              <a:defRPr sz="2200"/>
            </a:lvl1pPr>
          </a:lstStyle>
          <a:p>
            <a:pPr lvl="0"/>
            <a:r>
              <a:rPr lang="en-US" dirty="0"/>
              <a:t>Chapter name</a:t>
            </a:r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C5328E6C-2B17-49B8-8712-6C0E107A1D9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6335712" y="113071"/>
            <a:ext cx="2133599" cy="1828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CE0B5B1C-8858-43DC-BD75-C546F47387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69311" y="113071"/>
            <a:ext cx="551783" cy="1828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>
              <a:buSzPct val="25000"/>
              <a:defRPr/>
            </a:pPr>
            <a:fld id="{00000000-1234-1234-1234-123412341234}" type="slidenum">
              <a:rPr lang="en-US" sz="900" smtClean="0"/>
              <a:pPr algn="r">
                <a:buSzPct val="25000"/>
                <a:defRPr/>
              </a:pPr>
              <a:t>‹#›</a:t>
            </a:fld>
            <a:endParaRPr lang="en-US" sz="9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1B8939D-A957-42F9-A1B5-556D29D235A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6400801"/>
            <a:ext cx="1001713" cy="228600"/>
          </a:xfrm>
        </p:spPr>
        <p:txBody>
          <a:bodyPr anchor="ctr"/>
          <a:lstStyle>
            <a:lvl1pPr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CF87F15-2C58-4DFC-BACB-0E2C6507BCD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97088" y="6400800"/>
            <a:ext cx="6589712" cy="228600"/>
          </a:xfrm>
        </p:spPr>
        <p:txBody>
          <a:bodyPr anchor="ctr"/>
          <a:lstStyle>
            <a:lvl1pPr algn="r"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Copyright Information</a:t>
            </a:r>
          </a:p>
        </p:txBody>
      </p:sp>
      <p:pic>
        <p:nvPicPr>
          <p:cNvPr id="14" name="Picture Placeholder 21">
            <a:extLst>
              <a:ext uri="{FF2B5EF4-FFF2-40B4-BE49-F238E27FC236}">
                <a16:creationId xmlns:a16="http://schemas.microsoft.com/office/drawing/2014/main" id="{8F987953-5CEB-4D5C-853E-4A902D2036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2152" b="22152"/>
          <a:stretch>
            <a:fillRect/>
          </a:stretch>
        </p:blipFill>
        <p:spPr>
          <a:xfrm>
            <a:off x="332508" y="6382545"/>
            <a:ext cx="1153391" cy="2906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C8124B-1F34-4D41-A570-3456861FAA0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" y="1508125"/>
            <a:ext cx="4232275" cy="453390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47C4D-FEC7-45FC-9FD8-7B40A02E9C8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12713"/>
            <a:ext cx="8128000" cy="619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9355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add copyrigh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0"/>
            <a:ext cx="9144000" cy="3886200"/>
          </a:xfrm>
          <a:prstGeom prst="rect">
            <a:avLst/>
          </a:prstGeom>
          <a:solidFill>
            <a:srgbClr val="007FA3"/>
          </a:solidFill>
          <a:ln w="25400" cap="flat" cmpd="sng">
            <a:solidFill>
              <a:srgbClr val="007FA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Title Placeholder"/>
          <p:cNvSpPr txBox="1"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Font typeface="Times New Roman"/>
              <a:buNone/>
              <a:defRPr sz="3600" b="1" i="0" u="none" strike="noStrike" cap="none">
                <a:solidFill>
                  <a:schemeClr val="lt1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20" name="Content Placeholder"/>
          <p:cNvSpPr txBox="1">
            <a:spLocks noGrp="1"/>
          </p:cNvSpPr>
          <p:nvPr>
            <p:ph type="subTitle" idx="1"/>
          </p:nvPr>
        </p:nvSpPr>
        <p:spPr>
          <a:xfrm>
            <a:off x="674687" y="3962400"/>
            <a:ext cx="7794625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60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6335712" y="113071"/>
            <a:ext cx="2133599" cy="1828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69311" y="113071"/>
            <a:ext cx="551783" cy="1828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C6122C06-0248-45C8-9890-FDA2C7B0CDB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6400801"/>
            <a:ext cx="1001713" cy="228600"/>
          </a:xfrm>
        </p:spPr>
        <p:txBody>
          <a:bodyPr anchor="ctr"/>
          <a:lstStyle>
            <a:lvl1pPr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9E3F0-3064-41BA-BF34-B5D9350D8D4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836402" y="6400801"/>
            <a:ext cx="6908800" cy="228600"/>
          </a:xfrm>
        </p:spPr>
        <p:txBody>
          <a:bodyPr anchor="ctr"/>
          <a:lstStyle>
            <a:lvl1pPr algn="r"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4215940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hapter Opener-add copyrigh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Placeholder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6228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6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39" name="Content Placeholder"/>
          <p:cNvSpPr txBox="1">
            <a:spLocks noGrp="1"/>
          </p:cNvSpPr>
          <p:nvPr>
            <p:ph type="body" idx="1"/>
          </p:nvPr>
        </p:nvSpPr>
        <p:spPr>
          <a:xfrm>
            <a:off x="457200" y="816429"/>
            <a:ext cx="8229600" cy="4789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000" b="0" i="0" u="none" strike="noStrike" cap="none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ED3915-2147-4382-A599-2376CC8854D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29200" y="1600200"/>
            <a:ext cx="3657600" cy="1492250"/>
          </a:xfrm>
        </p:spPr>
        <p:txBody>
          <a:bodyPr anchor="b"/>
          <a:lstStyle>
            <a:lvl1pPr marL="101600" indent="0">
              <a:buNone/>
              <a:defRPr sz="3000"/>
            </a:lvl1pPr>
            <a:lvl2pPr marL="558800" indent="0">
              <a:buNone/>
              <a:defRPr/>
            </a:lvl2pPr>
          </a:lstStyle>
          <a:p>
            <a:pPr lvl="0"/>
            <a:r>
              <a:rPr lang="en-US" dirty="0"/>
              <a:t>Chapter #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38FD8D-0DB0-4A1A-A3F1-E26B606AC8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029200" y="3252788"/>
            <a:ext cx="3657600" cy="2873375"/>
          </a:xfrm>
        </p:spPr>
        <p:txBody>
          <a:bodyPr/>
          <a:lstStyle>
            <a:lvl1pPr marL="101600" indent="0">
              <a:buNone/>
              <a:defRPr sz="2200"/>
            </a:lvl1pPr>
          </a:lstStyle>
          <a:p>
            <a:pPr lvl="0"/>
            <a:r>
              <a:rPr lang="en-US" dirty="0"/>
              <a:t>Chapter name</a:t>
            </a:r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C5328E6C-2B17-49B8-8712-6C0E107A1D9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6335712" y="113071"/>
            <a:ext cx="2133599" cy="1828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CE0B5B1C-8858-43DC-BD75-C546F47387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69311" y="113071"/>
            <a:ext cx="551783" cy="1828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>
              <a:buSzPct val="25000"/>
              <a:defRPr/>
            </a:pPr>
            <a:fld id="{00000000-1234-1234-1234-123412341234}" type="slidenum">
              <a:rPr lang="en-US" sz="900" smtClean="0"/>
              <a:pPr algn="r">
                <a:buSzPct val="25000"/>
                <a:defRPr/>
              </a:pPr>
              <a:t>‹#›</a:t>
            </a:fld>
            <a:endParaRPr lang="en-US" sz="900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CF87F15-2C58-4DFC-BACB-0E2C6507BCD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97088" y="6400800"/>
            <a:ext cx="6589712" cy="228600"/>
          </a:xfrm>
        </p:spPr>
        <p:txBody>
          <a:bodyPr lIns="0" tIns="0" rIns="0" bIns="0" anchor="ctr"/>
          <a:lstStyle>
            <a:lvl1pPr algn="r"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Copyright Information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49B39A-AC01-4073-85EF-922E8DBA6C0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" y="1517650"/>
            <a:ext cx="4178300" cy="4608513"/>
          </a:xfrm>
        </p:spPr>
        <p:txBody>
          <a:bodyPr/>
          <a:lstStyle/>
          <a:p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E7D8767-4141-4147-B2D2-9763C8CD3C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" y="6291263"/>
            <a:ext cx="1262063" cy="566737"/>
          </a:xfr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5355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10972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400" b="1" i="0" u="none" strike="noStrike" cap="none">
                <a:solidFill>
                  <a:srgbClr val="007FA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 sz="3600" dirty="0">
                <a:latin typeface="+mj-lt"/>
              </a:rPr>
              <a:t>Click to add title</a:t>
            </a:r>
            <a:endParaRPr dirty="0"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284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6032" marR="0" lvl="0" indent="-154432" algn="l" rtl="0">
              <a:spcBef>
                <a:spcPts val="15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6335712" y="113071"/>
            <a:ext cx="2133599" cy="1828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69311" y="113071"/>
            <a:ext cx="551783" cy="1828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>
              <a:buSzPct val="25000"/>
              <a:defRPr/>
            </a:pPr>
            <a:fld id="{00000000-1234-1234-1234-123412341234}" type="slidenum">
              <a:rPr lang="en-US" sz="900" smtClean="0"/>
              <a:pPr algn="r">
                <a:buSzPct val="25000"/>
                <a:defRPr/>
              </a:pPr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4664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64" r:id="rId2"/>
    <p:sldLayoutId id="214748368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36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1.jp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18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19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07C13558-A70A-4A47-A432-FD9C9C03056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4552" y="160971"/>
            <a:ext cx="7111769" cy="1115690"/>
          </a:xfrm>
        </p:spPr>
        <p:txBody>
          <a:bodyPr wrap="square" lIns="0" tIns="0" rIns="0" bIns="0" anchor="ctr">
            <a:spAutoFit/>
          </a:bodyPr>
          <a:lstStyle/>
          <a:p>
            <a:pPr marL="0"/>
            <a:r>
              <a:rPr lang="en-US" dirty="0">
                <a:solidFill>
                  <a:srgbClr val="0070C0"/>
                </a:solidFill>
              </a:rPr>
              <a:t>Chapter 13: </a:t>
            </a:r>
            <a:r>
              <a:rPr lang="en-IN" dirty="0">
                <a:solidFill>
                  <a:srgbClr val="0070C0"/>
                </a:solidFill>
              </a:rPr>
              <a:t>Curve Sketching</a:t>
            </a:r>
          </a:p>
          <a:p>
            <a:pPr marL="0"/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0106B74F-60F8-4381-81B7-F1067E6AA8EA}"/>
              </a:ext>
            </a:extLst>
          </p:cNvPr>
          <p:cNvSpPr txBox="1">
            <a:spLocks/>
          </p:cNvSpPr>
          <p:nvPr/>
        </p:nvSpPr>
        <p:spPr>
          <a:xfrm>
            <a:off x="194552" y="933681"/>
            <a:ext cx="8949447" cy="3323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>
                <a:solidFill>
                  <a:srgbClr val="007FA3"/>
                </a:solidFill>
                <a:sym typeface="Times New Roman"/>
              </a:rPr>
              <a:t>13.1)</a:t>
            </a:r>
            <a:r>
              <a:rPr lang="en-US" sz="3600" dirty="0">
                <a:sym typeface="Times New Roman"/>
              </a:rPr>
              <a:t> Relative Extrema</a:t>
            </a:r>
          </a:p>
          <a:p>
            <a:r>
              <a:rPr lang="en-US" sz="3600" dirty="0">
                <a:solidFill>
                  <a:srgbClr val="007FA3"/>
                </a:solidFill>
                <a:sym typeface="Times New Roman"/>
              </a:rPr>
              <a:t>13.2)</a:t>
            </a:r>
            <a:r>
              <a:rPr lang="en-US" sz="3600" dirty="0">
                <a:sym typeface="Times New Roman"/>
              </a:rPr>
              <a:t> Absolute Extrema on a Closed </a:t>
            </a:r>
            <a:r>
              <a:rPr lang="en-US" sz="3200" dirty="0">
                <a:sym typeface="Times New Roman"/>
              </a:rPr>
              <a:t>Interval</a:t>
            </a:r>
          </a:p>
          <a:p>
            <a:r>
              <a:rPr lang="en-US" sz="3600" dirty="0">
                <a:solidFill>
                  <a:srgbClr val="007FA3"/>
                </a:solidFill>
                <a:sym typeface="Times New Roman"/>
              </a:rPr>
              <a:t>13.3)</a:t>
            </a:r>
            <a:r>
              <a:rPr lang="en-US" sz="3600" dirty="0">
                <a:sym typeface="Times New Roman"/>
              </a:rPr>
              <a:t> Concavity</a:t>
            </a:r>
          </a:p>
          <a:p>
            <a:r>
              <a:rPr lang="en-US" sz="3600" dirty="0">
                <a:solidFill>
                  <a:srgbClr val="007FA3"/>
                </a:solidFill>
                <a:sym typeface="Times New Roman"/>
              </a:rPr>
              <a:t>13.4)</a:t>
            </a:r>
            <a:r>
              <a:rPr lang="en-US" sz="3600" dirty="0">
                <a:sym typeface="Times New Roman"/>
              </a:rPr>
              <a:t> The Second-Derivative Test</a:t>
            </a:r>
          </a:p>
          <a:p>
            <a:r>
              <a:rPr lang="en-US" sz="3600" dirty="0">
                <a:solidFill>
                  <a:srgbClr val="007FA3"/>
                </a:solidFill>
                <a:sym typeface="Times New Roman"/>
              </a:rPr>
              <a:t>13.5)</a:t>
            </a:r>
            <a:r>
              <a:rPr lang="en-US" sz="3600" dirty="0">
                <a:sym typeface="Times New Roman"/>
              </a:rPr>
              <a:t> Asymptotes</a:t>
            </a:r>
          </a:p>
          <a:p>
            <a:r>
              <a:rPr lang="en-US" sz="3600" dirty="0">
                <a:solidFill>
                  <a:srgbClr val="007FA3"/>
                </a:solidFill>
                <a:sym typeface="Times New Roman"/>
              </a:rPr>
              <a:t>13.6)</a:t>
            </a:r>
            <a:r>
              <a:rPr lang="en-US" sz="3600" dirty="0">
                <a:sym typeface="Times New Roman"/>
              </a:rPr>
              <a:t> Applied Maxima and Minima</a:t>
            </a:r>
          </a:p>
        </p:txBody>
      </p:sp>
    </p:spTree>
    <p:extLst>
      <p:ext uri="{BB962C8B-B14F-4D97-AF65-F5344CB8AC3E}">
        <p14:creationId xmlns:p14="http://schemas.microsoft.com/office/powerpoint/2010/main" val="3677769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7D27-C515-480D-BE71-22C36CAEB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115388"/>
            <a:ext cx="8389938" cy="738633"/>
          </a:xfrm>
        </p:spPr>
        <p:txBody>
          <a:bodyPr anchor="ctr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Chapter Objectives 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B0F68BE-1A2A-4C6F-B329-CD88182D2541}"/>
              </a:ext>
            </a:extLst>
          </p:cNvPr>
          <p:cNvSpPr txBox="1">
            <a:spLocks/>
          </p:cNvSpPr>
          <p:nvPr/>
        </p:nvSpPr>
        <p:spPr>
          <a:xfrm>
            <a:off x="395287" y="1011501"/>
            <a:ext cx="8389938" cy="590931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find when a function is increasing or decreasing, to find critical values, to locate relative maxima and relative minima, and to state the first-derivative test. Also, to sketch the graph of a function by using the information obtained from the first derivative.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find extreme values on a closed interval.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test a function for concavity and inflection points. To sketch curves with the aid of the information obtained from both first and second derivatives.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locate relative extrema by applying the second-derivative test.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determine horizontal and vertical asymptotes for a curve and to sketch the graphs of functions having asymptotes.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model situations involving maximizing or minimizing a quantity.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892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362D2-E9F7-43A1-9F5A-5CF31BD4E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06825"/>
            <a:ext cx="8389937" cy="570442"/>
          </a:xfrm>
        </p:spPr>
        <p:txBody>
          <a:bodyPr lIns="0" tIns="0" rIns="0" bIns="0" anchor="ctr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13.1 Relative Extrema</a:t>
            </a:r>
            <a:endParaRPr lang="en-US" sz="28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298CA5F-887D-43ED-93BA-3CC479D3F89B}"/>
                  </a:ext>
                </a:extLst>
              </p:cNvPr>
              <p:cNvSpPr/>
              <p:nvPr/>
            </p:nvSpPr>
            <p:spPr>
              <a:xfrm>
                <a:off x="236227" y="1014203"/>
                <a:ext cx="7764546" cy="10224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en-US" sz="1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Definitions: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be a function defined on an interval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𝐼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The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said to be </a:t>
                </a:r>
                <a:r>
                  <a:rPr lang="en-US" sz="1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increasing </a:t>
                </a:r>
                <a:r>
                  <a:rPr 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on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𝐼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whenever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⇒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)&lt;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and it is </a:t>
                </a:r>
                <a:r>
                  <a:rPr lang="en-US" sz="1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decreasing</a:t>
                </a:r>
                <a:r>
                  <a:rPr 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on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𝐼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whenever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⇒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)&gt;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298CA5F-887D-43ED-93BA-3CC479D3F8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7" y="1014203"/>
                <a:ext cx="7764546" cy="1022459"/>
              </a:xfrm>
              <a:prstGeom prst="rect">
                <a:avLst/>
              </a:prstGeom>
              <a:blipFill>
                <a:blip r:embed="rId2"/>
                <a:stretch>
                  <a:fillRect l="-707" t="-1190" r="-62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EBABB29-4D82-432C-A3B9-291C936FDF81}"/>
              </a:ext>
            </a:extLst>
          </p:cNvPr>
          <p:cNvSpPr/>
          <p:nvPr/>
        </p:nvSpPr>
        <p:spPr>
          <a:xfrm>
            <a:off x="879050" y="2507021"/>
            <a:ext cx="4740515" cy="417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Criteria for increasing and decreasing: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2E248F9-46E1-4A1F-81F5-262E463BD1C0}"/>
                  </a:ext>
                </a:extLst>
              </p:cNvPr>
              <p:cNvSpPr/>
              <p:nvPr/>
            </p:nvSpPr>
            <p:spPr>
              <a:xfrm>
                <a:off x="553232" y="3095906"/>
                <a:ext cx="5856168" cy="13410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Assume that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is differentiable on an interval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𝐼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</a:t>
                </a:r>
              </a:p>
              <a:p>
                <a:pPr>
                  <a:lnSpc>
                    <a:spcPct val="115000"/>
                  </a:lnSpc>
                </a:pP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15000"/>
                  </a:lnSpc>
                </a:pP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𝒇</m:t>
                        </m:r>
                      </m:e>
                      <m:sup>
                        <m:r>
                          <a:rPr lang="en-US" sz="1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&gt;</m:t>
                    </m:r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on </a:t>
                </a:r>
                <a:r>
                  <a:rPr lang="en-US" sz="1800" b="1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⇒</m:t>
                    </m:r>
                  </m:oMath>
                </a14:m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𝒇</m:t>
                    </m:r>
                  </m:oMath>
                </a14:m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increasing on </a:t>
                </a:r>
                <a:r>
                  <a:rPr lang="en-US" sz="1800" b="1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    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and    if</a:t>
                </a:r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𝒇</m:t>
                        </m:r>
                      </m:e>
                      <m:sup>
                        <m:r>
                          <a:rPr lang="en-US" sz="1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on I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⇒</m:t>
                    </m:r>
                  </m:oMath>
                </a14:m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𝒇</m:t>
                    </m:r>
                  </m:oMath>
                </a14:m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decreasing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2E248F9-46E1-4A1F-81F5-262E463BD1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32" y="3095906"/>
                <a:ext cx="5856168" cy="1341008"/>
              </a:xfrm>
              <a:prstGeom prst="rect">
                <a:avLst/>
              </a:prstGeom>
              <a:blipFill>
                <a:blip r:embed="rId3"/>
                <a:stretch>
                  <a:fillRect l="-938" t="-1364" r="-833" b="-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64C56B7-BBDD-49DA-A758-92EE42FBDE00}"/>
                  </a:ext>
                </a:extLst>
              </p:cNvPr>
              <p:cNvSpPr/>
              <p:nvPr/>
            </p:nvSpPr>
            <p:spPr>
              <a:xfrm>
                <a:off x="553232" y="4615900"/>
                <a:ext cx="6442372" cy="3853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en-US" sz="1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Remark: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To find intervals on which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increasing or decreasing: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64C56B7-BBDD-49DA-A758-92EE42FBDE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32" y="4615900"/>
                <a:ext cx="6442372" cy="385362"/>
              </a:xfrm>
              <a:prstGeom prst="rect">
                <a:avLst/>
              </a:prstGeom>
              <a:blipFill>
                <a:blip r:embed="rId4"/>
                <a:stretch>
                  <a:fillRect l="-851" t="-3175" b="-25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B69657-9B9F-4DA6-9D08-F5D260E082D8}"/>
                  </a:ext>
                </a:extLst>
              </p:cNvPr>
              <p:cNvSpPr/>
              <p:nvPr/>
            </p:nvSpPr>
            <p:spPr>
              <a:xfrm>
                <a:off x="486539" y="5343289"/>
                <a:ext cx="8389937" cy="13410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 marR="0" algn="just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u="sng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Step 1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and find all points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)=0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or does not exist.</a:t>
                </a:r>
              </a:p>
              <a:p>
                <a:pPr marL="228600" marR="0" algn="just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u="sng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Step 2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divide the real line at the points in steps 1 into open intervals,</a:t>
                </a:r>
              </a:p>
              <a:p>
                <a:pPr marL="228600" marR="0" algn="just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u="sng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Step 3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check the sign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on each subinterval and apply the criteria above.</a:t>
                </a:r>
              </a:p>
              <a:p>
                <a:pPr marL="228600" marR="0" algn="just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(We shall consider only open intervals)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B69657-9B9F-4DA6-9D08-F5D260E082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39" y="5343289"/>
                <a:ext cx="8389937" cy="1341008"/>
              </a:xfrm>
              <a:prstGeom prst="rect">
                <a:avLst/>
              </a:prstGeom>
              <a:blipFill>
                <a:blip r:embed="rId5"/>
                <a:stretch>
                  <a:fillRect t="-1364" b="-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78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 descr="A graph for the function y equals f of x.&#10;Long Description is available in notes, Press F6.">
            <a:extLst>
              <a:ext uri="{FF2B5EF4-FFF2-40B4-BE49-F238E27FC236}">
                <a16:creationId xmlns:a16="http://schemas.microsoft.com/office/drawing/2014/main" id="{550C9271-37C7-4CAF-A062-2CACA9AC7A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08"/>
          <a:stretch/>
        </p:blipFill>
        <p:spPr>
          <a:xfrm>
            <a:off x="2185634" y="1608934"/>
            <a:ext cx="4169044" cy="23473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C1A26315-4A8A-41B2-8CD7-324A00243C9D}"/>
              </a:ext>
            </a:extLst>
          </p:cNvPr>
          <p:cNvSpPr txBox="1">
            <a:spLocks/>
          </p:cNvSpPr>
          <p:nvPr/>
        </p:nvSpPr>
        <p:spPr>
          <a:xfrm>
            <a:off x="1293783" y="4257502"/>
            <a:ext cx="613030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56032" marR="0" lvl="0" indent="-154432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/>
              <a:t>Increasing or decreasing nature of function.</a:t>
            </a:r>
          </a:p>
        </p:txBody>
      </p:sp>
    </p:spTree>
    <p:extLst>
      <p:ext uri="{BB962C8B-B14F-4D97-AF65-F5344CB8AC3E}">
        <p14:creationId xmlns:p14="http://schemas.microsoft.com/office/powerpoint/2010/main" val="345911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0F0508-082E-4F0F-840E-ABE6A480FA7E}"/>
                  </a:ext>
                </a:extLst>
              </p:cNvPr>
              <p:cNvSpPr/>
              <p:nvPr/>
            </p:nvSpPr>
            <p:spPr>
              <a:xfrm>
                <a:off x="144544" y="298100"/>
                <a:ext cx="8431286" cy="10224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en-US" sz="1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Definitions</a:t>
                </a:r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The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said to have </a:t>
                </a:r>
                <a:r>
                  <a:rPr lang="en-US" sz="1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relative maximum</a:t>
                </a:r>
                <a:r>
                  <a:rPr lang="en-US" sz="1800" b="1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at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for all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in a small interval containing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and it has </a:t>
                </a:r>
                <a:r>
                  <a:rPr lang="en-US" sz="1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relative  minimum at</a:t>
                </a:r>
                <a:r>
                  <a:rPr lang="en-US" sz="1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)≤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for all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in a small interval containing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0F0508-082E-4F0F-840E-ABE6A480FA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44" y="298100"/>
                <a:ext cx="8431286" cy="1022459"/>
              </a:xfrm>
              <a:prstGeom prst="rect">
                <a:avLst/>
              </a:prstGeom>
              <a:blipFill>
                <a:blip r:embed="rId2"/>
                <a:stretch>
                  <a:fillRect l="-651" t="-1786" r="-5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8DCCA15-5DD0-4350-8A57-A8AD41F93687}"/>
                  </a:ext>
                </a:extLst>
              </p:cNvPr>
              <p:cNvSpPr/>
              <p:nvPr/>
            </p:nvSpPr>
            <p:spPr>
              <a:xfrm>
                <a:off x="144544" y="1600829"/>
                <a:ext cx="8298121" cy="10224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en-US" sz="1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Definitions</a:t>
                </a:r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The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said to have </a:t>
                </a:r>
                <a:r>
                  <a:rPr lang="en-US" sz="1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absolute maximum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at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for all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x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in the domain of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and it has </a:t>
                </a:r>
                <a:r>
                  <a:rPr lang="en-US" sz="1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absolute minimum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at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)≤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for all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x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in the domain of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8DCCA15-5DD0-4350-8A57-A8AD41F936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44" y="1600829"/>
                <a:ext cx="8298121" cy="1022459"/>
              </a:xfrm>
              <a:prstGeom prst="rect">
                <a:avLst/>
              </a:prstGeom>
              <a:blipFill>
                <a:blip r:embed="rId3"/>
                <a:stretch>
                  <a:fillRect l="-661" t="-1796" r="-588" b="-8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Placeholder 3" descr="A graph showing relative maxima and relative minima.">
            <a:extLst>
              <a:ext uri="{FF2B5EF4-FFF2-40B4-BE49-F238E27FC236}">
                <a16:creationId xmlns:a16="http://schemas.microsoft.com/office/drawing/2014/main" id="{D0E0EB48-5DE1-472D-8CF9-87F10C2D65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22"/>
          <a:stretch/>
        </p:blipFill>
        <p:spPr>
          <a:xfrm>
            <a:off x="1311909" y="3257033"/>
            <a:ext cx="6344239" cy="21595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105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89F9448-8519-4694-9A74-75E35DC0B351}"/>
                  </a:ext>
                </a:extLst>
              </p:cNvPr>
              <p:cNvSpPr/>
              <p:nvPr/>
            </p:nvSpPr>
            <p:spPr>
              <a:xfrm>
                <a:off x="94270" y="287273"/>
                <a:ext cx="8801156" cy="7718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en-US" sz="20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Theorem</a:t>
                </a:r>
                <a:r>
                  <a:rPr lang="en-US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If the function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has relative extrema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does not exist.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89F9448-8519-4694-9A74-75E35DC0B3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70" y="287273"/>
                <a:ext cx="8801156" cy="771814"/>
              </a:xfrm>
              <a:prstGeom prst="rect">
                <a:avLst/>
              </a:prstGeom>
              <a:blipFill>
                <a:blip r:embed="rId2"/>
                <a:stretch>
                  <a:fillRect l="-693" t="-1575" r="-416" b="-13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640016D-2190-4A18-ACE6-13DAB96F8865}"/>
                  </a:ext>
                </a:extLst>
              </p:cNvPr>
              <p:cNvSpPr/>
              <p:nvPr/>
            </p:nvSpPr>
            <p:spPr>
              <a:xfrm>
                <a:off x="94269" y="1180180"/>
                <a:ext cx="8730135" cy="11257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en-US" sz="20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Definitions</a:t>
                </a:r>
                <a:r>
                  <a:rPr lang="en-US" sz="20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000" u="sng" dirty="0">
                    <a:solidFill>
                      <a:srgbClr val="943634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 the domain of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called </a:t>
                </a:r>
                <a:r>
                  <a:rPr lang="en-US" sz="20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critical number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does not exist. In this case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</a:t>
                </a:r>
                <a:r>
                  <a:rPr lang="en-US" sz="20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critical value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and the point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called </a:t>
                </a:r>
                <a:r>
                  <a:rPr lang="en-US" sz="20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critical point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640016D-2190-4A18-ACE6-13DAB96F88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69" y="1180180"/>
                <a:ext cx="8730135" cy="1125757"/>
              </a:xfrm>
              <a:prstGeom prst="rect">
                <a:avLst/>
              </a:prstGeom>
              <a:blipFill>
                <a:blip r:embed="rId3"/>
                <a:stretch>
                  <a:fillRect l="-698" t="-1630" r="-698" b="-9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8F85F6C-A005-4B27-B53A-81C5E13AB5DD}"/>
                  </a:ext>
                </a:extLst>
              </p:cNvPr>
              <p:cNvSpPr/>
              <p:nvPr/>
            </p:nvSpPr>
            <p:spPr>
              <a:xfrm>
                <a:off x="94270" y="2813483"/>
                <a:ext cx="8650236" cy="1859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en-US" sz="2000" b="1" u="sng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Remark</a:t>
                </a:r>
                <a:r>
                  <a:rPr lang="en-US" sz="2000" b="1" u="sng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the critical number must be in the domain of the function. The function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has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The number </a:t>
                </a:r>
                <a:r>
                  <a:rPr lang="en-US" sz="20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x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1 is not a critical number because it is not in the domain of the function. While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has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3 </m:t>
                        </m:r>
                        <m:rad>
                          <m:ra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and so </a:t>
                </a:r>
                <a:r>
                  <a:rPr lang="en-US" sz="20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x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0 is a critical number.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8F85F6C-A005-4B27-B53A-81C5E13AB5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70" y="2813483"/>
                <a:ext cx="8650236" cy="1859035"/>
              </a:xfrm>
              <a:prstGeom prst="rect">
                <a:avLst/>
              </a:prstGeom>
              <a:blipFill>
                <a:blip r:embed="rId4"/>
                <a:stretch>
                  <a:fillRect l="-705" t="-987" r="-775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A8B32E5-5571-4981-A1E7-3A7D9A513949}"/>
                  </a:ext>
                </a:extLst>
              </p:cNvPr>
              <p:cNvSpPr/>
              <p:nvPr/>
            </p:nvSpPr>
            <p:spPr>
              <a:xfrm>
                <a:off x="521708" y="5109779"/>
                <a:ext cx="7139721" cy="10224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en-US" sz="1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Remark 1</a:t>
                </a:r>
                <a:r>
                  <a:rPr lang="en-US" sz="18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to find the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x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– intercepts of the function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we put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)=0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and we solve for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x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and to find the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y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– intercept, we put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x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0 and solve for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y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A8B32E5-5571-4981-A1E7-3A7D9A5139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708" y="5109779"/>
                <a:ext cx="7139721" cy="1022459"/>
              </a:xfrm>
              <a:prstGeom prst="rect">
                <a:avLst/>
              </a:prstGeom>
              <a:blipFill>
                <a:blip r:embed="rId5"/>
                <a:stretch>
                  <a:fillRect l="-769" t="-1190" r="-683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917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3B52D7-AAB3-412B-8C97-4CC45692E1D6}"/>
              </a:ext>
            </a:extLst>
          </p:cNvPr>
          <p:cNvSpPr/>
          <p:nvPr/>
        </p:nvSpPr>
        <p:spPr>
          <a:xfrm>
            <a:off x="0" y="121362"/>
            <a:ext cx="4084773" cy="483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Criteria for relative extrema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2BA8BCE-1632-4DB6-B307-EA38A6B4A71D}"/>
                  </a:ext>
                </a:extLst>
              </p:cNvPr>
              <p:cNvSpPr/>
              <p:nvPr/>
            </p:nvSpPr>
            <p:spPr>
              <a:xfrm>
                <a:off x="69129" y="862329"/>
                <a:ext cx="8799663" cy="2612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Suppose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continuous on an interval I which contains a critical number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that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differentiable on </a:t>
                </a:r>
                <a:r>
                  <a:rPr lang="en-US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except possibly at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 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then:</a:t>
                </a:r>
              </a:p>
              <a:p>
                <a:pPr marL="342900" lvl="0" indent="-342900" algn="just">
                  <a:lnSpc>
                    <a:spcPct val="115000"/>
                  </a:lnSpc>
                  <a:buFont typeface="+mj-lt"/>
                  <a:buAutoNum type="alphaLcParenR"/>
                </a:pP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if the sign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changes from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positive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to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negative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⇒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has a relative max 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342900" lvl="0" indent="-342900" algn="just">
                  <a:lnSpc>
                    <a:spcPct val="115000"/>
                  </a:lnSpc>
                  <a:buFont typeface="+mj-lt"/>
                  <a:buAutoNum type="alphaLcParenR"/>
                </a:pP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if the sign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changes from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negative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to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positive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⇒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has a relative min at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 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342900" marR="0" lvl="0" indent="-342900" algn="just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/>
                </a:pP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does not change signs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⇒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has neither max nor  min at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2BA8BCE-1632-4DB6-B307-EA38A6B4A7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9" y="862329"/>
                <a:ext cx="8799663" cy="2612318"/>
              </a:xfrm>
              <a:prstGeom prst="rect">
                <a:avLst/>
              </a:prstGeom>
              <a:blipFill>
                <a:blip r:embed="rId2"/>
                <a:stretch>
                  <a:fillRect l="-693" t="-466" r="-693" b="-4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7042" name="Picture 2" descr="Relative Extrema vs Absolute Extrema">
            <a:extLst>
              <a:ext uri="{FF2B5EF4-FFF2-40B4-BE49-F238E27FC236}">
                <a16:creationId xmlns:a16="http://schemas.microsoft.com/office/drawing/2014/main" id="{56C24264-E6E2-4474-A743-D387590B6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448" y="3861278"/>
            <a:ext cx="367665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10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A382AD-23BC-4D55-9805-7461A483D6B9}"/>
              </a:ext>
            </a:extLst>
          </p:cNvPr>
          <p:cNvSpPr/>
          <p:nvPr/>
        </p:nvSpPr>
        <p:spPr>
          <a:xfrm>
            <a:off x="228458" y="182035"/>
            <a:ext cx="5614037" cy="483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b="1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First derivative test for relative extrema: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A1FA4A2-9496-4147-9498-1CCCF5B2A347}"/>
                  </a:ext>
                </a:extLst>
              </p:cNvPr>
              <p:cNvSpPr/>
              <p:nvPr/>
            </p:nvSpPr>
            <p:spPr>
              <a:xfrm>
                <a:off x="228458" y="958276"/>
                <a:ext cx="8081041" cy="11257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above criterion is called </a:t>
                </a:r>
                <a:r>
                  <a:rPr lang="en-US" sz="20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first derivative test for relative extrema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Thus, to find the relative extrema of the function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we do the following: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A1FA4A2-9496-4147-9498-1CCCF5B2A3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8" y="958276"/>
                <a:ext cx="8081041" cy="1125757"/>
              </a:xfrm>
              <a:prstGeom prst="rect">
                <a:avLst/>
              </a:prstGeom>
              <a:blipFill>
                <a:blip r:embed="rId2"/>
                <a:stretch>
                  <a:fillRect l="-754" t="-1081" r="-830" b="-8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6524BBD-B475-4F6B-B095-4E86E251F5DD}"/>
                  </a:ext>
                </a:extLst>
              </p:cNvPr>
              <p:cNvSpPr/>
              <p:nvPr/>
            </p:nvSpPr>
            <p:spPr>
              <a:xfrm>
                <a:off x="0" y="2135340"/>
                <a:ext cx="8735627" cy="21875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 marR="0" algn="just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u="sng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Step 1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</a:t>
                </a:r>
              </a:p>
              <a:p>
                <a:pPr marL="228600" marR="0" algn="just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u="sng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Step 2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find all values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or does not exist.  (These include critical numbers and points of discontinuity).</a:t>
                </a:r>
              </a:p>
              <a:p>
                <a:pPr marL="228600" marR="0" algn="just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u="sng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Step 3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divide the real line into intervals by the points in step 2.</a:t>
                </a:r>
              </a:p>
              <a:p>
                <a:pPr indent="228600" algn="just">
                  <a:lnSpc>
                    <a:spcPct val="115000"/>
                  </a:lnSpc>
                </a:pPr>
                <a:r>
                  <a:rPr lang="en-US" sz="2000" u="sng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Step 4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determine the sign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on each subinterval and apply the criteria    above.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6524BBD-B475-4F6B-B095-4E86E251F5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35340"/>
                <a:ext cx="8735627" cy="2187587"/>
              </a:xfrm>
              <a:prstGeom prst="rect">
                <a:avLst/>
              </a:prstGeom>
              <a:blipFill>
                <a:blip r:embed="rId3"/>
                <a:stretch>
                  <a:fillRect l="-698" t="-557" r="-698" b="-4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44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descr="y equals f left parenthesis x right parenthesis equals x plus start fraction 4 over x plus 1 end fraction">
            <a:extLst>
              <a:ext uri="{FF2B5EF4-FFF2-40B4-BE49-F238E27FC236}">
                <a16:creationId xmlns:a16="http://schemas.microsoft.com/office/drawing/2014/main" id="{D2D915EE-4C0E-4BCC-8277-ECCBD0BB8D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926838"/>
              </p:ext>
            </p:extLst>
          </p:nvPr>
        </p:nvGraphicFramePr>
        <p:xfrm>
          <a:off x="2083592" y="1156560"/>
          <a:ext cx="1981200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8" name="Equation" r:id="rId3" imgW="1218960" imgH="393480" progId="Equation.DSMT4">
                  <p:embed/>
                </p:oleObj>
              </mc:Choice>
              <mc:Fallback>
                <p:oleObj name="Equation" r:id="rId3" imgW="1218960" imgH="393480" progId="Equation.DSMT4">
                  <p:embed/>
                  <p:pic>
                    <p:nvPicPr>
                      <p:cNvPr id="5" name="Object 4" descr="y equals f left parenthesis x right parenthesis equals x plus start fraction 4 over x plus 1 end fraction">
                        <a:extLst>
                          <a:ext uri="{FF2B5EF4-FFF2-40B4-BE49-F238E27FC236}">
                            <a16:creationId xmlns:a16="http://schemas.microsoft.com/office/drawing/2014/main" id="{7B478A93-2265-4520-8BE4-947CAEFDF2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3592" y="1156560"/>
                        <a:ext cx="1981200" cy="668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04C21502-022C-49FD-AFC7-39433ABBC8ED}"/>
              </a:ext>
            </a:extLst>
          </p:cNvPr>
          <p:cNvSpPr txBox="1">
            <a:spLocks/>
          </p:cNvSpPr>
          <p:nvPr/>
        </p:nvSpPr>
        <p:spPr>
          <a:xfrm>
            <a:off x="224177" y="530731"/>
            <a:ext cx="8307263" cy="12080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56032" marR="0" lvl="0" indent="-154432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Example1) Use the first-derivative test to find where relative extrema occur.</a:t>
            </a:r>
            <a:endParaRPr lang="en-IN" sz="2200" dirty="0"/>
          </a:p>
          <a:p>
            <a:pPr marL="0" indent="0">
              <a:buFont typeface="Arial"/>
              <a:buNone/>
            </a:pPr>
            <a:endParaRPr lang="en-IN" sz="2200" dirty="0"/>
          </a:p>
        </p:txBody>
      </p:sp>
      <p:graphicFrame>
        <p:nvGraphicFramePr>
          <p:cNvPr id="4" name="Object 3" descr="Calculation to simplify f dash left parenthesis x right parenthesis.&#10;Long description is available in notes. Press F6.">
            <a:extLst>
              <a:ext uri="{FF2B5EF4-FFF2-40B4-BE49-F238E27FC236}">
                <a16:creationId xmlns:a16="http://schemas.microsoft.com/office/drawing/2014/main" id="{ABD24C60-8B7E-40B2-BE20-419739E709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064290"/>
              </p:ext>
            </p:extLst>
          </p:nvPr>
        </p:nvGraphicFramePr>
        <p:xfrm>
          <a:off x="4432902" y="1219134"/>
          <a:ext cx="3429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9" name="Equation" r:id="rId5" imgW="2425680" imgH="482400" progId="Equation.DSMT4">
                  <p:embed/>
                </p:oleObj>
              </mc:Choice>
              <mc:Fallback>
                <p:oleObj name="Equation" r:id="rId5" imgW="2425680" imgH="482400" progId="Equation.DSMT4">
                  <p:embed/>
                  <p:pic>
                    <p:nvPicPr>
                      <p:cNvPr id="7" name="Object 6" descr="Calculation to simplify f dash left parenthesis x right parenthesis.&#10;Long description is available in notes. Press F6.">
                        <a:extLst>
                          <a:ext uri="{FF2B5EF4-FFF2-40B4-BE49-F238E27FC236}">
                            <a16:creationId xmlns:a16="http://schemas.microsoft.com/office/drawing/2014/main" id="{274B7CCA-9D1D-4DEC-BBC9-E384642C3A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2902" y="1219134"/>
                        <a:ext cx="34290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BD43A505-B469-4BBF-98A3-2EED995C03C9}"/>
              </a:ext>
            </a:extLst>
          </p:cNvPr>
          <p:cNvSpPr txBox="1">
            <a:spLocks/>
          </p:cNvSpPr>
          <p:nvPr/>
        </p:nvSpPr>
        <p:spPr>
          <a:xfrm>
            <a:off x="315730" y="1912161"/>
            <a:ext cx="3883294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56032" marR="0" lvl="0" indent="-154432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IN" sz="2400" dirty="0">
                <a:solidFill>
                  <a:schemeClr val="tx1"/>
                </a:solidFill>
              </a:rPr>
              <a:t>Sign chart for</a:t>
            </a:r>
          </a:p>
        </p:txBody>
      </p:sp>
      <p:pic>
        <p:nvPicPr>
          <p:cNvPr id="8" name="Picture Placeholder 4" descr="A sign chart for f dash of x equals start fraction left parenthesis x plus 3 right parenthesis left parenthesis x minus 1 right parenthesis over left parenthesis x plus 1 right parenthesis squared end fraction.&#10;Long Description is available in notes, Press F6.">
            <a:extLst>
              <a:ext uri="{FF2B5EF4-FFF2-40B4-BE49-F238E27FC236}">
                <a16:creationId xmlns:a16="http://schemas.microsoft.com/office/drawing/2014/main" id="{8CC5BCD3-67DF-47F9-9B76-F12C6E63A5C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64"/>
          <a:stretch/>
        </p:blipFill>
        <p:spPr>
          <a:xfrm>
            <a:off x="315730" y="2816071"/>
            <a:ext cx="5312872" cy="2239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2737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aph for the function y equals x plus start fraction 4 over x plus 1 end fraction showing a hyperbolic curve touching y-intercept at a point little above 3. The mirror image of the curve is in third quadrant.">
            <a:extLst>
              <a:ext uri="{FF2B5EF4-FFF2-40B4-BE49-F238E27FC236}">
                <a16:creationId xmlns:a16="http://schemas.microsoft.com/office/drawing/2014/main" id="{9BF57DB8-98B3-4D07-B20A-08C79AC510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17"/>
          <a:stretch/>
        </p:blipFill>
        <p:spPr>
          <a:xfrm>
            <a:off x="3165987" y="2278717"/>
            <a:ext cx="2812026" cy="31266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4825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B2852DB7-B7B1-4A4F-B73E-27DEA6C21FCF}"/>
              </a:ext>
            </a:extLst>
          </p:cNvPr>
          <p:cNvSpPr txBox="1">
            <a:spLocks/>
          </p:cNvSpPr>
          <p:nvPr/>
        </p:nvSpPr>
        <p:spPr>
          <a:xfrm>
            <a:off x="224177" y="530731"/>
            <a:ext cx="8307263" cy="12080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56032" marR="0" lvl="0" indent="-154432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Example2) Use the first-derivative test to find where relative extrema occur.</a:t>
            </a:r>
            <a:endParaRPr lang="en-IN" sz="2200" dirty="0"/>
          </a:p>
          <a:p>
            <a:pPr marL="0" indent="0">
              <a:buFont typeface="Arial"/>
              <a:buNone/>
            </a:pPr>
            <a:endParaRPr lang="en-IN" sz="2200" dirty="0"/>
          </a:p>
        </p:txBody>
      </p:sp>
      <p:graphicFrame>
        <p:nvGraphicFramePr>
          <p:cNvPr id="3" name="Object 2" descr="y equals f left parenthesis x right parenthesis equals x squared e super x.">
            <a:extLst>
              <a:ext uri="{FF2B5EF4-FFF2-40B4-BE49-F238E27FC236}">
                <a16:creationId xmlns:a16="http://schemas.microsoft.com/office/drawing/2014/main" id="{4B35679A-8B83-40D5-876E-5556E9EFE8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603268"/>
              </p:ext>
            </p:extLst>
          </p:nvPr>
        </p:nvGraphicFramePr>
        <p:xfrm>
          <a:off x="2316026" y="1134742"/>
          <a:ext cx="164147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2" name="Equation" r:id="rId3" imgW="977760" imgH="253800" progId="Equation.DSMT4">
                  <p:embed/>
                </p:oleObj>
              </mc:Choice>
              <mc:Fallback>
                <p:oleObj name="Equation" r:id="rId3" imgW="977760" imgH="253800" progId="Equation.DSMT4">
                  <p:embed/>
                  <p:pic>
                    <p:nvPicPr>
                      <p:cNvPr id="12" name="Object 11" descr="y equals f left parenthesis x right parenthesis equals x squared e super x.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6026" y="1134742"/>
                        <a:ext cx="1641475" cy="427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 descr="f dash left parenthesis x right parenthesis equals x squared e super x baseline plus e super x baseline left parenthesis 2 x right parenthesis equals x e super x baseline left parenthesis x plus 2 right parenthesis.">
            <a:extLst>
              <a:ext uri="{FF2B5EF4-FFF2-40B4-BE49-F238E27FC236}">
                <a16:creationId xmlns:a16="http://schemas.microsoft.com/office/drawing/2014/main" id="{A4352041-1CC2-499D-816F-79B91C8E13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063130"/>
              </p:ext>
            </p:extLst>
          </p:nvPr>
        </p:nvGraphicFramePr>
        <p:xfrm>
          <a:off x="4572000" y="1324505"/>
          <a:ext cx="3423206" cy="388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3" name="Equation" r:id="rId5" imgW="2019240" imgH="228600" progId="Equation.DSMT4">
                  <p:embed/>
                </p:oleObj>
              </mc:Choice>
              <mc:Fallback>
                <p:oleObj name="Equation" r:id="rId5" imgW="2019240" imgH="228600" progId="Equation.DSMT4">
                  <p:embed/>
                  <p:pic>
                    <p:nvPicPr>
                      <p:cNvPr id="13" name="Object 12" descr="f dash left parenthesis x right parenthesis equals x squared e super x baseline plus e super x baseline left parenthesis 2 x right parenthesis equals x e super x baseline left parenthesis x plus 2 right parenthesis.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324505"/>
                        <a:ext cx="3423206" cy="3880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Placeholder 6" descr="A sign chart for f dash of x equals x left parenthesis x plus 2 right parenthesis e super x.&#10;Long Description is available in notes, Press F6.">
            <a:extLst>
              <a:ext uri="{FF2B5EF4-FFF2-40B4-BE49-F238E27FC236}">
                <a16:creationId xmlns:a16="http://schemas.microsoft.com/office/drawing/2014/main" id="{971C53C8-C4DA-43D2-BA00-2DA1D9F6461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51"/>
          <a:stretch/>
        </p:blipFill>
        <p:spPr>
          <a:xfrm>
            <a:off x="3016669" y="2052823"/>
            <a:ext cx="3874883" cy="20259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6486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F637F8-C859-44F9-B7E1-836B5C8BA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341" y="2147708"/>
            <a:ext cx="5115639" cy="25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66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2D4CEF83-510B-4B7B-AE6B-DD027CACF3ED}"/>
              </a:ext>
            </a:extLst>
          </p:cNvPr>
          <p:cNvSpPr txBox="1">
            <a:spLocks/>
          </p:cNvSpPr>
          <p:nvPr/>
        </p:nvSpPr>
        <p:spPr>
          <a:xfrm>
            <a:off x="224177" y="530731"/>
            <a:ext cx="8307263" cy="738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56032" marR="0" lvl="0" indent="-154432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2200" dirty="0"/>
              <a:t>Example 3) </a:t>
            </a:r>
            <a:r>
              <a:rPr lang="en-US" sz="2400" dirty="0">
                <a:latin typeface="Times New Roman" panose="02020603050405020304" pitchFamily="18" charset="0"/>
              </a:rPr>
              <a:t>D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etermine the increasing and decreasing intervals, find the critical numbers and also find the relative extrema</a:t>
            </a:r>
            <a:endParaRPr lang="en-IN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BD17EC-80A4-4EA3-8DE3-37ACF9539CC9}"/>
                  </a:ext>
                </a:extLst>
              </p:cNvPr>
              <p:cNvSpPr txBox="1"/>
              <p:nvPr/>
            </p:nvSpPr>
            <p:spPr>
              <a:xfrm>
                <a:off x="2659143" y="1449684"/>
                <a:ext cx="195585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BD17EC-80A4-4EA3-8DE3-37ACF9539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143" y="1449684"/>
                <a:ext cx="1955855" cy="307777"/>
              </a:xfrm>
              <a:prstGeom prst="rect">
                <a:avLst/>
              </a:prstGeom>
              <a:blipFill>
                <a:blip r:embed="rId2"/>
                <a:stretch>
                  <a:fillRect l="-935" r="-312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4B40D31-3D78-4B7D-BB7C-047CFBDBF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30" y="1995480"/>
            <a:ext cx="6629400" cy="257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E4A590-A8BA-499E-B6D0-462DF3403B42}"/>
                  </a:ext>
                </a:extLst>
              </p:cNvPr>
              <p:cNvSpPr txBox="1"/>
              <p:nvPr/>
            </p:nvSpPr>
            <p:spPr>
              <a:xfrm>
                <a:off x="439489" y="2388654"/>
                <a:ext cx="31834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E4A590-A8BA-499E-B6D0-462DF3403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89" y="2388654"/>
                <a:ext cx="3183499" cy="276999"/>
              </a:xfrm>
              <a:prstGeom prst="rect">
                <a:avLst/>
              </a:prstGeom>
              <a:blipFill>
                <a:blip r:embed="rId4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8BBFC98-CE0F-4887-BDCE-138F7F2AB596}"/>
                  </a:ext>
                </a:extLst>
              </p:cNvPr>
              <p:cNvSpPr txBox="1"/>
              <p:nvPr/>
            </p:nvSpPr>
            <p:spPr>
              <a:xfrm>
                <a:off x="3622988" y="2388653"/>
                <a:ext cx="28201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8BBFC98-CE0F-4887-BDCE-138F7F2AB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988" y="2388653"/>
                <a:ext cx="2820131" cy="276999"/>
              </a:xfrm>
              <a:prstGeom prst="rect">
                <a:avLst/>
              </a:prstGeom>
              <a:blipFill>
                <a:blip r:embed="rId5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37F2F5-B487-49B8-A863-30A4A1BF7CB2}"/>
                  </a:ext>
                </a:extLst>
              </p:cNvPr>
              <p:cNvSpPr txBox="1"/>
              <p:nvPr/>
            </p:nvSpPr>
            <p:spPr>
              <a:xfrm>
                <a:off x="5231454" y="2720531"/>
                <a:ext cx="3912546" cy="309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𝑖𝑛𝑡𝑒𝑟𝑐𝑒𝑝𝑡𝑠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37F2F5-B487-49B8-A863-30A4A1BF7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454" y="2720531"/>
                <a:ext cx="3912546" cy="309637"/>
              </a:xfrm>
              <a:prstGeom prst="rect">
                <a:avLst/>
              </a:prstGeom>
              <a:blipFill>
                <a:blip r:embed="rId6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243167-0443-47FF-BDCD-04400A620DAA}"/>
                  </a:ext>
                </a:extLst>
              </p:cNvPr>
              <p:cNvSpPr txBox="1"/>
              <p:nvPr/>
            </p:nvSpPr>
            <p:spPr>
              <a:xfrm>
                <a:off x="2984941" y="3094916"/>
                <a:ext cx="44930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)(1+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)=0→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243167-0443-47FF-BDCD-04400A620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941" y="3094916"/>
                <a:ext cx="4493025" cy="276999"/>
              </a:xfrm>
              <a:prstGeom prst="rect">
                <a:avLst/>
              </a:prstGeom>
              <a:blipFill>
                <a:blip r:embed="rId7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3D030B-48D0-485B-948C-FC30EDB76283}"/>
                  </a:ext>
                </a:extLst>
              </p:cNvPr>
              <p:cNvSpPr txBox="1"/>
              <p:nvPr/>
            </p:nvSpPr>
            <p:spPr>
              <a:xfrm>
                <a:off x="159383" y="2856822"/>
                <a:ext cx="35916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To find the critical points: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3D030B-48D0-485B-948C-FC30EDB76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83" y="2856822"/>
                <a:ext cx="3591614" cy="369332"/>
              </a:xfrm>
              <a:prstGeom prst="rect">
                <a:avLst/>
              </a:prstGeom>
              <a:blipFill>
                <a:blip r:embed="rId8"/>
                <a:stretch>
                  <a:fillRect l="-509" t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078B14-E860-4E38-8705-75A5B92E06B5}"/>
                  </a:ext>
                </a:extLst>
              </p:cNvPr>
              <p:cNvSpPr txBox="1"/>
              <p:nvPr/>
            </p:nvSpPr>
            <p:spPr>
              <a:xfrm>
                <a:off x="7067112" y="3129762"/>
                <a:ext cx="16861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078B14-E860-4E38-8705-75A5B92E0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112" y="3129762"/>
                <a:ext cx="1686167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A50B1C84-CBE9-4588-9819-0270E8D4AF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38" y="3290902"/>
            <a:ext cx="5419725" cy="27908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A02CF1-E76E-4EFC-A208-55156B448A02}"/>
                  </a:ext>
                </a:extLst>
              </p:cNvPr>
              <p:cNvSpPr txBox="1"/>
              <p:nvPr/>
            </p:nvSpPr>
            <p:spPr>
              <a:xfrm>
                <a:off x="189356" y="6095363"/>
                <a:ext cx="7594258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𝑚𝑎𝑥𝑖𝑚𝑎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−1,1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1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A02CF1-E76E-4EFC-A208-55156B448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356" y="6095363"/>
                <a:ext cx="7594258" cy="3126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F68129-E443-41F7-9D5B-743A0C44D2EC}"/>
                  </a:ext>
                </a:extLst>
              </p:cNvPr>
              <p:cNvSpPr txBox="1"/>
              <p:nvPr/>
            </p:nvSpPr>
            <p:spPr>
              <a:xfrm>
                <a:off x="5581806" y="3889110"/>
                <a:ext cx="35621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𝑖𝑛𝑐𝑟𝑒𝑎𝑠𝑖𝑛𝑔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∞, 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,[0,1]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F68129-E443-41F7-9D5B-743A0C44D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806" y="3889110"/>
                <a:ext cx="3562194" cy="276999"/>
              </a:xfrm>
              <a:prstGeom prst="rect">
                <a:avLst/>
              </a:prstGeom>
              <a:blipFill>
                <a:blip r:embed="rId1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359A247-68B0-4BB8-BB36-0FD9B29B9AB5}"/>
                  </a:ext>
                </a:extLst>
              </p:cNvPr>
              <p:cNvSpPr txBox="1"/>
              <p:nvPr/>
            </p:nvSpPr>
            <p:spPr>
              <a:xfrm>
                <a:off x="5645991" y="4391868"/>
                <a:ext cx="3534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𝑑𝑒𝑐𝑟𝑒𝑎𝑠𝑖𝑛𝑔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𝑜𝑛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−1,0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[1,−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359A247-68B0-4BB8-BB36-0FD9B29B9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991" y="4391868"/>
                <a:ext cx="3534686" cy="276999"/>
              </a:xfrm>
              <a:prstGeom prst="rect">
                <a:avLst/>
              </a:prstGeom>
              <a:blipFill>
                <a:blip r:embed="rId13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82C74D-5C08-4546-B7E1-0CA33F43B5F8}"/>
                  </a:ext>
                </a:extLst>
              </p:cNvPr>
              <p:cNvSpPr/>
              <p:nvPr/>
            </p:nvSpPr>
            <p:spPr>
              <a:xfrm>
                <a:off x="279029" y="6484817"/>
                <a:ext cx="719893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𝑅𝑒𝑙𝑎𝑡𝑖𝑣𝑒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𝑚𝑖𝑛𝑖𝑚𝑎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dirty="0"/>
                  <a:t>  is  0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82C74D-5C08-4546-B7E1-0CA33F43B5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029" y="6484817"/>
                <a:ext cx="7198937" cy="369332"/>
              </a:xfrm>
              <a:prstGeom prst="rect">
                <a:avLst/>
              </a:prstGeom>
              <a:blipFill>
                <a:blip r:embed="rId14"/>
                <a:stretch>
                  <a:fillRect t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230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A9B699-F78A-4F21-80D7-A0BB84247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926" y="1126597"/>
            <a:ext cx="3248614" cy="3156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CDFC58-DF1C-4637-8F99-5CA72EDEE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793" y="1271279"/>
            <a:ext cx="4410566" cy="321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8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677B71C8-33FC-4DF8-8F7A-BCE6C8BC933E}"/>
              </a:ext>
            </a:extLst>
          </p:cNvPr>
          <p:cNvSpPr txBox="1">
            <a:spLocks/>
          </p:cNvSpPr>
          <p:nvPr/>
        </p:nvSpPr>
        <p:spPr>
          <a:xfrm>
            <a:off x="194961" y="25982"/>
            <a:ext cx="8307263" cy="738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56032" marR="0" lvl="0" indent="-154432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2200" dirty="0"/>
              <a:t>Example 4) </a:t>
            </a:r>
            <a:r>
              <a:rPr lang="en-US" sz="2400" dirty="0">
                <a:latin typeface="Times New Roman" panose="02020603050405020304" pitchFamily="18" charset="0"/>
              </a:rPr>
              <a:t>D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etermine the increasing and decreasing intervals, find the critical numbers and also find the relative extrema</a:t>
            </a:r>
            <a:endParaRPr lang="en-IN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9B2D32-E1A6-4792-A562-750B0BAC59F0}"/>
                  </a:ext>
                </a:extLst>
              </p:cNvPr>
              <p:cNvSpPr txBox="1"/>
              <p:nvPr/>
            </p:nvSpPr>
            <p:spPr>
              <a:xfrm>
                <a:off x="194961" y="1001780"/>
                <a:ext cx="1381147" cy="319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2/3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9B2D32-E1A6-4792-A562-750B0BAC5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61" y="1001780"/>
                <a:ext cx="1381147" cy="319318"/>
              </a:xfrm>
              <a:prstGeom prst="rect">
                <a:avLst/>
              </a:prstGeom>
              <a:blipFill>
                <a:blip r:embed="rId2"/>
                <a:stretch>
                  <a:fillRect l="-5727" t="-3774" r="-441" b="-33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8F01FD6-6D0B-4EDE-A014-7BD34BCA6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61" y="1617906"/>
            <a:ext cx="6629400" cy="257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3837694-8C8A-478E-898B-FFE73F01FA4F}"/>
                  </a:ext>
                </a:extLst>
              </p:cNvPr>
              <p:cNvSpPr txBox="1"/>
              <p:nvPr/>
            </p:nvSpPr>
            <p:spPr>
              <a:xfrm>
                <a:off x="194961" y="2019085"/>
                <a:ext cx="1856983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−1/3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3837694-8C8A-478E-898B-FFE73F01F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61" y="2019085"/>
                <a:ext cx="1856983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85E160-19F2-4706-A718-C002E726325F}"/>
                  </a:ext>
                </a:extLst>
              </p:cNvPr>
              <p:cNvSpPr txBox="1"/>
              <p:nvPr/>
            </p:nvSpPr>
            <p:spPr>
              <a:xfrm>
                <a:off x="2581169" y="2009471"/>
                <a:ext cx="1730217" cy="5239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1/3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85E160-19F2-4706-A718-C002E7263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1169" y="2009471"/>
                <a:ext cx="1730217" cy="523926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25C4DD-835D-4342-AE3C-44FF64EEA8EE}"/>
                  </a:ext>
                </a:extLst>
              </p:cNvPr>
              <p:cNvSpPr txBox="1"/>
              <p:nvPr/>
            </p:nvSpPr>
            <p:spPr>
              <a:xfrm>
                <a:off x="3933153" y="2099374"/>
                <a:ext cx="45690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𝑣𝑎𝑙𝑢𝑒𝑠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𝐷𝑁𝐸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25C4DD-835D-4342-AE3C-44FF64EEA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153" y="2099374"/>
                <a:ext cx="4569071" cy="276999"/>
              </a:xfrm>
              <a:prstGeom prst="rect">
                <a:avLst/>
              </a:prstGeom>
              <a:blipFill>
                <a:blip r:embed="rId6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94238E-E370-4FE9-AEA0-2B5B7930BF7D}"/>
                  </a:ext>
                </a:extLst>
              </p:cNvPr>
              <p:cNvSpPr txBox="1"/>
              <p:nvPr/>
            </p:nvSpPr>
            <p:spPr>
              <a:xfrm>
                <a:off x="194961" y="2903010"/>
                <a:ext cx="24625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𝑐𝑟𝑖𝑡𝑖𝑐𝑎𝑙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𝑝𝑜𝑖𝑛𝑡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(0,0)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94238E-E370-4FE9-AEA0-2B5B7930B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61" y="2903010"/>
                <a:ext cx="2462597" cy="276999"/>
              </a:xfrm>
              <a:prstGeom prst="rect">
                <a:avLst/>
              </a:prstGeom>
              <a:blipFill>
                <a:blip r:embed="rId7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DAA55007-E505-4BAB-BA47-433F4744A6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961" y="3289456"/>
            <a:ext cx="3057525" cy="1543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32C8EC-BBAE-4257-A52B-45C5BBF2776D}"/>
                  </a:ext>
                </a:extLst>
              </p:cNvPr>
              <p:cNvSpPr txBox="1"/>
              <p:nvPr/>
            </p:nvSpPr>
            <p:spPr>
              <a:xfrm>
                <a:off x="3539882" y="3746203"/>
                <a:ext cx="26321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𝑖𝑛𝑐𝑟𝑒𝑎𝑠𝑖𝑛𝑔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[0,∞)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32C8EC-BBAE-4257-A52B-45C5BBF27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882" y="3746203"/>
                <a:ext cx="2632195" cy="276999"/>
              </a:xfrm>
              <a:prstGeom prst="rect">
                <a:avLst/>
              </a:prstGeom>
              <a:blipFill>
                <a:blip r:embed="rId9"/>
                <a:stretch>
                  <a:fillRect t="-22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A19D97-75E9-4BC5-AF65-638DBD571041}"/>
                  </a:ext>
                </a:extLst>
              </p:cNvPr>
              <p:cNvSpPr txBox="1"/>
              <p:nvPr/>
            </p:nvSpPr>
            <p:spPr>
              <a:xfrm>
                <a:off x="3539882" y="4438629"/>
                <a:ext cx="27901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𝑑𝑒𝑐𝑟𝑒𝑎𝑠𝑖𝑛𝑔𝑜𝑛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(−∞,0]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A19D97-75E9-4BC5-AF65-638DBD571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882" y="4438629"/>
                <a:ext cx="2790123" cy="276999"/>
              </a:xfrm>
              <a:prstGeom prst="rect">
                <a:avLst/>
              </a:prstGeom>
              <a:blipFill>
                <a:blip r:embed="rId10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C61E357-F694-44B8-BB83-77EC950783B7}"/>
                  </a:ext>
                </a:extLst>
              </p:cNvPr>
              <p:cNvSpPr/>
              <p:nvPr/>
            </p:nvSpPr>
            <p:spPr>
              <a:xfrm>
                <a:off x="217177" y="5381112"/>
                <a:ext cx="719893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𝑚𝑖𝑛𝑖𝑚𝑎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C61E357-F694-44B8-BB83-77EC950783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77" y="5381112"/>
                <a:ext cx="7198937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815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F6ACEC-0AD9-4CA8-A9EF-D298D262B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080" y="1914525"/>
            <a:ext cx="2676525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3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SHE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007FA3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90B95B22DD945BDFF45EB84A5E21C" ma:contentTypeVersion="12" ma:contentTypeDescription="Create a new document." ma:contentTypeScope="" ma:versionID="9ee3781bcb6633d132c89161492bb118">
  <xsd:schema xmlns:xsd="http://www.w3.org/2001/XMLSchema" xmlns:xs="http://www.w3.org/2001/XMLSchema" xmlns:p="http://schemas.microsoft.com/office/2006/metadata/properties" xmlns:ns2="7c1bd8dc-4e40-424f-a15f-9ffcd522197f" xmlns:ns3="6125ffc9-2c56-435e-8267-1393444907b2" targetNamespace="http://schemas.microsoft.com/office/2006/metadata/properties" ma:root="true" ma:fieldsID="d3e430f46b92204fb5a3381a429c4dbe" ns2:_="" ns3:_="">
    <xsd:import namespace="7c1bd8dc-4e40-424f-a15f-9ffcd522197f"/>
    <xsd:import namespace="6125ffc9-2c56-435e-8267-1393444907b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1bd8dc-4e40-424f-a15f-9ffcd52219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5ffc9-2c56-435e-8267-1393444907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c1bd8dc-4e40-424f-a15f-9ffcd522197f">
      <UserInfo>
        <DisplayName/>
        <AccountId xsi:nil="true"/>
        <AccountType/>
      </UserInfo>
    </SharedWithUsers>
    <MediaLengthInSeconds xmlns="6125ffc9-2c56-435e-8267-1393444907b2" xsi:nil="true"/>
  </documentManagement>
</p:properties>
</file>

<file path=customXml/itemProps1.xml><?xml version="1.0" encoding="utf-8"?>
<ds:datastoreItem xmlns:ds="http://schemas.openxmlformats.org/officeDocument/2006/customXml" ds:itemID="{E92619C5-D390-4089-99FA-A01EC1A4E1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1bd8dc-4e40-424f-a15f-9ffcd522197f"/>
    <ds:schemaRef ds:uri="6125ffc9-2c56-435e-8267-1393444907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0ADEF7-6379-40D1-BC98-899DA66279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A052C4-6F29-46DC-9113-1B1D8BBA1238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7c1bd8dc-4e40-424f-a15f-9ffcd522197f"/>
    <ds:schemaRef ds:uri="http://purl.org/dc/elements/1.1/"/>
    <ds:schemaRef ds:uri="6125ffc9-2c56-435e-8267-1393444907b2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151276</TotalTime>
  <Words>1142</Words>
  <Application>Microsoft Office PowerPoint</Application>
  <PresentationFormat>On-screen Show (4:3)</PresentationFormat>
  <Paragraphs>67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Cambria Math</vt:lpstr>
      <vt:lpstr>Noto Sans Symbols</vt:lpstr>
      <vt:lpstr>Times New Roman</vt:lpstr>
      <vt:lpstr>Verdana</vt:lpstr>
      <vt:lpstr>USHE</vt:lpstr>
      <vt:lpstr>Equation</vt:lpstr>
      <vt:lpstr>PowerPoint Presentation</vt:lpstr>
      <vt:lpstr>Chapter Objectives  </vt:lpstr>
      <vt:lpstr>13.1 Relative Extrema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Pearson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Introductory Mathematical Analysis For Business, Economics, and The Life and Social Sciences</dc:title>
  <dc:subject/>
  <dc:creator>Ernest F. Haeussler JR. Richard s. Paul Richard J.wood</dc:creator>
  <cp:keywords/>
  <dc:description/>
  <cp:lastModifiedBy>Suliman Saleh Al-Homidan</cp:lastModifiedBy>
  <cp:revision>1195</cp:revision>
  <dcterms:modified xsi:type="dcterms:W3CDTF">2026-10-04T06:55:40Z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0x01010086D90B95B22DD945BDFF45EB84A5E21C</vt:lpwstr>
  </property>
  <property fmtid="{D5CDD505-2E9C-101B-9397-08002B2CF9AE}" pid="3" name="Order">
    <vt:r8>4350300</vt:r8>
  </property>
  <property fmtid="{D5CDD505-2E9C-101B-9397-08002B2CF9AE}" pid="4" name="_ExtendedDescription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</Properties>
</file>