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7"/>
  </p:notesMasterIdLst>
  <p:handoutMasterIdLst>
    <p:handoutMasterId r:id="rId8"/>
  </p:handoutMasterIdLst>
  <p:sldIdLst>
    <p:sldId id="669" r:id="rId5"/>
    <p:sldId id="649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242D-C18F-4D4A-9660-A483E2A5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9" y="121842"/>
            <a:ext cx="8389936" cy="738633"/>
          </a:xfrm>
        </p:spPr>
        <p:txBody>
          <a:bodyPr lIns="0" rIns="0" anchor="ctr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12.4 Implicit Differentiation</a:t>
            </a:r>
            <a:endParaRPr lang="en-IN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E377CF8-0EAE-498E-A3C4-289CB2960BB3}"/>
                  </a:ext>
                </a:extLst>
              </p:cNvPr>
              <p:cNvSpPr/>
              <p:nvPr/>
            </p:nvSpPr>
            <p:spPr>
              <a:xfrm>
                <a:off x="0" y="834973"/>
                <a:ext cx="837728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600" u="sng" dirty="0">
                    <a:solidFill>
                      <a:srgbClr val="2105C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Explicit Function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an explicit function is a function which can be written 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6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explicit functions.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E377CF8-0EAE-498E-A3C4-289CB2960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4973"/>
                <a:ext cx="8377287" cy="584775"/>
              </a:xfrm>
              <a:prstGeom prst="rect">
                <a:avLst/>
              </a:prstGeom>
              <a:blipFill>
                <a:blip r:embed="rId2"/>
                <a:stretch>
                  <a:fillRect l="-364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8FB4B99-8B83-4F8B-8FA6-16D4D0AE25AB}"/>
              </a:ext>
            </a:extLst>
          </p:cNvPr>
          <p:cNvSpPr/>
          <p:nvPr/>
        </p:nvSpPr>
        <p:spPr>
          <a:xfrm>
            <a:off x="0" y="1550413"/>
            <a:ext cx="856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u="sng" dirty="0">
                <a:solidFill>
                  <a:srgbClr val="2105C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Implicit Function</a:t>
            </a:r>
            <a:r>
              <a:rPr lang="en-US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function which is embedded in an equation but not defined explicitly.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298F2C-1A0B-420C-A8C9-4EDC81B1BDC9}"/>
                  </a:ext>
                </a:extLst>
              </p:cNvPr>
              <p:cNvSpPr/>
              <p:nvPr/>
            </p:nvSpPr>
            <p:spPr>
              <a:xfrm>
                <a:off x="89095" y="2228671"/>
                <a:ext cx="866951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Implicit Differentiation Procedure:</a:t>
                </a:r>
              </a:p>
              <a:p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1: Differentiate both sides of the equation with respect to x: Treat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2: Collect all terms containing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 one side and factor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Step 3: Solve for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298F2C-1A0B-420C-A8C9-4EDC81B1BD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95" y="2228671"/>
                <a:ext cx="8669518" cy="1077218"/>
              </a:xfrm>
              <a:prstGeom prst="rect">
                <a:avLst/>
              </a:prstGeom>
              <a:blipFill>
                <a:blip r:embed="rId3"/>
                <a:stretch>
                  <a:fillRect l="-422" t="-1705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3F5B690-1222-4C9F-959D-B642BD42B946}"/>
                  </a:ext>
                </a:extLst>
              </p:cNvPr>
              <p:cNvSpPr/>
              <p:nvPr/>
            </p:nvSpPr>
            <p:spPr>
              <a:xfrm>
                <a:off x="89095" y="3537871"/>
                <a:ext cx="20858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2105C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Examples</a:t>
                </a:r>
                <a:r>
                  <a:rPr lang="en-US" sz="2000" i="1" dirty="0">
                    <a:solidFill>
                      <a:srgbClr val="2105C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3F5B690-1222-4C9F-959D-B642BD42B9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95" y="3537871"/>
                <a:ext cx="2085827" cy="400110"/>
              </a:xfrm>
              <a:prstGeom prst="rect">
                <a:avLst/>
              </a:prstGeom>
              <a:blipFill>
                <a:blip r:embed="rId4"/>
                <a:stretch>
                  <a:fillRect l="-321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84E1445-BF55-4BBA-827A-0BBB4784EFA0}"/>
                  </a:ext>
                </a:extLst>
              </p:cNvPr>
              <p:cNvSpPr/>
              <p:nvPr/>
            </p:nvSpPr>
            <p:spPr>
              <a:xfrm>
                <a:off x="210531" y="4046852"/>
                <a:ext cx="1689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84E1445-BF55-4BBA-827A-0BBB4784EF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31" y="4046852"/>
                <a:ext cx="1689630" cy="369332"/>
              </a:xfrm>
              <a:prstGeom prst="rect">
                <a:avLst/>
              </a:prstGeom>
              <a:blipFill>
                <a:blip r:embed="rId5"/>
                <a:stretch>
                  <a:fillRect l="-1083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846F8A-2100-4EC8-99EC-43F3045E43CB}"/>
                  </a:ext>
                </a:extLst>
              </p:cNvPr>
              <p:cNvSpPr txBox="1"/>
              <p:nvPr/>
            </p:nvSpPr>
            <p:spPr>
              <a:xfrm>
                <a:off x="939917" y="4552384"/>
                <a:ext cx="14889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846F8A-2100-4EC8-99EC-43F3045E4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917" y="4552384"/>
                <a:ext cx="1488934" cy="276999"/>
              </a:xfrm>
              <a:prstGeom prst="rect">
                <a:avLst/>
              </a:prstGeom>
              <a:blipFill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EDF548-4D0A-4C2F-AA2F-448EB0003B64}"/>
                  </a:ext>
                </a:extLst>
              </p:cNvPr>
              <p:cNvSpPr txBox="1"/>
              <p:nvPr/>
            </p:nvSpPr>
            <p:spPr>
              <a:xfrm>
                <a:off x="916821" y="5058422"/>
                <a:ext cx="1258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EDF548-4D0A-4C2F-AA2F-448EB0003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821" y="5058422"/>
                <a:ext cx="1258101" cy="276999"/>
              </a:xfrm>
              <a:prstGeom prst="rect">
                <a:avLst/>
              </a:prstGeom>
              <a:blipFill>
                <a:blip r:embed="rId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7FD1505-5B53-488E-8FB0-5995B13693D6}"/>
                  </a:ext>
                </a:extLst>
              </p:cNvPr>
              <p:cNvSpPr/>
              <p:nvPr/>
            </p:nvSpPr>
            <p:spPr>
              <a:xfrm>
                <a:off x="805822" y="5464840"/>
                <a:ext cx="1094339" cy="61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7FD1505-5B53-488E-8FB0-5995B13693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22" y="5464840"/>
                <a:ext cx="1094339" cy="6140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416502D-0E28-4448-B366-235638776240}"/>
                  </a:ext>
                </a:extLst>
              </p:cNvPr>
              <p:cNvSpPr/>
              <p:nvPr/>
            </p:nvSpPr>
            <p:spPr>
              <a:xfrm>
                <a:off x="2676767" y="3937981"/>
                <a:ext cx="21153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416502D-0E28-4448-B366-2356387762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767" y="3937981"/>
                <a:ext cx="2115387" cy="369332"/>
              </a:xfrm>
              <a:prstGeom prst="rect">
                <a:avLst/>
              </a:prstGeom>
              <a:blipFill>
                <a:blip r:embed="rId9"/>
                <a:stretch>
                  <a:fillRect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081563-07A9-4D16-9096-E8D89A30A4A9}"/>
                  </a:ext>
                </a:extLst>
              </p:cNvPr>
              <p:cNvSpPr/>
              <p:nvPr/>
            </p:nvSpPr>
            <p:spPr>
              <a:xfrm>
                <a:off x="4792154" y="3930193"/>
                <a:ext cx="2235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081563-07A9-4D16-9096-E8D89A30A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154" y="3930193"/>
                <a:ext cx="2235677" cy="369332"/>
              </a:xfrm>
              <a:prstGeom prst="rect">
                <a:avLst/>
              </a:prstGeom>
              <a:blipFill>
                <a:blip r:embed="rId10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DC9A6A-8A9C-4D2A-A1C7-4C9AC9AC8946}"/>
                  </a:ext>
                </a:extLst>
              </p:cNvPr>
              <p:cNvSpPr/>
              <p:nvPr/>
            </p:nvSpPr>
            <p:spPr>
              <a:xfrm>
                <a:off x="4775925" y="4506217"/>
                <a:ext cx="28226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DC9A6A-8A9C-4D2A-A1C7-4C9AC9AC89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925" y="4506217"/>
                <a:ext cx="2822632" cy="369332"/>
              </a:xfrm>
              <a:prstGeom prst="rect">
                <a:avLst/>
              </a:prstGeom>
              <a:blipFill>
                <a:blip r:embed="rId11"/>
                <a:stretch>
                  <a:fillRect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51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D9C72D6-4847-4348-9971-1E6AC0A800F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6550" y="823282"/>
            <a:ext cx="3640137" cy="553968"/>
          </a:xfrm>
        </p:spPr>
        <p:txBody>
          <a:bodyPr wrap="square" lIns="0" rIns="0" anchor="ctr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Find the slope of the curve</a:t>
            </a:r>
            <a:endParaRPr lang="en-IN" sz="2400" dirty="0"/>
          </a:p>
        </p:txBody>
      </p:sp>
      <p:graphicFrame>
        <p:nvGraphicFramePr>
          <p:cNvPr id="5" name="Object 4" descr="x super 3 equals left parenthesisy minus x super 2 right parenthesis super 2.">
            <a:extLst>
              <a:ext uri="{FF2B5EF4-FFF2-40B4-BE49-F238E27FC236}">
                <a16:creationId xmlns:a16="http://schemas.microsoft.com/office/drawing/2014/main" id="{B0470368-464E-4EC8-8F0F-FA0D374413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205606"/>
              </p:ext>
            </p:extLst>
          </p:nvPr>
        </p:nvGraphicFramePr>
        <p:xfrm>
          <a:off x="4140188" y="893531"/>
          <a:ext cx="1619915" cy="40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1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5" name="Object 4" descr="x super 3 equals left parenthesisy minus x super 2 right parenthesis super 2.">
                        <a:extLst>
                          <a:ext uri="{FF2B5EF4-FFF2-40B4-BE49-F238E27FC236}">
                            <a16:creationId xmlns:a16="http://schemas.microsoft.com/office/drawing/2014/main" id="{B0470368-464E-4EC8-8F0F-FA0D374413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0188" y="893531"/>
                        <a:ext cx="1619915" cy="404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A592C-EEC7-454C-8B9E-EED78675992C}"/>
              </a:ext>
            </a:extLst>
          </p:cNvPr>
          <p:cNvSpPr txBox="1">
            <a:spLocks/>
          </p:cNvSpPr>
          <p:nvPr/>
        </p:nvSpPr>
        <p:spPr>
          <a:xfrm>
            <a:off x="5881892" y="933336"/>
            <a:ext cx="1055161" cy="3385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200">
                <a:solidFill>
                  <a:schemeClr val="tx1"/>
                </a:solidFill>
              </a:rPr>
              <a:t>at (1, 2).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9D1D52D-D2A6-48CD-A8D5-A3D6C1A0040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3851" y="1452396"/>
            <a:ext cx="2129548" cy="338554"/>
          </a:xfr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Solution: Finding</a:t>
            </a:r>
            <a:endParaRPr lang="en-IN" sz="22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 descr="dy by dx.">
            <a:extLst>
              <a:ext uri="{FF2B5EF4-FFF2-40B4-BE49-F238E27FC236}">
                <a16:creationId xmlns:a16="http://schemas.microsoft.com/office/drawing/2014/main" id="{EB490814-E581-478F-9991-FD247030F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741149"/>
              </p:ext>
            </p:extLst>
          </p:nvPr>
        </p:nvGraphicFramePr>
        <p:xfrm>
          <a:off x="2690233" y="1627748"/>
          <a:ext cx="294061" cy="506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2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8" name="Object 7" descr="dy by dx.">
                        <a:extLst>
                          <a:ext uri="{FF2B5EF4-FFF2-40B4-BE49-F238E27FC236}">
                            <a16:creationId xmlns:a16="http://schemas.microsoft.com/office/drawing/2014/main" id="{EB490814-E581-478F-9991-FD247030FE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0233" y="1627748"/>
                        <a:ext cx="294061" cy="506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 descr="Calculating the slope of the curve. &#10;Long description is available in notes, press F6.">
            <a:extLst>
              <a:ext uri="{FF2B5EF4-FFF2-40B4-BE49-F238E27FC236}">
                <a16:creationId xmlns:a16="http://schemas.microsoft.com/office/drawing/2014/main" id="{497740F4-E6F4-48C5-B682-24991D62F8F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3851" y="2446642"/>
          <a:ext cx="20589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3" name="Equation" r:id="rId7" imgW="1485720" imgH="393480" progId="Equation.DSMT4">
                  <p:embed/>
                </p:oleObj>
              </mc:Choice>
              <mc:Fallback>
                <p:oleObj name="Equation" r:id="rId7" imgW="1485720" imgH="393480" progId="Equation.DSMT4">
                  <p:embed/>
                  <p:pic>
                    <p:nvPicPr>
                      <p:cNvPr id="10" name="Object 9" descr="Calculating the slope of the curve. 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497740F4-E6F4-48C5-B682-24991D62F8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1" y="2446642"/>
                        <a:ext cx="205898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 descr="Calculating the slope of the curve. &#10;Long description is available in notes, press F6.">
            <a:extLst>
              <a:ext uri="{FF2B5EF4-FFF2-40B4-BE49-F238E27FC236}">
                <a16:creationId xmlns:a16="http://schemas.microsoft.com/office/drawing/2014/main" id="{3C745F5B-E9AF-48EB-8F17-EA0AA4C3FEB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3851" y="2983283"/>
          <a:ext cx="24130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4" name="Equation" r:id="rId9" imgW="1739880" imgH="431640" progId="Equation.DSMT4">
                  <p:embed/>
                </p:oleObj>
              </mc:Choice>
              <mc:Fallback>
                <p:oleObj name="Equation" r:id="rId9" imgW="1739880" imgH="431640" progId="Equation.DSMT4">
                  <p:embed/>
                  <p:pic>
                    <p:nvPicPr>
                      <p:cNvPr id="11" name="Object 10" descr="Calculating the slope of the curve. 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3C745F5B-E9AF-48EB-8F17-EA0AA4C3FE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1" y="2983283"/>
                        <a:ext cx="2413000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 descr="Calculating the slope of the curve. &#10;Long description is available in notes, press F6.">
            <a:extLst>
              <a:ext uri="{FF2B5EF4-FFF2-40B4-BE49-F238E27FC236}">
                <a16:creationId xmlns:a16="http://schemas.microsoft.com/office/drawing/2014/main" id="{C9C196D1-DEB5-4FFE-97FB-A62BF6A24E9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9291" y="3521853"/>
          <a:ext cx="21653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5" name="Equation" r:id="rId11" imgW="1562040" imgH="431640" progId="Equation.DSMT4">
                  <p:embed/>
                </p:oleObj>
              </mc:Choice>
              <mc:Fallback>
                <p:oleObj name="Equation" r:id="rId11" imgW="1562040" imgH="431640" progId="Equation.DSMT4">
                  <p:embed/>
                  <p:pic>
                    <p:nvPicPr>
                      <p:cNvPr id="12" name="Object 11" descr="Calculating the slope of the curve. 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C9C196D1-DEB5-4FFE-97FB-A62BF6A24E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91" y="3521853"/>
                        <a:ext cx="2165350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 descr="Calculating the slope of the curve. &#10;Long description is available in notes, press F6.">
            <a:extLst>
              <a:ext uri="{FF2B5EF4-FFF2-40B4-BE49-F238E27FC236}">
                <a16:creationId xmlns:a16="http://schemas.microsoft.com/office/drawing/2014/main" id="{CCAE33C3-1DC9-420F-A1FC-2297C1D7130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7516" y="4060237"/>
          <a:ext cx="26939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6" name="Equation" r:id="rId13" imgW="1942920" imgH="393480" progId="Equation.DSMT4">
                  <p:embed/>
                </p:oleObj>
              </mc:Choice>
              <mc:Fallback>
                <p:oleObj name="Equation" r:id="rId13" imgW="1942920" imgH="393480" progId="Equation.DSMT4">
                  <p:embed/>
                  <p:pic>
                    <p:nvPicPr>
                      <p:cNvPr id="13" name="Object 12" descr="Calculating the slope of the curve. 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CCAE33C3-1DC9-420F-A1FC-2297C1D713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16" y="4060237"/>
                        <a:ext cx="2693988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 descr="Calculating the slope of the curve. &#10;Long description is available in notes, press F6.">
            <a:extLst>
              <a:ext uri="{FF2B5EF4-FFF2-40B4-BE49-F238E27FC236}">
                <a16:creationId xmlns:a16="http://schemas.microsoft.com/office/drawing/2014/main" id="{63EF951C-580D-4A07-94E7-A46ADC67528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94735" y="4546476"/>
          <a:ext cx="24812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7" name="Equation" r:id="rId15" imgW="1790640" imgH="393480" progId="Equation.DSMT4">
                  <p:embed/>
                </p:oleObj>
              </mc:Choice>
              <mc:Fallback>
                <p:oleObj name="Equation" r:id="rId15" imgW="1790640" imgH="393480" progId="Equation.DSMT4">
                  <p:embed/>
                  <p:pic>
                    <p:nvPicPr>
                      <p:cNvPr id="14" name="Object 13" descr="Calculating the slope of the curve. 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63EF951C-580D-4A07-94E7-A46ADC6752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35" y="4546476"/>
                        <a:ext cx="24812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 descr="Calculating the slope of the curve. &#10;Long description is available in notes, press F6.">
            <a:extLst>
              <a:ext uri="{FF2B5EF4-FFF2-40B4-BE49-F238E27FC236}">
                <a16:creationId xmlns:a16="http://schemas.microsoft.com/office/drawing/2014/main" id="{A0D2D751-3409-4AAD-BAD4-DE43DA247A5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7516" y="5036823"/>
          <a:ext cx="29400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8" name="Equation" r:id="rId17" imgW="2120760" imgH="482400" progId="Equation.DSMT4">
                  <p:embed/>
                </p:oleObj>
              </mc:Choice>
              <mc:Fallback>
                <p:oleObj name="Equation" r:id="rId17" imgW="2120760" imgH="482400" progId="Equation.DSMT4">
                  <p:embed/>
                  <p:pic>
                    <p:nvPicPr>
                      <p:cNvPr id="15" name="Object 14" descr="Calculating the slope of the curve. 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A0D2D751-3409-4AAD-BAD4-DE43DA247A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16" y="5036823"/>
                        <a:ext cx="294005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 descr="Calculating the slope of the curve. &#10;Long description is available in notes, press F6.">
            <a:extLst>
              <a:ext uri="{FF2B5EF4-FFF2-40B4-BE49-F238E27FC236}">
                <a16:creationId xmlns:a16="http://schemas.microsoft.com/office/drawing/2014/main" id="{1BCA544D-8A33-4609-906B-6DFEEC6EEB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7516" y="5651701"/>
          <a:ext cx="48418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9" name="Equation" r:id="rId19" imgW="3492360" imgH="469800" progId="Equation.DSMT4">
                  <p:embed/>
                </p:oleObj>
              </mc:Choice>
              <mc:Fallback>
                <p:oleObj name="Equation" r:id="rId19" imgW="3492360" imgH="469800" progId="Equation.DSMT4">
                  <p:embed/>
                  <p:pic>
                    <p:nvPicPr>
                      <p:cNvPr id="16" name="Object 15" descr="Calculating the slope of the curve. 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1BCA544D-8A33-4609-906B-6DFEEC6EEB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16" y="5651701"/>
                        <a:ext cx="48418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017468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151098</TotalTime>
  <Words>177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12.4 Implicit Differentiation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1173</cp:revision>
  <dcterms:modified xsi:type="dcterms:W3CDTF">2024-09-06T07:36:17Z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