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9"/>
  </p:notesMasterIdLst>
  <p:handoutMasterIdLst>
    <p:handoutMasterId r:id="rId10"/>
  </p:handoutMasterIdLst>
  <p:sldIdLst>
    <p:sldId id="673" r:id="rId5"/>
    <p:sldId id="667" r:id="rId6"/>
    <p:sldId id="671" r:id="rId7"/>
    <p:sldId id="67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60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19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descr="The inverse function rule.&#10;Long Description is available in notes, press F6.">
            <a:extLst>
              <a:ext uri="{FF2B5EF4-FFF2-40B4-BE49-F238E27FC236}">
                <a16:creationId xmlns:a16="http://schemas.microsoft.com/office/drawing/2014/main" id="{D6E1D9D0-6336-4069-938E-24AFFBAEB2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620607"/>
              </p:ext>
            </p:extLst>
          </p:nvPr>
        </p:nvGraphicFramePr>
        <p:xfrm>
          <a:off x="3167000" y="3759646"/>
          <a:ext cx="3862920" cy="613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6" name="Equation" r:id="rId3" imgW="2641600" imgH="419100" progId="Equation.DSMT4">
                  <p:embed/>
                </p:oleObj>
              </mc:Choice>
              <mc:Fallback>
                <p:oleObj name="Equation" r:id="rId3" imgW="2641600" imgH="419100" progId="Equation.DSMT4">
                  <p:embed/>
                  <p:pic>
                    <p:nvPicPr>
                      <p:cNvPr id="3" name="Object 2" descr="The inverse function rule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D6E1D9D0-6336-4069-938E-24AFFBAEB2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00" y="3759646"/>
                        <a:ext cx="3862920" cy="613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587BC3AD-5E49-42CB-A82A-84875E97A1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1001" y="4467474"/>
            <a:ext cx="6995554" cy="434541"/>
          </a:xfrm>
        </p:spPr>
        <p:txBody>
          <a:bodyPr lIns="0" rIns="0" anchor="ctr"/>
          <a:lstStyle/>
          <a:p>
            <a:pPr marL="0">
              <a:spcBef>
                <a:spcPts val="1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 It allows us to differentiate exponential function when rewritten as</a:t>
            </a:r>
            <a:endParaRPr lang="en-US" sz="1800" dirty="0"/>
          </a:p>
        </p:txBody>
      </p:sp>
      <p:graphicFrame>
        <p:nvGraphicFramePr>
          <p:cNvPr id="6" name="Object 5" descr="dy over dx equals start fraction 1 over start fraction dx over dy end fraction end fraction.">
            <a:extLst>
              <a:ext uri="{FF2B5EF4-FFF2-40B4-BE49-F238E27FC236}">
                <a16:creationId xmlns:a16="http://schemas.microsoft.com/office/drawing/2014/main" id="{BFC4393C-63B7-4D9E-BA6E-D5A84B873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805556"/>
              </p:ext>
            </p:extLst>
          </p:nvPr>
        </p:nvGraphicFramePr>
        <p:xfrm>
          <a:off x="7277100" y="4360372"/>
          <a:ext cx="654050" cy="5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7" r:id="rId5" imgW="507780" imgH="444307" progId="Unknown">
                  <p:embed/>
                </p:oleObj>
              </mc:Choice>
              <mc:Fallback>
                <p:oleObj r:id="rId5" imgW="507780" imgH="444307" progId="Unknown">
                  <p:embed/>
                  <p:pic>
                    <p:nvPicPr>
                      <p:cNvPr id="6" name="Object 5" descr="dy over dx equals start fraction 1 over start fraction dx over dy end fraction end fraction.">
                        <a:extLst>
                          <a:ext uri="{FF2B5EF4-FFF2-40B4-BE49-F238E27FC236}">
                            <a16:creationId xmlns:a16="http://schemas.microsoft.com/office/drawing/2014/main" id="{BFC4393C-63B7-4D9E-BA6E-D5A84B873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4360372"/>
                        <a:ext cx="654050" cy="580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AC0ABC5-ABE6-4D86-A79F-033C9DA9ACC5}"/>
              </a:ext>
            </a:extLst>
          </p:cNvPr>
          <p:cNvSpPr txBox="1">
            <a:spLocks/>
          </p:cNvSpPr>
          <p:nvPr/>
        </p:nvSpPr>
        <p:spPr>
          <a:xfrm>
            <a:off x="424861" y="5047499"/>
            <a:ext cx="8389939" cy="431225"/>
          </a:xfrm>
          <a:prstGeom prst="rect">
            <a:avLst/>
          </a:prstGeom>
        </p:spPr>
        <p:txBody>
          <a:bodyPr lIns="0" rIns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800" dirty="0">
                <a:latin typeface="+mn-lt"/>
              </a:rPr>
              <a:t>Consequently, for</a:t>
            </a:r>
            <a:r>
              <a:rPr lang="en-US" sz="1800" i="1" dirty="0">
                <a:latin typeface="+mn-lt"/>
              </a:rPr>
              <a:t> u </a:t>
            </a:r>
            <a:r>
              <a:rPr lang="en-US" sz="1800" dirty="0">
                <a:latin typeface="+mn-lt"/>
              </a:rPr>
              <a:t>a differentiable function of</a:t>
            </a:r>
            <a:r>
              <a:rPr lang="en-US" sz="1800" i="1" dirty="0">
                <a:latin typeface="+mn-lt"/>
              </a:rPr>
              <a:t> x</a:t>
            </a:r>
            <a:r>
              <a:rPr lang="en-US" sz="1800" dirty="0">
                <a:latin typeface="+mn-lt"/>
              </a:rPr>
              <a:t>, we have</a:t>
            </a:r>
          </a:p>
        </p:txBody>
      </p:sp>
      <p:graphicFrame>
        <p:nvGraphicFramePr>
          <p:cNvPr id="8" name="Object 7" descr="d over dx left parenthesis e super u baseline right parenthesis equals e super u start fraction du over dx end fraction.">
            <a:extLst>
              <a:ext uri="{FF2B5EF4-FFF2-40B4-BE49-F238E27FC236}">
                <a16:creationId xmlns:a16="http://schemas.microsoft.com/office/drawing/2014/main" id="{CC3CB4E6-35EC-4EE4-A15D-C7104D7B6C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593376"/>
              </p:ext>
            </p:extLst>
          </p:nvPr>
        </p:nvGraphicFramePr>
        <p:xfrm>
          <a:off x="6560549" y="5034621"/>
          <a:ext cx="1355756" cy="573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8" r:id="rId7" imgW="926698" imgH="393529" progId="Unknown">
                  <p:embed/>
                </p:oleObj>
              </mc:Choice>
              <mc:Fallback>
                <p:oleObj r:id="rId7" imgW="926698" imgH="393529" progId="Unknown">
                  <p:embed/>
                  <p:pic>
                    <p:nvPicPr>
                      <p:cNvPr id="8" name="Object 7" descr="d over dx left parenthesis e super u baseline right parenthesis equals e super u start fraction du over dx end fraction.">
                        <a:extLst>
                          <a:ext uri="{FF2B5EF4-FFF2-40B4-BE49-F238E27FC236}">
                            <a16:creationId xmlns:a16="http://schemas.microsoft.com/office/drawing/2014/main" id="{CC3CB4E6-35EC-4EE4-A15D-C7104D7B6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0549" y="5034621"/>
                        <a:ext cx="1355756" cy="5730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33F2B7D-C786-4656-8A77-C85B5696CAFB}"/>
              </a:ext>
            </a:extLst>
          </p:cNvPr>
          <p:cNvSpPr/>
          <p:nvPr/>
        </p:nvSpPr>
        <p:spPr>
          <a:xfrm>
            <a:off x="964934" y="1719859"/>
            <a:ext cx="28387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Derivative of inverse functions: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7CBC4F3-2E44-4052-9BE1-EE1AD0CB5E70}"/>
                  </a:ext>
                </a:extLst>
              </p:cNvPr>
              <p:cNvSpPr/>
              <p:nvPr/>
            </p:nvSpPr>
            <p:spPr>
              <a:xfrm>
                <a:off x="749160" y="2156584"/>
                <a:ext cx="7480845" cy="12663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a differentiable function which has an inverse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We may use the derivative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find the derivative of the inverse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the inverse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We need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Now since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Differentiate both sides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w.r.t.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get: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or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(*)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))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7CBC4F3-2E44-4052-9BE1-EE1AD0CB5E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60" y="2156584"/>
                <a:ext cx="7480845" cy="1266372"/>
              </a:xfrm>
              <a:prstGeom prst="rect">
                <a:avLst/>
              </a:prstGeom>
              <a:blipFill>
                <a:blip r:embed="rId9"/>
                <a:stretch>
                  <a:fillRect l="-244" t="-962" r="-244" b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152D9968-9229-4A24-89A2-7CBBB7A547DE}"/>
              </a:ext>
            </a:extLst>
          </p:cNvPr>
          <p:cNvSpPr txBox="1">
            <a:spLocks/>
          </p:cNvSpPr>
          <p:nvPr/>
        </p:nvSpPr>
        <p:spPr>
          <a:xfrm>
            <a:off x="793751" y="3431493"/>
            <a:ext cx="6995554" cy="434541"/>
          </a:xfrm>
          <a:prstGeom prst="rect">
            <a:avLst/>
          </a:prstGeom>
          <a:noFill/>
          <a:ln>
            <a:noFill/>
          </a:ln>
        </p:spPr>
        <p:txBody>
          <a:bodyPr lIns="0" tIns="91425" rIns="0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>
              <a:spcBef>
                <a:spcPts val="1000"/>
              </a:spcBef>
            </a:pPr>
            <a:r>
              <a:rPr lang="en-US" altLang="en-US" sz="1800" dirty="0">
                <a:solidFill>
                  <a:schemeClr val="tx1"/>
                </a:solidFill>
              </a:rPr>
              <a:t>Therefore,</a:t>
            </a:r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2524705-DC53-4562-80A5-5459487B9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9" y="220758"/>
            <a:ext cx="8389936" cy="547436"/>
          </a:xfrm>
        </p:spPr>
        <p:txBody>
          <a:bodyPr lIns="0" tIns="0" rIns="0" bIns="0" anchor="ctr"/>
          <a:lstStyle/>
          <a:p>
            <a:r>
              <a:rPr lang="en-US" sz="2800" dirty="0">
                <a:solidFill>
                  <a:srgbClr val="0070C0"/>
                </a:solidFill>
              </a:rPr>
              <a:t>12.2 Derivatives of Exponential Functions 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9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D405-EA59-4AC0-9A8D-DB72C0A3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9" y="220758"/>
            <a:ext cx="8389936" cy="547436"/>
          </a:xfrm>
        </p:spPr>
        <p:txBody>
          <a:bodyPr lIns="0" tIns="0" rIns="0" bIns="0" anchor="ctr"/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Properties </a:t>
            </a:r>
            <a:r>
              <a:rPr lang="en-US" sz="2800" dirty="0">
                <a:solidFill>
                  <a:srgbClr val="002060"/>
                </a:solidFill>
              </a:rPr>
              <a:t>Exponential Functions 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761951-0B5C-4DAF-97CE-9819A4406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5" y="841960"/>
            <a:ext cx="9144000" cy="3629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C345EE8-87E1-43F6-A5A4-381CB74F62B8}"/>
                  </a:ext>
                </a:extLst>
              </p:cNvPr>
              <p:cNvSpPr/>
              <p:nvPr/>
            </p:nvSpPr>
            <p:spPr>
              <a:xfrm>
                <a:off x="116983" y="1457178"/>
                <a:ext cx="7255097" cy="132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Note that the exponential function and the logarithmic functions are the inverses of each other’s. </a:t>
                </a:r>
              </a:p>
              <a:p>
                <a:pPr algn="just"/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That is for all positive </a:t>
                </a:r>
                <a:r>
                  <a:rPr lang="en-US" sz="16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which is different from 1, we have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16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 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(ii)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for all positive </a:t>
                </a:r>
                <a:r>
                  <a:rPr lang="en-US" sz="16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which is different than 1.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C345EE8-87E1-43F6-A5A4-381CB74F6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83" y="1457178"/>
                <a:ext cx="7255097" cy="1327864"/>
              </a:xfrm>
              <a:prstGeom prst="rect">
                <a:avLst/>
              </a:prstGeom>
              <a:blipFill>
                <a:blip r:embed="rId3"/>
                <a:stretch>
                  <a:fillRect l="-420" t="-1376" r="-504" b="-5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DFD3571-030E-42DD-BDDB-3E85597599F2}"/>
                  </a:ext>
                </a:extLst>
              </p:cNvPr>
              <p:cNvSpPr/>
              <p:nvPr/>
            </p:nvSpPr>
            <p:spPr>
              <a:xfrm>
                <a:off x="385976" y="3006832"/>
                <a:ext cx="6265682" cy="13426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2105C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Properties of the exponents: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(4)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(5)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𝑥𝑦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DFD3571-030E-42DD-BDDB-3E8559759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76" y="3006832"/>
                <a:ext cx="6265682" cy="1342612"/>
              </a:xfrm>
              <a:prstGeom prst="rect">
                <a:avLst/>
              </a:prstGeom>
              <a:blipFill>
                <a:blip r:embed="rId4"/>
                <a:stretch>
                  <a:fillRect l="-292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03889DF-AA6C-4C3C-AA4F-78734C7E643C}"/>
                  </a:ext>
                </a:extLst>
              </p:cNvPr>
              <p:cNvSpPr/>
              <p:nvPr/>
            </p:nvSpPr>
            <p:spPr>
              <a:xfrm>
                <a:off x="5569983" y="3312740"/>
                <a:ext cx="3729872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2105C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(6)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</a:t>
                </a:r>
              </a:p>
              <a:p>
                <a:pPr indent="457200"/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(7)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03889DF-AA6C-4C3C-AA4F-78734C7E64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983" y="3312740"/>
                <a:ext cx="3729872" cy="712887"/>
              </a:xfrm>
              <a:prstGeom prst="rect">
                <a:avLst/>
              </a:prstGeom>
              <a:blipFill>
                <a:blip r:embed="rId5"/>
                <a:stretch>
                  <a:fillRect b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0B45F8-C6C8-4E20-BCC5-2BF25A52508A}"/>
                  </a:ext>
                </a:extLst>
              </p:cNvPr>
              <p:cNvSpPr/>
              <p:nvPr/>
            </p:nvSpPr>
            <p:spPr>
              <a:xfrm>
                <a:off x="1058748" y="4553326"/>
                <a:ext cx="6096000" cy="10477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:r>
                  <a:rPr lang="en-US" sz="16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function of </a:t>
                </a:r>
                <a:r>
                  <a:rPr lang="en-US" sz="16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can use the chain rule to show that:</a:t>
                </a:r>
              </a:p>
              <a:p>
                <a:pPr indent="457200"/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(8)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sup>
                    </m:sSup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</a:t>
                </a:r>
              </a:p>
              <a:p>
                <a:pPr indent="457200"/>
                <a:r>
                  <a:rPr lang="en-US" sz="1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(9)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sup>
                    </m:sSup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func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16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0B45F8-C6C8-4E20-BCC5-2BF25A525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748" y="4553326"/>
                <a:ext cx="6096000" cy="1047723"/>
              </a:xfrm>
              <a:prstGeom prst="rect">
                <a:avLst/>
              </a:prstGeom>
              <a:blipFill>
                <a:blip r:embed="rId6"/>
                <a:stretch>
                  <a:fillRect l="-600" t="-1744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2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D8B347DD-0DDE-45AE-93C2-693C9562B2C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56561" y="99493"/>
            <a:ext cx="958503" cy="399716"/>
          </a:xfrm>
        </p:spPr>
        <p:txBody>
          <a:bodyPr lIns="0" rIns="0" anchor="ctr"/>
          <a:lstStyle/>
          <a:p>
            <a:pPr marL="0" lvl="1" indent="0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a. Find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 descr="Solution: d over dx left parenthesis 3 e super x baseline right parenthesis equals 3 d over dx e super x baseline 3 e super x.">
            <a:extLst>
              <a:ext uri="{FF2B5EF4-FFF2-40B4-BE49-F238E27FC236}">
                <a16:creationId xmlns:a16="http://schemas.microsoft.com/office/drawing/2014/main" id="{C2B5E40F-24DA-4D56-8995-7FE2B96D8F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287061"/>
              </p:ext>
            </p:extLst>
          </p:nvPr>
        </p:nvGraphicFramePr>
        <p:xfrm>
          <a:off x="2516188" y="115797"/>
          <a:ext cx="2955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9" r:id="rId3" imgW="2019300" imgH="393700" progId="Unknown">
                  <p:embed/>
                </p:oleObj>
              </mc:Choice>
              <mc:Fallback>
                <p:oleObj r:id="rId3" imgW="2019300" imgH="393700" progId="Unknown">
                  <p:embed/>
                  <p:pic>
                    <p:nvPicPr>
                      <p:cNvPr id="7" name="Object 6" descr="Solution: d over dx left parenthesis 3 e super x baseline right parenthesis equals 3 d over dx e super x baseline 3 e super x.">
                        <a:extLst>
                          <a:ext uri="{FF2B5EF4-FFF2-40B4-BE49-F238E27FC236}">
                            <a16:creationId xmlns:a16="http://schemas.microsoft.com/office/drawing/2014/main" id="{B91349DE-C865-4FFD-BBFB-9D73C6A7CA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115797"/>
                        <a:ext cx="29559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B529838E-9BC3-43A6-AD2F-B0F9031600B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6652" y="748214"/>
            <a:ext cx="634037" cy="434541"/>
          </a:xfrm>
        </p:spPr>
        <p:txBody>
          <a:bodyPr lIns="0" rIns="0" anchor="ctr"/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b. If</a:t>
            </a:r>
            <a:endParaRPr lang="en-US" sz="2400" dirty="0"/>
          </a:p>
        </p:txBody>
      </p:sp>
      <p:graphicFrame>
        <p:nvGraphicFramePr>
          <p:cNvPr id="5" name="Object 4" descr="y equals x over e super x baseline comma find dy over dx.">
            <a:extLst>
              <a:ext uri="{FF2B5EF4-FFF2-40B4-BE49-F238E27FC236}">
                <a16:creationId xmlns:a16="http://schemas.microsoft.com/office/drawing/2014/main" id="{EF4CDC98-8DAE-4134-94C8-3A01B77061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149156"/>
              </p:ext>
            </p:extLst>
          </p:nvPr>
        </p:nvGraphicFramePr>
        <p:xfrm>
          <a:off x="1094398" y="663997"/>
          <a:ext cx="1520066" cy="57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0" r:id="rId5" imgW="1040948" imgH="393529" progId="Unknown">
                  <p:embed/>
                </p:oleObj>
              </mc:Choice>
              <mc:Fallback>
                <p:oleObj r:id="rId5" imgW="1040948" imgH="393529" progId="Unknown">
                  <p:embed/>
                  <p:pic>
                    <p:nvPicPr>
                      <p:cNvPr id="9" name="Object 8" descr="y equals x over e super x baseline comma find dy over dx.">
                        <a:extLst>
                          <a:ext uri="{FF2B5EF4-FFF2-40B4-BE49-F238E27FC236}">
                            <a16:creationId xmlns:a16="http://schemas.microsoft.com/office/drawing/2014/main" id="{47396487-DE3A-435D-B693-58A68018C9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398" y="663997"/>
                        <a:ext cx="1520066" cy="571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 descr="Calculation to simplify dy over dx.&#10;Long Description is available in notes, press F6.">
            <a:extLst>
              <a:ext uri="{FF2B5EF4-FFF2-40B4-BE49-F238E27FC236}">
                <a16:creationId xmlns:a16="http://schemas.microsoft.com/office/drawing/2014/main" id="{B8E99180-8274-4763-9A52-BAF4665C3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79415"/>
              </p:ext>
            </p:extLst>
          </p:nvPr>
        </p:nvGraphicFramePr>
        <p:xfrm>
          <a:off x="2812639" y="748214"/>
          <a:ext cx="478631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1" name="Equation" r:id="rId7" imgW="2971800" imgH="393480" progId="Equation.DSMT4">
                  <p:embed/>
                </p:oleObj>
              </mc:Choice>
              <mc:Fallback>
                <p:oleObj name="Equation" r:id="rId7" imgW="2971800" imgH="393480" progId="Equation.DSMT4">
                  <p:embed/>
                  <p:pic>
                    <p:nvPicPr>
                      <p:cNvPr id="10" name="Object 9" descr="Calculation to simplify dy over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FB1263C0-3423-4136-AD4B-FB6705290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2639" y="748214"/>
                        <a:ext cx="478631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 descr="Calculation to simplify dy over dx.&#10;Long Description is available in notes, press F6.">
            <a:extLst>
              <a:ext uri="{FF2B5EF4-FFF2-40B4-BE49-F238E27FC236}">
                <a16:creationId xmlns:a16="http://schemas.microsoft.com/office/drawing/2014/main" id="{E46DCCE7-0CB7-4B88-94BC-2A8994BB1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431871"/>
              </p:ext>
            </p:extLst>
          </p:nvPr>
        </p:nvGraphicFramePr>
        <p:xfrm>
          <a:off x="3994150" y="1384801"/>
          <a:ext cx="376396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2" name="Equation" r:id="rId9" imgW="2336760" imgH="393480" progId="Equation.DSMT4">
                  <p:embed/>
                </p:oleObj>
              </mc:Choice>
              <mc:Fallback>
                <p:oleObj name="Equation" r:id="rId9" imgW="2336760" imgH="393480" progId="Equation.DSMT4">
                  <p:embed/>
                  <p:pic>
                    <p:nvPicPr>
                      <p:cNvPr id="11" name="Object 10" descr="Calculation to simplify dy over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6FFA26CC-499C-4555-9CE1-5B741ADE84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1384801"/>
                        <a:ext cx="3763962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4B8AC05-4A2B-4A3E-AB98-FDCD4415A8E9}"/>
              </a:ext>
            </a:extLst>
          </p:cNvPr>
          <p:cNvSpPr txBox="1">
            <a:spLocks/>
          </p:cNvSpPr>
          <p:nvPr/>
        </p:nvSpPr>
        <p:spPr>
          <a:xfrm>
            <a:off x="304849" y="1885088"/>
            <a:ext cx="636866" cy="458425"/>
          </a:xfrm>
          <a:prstGeom prst="rect">
            <a:avLst/>
          </a:prstGeom>
        </p:spPr>
        <p:txBody>
          <a:bodyPr lIns="0" rIns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400">
                <a:latin typeface="+mn-lt"/>
              </a:rPr>
              <a:t>c. If</a:t>
            </a:r>
            <a:endParaRPr lang="en-US" sz="2400" dirty="0">
              <a:latin typeface="+mn-lt"/>
              <a:sym typeface="Symbol" panose="05050102010706020507" pitchFamily="18" charset="2"/>
            </a:endParaRPr>
          </a:p>
        </p:txBody>
      </p:sp>
      <p:graphicFrame>
        <p:nvGraphicFramePr>
          <p:cNvPr id="9" name="Object 8" descr="y equals e super 2 plus e super x plus In 3, find y dash.">
            <a:extLst>
              <a:ext uri="{FF2B5EF4-FFF2-40B4-BE49-F238E27FC236}">
                <a16:creationId xmlns:a16="http://schemas.microsoft.com/office/drawing/2014/main" id="{22DB60B6-B8B4-4422-8280-DDD1B3496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654516"/>
              </p:ext>
            </p:extLst>
          </p:nvPr>
        </p:nvGraphicFramePr>
        <p:xfrm>
          <a:off x="990690" y="1914418"/>
          <a:ext cx="27908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3" name="Equation" r:id="rId11" imgW="1574640" imgH="228600" progId="Equation.DSMT4">
                  <p:embed/>
                </p:oleObj>
              </mc:Choice>
              <mc:Fallback>
                <p:oleObj name="Equation" r:id="rId11" imgW="1574640" imgH="228600" progId="Equation.DSMT4">
                  <p:embed/>
                  <p:pic>
                    <p:nvPicPr>
                      <p:cNvPr id="13" name="Object 12" descr="y equals e super 2 plus e super x plus In 3, find y dash.">
                        <a:extLst>
                          <a:ext uri="{FF2B5EF4-FFF2-40B4-BE49-F238E27FC236}">
                            <a16:creationId xmlns:a16="http://schemas.microsoft.com/office/drawing/2014/main" id="{D6028056-065C-429C-9064-B02570F373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0690" y="1914418"/>
                        <a:ext cx="279082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 descr="Solution y dash equals 0 plus e super x plus 0 equals e super x.">
            <a:extLst>
              <a:ext uri="{FF2B5EF4-FFF2-40B4-BE49-F238E27FC236}">
                <a16:creationId xmlns:a16="http://schemas.microsoft.com/office/drawing/2014/main" id="{A7F1EA25-6FE5-473A-8FED-6A2D26D38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481847"/>
              </p:ext>
            </p:extLst>
          </p:nvPr>
        </p:nvGraphicFramePr>
        <p:xfrm>
          <a:off x="279011" y="2458876"/>
          <a:ext cx="30892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4" name="Equation" r:id="rId13" imgW="1917360" imgH="228600" progId="Equation.DSMT4">
                  <p:embed/>
                </p:oleObj>
              </mc:Choice>
              <mc:Fallback>
                <p:oleObj name="Equation" r:id="rId13" imgW="1917360" imgH="228600" progId="Equation.DSMT4">
                  <p:embed/>
                  <p:pic>
                    <p:nvPicPr>
                      <p:cNvPr id="14" name="Object 13" descr="Solution y dash equals 0 plus e super x plus 0 equals e super x.">
                        <a:extLst>
                          <a:ext uri="{FF2B5EF4-FFF2-40B4-BE49-F238E27FC236}">
                            <a16:creationId xmlns:a16="http://schemas.microsoft.com/office/drawing/2014/main" id="{07419797-C5C6-4C67-BD56-4067A6A082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11" y="2458876"/>
                        <a:ext cx="308927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 descr="d over dx left parenthesis 3 e super x baseline right parenthesis.">
            <a:extLst>
              <a:ext uri="{FF2B5EF4-FFF2-40B4-BE49-F238E27FC236}">
                <a16:creationId xmlns:a16="http://schemas.microsoft.com/office/drawing/2014/main" id="{3BC022B0-70F6-4B6C-8801-C148D3F0B9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652748"/>
              </p:ext>
            </p:extLst>
          </p:nvPr>
        </p:nvGraphicFramePr>
        <p:xfrm>
          <a:off x="1548339" y="43585"/>
          <a:ext cx="794897" cy="57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5" r:id="rId15" imgW="545863" imgH="393529" progId="Unknown">
                  <p:embed/>
                </p:oleObj>
              </mc:Choice>
              <mc:Fallback>
                <p:oleObj r:id="rId15" imgW="545863" imgH="393529" progId="Unknown">
                  <p:embed/>
                  <p:pic>
                    <p:nvPicPr>
                      <p:cNvPr id="6" name="Object 5" descr="d over dx left parenthesis 3 e super x baseline right parenthesis.">
                        <a:extLst>
                          <a:ext uri="{FF2B5EF4-FFF2-40B4-BE49-F238E27FC236}">
                            <a16:creationId xmlns:a16="http://schemas.microsoft.com/office/drawing/2014/main" id="{5B8D4325-1862-41EE-B72F-49325BF2D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339" y="43585"/>
                        <a:ext cx="794897" cy="5717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Find d over d x left parenthesis e squared plus x super e baseline plus 2 super square root x baseline right parenthesis.">
            <a:extLst>
              <a:ext uri="{FF2B5EF4-FFF2-40B4-BE49-F238E27FC236}">
                <a16:creationId xmlns:a16="http://schemas.microsoft.com/office/drawing/2014/main" id="{ABCFB844-5F7A-4587-913D-2189AF03F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19925"/>
              </p:ext>
            </p:extLst>
          </p:nvPr>
        </p:nvGraphicFramePr>
        <p:xfrm>
          <a:off x="279011" y="2836765"/>
          <a:ext cx="26606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6" name="Equation" r:id="rId17" imgW="1434960" imgH="393480" progId="Equation.DSMT4">
                  <p:embed/>
                </p:oleObj>
              </mc:Choice>
              <mc:Fallback>
                <p:oleObj name="Equation" r:id="rId17" imgW="1434960" imgH="393480" progId="Equation.DSMT4">
                  <p:embed/>
                  <p:pic>
                    <p:nvPicPr>
                      <p:cNvPr id="4" name="Object 3" descr="Find d over d x left parenthesis e squared plus x super e baseline plus 2 super square root x baseline right parenthesis.">
                        <a:extLst>
                          <a:ext uri="{FF2B5EF4-FFF2-40B4-BE49-F238E27FC236}">
                            <a16:creationId xmlns:a16="http://schemas.microsoft.com/office/drawing/2014/main" id="{D5017F9F-172A-42B4-910A-C15ECED0FB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11" y="2836765"/>
                        <a:ext cx="26606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 descr="Solution to the derivative.&#10;Long Description is available in notes, press F6.">
            <a:extLst>
              <a:ext uri="{FF2B5EF4-FFF2-40B4-BE49-F238E27FC236}">
                <a16:creationId xmlns:a16="http://schemas.microsoft.com/office/drawing/2014/main" id="{7A959C3A-17C2-4B9D-87FF-A300397D8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316121"/>
              </p:ext>
            </p:extLst>
          </p:nvPr>
        </p:nvGraphicFramePr>
        <p:xfrm>
          <a:off x="279011" y="3576090"/>
          <a:ext cx="57229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7" name="Equation" r:id="rId19" imgW="3085920" imgH="393480" progId="Equation.DSMT4">
                  <p:embed/>
                </p:oleObj>
              </mc:Choice>
              <mc:Fallback>
                <p:oleObj name="Equation" r:id="rId19" imgW="3085920" imgH="393480" progId="Equation.DSMT4">
                  <p:embed/>
                  <p:pic>
                    <p:nvPicPr>
                      <p:cNvPr id="5" name="Object 4" descr="Solution to the derivative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8EBB91B7-DACD-431B-9D4D-483BA69078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11" y="3576090"/>
                        <a:ext cx="572293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 descr="RHS of an equation.&#10;Long Description is available in notes, press F6.">
            <a:extLst>
              <a:ext uri="{FF2B5EF4-FFF2-40B4-BE49-F238E27FC236}">
                <a16:creationId xmlns:a16="http://schemas.microsoft.com/office/drawing/2014/main" id="{8FA0A349-278D-406E-8A29-D2C63A5892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000424"/>
              </p:ext>
            </p:extLst>
          </p:nvPr>
        </p:nvGraphicFramePr>
        <p:xfrm>
          <a:off x="1371328" y="4323740"/>
          <a:ext cx="5275262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8" name="Equation" r:id="rId21" imgW="2844720" imgH="457200" progId="Equation.DSMT4">
                  <p:embed/>
                </p:oleObj>
              </mc:Choice>
              <mc:Fallback>
                <p:oleObj name="Equation" r:id="rId21" imgW="2844720" imgH="457200" progId="Equation.DSMT4">
                  <p:embed/>
                  <p:pic>
                    <p:nvPicPr>
                      <p:cNvPr id="6" name="Object 5" descr="RHS of an equation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BD292EB8-635F-4817-9C54-B78CC13043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328" y="4323740"/>
                        <a:ext cx="5275262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3B37F816-05F9-4D33-ADE7-B5977F4F0778}"/>
              </a:ext>
            </a:extLst>
          </p:cNvPr>
          <p:cNvSpPr txBox="1">
            <a:spLocks/>
          </p:cNvSpPr>
          <p:nvPr/>
        </p:nvSpPr>
        <p:spPr>
          <a:xfrm>
            <a:off x="309097" y="5388002"/>
            <a:ext cx="509493" cy="553968"/>
          </a:xfrm>
          <a:prstGeom prst="rect">
            <a:avLst/>
          </a:prstGeo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>
              <a:spcBef>
                <a:spcPts val="1000"/>
              </a:spcBef>
            </a:pPr>
            <a:r>
              <a:rPr lang="en-US" altLang="en-US" sz="2400">
                <a:solidFill>
                  <a:schemeClr val="tx1"/>
                </a:solidFill>
              </a:rPr>
              <a:t>For</a:t>
            </a:r>
            <a:endParaRPr lang="en-US" sz="2400" dirty="0"/>
          </a:p>
        </p:txBody>
      </p:sp>
      <p:graphicFrame>
        <p:nvGraphicFramePr>
          <p:cNvPr id="17" name="Object 16" descr="x greater than 0.">
            <a:extLst>
              <a:ext uri="{FF2B5EF4-FFF2-40B4-BE49-F238E27FC236}">
                <a16:creationId xmlns:a16="http://schemas.microsoft.com/office/drawing/2014/main" id="{4DEEF08E-A37B-4625-8F55-E28833319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469691"/>
              </p:ext>
            </p:extLst>
          </p:nvPr>
        </p:nvGraphicFramePr>
        <p:xfrm>
          <a:off x="859534" y="5511792"/>
          <a:ext cx="63500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9" name="Equation" r:id="rId23" imgW="342720" imgH="164880" progId="Equation.DSMT4">
                  <p:embed/>
                </p:oleObj>
              </mc:Choice>
              <mc:Fallback>
                <p:oleObj name="Equation" r:id="rId23" imgW="342720" imgH="164880" progId="Equation.DSMT4">
                  <p:embed/>
                  <p:pic>
                    <p:nvPicPr>
                      <p:cNvPr id="9" name="Object 8" descr="x greater than 0.">
                        <a:extLst>
                          <a:ext uri="{FF2B5EF4-FFF2-40B4-BE49-F238E27FC236}">
                            <a16:creationId xmlns:a16="http://schemas.microsoft.com/office/drawing/2014/main" id="{1252F62F-C054-42BB-902E-7C5EBCBBFC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534" y="5511792"/>
                        <a:ext cx="635000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399CB6AA-8E7E-495C-A335-32E7A501DD7D}"/>
              </a:ext>
            </a:extLst>
          </p:cNvPr>
          <p:cNvSpPr txBox="1">
            <a:spLocks/>
          </p:cNvSpPr>
          <p:nvPr/>
        </p:nvSpPr>
        <p:spPr>
          <a:xfrm>
            <a:off x="1516679" y="5388002"/>
            <a:ext cx="1908646" cy="553968"/>
          </a:xfrm>
          <a:prstGeom prst="rect">
            <a:avLst/>
          </a:prstGeom>
          <a:noFill/>
          <a:ln>
            <a:noFill/>
          </a:ln>
        </p:spPr>
        <p:txBody>
          <a:bodyPr wrap="square" lIns="0" tIns="91425" rIns="0" bIns="9142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0160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>
              <a:spcBef>
                <a:spcPts val="1000"/>
              </a:spcBef>
            </a:pPr>
            <a:r>
              <a:rPr lang="en-US" altLang="en-US" sz="2400">
                <a:solidFill>
                  <a:schemeClr val="tx1"/>
                </a:solidFill>
              </a:rPr>
              <a:t>, we can write</a:t>
            </a:r>
            <a:endParaRPr lang="en-US" sz="2400" dirty="0"/>
          </a:p>
        </p:txBody>
      </p:sp>
      <p:graphicFrame>
        <p:nvGraphicFramePr>
          <p:cNvPr id="19" name="Object 18" descr="x super a baseline equals e super a l n x.">
            <a:extLst>
              <a:ext uri="{FF2B5EF4-FFF2-40B4-BE49-F238E27FC236}">
                <a16:creationId xmlns:a16="http://schemas.microsoft.com/office/drawing/2014/main" id="{F4521CA2-C9FA-4B94-91B1-85E211FFF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48987"/>
              </p:ext>
            </p:extLst>
          </p:nvPr>
        </p:nvGraphicFramePr>
        <p:xfrm>
          <a:off x="3521090" y="5467342"/>
          <a:ext cx="131286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0" name="Equation" r:id="rId25" imgW="672840" imgH="203040" progId="Equation.DSMT4">
                  <p:embed/>
                </p:oleObj>
              </mc:Choice>
              <mc:Fallback>
                <p:oleObj name="Equation" r:id="rId25" imgW="672840" imgH="203040" progId="Equation.DSMT4">
                  <p:embed/>
                  <p:pic>
                    <p:nvPicPr>
                      <p:cNvPr id="11" name="Object 10" descr="x super a baseline equals e super a l n x.">
                        <a:extLst>
                          <a:ext uri="{FF2B5EF4-FFF2-40B4-BE49-F238E27FC236}">
                            <a16:creationId xmlns:a16="http://schemas.microsoft.com/office/drawing/2014/main" id="{26F77D7B-2F80-4F9E-98B5-4028D17A3A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521090" y="5467342"/>
                        <a:ext cx="131286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77C1247C-B584-4D2E-BA90-0D85348ACE85}"/>
              </a:ext>
            </a:extLst>
          </p:cNvPr>
          <p:cNvSpPr txBox="1">
            <a:spLocks/>
          </p:cNvSpPr>
          <p:nvPr/>
        </p:nvSpPr>
        <p:spPr>
          <a:xfrm>
            <a:off x="4909022" y="5496709"/>
            <a:ext cx="2164950" cy="33855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200">
                <a:solidFill>
                  <a:schemeClr val="tx1"/>
                </a:solidFill>
              </a:rPr>
              <a:t>So we have</a:t>
            </a:r>
            <a:endParaRPr lang="en-IN" sz="2200" dirty="0">
              <a:solidFill>
                <a:schemeClr val="tx1"/>
              </a:solidFill>
            </a:endParaRPr>
          </a:p>
        </p:txBody>
      </p:sp>
      <p:graphicFrame>
        <p:nvGraphicFramePr>
          <p:cNvPr id="21" name="Object 20" descr="Equation to show the derivative of x super a.&#10;Long Description is available in notes, press F6.">
            <a:extLst>
              <a:ext uri="{FF2B5EF4-FFF2-40B4-BE49-F238E27FC236}">
                <a16:creationId xmlns:a16="http://schemas.microsoft.com/office/drawing/2014/main" id="{19261B4C-35C1-422A-9FB9-75AD27885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818265"/>
              </p:ext>
            </p:extLst>
          </p:nvPr>
        </p:nvGraphicFramePr>
        <p:xfrm>
          <a:off x="246918" y="6015446"/>
          <a:ext cx="4671761" cy="57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1" name="Equation" r:id="rId27" imgW="3187700" imgH="393700" progId="Equation.DSMT4">
                  <p:embed/>
                </p:oleObj>
              </mc:Choice>
              <mc:Fallback>
                <p:oleObj name="Equation" r:id="rId27" imgW="3187700" imgH="393700" progId="Equation.DSMT4">
                  <p:embed/>
                  <p:pic>
                    <p:nvPicPr>
                      <p:cNvPr id="13" name="Object 12" descr="Equation to show the derivative of x super a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FDD951B5-330C-4958-9EA7-D2C7AD6C39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18" y="6015446"/>
                        <a:ext cx="4671761" cy="571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59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5D15238-3F61-4BE0-9C27-942AB56545F3}"/>
                  </a:ext>
                </a:extLst>
              </p:cNvPr>
              <p:cNvSpPr/>
              <p:nvPr/>
            </p:nvSpPr>
            <p:spPr>
              <a:xfrm>
                <a:off x="179428" y="118099"/>
                <a:ext cx="9396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2105C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5D15238-3F61-4BE0-9C27-942AB56545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28" y="118099"/>
                <a:ext cx="939681" cy="400110"/>
              </a:xfrm>
              <a:prstGeom prst="rect">
                <a:avLst/>
              </a:prstGeom>
              <a:blipFill>
                <a:blip r:embed="rId2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C5769A9-AA85-4B2D-8EF1-ABE886DEF3E9}"/>
                  </a:ext>
                </a:extLst>
              </p:cNvPr>
              <p:cNvSpPr/>
              <p:nvPr/>
            </p:nvSpPr>
            <p:spPr>
              <a:xfrm>
                <a:off x="179428" y="595886"/>
                <a:ext cx="2327817" cy="406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C5769A9-AA85-4B2D-8EF1-ABE886DEF3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28" y="595886"/>
                <a:ext cx="2327817" cy="4060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6686D5-4C32-43BE-AF28-D5236E4B57D6}"/>
                  </a:ext>
                </a:extLst>
              </p:cNvPr>
              <p:cNvSpPr/>
              <p:nvPr/>
            </p:nvSpPr>
            <p:spPr>
              <a:xfrm>
                <a:off x="2437025" y="351553"/>
                <a:ext cx="3751476" cy="728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′=0+</m:t>
                      </m:r>
                      <m:r>
                        <a:rPr lang="en-US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</m:sSup>
                      <m:r>
                        <m:rPr>
                          <m:sty m:val="p"/>
                        </m:rPr>
                        <a:rPr lang="en-US" sz="2000" i="1" dirty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6686D5-4C32-43BE-AF28-D5236E4B5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025" y="351553"/>
                <a:ext cx="3751476" cy="7280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804210-6058-4790-A2B9-922D41C0696D}"/>
                  </a:ext>
                </a:extLst>
              </p:cNvPr>
              <p:cNvSpPr txBox="1"/>
              <p:nvPr/>
            </p:nvSpPr>
            <p:spPr>
              <a:xfrm>
                <a:off x="6038696" y="351553"/>
                <a:ext cx="2135456" cy="7280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804210-6058-4790-A2B9-922D41C06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696" y="351553"/>
                <a:ext cx="2135456" cy="7280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01DAF3-7F4B-4BAA-9870-7D59439CDB4E}"/>
                  </a:ext>
                </a:extLst>
              </p:cNvPr>
              <p:cNvSpPr txBox="1"/>
              <p:nvPr/>
            </p:nvSpPr>
            <p:spPr>
              <a:xfrm>
                <a:off x="414780" y="1252900"/>
                <a:ext cx="1003416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01DAF3-7F4B-4BAA-9870-7D59439CD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80" y="1252900"/>
                <a:ext cx="1003416" cy="474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CC225A-B422-4813-B704-61C16BDFCE6A}"/>
                  </a:ext>
                </a:extLst>
              </p:cNvPr>
              <p:cNvSpPr txBox="1"/>
              <p:nvPr/>
            </p:nvSpPr>
            <p:spPr>
              <a:xfrm>
                <a:off x="1548488" y="1367659"/>
                <a:ext cx="9799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CC225A-B422-4813-B704-61C16BDFC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488" y="1367659"/>
                <a:ext cx="97994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24C69F-D71F-49D2-B3E1-2B43791CEA1F}"/>
                  </a:ext>
                </a:extLst>
              </p:cNvPr>
              <p:cNvSpPr txBox="1"/>
              <p:nvPr/>
            </p:nvSpPr>
            <p:spPr>
              <a:xfrm>
                <a:off x="2719888" y="1324565"/>
                <a:ext cx="22439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24C69F-D71F-49D2-B3E1-2B43791CE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888" y="1324565"/>
                <a:ext cx="2243948" cy="276999"/>
              </a:xfrm>
              <a:prstGeom prst="rect">
                <a:avLst/>
              </a:prstGeom>
              <a:blipFill>
                <a:blip r:embed="rId8"/>
                <a:stretch>
                  <a:fillRect l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DBA55-34CE-47B7-A7ED-E7059C3C4CE8}"/>
                  </a:ext>
                </a:extLst>
              </p:cNvPr>
              <p:cNvSpPr txBox="1"/>
              <p:nvPr/>
            </p:nvSpPr>
            <p:spPr>
              <a:xfrm>
                <a:off x="4187530" y="1252900"/>
                <a:ext cx="3082566" cy="537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DBA55-34CE-47B7-A7ED-E7059C3C4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530" y="1252900"/>
                <a:ext cx="3082566" cy="537263"/>
              </a:xfrm>
              <a:prstGeom prst="rect">
                <a:avLst/>
              </a:prstGeom>
              <a:blipFill>
                <a:blip r:embed="rId9"/>
                <a:stretch>
                  <a:fillRect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D1D6352-7E04-4CAA-81D6-4DB2EB9FC4DC}"/>
                  </a:ext>
                </a:extLst>
              </p:cNvPr>
              <p:cNvSpPr/>
              <p:nvPr/>
            </p:nvSpPr>
            <p:spPr>
              <a:xfrm>
                <a:off x="86536" y="1925974"/>
                <a:ext cx="3029740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3) 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D1D6352-7E04-4CAA-81D6-4DB2EB9FC4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6" y="1925974"/>
                <a:ext cx="3029740" cy="4071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757C65-9567-4139-8BAD-2BFB139A800F}"/>
                  </a:ext>
                </a:extLst>
              </p:cNvPr>
              <p:cNvSpPr txBox="1"/>
              <p:nvPr/>
            </p:nvSpPr>
            <p:spPr>
              <a:xfrm>
                <a:off x="2528436" y="2002981"/>
                <a:ext cx="3451329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=0+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2+3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+0=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757C65-9567-4139-8BAD-2BFB139A8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436" y="2002981"/>
                <a:ext cx="3451329" cy="3148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03651E5-34E5-4C7F-AFD0-B41C02361123}"/>
                  </a:ext>
                </a:extLst>
              </p:cNvPr>
              <p:cNvSpPr/>
              <p:nvPr/>
            </p:nvSpPr>
            <p:spPr>
              <a:xfrm>
                <a:off x="5728813" y="2002981"/>
                <a:ext cx="2079480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2+3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03651E5-34E5-4C7F-AFD0-B41C02361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813" y="2002981"/>
                <a:ext cx="2079480" cy="4071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4E510C7-EC78-4B58-88CD-DAF9F2F5D491}"/>
                  </a:ext>
                </a:extLst>
              </p:cNvPr>
              <p:cNvSpPr/>
              <p:nvPr/>
            </p:nvSpPr>
            <p:spPr>
              <a:xfrm>
                <a:off x="373738" y="2397548"/>
                <a:ext cx="1906484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4)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4E510C7-EC78-4B58-88CD-DAF9F2F5D4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38" y="2397548"/>
                <a:ext cx="1906484" cy="451598"/>
              </a:xfrm>
              <a:prstGeom prst="rect">
                <a:avLst/>
              </a:prstGeom>
              <a:blipFill>
                <a:blip r:embed="rId13"/>
                <a:stretch>
                  <a:fillRect l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3A1165-EF1E-44B3-B1C5-B3BF37828FA1}"/>
                  </a:ext>
                </a:extLst>
              </p:cNvPr>
              <p:cNvSpPr txBox="1"/>
              <p:nvPr/>
            </p:nvSpPr>
            <p:spPr>
              <a:xfrm>
                <a:off x="1810358" y="2377495"/>
                <a:ext cx="2115259" cy="480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3A1165-EF1E-44B3-B1C5-B3BF37828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358" y="2377495"/>
                <a:ext cx="2115259" cy="4803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6667C6-F44F-4773-9B20-DDAB2054B856}"/>
                  </a:ext>
                </a:extLst>
              </p:cNvPr>
              <p:cNvSpPr txBox="1"/>
              <p:nvPr/>
            </p:nvSpPr>
            <p:spPr>
              <a:xfrm>
                <a:off x="3841862" y="2503211"/>
                <a:ext cx="1487074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−5)/2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6667C6-F44F-4773-9B20-DDAB2054B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862" y="2503211"/>
                <a:ext cx="1487074" cy="3148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D185F2-026A-4AAD-A73E-92A9EB1416B5}"/>
                  </a:ext>
                </a:extLst>
              </p:cNvPr>
              <p:cNvSpPr txBox="1"/>
              <p:nvPr/>
            </p:nvSpPr>
            <p:spPr>
              <a:xfrm>
                <a:off x="5328936" y="2462090"/>
                <a:ext cx="1092800" cy="411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D185F2-026A-4AAD-A73E-92A9EB141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936" y="2462090"/>
                <a:ext cx="1092800" cy="4119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DA0460-F8FA-4B1C-B790-B09EB61A8FAF}"/>
                  </a:ext>
                </a:extLst>
              </p:cNvPr>
              <p:cNvSpPr txBox="1"/>
              <p:nvPr/>
            </p:nvSpPr>
            <p:spPr>
              <a:xfrm>
                <a:off x="754777" y="2924118"/>
                <a:ext cx="2567369" cy="411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DA0460-F8FA-4B1C-B790-B09EB61A8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77" y="2924118"/>
                <a:ext cx="2567369" cy="4119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E8C455-569E-4645-A4D9-9B17371FEF52}"/>
                  </a:ext>
                </a:extLst>
              </p:cNvPr>
              <p:cNvSpPr txBox="1"/>
              <p:nvPr/>
            </p:nvSpPr>
            <p:spPr>
              <a:xfrm>
                <a:off x="3072939" y="2943757"/>
                <a:ext cx="1818768" cy="411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7E8C455-569E-4645-A4D9-9B17371FE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939" y="2943757"/>
                <a:ext cx="1818768" cy="4119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131DAF6-B4FF-43AE-BDA9-382CCC1D3A10}"/>
                  </a:ext>
                </a:extLst>
              </p:cNvPr>
              <p:cNvSpPr txBox="1"/>
              <p:nvPr/>
            </p:nvSpPr>
            <p:spPr>
              <a:xfrm>
                <a:off x="273335" y="3490604"/>
                <a:ext cx="1721882" cy="3148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131DAF6-B4FF-43AE-BDA9-382CCC1D3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35" y="3490604"/>
                <a:ext cx="1721882" cy="314830"/>
              </a:xfrm>
              <a:prstGeom prst="rect">
                <a:avLst/>
              </a:prstGeom>
              <a:blipFill>
                <a:blip r:embed="rId19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F8BA87-D9CB-46CE-9DD7-EC3FA8639322}"/>
                  </a:ext>
                </a:extLst>
              </p:cNvPr>
              <p:cNvSpPr txBox="1"/>
              <p:nvPr/>
            </p:nvSpPr>
            <p:spPr>
              <a:xfrm>
                <a:off x="1960716" y="3528435"/>
                <a:ext cx="11354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F8BA87-D9CB-46CE-9DD7-EC3FA8639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716" y="3528435"/>
                <a:ext cx="1135439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FF32F3-551A-4C29-B69D-053C448840BA}"/>
                  </a:ext>
                </a:extLst>
              </p:cNvPr>
              <p:cNvSpPr txBox="1"/>
              <p:nvPr/>
            </p:nvSpPr>
            <p:spPr>
              <a:xfrm>
                <a:off x="3322146" y="3648019"/>
                <a:ext cx="8229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FF32F3-551A-4C29-B69D-053C44884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146" y="3648019"/>
                <a:ext cx="822918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6AC9B98-577C-4F12-B556-FF55A5A3109A}"/>
                  </a:ext>
                </a:extLst>
              </p:cNvPr>
              <p:cNvSpPr/>
              <p:nvPr/>
            </p:nvSpPr>
            <p:spPr>
              <a:xfrm>
                <a:off x="291835" y="4313141"/>
                <a:ext cx="885805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rgbClr val="2105C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</a:t>
                </a:r>
                <a:r>
                  <a:rPr lang="en-US" dirty="0">
                    <a:solidFill>
                      <a:srgbClr val="2105CB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)=1+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the slope of the tangent line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(3,1)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6AC9B98-577C-4F12-B556-FF55A5A310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35" y="4313141"/>
                <a:ext cx="8858054" cy="400110"/>
              </a:xfrm>
              <a:prstGeom prst="rect">
                <a:avLst/>
              </a:prstGeom>
              <a:blipFill>
                <a:blip r:embed="rId22"/>
                <a:stretch>
                  <a:fillRect l="-757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3F5818A9-17B7-4A3B-B7B8-0EFF7C3ABE4A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91920" y="5087279"/>
            <a:ext cx="6164530" cy="103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151098</TotalTime>
  <Words>445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Cambria Math</vt:lpstr>
      <vt:lpstr>Noto Sans Symbols</vt:lpstr>
      <vt:lpstr>Symbol</vt:lpstr>
      <vt:lpstr>Times New Roman</vt:lpstr>
      <vt:lpstr>Verdana</vt:lpstr>
      <vt:lpstr>USHE</vt:lpstr>
      <vt:lpstr>Equation</vt:lpstr>
      <vt:lpstr>Unknown</vt:lpstr>
      <vt:lpstr>12.2 Derivatives of Exponential Functions  </vt:lpstr>
      <vt:lpstr>Properties Exponential Functions  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1173</cp:revision>
  <dcterms:modified xsi:type="dcterms:W3CDTF">2024-09-06T07:35:42Z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