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1"/>
  </p:notesMasterIdLst>
  <p:handoutMasterIdLst>
    <p:handoutMasterId r:id="rId12"/>
  </p:handoutMasterIdLst>
  <p:sldIdLst>
    <p:sldId id="634" r:id="rId5"/>
    <p:sldId id="635" r:id="rId6"/>
    <p:sldId id="663" r:id="rId7"/>
    <p:sldId id="664" r:id="rId8"/>
    <p:sldId id="665" r:id="rId9"/>
    <p:sldId id="666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1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11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AB57292-8B75-404E-A771-2296E1E6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9" y="152021"/>
            <a:ext cx="8389936" cy="662398"/>
          </a:xfrm>
        </p:spPr>
        <p:txBody>
          <a:bodyPr lIns="0" tIns="0" rIns="0" bIns="0" anchor="ctr"/>
          <a:lstStyle/>
          <a:p>
            <a:r>
              <a:rPr lang="en-US" dirty="0">
                <a:solidFill>
                  <a:srgbClr val="0070C0"/>
                </a:solidFill>
              </a:rPr>
              <a:t>Chapter Objectives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2CA4C9A-9A37-4B21-BF88-3720B1CD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7" y="1198588"/>
            <a:ext cx="8389937" cy="3515680"/>
          </a:xfrm>
        </p:spPr>
        <p:txBody>
          <a:bodyPr lIns="0" rIns="0" anchor="ctr"/>
          <a:lstStyle/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12.1</a:t>
            </a:r>
            <a:r>
              <a:rPr lang="en-US" altLang="en-US" sz="2400" dirty="0"/>
              <a:t> Derivatives of Logarithmic Functions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12.2</a:t>
            </a:r>
            <a:r>
              <a:rPr lang="en-US" altLang="en-US" sz="2400" dirty="0"/>
              <a:t> Derivatives of Exponential Functions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12.3</a:t>
            </a:r>
            <a:r>
              <a:rPr lang="en-US" altLang="en-US" sz="2400" dirty="0">
                <a:solidFill>
                  <a:srgbClr val="FF0000"/>
                </a:solidFill>
              </a:rPr>
              <a:t> Elasticity of Demand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12.4</a:t>
            </a:r>
            <a:r>
              <a:rPr lang="en-US" altLang="en-US" sz="2400" dirty="0"/>
              <a:t> Implicit Differentiation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12.5</a:t>
            </a:r>
            <a:r>
              <a:rPr lang="en-US" altLang="en-US" sz="2400" dirty="0"/>
              <a:t> Logarithmic Differentiation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12.6</a:t>
            </a:r>
            <a:r>
              <a:rPr lang="en-US" altLang="en-US" sz="2400" dirty="0">
                <a:solidFill>
                  <a:srgbClr val="FF0000"/>
                </a:solidFill>
              </a:rPr>
              <a:t> Newton’s Method</a:t>
            </a:r>
          </a:p>
          <a:p>
            <a:pPr>
              <a:spcBef>
                <a:spcPts val="1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12.7</a:t>
            </a:r>
            <a:r>
              <a:rPr lang="en-US" altLang="en-US" sz="2400" dirty="0"/>
              <a:t> Higher-Order Derivatives</a:t>
            </a:r>
          </a:p>
        </p:txBody>
      </p:sp>
    </p:spTree>
    <p:extLst>
      <p:ext uri="{BB962C8B-B14F-4D97-AF65-F5344CB8AC3E}">
        <p14:creationId xmlns:p14="http://schemas.microsoft.com/office/powerpoint/2010/main" val="405464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6F0E45-4FE9-493D-BF02-D0131E17F8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059" y="4518631"/>
            <a:ext cx="8328025" cy="553968"/>
          </a:xfr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007FA3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To describe the method of logarithmic differentiation and to</a:t>
            </a:r>
            <a:endParaRPr lang="en-IN" sz="24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FC56D0DC-66E7-4F5A-9A1A-DF27B3B8E80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9584" y="4927655"/>
            <a:ext cx="6383338" cy="553968"/>
          </a:xfr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show how to differentiate a function of the form</a:t>
            </a:r>
            <a:endParaRPr lang="en-IN" sz="2400" dirty="0"/>
          </a:p>
        </p:txBody>
      </p:sp>
      <p:graphicFrame>
        <p:nvGraphicFramePr>
          <p:cNvPr id="12" name="Object 11" descr="u super v.">
            <a:extLst>
              <a:ext uri="{FF2B5EF4-FFF2-40B4-BE49-F238E27FC236}">
                <a16:creationId xmlns:a16="http://schemas.microsoft.com/office/drawing/2014/main" id="{BAA6BD29-4792-44DF-B1F7-1A027EBBC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278932"/>
              </p:ext>
            </p:extLst>
          </p:nvPr>
        </p:nvGraphicFramePr>
        <p:xfrm>
          <a:off x="6900266" y="4959516"/>
          <a:ext cx="462801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Equation" r:id="rId3" imgW="215640" imgH="203040" progId="Equation.DSMT4">
                  <p:embed/>
                </p:oleObj>
              </mc:Choice>
              <mc:Fallback>
                <p:oleObj name="Equation" r:id="rId3" imgW="215640" imgH="203040" progId="Equation.DSMT4">
                  <p:embed/>
                  <p:pic>
                    <p:nvPicPr>
                      <p:cNvPr id="9" name="Object 8" descr="u super v.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00266" y="4959516"/>
                        <a:ext cx="462801" cy="43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7CD64B3-3A29-485A-A446-EE7E0DDB96EC}"/>
              </a:ext>
            </a:extLst>
          </p:cNvPr>
          <p:cNvSpPr txBox="1">
            <a:spLocks/>
          </p:cNvSpPr>
          <p:nvPr/>
        </p:nvSpPr>
        <p:spPr>
          <a:xfrm>
            <a:off x="85885" y="5506200"/>
            <a:ext cx="8380412" cy="1420872"/>
          </a:xfrm>
          <a:prstGeom prst="rect">
            <a:avLst/>
          </a:prstGeo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Bef>
                <a:spcPts val="1000"/>
              </a:spcBef>
              <a:buClr>
                <a:srgbClr val="007FA3"/>
              </a:buClr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F0000"/>
                </a:solidFill>
              </a:rPr>
              <a:t>To approximate real roots of an equation by using calculus. The method shown is suitable for calculators.</a:t>
            </a:r>
          </a:p>
          <a:p>
            <a:pPr marL="342900" indent="-342900">
              <a:spcBef>
                <a:spcPts val="1000"/>
              </a:spcBef>
              <a:buClr>
                <a:srgbClr val="007FA3"/>
              </a:buClr>
              <a:buFont typeface="Arial" panose="020B0604020202020204" pitchFamily="34" charset="0"/>
              <a:buChar char="•"/>
            </a:pPr>
            <a:r>
              <a:rPr lang="en-US" altLang="en-US" sz="2400"/>
              <a:t>To find higher-order derivatives both directly and implicitly.</a:t>
            </a:r>
            <a:endParaRPr lang="en-IN" sz="24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1C990FD-81D0-4BDE-9E91-67F7E3E15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39" y="-53796"/>
            <a:ext cx="8229600" cy="553998"/>
          </a:xfrm>
        </p:spPr>
        <p:txBody>
          <a:bodyPr lIns="0" tIns="0" rIns="0" b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Chapter Objectives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627BBD5-D252-4174-82EC-DBE20D65FB22}"/>
              </a:ext>
            </a:extLst>
          </p:cNvPr>
          <p:cNvSpPr txBox="1">
            <a:spLocks/>
          </p:cNvSpPr>
          <p:nvPr/>
        </p:nvSpPr>
        <p:spPr>
          <a:xfrm>
            <a:off x="204103" y="514324"/>
            <a:ext cx="5645527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88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To develop a differentiation formula for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24" name="Object 23" descr="y equals In">
            <a:extLst>
              <a:ext uri="{FF2B5EF4-FFF2-40B4-BE49-F238E27FC236}">
                <a16:creationId xmlns:a16="http://schemas.microsoft.com/office/drawing/2014/main" id="{A64565DA-3DFA-48EA-A941-9A3A960085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1963"/>
              </p:ext>
            </p:extLst>
          </p:nvPr>
        </p:nvGraphicFramePr>
        <p:xfrm>
          <a:off x="5144814" y="1224043"/>
          <a:ext cx="7429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5" imgW="419040" imgH="203040" progId="Equation.DSMT4">
                  <p:embed/>
                </p:oleObj>
              </mc:Choice>
              <mc:Fallback>
                <p:oleObj name="Equation" r:id="rId5" imgW="419040" imgH="203040" progId="Equation.DSMT4">
                  <p:embed/>
                  <p:pic>
                    <p:nvPicPr>
                      <p:cNvPr id="13" name="Object 12" descr="y equals In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4814" y="1224043"/>
                        <a:ext cx="74295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9F9893E-773F-45CB-B267-F26EA8FD5EEF}"/>
              </a:ext>
            </a:extLst>
          </p:cNvPr>
          <p:cNvSpPr txBox="1">
            <a:spLocks/>
          </p:cNvSpPr>
          <p:nvPr/>
        </p:nvSpPr>
        <p:spPr>
          <a:xfrm>
            <a:off x="5974094" y="1175651"/>
            <a:ext cx="1446589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88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/>
            <a:r>
              <a:rPr lang="en-US" altLang="en-US" sz="2400" dirty="0">
                <a:solidFill>
                  <a:schemeClr val="tx1"/>
                </a:solidFill>
              </a:rPr>
              <a:t>u, to apply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F3DFE076-7577-44B6-BDE9-5698259BBD54}"/>
              </a:ext>
            </a:extLst>
          </p:cNvPr>
          <p:cNvSpPr txBox="1">
            <a:spLocks/>
          </p:cNvSpPr>
          <p:nvPr/>
        </p:nvSpPr>
        <p:spPr>
          <a:xfrm>
            <a:off x="577222" y="828324"/>
            <a:ext cx="7669589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88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/>
            <a:r>
              <a:rPr lang="en-US" altLang="en-US" sz="2400" dirty="0">
                <a:solidFill>
                  <a:schemeClr val="tx1"/>
                </a:solidFill>
              </a:rPr>
              <a:t>the formula, and to use it to differentiate a logarithmic function to a base other than e.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87E56C1B-4AFF-4FF5-BA40-AECE27EAB632}"/>
              </a:ext>
            </a:extLst>
          </p:cNvPr>
          <p:cNvSpPr txBox="1">
            <a:spLocks/>
          </p:cNvSpPr>
          <p:nvPr/>
        </p:nvSpPr>
        <p:spPr>
          <a:xfrm>
            <a:off x="157174" y="1660216"/>
            <a:ext cx="5643562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To develop a differentiation formula for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28" name="Object 27" descr="y equal e super u comma">
            <a:extLst>
              <a:ext uri="{FF2B5EF4-FFF2-40B4-BE49-F238E27FC236}">
                <a16:creationId xmlns:a16="http://schemas.microsoft.com/office/drawing/2014/main" id="{06421373-3EF7-4399-8020-74939A3D0D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398201"/>
              </p:ext>
            </p:extLst>
          </p:nvPr>
        </p:nvGraphicFramePr>
        <p:xfrm>
          <a:off x="5887764" y="1622541"/>
          <a:ext cx="8096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17" name="Object 16" descr="y equal e super u comma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87764" y="1622541"/>
                        <a:ext cx="809625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4">
            <a:extLst>
              <a:ext uri="{FF2B5EF4-FFF2-40B4-BE49-F238E27FC236}">
                <a16:creationId xmlns:a16="http://schemas.microsoft.com/office/drawing/2014/main" id="{2C549714-5915-423B-9B25-50BCECA18658}"/>
              </a:ext>
            </a:extLst>
          </p:cNvPr>
          <p:cNvSpPr txBox="1">
            <a:spLocks/>
          </p:cNvSpPr>
          <p:nvPr/>
        </p:nvSpPr>
        <p:spPr>
          <a:xfrm>
            <a:off x="6788107" y="1650366"/>
            <a:ext cx="1682143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</a:rPr>
              <a:t>to apply the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56542D4A-8DD9-4F46-82F9-322DB84030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61275" y="2076343"/>
            <a:ext cx="8378824" cy="738664"/>
          </a:xfr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marL="347472" indent="0" algn="l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formula, and to use it to differentiate an exponential function with base other than e.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9FE9A5A5-1E88-4A47-9996-4A8480D3EBBA}"/>
              </a:ext>
            </a:extLst>
          </p:cNvPr>
          <p:cNvSpPr txBox="1">
            <a:spLocks/>
          </p:cNvSpPr>
          <p:nvPr/>
        </p:nvSpPr>
        <p:spPr>
          <a:xfrm>
            <a:off x="89059" y="2868536"/>
            <a:ext cx="8239125" cy="16696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</a:rPr>
              <a:t>To give a mathematical analysis of the economic concept of elasticity.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To discuss the notion of a function defined implicitly and to determine derivatives by means of implicit differentiation.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3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EF1E-A3C9-479E-B217-DE16952EE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45" y="77837"/>
            <a:ext cx="8383780" cy="547436"/>
          </a:xfrm>
        </p:spPr>
        <p:txBody>
          <a:bodyPr lIns="0" tIns="0" rIns="0" bIns="0" anchor="ctr"/>
          <a:lstStyle/>
          <a:p>
            <a:r>
              <a:rPr lang="en-US" sz="2800" dirty="0">
                <a:solidFill>
                  <a:srgbClr val="0070C0"/>
                </a:solidFill>
              </a:rPr>
              <a:t>12.1 Derivatives of Logarithmic Functions 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98ED5C-1D0C-487A-BCD7-2D7F8A278514}"/>
                  </a:ext>
                </a:extLst>
              </p:cNvPr>
              <p:cNvSpPr/>
              <p:nvPr/>
            </p:nvSpPr>
            <p:spPr>
              <a:xfrm>
                <a:off x="204021" y="867641"/>
                <a:ext cx="6096000" cy="13249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Properties of logarithms: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sup>
                        </m:sSup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 for any positive real number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r.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98ED5C-1D0C-487A-BCD7-2D7F8A2785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21" y="867641"/>
                <a:ext cx="6096000" cy="1324914"/>
              </a:xfrm>
              <a:prstGeom prst="rect">
                <a:avLst/>
              </a:prstGeom>
              <a:blipFill>
                <a:blip r:embed="rId3"/>
                <a:stretch>
                  <a:fillRect l="-300" t="-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 descr="d over dx left parenthesis l n start absolute value u end absolute value right parenthesis equals 1 over u times du over dx for u not equals 0.">
            <a:extLst>
              <a:ext uri="{FF2B5EF4-FFF2-40B4-BE49-F238E27FC236}">
                <a16:creationId xmlns:a16="http://schemas.microsoft.com/office/drawing/2014/main" id="{78916395-80DC-4189-A7F1-850320271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08556"/>
              </p:ext>
            </p:extLst>
          </p:nvPr>
        </p:nvGraphicFramePr>
        <p:xfrm>
          <a:off x="508820" y="3579610"/>
          <a:ext cx="2952971" cy="69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7" name="Equation" r:id="rId4" imgW="1663700" imgH="393700" progId="Equation.DSMT4">
                  <p:embed/>
                </p:oleObj>
              </mc:Choice>
              <mc:Fallback>
                <p:oleObj name="Equation" r:id="rId4" imgW="1663700" imgH="393700" progId="Equation.DSMT4">
                  <p:embed/>
                  <p:pic>
                    <p:nvPicPr>
                      <p:cNvPr id="8" name="Object 7" descr="d over dx left parenthesis l n start absolute value u end absolute value right parenthesis equals 1 over u times du over dx for u not equals 0.">
                        <a:extLst>
                          <a:ext uri="{FF2B5EF4-FFF2-40B4-BE49-F238E27FC236}">
                            <a16:creationId xmlns:a16="http://schemas.microsoft.com/office/drawing/2014/main" id="{7754BD79-4085-4080-83F4-0D411B0C6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820" y="3579610"/>
                        <a:ext cx="2952971" cy="691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4AFF57C-FF2A-4C87-9B4E-B7F37CF74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820" y="2413043"/>
            <a:ext cx="2680782" cy="102066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ADEE30F-EBFE-4CC8-9E32-F5C22F405A56}"/>
              </a:ext>
            </a:extLst>
          </p:cNvPr>
          <p:cNvSpPr txBox="1">
            <a:spLocks/>
          </p:cNvSpPr>
          <p:nvPr/>
        </p:nvSpPr>
        <p:spPr>
          <a:xfrm>
            <a:off x="380110" y="1887487"/>
            <a:ext cx="8383780" cy="5474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1600" dirty="0">
                <a:solidFill>
                  <a:srgbClr val="0070C0"/>
                </a:solidFill>
              </a:rPr>
              <a:t>Derivatives   </a:t>
            </a:r>
          </a:p>
        </p:txBody>
      </p:sp>
      <p:graphicFrame>
        <p:nvGraphicFramePr>
          <p:cNvPr id="9" name="Object 8" descr="dy over dx if y equals l n left parenthesis 2 x plus 5 right parenthesis cubed.">
            <a:extLst>
              <a:ext uri="{FF2B5EF4-FFF2-40B4-BE49-F238E27FC236}">
                <a16:creationId xmlns:a16="http://schemas.microsoft.com/office/drawing/2014/main" id="{15BAD102-426B-465D-AD1E-1A37DA817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0865"/>
              </p:ext>
            </p:extLst>
          </p:nvPr>
        </p:nvGraphicFramePr>
        <p:xfrm>
          <a:off x="5969703" y="1265382"/>
          <a:ext cx="2024894" cy="62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8" name="Equation" r:id="rId7" imgW="1256755" imgH="393529" progId="Equation.DSMT4">
                  <p:embed/>
                </p:oleObj>
              </mc:Choice>
              <mc:Fallback>
                <p:oleObj name="Equation" r:id="rId7" imgW="1256755" imgH="393529" progId="Equation.DSMT4">
                  <p:embed/>
                  <p:pic>
                    <p:nvPicPr>
                      <p:cNvPr id="5" name="Object 4" descr="dy over dx if y equals l n left parenthesis 2 x plus 5 right parenthesis cubed.">
                        <a:extLst>
                          <a:ext uri="{FF2B5EF4-FFF2-40B4-BE49-F238E27FC236}">
                            <a16:creationId xmlns:a16="http://schemas.microsoft.com/office/drawing/2014/main" id="{A4C9C07C-4E58-49B1-B651-4B3F43A8E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703" y="1265382"/>
                        <a:ext cx="2024894" cy="628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 descr="f dash left parenthesis p parenthesis if f left parenthesis p right parenthesis equals In left parenthesis left parenthesis p plus 1 right parenthesis power 2 left parenthesis p plus 2 right parenthesis power 3 left parenthesis p plus 3 right parenthesis power 4.">
            <a:extLst>
              <a:ext uri="{FF2B5EF4-FFF2-40B4-BE49-F238E27FC236}">
                <a16:creationId xmlns:a16="http://schemas.microsoft.com/office/drawing/2014/main" id="{D5928420-8378-4E16-B4D7-09FE05095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817288"/>
              </p:ext>
            </p:extLst>
          </p:nvPr>
        </p:nvGraphicFramePr>
        <p:xfrm>
          <a:off x="3117030" y="2101851"/>
          <a:ext cx="5518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Equation" r:id="rId9" imgW="2831760" imgH="228600" progId="Equation.DSMT4">
                  <p:embed/>
                </p:oleObj>
              </mc:Choice>
              <mc:Fallback>
                <p:oleObj name="Equation" r:id="rId9" imgW="2831760" imgH="228600" progId="Equation.DSMT4">
                  <p:embed/>
                  <p:pic>
                    <p:nvPicPr>
                      <p:cNvPr id="10" name="Object 9" descr="f dash left parenthesis p parenthesis if f left parenthesis p right parenthesis equals In left parenthesis left parenthesis p plus 1 right parenthesis power 2 left parenthesis p plus 2 right parenthesis power 3 left parenthesis p plus 3 right parenthesis power 4.">
                        <a:extLst>
                          <a:ext uri="{FF2B5EF4-FFF2-40B4-BE49-F238E27FC236}">
                            <a16:creationId xmlns:a16="http://schemas.microsoft.com/office/drawing/2014/main" id="{667BEE2A-DAA5-4361-B68D-BEFEB00F6A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17030" y="2101851"/>
                        <a:ext cx="55181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y equals log sub 2 X.&#10;">
            <a:extLst>
              <a:ext uri="{FF2B5EF4-FFF2-40B4-BE49-F238E27FC236}">
                <a16:creationId xmlns:a16="http://schemas.microsoft.com/office/drawing/2014/main" id="{97A1B24D-C64D-44C8-8DC3-4B5CD15F6C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446829"/>
              </p:ext>
            </p:extLst>
          </p:nvPr>
        </p:nvGraphicFramePr>
        <p:xfrm>
          <a:off x="6490818" y="3387083"/>
          <a:ext cx="98266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7" name="Object 6" descr="y equals log sub 2 X.&#10;">
                        <a:extLst>
                          <a:ext uri="{FF2B5EF4-FFF2-40B4-BE49-F238E27FC236}">
                            <a16:creationId xmlns:a16="http://schemas.microsoft.com/office/drawing/2014/main" id="{01745850-34DB-4681-9005-07354E62CA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0818" y="3387083"/>
                        <a:ext cx="982663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45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7A51C5-0807-420A-AA46-D9E309DAE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" y="44099"/>
            <a:ext cx="4496427" cy="5182323"/>
          </a:xfrm>
          <a:prstGeom prst="rect">
            <a:avLst/>
          </a:prstGeom>
        </p:spPr>
      </p:pic>
      <p:graphicFrame>
        <p:nvGraphicFramePr>
          <p:cNvPr id="4" name="Object 3" descr="y equals l n x over x squared. ">
            <a:extLst>
              <a:ext uri="{FF2B5EF4-FFF2-40B4-BE49-F238E27FC236}">
                <a16:creationId xmlns:a16="http://schemas.microsoft.com/office/drawing/2014/main" id="{9F40A262-5EE9-4738-9384-340E3204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594359"/>
              </p:ext>
            </p:extLst>
          </p:nvPr>
        </p:nvGraphicFramePr>
        <p:xfrm>
          <a:off x="993134" y="6094681"/>
          <a:ext cx="961826" cy="69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4" imgW="545863" imgH="393529" progId="Equation.DSMT4">
                  <p:embed/>
                </p:oleObj>
              </mc:Choice>
              <mc:Fallback>
                <p:oleObj name="Equation" r:id="rId4" imgW="545863" imgH="393529" progId="Equation.DSMT4">
                  <p:embed/>
                  <p:pic>
                    <p:nvPicPr>
                      <p:cNvPr id="9" name="Object 8" descr="y equals l n x over x squared. ">
                        <a:extLst>
                          <a:ext uri="{FF2B5EF4-FFF2-40B4-BE49-F238E27FC236}">
                            <a16:creationId xmlns:a16="http://schemas.microsoft.com/office/drawing/2014/main" id="{C08D375A-CEC9-423C-BE80-E331ABC99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134" y="6094681"/>
                        <a:ext cx="961826" cy="691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4AAF6B5-5ED7-4DA4-A164-8D3E9055341E}"/>
                  </a:ext>
                </a:extLst>
              </p:cNvPr>
              <p:cNvSpPr/>
              <p:nvPr/>
            </p:nvSpPr>
            <p:spPr>
              <a:xfrm>
                <a:off x="550864" y="4901579"/>
                <a:ext cx="132651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4)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4AAF6B5-5ED7-4DA4-A164-8D3E905534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64" y="4901579"/>
                <a:ext cx="1326517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7E2DE6-6188-419F-9763-1AD39A53CA52}"/>
                  </a:ext>
                </a:extLst>
              </p:cNvPr>
              <p:cNvSpPr txBox="1"/>
              <p:nvPr/>
            </p:nvSpPr>
            <p:spPr>
              <a:xfrm>
                <a:off x="2194784" y="4930040"/>
                <a:ext cx="2032736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−(1)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7E2DE6-6188-419F-9763-1AD39A53C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784" y="4930040"/>
                <a:ext cx="2032736" cy="7015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709B093-0A64-411D-BBD0-2D0F72AE8E7A}"/>
                  </a:ext>
                </a:extLst>
              </p:cNvPr>
              <p:cNvSpPr/>
              <p:nvPr/>
            </p:nvSpPr>
            <p:spPr>
              <a:xfrm>
                <a:off x="0" y="5469318"/>
                <a:ext cx="2071272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5)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ra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709B093-0A64-411D-BBD0-2D0F72AE8E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69318"/>
                <a:ext cx="2071272" cy="910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E79DBA2-4D30-481F-9FB2-FE05AB1E0C2A}"/>
                  </a:ext>
                </a:extLst>
              </p:cNvPr>
              <p:cNvSpPr txBox="1"/>
              <p:nvPr/>
            </p:nvSpPr>
            <p:spPr>
              <a:xfrm>
                <a:off x="1877381" y="5469318"/>
                <a:ext cx="1992469" cy="7793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E79DBA2-4D30-481F-9FB2-FE05AB1E0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381" y="5469318"/>
                <a:ext cx="1992469" cy="7793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3390F6-593D-45A8-A7F2-D4E587385AB4}"/>
                  </a:ext>
                </a:extLst>
              </p:cNvPr>
              <p:cNvSpPr txBox="1"/>
              <p:nvPr/>
            </p:nvSpPr>
            <p:spPr>
              <a:xfrm>
                <a:off x="3772263" y="5703548"/>
                <a:ext cx="2407197" cy="3911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b="0" dirty="0"/>
                  <a:t>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b="0" dirty="0"/>
                  <a:t>1)]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63390F6-593D-45A8-A7F2-D4E587385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263" y="5703548"/>
                <a:ext cx="2407197" cy="391133"/>
              </a:xfrm>
              <a:prstGeom prst="rect">
                <a:avLst/>
              </a:prstGeom>
              <a:blipFill>
                <a:blip r:embed="rId10"/>
                <a:stretch>
                  <a:fillRect l="-1772" t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335C03-D553-4008-9346-5E97C768452E}"/>
                  </a:ext>
                </a:extLst>
              </p:cNvPr>
              <p:cNvSpPr txBox="1"/>
              <p:nvPr/>
            </p:nvSpPr>
            <p:spPr>
              <a:xfrm>
                <a:off x="5672239" y="5638112"/>
                <a:ext cx="2478627" cy="624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335C03-D553-4008-9346-5E97C7684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39" y="5638112"/>
                <a:ext cx="2478627" cy="6249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73A0FEB7-9E69-4F91-8483-F3C859D2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22" y="6211799"/>
            <a:ext cx="402379" cy="336436"/>
          </a:xfr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sz="1100" b="0" dirty="0">
                <a:solidFill>
                  <a:schemeClr val="tx1"/>
                </a:solidFill>
              </a:rPr>
              <a:t>7)</a:t>
            </a:r>
          </a:p>
        </p:txBody>
      </p:sp>
    </p:spTree>
    <p:extLst>
      <p:ext uri="{BB962C8B-B14F-4D97-AF65-F5344CB8AC3E}">
        <p14:creationId xmlns:p14="http://schemas.microsoft.com/office/powerpoint/2010/main" val="38320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D08D14-65C8-496C-B959-176C4E36316D}"/>
                  </a:ext>
                </a:extLst>
              </p:cNvPr>
              <p:cNvSpPr/>
              <p:nvPr/>
            </p:nvSpPr>
            <p:spPr>
              <a:xfrm>
                <a:off x="150210" y="481258"/>
                <a:ext cx="29155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6)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D08D14-65C8-496C-B959-176C4E3631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10" y="481258"/>
                <a:ext cx="291554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7021470-5D11-4A82-B060-EDCB1E3734B0}"/>
              </a:ext>
            </a:extLst>
          </p:cNvPr>
          <p:cNvSpPr txBox="1"/>
          <p:nvPr/>
        </p:nvSpPr>
        <p:spPr>
          <a:xfrm>
            <a:off x="868687" y="1140643"/>
            <a:ext cx="14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Simplify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40F97-B75E-42C3-B904-23C246332FB0}"/>
                  </a:ext>
                </a:extLst>
              </p:cNvPr>
              <p:cNvSpPr txBox="1"/>
              <p:nvPr/>
            </p:nvSpPr>
            <p:spPr>
              <a:xfrm>
                <a:off x="3101418" y="1186809"/>
                <a:ext cx="3107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ln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40F97-B75E-42C3-B904-23C246332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18" y="1186809"/>
                <a:ext cx="3107582" cy="276999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041362-BFAE-4C77-9952-11CFF60BD654}"/>
                  </a:ext>
                </a:extLst>
              </p:cNvPr>
              <p:cNvSpPr txBox="1"/>
              <p:nvPr/>
            </p:nvSpPr>
            <p:spPr>
              <a:xfrm>
                <a:off x="6297105" y="1186808"/>
                <a:ext cx="25154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)+4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ln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041362-BFAE-4C77-9952-11CFF60BD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105" y="1186808"/>
                <a:ext cx="2515432" cy="276999"/>
              </a:xfrm>
              <a:prstGeom prst="rect">
                <a:avLst/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36E7F2-983A-4961-A8F0-4C54FAC0B809}"/>
                  </a:ext>
                </a:extLst>
              </p:cNvPr>
              <p:cNvSpPr txBox="1"/>
              <p:nvPr/>
            </p:nvSpPr>
            <p:spPr>
              <a:xfrm>
                <a:off x="1226199" y="1882879"/>
                <a:ext cx="2242152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36E7F2-983A-4961-A8F0-4C54FAC0B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199" y="1882879"/>
                <a:ext cx="2242152" cy="525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60713CA-FD56-4F92-8381-83F51B4F1B3E}"/>
                  </a:ext>
                </a:extLst>
              </p:cNvPr>
              <p:cNvSpPr/>
              <p:nvPr/>
            </p:nvSpPr>
            <p:spPr>
              <a:xfrm>
                <a:off x="150210" y="2757023"/>
                <a:ext cx="1766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7)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60713CA-FD56-4F92-8381-83F51B4F1B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10" y="2757023"/>
                <a:ext cx="176650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30AEEBE-3B10-429E-A84E-99E23FDBB294}"/>
                  </a:ext>
                </a:extLst>
              </p:cNvPr>
              <p:cNvSpPr txBox="1"/>
              <p:nvPr/>
            </p:nvSpPr>
            <p:spPr>
              <a:xfrm>
                <a:off x="1033464" y="3215283"/>
                <a:ext cx="130599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𝑙𝑛𝑥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30AEEBE-3B10-429E-A84E-99E23FDBB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464" y="3215283"/>
                <a:ext cx="130599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EB2AE1-A35B-416C-B60F-E3BA07497984}"/>
                  </a:ext>
                </a:extLst>
              </p:cNvPr>
              <p:cNvSpPr txBox="1"/>
              <p:nvPr/>
            </p:nvSpPr>
            <p:spPr>
              <a:xfrm>
                <a:off x="2553817" y="3215282"/>
                <a:ext cx="51193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𝑥𝑙𝑛𝑥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EB2AE1-A35B-416C-B60F-E3BA07497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817" y="3215282"/>
                <a:ext cx="511935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1F6F5F-F66E-4489-BD4F-D200E5560D07}"/>
                  </a:ext>
                </a:extLst>
              </p:cNvPr>
              <p:cNvSpPr/>
              <p:nvPr/>
            </p:nvSpPr>
            <p:spPr>
              <a:xfrm>
                <a:off x="133474" y="4189456"/>
                <a:ext cx="1783245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8)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𝑙𝑜𝑔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1F6F5F-F66E-4489-BD4F-D200E5560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74" y="4189456"/>
                <a:ext cx="1783245" cy="372410"/>
              </a:xfrm>
              <a:prstGeom prst="rect">
                <a:avLst/>
              </a:prstGeom>
              <a:blipFill>
                <a:blip r:embed="rId9"/>
                <a:stretch>
                  <a:fillRect t="-1639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985A98-99DD-4829-88B2-0C5704193EFE}"/>
                  </a:ext>
                </a:extLst>
              </p:cNvPr>
              <p:cNvSpPr txBox="1"/>
              <p:nvPr/>
            </p:nvSpPr>
            <p:spPr>
              <a:xfrm>
                <a:off x="1025096" y="5445507"/>
                <a:ext cx="1879297" cy="742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985A98-99DD-4829-88B2-0C5704193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96" y="5445507"/>
                <a:ext cx="1879297" cy="742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BF7A511-C4CA-453E-ABB1-8A86F1A3D0E2}"/>
              </a:ext>
            </a:extLst>
          </p:cNvPr>
          <p:cNvSpPr txBox="1"/>
          <p:nvPr/>
        </p:nvSpPr>
        <p:spPr>
          <a:xfrm>
            <a:off x="602584" y="4798783"/>
            <a:ext cx="147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Simplify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467033-8099-4A31-9A57-423A349B7603}"/>
                  </a:ext>
                </a:extLst>
              </p:cNvPr>
              <p:cNvSpPr txBox="1"/>
              <p:nvPr/>
            </p:nvSpPr>
            <p:spPr>
              <a:xfrm>
                <a:off x="2643505" y="5619464"/>
                <a:ext cx="1649691" cy="56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467033-8099-4A31-9A57-423A349B7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505" y="5619464"/>
                <a:ext cx="1649691" cy="56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5E10AF-9ACD-4A8F-A7C1-F106BCCFA332}"/>
                  </a:ext>
                </a:extLst>
              </p:cNvPr>
              <p:cNvSpPr txBox="1"/>
              <p:nvPr/>
            </p:nvSpPr>
            <p:spPr>
              <a:xfrm>
                <a:off x="2081172" y="4818690"/>
                <a:ext cx="1193981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log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5E10AF-9ACD-4A8F-A7C1-F106BCCFA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72" y="4818690"/>
                <a:ext cx="1193981" cy="287323"/>
              </a:xfrm>
              <a:prstGeom prst="rect">
                <a:avLst/>
              </a:prstGeom>
              <a:blipFill>
                <a:blip r:embed="rId12"/>
                <a:stretch>
                  <a:fillRect t="-2083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D73B0D-2642-43B1-953B-C71E3AD60AB0}"/>
                  </a:ext>
                </a:extLst>
              </p:cNvPr>
              <p:cNvSpPr/>
              <p:nvPr/>
            </p:nvSpPr>
            <p:spPr>
              <a:xfrm>
                <a:off x="3582524" y="2447489"/>
                <a:ext cx="5230013" cy="21713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Reminder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cost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revenue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profit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D73B0D-2642-43B1-953B-C71E3AD60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524" y="2447489"/>
                <a:ext cx="5230013" cy="2171364"/>
              </a:xfrm>
              <a:prstGeom prst="rect">
                <a:avLst/>
              </a:prstGeom>
              <a:blipFill>
                <a:blip r:embed="rId13"/>
                <a:stretch>
                  <a:fillRect l="-2448" t="-2801" r="-350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5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BC05CB3-C755-4011-B9EF-B929AFF05609}"/>
                  </a:ext>
                </a:extLst>
              </p:cNvPr>
              <p:cNvSpPr/>
              <p:nvPr/>
            </p:nvSpPr>
            <p:spPr>
              <a:xfrm>
                <a:off x="543791" y="509691"/>
                <a:ext cx="1525995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9)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BC05CB3-C755-4011-B9EF-B929AFF05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91" y="509691"/>
                <a:ext cx="1525995" cy="372410"/>
              </a:xfrm>
              <a:prstGeom prst="rect">
                <a:avLst/>
              </a:prstGeom>
              <a:blipFill>
                <a:blip r:embed="rId3"/>
                <a:stretch>
                  <a:fillRect l="-1195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CD742-8493-4104-8B18-4D835B745BFD}"/>
                  </a:ext>
                </a:extLst>
              </p:cNvPr>
              <p:cNvSpPr txBox="1"/>
              <p:nvPr/>
            </p:nvSpPr>
            <p:spPr>
              <a:xfrm>
                <a:off x="1218531" y="1089464"/>
                <a:ext cx="1240340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CD742-8493-4104-8B18-4D835B745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531" y="1089464"/>
                <a:ext cx="1240340" cy="280077"/>
              </a:xfrm>
              <a:prstGeom prst="rect">
                <a:avLst/>
              </a:prstGeom>
              <a:blipFill>
                <a:blip r:embed="rId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92F5B7-EA69-420F-97C5-B904579F5A81}"/>
                  </a:ext>
                </a:extLst>
              </p:cNvPr>
              <p:cNvSpPr txBox="1"/>
              <p:nvPr/>
            </p:nvSpPr>
            <p:spPr>
              <a:xfrm>
                <a:off x="876001" y="1576904"/>
                <a:ext cx="1925399" cy="554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92F5B7-EA69-420F-97C5-B904579F5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01" y="1576904"/>
                <a:ext cx="1925399" cy="5546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D4C8B8-8302-4728-86D4-C6D81B89EBBB}"/>
                  </a:ext>
                </a:extLst>
              </p:cNvPr>
              <p:cNvSpPr txBox="1"/>
              <p:nvPr/>
            </p:nvSpPr>
            <p:spPr>
              <a:xfrm>
                <a:off x="2981344" y="1576904"/>
                <a:ext cx="933397" cy="557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D4C8B8-8302-4728-86D4-C6D81B89E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44" y="1576904"/>
                <a:ext cx="933397" cy="5579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2EB8633-CF64-4184-A1A4-693AC02F47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13" y="3496343"/>
            <a:ext cx="1733550" cy="581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015790-D270-4305-91F9-AED6571112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000" y="4219058"/>
            <a:ext cx="4876800" cy="2124075"/>
          </a:xfrm>
          <a:prstGeom prst="rect">
            <a:avLst/>
          </a:prstGeom>
        </p:spPr>
      </p:pic>
      <p:graphicFrame>
        <p:nvGraphicFramePr>
          <p:cNvPr id="8" name="Object 7" descr="y equals l n x over x squared. ">
            <a:extLst>
              <a:ext uri="{FF2B5EF4-FFF2-40B4-BE49-F238E27FC236}">
                <a16:creationId xmlns:a16="http://schemas.microsoft.com/office/drawing/2014/main" id="{6B29A727-59A8-4732-88D9-B9F9E95A3D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929433"/>
              </p:ext>
            </p:extLst>
          </p:nvPr>
        </p:nvGraphicFramePr>
        <p:xfrm>
          <a:off x="993134" y="2400680"/>
          <a:ext cx="961826" cy="69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4" name="Object 3" descr="y equals l n x over x squared. ">
                        <a:extLst>
                          <a:ext uri="{FF2B5EF4-FFF2-40B4-BE49-F238E27FC236}">
                            <a16:creationId xmlns:a16="http://schemas.microsoft.com/office/drawing/2014/main" id="{9F40A262-5EE9-4738-9384-340E32048C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134" y="2400680"/>
                        <a:ext cx="961826" cy="691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5D561FF-9438-46A9-B923-4A6018E7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55" y="2611120"/>
            <a:ext cx="402379" cy="336436"/>
          </a:xfr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sz="1100" b="0" dirty="0">
                <a:solidFill>
                  <a:schemeClr val="tx1"/>
                </a:solidFill>
              </a:rPr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16071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151098</TotalTime>
  <Words>432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Chapter Objectives</vt:lpstr>
      <vt:lpstr>Chapter Objectives </vt:lpstr>
      <vt:lpstr>12.1 Derivatives of Logarithmic Functions  </vt:lpstr>
      <vt:lpstr>7)</vt:lpstr>
      <vt:lpstr>PowerPoint Presentation</vt:lpstr>
      <vt:lpstr>10)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1173</cp:revision>
  <dcterms:modified xsi:type="dcterms:W3CDTF">2024-09-06T07:34:50Z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