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4"/>
  </p:sldMasterIdLst>
  <p:notesMasterIdLst>
    <p:notesMasterId r:id="rId36"/>
  </p:notesMasterIdLst>
  <p:handoutMasterIdLst>
    <p:handoutMasterId r:id="rId37"/>
  </p:handoutMasterIdLst>
  <p:sldIdLst>
    <p:sldId id="609" r:id="rId5"/>
    <p:sldId id="257" r:id="rId6"/>
    <p:sldId id="258" r:id="rId7"/>
    <p:sldId id="259" r:id="rId8"/>
    <p:sldId id="260" r:id="rId9"/>
    <p:sldId id="261" r:id="rId10"/>
    <p:sldId id="613" r:id="rId11"/>
    <p:sldId id="262" r:id="rId12"/>
    <p:sldId id="263" r:id="rId13"/>
    <p:sldId id="264" r:id="rId14"/>
    <p:sldId id="612" r:id="rId15"/>
    <p:sldId id="614" r:id="rId16"/>
    <p:sldId id="615" r:id="rId17"/>
    <p:sldId id="568" r:id="rId18"/>
    <p:sldId id="616" r:id="rId19"/>
    <p:sldId id="622" r:id="rId20"/>
    <p:sldId id="617" r:id="rId21"/>
    <p:sldId id="619" r:id="rId22"/>
    <p:sldId id="620" r:id="rId23"/>
    <p:sldId id="621" r:id="rId24"/>
    <p:sldId id="628" r:id="rId25"/>
    <p:sldId id="629" r:id="rId26"/>
    <p:sldId id="611" r:id="rId27"/>
    <p:sldId id="623" r:id="rId28"/>
    <p:sldId id="624" r:id="rId29"/>
    <p:sldId id="626" r:id="rId30"/>
    <p:sldId id="627" r:id="rId31"/>
    <p:sldId id="633" r:id="rId32"/>
    <p:sldId id="630" r:id="rId33"/>
    <p:sldId id="625" r:id="rId34"/>
    <p:sldId id="631" r:id="rId3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3" orient="horz" pos="414" userDrawn="1">
          <p15:clr>
            <a:srgbClr val="A4A3A4"/>
          </p15:clr>
        </p15:guide>
        <p15:guide id="4" pos="249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orient="horz" pos="2228" userDrawn="1">
          <p15:clr>
            <a:srgbClr val="A4A3A4"/>
          </p15:clr>
        </p15:guide>
        <p15:guide id="7" pos="5534" userDrawn="1">
          <p15:clr>
            <a:srgbClr val="A4A3A4"/>
          </p15:clr>
        </p15:guide>
        <p15:guide id="8" orient="horz" pos="777" userDrawn="1">
          <p15:clr>
            <a:srgbClr val="A4A3A4"/>
          </p15:clr>
        </p15:guide>
        <p15:guide id="9" orient="horz" pos="958" userDrawn="1">
          <p15:clr>
            <a:srgbClr val="A4A3A4"/>
          </p15:clr>
        </p15:guide>
        <p15:guide id="10" pos="2109" userDrawn="1">
          <p15:clr>
            <a:srgbClr val="A4A3A4"/>
          </p15:clr>
        </p15:guide>
        <p15:guide id="11" pos="22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ffrey Holcomb" initials="" lastIdx="3" clrIdx="0"/>
  <p:cmAuthor id="1" name="Ruchi Sachdev" initials="" lastIdx="8" clrIdx="1"/>
  <p:cmAuthor id="2" name="Sarah Reusché" initials="" lastIdx="13" clrIdx="2"/>
  <p:cmAuthor id="3" name="Nitin Shankar" initials="" lastIdx="6" clrIdx="3"/>
  <p:cmAuthor id="4" name="Kristen Flathman" initials="" lastIdx="1" clrIdx="4"/>
  <p:cmAuthor id="5" name="Ben Schroeter" initials="" lastIdx="0" clrIdx="5"/>
  <p:cmAuthor id="6" name="AnnMarie Short" initials="AS" lastIdx="35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A3"/>
    <a:srgbClr val="D4E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B4B016-0A20-AC12-C74C-C1242F97455C}" v="1" dt="2021-07-07T22:28:49.951"/>
  </p1510:revLst>
</p1510:revInfo>
</file>

<file path=ppt/tableStyles.xml><?xml version="1.0" encoding="utf-8"?>
<a:tblStyleLst xmlns:a="http://schemas.openxmlformats.org/drawingml/2006/main" def="{40F9630F-82C1-40B7-BC3A-925EFCFF5E92}">
  <a:tblStyle styleId="{40F9630F-82C1-40B7-BC3A-925EFCFF5E9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18" autoAdjust="0"/>
    <p:restoredTop sz="95856" autoAdjust="0"/>
  </p:normalViewPr>
  <p:slideViewPr>
    <p:cSldViewPr snapToGrid="0" snapToObjects="1">
      <p:cViewPr varScale="1">
        <p:scale>
          <a:sx n="97" d="100"/>
          <a:sy n="97" d="100"/>
        </p:scale>
        <p:origin x="260" y="64"/>
      </p:cViewPr>
      <p:guideLst>
        <p:guide orient="horz" pos="3974"/>
        <p:guide orient="horz" pos="414"/>
        <p:guide pos="249"/>
        <p:guide pos="2880"/>
        <p:guide orient="horz" pos="2228"/>
        <p:guide pos="5534"/>
        <p:guide orient="horz" pos="777"/>
        <p:guide orient="horz" pos="958"/>
        <p:guide pos="2109"/>
        <p:guide pos="2268"/>
      </p:guideLst>
    </p:cSldViewPr>
  </p:slideViewPr>
  <p:outlineViewPr>
    <p:cViewPr>
      <p:scale>
        <a:sx n="33" d="100"/>
        <a:sy n="33" d="100"/>
      </p:scale>
      <p:origin x="0" y="-1337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15030"/>
    </p:cViewPr>
  </p:sorterViewPr>
  <p:notesViewPr>
    <p:cSldViewPr snapToGrid="0" snapToObject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7" Type="http://schemas.openxmlformats.org/officeDocument/2006/relationships/image" Target="../media/image149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Relationship Id="rId6" Type="http://schemas.openxmlformats.org/officeDocument/2006/relationships/image" Target="../media/image148.wmf"/><Relationship Id="rId5" Type="http://schemas.openxmlformats.org/officeDocument/2006/relationships/image" Target="../media/image147.wmf"/><Relationship Id="rId4" Type="http://schemas.openxmlformats.org/officeDocument/2006/relationships/image" Target="../media/image14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7" Type="http://schemas.openxmlformats.org/officeDocument/2006/relationships/image" Target="../media/image164.wmf"/><Relationship Id="rId2" Type="http://schemas.openxmlformats.org/officeDocument/2006/relationships/image" Target="../media/image159.wmf"/><Relationship Id="rId1" Type="http://schemas.openxmlformats.org/officeDocument/2006/relationships/image" Target="../media/image158.wmf"/><Relationship Id="rId6" Type="http://schemas.openxmlformats.org/officeDocument/2006/relationships/image" Target="../media/image163.wmf"/><Relationship Id="rId5" Type="http://schemas.openxmlformats.org/officeDocument/2006/relationships/image" Target="../media/image162.wmf"/><Relationship Id="rId4" Type="http://schemas.openxmlformats.org/officeDocument/2006/relationships/image" Target="../media/image16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6" Type="http://schemas.openxmlformats.org/officeDocument/2006/relationships/image" Target="../media/image122.wmf"/><Relationship Id="rId5" Type="http://schemas.openxmlformats.org/officeDocument/2006/relationships/image" Target="../media/image121.wmf"/><Relationship Id="rId4" Type="http://schemas.openxmlformats.org/officeDocument/2006/relationships/image" Target="../media/image1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4" Type="http://schemas.openxmlformats.org/officeDocument/2006/relationships/image" Target="../media/image12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3" Type="http://schemas.openxmlformats.org/officeDocument/2006/relationships/image" Target="../media/image129.wmf"/><Relationship Id="rId7" Type="http://schemas.openxmlformats.org/officeDocument/2006/relationships/image" Target="../media/image133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6" Type="http://schemas.openxmlformats.org/officeDocument/2006/relationships/image" Target="../media/image132.wmf"/><Relationship Id="rId5" Type="http://schemas.openxmlformats.org/officeDocument/2006/relationships/image" Target="../media/image131.wmf"/><Relationship Id="rId4" Type="http://schemas.openxmlformats.org/officeDocument/2006/relationships/image" Target="../media/image1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Relationship Id="rId5" Type="http://schemas.openxmlformats.org/officeDocument/2006/relationships/image" Target="../media/image142.wmf"/><Relationship Id="rId4" Type="http://schemas.openxmlformats.org/officeDocument/2006/relationships/image" Target="../media/image1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5CB01-6679-D646-ACB3-8B04B786C15F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C0F4D-8A6F-1C4A-B6BF-1558431E4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63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1027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6348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ener-add copyrigh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"/>
          <p:cNvSpPr txBox="1">
            <a:spLocks noGrp="1"/>
          </p:cNvSpPr>
          <p:nvPr>
            <p:ph type="body" idx="1"/>
          </p:nvPr>
        </p:nvSpPr>
        <p:spPr>
          <a:xfrm>
            <a:off x="457200" y="816429"/>
            <a:ext cx="8229600" cy="47897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0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D3915-2147-4382-A599-2376CC8854D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29200" y="1600200"/>
            <a:ext cx="3657600" cy="1492250"/>
          </a:xfrm>
        </p:spPr>
        <p:txBody>
          <a:bodyPr lIns="0" tIns="0" rIns="0" bIns="0" anchor="b"/>
          <a:lstStyle>
            <a:lvl1pPr marL="101600" indent="0">
              <a:buNone/>
              <a:defRPr sz="3000"/>
            </a:lvl1pPr>
            <a:lvl2pPr marL="558800" indent="0">
              <a:buNone/>
              <a:defRPr/>
            </a:lvl2pPr>
          </a:lstStyle>
          <a:p>
            <a:pPr lvl="0"/>
            <a:r>
              <a:rPr lang="en-US" dirty="0"/>
              <a:t>Chapter #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38FD8D-0DB0-4A1A-A3F1-E26B606AC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29200" y="3252788"/>
            <a:ext cx="3657600" cy="2873375"/>
          </a:xfrm>
        </p:spPr>
        <p:txBody>
          <a:bodyPr lIns="0" tIns="0" rIns="0" bIns="0"/>
          <a:lstStyle>
            <a:lvl1pPr marL="101600" indent="0">
              <a:buNone/>
              <a:defRPr sz="2200"/>
            </a:lvl1pPr>
          </a:lstStyle>
          <a:p>
            <a:pPr lvl="0"/>
            <a:r>
              <a:rPr lang="en-US" dirty="0"/>
              <a:t>Chapter name</a:t>
            </a:r>
          </a:p>
        </p:txBody>
      </p:sp>
      <p:sp>
        <p:nvSpPr>
          <p:cNvPr id="12" name="Shape 13">
            <a:extLst>
              <a:ext uri="{FF2B5EF4-FFF2-40B4-BE49-F238E27FC236}">
                <a16:creationId xmlns:a16="http://schemas.microsoft.com/office/drawing/2014/main" id="{C5328E6C-2B17-49B8-8712-6C0E107A1D9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hape 14">
            <a:extLst>
              <a:ext uri="{FF2B5EF4-FFF2-40B4-BE49-F238E27FC236}">
                <a16:creationId xmlns:a16="http://schemas.microsoft.com/office/drawing/2014/main" id="{CE0B5B1C-8858-43DC-BD75-C546F473877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>
              <a:buSzPct val="25000"/>
              <a:defRPr/>
            </a:pPr>
            <a:fld id="{00000000-1234-1234-1234-123412341234}" type="slidenum">
              <a:rPr lang="en-US" sz="900" smtClean="0"/>
              <a:pPr algn="r">
                <a:buSzPct val="25000"/>
                <a:defRPr/>
              </a:pPr>
              <a:t>‹#›</a:t>
            </a:fld>
            <a:endParaRPr lang="en-US" sz="90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B8939D-A957-42F9-A1B5-556D29D235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6400801"/>
            <a:ext cx="1001713" cy="228600"/>
          </a:xfrm>
        </p:spPr>
        <p:txBody>
          <a:bodyPr anchor="ctr"/>
          <a:lstStyle>
            <a:lvl1pPr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CF87F15-2C58-4DFC-BACB-0E2C6507BCD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97088" y="6400800"/>
            <a:ext cx="6589712" cy="228600"/>
          </a:xfrm>
        </p:spPr>
        <p:txBody>
          <a:bodyPr anchor="ctr"/>
          <a:lstStyle>
            <a:lvl1pPr algn="r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Copyright Information</a:t>
            </a:r>
          </a:p>
        </p:txBody>
      </p:sp>
      <p:pic>
        <p:nvPicPr>
          <p:cNvPr id="14" name="Picture Placeholder 21">
            <a:extLst>
              <a:ext uri="{FF2B5EF4-FFF2-40B4-BE49-F238E27FC236}">
                <a16:creationId xmlns:a16="http://schemas.microsoft.com/office/drawing/2014/main" id="{8F987953-5CEB-4D5C-853E-4A902D2036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2152" b="22152"/>
          <a:stretch>
            <a:fillRect/>
          </a:stretch>
        </p:blipFill>
        <p:spPr>
          <a:xfrm>
            <a:off x="332508" y="6382545"/>
            <a:ext cx="1153391" cy="2906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C8124B-1F34-4D41-A570-3456861FAA0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7200" y="1508125"/>
            <a:ext cx="4232275" cy="4533900"/>
          </a:xfrm>
        </p:spPr>
        <p:txBody>
          <a:bodyPr/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47C4D-FEC7-45FC-9FD8-7B40A02E9C8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112713"/>
            <a:ext cx="8128000" cy="619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935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dd copyrigh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 w="25400" cap="flat" cmpd="sng">
            <a:solidFill>
              <a:srgbClr val="007FA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Title Placeholder"/>
          <p:cNvSpPr txBox="1"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3600" b="1" i="0" u="none" strike="noStrike" cap="none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20" name="Content Placeholder"/>
          <p:cNvSpPr txBox="1">
            <a:spLocks noGrp="1"/>
          </p:cNvSpPr>
          <p:nvPr>
            <p:ph type="subTitle" idx="1"/>
          </p:nvPr>
        </p:nvSpPr>
        <p:spPr>
          <a:xfrm>
            <a:off x="674687" y="3962400"/>
            <a:ext cx="7794625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60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C6122C06-0248-45C8-9890-FDA2C7B0CDB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6400801"/>
            <a:ext cx="1001713" cy="228600"/>
          </a:xfrm>
        </p:spPr>
        <p:txBody>
          <a:bodyPr anchor="ctr"/>
          <a:lstStyle>
            <a:lvl1pPr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E3F0-3064-41BA-BF34-B5D9350D8D4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836402" y="6400801"/>
            <a:ext cx="6908800" cy="228600"/>
          </a:xfrm>
        </p:spPr>
        <p:txBody>
          <a:bodyPr anchor="ctr"/>
          <a:lstStyle>
            <a:lvl1pPr algn="r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421594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hapter Opener-add copyrigh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Placeholder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622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600" b="1" i="0" u="none" strike="noStrike" cap="none">
                <a:solidFill>
                  <a:srgbClr val="007FA3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9" name="Content Placeholder"/>
          <p:cNvSpPr txBox="1">
            <a:spLocks noGrp="1"/>
          </p:cNvSpPr>
          <p:nvPr>
            <p:ph type="body" idx="1"/>
          </p:nvPr>
        </p:nvSpPr>
        <p:spPr>
          <a:xfrm>
            <a:off x="457200" y="816429"/>
            <a:ext cx="8229600" cy="4789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0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D3915-2147-4382-A599-2376CC8854D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29200" y="1600200"/>
            <a:ext cx="3657600" cy="1492250"/>
          </a:xfrm>
        </p:spPr>
        <p:txBody>
          <a:bodyPr anchor="b"/>
          <a:lstStyle>
            <a:lvl1pPr marL="101600" indent="0">
              <a:buNone/>
              <a:defRPr sz="3000"/>
            </a:lvl1pPr>
            <a:lvl2pPr marL="558800" indent="0">
              <a:buNone/>
              <a:defRPr/>
            </a:lvl2pPr>
          </a:lstStyle>
          <a:p>
            <a:pPr lvl="0"/>
            <a:r>
              <a:rPr lang="en-US" dirty="0"/>
              <a:t>Chapter #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38FD8D-0DB0-4A1A-A3F1-E26B606AC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29200" y="3252788"/>
            <a:ext cx="3657600" cy="2873375"/>
          </a:xfrm>
        </p:spPr>
        <p:txBody>
          <a:bodyPr/>
          <a:lstStyle>
            <a:lvl1pPr marL="101600" indent="0">
              <a:buNone/>
              <a:defRPr sz="2200"/>
            </a:lvl1pPr>
          </a:lstStyle>
          <a:p>
            <a:pPr lvl="0"/>
            <a:r>
              <a:rPr lang="en-US" dirty="0"/>
              <a:t>Chapter name</a:t>
            </a:r>
          </a:p>
        </p:txBody>
      </p:sp>
      <p:sp>
        <p:nvSpPr>
          <p:cNvPr id="12" name="Shape 13">
            <a:extLst>
              <a:ext uri="{FF2B5EF4-FFF2-40B4-BE49-F238E27FC236}">
                <a16:creationId xmlns:a16="http://schemas.microsoft.com/office/drawing/2014/main" id="{C5328E6C-2B17-49B8-8712-6C0E107A1D9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hape 14">
            <a:extLst>
              <a:ext uri="{FF2B5EF4-FFF2-40B4-BE49-F238E27FC236}">
                <a16:creationId xmlns:a16="http://schemas.microsoft.com/office/drawing/2014/main" id="{CE0B5B1C-8858-43DC-BD75-C546F473877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>
              <a:buSzPct val="25000"/>
              <a:defRPr/>
            </a:pPr>
            <a:fld id="{00000000-1234-1234-1234-123412341234}" type="slidenum">
              <a:rPr lang="en-US" sz="900" smtClean="0"/>
              <a:pPr algn="r">
                <a:buSzPct val="25000"/>
                <a:defRPr/>
              </a:pPr>
              <a:t>‹#›</a:t>
            </a:fld>
            <a:endParaRPr lang="en-US" sz="900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CF87F15-2C58-4DFC-BACB-0E2C6507BCD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97088" y="6400800"/>
            <a:ext cx="6589712" cy="228600"/>
          </a:xfrm>
        </p:spPr>
        <p:txBody>
          <a:bodyPr lIns="0" tIns="0" rIns="0" bIns="0" anchor="ctr"/>
          <a:lstStyle>
            <a:lvl1pPr algn="r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Copyright Information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49B39A-AC01-4073-85EF-922E8DBA6C0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7200" y="1517650"/>
            <a:ext cx="4178300" cy="4608513"/>
          </a:xfrm>
        </p:spPr>
        <p:txBody>
          <a:bodyPr/>
          <a:lstStyle/>
          <a:p>
            <a:endParaRPr lang="en-IN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7D8767-4141-4147-B2D2-9763C8CD3CE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7200" y="6291263"/>
            <a:ext cx="1262063" cy="566737"/>
          </a:xfr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6535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EB834D-6936-41C9-82CC-55BCBCF65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89ED-4436-45DE-86A6-C44BA08555C8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71D296-9AF7-4145-AAAB-D73A30F94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07EE5-A44E-42E0-A7F7-30F6C59CC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0D406-EB13-49F8-9C73-C662E61D6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84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3600" dirty="0">
                <a:latin typeface="+mj-lt"/>
              </a:rPr>
              <a:t>Click to add title</a:t>
            </a:r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28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6032" marR="0" lvl="0" indent="-154432" algn="l" rtl="0">
              <a:spcBef>
                <a:spcPts val="15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>
              <a:buSzPct val="25000"/>
              <a:defRPr/>
            </a:pPr>
            <a:fld id="{00000000-1234-1234-1234-123412341234}" type="slidenum">
              <a:rPr lang="en-US" sz="900" smtClean="0"/>
              <a:pPr algn="r">
                <a:buSzPct val="25000"/>
                <a:defRPr/>
              </a:pPr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466445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82" r:id="rId3"/>
    <p:sldLayoutId id="214748369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6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2.png"/><Relationship Id="rId7" Type="http://schemas.openxmlformats.org/officeDocument/2006/relationships/image" Target="../media/image6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6.png"/><Relationship Id="rId4" Type="http://schemas.openxmlformats.org/officeDocument/2006/relationships/image" Target="../media/image63.png"/><Relationship Id="rId9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73.wm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75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72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7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8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79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image" Target="../media/image91.png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13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121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8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120.wmf"/><Relationship Id="rId4" Type="http://schemas.openxmlformats.org/officeDocument/2006/relationships/image" Target="../media/image117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12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133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4.wmf"/><Relationship Id="rId11" Type="http://schemas.openxmlformats.org/officeDocument/2006/relationships/image" Target="../media/image132.png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126.wmf"/><Relationship Id="rId4" Type="http://schemas.openxmlformats.org/officeDocument/2006/relationships/image" Target="../media/image123.wmf"/><Relationship Id="rId9" Type="http://schemas.openxmlformats.org/officeDocument/2006/relationships/oleObject" Target="../embeddings/oleObject29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134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131.wmf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33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8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130.wmf"/><Relationship Id="rId4" Type="http://schemas.openxmlformats.org/officeDocument/2006/relationships/image" Target="../media/image127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13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3.png"/><Relationship Id="rId7" Type="http://schemas.openxmlformats.org/officeDocument/2006/relationships/image" Target="../media/image135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145.png"/><Relationship Id="rId4" Type="http://schemas.openxmlformats.org/officeDocument/2006/relationships/image" Target="../media/image144.png"/><Relationship Id="rId9" Type="http://schemas.openxmlformats.org/officeDocument/2006/relationships/image" Target="../media/image14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6.png"/><Relationship Id="rId7" Type="http://schemas.openxmlformats.org/officeDocument/2006/relationships/image" Target="../media/image161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0.png"/><Relationship Id="rId11" Type="http://schemas.openxmlformats.org/officeDocument/2006/relationships/image" Target="../media/image165.png"/><Relationship Id="rId5" Type="http://schemas.openxmlformats.org/officeDocument/2006/relationships/image" Target="../media/image159.png"/><Relationship Id="rId10" Type="http://schemas.openxmlformats.org/officeDocument/2006/relationships/image" Target="../media/image164.png"/><Relationship Id="rId4" Type="http://schemas.openxmlformats.org/officeDocument/2006/relationships/image" Target="../media/image158.png"/><Relationship Id="rId9" Type="http://schemas.openxmlformats.org/officeDocument/2006/relationships/image" Target="../media/image16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142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39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141.wmf"/><Relationship Id="rId4" Type="http://schemas.openxmlformats.org/officeDocument/2006/relationships/image" Target="../media/image138.wmf"/><Relationship Id="rId9" Type="http://schemas.openxmlformats.org/officeDocument/2006/relationships/oleObject" Target="../embeddings/oleObject4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13" Type="http://schemas.openxmlformats.org/officeDocument/2006/relationships/oleObject" Target="../embeddings/oleObject49.bin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147.wmf"/><Relationship Id="rId17" Type="http://schemas.openxmlformats.org/officeDocument/2006/relationships/image" Target="../media/image149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51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4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0.bin"/><Relationship Id="rId10" Type="http://schemas.openxmlformats.org/officeDocument/2006/relationships/image" Target="../media/image146.wmf"/><Relationship Id="rId4" Type="http://schemas.openxmlformats.org/officeDocument/2006/relationships/image" Target="../media/image143.w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14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1.png"/><Relationship Id="rId4" Type="http://schemas.openxmlformats.org/officeDocument/2006/relationships/image" Target="../media/image1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13" Type="http://schemas.openxmlformats.org/officeDocument/2006/relationships/image" Target="../media/image193.png"/><Relationship Id="rId18" Type="http://schemas.openxmlformats.org/officeDocument/2006/relationships/image" Target="../media/image198.png"/><Relationship Id="rId3" Type="http://schemas.openxmlformats.org/officeDocument/2006/relationships/image" Target="../media/image183.png"/><Relationship Id="rId21" Type="http://schemas.openxmlformats.org/officeDocument/2006/relationships/image" Target="../media/image201.png"/><Relationship Id="rId7" Type="http://schemas.openxmlformats.org/officeDocument/2006/relationships/image" Target="../media/image187.png"/><Relationship Id="rId12" Type="http://schemas.openxmlformats.org/officeDocument/2006/relationships/image" Target="../media/image192.png"/><Relationship Id="rId17" Type="http://schemas.openxmlformats.org/officeDocument/2006/relationships/image" Target="../media/image197.png"/><Relationship Id="rId2" Type="http://schemas.openxmlformats.org/officeDocument/2006/relationships/image" Target="../media/image182.png"/><Relationship Id="rId16" Type="http://schemas.openxmlformats.org/officeDocument/2006/relationships/image" Target="../media/image196.png"/><Relationship Id="rId20" Type="http://schemas.openxmlformats.org/officeDocument/2006/relationships/image" Target="../media/image20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6.png"/><Relationship Id="rId11" Type="http://schemas.openxmlformats.org/officeDocument/2006/relationships/image" Target="../media/image191.png"/><Relationship Id="rId5" Type="http://schemas.openxmlformats.org/officeDocument/2006/relationships/image" Target="../media/image185.png"/><Relationship Id="rId15" Type="http://schemas.openxmlformats.org/officeDocument/2006/relationships/image" Target="../media/image195.png"/><Relationship Id="rId10" Type="http://schemas.openxmlformats.org/officeDocument/2006/relationships/image" Target="../media/image190.png"/><Relationship Id="rId19" Type="http://schemas.openxmlformats.org/officeDocument/2006/relationships/image" Target="../media/image199.png"/><Relationship Id="rId4" Type="http://schemas.openxmlformats.org/officeDocument/2006/relationships/image" Target="../media/image184.png"/><Relationship Id="rId9" Type="http://schemas.openxmlformats.org/officeDocument/2006/relationships/image" Target="../media/image189.png"/><Relationship Id="rId14" Type="http://schemas.openxmlformats.org/officeDocument/2006/relationships/image" Target="../media/image19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wmf"/><Relationship Id="rId13" Type="http://schemas.openxmlformats.org/officeDocument/2006/relationships/oleObject" Target="../embeddings/oleObject57.bin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162.wm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64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59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161.wmf"/><Relationship Id="rId4" Type="http://schemas.openxmlformats.org/officeDocument/2006/relationships/image" Target="../media/image158.w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16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0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2.png"/><Relationship Id="rId1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00438CF-5902-43DD-9CE0-FCF224D3E88B}"/>
              </a:ext>
            </a:extLst>
          </p:cNvPr>
          <p:cNvSpPr txBox="1">
            <a:spLocks/>
          </p:cNvSpPr>
          <p:nvPr/>
        </p:nvSpPr>
        <p:spPr>
          <a:xfrm>
            <a:off x="215656" y="178217"/>
            <a:ext cx="6607837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01600" marR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/>
            <a:r>
              <a:rPr lang="en-US" sz="3200" dirty="0"/>
              <a:t>Chapter 11:  </a:t>
            </a:r>
            <a:r>
              <a:rPr lang="en-IN" sz="3200" dirty="0">
                <a:solidFill>
                  <a:schemeClr val="tx1"/>
                </a:solidFill>
              </a:rPr>
              <a:t>Differentiation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D88364D-B161-4AC0-9060-3783ED604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62" y="656021"/>
            <a:ext cx="8389938" cy="615523"/>
          </a:xfrm>
        </p:spPr>
        <p:txBody>
          <a:bodyPr anchor="ctr">
            <a:spAutoFit/>
          </a:bodyPr>
          <a:lstStyle/>
          <a:p>
            <a:r>
              <a:rPr lang="en-US" sz="2800" dirty="0"/>
              <a:t>Chapter Objectives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45CB6004-66EA-46D2-B6D7-0A7CED45B56B}"/>
              </a:ext>
            </a:extLst>
          </p:cNvPr>
          <p:cNvSpPr txBox="1">
            <a:spLocks/>
          </p:cNvSpPr>
          <p:nvPr/>
        </p:nvSpPr>
        <p:spPr>
          <a:xfrm>
            <a:off x="215656" y="1202071"/>
            <a:ext cx="8389938" cy="553997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sz="2400" b="1" dirty="0">
                <a:solidFill>
                  <a:srgbClr val="007FA3"/>
                </a:solidFill>
              </a:rPr>
              <a:t>11.1) </a:t>
            </a:r>
            <a:r>
              <a:rPr lang="en-US" sz="2400" dirty="0">
                <a:sym typeface="Times New Roman"/>
              </a:rPr>
              <a:t>The Derivative: </a:t>
            </a:r>
            <a:r>
              <a:rPr lang="en-US" sz="2400" dirty="0"/>
              <a:t>Develop the tangent line concept, define the slope of a curve, and introduce derivatives with geometric interpretation.</a:t>
            </a:r>
          </a:p>
          <a:p>
            <a:r>
              <a:rPr lang="en-US" sz="2400" b="1" dirty="0">
                <a:solidFill>
                  <a:srgbClr val="007FA3"/>
                </a:solidFill>
                <a:sym typeface="Times New Roman"/>
              </a:rPr>
              <a:t>11.2) </a:t>
            </a:r>
            <a:r>
              <a:rPr lang="en-US" sz="2400" dirty="0">
                <a:sym typeface="Times New Roman"/>
              </a:rPr>
              <a:t>Rules for Differentiation:</a:t>
            </a:r>
            <a:r>
              <a:rPr lang="en-US" sz="2400" dirty="0"/>
              <a:t> Compute derivatives using the limit definition and learn basic differentiation rules.</a:t>
            </a:r>
          </a:p>
          <a:p>
            <a:r>
              <a:rPr lang="en-US" sz="2400" b="1" dirty="0">
                <a:solidFill>
                  <a:srgbClr val="007FA3"/>
                </a:solidFill>
                <a:sym typeface="Times New Roman"/>
              </a:rPr>
              <a:t>11.3) </a:t>
            </a:r>
            <a:r>
              <a:rPr lang="en-US" sz="2400" dirty="0">
                <a:sym typeface="Times New Roman"/>
              </a:rPr>
              <a:t>The Derivative as a Rate of </a:t>
            </a:r>
            <a:r>
              <a:rPr lang="en-US" sz="2400" dirty="0" err="1">
                <a:sym typeface="Times New Roman"/>
              </a:rPr>
              <a:t>Change:</a:t>
            </a:r>
            <a:r>
              <a:rPr lang="en-US" sz="2400" dirty="0" err="1"/>
              <a:t>Understand</a:t>
            </a:r>
            <a:r>
              <a:rPr lang="en-US" sz="2400" dirty="0"/>
              <a:t> instantaneous rate of change through velocity, interpret the derivative, and introduce the "marginal" concept used in business and economics.</a:t>
            </a:r>
          </a:p>
          <a:p>
            <a:r>
              <a:rPr lang="en-US" sz="2400" b="1" dirty="0">
                <a:solidFill>
                  <a:srgbClr val="007FA3"/>
                </a:solidFill>
                <a:sym typeface="Times New Roman"/>
              </a:rPr>
              <a:t>11.4) </a:t>
            </a:r>
            <a:r>
              <a:rPr lang="en-US" sz="2400" dirty="0">
                <a:sym typeface="Times New Roman"/>
              </a:rPr>
              <a:t>The Product Rule and the Quotient Rule:</a:t>
            </a:r>
            <a:r>
              <a:rPr lang="en-US" sz="2400" dirty="0"/>
              <a:t> Apply product and quotient rules to find derivatives and explore marginal propensity to consume/save.</a:t>
            </a:r>
          </a:p>
          <a:p>
            <a:r>
              <a:rPr lang="en-US" sz="2400" b="1" dirty="0">
                <a:solidFill>
                  <a:srgbClr val="007FA3"/>
                </a:solidFill>
                <a:sym typeface="Times New Roman"/>
              </a:rPr>
              <a:t>11.5) </a:t>
            </a:r>
            <a:r>
              <a:rPr lang="en-US" sz="2400" dirty="0">
                <a:sym typeface="Times New Roman"/>
              </a:rPr>
              <a:t>The Chain Rule</a:t>
            </a:r>
            <a:r>
              <a:rPr lang="en-US" sz="2400" dirty="0"/>
              <a:t>: Introduce and apply the chain rule, deriving special cases and using it to develop the concept of marginal-revenue product.</a:t>
            </a:r>
          </a:p>
        </p:txBody>
      </p:sp>
    </p:spTree>
    <p:extLst>
      <p:ext uri="{BB962C8B-B14F-4D97-AF65-F5344CB8AC3E}">
        <p14:creationId xmlns:p14="http://schemas.microsoft.com/office/powerpoint/2010/main" val="2215688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188960-AC6D-4A41-8B87-27C80AF24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45536" cy="6207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8B96D9-378E-4E64-A00C-F0EAC0A54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40137"/>
            <a:ext cx="7853947" cy="3762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597DAF-106E-4305-BFCA-077E3CFE3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6" y="1227735"/>
            <a:ext cx="6292561" cy="4326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BEB680-00BC-4722-9921-2B265D6B30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74" y="1692592"/>
            <a:ext cx="2003462" cy="7618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9DDC80-8FD5-4BB5-A8E6-C4AD9A1BF7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191" y="2779315"/>
            <a:ext cx="1994057" cy="7242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2AE9DE-ED86-4488-858D-6A86AD7BA7B1}"/>
                  </a:ext>
                </a:extLst>
              </p:cNvPr>
              <p:cNvSpPr txBox="1"/>
              <p:nvPr/>
            </p:nvSpPr>
            <p:spPr>
              <a:xfrm>
                <a:off x="2696086" y="1771769"/>
                <a:ext cx="1875914" cy="4165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0+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2AE9DE-ED86-4488-858D-6A86AD7BA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086" y="1771769"/>
                <a:ext cx="1875914" cy="416524"/>
              </a:xfrm>
              <a:prstGeom prst="rect">
                <a:avLst/>
              </a:prstGeom>
              <a:blipFill>
                <a:blip r:embed="rId7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D80F96-1DD8-41DC-A4D8-95BD17473C19}"/>
                  </a:ext>
                </a:extLst>
              </p:cNvPr>
              <p:cNvSpPr txBox="1"/>
              <p:nvPr/>
            </p:nvSpPr>
            <p:spPr>
              <a:xfrm>
                <a:off x="2696086" y="2779315"/>
                <a:ext cx="2040046" cy="535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0−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=−1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D80F96-1DD8-41DC-A4D8-95BD17473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086" y="2779315"/>
                <a:ext cx="2040046" cy="5354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C248F27-2B07-42E5-9E1F-39B07DDAA111}"/>
                  </a:ext>
                </a:extLst>
              </p:cNvPr>
              <p:cNvSpPr txBox="1"/>
              <p:nvPr/>
            </p:nvSpPr>
            <p:spPr>
              <a:xfrm>
                <a:off x="5182970" y="2246109"/>
                <a:ext cx="3021596" cy="537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−0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𝐷𝑁𝐸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C248F27-2B07-42E5-9E1F-39B07DDAA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970" y="2246109"/>
                <a:ext cx="3021596" cy="537519"/>
              </a:xfrm>
              <a:prstGeom prst="rect">
                <a:avLst/>
              </a:prstGeom>
              <a:blipFill>
                <a:blip r:embed="rId9"/>
                <a:stretch>
                  <a:fillRect t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599AF722-B546-4916-BD16-21FD0B87A1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191" y="3931257"/>
            <a:ext cx="804862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9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5A444-AFB8-4FD8-A7A8-2BCE5C3A1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93" y="767751"/>
            <a:ext cx="6725952" cy="1686599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DC910459-DC3D-43F3-B9F4-E44403696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687" y="2666766"/>
            <a:ext cx="3023035" cy="347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810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9BD1C60-B4DD-4BE6-B0E7-7CFF0EB4D990}"/>
              </a:ext>
            </a:extLst>
          </p:cNvPr>
          <p:cNvSpPr txBox="1">
            <a:spLocks/>
          </p:cNvSpPr>
          <p:nvPr/>
        </p:nvSpPr>
        <p:spPr>
          <a:xfrm>
            <a:off x="413888" y="900792"/>
            <a:ext cx="7897812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>
                <a:solidFill>
                  <a:srgbClr val="007FA3"/>
                </a:solidFill>
              </a:rPr>
              <a:t>Example 5 – A Function with a Vertical Tangent Line</a:t>
            </a:r>
            <a:endParaRPr lang="en-US" sz="2400" b="1" dirty="0">
              <a:solidFill>
                <a:srgbClr val="007FA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5FCE2-10A4-4776-A343-E4C1495EFD35}"/>
              </a:ext>
            </a:extLst>
          </p:cNvPr>
          <p:cNvSpPr txBox="1">
            <a:spLocks/>
          </p:cNvSpPr>
          <p:nvPr/>
        </p:nvSpPr>
        <p:spPr>
          <a:xfrm>
            <a:off x="432928" y="1555051"/>
            <a:ext cx="644525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Find</a:t>
            </a:r>
            <a:endParaRPr lang="en-US" sz="2400" dirty="0"/>
          </a:p>
        </p:txBody>
      </p:sp>
      <p:graphicFrame>
        <p:nvGraphicFramePr>
          <p:cNvPr id="4" name="Object 3" descr="d over dx of left parenthesis square root x right parenthesis.">
            <a:extLst>
              <a:ext uri="{FF2B5EF4-FFF2-40B4-BE49-F238E27FC236}">
                <a16:creationId xmlns:a16="http://schemas.microsoft.com/office/drawing/2014/main" id="{73134EA2-9090-408C-9235-AC32ECFC70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714183"/>
              </p:ext>
            </p:extLst>
          </p:nvPr>
        </p:nvGraphicFramePr>
        <p:xfrm>
          <a:off x="1191925" y="1394179"/>
          <a:ext cx="100965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8" name="Equation" r:id="rId3" imgW="558720" imgH="393480" progId="Equation.DSMT4">
                  <p:embed/>
                </p:oleObj>
              </mc:Choice>
              <mc:Fallback>
                <p:oleObj name="Equation" r:id="rId3" imgW="558720" imgH="393480" progId="Equation.DSMT4">
                  <p:embed/>
                  <p:pic>
                    <p:nvPicPr>
                      <p:cNvPr id="21" name="Object 20" descr="d over dx of left parenthesis square root x right parenthesis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925" y="1394179"/>
                        <a:ext cx="1009650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CC53B24-A67D-4739-8BCA-01E07E25D3F7}"/>
              </a:ext>
            </a:extLst>
          </p:cNvPr>
          <p:cNvSpPr txBox="1">
            <a:spLocks/>
          </p:cNvSpPr>
          <p:nvPr/>
        </p:nvSpPr>
        <p:spPr>
          <a:xfrm>
            <a:off x="434707" y="2194834"/>
            <a:ext cx="2275219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Solution: Letting </a:t>
            </a:r>
            <a:endParaRPr lang="en-US" sz="2400" dirty="0"/>
          </a:p>
        </p:txBody>
      </p:sp>
      <p:graphicFrame>
        <p:nvGraphicFramePr>
          <p:cNvPr id="6" name="Object 5" descr="f left parenthesis x right parenthesis equals square root x.">
            <a:extLst>
              <a:ext uri="{FF2B5EF4-FFF2-40B4-BE49-F238E27FC236}">
                <a16:creationId xmlns:a16="http://schemas.microsoft.com/office/drawing/2014/main" id="{794A67C0-585D-41D4-812C-0BBD5D21EC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4833"/>
              </p:ext>
            </p:extLst>
          </p:nvPr>
        </p:nvGraphicFramePr>
        <p:xfrm>
          <a:off x="2806178" y="2183607"/>
          <a:ext cx="1188921" cy="412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9" name="Equation" r:id="rId5" imgW="698400" imgH="241200" progId="Equation.DSMT4">
                  <p:embed/>
                </p:oleObj>
              </mc:Choice>
              <mc:Fallback>
                <p:oleObj name="Equation" r:id="rId5" imgW="698400" imgH="241200" progId="Equation.DSMT4">
                  <p:embed/>
                  <p:pic>
                    <p:nvPicPr>
                      <p:cNvPr id="22" name="Object 21" descr="f left parenthesis x right parenthesis equals square root x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178" y="2183607"/>
                        <a:ext cx="1188921" cy="4127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12AF1799-881D-4979-87D6-5BB5C89613BA}"/>
              </a:ext>
            </a:extLst>
          </p:cNvPr>
          <p:cNvSpPr txBox="1">
            <a:spLocks/>
          </p:cNvSpPr>
          <p:nvPr/>
        </p:nvSpPr>
        <p:spPr>
          <a:xfrm>
            <a:off x="4144195" y="2227028"/>
            <a:ext cx="1188922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we have</a:t>
            </a:r>
            <a:endParaRPr lang="en-US" sz="2400" dirty="0"/>
          </a:p>
        </p:txBody>
      </p:sp>
      <p:graphicFrame>
        <p:nvGraphicFramePr>
          <p:cNvPr id="8" name="Object 7" descr="An equation simplifies d over dx of left parenthesis square root x right parenthesis.&#10;Long description is available in notes, press F6">
            <a:extLst>
              <a:ext uri="{FF2B5EF4-FFF2-40B4-BE49-F238E27FC236}">
                <a16:creationId xmlns:a16="http://schemas.microsoft.com/office/drawing/2014/main" id="{935CE93C-E3F4-4ED2-B944-64A9C45454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507074"/>
              </p:ext>
            </p:extLst>
          </p:nvPr>
        </p:nvGraphicFramePr>
        <p:xfrm>
          <a:off x="461120" y="2739926"/>
          <a:ext cx="4663213" cy="67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0" name="Equation" r:id="rId7" imgW="2908080" imgH="419040" progId="Equation.DSMT4">
                  <p:embed/>
                </p:oleObj>
              </mc:Choice>
              <mc:Fallback>
                <p:oleObj name="Equation" r:id="rId7" imgW="2908080" imgH="419040" progId="Equation.DSMT4">
                  <p:embed/>
                  <p:pic>
                    <p:nvPicPr>
                      <p:cNvPr id="23" name="Object 22" descr="An equation simplifies d over dx of left parenthesis square root x right parenthesis.&#10;Long description is available in notes, press F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20" y="2739926"/>
                        <a:ext cx="4663213" cy="6734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C6B3BD7-0517-480C-9591-28A249D255CB}"/>
              </a:ext>
            </a:extLst>
          </p:cNvPr>
          <p:cNvSpPr txBox="1">
            <a:spLocks/>
          </p:cNvSpPr>
          <p:nvPr/>
        </p:nvSpPr>
        <p:spPr>
          <a:xfrm>
            <a:off x="444656" y="3507710"/>
            <a:ext cx="4828384" cy="38115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We </a:t>
            </a:r>
            <a:r>
              <a:rPr lang="en-US" sz="2400">
                <a:solidFill>
                  <a:schemeClr val="tx1"/>
                </a:solidFill>
              </a:rPr>
              <a:t>can rationalize </a:t>
            </a:r>
            <a:r>
              <a:rPr lang="en-US" sz="2400"/>
              <a:t>the </a:t>
            </a:r>
            <a:r>
              <a:rPr lang="en-US" sz="2400" i="1"/>
              <a:t>numerator</a:t>
            </a:r>
            <a:r>
              <a:rPr lang="en-US" sz="2400"/>
              <a:t>:</a:t>
            </a:r>
            <a:endParaRPr lang="en-US" sz="2400" dirty="0"/>
          </a:p>
        </p:txBody>
      </p:sp>
      <p:graphicFrame>
        <p:nvGraphicFramePr>
          <p:cNvPr id="10" name="Object 9" descr="Calculation to rationalize the numerator.&#10;Long description is available in notes, press F6">
            <a:extLst>
              <a:ext uri="{FF2B5EF4-FFF2-40B4-BE49-F238E27FC236}">
                <a16:creationId xmlns:a16="http://schemas.microsoft.com/office/drawing/2014/main" id="{92FF0AB7-BAB0-4AFD-A5A0-94133873B4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121914"/>
              </p:ext>
            </p:extLst>
          </p:nvPr>
        </p:nvGraphicFramePr>
        <p:xfrm>
          <a:off x="557971" y="3951318"/>
          <a:ext cx="5573491" cy="812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1" name="Equation" r:id="rId9" imgW="3581280" imgH="520560" progId="Equation.DSMT4">
                  <p:embed/>
                </p:oleObj>
              </mc:Choice>
              <mc:Fallback>
                <p:oleObj name="Equation" r:id="rId9" imgW="3581280" imgH="520560" progId="Equation.DSMT4">
                  <p:embed/>
                  <p:pic>
                    <p:nvPicPr>
                      <p:cNvPr id="24" name="Object 23" descr="Calculation to rationalize the numerator.&#10;Long description is available in notes, press F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971" y="3951318"/>
                        <a:ext cx="5573491" cy="8122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 descr="Equals start fraction 1 over start root x plus h end root plus square root x end fraction.">
            <a:extLst>
              <a:ext uri="{FF2B5EF4-FFF2-40B4-BE49-F238E27FC236}">
                <a16:creationId xmlns:a16="http://schemas.microsoft.com/office/drawing/2014/main" id="{41DBB51F-DE99-4BBC-951B-268005BB1E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850721"/>
              </p:ext>
            </p:extLst>
          </p:nvPr>
        </p:nvGraphicFramePr>
        <p:xfrm>
          <a:off x="2416680" y="4836897"/>
          <a:ext cx="1623544" cy="680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2" name="Equation" r:id="rId11" imgW="1002960" imgH="419040" progId="Equation.DSMT4">
                  <p:embed/>
                </p:oleObj>
              </mc:Choice>
              <mc:Fallback>
                <p:oleObj name="Equation" r:id="rId11" imgW="1002960" imgH="419040" progId="Equation.DSMT4">
                  <p:embed/>
                  <p:pic>
                    <p:nvPicPr>
                      <p:cNvPr id="25" name="Object 24" descr="Equals start fraction 1 over start root x plus h end root plus square root x end fraction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680" y="4836897"/>
                        <a:ext cx="1623544" cy="6801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0C1711B2-95DD-4081-B992-C0A12A729327}"/>
              </a:ext>
            </a:extLst>
          </p:cNvPr>
          <p:cNvSpPr txBox="1">
            <a:spLocks/>
          </p:cNvSpPr>
          <p:nvPr/>
        </p:nvSpPr>
        <p:spPr>
          <a:xfrm>
            <a:off x="4058318" y="5045524"/>
            <a:ext cx="1444398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Therefore,</a:t>
            </a:r>
            <a:endParaRPr lang="en-US" sz="2400" dirty="0"/>
          </a:p>
        </p:txBody>
      </p:sp>
      <p:graphicFrame>
        <p:nvGraphicFramePr>
          <p:cNvPr id="13" name="Object 12" descr="d over dx of left parenthesis square root x right parenthesis equals limit as h approaches 0 start fraction 1 over start root x plus h end root plus square root x end fraction.">
            <a:extLst>
              <a:ext uri="{FF2B5EF4-FFF2-40B4-BE49-F238E27FC236}">
                <a16:creationId xmlns:a16="http://schemas.microsoft.com/office/drawing/2014/main" id="{B08A312D-3730-4CFE-901C-F6A256FEE3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635516"/>
              </p:ext>
            </p:extLst>
          </p:nvPr>
        </p:nvGraphicFramePr>
        <p:xfrm>
          <a:off x="5602889" y="4854298"/>
          <a:ext cx="293687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3" name="Equation" r:id="rId13" imgW="1625400" imgH="419040" progId="Equation.DSMT4">
                  <p:embed/>
                </p:oleObj>
              </mc:Choice>
              <mc:Fallback>
                <p:oleObj name="Equation" r:id="rId13" imgW="1625400" imgH="419040" progId="Equation.DSMT4">
                  <p:embed/>
                  <p:pic>
                    <p:nvPicPr>
                      <p:cNvPr id="27" name="Object 26" descr="d over dx of left parenthesis square root x right parenthesis equals limit as h approaches 0 start fraction 1 over start root x plus h end root plus square root x end fraction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2889" y="4854298"/>
                        <a:ext cx="2936875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 descr="Equals start fraction 1 over square root x plus square root x end fraction equals 1 over 2 square root x.">
            <a:extLst>
              <a:ext uri="{FF2B5EF4-FFF2-40B4-BE49-F238E27FC236}">
                <a16:creationId xmlns:a16="http://schemas.microsoft.com/office/drawing/2014/main" id="{29926576-E2F7-4636-A517-C2BC5B99DC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130838"/>
              </p:ext>
            </p:extLst>
          </p:nvPr>
        </p:nvGraphicFramePr>
        <p:xfrm>
          <a:off x="2483700" y="5596130"/>
          <a:ext cx="2075750" cy="714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4" name="Equation" r:id="rId15" imgW="1218960" imgH="419040" progId="Equation.DSMT4">
                  <p:embed/>
                </p:oleObj>
              </mc:Choice>
              <mc:Fallback>
                <p:oleObj name="Equation" r:id="rId15" imgW="1218960" imgH="419040" progId="Equation.DSMT4">
                  <p:embed/>
                  <p:pic>
                    <p:nvPicPr>
                      <p:cNvPr id="26" name="Object 25" descr="Equals start fraction 1 over square root x plus square root x end fraction equals 1 over 2 square root x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00" y="5596130"/>
                        <a:ext cx="2075750" cy="7148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839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8">
            <a:extLst>
              <a:ext uri="{FF2B5EF4-FFF2-40B4-BE49-F238E27FC236}">
                <a16:creationId xmlns:a16="http://schemas.microsoft.com/office/drawing/2014/main" id="{E2CDA859-49F7-45D4-85A7-FE7A2B69D00B}"/>
              </a:ext>
            </a:extLst>
          </p:cNvPr>
          <p:cNvSpPr txBox="1">
            <a:spLocks/>
          </p:cNvSpPr>
          <p:nvPr/>
        </p:nvSpPr>
        <p:spPr>
          <a:xfrm>
            <a:off x="398355" y="943543"/>
            <a:ext cx="6618081" cy="37661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2400"/>
              <a:t>If </a:t>
            </a:r>
            <a:r>
              <a:rPr lang="en-IN" sz="2400" i="1"/>
              <a:t>f</a:t>
            </a:r>
            <a:r>
              <a:rPr lang="en-IN" sz="2400"/>
              <a:t> is differentiable at </a:t>
            </a:r>
            <a:r>
              <a:rPr lang="en-IN" sz="2400" i="1"/>
              <a:t>a</a:t>
            </a:r>
            <a:r>
              <a:rPr lang="en-IN" sz="2400"/>
              <a:t>, then </a:t>
            </a:r>
            <a:r>
              <a:rPr lang="en-IN" sz="2400" i="1"/>
              <a:t>f</a:t>
            </a:r>
            <a:r>
              <a:rPr lang="en-IN" sz="2400"/>
              <a:t> is continuous at </a:t>
            </a:r>
            <a:r>
              <a:rPr lang="en-IN" sz="2400" i="1"/>
              <a:t>a</a:t>
            </a:r>
            <a:r>
              <a:rPr lang="en-IN" sz="2400"/>
              <a:t>.</a:t>
            </a:r>
            <a:endParaRPr lang="en-IN" sz="2400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1E74BE8D-AF01-4DFF-89BF-122F684392AE}"/>
              </a:ext>
            </a:extLst>
          </p:cNvPr>
          <p:cNvSpPr txBox="1">
            <a:spLocks/>
          </p:cNvSpPr>
          <p:nvPr/>
        </p:nvSpPr>
        <p:spPr>
          <a:xfrm>
            <a:off x="398356" y="1414497"/>
            <a:ext cx="6373636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>
                <a:solidFill>
                  <a:srgbClr val="007FA3"/>
                </a:solidFill>
              </a:rPr>
              <a:t>Example 7 – Continuity and Differentiability</a:t>
            </a:r>
            <a:endParaRPr lang="en-US" sz="2400" b="1" dirty="0">
              <a:solidFill>
                <a:srgbClr val="007FA3"/>
              </a:solidFill>
            </a:endParaRP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7939E213-C245-44B4-BC76-B53970E51E9B}"/>
              </a:ext>
            </a:extLst>
          </p:cNvPr>
          <p:cNvSpPr txBox="1">
            <a:spLocks/>
          </p:cNvSpPr>
          <p:nvPr/>
        </p:nvSpPr>
        <p:spPr>
          <a:xfrm>
            <a:off x="396956" y="1957700"/>
            <a:ext cx="996399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+mj-lt"/>
              <a:buAutoNum type="alphaLcPeriod"/>
            </a:pPr>
            <a:r>
              <a:rPr lang="en-IN" sz="2400"/>
              <a:t>Let</a:t>
            </a:r>
            <a:endParaRPr lang="en-IN" sz="2400" dirty="0"/>
          </a:p>
        </p:txBody>
      </p:sp>
      <p:graphicFrame>
        <p:nvGraphicFramePr>
          <p:cNvPr id="5" name="Object 4" descr="f left parenthesis x right parenthesis equals x squared.">
            <a:extLst>
              <a:ext uri="{FF2B5EF4-FFF2-40B4-BE49-F238E27FC236}">
                <a16:creationId xmlns:a16="http://schemas.microsoft.com/office/drawing/2014/main" id="{DBCB83D9-C101-4474-A9BB-8B0280AAEB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397169"/>
              </p:ext>
            </p:extLst>
          </p:nvPr>
        </p:nvGraphicFramePr>
        <p:xfrm>
          <a:off x="1430338" y="1928813"/>
          <a:ext cx="11525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0" name="Equation" r:id="rId3" imgW="634680" imgH="228600" progId="Equation.DSMT4">
                  <p:embed/>
                </p:oleObj>
              </mc:Choice>
              <mc:Fallback>
                <p:oleObj name="Equation" r:id="rId3" imgW="634680" imgH="228600" progId="Equation.DSMT4">
                  <p:embed/>
                  <p:pic>
                    <p:nvPicPr>
                      <p:cNvPr id="26" name="Object 25" descr="f left parenthesis x right parenthesis equals x squared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338" y="1928813"/>
                        <a:ext cx="1152525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24CCEB7E-4840-4BC4-8E16-CE8F0E716B94}"/>
              </a:ext>
            </a:extLst>
          </p:cNvPr>
          <p:cNvSpPr txBox="1">
            <a:spLocks/>
          </p:cNvSpPr>
          <p:nvPr/>
        </p:nvSpPr>
        <p:spPr>
          <a:xfrm>
            <a:off x="2700279" y="1947679"/>
            <a:ext cx="6058945" cy="383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2400"/>
              <a:t>The derivative, 2</a:t>
            </a:r>
            <a:r>
              <a:rPr lang="en-IN" sz="2400" i="1"/>
              <a:t>x</a:t>
            </a:r>
            <a:r>
              <a:rPr lang="en-IN" sz="2400"/>
              <a:t>, is defined for all values of</a:t>
            </a:r>
            <a:endParaRPr lang="en-IN" sz="2400" dirty="0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28F456C3-68B5-4744-8ED3-E98C5BCF7C41}"/>
              </a:ext>
            </a:extLst>
          </p:cNvPr>
          <p:cNvSpPr txBox="1">
            <a:spLocks/>
          </p:cNvSpPr>
          <p:nvPr/>
        </p:nvSpPr>
        <p:spPr>
          <a:xfrm>
            <a:off x="871539" y="2439767"/>
            <a:ext cx="1020635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2400"/>
              <a:t>of </a:t>
            </a:r>
            <a:r>
              <a:rPr lang="en-IN" sz="2400" i="1"/>
              <a:t>x</a:t>
            </a:r>
            <a:r>
              <a:rPr lang="en-IN" sz="2400"/>
              <a:t>, so</a:t>
            </a:r>
            <a:endParaRPr lang="en-IN" sz="2400" dirty="0"/>
          </a:p>
        </p:txBody>
      </p:sp>
      <p:graphicFrame>
        <p:nvGraphicFramePr>
          <p:cNvPr id="8" name="Object 7" descr="f left parenthesis x right parenthesis equals x squared.">
            <a:extLst>
              <a:ext uri="{FF2B5EF4-FFF2-40B4-BE49-F238E27FC236}">
                <a16:creationId xmlns:a16="http://schemas.microsoft.com/office/drawing/2014/main" id="{F9B1B169-4383-49F7-94B1-EB83ADDDED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206923"/>
              </p:ext>
            </p:extLst>
          </p:nvPr>
        </p:nvGraphicFramePr>
        <p:xfrm>
          <a:off x="2033282" y="2437456"/>
          <a:ext cx="10858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1" name="Equation" r:id="rId5" imgW="596880" imgH="228600" progId="Equation.DSMT4">
                  <p:embed/>
                </p:oleObj>
              </mc:Choice>
              <mc:Fallback>
                <p:oleObj name="Equation" r:id="rId5" imgW="596880" imgH="228600" progId="Equation.DSMT4">
                  <p:embed/>
                  <p:pic>
                    <p:nvPicPr>
                      <p:cNvPr id="25" name="Object 24" descr="f left parenthesis x right parenthesis equals x squared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282" y="2437456"/>
                        <a:ext cx="108585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1E14DEF2-F0B4-4B01-BF9B-BF5459567EFF}"/>
              </a:ext>
            </a:extLst>
          </p:cNvPr>
          <p:cNvSpPr txBox="1">
            <a:spLocks/>
          </p:cNvSpPr>
          <p:nvPr/>
        </p:nvSpPr>
        <p:spPr>
          <a:xfrm>
            <a:off x="3240211" y="2457879"/>
            <a:ext cx="5265738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must be continuous for all values of </a:t>
            </a:r>
            <a:r>
              <a:rPr lang="en-US" sz="2400" i="1"/>
              <a:t>x</a:t>
            </a:r>
            <a:r>
              <a:rPr lang="en-US" sz="2400"/>
              <a:t>.</a:t>
            </a:r>
            <a:endParaRPr lang="en-IN" sz="2400" dirty="0"/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411F1116-6AE3-4869-9FE2-7B9AF5C3BE42}"/>
              </a:ext>
            </a:extLst>
          </p:cNvPr>
          <p:cNvSpPr txBox="1">
            <a:spLocks/>
          </p:cNvSpPr>
          <p:nvPr/>
        </p:nvSpPr>
        <p:spPr>
          <a:xfrm>
            <a:off x="398356" y="3091004"/>
            <a:ext cx="2184508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+mj-lt"/>
              <a:buAutoNum type="alphaLcPeriod" startAt="2"/>
            </a:pPr>
            <a:r>
              <a:rPr lang="en-IN" sz="2400"/>
              <a:t>The function </a:t>
            </a:r>
            <a:endParaRPr lang="en-IN" sz="2400" dirty="0"/>
          </a:p>
        </p:txBody>
      </p:sp>
      <p:graphicFrame>
        <p:nvGraphicFramePr>
          <p:cNvPr id="11" name="Object 10" descr="f left parenthesis p right parenthesis equals 1 over 2 p.">
            <a:extLst>
              <a:ext uri="{FF2B5EF4-FFF2-40B4-BE49-F238E27FC236}">
                <a16:creationId xmlns:a16="http://schemas.microsoft.com/office/drawing/2014/main" id="{2053BB79-8312-460E-8A9E-9E1CBFBD8A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033551"/>
              </p:ext>
            </p:extLst>
          </p:nvPr>
        </p:nvGraphicFramePr>
        <p:xfrm>
          <a:off x="2645961" y="2930564"/>
          <a:ext cx="1184161" cy="71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2" name="Equation" r:id="rId7" imgW="698400" imgH="419040" progId="Equation.DSMT4">
                  <p:embed/>
                </p:oleObj>
              </mc:Choice>
              <mc:Fallback>
                <p:oleObj name="Equation" r:id="rId7" imgW="698400" imgH="419040" progId="Equation.DSMT4">
                  <p:embed/>
                  <p:pic>
                    <p:nvPicPr>
                      <p:cNvPr id="27" name="Object 26" descr="f left parenthesis p right parenthesis equals 1 over 2 p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5961" y="2930564"/>
                        <a:ext cx="1184161" cy="712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11B8F380-EF6C-4A20-9395-EA3AEFFFC8F7}"/>
              </a:ext>
            </a:extLst>
          </p:cNvPr>
          <p:cNvSpPr txBox="1">
            <a:spLocks/>
          </p:cNvSpPr>
          <p:nvPr/>
        </p:nvSpPr>
        <p:spPr>
          <a:xfrm>
            <a:off x="3969582" y="3100062"/>
            <a:ext cx="2739034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2400"/>
              <a:t>is not continuous at </a:t>
            </a:r>
            <a:endParaRPr lang="en-IN" sz="2400" dirty="0"/>
          </a:p>
        </p:txBody>
      </p:sp>
      <p:graphicFrame>
        <p:nvGraphicFramePr>
          <p:cNvPr id="13" name="Object 12" descr="P equals 0.">
            <a:extLst>
              <a:ext uri="{FF2B5EF4-FFF2-40B4-BE49-F238E27FC236}">
                <a16:creationId xmlns:a16="http://schemas.microsoft.com/office/drawing/2014/main" id="{2F5822EF-CAE3-41FE-B4EF-7877960192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337600"/>
              </p:ext>
            </p:extLst>
          </p:nvPr>
        </p:nvGraphicFramePr>
        <p:xfrm>
          <a:off x="6773331" y="3102006"/>
          <a:ext cx="745835" cy="38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3" name="Equation" r:id="rId9" imgW="368280" imgH="190440" progId="Equation.DSMT4">
                  <p:embed/>
                </p:oleObj>
              </mc:Choice>
              <mc:Fallback>
                <p:oleObj name="Equation" r:id="rId9" imgW="368280" imgH="190440" progId="Equation.DSMT4">
                  <p:embed/>
                  <p:pic>
                    <p:nvPicPr>
                      <p:cNvPr id="31" name="Object 30" descr="P equals 0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3331" y="3102006"/>
                        <a:ext cx="745835" cy="387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14">
            <a:extLst>
              <a:ext uri="{FF2B5EF4-FFF2-40B4-BE49-F238E27FC236}">
                <a16:creationId xmlns:a16="http://schemas.microsoft.com/office/drawing/2014/main" id="{1B65DC19-F950-4008-A396-DFA161029701}"/>
              </a:ext>
            </a:extLst>
          </p:cNvPr>
          <p:cNvSpPr txBox="1">
            <a:spLocks/>
          </p:cNvSpPr>
          <p:nvPr/>
        </p:nvSpPr>
        <p:spPr>
          <a:xfrm>
            <a:off x="7618749" y="3086374"/>
            <a:ext cx="1167634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N" sz="2400"/>
              <a:t>because</a:t>
            </a:r>
            <a:endParaRPr lang="en-IN" sz="2400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AC03AE0-2016-437C-B352-6629195670B4}"/>
              </a:ext>
            </a:extLst>
          </p:cNvPr>
          <p:cNvSpPr txBox="1">
            <a:spLocks/>
          </p:cNvSpPr>
          <p:nvPr/>
        </p:nvSpPr>
        <p:spPr>
          <a:xfrm>
            <a:off x="866605" y="3733718"/>
            <a:ext cx="7919777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i="1"/>
              <a:t>f</a:t>
            </a:r>
            <a:r>
              <a:rPr lang="en-US" sz="2400"/>
              <a:t> is not defined there. Thus, the derivative does not exist at</a:t>
            </a:r>
            <a:endParaRPr lang="en-US" sz="2400" dirty="0"/>
          </a:p>
        </p:txBody>
      </p:sp>
      <p:graphicFrame>
        <p:nvGraphicFramePr>
          <p:cNvPr id="16" name="Object 15" descr="P equals 0.">
            <a:extLst>
              <a:ext uri="{FF2B5EF4-FFF2-40B4-BE49-F238E27FC236}">
                <a16:creationId xmlns:a16="http://schemas.microsoft.com/office/drawing/2014/main" id="{95107D20-31FF-46E3-BE56-94070D30D1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331916"/>
              </p:ext>
            </p:extLst>
          </p:nvPr>
        </p:nvGraphicFramePr>
        <p:xfrm>
          <a:off x="835609" y="4276166"/>
          <a:ext cx="7747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4" name="Equation" r:id="rId11" imgW="393480" imgH="190440" progId="Equation.DSMT4">
                  <p:embed/>
                </p:oleObj>
              </mc:Choice>
              <mc:Fallback>
                <p:oleObj name="Equation" r:id="rId11" imgW="393480" imgH="190440" progId="Equation.DSMT4">
                  <p:embed/>
                  <p:pic>
                    <p:nvPicPr>
                      <p:cNvPr id="32" name="Object 31" descr="P equals 0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609" y="4276166"/>
                        <a:ext cx="774700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2584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C7D75D-2C3C-4543-A140-211701760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" y="532074"/>
            <a:ext cx="6357174" cy="555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65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BE2977-F01A-4120-8FEE-E9C24762B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097" y="-35976"/>
            <a:ext cx="5544774" cy="7492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155A7E-98DD-4B4B-BDDF-5F64BC93A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6" y="1133005"/>
            <a:ext cx="6154912" cy="674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D97CD7-AB16-4F80-BC9C-5CE8CA2DB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25787"/>
            <a:ext cx="6401109" cy="5459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36F0CA-9E86-42D6-A720-99AD77BE3C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323" y="2723349"/>
            <a:ext cx="7471529" cy="34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0ADB2F-8BF2-4ED0-B06F-553D77FEDECB}"/>
                  </a:ext>
                </a:extLst>
              </p:cNvPr>
              <p:cNvSpPr txBox="1"/>
              <p:nvPr/>
            </p:nvSpPr>
            <p:spPr>
              <a:xfrm>
                <a:off x="1292" y="115979"/>
                <a:ext cx="609470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Example 1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Use the rules of differentiation to find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′(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0ADB2F-8BF2-4ED0-B06F-553D77FED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" y="115979"/>
                <a:ext cx="6094708" cy="400110"/>
              </a:xfrm>
              <a:prstGeom prst="rect">
                <a:avLst/>
              </a:prstGeom>
              <a:blipFill>
                <a:blip r:embed="rId2"/>
                <a:stretch>
                  <a:fillRect l="-1000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F7C1FD-A81E-42E8-BC3B-B78B513F580D}"/>
                  </a:ext>
                </a:extLst>
              </p:cNvPr>
              <p:cNvSpPr txBox="1"/>
              <p:nvPr/>
            </p:nvSpPr>
            <p:spPr>
              <a:xfrm>
                <a:off x="0" y="627474"/>
                <a:ext cx="28361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)=5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F7C1FD-A81E-42E8-BC3B-B78B513F5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27474"/>
                <a:ext cx="2836190" cy="369332"/>
              </a:xfrm>
              <a:prstGeom prst="rect">
                <a:avLst/>
              </a:prstGeom>
              <a:blipFill>
                <a:blip r:embed="rId3"/>
                <a:stretch>
                  <a:fillRect l="-1720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FF70C1-0839-49BF-8660-15BB6F39D68B}"/>
                  </a:ext>
                </a:extLst>
              </p:cNvPr>
              <p:cNvSpPr txBox="1"/>
              <p:nvPr/>
            </p:nvSpPr>
            <p:spPr>
              <a:xfrm>
                <a:off x="2744636" y="678321"/>
                <a:ext cx="21894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)=20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FF70C1-0839-49BF-8660-15BB6F39D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636" y="678321"/>
                <a:ext cx="2189495" cy="369332"/>
              </a:xfrm>
              <a:prstGeom prst="rect">
                <a:avLst/>
              </a:prstGeom>
              <a:blipFill>
                <a:blip r:embed="rId4"/>
                <a:stretch>
                  <a:fillRect l="-83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3BBCA1-193B-4F04-9E97-38ED0A4718FE}"/>
                  </a:ext>
                </a:extLst>
              </p:cNvPr>
              <p:cNvSpPr txBox="1"/>
              <p:nvPr/>
            </p:nvSpPr>
            <p:spPr>
              <a:xfrm>
                <a:off x="0" y="1108191"/>
                <a:ext cx="2664416" cy="372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3BBCA1-193B-4F04-9E97-38ED0A471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08191"/>
                <a:ext cx="2664416" cy="372410"/>
              </a:xfrm>
              <a:prstGeom prst="rect">
                <a:avLst/>
              </a:prstGeom>
              <a:blipFill>
                <a:blip r:embed="rId5"/>
                <a:stretch>
                  <a:fillRect l="-1831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C9AFDF-6656-4CBC-B133-4F083461AC9B}"/>
                  </a:ext>
                </a:extLst>
              </p:cNvPr>
              <p:cNvSpPr txBox="1"/>
              <p:nvPr/>
            </p:nvSpPr>
            <p:spPr>
              <a:xfrm>
                <a:off x="3048646" y="996806"/>
                <a:ext cx="1937611" cy="6813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1C9AFDF-6656-4CBC-B133-4F083461A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646" y="996806"/>
                <a:ext cx="1937611" cy="6813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F49CCC-4B56-4678-B7ED-A29E270D0EA9}"/>
                  </a:ext>
                </a:extLst>
              </p:cNvPr>
              <p:cNvSpPr txBox="1"/>
              <p:nvPr/>
            </p:nvSpPr>
            <p:spPr>
              <a:xfrm>
                <a:off x="0" y="1692003"/>
                <a:ext cx="2121330" cy="5516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F49CCC-4B56-4678-B7ED-A29E270D0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92003"/>
                <a:ext cx="2121330" cy="551626"/>
              </a:xfrm>
              <a:prstGeom prst="rect">
                <a:avLst/>
              </a:prstGeom>
              <a:blipFill>
                <a:blip r:embed="rId7"/>
                <a:stretch>
                  <a:fillRect l="-2299"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33455D-982B-4223-AFF0-56A3CE7D2DE3}"/>
                  </a:ext>
                </a:extLst>
              </p:cNvPr>
              <p:cNvSpPr txBox="1"/>
              <p:nvPr/>
            </p:nvSpPr>
            <p:spPr>
              <a:xfrm>
                <a:off x="2121330" y="1699169"/>
                <a:ext cx="3151967" cy="4710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Note first that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33455D-982B-4223-AFF0-56A3CE7D2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330" y="1699169"/>
                <a:ext cx="3151967" cy="471026"/>
              </a:xfrm>
              <a:prstGeom prst="rect">
                <a:avLst/>
              </a:prstGeom>
              <a:blipFill>
                <a:blip r:embed="rId8"/>
                <a:stretch>
                  <a:fillRect l="-1741" b="-20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F2C190-DD0C-4060-8633-FB75172CC054}"/>
                  </a:ext>
                </a:extLst>
              </p:cNvPr>
              <p:cNvSpPr txBox="1"/>
              <p:nvPr/>
            </p:nvSpPr>
            <p:spPr>
              <a:xfrm>
                <a:off x="6205132" y="1662348"/>
                <a:ext cx="2378989" cy="610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F2C190-DD0C-4060-8633-FB75172CC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132" y="1662348"/>
                <a:ext cx="2378989" cy="61093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7D5EEE-63F2-412C-9D8E-FE8073DF2C9D}"/>
                  </a:ext>
                </a:extLst>
              </p:cNvPr>
              <p:cNvSpPr txBox="1"/>
              <p:nvPr/>
            </p:nvSpPr>
            <p:spPr>
              <a:xfrm>
                <a:off x="-1" y="2555533"/>
                <a:ext cx="9066363" cy="790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Example 2</a:t>
                </a:r>
                <a:r>
                  <a:rPr lang="en-US" sz="16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en-US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(1+</m:t>
                    </m:r>
                    <m:rad>
                      <m:radPr>
                        <m:degHide m:val="on"/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(4)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also find the equation of the tangent line to the graph of the function at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en-US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7D5EEE-63F2-412C-9D8E-FE8073DF2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555533"/>
                <a:ext cx="9066363" cy="790922"/>
              </a:xfrm>
              <a:prstGeom prst="rect">
                <a:avLst/>
              </a:prstGeom>
              <a:blipFill>
                <a:blip r:embed="rId10"/>
                <a:stretch>
                  <a:fillRect l="-336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FC12422-2DC0-4438-B5AE-00C403D75C9C}"/>
              </a:ext>
            </a:extLst>
          </p:cNvPr>
          <p:cNvSpPr txBox="1"/>
          <p:nvPr/>
        </p:nvSpPr>
        <p:spPr>
          <a:xfrm>
            <a:off x="77638" y="3320780"/>
            <a:ext cx="1129439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Solution: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3371479-A0EA-4DE8-93C4-F98D63871B21}"/>
                  </a:ext>
                </a:extLst>
              </p:cNvPr>
              <p:cNvSpPr txBox="1"/>
              <p:nvPr/>
            </p:nvSpPr>
            <p:spPr>
              <a:xfrm>
                <a:off x="215184" y="3572581"/>
                <a:ext cx="8456263" cy="518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First, we write the expression in exponential form:      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(1+</m:t>
                    </m:r>
                    <m:rad>
                      <m:radPr>
                        <m:degHide m:val="on"/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rad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3371479-A0EA-4DE8-93C4-F98D63871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84" y="3572581"/>
                <a:ext cx="8456263" cy="518860"/>
              </a:xfrm>
              <a:prstGeom prst="rect">
                <a:avLst/>
              </a:prstGeom>
              <a:blipFill>
                <a:blip r:embed="rId11"/>
                <a:stretch>
                  <a:fillRect l="-360" b="-1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4FE92E-692C-4959-B191-6ECB12D1696C}"/>
                  </a:ext>
                </a:extLst>
              </p:cNvPr>
              <p:cNvSpPr txBox="1"/>
              <p:nvPr/>
            </p:nvSpPr>
            <p:spPr>
              <a:xfrm>
                <a:off x="494154" y="3976411"/>
                <a:ext cx="4674676" cy="633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Then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)=1+</m:t>
                    </m:r>
                    <m:f>
                      <m:f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4FE92E-692C-4959-B191-6ECB12D16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54" y="3976411"/>
                <a:ext cx="4674676" cy="633700"/>
              </a:xfrm>
              <a:prstGeom prst="rect">
                <a:avLst/>
              </a:prstGeom>
              <a:blipFill>
                <a:blip r:embed="rId12"/>
                <a:stretch>
                  <a:fillRect l="-652" b="-2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E9090B-378F-4DCF-AE78-AC7FA4A3359B}"/>
                  </a:ext>
                </a:extLst>
              </p:cNvPr>
              <p:cNvSpPr txBox="1"/>
              <p:nvPr/>
            </p:nvSpPr>
            <p:spPr>
              <a:xfrm>
                <a:off x="494154" y="4483361"/>
                <a:ext cx="4403456" cy="571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Hence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(4)=1+</m:t>
                    </m:r>
                    <m:f>
                      <m:f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6E9090B-378F-4DCF-AE78-AC7FA4A33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54" y="4483361"/>
                <a:ext cx="4403456" cy="571118"/>
              </a:xfrm>
              <a:prstGeom prst="rect">
                <a:avLst/>
              </a:prstGeom>
              <a:blipFill>
                <a:blip r:embed="rId13"/>
                <a:stretch>
                  <a:fillRect l="-693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05993D-F889-4865-BAEF-436D4B1C07CE}"/>
                  </a:ext>
                </a:extLst>
              </p:cNvPr>
              <p:cNvSpPr txBox="1"/>
              <p:nvPr/>
            </p:nvSpPr>
            <p:spPr>
              <a:xfrm>
                <a:off x="718877" y="5192400"/>
                <a:ext cx="4355231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𝑆𝑙𝑜𝑝𝑒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𝑝𝑜𝑖𝑛𝑡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=(4,12)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05993D-F889-4865-BAEF-436D4B1C0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77" y="5192400"/>
                <a:ext cx="4355231" cy="31265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1CF33C-2F34-4BA7-B508-25BB19001140}"/>
                  </a:ext>
                </a:extLst>
              </p:cNvPr>
              <p:cNvSpPr txBox="1"/>
              <p:nvPr/>
            </p:nvSpPr>
            <p:spPr>
              <a:xfrm>
                <a:off x="718877" y="5574095"/>
                <a:ext cx="6008824" cy="4174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</a:t>
                </a:r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he equation of the tangent line at this point is: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16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−12=4(</m:t>
                    </m:r>
                    <m:r>
                      <a:rPr lang="en-US" sz="16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16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−4)→</m:t>
                    </m:r>
                  </m:oMath>
                </a14:m>
                <a:endPara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1CF33C-2F34-4BA7-B508-25BB19001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77" y="5574095"/>
                <a:ext cx="6008824" cy="417422"/>
              </a:xfrm>
              <a:prstGeom prst="rect">
                <a:avLst/>
              </a:prstGeom>
              <a:blipFill>
                <a:blip r:embed="rId15"/>
                <a:stretch>
                  <a:fillRect l="-609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D82AA24-419F-4073-A788-4C5595A3418B}"/>
                  </a:ext>
                </a:extLst>
              </p:cNvPr>
              <p:cNvSpPr txBox="1"/>
              <p:nvPr/>
            </p:nvSpPr>
            <p:spPr>
              <a:xfrm>
                <a:off x="7095786" y="5659695"/>
                <a:ext cx="102124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D82AA24-419F-4073-A788-4C5595A34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786" y="5659695"/>
                <a:ext cx="1021241" cy="246221"/>
              </a:xfrm>
              <a:prstGeom prst="rect">
                <a:avLst/>
              </a:prstGeom>
              <a:blipFill>
                <a:blip r:embed="rId16"/>
                <a:stretch>
                  <a:fillRect l="-4167" r="-3571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70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F73CD186-D82F-4400-9615-FED450E13299}"/>
              </a:ext>
            </a:extLst>
          </p:cNvPr>
          <p:cNvSpPr txBox="1"/>
          <p:nvPr/>
        </p:nvSpPr>
        <p:spPr>
          <a:xfrm>
            <a:off x="60518" y="0"/>
            <a:ext cx="6214820" cy="417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Example 3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Find the derivative of each function: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B4E1BD6-76B8-448C-A94C-0689F1E18940}"/>
                  </a:ext>
                </a:extLst>
              </p:cNvPr>
              <p:cNvSpPr txBox="1"/>
              <p:nvPr/>
            </p:nvSpPr>
            <p:spPr>
              <a:xfrm>
                <a:off x="551614" y="658538"/>
                <a:ext cx="159051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B4E1BD6-76B8-448C-A94C-0689F1E18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14" y="658538"/>
                <a:ext cx="1590515" cy="338554"/>
              </a:xfrm>
              <a:prstGeom prst="rect">
                <a:avLst/>
              </a:prstGeom>
              <a:blipFill>
                <a:blip r:embed="rId2"/>
                <a:stretch>
                  <a:fillRect l="-1916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01B8311-EF32-40DE-B577-E5D035F20C62}"/>
                  </a:ext>
                </a:extLst>
              </p:cNvPr>
              <p:cNvSpPr txBox="1"/>
              <p:nvPr/>
            </p:nvSpPr>
            <p:spPr>
              <a:xfrm>
                <a:off x="137546" y="1126843"/>
                <a:ext cx="2109607" cy="6029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𝜋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𝑒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.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01B8311-EF32-40DE-B577-E5D035F20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46" y="1126843"/>
                <a:ext cx="2109607" cy="602986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7B8F537-D105-45AF-9406-7ED33AA8C2AE}"/>
                  </a:ext>
                </a:extLst>
              </p:cNvPr>
              <p:cNvSpPr txBox="1"/>
              <p:nvPr/>
            </p:nvSpPr>
            <p:spPr>
              <a:xfrm>
                <a:off x="2393842" y="1244814"/>
                <a:ext cx="2178158" cy="564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</m:den>
                      </m:f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7B8F537-D105-45AF-9406-7ED33AA8C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842" y="1244814"/>
                <a:ext cx="2178158" cy="5648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3B770DA-1A4B-44F6-ACFD-5C74ABC4E9AE}"/>
                  </a:ext>
                </a:extLst>
              </p:cNvPr>
              <p:cNvSpPr txBox="1"/>
              <p:nvPr/>
            </p:nvSpPr>
            <p:spPr>
              <a:xfrm>
                <a:off x="4816603" y="1503778"/>
                <a:ext cx="272156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sSup>
                        <m:sSupPr>
                          <m:ctrlPr>
                            <a:rPr lang="en-US" sz="1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3B770DA-1A4B-44F6-ACFD-5C74ABC4E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603" y="1503778"/>
                <a:ext cx="2721568" cy="338554"/>
              </a:xfrm>
              <a:prstGeom prst="rect">
                <a:avLst/>
              </a:prstGeom>
              <a:blipFill>
                <a:blip r:embed="rId5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5AFED88-EB5F-4B87-8578-27D84705650D}"/>
                  </a:ext>
                </a:extLst>
              </p:cNvPr>
              <p:cNvSpPr txBox="1"/>
              <p:nvPr/>
            </p:nvSpPr>
            <p:spPr>
              <a:xfrm>
                <a:off x="551614" y="1926866"/>
                <a:ext cx="1833877" cy="512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.</a:t>
                </a:r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5AFED88-EB5F-4B87-8578-27D847056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14" y="1926866"/>
                <a:ext cx="1833877" cy="512384"/>
              </a:xfrm>
              <a:prstGeom prst="rect">
                <a:avLst/>
              </a:prstGeom>
              <a:blipFill>
                <a:blip r:embed="rId6"/>
                <a:stretch>
                  <a:fillRect l="-2658"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A500825-32CD-4696-8E99-FD99F48B77F3}"/>
                  </a:ext>
                </a:extLst>
              </p:cNvPr>
              <p:cNvSpPr txBox="1"/>
              <p:nvPr/>
            </p:nvSpPr>
            <p:spPr>
              <a:xfrm>
                <a:off x="300629" y="2557221"/>
                <a:ext cx="6214820" cy="639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Example 4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Find the derivative of 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en-US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ctrlPr>
                              <a:rPr lang="en-US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en-US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1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rad>
                      </m:num>
                      <m:den>
                        <m:r>
                          <a:rPr lang="en-US" sz="1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1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A500825-32CD-4696-8E99-FD99F48B7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29" y="2557221"/>
                <a:ext cx="6214820" cy="639983"/>
              </a:xfrm>
              <a:prstGeom prst="rect">
                <a:avLst/>
              </a:prstGeom>
              <a:blipFill>
                <a:blip r:embed="rId7"/>
                <a:stretch>
                  <a:fillRect l="-490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233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6" grpId="0"/>
      <p:bldP spid="28" grpId="0"/>
      <p:bldP spid="30" grpId="0"/>
      <p:bldP spid="32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59C982-4A50-43D9-B898-7FD9B73B1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721"/>
            <a:ext cx="4114800" cy="3814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EC969A-7D17-43A6-813F-6CB988DBD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351" y="760473"/>
            <a:ext cx="4300285" cy="11804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2BF815-58B1-486F-999A-58AC97814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88" y="4296580"/>
            <a:ext cx="7358300" cy="222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53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1153DA-B3BE-47EC-AFF3-56A8A47BF5D3}"/>
              </a:ext>
            </a:extLst>
          </p:cNvPr>
          <p:cNvSpPr/>
          <p:nvPr/>
        </p:nvSpPr>
        <p:spPr>
          <a:xfrm>
            <a:off x="0" y="76928"/>
            <a:ext cx="4117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11.3 The Derivative as a Rate of Change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E42925-1670-4667-B545-BFE3C541D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4838"/>
            <a:ext cx="8677275" cy="140970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82815B9-A5DB-480F-B5AF-990249F9D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960" y="2504453"/>
            <a:ext cx="4672520" cy="344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78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A53CCD-BA7C-4D5A-A3FD-36D287C45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12" y="369039"/>
            <a:ext cx="3320401" cy="5517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3B1D81-32E5-4660-8693-A181AB5B2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19" y="1181819"/>
            <a:ext cx="8670489" cy="896607"/>
          </a:xfrm>
          <a:prstGeom prst="rect">
            <a:avLst/>
          </a:prstGeom>
        </p:spPr>
      </p:pic>
      <p:pic>
        <p:nvPicPr>
          <p:cNvPr id="1034" name="Picture 10" descr="limsec">
            <a:extLst>
              <a:ext uri="{FF2B5EF4-FFF2-40B4-BE49-F238E27FC236}">
                <a16:creationId xmlns:a16="http://schemas.microsoft.com/office/drawing/2014/main" id="{5CA078CD-59F6-4D6E-A142-1F120000B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102" y="2187828"/>
            <a:ext cx="1824417" cy="168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limsec2">
            <a:extLst>
              <a:ext uri="{FF2B5EF4-FFF2-40B4-BE49-F238E27FC236}">
                <a16:creationId xmlns:a16="http://schemas.microsoft.com/office/drawing/2014/main" id="{C2416473-5335-4022-8756-B71A1E479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760" y="2207365"/>
            <a:ext cx="1824417" cy="168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F99B38-D405-4D23-A604-3169E717FF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19" y="4350940"/>
            <a:ext cx="8985779" cy="162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7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B7190A-03EF-439B-A0DC-7E2C1C446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9" y="198747"/>
            <a:ext cx="8395196" cy="31347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C1159B-BAF5-4F2D-96A9-1CD03FD6B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48" y="3329020"/>
            <a:ext cx="9024251" cy="5265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234B60-A6ED-47D4-BE0D-037A601CBFC9}"/>
              </a:ext>
            </a:extLst>
          </p:cNvPr>
          <p:cNvSpPr/>
          <p:nvPr/>
        </p:nvSpPr>
        <p:spPr>
          <a:xfrm>
            <a:off x="119749" y="3971772"/>
            <a:ext cx="1082348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Solution: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CC6494-EB11-413B-8DAB-AA265C340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30" y="4429846"/>
            <a:ext cx="3598452" cy="4524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EE5611-7A02-4C74-B453-D5AAE2B98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062" y="4382581"/>
            <a:ext cx="2314084" cy="5469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DE4D11-5007-4F1A-946E-C2C6E0CF56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2389" y="5020570"/>
            <a:ext cx="3339347" cy="67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8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B295628-662B-410A-9B39-12A34DCB3692}"/>
              </a:ext>
            </a:extLst>
          </p:cNvPr>
          <p:cNvSpPr txBox="1">
            <a:spLocks/>
          </p:cNvSpPr>
          <p:nvPr/>
        </p:nvSpPr>
        <p:spPr>
          <a:xfrm>
            <a:off x="397567" y="957077"/>
            <a:ext cx="250134" cy="3774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If</a:t>
            </a:r>
            <a:endParaRPr lang="en-IN" sz="2400" dirty="0"/>
          </a:p>
        </p:txBody>
      </p:sp>
      <p:graphicFrame>
        <p:nvGraphicFramePr>
          <p:cNvPr id="3" name="Object 2" descr="s equals f left parenthesis t right parenthesis.">
            <a:extLst>
              <a:ext uri="{FF2B5EF4-FFF2-40B4-BE49-F238E27FC236}">
                <a16:creationId xmlns:a16="http://schemas.microsoft.com/office/drawing/2014/main" id="{C3040D7C-F804-4CF0-8D53-8029D38C57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602885"/>
              </p:ext>
            </p:extLst>
          </p:nvPr>
        </p:nvGraphicFramePr>
        <p:xfrm>
          <a:off x="704852" y="952852"/>
          <a:ext cx="966787" cy="393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6" name="Equation" r:id="rId3" imgW="507960" imgH="203040" progId="Equation.DSMT4">
                  <p:embed/>
                </p:oleObj>
              </mc:Choice>
              <mc:Fallback>
                <p:oleObj name="Equation" r:id="rId3" imgW="507960" imgH="203040" progId="Equation.DSMT4">
                  <p:embed/>
                  <p:pic>
                    <p:nvPicPr>
                      <p:cNvPr id="5" name="Object 4" descr="s equals f left parenthesis t right parenthesis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2" y="952852"/>
                        <a:ext cx="966787" cy="3935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264664-8002-4FE8-969F-B195B91AEF88}"/>
              </a:ext>
            </a:extLst>
          </p:cNvPr>
          <p:cNvSpPr txBox="1">
            <a:spLocks/>
          </p:cNvSpPr>
          <p:nvPr/>
        </p:nvSpPr>
        <p:spPr>
          <a:xfrm>
            <a:off x="1790782" y="957077"/>
            <a:ext cx="6710358" cy="3774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is a position function of an object moving in a</a:t>
            </a:r>
            <a:endParaRPr lang="en-IN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F5C87E-17A8-40F8-B8FC-E9530589F3E2}"/>
              </a:ext>
            </a:extLst>
          </p:cNvPr>
          <p:cNvSpPr txBox="1">
            <a:spLocks/>
          </p:cNvSpPr>
          <p:nvPr/>
        </p:nvSpPr>
        <p:spPr>
          <a:xfrm>
            <a:off x="397567" y="1439483"/>
            <a:ext cx="8387657" cy="3774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straight line, then the average velocity of the object over the</a:t>
            </a:r>
            <a:endParaRPr lang="en-IN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0D9A32-F124-4D38-923B-AF471104C957}"/>
              </a:ext>
            </a:extLst>
          </p:cNvPr>
          <p:cNvSpPr txBox="1">
            <a:spLocks/>
          </p:cNvSpPr>
          <p:nvPr/>
        </p:nvSpPr>
        <p:spPr>
          <a:xfrm>
            <a:off x="397568" y="2134372"/>
            <a:ext cx="1669358" cy="3774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time interval</a:t>
            </a:r>
            <a:endParaRPr lang="en-IN" sz="2400" dirty="0"/>
          </a:p>
        </p:txBody>
      </p:sp>
      <p:graphicFrame>
        <p:nvGraphicFramePr>
          <p:cNvPr id="7" name="Object 6" descr="Left bracket t comma t plus delta t right bracket.">
            <a:extLst>
              <a:ext uri="{FF2B5EF4-FFF2-40B4-BE49-F238E27FC236}">
                <a16:creationId xmlns:a16="http://schemas.microsoft.com/office/drawing/2014/main" id="{CD1142B6-AD56-4101-A124-4B0F97709F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754634"/>
              </p:ext>
            </p:extLst>
          </p:nvPr>
        </p:nvGraphicFramePr>
        <p:xfrm>
          <a:off x="2186068" y="2153074"/>
          <a:ext cx="113506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7" name="Equation" r:id="rId5" imgW="596880" imgH="190440" progId="Equation.DSMT4">
                  <p:embed/>
                </p:oleObj>
              </mc:Choice>
              <mc:Fallback>
                <p:oleObj name="Equation" r:id="rId5" imgW="596880" imgH="190440" progId="Equation.DSMT4">
                  <p:embed/>
                  <p:pic>
                    <p:nvPicPr>
                      <p:cNvPr id="9" name="Object 8" descr="Left bracket t comma t plus delta t right bracket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6068" y="2153074"/>
                        <a:ext cx="1135062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9CD0CC1-1A72-4258-8EAC-359D89D13B50}"/>
              </a:ext>
            </a:extLst>
          </p:cNvPr>
          <p:cNvSpPr txBox="1">
            <a:spLocks/>
          </p:cNvSpPr>
          <p:nvPr/>
        </p:nvSpPr>
        <p:spPr>
          <a:xfrm>
            <a:off x="3440272" y="2134372"/>
            <a:ext cx="1493837" cy="3774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is given by</a:t>
            </a:r>
            <a:endParaRPr lang="en-IN" sz="2400" dirty="0"/>
          </a:p>
        </p:txBody>
      </p:sp>
      <p:graphicFrame>
        <p:nvGraphicFramePr>
          <p:cNvPr id="9" name="Object 8" descr="v average equals delta s over delta t baseline equals start fraction f left parenthesis t plus delta t right parenthesis minus f left parenthesis t right parenthesis over delta t end fraction.">
            <a:extLst>
              <a:ext uri="{FF2B5EF4-FFF2-40B4-BE49-F238E27FC236}">
                <a16:creationId xmlns:a16="http://schemas.microsoft.com/office/drawing/2014/main" id="{D04EBD6C-63B7-4BD5-B628-B1EF46C90F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36288"/>
              </p:ext>
            </p:extLst>
          </p:nvPr>
        </p:nvGraphicFramePr>
        <p:xfrm>
          <a:off x="5006757" y="1931908"/>
          <a:ext cx="32131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8" name="Equation" r:id="rId7" imgW="1688760" imgH="419040" progId="Equation.DSMT4">
                  <p:embed/>
                </p:oleObj>
              </mc:Choice>
              <mc:Fallback>
                <p:oleObj name="Equation" r:id="rId7" imgW="1688760" imgH="419040" progId="Equation.DSMT4">
                  <p:embed/>
                  <p:pic>
                    <p:nvPicPr>
                      <p:cNvPr id="12" name="Object 11" descr="v average equals delta s over delta t baseline equals start fraction f left parenthesis t plus delta t right parenthesis minus f left parenthesis t right parenthesis over delta t end fraction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757" y="1931908"/>
                        <a:ext cx="32131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AEAB6E-248E-4354-9EBB-9A785635F9A3}"/>
              </a:ext>
            </a:extLst>
          </p:cNvPr>
          <p:cNvSpPr txBox="1">
            <a:spLocks/>
          </p:cNvSpPr>
          <p:nvPr/>
        </p:nvSpPr>
        <p:spPr>
          <a:xfrm>
            <a:off x="397568" y="2929441"/>
            <a:ext cx="4869757" cy="3774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and the velocity at time </a:t>
            </a:r>
            <a:r>
              <a:rPr lang="en-US" sz="2400" i="1"/>
              <a:t>t</a:t>
            </a:r>
            <a:r>
              <a:rPr lang="en-US" sz="2400"/>
              <a:t> is given by</a:t>
            </a:r>
            <a:endParaRPr lang="en-IN" sz="2400" dirty="0"/>
          </a:p>
        </p:txBody>
      </p:sp>
      <p:graphicFrame>
        <p:nvGraphicFramePr>
          <p:cNvPr id="11" name="Object 10" descr="v equals limit as delta t approaches 0 of start fraction f left parenthesis t plus delta t right parenthesis minus f left parenthesis t right parenthesis over delta t end fraction equals ds over dt.">
            <a:extLst>
              <a:ext uri="{FF2B5EF4-FFF2-40B4-BE49-F238E27FC236}">
                <a16:creationId xmlns:a16="http://schemas.microsoft.com/office/drawing/2014/main" id="{0560ACB5-E40E-44BB-81BB-1D1A76A83A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586618"/>
              </p:ext>
            </p:extLst>
          </p:nvPr>
        </p:nvGraphicFramePr>
        <p:xfrm>
          <a:off x="5376942" y="2737972"/>
          <a:ext cx="335915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9" name="Equation" r:id="rId9" imgW="1765080" imgH="393480" progId="Equation.DSMT4">
                  <p:embed/>
                </p:oleObj>
              </mc:Choice>
              <mc:Fallback>
                <p:oleObj name="Equation" r:id="rId9" imgW="1765080" imgH="393480" progId="Equation.DSMT4">
                  <p:embed/>
                  <p:pic>
                    <p:nvPicPr>
                      <p:cNvPr id="23" name="Object 22" descr="v equals limit as delta t approaches 0 of start fraction f left parenthesis t plus delta t right parenthesis minus f left parenthesis t right parenthesis over delta t end fraction equals ds over dt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6942" y="2737972"/>
                        <a:ext cx="3359150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876D12-3D68-4003-918E-CDAB680E2EF5}"/>
              </a:ext>
            </a:extLst>
          </p:cNvPr>
          <p:cNvSpPr txBox="1">
            <a:spLocks/>
          </p:cNvSpPr>
          <p:nvPr/>
        </p:nvSpPr>
        <p:spPr>
          <a:xfrm>
            <a:off x="397568" y="3605863"/>
            <a:ext cx="8387657" cy="3774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>
                <a:solidFill>
                  <a:srgbClr val="007FA3"/>
                </a:solidFill>
              </a:rPr>
              <a:t>Example 1 – Finding Average Velocity and Velocity</a:t>
            </a:r>
            <a:endParaRPr lang="en-US" sz="2400" b="1" dirty="0">
              <a:solidFill>
                <a:srgbClr val="007FA3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5268B9C-ABBE-44D7-AABD-8723085EFF28}"/>
              </a:ext>
            </a:extLst>
          </p:cNvPr>
          <p:cNvSpPr txBox="1">
            <a:spLocks/>
          </p:cNvSpPr>
          <p:nvPr/>
        </p:nvSpPr>
        <p:spPr>
          <a:xfrm>
            <a:off x="397568" y="4070835"/>
            <a:ext cx="8387657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Suppose the position function of an object moving along a</a:t>
            </a:r>
            <a:endParaRPr lang="en-US" sz="24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6669F22-9F34-408B-9682-5D598D8C06D1}"/>
              </a:ext>
            </a:extLst>
          </p:cNvPr>
          <p:cNvSpPr txBox="1">
            <a:spLocks/>
          </p:cNvSpPr>
          <p:nvPr/>
        </p:nvSpPr>
        <p:spPr>
          <a:xfrm>
            <a:off x="397569" y="4501216"/>
            <a:ext cx="3164782" cy="36927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number line is given by</a:t>
            </a:r>
            <a:endParaRPr lang="en-US" sz="2400" dirty="0"/>
          </a:p>
        </p:txBody>
      </p:sp>
      <p:graphicFrame>
        <p:nvGraphicFramePr>
          <p:cNvPr id="15" name="Object 14" descr="s equals f left parenthesis t right parenthesis equals 3 t squared plus 5.">
            <a:extLst>
              <a:ext uri="{FF2B5EF4-FFF2-40B4-BE49-F238E27FC236}">
                <a16:creationId xmlns:a16="http://schemas.microsoft.com/office/drawing/2014/main" id="{C8E7AB92-6FEC-4BE7-B89B-4A191F5A26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256956"/>
              </p:ext>
            </p:extLst>
          </p:nvPr>
        </p:nvGraphicFramePr>
        <p:xfrm>
          <a:off x="3646945" y="4467263"/>
          <a:ext cx="20304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0" name="Equation" r:id="rId11" imgW="1066680" imgH="228600" progId="Equation.DSMT4">
                  <p:embed/>
                </p:oleObj>
              </mc:Choice>
              <mc:Fallback>
                <p:oleObj name="Equation" r:id="rId11" imgW="1066680" imgH="228600" progId="Equation.DSMT4">
                  <p:embed/>
                  <p:pic>
                    <p:nvPicPr>
                      <p:cNvPr id="27" name="Object 26" descr="s equals f left parenthesis t right parenthesis equals 3 t squared plus 5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945" y="4467263"/>
                        <a:ext cx="20304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18A87B0-C56F-4E3F-A0B4-3E7FD2CE0DD2}"/>
              </a:ext>
            </a:extLst>
          </p:cNvPr>
          <p:cNvSpPr txBox="1">
            <a:spLocks/>
          </p:cNvSpPr>
          <p:nvPr/>
        </p:nvSpPr>
        <p:spPr>
          <a:xfrm>
            <a:off x="5761952" y="4501215"/>
            <a:ext cx="306712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where </a:t>
            </a:r>
            <a:r>
              <a:rPr lang="en-US" sz="2400" i="1"/>
              <a:t>t</a:t>
            </a:r>
            <a:r>
              <a:rPr lang="en-US" sz="2400"/>
              <a:t> is in seconds</a:t>
            </a:r>
            <a:endParaRPr lang="en-US" sz="24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966EDE2-2FCC-4552-9DBF-7B63BFDC0BB4}"/>
              </a:ext>
            </a:extLst>
          </p:cNvPr>
          <p:cNvSpPr txBox="1">
            <a:spLocks/>
          </p:cNvSpPr>
          <p:nvPr/>
        </p:nvSpPr>
        <p:spPr>
          <a:xfrm>
            <a:off x="397569" y="4965596"/>
            <a:ext cx="2517081" cy="36927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and </a:t>
            </a:r>
            <a:r>
              <a:rPr lang="en-US" sz="2400" i="1"/>
              <a:t>s</a:t>
            </a:r>
            <a:r>
              <a:rPr lang="en-US" sz="2400"/>
              <a:t> is in meters.</a:t>
            </a:r>
            <a:endParaRPr lang="en-US" sz="240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3BA468E-45F1-4AF7-AD0A-B06629A85667}"/>
              </a:ext>
            </a:extLst>
          </p:cNvPr>
          <p:cNvSpPr txBox="1">
            <a:spLocks/>
          </p:cNvSpPr>
          <p:nvPr/>
        </p:nvSpPr>
        <p:spPr>
          <a:xfrm>
            <a:off x="397569" y="5470768"/>
            <a:ext cx="7584381" cy="36927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+mj-lt"/>
              <a:buAutoNum type="alphaLcPeriod"/>
            </a:pPr>
            <a:r>
              <a:rPr lang="en-US" sz="2400"/>
              <a:t>Find the average velocity over the interval [10, 10.1].</a:t>
            </a:r>
            <a:endParaRPr lang="en-US" sz="2400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CA3D631-84B4-4743-87D9-3DE3FEC5A1A6}"/>
              </a:ext>
            </a:extLst>
          </p:cNvPr>
          <p:cNvSpPr txBox="1">
            <a:spLocks/>
          </p:cNvSpPr>
          <p:nvPr/>
        </p:nvSpPr>
        <p:spPr>
          <a:xfrm>
            <a:off x="397570" y="5885972"/>
            <a:ext cx="3517206" cy="36927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+mj-lt"/>
              <a:buAutoNum type="alphaLcPeriod" startAt="2"/>
            </a:pPr>
            <a:r>
              <a:rPr lang="en-US" sz="2400"/>
              <a:t>Find the velocity when</a:t>
            </a:r>
            <a:endParaRPr lang="en-US" sz="2400" dirty="0"/>
          </a:p>
        </p:txBody>
      </p:sp>
      <p:graphicFrame>
        <p:nvGraphicFramePr>
          <p:cNvPr id="20" name="Object 19" descr="t equals 10.">
            <a:extLst>
              <a:ext uri="{FF2B5EF4-FFF2-40B4-BE49-F238E27FC236}">
                <a16:creationId xmlns:a16="http://schemas.microsoft.com/office/drawing/2014/main" id="{AA2437C1-9039-4CB1-ADC0-BB2B57CB02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490437"/>
              </p:ext>
            </p:extLst>
          </p:nvPr>
        </p:nvGraphicFramePr>
        <p:xfrm>
          <a:off x="3952876" y="5928219"/>
          <a:ext cx="77470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1" name="Equation" r:id="rId13" imgW="406080" imgH="164880" progId="Equation.DSMT4">
                  <p:embed/>
                </p:oleObj>
              </mc:Choice>
              <mc:Fallback>
                <p:oleObj name="Equation" r:id="rId13" imgW="406080" imgH="164880" progId="Equation.DSMT4">
                  <p:embed/>
                  <p:pic>
                    <p:nvPicPr>
                      <p:cNvPr id="32" name="Object 31" descr="t equals 10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76" y="5928219"/>
                        <a:ext cx="774700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1763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8AA9443-249C-406C-843A-6D74769AC4D1}"/>
              </a:ext>
            </a:extLst>
          </p:cNvPr>
          <p:cNvSpPr txBox="1">
            <a:spLocks/>
          </p:cNvSpPr>
          <p:nvPr/>
        </p:nvSpPr>
        <p:spPr>
          <a:xfrm>
            <a:off x="522556" y="292512"/>
            <a:ext cx="7237230" cy="3774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/>
              <a:t>Applications of Rate of Change to Economics</a:t>
            </a:r>
            <a:endParaRPr lang="en-US" sz="2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CAE8C-F7E4-48D8-B1F4-C4A29DE5210E}"/>
              </a:ext>
            </a:extLst>
          </p:cNvPr>
          <p:cNvSpPr txBox="1">
            <a:spLocks/>
          </p:cNvSpPr>
          <p:nvPr/>
        </p:nvSpPr>
        <p:spPr>
          <a:xfrm>
            <a:off x="333771" y="691929"/>
            <a:ext cx="489051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/>
              <a:t>A manufacturer's total-cost function,</a:t>
            </a:r>
          </a:p>
        </p:txBody>
      </p:sp>
      <p:graphicFrame>
        <p:nvGraphicFramePr>
          <p:cNvPr id="4" name="Object 3" descr="c equals f open parenthesis q close parenthesis.">
            <a:extLst>
              <a:ext uri="{FF2B5EF4-FFF2-40B4-BE49-F238E27FC236}">
                <a16:creationId xmlns:a16="http://schemas.microsoft.com/office/drawing/2014/main" id="{EF703101-7B90-4A46-9C47-65F803B79A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571635"/>
              </p:ext>
            </p:extLst>
          </p:nvPr>
        </p:nvGraphicFramePr>
        <p:xfrm>
          <a:off x="5265106" y="673002"/>
          <a:ext cx="924942" cy="398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8" name="Equation" r:id="rId3" imgW="571320" imgH="241200" progId="Equation.DSMT4">
                  <p:embed/>
                </p:oleObj>
              </mc:Choice>
              <mc:Fallback>
                <p:oleObj name="Equation" r:id="rId3" imgW="571320" imgH="241200" progId="Equation.DSMT4">
                  <p:embed/>
                  <p:pic>
                    <p:nvPicPr>
                      <p:cNvPr id="13" name="Object 12" descr="c equals f open parenthesis q close parenthesis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5106" y="673002"/>
                        <a:ext cx="924942" cy="3986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32BAB3-36F3-4ECE-BC1D-EEE1A8C3B910}"/>
              </a:ext>
            </a:extLst>
          </p:cNvPr>
          <p:cNvSpPr txBox="1">
            <a:spLocks/>
          </p:cNvSpPr>
          <p:nvPr/>
        </p:nvSpPr>
        <p:spPr>
          <a:xfrm>
            <a:off x="6230869" y="695976"/>
            <a:ext cx="205172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, gives the total</a:t>
            </a:r>
            <a:endParaRPr lang="en-US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2482A4D-7C1B-4E08-A198-1A62485ECB8C}"/>
              </a:ext>
            </a:extLst>
          </p:cNvPr>
          <p:cNvSpPr txBox="1">
            <a:spLocks/>
          </p:cNvSpPr>
          <p:nvPr/>
        </p:nvSpPr>
        <p:spPr>
          <a:xfrm>
            <a:off x="333771" y="1071876"/>
            <a:ext cx="8387659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/>
              <a:t>cost </a:t>
            </a:r>
            <a:r>
              <a:rPr lang="en-US" sz="2400" i="1" dirty="0"/>
              <a:t>c</a:t>
            </a:r>
            <a:r>
              <a:rPr lang="en-US" sz="2400" dirty="0"/>
              <a:t> of producing and marketing </a:t>
            </a:r>
            <a:r>
              <a:rPr lang="en-US" sz="2400" i="1" dirty="0"/>
              <a:t>q</a:t>
            </a:r>
            <a:r>
              <a:rPr lang="en-US" sz="2400" dirty="0"/>
              <a:t> units of a product. The rate of change of </a:t>
            </a:r>
            <a:r>
              <a:rPr lang="en-US" sz="2400" i="1" dirty="0"/>
              <a:t>c</a:t>
            </a:r>
            <a:r>
              <a:rPr lang="en-US" sz="2400" dirty="0"/>
              <a:t> with respect to </a:t>
            </a:r>
            <a:r>
              <a:rPr lang="en-US" sz="2400" i="1" dirty="0"/>
              <a:t>q</a:t>
            </a:r>
            <a:r>
              <a:rPr lang="en-US" sz="2400" dirty="0"/>
              <a:t> is called the marginal cost.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C98C53-5D1B-4C8A-A6B6-294A237844CF}"/>
              </a:ext>
            </a:extLst>
          </p:cNvPr>
          <p:cNvSpPr txBox="1">
            <a:spLocks/>
          </p:cNvSpPr>
          <p:nvPr/>
        </p:nvSpPr>
        <p:spPr>
          <a:xfrm>
            <a:off x="333771" y="2394646"/>
            <a:ext cx="2718496" cy="38173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Thus, marginal cost</a:t>
            </a:r>
            <a:endParaRPr lang="en-US" sz="2400" dirty="0"/>
          </a:p>
        </p:txBody>
      </p:sp>
      <p:graphicFrame>
        <p:nvGraphicFramePr>
          <p:cNvPr id="8" name="Object 7" descr="equals dc over dq.">
            <a:extLst>
              <a:ext uri="{FF2B5EF4-FFF2-40B4-BE49-F238E27FC236}">
                <a16:creationId xmlns:a16="http://schemas.microsoft.com/office/drawing/2014/main" id="{96E7D4A7-AD2F-47F4-BF9B-FB21156850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735192"/>
              </p:ext>
            </p:extLst>
          </p:nvPr>
        </p:nvGraphicFramePr>
        <p:xfrm>
          <a:off x="3107785" y="2202927"/>
          <a:ext cx="6826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9" name="Equation" r:id="rId5" imgW="380880" imgH="419040" progId="Equation.DSMT4">
                  <p:embed/>
                </p:oleObj>
              </mc:Choice>
              <mc:Fallback>
                <p:oleObj name="Equation" r:id="rId5" imgW="380880" imgH="419040" progId="Equation.DSMT4">
                  <p:embed/>
                  <p:pic>
                    <p:nvPicPr>
                      <p:cNvPr id="17" name="Object 16" descr="equals dc over dq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7785" y="2202927"/>
                        <a:ext cx="682625" cy="765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FD8609-C48C-44FE-995F-B2E19A72E8DF}"/>
              </a:ext>
            </a:extLst>
          </p:cNvPr>
          <p:cNvSpPr txBox="1">
            <a:spLocks/>
          </p:cNvSpPr>
          <p:nvPr/>
        </p:nvSpPr>
        <p:spPr>
          <a:xfrm>
            <a:off x="333771" y="3085278"/>
            <a:ext cx="127373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Suppose</a:t>
            </a:r>
            <a:endParaRPr lang="en-US" sz="2400" dirty="0"/>
          </a:p>
        </p:txBody>
      </p:sp>
      <p:graphicFrame>
        <p:nvGraphicFramePr>
          <p:cNvPr id="10" name="Object 9" descr="c equals f open parenthesis q close parenthesis.">
            <a:extLst>
              <a:ext uri="{FF2B5EF4-FFF2-40B4-BE49-F238E27FC236}">
                <a16:creationId xmlns:a16="http://schemas.microsoft.com/office/drawing/2014/main" id="{62B0C33D-AAB1-4C53-BC10-8B3123308D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542394"/>
              </p:ext>
            </p:extLst>
          </p:nvPr>
        </p:nvGraphicFramePr>
        <p:xfrm>
          <a:off x="1615671" y="3085278"/>
          <a:ext cx="924942" cy="398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0" name="Equation" r:id="rId7" imgW="571320" imgH="241200" progId="Equation.DSMT4">
                  <p:embed/>
                </p:oleObj>
              </mc:Choice>
              <mc:Fallback>
                <p:oleObj name="Equation" r:id="rId7" imgW="571320" imgH="241200" progId="Equation.DSMT4">
                  <p:embed/>
                  <p:pic>
                    <p:nvPicPr>
                      <p:cNvPr id="19" name="Object 18" descr="c equals f open parenthesis q close parenthesis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5671" y="3085278"/>
                        <a:ext cx="924942" cy="3986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607F06-3D26-4BE5-A23B-C484273AD499}"/>
              </a:ext>
            </a:extLst>
          </p:cNvPr>
          <p:cNvSpPr txBox="1">
            <a:spLocks/>
          </p:cNvSpPr>
          <p:nvPr/>
        </p:nvSpPr>
        <p:spPr>
          <a:xfrm>
            <a:off x="2608767" y="3085278"/>
            <a:ext cx="443569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is the total revenue function for a</a:t>
            </a:r>
            <a:endParaRPr lang="en-US" sz="24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D517D0A-0947-44CE-80C3-C8A2B3678DA9}"/>
              </a:ext>
            </a:extLst>
          </p:cNvPr>
          <p:cNvSpPr txBox="1">
            <a:spLocks/>
          </p:cNvSpPr>
          <p:nvPr/>
        </p:nvSpPr>
        <p:spPr>
          <a:xfrm>
            <a:off x="333771" y="3452415"/>
            <a:ext cx="838765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manufacturer. The marginal revenue is defined as the rate of change of the total dollar value received with respect to the</a:t>
            </a:r>
            <a:endParaRPr lang="en-US" sz="24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9965661-15D6-4751-8294-1694B9896C7F}"/>
              </a:ext>
            </a:extLst>
          </p:cNvPr>
          <p:cNvSpPr txBox="1">
            <a:spLocks/>
          </p:cNvSpPr>
          <p:nvPr/>
        </p:nvSpPr>
        <p:spPr>
          <a:xfrm>
            <a:off x="333771" y="4447565"/>
            <a:ext cx="6997533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/>
              <a:t>total number of units sold. Hence, marginal revenue </a:t>
            </a:r>
          </a:p>
        </p:txBody>
      </p:sp>
      <p:graphicFrame>
        <p:nvGraphicFramePr>
          <p:cNvPr id="14" name="Object 13" descr="equals dr over dq.">
            <a:extLst>
              <a:ext uri="{FF2B5EF4-FFF2-40B4-BE49-F238E27FC236}">
                <a16:creationId xmlns:a16="http://schemas.microsoft.com/office/drawing/2014/main" id="{A1372E23-6377-4A21-9823-07601723CF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024686"/>
              </p:ext>
            </p:extLst>
          </p:nvPr>
        </p:nvGraphicFramePr>
        <p:xfrm>
          <a:off x="7437834" y="4242833"/>
          <a:ext cx="6826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1" name="Equation" r:id="rId9" imgW="380880" imgH="419040" progId="Equation.DSMT4">
                  <p:embed/>
                </p:oleObj>
              </mc:Choice>
              <mc:Fallback>
                <p:oleObj name="Equation" r:id="rId9" imgW="380880" imgH="419040" progId="Equation.DSMT4">
                  <p:embed/>
                  <p:pic>
                    <p:nvPicPr>
                      <p:cNvPr id="23" name="Object 22" descr="equals dr over dq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7834" y="4242833"/>
                        <a:ext cx="682625" cy="765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2F6F434-F196-4AA0-AF26-5678DEAE9942}"/>
                  </a:ext>
                </a:extLst>
              </p:cNvPr>
              <p:cNvSpPr/>
              <p:nvPr/>
            </p:nvSpPr>
            <p:spPr>
              <a:xfrm>
                <a:off x="159874" y="5008008"/>
                <a:ext cx="8480852" cy="1094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 </a:t>
                </a:r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marginal cost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𝑑𝑞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the instantaneous rate of change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w.r.t.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q. </a:t>
                </a:r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 </a:t>
                </a:r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marginal revenue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𝑑𝑞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the instantaneous rate of change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w.r.t.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q.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algn="just"/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 </a:t>
                </a:r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marginal profit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𝑑𝑞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the instantaneous rate of change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w.r.t.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q. </a:t>
                </a:r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2F6F434-F196-4AA0-AF26-5678DEAE99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74" y="5008008"/>
                <a:ext cx="8480852" cy="1094146"/>
              </a:xfrm>
              <a:prstGeom prst="rect">
                <a:avLst/>
              </a:prstGeom>
              <a:blipFill>
                <a:blip r:embed="rId11"/>
                <a:stretch>
                  <a:fillRect l="-216" b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B265424-573E-4B59-90CB-5D27B30B8C79}"/>
                  </a:ext>
                </a:extLst>
              </p:cNvPr>
              <p:cNvSpPr/>
              <p:nvPr/>
            </p:nvSpPr>
            <p:spPr>
              <a:xfrm>
                <a:off x="159875" y="6162024"/>
                <a:ext cx="8561556" cy="380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Thus the marginal cost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𝑪</m:t>
                    </m:r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′(</m:t>
                    </m:r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𝒒</m:t>
                    </m:r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)≅</m:t>
                    </m:r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𝑪</m:t>
                    </m:r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𝒒</m:t>
                    </m:r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𝑪</m:t>
                    </m:r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𝒒</m:t>
                    </m:r>
                    <m:r>
                      <a:rPr lang="en-US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b="1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approximates the cost of producing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b="1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unit.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B265424-573E-4B59-90CB-5D27B30B8C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75" y="6162024"/>
                <a:ext cx="8561556" cy="380682"/>
              </a:xfrm>
              <a:prstGeom prst="rect">
                <a:avLst/>
              </a:prstGeom>
              <a:blipFill>
                <a:blip r:embed="rId12"/>
                <a:stretch>
                  <a:fillRect l="-214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079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CDB9CCBD-A58C-4D63-B4F2-27C7B9FF75D0}"/>
              </a:ext>
            </a:extLst>
          </p:cNvPr>
          <p:cNvSpPr txBox="1">
            <a:spLocks/>
          </p:cNvSpPr>
          <p:nvPr/>
        </p:nvSpPr>
        <p:spPr>
          <a:xfrm>
            <a:off x="26241" y="1017134"/>
            <a:ext cx="4138613" cy="3693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Example</a:t>
            </a:r>
            <a:r>
              <a:rPr lang="en-US" sz="2400" b="1" dirty="0">
                <a:solidFill>
                  <a:srgbClr val="007FA3"/>
                </a:solidFill>
              </a:rPr>
              <a:t>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654BB9E-454E-4AFC-8BBC-F08F424B3E4D}"/>
              </a:ext>
            </a:extLst>
          </p:cNvPr>
          <p:cNvSpPr txBox="1">
            <a:spLocks/>
          </p:cNvSpPr>
          <p:nvPr/>
        </p:nvSpPr>
        <p:spPr>
          <a:xfrm>
            <a:off x="1379149" y="1096456"/>
            <a:ext cx="5479451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/>
              <a:t>If a manufacturer's average-cost equation is</a:t>
            </a:r>
            <a:endParaRPr lang="en-IN" sz="1800" dirty="0"/>
          </a:p>
        </p:txBody>
      </p:sp>
      <p:graphicFrame>
        <p:nvGraphicFramePr>
          <p:cNvPr id="7" name="Object 6" descr="c overbar equals 0.0001 q squared minus 0.02 q plus 5 plus 5000 over q.">
            <a:extLst>
              <a:ext uri="{FF2B5EF4-FFF2-40B4-BE49-F238E27FC236}">
                <a16:creationId xmlns:a16="http://schemas.microsoft.com/office/drawing/2014/main" id="{8DC3EB8B-EB7B-4CF0-9817-A5C0FCFC6B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871773"/>
              </p:ext>
            </p:extLst>
          </p:nvPr>
        </p:nvGraphicFramePr>
        <p:xfrm>
          <a:off x="6264977" y="1049217"/>
          <a:ext cx="2505749" cy="540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6" name="Equation" r:id="rId3" imgW="1981080" imgH="419040" progId="Equation.DSMT4">
                  <p:embed/>
                </p:oleObj>
              </mc:Choice>
              <mc:Fallback>
                <p:oleObj name="Equation" r:id="rId3" imgW="1981080" imgH="419040" progId="Equation.DSMT4">
                  <p:embed/>
                  <p:pic>
                    <p:nvPicPr>
                      <p:cNvPr id="5" name="Object 4" descr="c overbar equals 0.0001 q squared minus 0.02 q plus 5 plus 5000 over q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977" y="1049217"/>
                        <a:ext cx="2505749" cy="5401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F8A1649-3954-4BE7-90E4-2D7F040CE274}"/>
              </a:ext>
            </a:extLst>
          </p:cNvPr>
          <p:cNvSpPr txBox="1">
            <a:spLocks/>
          </p:cNvSpPr>
          <p:nvPr/>
        </p:nvSpPr>
        <p:spPr>
          <a:xfrm>
            <a:off x="121086" y="1593954"/>
            <a:ext cx="3909514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/>
              <a:t>find the marginal-cost function.</a:t>
            </a:r>
            <a:endParaRPr lang="en-IN" sz="18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B3D1F2-97DA-458F-98CE-4E0737A6B80A}"/>
              </a:ext>
            </a:extLst>
          </p:cNvPr>
          <p:cNvSpPr txBox="1">
            <a:spLocks/>
          </p:cNvSpPr>
          <p:nvPr/>
        </p:nvSpPr>
        <p:spPr>
          <a:xfrm>
            <a:off x="3458725" y="1625053"/>
            <a:ext cx="7468051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/>
              <a:t>What is the marginal cost when 50 units are produced?</a:t>
            </a:r>
            <a:endParaRPr lang="en-IN" sz="18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83224E-9BE9-45BC-8328-8F35D43FF1DF}"/>
              </a:ext>
            </a:extLst>
          </p:cNvPr>
          <p:cNvSpPr txBox="1">
            <a:spLocks/>
          </p:cNvSpPr>
          <p:nvPr/>
        </p:nvSpPr>
        <p:spPr>
          <a:xfrm>
            <a:off x="276388" y="2116730"/>
            <a:ext cx="1102761" cy="33855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200" dirty="0"/>
              <a:t>Solution:</a:t>
            </a:r>
            <a:endParaRPr lang="en-IN" sz="2200" dirty="0"/>
          </a:p>
        </p:txBody>
      </p:sp>
      <p:graphicFrame>
        <p:nvGraphicFramePr>
          <p:cNvPr id="11" name="Object 10" descr="c equals q c overbar equals q left parenthesis 0.0001 q squared minus 0.02 q plus 5 plus 5000 over q right parenthesis.">
            <a:extLst>
              <a:ext uri="{FF2B5EF4-FFF2-40B4-BE49-F238E27FC236}">
                <a16:creationId xmlns:a16="http://schemas.microsoft.com/office/drawing/2014/main" id="{831DAFBF-8062-4B9F-81F0-3593F83F90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693042"/>
              </p:ext>
            </p:extLst>
          </p:nvPr>
        </p:nvGraphicFramePr>
        <p:xfrm>
          <a:off x="1753400" y="2064752"/>
          <a:ext cx="3258982" cy="619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7" name="Equation" r:id="rId5" imgW="2450880" imgH="457200" progId="Equation.DSMT4">
                  <p:embed/>
                </p:oleObj>
              </mc:Choice>
              <mc:Fallback>
                <p:oleObj name="Equation" r:id="rId5" imgW="2450880" imgH="457200" progId="Equation.DSMT4">
                  <p:embed/>
                  <p:pic>
                    <p:nvPicPr>
                      <p:cNvPr id="9" name="Object 8" descr="c equals q c overbar equals q left parenthesis 0.0001 q squared minus 0.02 q plus 5 plus 5000 over q right parenthesis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400" y="2064752"/>
                        <a:ext cx="3258982" cy="6195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 descr="c equals 0.0001 q cubed minus 0.02 q squared plus 5 q plus 5000.&#10;">
            <a:extLst>
              <a:ext uri="{FF2B5EF4-FFF2-40B4-BE49-F238E27FC236}">
                <a16:creationId xmlns:a16="http://schemas.microsoft.com/office/drawing/2014/main" id="{B49CE23B-6660-45C6-830D-1AD7DE8BA9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998494"/>
              </p:ext>
            </p:extLst>
          </p:nvPr>
        </p:nvGraphicFramePr>
        <p:xfrm>
          <a:off x="5614776" y="2191765"/>
          <a:ext cx="31559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8" name="Equation" r:id="rId7" imgW="2044440" imgH="228600" progId="Equation.DSMT4">
                  <p:embed/>
                </p:oleObj>
              </mc:Choice>
              <mc:Fallback>
                <p:oleObj name="Equation" r:id="rId7" imgW="2044440" imgH="228600" progId="Equation.DSMT4">
                  <p:embed/>
                  <p:pic>
                    <p:nvPicPr>
                      <p:cNvPr id="12" name="Object 11" descr="c equals 0.0001 q cubed minus 0.02 q squared plus 5 q plus 5000.&#10;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4776" y="2191765"/>
                        <a:ext cx="3155950" cy="358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D57ABA3-F780-4AE8-AE6F-FEE3A911A1F9}"/>
              </a:ext>
            </a:extLst>
          </p:cNvPr>
          <p:cNvSpPr txBox="1">
            <a:spLocks/>
          </p:cNvSpPr>
          <p:nvPr/>
        </p:nvSpPr>
        <p:spPr>
          <a:xfrm>
            <a:off x="312956" y="2734675"/>
            <a:ext cx="3679825" cy="33761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200" dirty="0"/>
              <a:t>Differentiating </a:t>
            </a:r>
            <a:r>
              <a:rPr lang="en-US" sz="2200" i="1" dirty="0"/>
              <a:t>c</a:t>
            </a:r>
            <a:r>
              <a:rPr lang="en-US" sz="2200" dirty="0"/>
              <a:t>, we have the</a:t>
            </a:r>
            <a:endParaRPr lang="en-IN" sz="22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397EB28-84E5-475B-956C-42EFCDC2007A}"/>
              </a:ext>
            </a:extLst>
          </p:cNvPr>
          <p:cNvSpPr txBox="1">
            <a:spLocks/>
          </p:cNvSpPr>
          <p:nvPr/>
        </p:nvSpPr>
        <p:spPr>
          <a:xfrm>
            <a:off x="4314571" y="2768166"/>
            <a:ext cx="2864483" cy="33855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200" dirty="0"/>
              <a:t>marginal-cost function:</a:t>
            </a:r>
            <a:endParaRPr lang="en-IN" sz="2200" dirty="0"/>
          </a:p>
        </p:txBody>
      </p:sp>
      <p:graphicFrame>
        <p:nvGraphicFramePr>
          <p:cNvPr id="15" name="Object 14" descr="dc over dq equals 0.0001 left parenthesis 3 q squared right parenthesis minus 0.02 left parenthesis 2 q right parenthesis plus 5 left parenthesis 1 right parenthesis plus 0 equals 0.0003 q squared minus 0.04 q plus 5.">
            <a:extLst>
              <a:ext uri="{FF2B5EF4-FFF2-40B4-BE49-F238E27FC236}">
                <a16:creationId xmlns:a16="http://schemas.microsoft.com/office/drawing/2014/main" id="{5524A2C5-51CA-485C-91B1-1C4AABE302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751829"/>
              </p:ext>
            </p:extLst>
          </p:nvPr>
        </p:nvGraphicFramePr>
        <p:xfrm>
          <a:off x="276388" y="3162490"/>
          <a:ext cx="5300662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9" name="Equation" r:id="rId9" imgW="3644640" imgH="419040" progId="Equation.DSMT4">
                  <p:embed/>
                </p:oleObj>
              </mc:Choice>
              <mc:Fallback>
                <p:oleObj name="Equation" r:id="rId9" imgW="3644640" imgH="419040" progId="Equation.DSMT4">
                  <p:embed/>
                  <p:pic>
                    <p:nvPicPr>
                      <p:cNvPr id="14" name="Object 13" descr="dc over dq equals 0.0001 left parenthesis 3 q squared right parenthesis minus 0.02 left parenthesis 2 q right parenthesis plus 5 left parenthesis 1 right parenthesis plus 0 equals 0.0003 q squared minus 0.04 q plus 5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8" y="3162490"/>
                        <a:ext cx="5300662" cy="619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A7E1F29-155B-4150-ACC1-AC826AFEC6E0}"/>
              </a:ext>
            </a:extLst>
          </p:cNvPr>
          <p:cNvSpPr txBox="1">
            <a:spLocks/>
          </p:cNvSpPr>
          <p:nvPr/>
        </p:nvSpPr>
        <p:spPr>
          <a:xfrm>
            <a:off x="151781" y="3938659"/>
            <a:ext cx="4962434" cy="5847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The marginal-cost when 50 units are produced is</a:t>
            </a:r>
            <a:endParaRPr lang="en-IN" dirty="0"/>
          </a:p>
          <a:p>
            <a:endParaRPr lang="en-IN" sz="2200" dirty="0"/>
          </a:p>
        </p:txBody>
      </p:sp>
      <p:graphicFrame>
        <p:nvGraphicFramePr>
          <p:cNvPr id="18" name="Object 17" descr="dc over dq given q equals 50 baseline equals 0.0003 left parenthesis 50 right parenthesis squared minus 0.04 left parenthesis 50 right parenthesis plus 5 equals 3.75.">
            <a:extLst>
              <a:ext uri="{FF2B5EF4-FFF2-40B4-BE49-F238E27FC236}">
                <a16:creationId xmlns:a16="http://schemas.microsoft.com/office/drawing/2014/main" id="{41530FCA-B2B3-4408-8025-8743296773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943892"/>
              </p:ext>
            </p:extLst>
          </p:nvPr>
        </p:nvGraphicFramePr>
        <p:xfrm>
          <a:off x="5132516" y="3693500"/>
          <a:ext cx="3377864" cy="64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0" name="Equation" r:id="rId11" imgW="2565360" imgH="482400" progId="Equation.DSMT4">
                  <p:embed/>
                </p:oleObj>
              </mc:Choice>
              <mc:Fallback>
                <p:oleObj name="Equation" r:id="rId11" imgW="2565360" imgH="482400" progId="Equation.DSMT4">
                  <p:embed/>
                  <p:pic>
                    <p:nvPicPr>
                      <p:cNvPr id="16" name="Object 15" descr="dc over dq given q equals 50 baseline equals 0.0003 left parenthesis 50 right parenthesis squared minus 0.04 left parenthesis 50 right parenthesis plus 5 equals 3.75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516" y="3693500"/>
                        <a:ext cx="3377864" cy="645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FA9E9D2-A26B-4572-AE3F-2550747B3FEE}"/>
              </a:ext>
            </a:extLst>
          </p:cNvPr>
          <p:cNvSpPr txBox="1">
            <a:spLocks/>
          </p:cNvSpPr>
          <p:nvPr/>
        </p:nvSpPr>
        <p:spPr>
          <a:xfrm>
            <a:off x="121086" y="4365335"/>
            <a:ext cx="722505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200" dirty="0"/>
              <a:t>If </a:t>
            </a:r>
            <a:r>
              <a:rPr lang="en-US" sz="2200" i="1" dirty="0"/>
              <a:t>c</a:t>
            </a:r>
            <a:r>
              <a:rPr lang="en-US" sz="2200" dirty="0"/>
              <a:t> is in dollars and production is increased by 1 unit, from</a:t>
            </a:r>
            <a:endParaRPr lang="en-IN" sz="2200" dirty="0"/>
          </a:p>
        </p:txBody>
      </p:sp>
      <p:graphicFrame>
        <p:nvGraphicFramePr>
          <p:cNvPr id="20" name="Object 19" descr="q equals 50.&#10;">
            <a:extLst>
              <a:ext uri="{FF2B5EF4-FFF2-40B4-BE49-F238E27FC236}">
                <a16:creationId xmlns:a16="http://schemas.microsoft.com/office/drawing/2014/main" id="{2721F489-1FC4-4605-9C3E-96B15779B9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024018"/>
              </p:ext>
            </p:extLst>
          </p:nvPr>
        </p:nvGraphicFramePr>
        <p:xfrm>
          <a:off x="7559837" y="4381288"/>
          <a:ext cx="646113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1" name="Equation" r:id="rId13" imgW="419040" imgH="190440" progId="Equation.DSMT4">
                  <p:embed/>
                </p:oleObj>
              </mc:Choice>
              <mc:Fallback>
                <p:oleObj name="Equation" r:id="rId13" imgW="419040" imgH="190440" progId="Equation.DSMT4">
                  <p:embed/>
                  <p:pic>
                    <p:nvPicPr>
                      <p:cNvPr id="19" name="Object 18" descr="q equals 50.&#10;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9837" y="4381288"/>
                        <a:ext cx="646113" cy="298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3DFA211-D341-4216-A12A-EDBD5C25F957}"/>
              </a:ext>
            </a:extLst>
          </p:cNvPr>
          <p:cNvSpPr txBox="1">
            <a:spLocks/>
          </p:cNvSpPr>
          <p:nvPr/>
        </p:nvSpPr>
        <p:spPr>
          <a:xfrm>
            <a:off x="-41140" y="4926436"/>
            <a:ext cx="324452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200" dirty="0"/>
              <a:t>to</a:t>
            </a:r>
            <a:endParaRPr lang="en-IN" sz="2200" dirty="0"/>
          </a:p>
        </p:txBody>
      </p:sp>
      <p:graphicFrame>
        <p:nvGraphicFramePr>
          <p:cNvPr id="22" name="Object 21" descr="q equals 51.">
            <a:extLst>
              <a:ext uri="{FF2B5EF4-FFF2-40B4-BE49-F238E27FC236}">
                <a16:creationId xmlns:a16="http://schemas.microsoft.com/office/drawing/2014/main" id="{8B06A3B2-99CE-4B07-8E0F-A9615DA584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277229"/>
              </p:ext>
            </p:extLst>
          </p:nvPr>
        </p:nvGraphicFramePr>
        <p:xfrm>
          <a:off x="438359" y="4946488"/>
          <a:ext cx="6254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2" name="Equation" r:id="rId15" imgW="406080" imgH="190440" progId="Equation.DSMT4">
                  <p:embed/>
                </p:oleObj>
              </mc:Choice>
              <mc:Fallback>
                <p:oleObj name="Equation" r:id="rId15" imgW="406080" imgH="190440" progId="Equation.DSMT4">
                  <p:embed/>
                  <p:pic>
                    <p:nvPicPr>
                      <p:cNvPr id="23" name="Object 22" descr="q equals 51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59" y="4946488"/>
                        <a:ext cx="625475" cy="298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A569D2E-B074-4F6D-8DDA-663A561D275F}"/>
              </a:ext>
            </a:extLst>
          </p:cNvPr>
          <p:cNvSpPr txBox="1">
            <a:spLocks/>
          </p:cNvSpPr>
          <p:nvPr/>
        </p:nvSpPr>
        <p:spPr>
          <a:xfrm>
            <a:off x="1218882" y="4851724"/>
            <a:ext cx="645404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200" dirty="0"/>
              <a:t>, then the cost of the additional unit is approximately</a:t>
            </a:r>
            <a:endParaRPr lang="en-IN" sz="2200" dirty="0"/>
          </a:p>
        </p:txBody>
      </p:sp>
      <p:graphicFrame>
        <p:nvGraphicFramePr>
          <p:cNvPr id="24" name="Object 23" descr="dollar 3.75&#10;">
            <a:extLst>
              <a:ext uri="{FF2B5EF4-FFF2-40B4-BE49-F238E27FC236}">
                <a16:creationId xmlns:a16="http://schemas.microsoft.com/office/drawing/2014/main" id="{6DB5CCAA-2AB7-45CF-8484-C86A1440D7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093832"/>
              </p:ext>
            </p:extLst>
          </p:nvPr>
        </p:nvGraphicFramePr>
        <p:xfrm>
          <a:off x="7827977" y="4912465"/>
          <a:ext cx="62547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53" name="Equation" r:id="rId17" imgW="406080" imgH="177480" progId="Equation.DSMT4">
                  <p:embed/>
                </p:oleObj>
              </mc:Choice>
              <mc:Fallback>
                <p:oleObj name="Equation" r:id="rId17" imgW="406080" imgH="177480" progId="Equation.DSMT4">
                  <p:embed/>
                  <p:pic>
                    <p:nvPicPr>
                      <p:cNvPr id="25" name="Object 24" descr="dollar 3.75&#10;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7977" y="4912465"/>
                        <a:ext cx="625475" cy="2778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3239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6A42A54-5AA9-4918-94BB-BD57FA84A57D}"/>
                  </a:ext>
                </a:extLst>
              </p:cNvPr>
              <p:cNvSpPr/>
              <p:nvPr/>
            </p:nvSpPr>
            <p:spPr>
              <a:xfrm>
                <a:off x="229385" y="0"/>
                <a:ext cx="8867480" cy="21658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Example 5: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The cost function of producing </a:t>
                </a:r>
                <a:r>
                  <a:rPr lang="en-US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units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+100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  <a:tabLst>
                    <a:tab pos="45720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Find the cost of producing 5 units.  </a:t>
                </a: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  <a:tabLst>
                    <a:tab pos="45720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Find the exact cost of producing the 6</a:t>
                </a:r>
                <a:r>
                  <a:rPr lang="en-US" baseline="30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unit. </a:t>
                </a: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  <a:tabLst>
                    <a:tab pos="45720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Find the marginal cost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  <a:tabLst>
                    <a:tab pos="45720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If the revenue function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+150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find the marginal profit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6A42A54-5AA9-4918-94BB-BD57FA84A5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85" y="0"/>
                <a:ext cx="8867480" cy="2165849"/>
              </a:xfrm>
              <a:prstGeom prst="rect">
                <a:avLst/>
              </a:prstGeom>
              <a:blipFill>
                <a:blip r:embed="rId3"/>
                <a:stretch>
                  <a:fillRect l="-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11C9705-0BCA-43E7-A3FA-AD7BC50664B6}"/>
                  </a:ext>
                </a:extLst>
              </p:cNvPr>
              <p:cNvSpPr/>
              <p:nvPr/>
            </p:nvSpPr>
            <p:spPr>
              <a:xfrm>
                <a:off x="229385" y="2455246"/>
                <a:ext cx="5763629" cy="4580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>
                  <a:lnSpc>
                    <a:spcPct val="150000"/>
                  </a:lnSpc>
                  <a:buFont typeface="+mj-lt"/>
                  <a:buAutoNum type="alphaLcParenR"/>
                  <a:tabLst>
                    <a:tab pos="45720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 cost of producing 5 units is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(5)=135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11C9705-0BCA-43E7-A3FA-AD7BC50664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85" y="2455246"/>
                <a:ext cx="5763629" cy="458074"/>
              </a:xfrm>
              <a:prstGeom prst="rect">
                <a:avLst/>
              </a:prstGeom>
              <a:blipFill>
                <a:blip r:embed="rId4"/>
                <a:stretch>
                  <a:fillRect l="-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4B9D1B4-AF07-47BA-A2B3-5AF69FE8D522}"/>
                  </a:ext>
                </a:extLst>
              </p:cNvPr>
              <p:cNvSpPr/>
              <p:nvPr/>
            </p:nvSpPr>
            <p:spPr>
              <a:xfrm>
                <a:off x="229385" y="2970926"/>
                <a:ext cx="6887852" cy="458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tabLst>
                    <a:tab pos="45720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 The exact cost of producing the 6</a:t>
                </a:r>
                <a:r>
                  <a:rPr lang="en-US" baseline="30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unit is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(6)−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(5)=13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4B9D1B4-AF07-47BA-A2B3-5AF69FE8D5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85" y="2970926"/>
                <a:ext cx="6887852" cy="458074"/>
              </a:xfrm>
              <a:prstGeom prst="rect">
                <a:avLst/>
              </a:prstGeom>
              <a:blipFill>
                <a:blip r:embed="rId5"/>
                <a:stretch>
                  <a:fillRect l="-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21F46FD1-ED05-4695-B29F-26B50C75569F}"/>
              </a:ext>
            </a:extLst>
          </p:cNvPr>
          <p:cNvSpPr/>
          <p:nvPr/>
        </p:nvSpPr>
        <p:spPr>
          <a:xfrm>
            <a:off x="229384" y="4482395"/>
            <a:ext cx="1475725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d)  The profit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4466A96-951C-435D-920A-58BC17B629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468741"/>
              </p:ext>
            </p:extLst>
          </p:nvPr>
        </p:nvGraphicFramePr>
        <p:xfrm>
          <a:off x="2040099" y="4658307"/>
          <a:ext cx="3622266" cy="1032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r:id="rId6" imgW="2451100" imgH="698500" progId="Equation.DSMT4">
                  <p:embed/>
                </p:oleObj>
              </mc:Choice>
              <mc:Fallback>
                <p:oleObj r:id="rId6" imgW="2451100" imgH="6985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A7688D0B-F2DC-446F-AE63-2FE6AAE95B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0099" y="4658307"/>
                        <a:ext cx="3622266" cy="10322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2664D7C8-0EFF-4B85-90E4-F1AD7B4952A9}"/>
              </a:ext>
            </a:extLst>
          </p:cNvPr>
          <p:cNvSpPr/>
          <p:nvPr/>
        </p:nvSpPr>
        <p:spPr>
          <a:xfrm>
            <a:off x="229385" y="1765380"/>
            <a:ext cx="1351322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Solution: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183B0F9-BFFE-4829-819F-8E3D2A4DAB0C}"/>
                  </a:ext>
                </a:extLst>
              </p:cNvPr>
              <p:cNvSpPr/>
              <p:nvPr/>
            </p:nvSpPr>
            <p:spPr>
              <a:xfrm>
                <a:off x="229384" y="3595530"/>
                <a:ext cx="10865963" cy="70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50000"/>
                  </a:lnSpc>
                  <a:buAutoNum type="alphaLcParenR" startAt="3"/>
                  <a:tabLst>
                    <a:tab pos="45720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 marginal cost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+2, 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+2=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12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(This approximates the cost of</a:t>
                </a:r>
              </a:p>
              <a:p>
                <a:pPr lvl="0">
                  <a:lnSpc>
                    <a:spcPct val="150000"/>
                  </a:lnSpc>
                  <a:tabLst>
                    <a:tab pos="457200" algn="l"/>
                  </a:tabLs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producing the 6</a:t>
                </a:r>
                <a:r>
                  <a:rPr lang="en-US" baseline="30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unit).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183B0F9-BFFE-4829-819F-8E3D2A4DAB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84" y="3595530"/>
                <a:ext cx="10865963" cy="700000"/>
              </a:xfrm>
              <a:prstGeom prst="rect">
                <a:avLst/>
              </a:prstGeom>
              <a:blipFill>
                <a:blip r:embed="rId8"/>
                <a:stretch>
                  <a:fillRect l="-112" b="-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839A6ED-7CBE-4A49-88D1-D98088DA6B2D}"/>
                  </a:ext>
                </a:extLst>
              </p:cNvPr>
              <p:cNvSpPr/>
              <p:nvPr/>
            </p:nvSpPr>
            <p:spPr>
              <a:xfrm>
                <a:off x="230411" y="5956970"/>
                <a:ext cx="5762603" cy="4580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)=4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and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(5)=4(5)+2=22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839A6ED-7CBE-4A49-88D1-D98088DA6B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11" y="5956970"/>
                <a:ext cx="5762603" cy="4580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296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3097DD1-E1D1-43B8-B610-D60937C139FD}"/>
                  </a:ext>
                </a:extLst>
              </p:cNvPr>
              <p:cNvSpPr/>
              <p:nvPr/>
            </p:nvSpPr>
            <p:spPr>
              <a:xfrm>
                <a:off x="408167" y="0"/>
                <a:ext cx="6432112" cy="2450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Definitions:</a:t>
                </a: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Let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be a function.</a:t>
                </a:r>
              </a:p>
              <a:p>
                <a:pPr indent="457200">
                  <a:lnSpc>
                    <a:spcPct val="150000"/>
                  </a:lnSpc>
                </a:pP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 </a:t>
                </a:r>
                <a:r>
                  <a:rPr lang="en-US" sz="18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rate of change of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is:</a:t>
                </a:r>
                <a:r>
                  <a:rPr lang="en-US" sz="18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 </a:t>
                </a:r>
                <a:r>
                  <a:rPr lang="en-US" sz="18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relative rate of change of</a:t>
                </a:r>
                <a:r>
                  <a:rPr lang="en-US" sz="18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is: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7200">
                  <a:lnSpc>
                    <a:spcPct val="150000"/>
                  </a:lnSpc>
                </a:pP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 </a:t>
                </a:r>
                <a:r>
                  <a:rPr lang="en-US" sz="18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percentage rate of change of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is: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.100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3097DD1-E1D1-43B8-B610-D60937C139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67" y="0"/>
                <a:ext cx="6432112" cy="2450030"/>
              </a:xfrm>
              <a:prstGeom prst="rect">
                <a:avLst/>
              </a:prstGeom>
              <a:blipFill>
                <a:blip r:embed="rId2"/>
                <a:stretch>
                  <a:fillRect l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4C7F959-E44A-4332-B622-BC41E0CE55D3}"/>
                  </a:ext>
                </a:extLst>
              </p:cNvPr>
              <p:cNvSpPr/>
              <p:nvPr/>
            </p:nvSpPr>
            <p:spPr>
              <a:xfrm>
                <a:off x="408167" y="2948693"/>
                <a:ext cx="4213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Find the rate of change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at </a:t>
                </a:r>
                <a:r>
                  <a:rPr lang="en-US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3. 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4C7F959-E44A-4332-B622-BC41E0CE55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67" y="2948693"/>
                <a:ext cx="4213910" cy="369332"/>
              </a:xfrm>
              <a:prstGeom prst="rect">
                <a:avLst/>
              </a:prstGeom>
              <a:blipFill>
                <a:blip r:embed="rId3"/>
                <a:stretch>
                  <a:fillRect l="-434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7A0B58B-A992-4D37-877C-8A763F39EFB3}"/>
                  </a:ext>
                </a:extLst>
              </p:cNvPr>
              <p:cNvSpPr/>
              <p:nvPr/>
            </p:nvSpPr>
            <p:spPr>
              <a:xfrm>
                <a:off x="3001759" y="2849817"/>
                <a:ext cx="5469958" cy="458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[Answer: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(3)=−2+2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|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].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7A0B58B-A992-4D37-877C-8A763F39E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759" y="2849817"/>
                <a:ext cx="5469958" cy="4580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C0FE983-25FC-41DA-832F-95D44A06165B}"/>
                  </a:ext>
                </a:extLst>
              </p:cNvPr>
              <p:cNvSpPr/>
              <p:nvPr/>
            </p:nvSpPr>
            <p:spPr>
              <a:xfrm>
                <a:off x="336605" y="3500827"/>
                <a:ext cx="4970528" cy="4580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(ii) Find the relative rate of change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at </a:t>
                </a:r>
                <a:r>
                  <a:rPr lang="en-US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3.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C0FE983-25FC-41DA-832F-95D44A061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05" y="3500827"/>
                <a:ext cx="4970528" cy="458074"/>
              </a:xfrm>
              <a:prstGeom prst="rect">
                <a:avLst/>
              </a:prstGeom>
              <a:blipFill>
                <a:blip r:embed="rId5"/>
                <a:stretch>
                  <a:fillRect l="-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2CDB74D-BF25-46D3-B9CB-07A359C4CF47}"/>
                  </a:ext>
                </a:extLst>
              </p:cNvPr>
              <p:cNvSpPr/>
              <p:nvPr/>
            </p:nvSpPr>
            <p:spPr>
              <a:xfrm>
                <a:off x="3456167" y="3383960"/>
                <a:ext cx="5429884" cy="745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144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[Answer: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(3)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(3)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−2+2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5−2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].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2CDB74D-BF25-46D3-B9CB-07A359C4CF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167" y="3383960"/>
                <a:ext cx="5429884" cy="7455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3303F75-CE11-4DC3-BF1D-CCC4B51DE231}"/>
                  </a:ext>
                </a:extLst>
              </p:cNvPr>
              <p:cNvSpPr/>
              <p:nvPr/>
            </p:nvSpPr>
            <p:spPr>
              <a:xfrm>
                <a:off x="336605" y="4511035"/>
                <a:ext cx="54001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(iii) Find the percentage rate of change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at </a:t>
                </a:r>
                <a:r>
                  <a:rPr lang="en-US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3. 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3303F75-CE11-4DC3-BF1D-CCC4B51DE2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05" y="4511035"/>
                <a:ext cx="5400133" cy="369332"/>
              </a:xfrm>
              <a:prstGeom prst="rect">
                <a:avLst/>
              </a:prstGeom>
              <a:blipFill>
                <a:blip r:embed="rId7"/>
                <a:stretch>
                  <a:fillRect l="-339" t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597E884-3CF3-4B97-8972-A0D43F9C5082}"/>
                  </a:ext>
                </a:extLst>
              </p:cNvPr>
              <p:cNvSpPr/>
              <p:nvPr/>
            </p:nvSpPr>
            <p:spPr>
              <a:xfrm>
                <a:off x="3456167" y="4697492"/>
                <a:ext cx="5383461" cy="735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144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[Answer: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(3)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(3)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×100=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×100=50%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]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597E884-3CF3-4B97-8972-A0D43F9C5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167" y="4697492"/>
                <a:ext cx="5383461" cy="7350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CAF135F-0E98-4536-B55A-97C6AFDE88DA}"/>
                  </a:ext>
                </a:extLst>
              </p:cNvPr>
              <p:cNvSpPr/>
              <p:nvPr/>
            </p:nvSpPr>
            <p:spPr>
              <a:xfrm>
                <a:off x="336605" y="2362250"/>
                <a:ext cx="5600829" cy="498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Example 6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Consider the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)=5−2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CAF135F-0E98-4536-B55A-97C6AFDE88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05" y="2362250"/>
                <a:ext cx="5600829" cy="498663"/>
              </a:xfrm>
              <a:prstGeom prst="rect">
                <a:avLst/>
              </a:prstGeom>
              <a:blipFill>
                <a:blip r:embed="rId9"/>
                <a:stretch>
                  <a:fillRect l="-108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474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0C2D54-94DB-4E18-A07F-0C12E1DA5D13}"/>
              </a:ext>
            </a:extLst>
          </p:cNvPr>
          <p:cNvSpPr/>
          <p:nvPr/>
        </p:nvSpPr>
        <p:spPr>
          <a:xfrm>
            <a:off x="190214" y="171195"/>
            <a:ext cx="3893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11.4	  Product and Quotient Rule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F7D4824-8D84-4DEF-9B86-003A8D0E013A}"/>
                  </a:ext>
                </a:extLst>
              </p:cNvPr>
              <p:cNvSpPr/>
              <p:nvPr/>
            </p:nvSpPr>
            <p:spPr>
              <a:xfrm>
                <a:off x="116263" y="730280"/>
                <a:ext cx="821703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be differentiable functions. We define the product of two functions 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F7D4824-8D84-4DEF-9B86-003A8D0E01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63" y="730280"/>
                <a:ext cx="8217031" cy="369332"/>
              </a:xfrm>
              <a:prstGeom prst="rect">
                <a:avLst/>
              </a:prstGeom>
              <a:blipFill>
                <a:blip r:embed="rId2"/>
                <a:stretch>
                  <a:fillRect l="-223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202D62A-A978-4B8C-A6F2-AD9C87A95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34" y="1691572"/>
            <a:ext cx="7600950" cy="1476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6329DA6-E9D5-44B5-813F-AF8E36602C40}"/>
                  </a:ext>
                </a:extLst>
              </p:cNvPr>
              <p:cNvSpPr/>
              <p:nvPr/>
            </p:nvSpPr>
            <p:spPr>
              <a:xfrm>
                <a:off x="272486" y="1088291"/>
                <a:ext cx="5861220" cy="5335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their quotient to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6329DA6-E9D5-44B5-813F-AF8E36602C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86" y="1088291"/>
                <a:ext cx="5861220" cy="533544"/>
              </a:xfrm>
              <a:prstGeom prst="rect">
                <a:avLst/>
              </a:prstGeom>
              <a:blipFill>
                <a:blip r:embed="rId4"/>
                <a:stretch>
                  <a:fillRect l="-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43460EA-6440-43B4-84EC-98A5E483E026}"/>
                  </a:ext>
                </a:extLst>
              </p:cNvPr>
              <p:cNvSpPr/>
              <p:nvPr/>
            </p:nvSpPr>
            <p:spPr>
              <a:xfrm>
                <a:off x="274164" y="3217776"/>
                <a:ext cx="1884042" cy="498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marR="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Example 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43460EA-6440-43B4-84EC-98A5E483E0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64" y="3217776"/>
                <a:ext cx="1884042" cy="498663"/>
              </a:xfrm>
              <a:prstGeom prst="rect">
                <a:avLst/>
              </a:prstGeom>
              <a:blipFill>
                <a:blip r:embed="rId5"/>
                <a:stretch>
                  <a:fillRect l="-3560"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F19E76F-1D01-4520-AF0D-AF13DCF01CA5}"/>
                  </a:ext>
                </a:extLst>
              </p:cNvPr>
              <p:cNvSpPr/>
              <p:nvPr/>
            </p:nvSpPr>
            <p:spPr>
              <a:xfrm>
                <a:off x="1422332" y="3595299"/>
                <a:ext cx="3218382" cy="4576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(1)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+2)(3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F19E76F-1D01-4520-AF0D-AF13DCF01C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332" y="3595299"/>
                <a:ext cx="3218382" cy="4576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D327874-2EDF-4A57-90B9-EBC9993293EE}"/>
                  </a:ext>
                </a:extLst>
              </p:cNvPr>
              <p:cNvSpPr/>
              <p:nvPr/>
            </p:nvSpPr>
            <p:spPr>
              <a:xfrm>
                <a:off x="575034" y="4022651"/>
                <a:ext cx="6624666" cy="4576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(2) (Product of 3 or more terms)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=(1−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+1)(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D327874-2EDF-4A57-90B9-EBC9993293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34" y="4022651"/>
                <a:ext cx="6624666" cy="4576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B778086D-64C2-4441-B8CA-0236484853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6343" y="3695515"/>
            <a:ext cx="1390650" cy="952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CA38508-50BF-4323-B3F1-22C64EE16400}"/>
                  </a:ext>
                </a:extLst>
              </p:cNvPr>
              <p:cNvSpPr/>
              <p:nvPr/>
            </p:nvSpPr>
            <p:spPr>
              <a:xfrm>
                <a:off x="457860" y="4236097"/>
                <a:ext cx="8623552" cy="728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If the cost function of a certain product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find the marginal cost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=9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CA38508-50BF-4323-B3F1-22C64EE164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60" y="4236097"/>
                <a:ext cx="8623552" cy="728020"/>
              </a:xfrm>
              <a:prstGeom prst="rect">
                <a:avLst/>
              </a:prstGeom>
              <a:blipFill>
                <a:blip r:embed="rId9"/>
                <a:stretch>
                  <a:fillRect l="-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ADD4114-91B1-4D18-9F57-E4EF107884BE}"/>
                  </a:ext>
                </a:extLst>
              </p:cNvPr>
              <p:cNvSpPr txBox="1"/>
              <p:nvPr/>
            </p:nvSpPr>
            <p:spPr>
              <a:xfrm>
                <a:off x="1105167" y="5275735"/>
                <a:ext cx="2403835" cy="521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Marginal cost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𝑑𝐶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𝑑𝑞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ADD4114-91B1-4D18-9F57-E4EF10788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167" y="5275735"/>
                <a:ext cx="2403835" cy="521746"/>
              </a:xfrm>
              <a:prstGeom prst="rect">
                <a:avLst/>
              </a:prstGeom>
              <a:blipFill>
                <a:blip r:embed="rId10"/>
                <a:stretch>
                  <a:fillRect l="-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0102A0E-100D-4E15-8812-97D7807B5E3A}"/>
              </a:ext>
            </a:extLst>
          </p:cNvPr>
          <p:cNvSpPr txBox="1"/>
          <p:nvPr/>
        </p:nvSpPr>
        <p:spPr>
          <a:xfrm>
            <a:off x="605546" y="4906403"/>
            <a:ext cx="99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5E7D183-8283-40D2-AE2C-86F46D73486E}"/>
                  </a:ext>
                </a:extLst>
              </p:cNvPr>
              <p:cNvSpPr/>
              <p:nvPr/>
            </p:nvSpPr>
            <p:spPr>
              <a:xfrm>
                <a:off x="1858108" y="5862968"/>
                <a:ext cx="3476529" cy="5295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Marginal cost 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=9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 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97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?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5E7D183-8283-40D2-AE2C-86F46D734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108" y="5862968"/>
                <a:ext cx="3476529" cy="529504"/>
              </a:xfrm>
              <a:prstGeom prst="rect">
                <a:avLst/>
              </a:prstGeom>
              <a:blipFill>
                <a:blip r:embed="rId11"/>
                <a:stretch>
                  <a:fillRect l="-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6C5966F5-02D8-4241-B80C-8E76C523C2B5}"/>
              </a:ext>
            </a:extLst>
          </p:cNvPr>
          <p:cNvSpPr/>
          <p:nvPr/>
        </p:nvSpPr>
        <p:spPr>
          <a:xfrm>
            <a:off x="6588403" y="3935466"/>
            <a:ext cx="4379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(3) 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4DC47A-8C1F-4588-B081-00893BAB002C}"/>
              </a:ext>
            </a:extLst>
          </p:cNvPr>
          <p:cNvSpPr/>
          <p:nvPr/>
        </p:nvSpPr>
        <p:spPr>
          <a:xfrm>
            <a:off x="190214" y="4440896"/>
            <a:ext cx="4379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(4)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63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12" grpId="0"/>
      <p:bldP spid="13" grpId="0"/>
      <p:bldP spid="16" grpId="0"/>
      <p:bldP spid="17" grpId="0"/>
      <p:bldP spid="18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6A87B5E-4C55-4454-9E40-D485D0DD43AD}"/>
              </a:ext>
            </a:extLst>
          </p:cNvPr>
          <p:cNvSpPr txBox="1">
            <a:spLocks/>
          </p:cNvSpPr>
          <p:nvPr/>
        </p:nvSpPr>
        <p:spPr>
          <a:xfrm>
            <a:off x="406445" y="1440925"/>
            <a:ext cx="352874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/>
              <a:t>The consumption function</a:t>
            </a:r>
          </a:p>
        </p:txBody>
      </p:sp>
      <p:graphicFrame>
        <p:nvGraphicFramePr>
          <p:cNvPr id="3" name="Object 2" descr="C equals f open parenthesis l close parenthesis.">
            <a:extLst>
              <a:ext uri="{FF2B5EF4-FFF2-40B4-BE49-F238E27FC236}">
                <a16:creationId xmlns:a16="http://schemas.microsoft.com/office/drawing/2014/main" id="{499CC6EF-DADC-4E6F-857D-F93CF28AFF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880928"/>
              </p:ext>
            </p:extLst>
          </p:nvPr>
        </p:nvGraphicFramePr>
        <p:xfrm>
          <a:off x="3997553" y="1444555"/>
          <a:ext cx="868362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5" name="Equation" r:id="rId3" imgW="571320" imgH="241200" progId="Equation.DSMT4">
                  <p:embed/>
                </p:oleObj>
              </mc:Choice>
              <mc:Fallback>
                <p:oleObj name="Equation" r:id="rId3" imgW="571320" imgH="241200" progId="Equation.DSMT4">
                  <p:embed/>
                  <p:pic>
                    <p:nvPicPr>
                      <p:cNvPr id="24" name="Object 23" descr="C equals f open parenthesis l close parenthesis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7553" y="1444555"/>
                        <a:ext cx="868362" cy="379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EAAF803-2892-4FDC-8421-843C45E3F10F}"/>
              </a:ext>
            </a:extLst>
          </p:cNvPr>
          <p:cNvSpPr txBox="1">
            <a:spLocks/>
          </p:cNvSpPr>
          <p:nvPr/>
        </p:nvSpPr>
        <p:spPr>
          <a:xfrm>
            <a:off x="4957689" y="1438711"/>
            <a:ext cx="322421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expresses total national</a:t>
            </a:r>
            <a:endParaRPr lang="en-US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0FA6DC-53D8-4AC1-B0D2-7DEB1D934EE2}"/>
              </a:ext>
            </a:extLst>
          </p:cNvPr>
          <p:cNvSpPr txBox="1">
            <a:spLocks/>
          </p:cNvSpPr>
          <p:nvPr/>
        </p:nvSpPr>
        <p:spPr>
          <a:xfrm>
            <a:off x="403452" y="1801185"/>
            <a:ext cx="7968191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/>
              <a:t>consumption </a:t>
            </a:r>
            <a:r>
              <a:rPr lang="en-US" sz="2400" i="1" dirty="0"/>
              <a:t>C</a:t>
            </a:r>
            <a:r>
              <a:rPr lang="en-US" sz="2400" dirty="0"/>
              <a:t> as a function of total national income, </a:t>
            </a:r>
            <a:r>
              <a:rPr lang="en-US" sz="2400" i="1" dirty="0"/>
              <a:t>I</a:t>
            </a:r>
            <a:r>
              <a:rPr lang="en-US" sz="2400" dirty="0"/>
              <a:t>. The </a:t>
            </a:r>
            <a:r>
              <a:rPr lang="en-US" sz="2400" b="1" dirty="0"/>
              <a:t>marginal propensity to consume</a:t>
            </a:r>
            <a:r>
              <a:rPr lang="en-US" sz="2400" dirty="0"/>
              <a:t> is defined as the rate of change of consumption with respect to income. It is the derivative of </a:t>
            </a:r>
            <a:r>
              <a:rPr lang="en-US" sz="2400" i="1" dirty="0"/>
              <a:t>C</a:t>
            </a:r>
            <a:r>
              <a:rPr lang="en-US" sz="2400" dirty="0"/>
              <a:t> with respect to </a:t>
            </a:r>
            <a:r>
              <a:rPr lang="en-US" sz="2400" i="1" dirty="0"/>
              <a:t>I</a:t>
            </a:r>
            <a:r>
              <a:rPr lang="en-US" sz="2400" dirty="0"/>
              <a:t>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5DEA8F-1E36-4E98-B09C-9214BE1EC9AF}"/>
              </a:ext>
            </a:extLst>
          </p:cNvPr>
          <p:cNvSpPr txBox="1">
            <a:spLocks/>
          </p:cNvSpPr>
          <p:nvPr/>
        </p:nvSpPr>
        <p:spPr>
          <a:xfrm>
            <a:off x="406445" y="3376254"/>
            <a:ext cx="4325353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/>
              <a:t>Marginal propensity to consume</a:t>
            </a:r>
          </a:p>
        </p:txBody>
      </p:sp>
      <p:graphicFrame>
        <p:nvGraphicFramePr>
          <p:cNvPr id="7" name="Object 6" descr="equals d cap C over d cap I.">
            <a:extLst>
              <a:ext uri="{FF2B5EF4-FFF2-40B4-BE49-F238E27FC236}">
                <a16:creationId xmlns:a16="http://schemas.microsoft.com/office/drawing/2014/main" id="{62BAA920-AC0E-4EB0-B384-809D3CF2C9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98573"/>
              </p:ext>
            </p:extLst>
          </p:nvPr>
        </p:nvGraphicFramePr>
        <p:xfrm>
          <a:off x="4838349" y="3261225"/>
          <a:ext cx="655593" cy="617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6" name="Equation" r:id="rId5" imgW="431640" imgH="393480" progId="Equation.DSMT4">
                  <p:embed/>
                </p:oleObj>
              </mc:Choice>
              <mc:Fallback>
                <p:oleObj name="Equation" r:id="rId5" imgW="431640" imgH="393480" progId="Equation.DSMT4">
                  <p:embed/>
                  <p:pic>
                    <p:nvPicPr>
                      <p:cNvPr id="33" name="Object 32" descr="equals d cap C over d cap I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349" y="3261225"/>
                        <a:ext cx="655593" cy="6179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C914E59-4B52-41C9-9E72-17C3957B3EE6}"/>
              </a:ext>
            </a:extLst>
          </p:cNvPr>
          <p:cNvSpPr txBox="1">
            <a:spLocks/>
          </p:cNvSpPr>
          <p:nvPr/>
        </p:nvSpPr>
        <p:spPr>
          <a:xfrm>
            <a:off x="406445" y="3908910"/>
            <a:ext cx="8378779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If we assume that the difference between income </a:t>
            </a:r>
            <a:r>
              <a:rPr lang="en-US" sz="2400" i="1"/>
              <a:t>I</a:t>
            </a:r>
            <a:r>
              <a:rPr lang="en-US" sz="2400"/>
              <a:t> and</a:t>
            </a:r>
            <a:endParaRPr lang="en-US" sz="2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049E8EF-5D31-4C7A-AB01-1A830483D658}"/>
              </a:ext>
            </a:extLst>
          </p:cNvPr>
          <p:cNvSpPr txBox="1">
            <a:spLocks/>
          </p:cNvSpPr>
          <p:nvPr/>
        </p:nvSpPr>
        <p:spPr>
          <a:xfrm>
            <a:off x="406446" y="4335038"/>
            <a:ext cx="4618316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consumption </a:t>
            </a:r>
            <a:r>
              <a:rPr lang="en-US" sz="2400" i="1"/>
              <a:t>C</a:t>
            </a:r>
            <a:r>
              <a:rPr lang="en-US" sz="2400"/>
              <a:t> is savings, </a:t>
            </a:r>
            <a:r>
              <a:rPr lang="en-US" sz="2400" i="1"/>
              <a:t>S</a:t>
            </a:r>
            <a:r>
              <a:rPr lang="en-US" sz="2400"/>
              <a:t>, then</a:t>
            </a:r>
            <a:endParaRPr lang="en-US" sz="2400" dirty="0"/>
          </a:p>
        </p:txBody>
      </p:sp>
      <p:graphicFrame>
        <p:nvGraphicFramePr>
          <p:cNvPr id="10" name="Object 9" descr="S equals I minus C.">
            <a:extLst>
              <a:ext uri="{FF2B5EF4-FFF2-40B4-BE49-F238E27FC236}">
                <a16:creationId xmlns:a16="http://schemas.microsoft.com/office/drawing/2014/main" id="{C2FDFD9B-D3C9-4B8E-A4D3-BDCBB87BEB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344634"/>
              </p:ext>
            </p:extLst>
          </p:nvPr>
        </p:nvGraphicFramePr>
        <p:xfrm>
          <a:off x="5112947" y="4394973"/>
          <a:ext cx="10541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7" name="Equation" r:id="rId7" imgW="609480" imgH="164880" progId="Equation.DSMT4">
                  <p:embed/>
                </p:oleObj>
              </mc:Choice>
              <mc:Fallback>
                <p:oleObj name="Equation" r:id="rId7" imgW="609480" imgH="164880" progId="Equation.DSMT4">
                  <p:embed/>
                  <p:pic>
                    <p:nvPicPr>
                      <p:cNvPr id="36" name="Object 35" descr="S equals I minus C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2947" y="4394973"/>
                        <a:ext cx="1054100" cy="295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6DE5AA3-D104-46F9-B3E4-A25B3750825B}"/>
              </a:ext>
            </a:extLst>
          </p:cNvPr>
          <p:cNvSpPr txBox="1">
            <a:spLocks/>
          </p:cNvSpPr>
          <p:nvPr/>
        </p:nvSpPr>
        <p:spPr>
          <a:xfrm>
            <a:off x="406445" y="4796676"/>
            <a:ext cx="6376095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Differentiating both sides with respect to </a:t>
            </a:r>
            <a:r>
              <a:rPr lang="en-US" sz="2400" i="1"/>
              <a:t>I</a:t>
            </a:r>
            <a:r>
              <a:rPr lang="en-US" sz="2400"/>
              <a:t> gives</a:t>
            </a:r>
            <a:endParaRPr lang="en-US" sz="2400" dirty="0"/>
          </a:p>
        </p:txBody>
      </p:sp>
      <p:graphicFrame>
        <p:nvGraphicFramePr>
          <p:cNvPr id="12" name="Object 11" descr="d cap S over d cap I equals d over d cap I baseline left parenthesis cap I right parenthesis plus d over d cap I baseline left parenthesis cap C right parenthesis equals 1 minus start fraction d cap C over d cap I end fraction.">
            <a:extLst>
              <a:ext uri="{FF2B5EF4-FFF2-40B4-BE49-F238E27FC236}">
                <a16:creationId xmlns:a16="http://schemas.microsoft.com/office/drawing/2014/main" id="{3DCEFD16-0B58-402B-B7FE-D5611A1DD5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651928"/>
              </p:ext>
            </p:extLst>
          </p:nvPr>
        </p:nvGraphicFramePr>
        <p:xfrm>
          <a:off x="400420" y="5291700"/>
          <a:ext cx="2842668" cy="636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8" name="Equation" r:id="rId9" imgW="1815840" imgH="393480" progId="Equation.DSMT4">
                  <p:embed/>
                </p:oleObj>
              </mc:Choice>
              <mc:Fallback>
                <p:oleObj name="Equation" r:id="rId9" imgW="1815840" imgH="393480" progId="Equation.DSMT4">
                  <p:embed/>
                  <p:pic>
                    <p:nvPicPr>
                      <p:cNvPr id="38" name="Object 37" descr="d cap S over d cap I equals d over d cap I baseline left parenthesis cap I right parenthesis plus d over d cap I baseline left parenthesis cap C right parenthesis equals 1 minus start fraction d cap C over d cap I end fraction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420" y="5291700"/>
                        <a:ext cx="2842668" cy="6366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4CE3B97-4A10-49C7-8647-1F6EB75555A7}"/>
              </a:ext>
            </a:extLst>
          </p:cNvPr>
          <p:cNvSpPr txBox="1">
            <a:spLocks/>
          </p:cNvSpPr>
          <p:nvPr/>
        </p:nvSpPr>
        <p:spPr>
          <a:xfrm>
            <a:off x="3311063" y="5419395"/>
            <a:ext cx="1420735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We define</a:t>
            </a:r>
            <a:endParaRPr lang="en-US" sz="2400" dirty="0"/>
          </a:p>
        </p:txBody>
      </p:sp>
      <p:graphicFrame>
        <p:nvGraphicFramePr>
          <p:cNvPr id="14" name="Object 13" descr="d cap S over d cap I.">
            <a:extLst>
              <a:ext uri="{FF2B5EF4-FFF2-40B4-BE49-F238E27FC236}">
                <a16:creationId xmlns:a16="http://schemas.microsoft.com/office/drawing/2014/main" id="{084A4442-6260-4402-A35C-FC8324AF0C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913062"/>
              </p:ext>
            </p:extLst>
          </p:nvPr>
        </p:nvGraphicFramePr>
        <p:xfrm>
          <a:off x="4812629" y="5304121"/>
          <a:ext cx="343886" cy="61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9" name="Equation" r:id="rId11" imgW="228600" imgH="393480" progId="Equation.DSMT4">
                  <p:embed/>
                </p:oleObj>
              </mc:Choice>
              <mc:Fallback>
                <p:oleObj name="Equation" r:id="rId11" imgW="228600" imgH="393480" progId="Equation.DSMT4">
                  <p:embed/>
                  <p:pic>
                    <p:nvPicPr>
                      <p:cNvPr id="40" name="Object 39" descr="d cap S over d cap I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2629" y="5304121"/>
                        <a:ext cx="343886" cy="611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EBDEEF5-B875-4FB1-9032-6B28D9880531}"/>
              </a:ext>
            </a:extLst>
          </p:cNvPr>
          <p:cNvSpPr txBox="1">
            <a:spLocks/>
          </p:cNvSpPr>
          <p:nvPr/>
        </p:nvSpPr>
        <p:spPr>
          <a:xfrm>
            <a:off x="5287373" y="5419395"/>
            <a:ext cx="2644330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as the </a:t>
            </a:r>
            <a:r>
              <a:rPr lang="en-US" sz="2400" b="1"/>
              <a:t>marginal</a:t>
            </a:r>
            <a:endParaRPr lang="en-US" sz="2400" b="1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7815E84-A565-4B91-A4DC-B7C1D8809E93}"/>
              </a:ext>
            </a:extLst>
          </p:cNvPr>
          <p:cNvSpPr txBox="1">
            <a:spLocks/>
          </p:cNvSpPr>
          <p:nvPr/>
        </p:nvSpPr>
        <p:spPr>
          <a:xfrm>
            <a:off x="406446" y="5967519"/>
            <a:ext cx="2952721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/>
              <a:t>propensity to save.</a:t>
            </a:r>
            <a:endParaRPr lang="en-US" sz="24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69D503-814A-4047-8F35-EF71E45832E6}"/>
              </a:ext>
            </a:extLst>
          </p:cNvPr>
          <p:cNvSpPr/>
          <p:nvPr/>
        </p:nvSpPr>
        <p:spPr>
          <a:xfrm>
            <a:off x="472379" y="756719"/>
            <a:ext cx="3462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Consumption function</a:t>
            </a:r>
          </a:p>
        </p:txBody>
      </p:sp>
    </p:spTree>
    <p:extLst>
      <p:ext uri="{BB962C8B-B14F-4D97-AF65-F5344CB8AC3E}">
        <p14:creationId xmlns:p14="http://schemas.microsoft.com/office/powerpoint/2010/main" val="1423268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1214A1CF-2906-40E1-AED1-B30D032C7C70}"/>
              </a:ext>
            </a:extLst>
          </p:cNvPr>
          <p:cNvSpPr txBox="1">
            <a:spLocks/>
          </p:cNvSpPr>
          <p:nvPr/>
        </p:nvSpPr>
        <p:spPr>
          <a:xfrm>
            <a:off x="406443" y="1002347"/>
            <a:ext cx="8389938" cy="738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Example </a:t>
            </a:r>
            <a:r>
              <a:rPr lang="en-US" sz="2400" b="1" dirty="0">
                <a:solidFill>
                  <a:srgbClr val="0070C0"/>
                </a:solidFill>
              </a:rPr>
              <a:t>Finding Marginal Propensities to Consume and to Save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BF5F5-D7B7-46C0-854E-27FC47D07591}"/>
              </a:ext>
            </a:extLst>
          </p:cNvPr>
          <p:cNvSpPr txBox="1">
            <a:spLocks/>
          </p:cNvSpPr>
          <p:nvPr/>
        </p:nvSpPr>
        <p:spPr>
          <a:xfrm>
            <a:off x="397565" y="2228297"/>
            <a:ext cx="5204245" cy="3774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/>
              <a:t>If the consumption function is given by</a:t>
            </a:r>
            <a:endParaRPr lang="en-IN" sz="2400" dirty="0"/>
          </a:p>
        </p:txBody>
      </p:sp>
      <p:graphicFrame>
        <p:nvGraphicFramePr>
          <p:cNvPr id="4" name="Object 3" descr="C equals start fraction 5 left parenthesis 2 start root cap I cubed end root plus 3 right parenthesis over cap I plus 10 end fraction.">
            <a:extLst>
              <a:ext uri="{FF2B5EF4-FFF2-40B4-BE49-F238E27FC236}">
                <a16:creationId xmlns:a16="http://schemas.microsoft.com/office/drawing/2014/main" id="{C3ED2DC0-C6C1-4EC5-9B04-206A9E239F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539465"/>
              </p:ext>
            </p:extLst>
          </p:nvPr>
        </p:nvGraphicFramePr>
        <p:xfrm>
          <a:off x="5663658" y="2077310"/>
          <a:ext cx="152400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0" name="Equation" r:id="rId3" imgW="1002960" imgH="431640" progId="Equation.DSMT4">
                  <p:embed/>
                </p:oleObj>
              </mc:Choice>
              <mc:Fallback>
                <p:oleObj name="Equation" r:id="rId3" imgW="1002960" imgH="431640" progId="Equation.DSMT4">
                  <p:embed/>
                  <p:pic>
                    <p:nvPicPr>
                      <p:cNvPr id="5" name="Object 4" descr="C equals start fraction 5 left parenthesis 2 start root cap I cubed end root plus 3 right parenthesis over cap I plus 10 end fraction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3658" y="2077310"/>
                        <a:ext cx="1524000" cy="679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929DE49-526A-4660-8A80-932FF7670A7D}"/>
              </a:ext>
            </a:extLst>
          </p:cNvPr>
          <p:cNvSpPr txBox="1">
            <a:spLocks/>
          </p:cNvSpPr>
          <p:nvPr/>
        </p:nvSpPr>
        <p:spPr>
          <a:xfrm>
            <a:off x="7293049" y="2228297"/>
            <a:ext cx="1496928" cy="3774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determine</a:t>
            </a:r>
            <a:endParaRPr lang="en-IN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05F3AB-8D46-43D1-9ACD-A61B6CE9A990}"/>
              </a:ext>
            </a:extLst>
          </p:cNvPr>
          <p:cNvSpPr txBox="1">
            <a:spLocks/>
          </p:cNvSpPr>
          <p:nvPr/>
        </p:nvSpPr>
        <p:spPr>
          <a:xfrm>
            <a:off x="406443" y="2814223"/>
            <a:ext cx="72761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the marginal propensity to consume and the marginal</a:t>
            </a:r>
            <a:endParaRPr lang="en-IN" sz="2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8B5BDF6-5A17-43F9-BD4A-9C3A3DC9BAD1}"/>
              </a:ext>
            </a:extLst>
          </p:cNvPr>
          <p:cNvSpPr txBox="1">
            <a:spLocks/>
          </p:cNvSpPr>
          <p:nvPr/>
        </p:nvSpPr>
        <p:spPr>
          <a:xfrm>
            <a:off x="406443" y="3183429"/>
            <a:ext cx="334640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propensity to save when</a:t>
            </a:r>
            <a:endParaRPr lang="en-IN" sz="2400" dirty="0"/>
          </a:p>
        </p:txBody>
      </p:sp>
      <p:graphicFrame>
        <p:nvGraphicFramePr>
          <p:cNvPr id="8" name="Object 7" descr="S equals I minus C.">
            <a:extLst>
              <a:ext uri="{FF2B5EF4-FFF2-40B4-BE49-F238E27FC236}">
                <a16:creationId xmlns:a16="http://schemas.microsoft.com/office/drawing/2014/main" id="{84E03903-26B9-4F4D-ABFF-EF812C7485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769251"/>
              </p:ext>
            </p:extLst>
          </p:nvPr>
        </p:nvGraphicFramePr>
        <p:xfrm>
          <a:off x="3793669" y="3245239"/>
          <a:ext cx="966788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1" name="Equation" r:id="rId5" imgW="558720" imgH="164880" progId="Equation.DSMT4">
                  <p:embed/>
                </p:oleObj>
              </mc:Choice>
              <mc:Fallback>
                <p:oleObj name="Equation" r:id="rId5" imgW="558720" imgH="164880" progId="Equation.DSMT4">
                  <p:embed/>
                  <p:pic>
                    <p:nvPicPr>
                      <p:cNvPr id="18" name="Object 17" descr="S equals I minus C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3669" y="3245239"/>
                        <a:ext cx="966788" cy="295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07902F-1E78-4938-A03F-5B92D2D4AEC3}"/>
              </a:ext>
            </a:extLst>
          </p:cNvPr>
          <p:cNvSpPr txBox="1">
            <a:spLocks/>
          </p:cNvSpPr>
          <p:nvPr/>
        </p:nvSpPr>
        <p:spPr>
          <a:xfrm>
            <a:off x="406443" y="3792348"/>
            <a:ext cx="1218171" cy="36969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Solution:</a:t>
            </a:r>
            <a:endParaRPr lang="en-IN" sz="2400" dirty="0"/>
          </a:p>
        </p:txBody>
      </p:sp>
      <p:graphicFrame>
        <p:nvGraphicFramePr>
          <p:cNvPr id="10" name="Object 9" descr="Calculation to simplify d cap C over d cap I.&#10;Long description is available in notes, press F6">
            <a:extLst>
              <a:ext uri="{FF2B5EF4-FFF2-40B4-BE49-F238E27FC236}">
                <a16:creationId xmlns:a16="http://schemas.microsoft.com/office/drawing/2014/main" id="{33C11970-9FB1-4AA7-9F6D-A05A4256D4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361491"/>
              </p:ext>
            </p:extLst>
          </p:nvPr>
        </p:nvGraphicFramePr>
        <p:xfrm>
          <a:off x="1884350" y="3582205"/>
          <a:ext cx="3880762" cy="934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2" name="Equation" r:id="rId7" imgW="3276360" imgH="761760" progId="Equation.DSMT4">
                  <p:embed/>
                </p:oleObj>
              </mc:Choice>
              <mc:Fallback>
                <p:oleObj name="Equation" r:id="rId7" imgW="3276360" imgH="761760" progId="Equation.DSMT4">
                  <p:embed/>
                  <p:pic>
                    <p:nvPicPr>
                      <p:cNvPr id="23" name="Object 22" descr="Calculation to simplify d cap C over d cap I.&#10;Long description is available in notes, press F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350" y="3582205"/>
                        <a:ext cx="3880762" cy="9346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 descr="Continued solution for finding d cap C over d cap I.&#10;Long description is available in notes, press F6">
            <a:extLst>
              <a:ext uri="{FF2B5EF4-FFF2-40B4-BE49-F238E27FC236}">
                <a16:creationId xmlns:a16="http://schemas.microsoft.com/office/drawing/2014/main" id="{E2E56B2A-9250-4AE5-8906-5F99928FE3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282506"/>
              </p:ext>
            </p:extLst>
          </p:nvPr>
        </p:nvGraphicFramePr>
        <p:xfrm>
          <a:off x="399278" y="4550640"/>
          <a:ext cx="2653281" cy="762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3" name="Equation" r:id="rId9" imgW="2425680" imgH="672840" progId="Equation.DSMT4">
                  <p:embed/>
                </p:oleObj>
              </mc:Choice>
              <mc:Fallback>
                <p:oleObj name="Equation" r:id="rId9" imgW="2425680" imgH="672840" progId="Equation.DSMT4">
                  <p:embed/>
                  <p:pic>
                    <p:nvPicPr>
                      <p:cNvPr id="24" name="Object 23" descr="Continued solution for finding d cap C over d cap I.&#10;Long description is available in notes, press F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278" y="4550640"/>
                        <a:ext cx="2653281" cy="7624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71443A7-037D-455A-9EC9-CAF3C082F68A}"/>
              </a:ext>
            </a:extLst>
          </p:cNvPr>
          <p:cNvSpPr txBox="1">
            <a:spLocks/>
          </p:cNvSpPr>
          <p:nvPr/>
        </p:nvSpPr>
        <p:spPr>
          <a:xfrm>
            <a:off x="3146395" y="4746247"/>
            <a:ext cx="865467" cy="369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When</a:t>
            </a:r>
            <a:endParaRPr lang="en-IN" sz="2400" dirty="0"/>
          </a:p>
        </p:txBody>
      </p:sp>
      <p:graphicFrame>
        <p:nvGraphicFramePr>
          <p:cNvPr id="13" name="Object 12" descr="S equals I minus C.">
            <a:extLst>
              <a:ext uri="{FF2B5EF4-FFF2-40B4-BE49-F238E27FC236}">
                <a16:creationId xmlns:a16="http://schemas.microsoft.com/office/drawing/2014/main" id="{E9F0674A-83EF-496F-8C8A-22E3EE3A6F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747028"/>
              </p:ext>
            </p:extLst>
          </p:nvPr>
        </p:nvGraphicFramePr>
        <p:xfrm>
          <a:off x="4028190" y="4793872"/>
          <a:ext cx="9017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4" name="Equation" r:id="rId11" imgW="520560" imgH="164880" progId="Equation.DSMT4">
                  <p:embed/>
                </p:oleObj>
              </mc:Choice>
              <mc:Fallback>
                <p:oleObj name="Equation" r:id="rId11" imgW="520560" imgH="164880" progId="Equation.DSMT4">
                  <p:embed/>
                  <p:pic>
                    <p:nvPicPr>
                      <p:cNvPr id="26" name="Object 25" descr="S equals I minus C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8190" y="4793872"/>
                        <a:ext cx="901700" cy="295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F215787-1972-4247-8223-E79D21B63347}"/>
              </a:ext>
            </a:extLst>
          </p:cNvPr>
          <p:cNvSpPr txBox="1">
            <a:spLocks/>
          </p:cNvSpPr>
          <p:nvPr/>
        </p:nvSpPr>
        <p:spPr>
          <a:xfrm>
            <a:off x="4973843" y="4746937"/>
            <a:ext cx="1913875" cy="369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, the marginal</a:t>
            </a:r>
            <a:endParaRPr lang="en-IN" sz="24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67C6DC2-4747-4FD0-A700-866A1CDA4B76}"/>
              </a:ext>
            </a:extLst>
          </p:cNvPr>
          <p:cNvSpPr txBox="1">
            <a:spLocks/>
          </p:cNvSpPr>
          <p:nvPr/>
        </p:nvSpPr>
        <p:spPr>
          <a:xfrm>
            <a:off x="406443" y="5371340"/>
            <a:ext cx="3394032" cy="36969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propensity to consume is</a:t>
            </a:r>
            <a:endParaRPr lang="en-IN" sz="2400" dirty="0"/>
          </a:p>
        </p:txBody>
      </p:sp>
      <p:graphicFrame>
        <p:nvGraphicFramePr>
          <p:cNvPr id="16" name="Object 15" descr="d cap C over d cap I given cap I equals 100 baseline equals 5 left parenthesis 1297 over 12,100 right parenthesis almost-equals 0.536.">
            <a:extLst>
              <a:ext uri="{FF2B5EF4-FFF2-40B4-BE49-F238E27FC236}">
                <a16:creationId xmlns:a16="http://schemas.microsoft.com/office/drawing/2014/main" id="{FDC4618B-F23D-4598-B1F8-65516ED808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075877"/>
              </p:ext>
            </p:extLst>
          </p:nvPr>
        </p:nvGraphicFramePr>
        <p:xfrm>
          <a:off x="3919843" y="5325502"/>
          <a:ext cx="19732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5" name="Equation" r:id="rId13" imgW="1803240" imgH="431640" progId="Equation.DSMT4">
                  <p:embed/>
                </p:oleObj>
              </mc:Choice>
              <mc:Fallback>
                <p:oleObj name="Equation" r:id="rId13" imgW="1803240" imgH="431640" progId="Equation.DSMT4">
                  <p:embed/>
                  <p:pic>
                    <p:nvPicPr>
                      <p:cNvPr id="29" name="Object 28" descr="d cap C over d cap I given cap I equals 100 baseline equals 5 left parenthesis 1297 over 12,100 right parenthesis almost-equals 0.536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843" y="5325502"/>
                        <a:ext cx="1973263" cy="488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36349C9-F0A9-422A-9B18-00F37FA083D3}"/>
              </a:ext>
            </a:extLst>
          </p:cNvPr>
          <p:cNvSpPr txBox="1">
            <a:spLocks/>
          </p:cNvSpPr>
          <p:nvPr/>
        </p:nvSpPr>
        <p:spPr>
          <a:xfrm>
            <a:off x="406443" y="5922061"/>
            <a:ext cx="5195368" cy="369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The marginal propensity to save when</a:t>
            </a:r>
            <a:endParaRPr lang="en-IN" sz="2400" dirty="0"/>
          </a:p>
        </p:txBody>
      </p:sp>
      <p:graphicFrame>
        <p:nvGraphicFramePr>
          <p:cNvPr id="18" name="Object 17" descr="S equals I minus C.">
            <a:extLst>
              <a:ext uri="{FF2B5EF4-FFF2-40B4-BE49-F238E27FC236}">
                <a16:creationId xmlns:a16="http://schemas.microsoft.com/office/drawing/2014/main" id="{963572C6-24E1-45A7-9BB1-D80409DC9E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822786"/>
              </p:ext>
            </p:extLst>
          </p:nvPr>
        </p:nvGraphicFramePr>
        <p:xfrm>
          <a:off x="5634466" y="5957515"/>
          <a:ext cx="9017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6" name="Equation" r:id="rId15" imgW="520560" imgH="164880" progId="Equation.DSMT4">
                  <p:embed/>
                </p:oleObj>
              </mc:Choice>
              <mc:Fallback>
                <p:oleObj name="Equation" r:id="rId15" imgW="520560" imgH="164880" progId="Equation.DSMT4">
                  <p:embed/>
                  <p:pic>
                    <p:nvPicPr>
                      <p:cNvPr id="31" name="Object 30" descr="S equals I minus C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4466" y="5957515"/>
                        <a:ext cx="901700" cy="295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 descr="I equals 100 is 1 minus 0.536 equals 0.464.">
            <a:extLst>
              <a:ext uri="{FF2B5EF4-FFF2-40B4-BE49-F238E27FC236}">
                <a16:creationId xmlns:a16="http://schemas.microsoft.com/office/drawing/2014/main" id="{8AAB7EED-B8B5-4E8E-ADD1-B40047DB27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316281"/>
              </p:ext>
            </p:extLst>
          </p:nvPr>
        </p:nvGraphicFramePr>
        <p:xfrm>
          <a:off x="6593102" y="5982732"/>
          <a:ext cx="1754982" cy="256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7" name="Equation" r:id="rId16" imgW="1257120" imgH="177480" progId="Equation.DSMT4">
                  <p:embed/>
                </p:oleObj>
              </mc:Choice>
              <mc:Fallback>
                <p:oleObj name="Equation" r:id="rId16" imgW="1257120" imgH="177480" progId="Equation.DSMT4">
                  <p:embed/>
                  <p:pic>
                    <p:nvPicPr>
                      <p:cNvPr id="32" name="Object 31" descr="I equals 100 is 1 minus 0.536 equals 0.464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3102" y="5982732"/>
                        <a:ext cx="1754982" cy="2566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0384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B6E748-7FF2-442D-8D0F-FBC67365E264}"/>
              </a:ext>
            </a:extLst>
          </p:cNvPr>
          <p:cNvSpPr/>
          <p:nvPr/>
        </p:nvSpPr>
        <p:spPr>
          <a:xfrm>
            <a:off x="192293" y="124062"/>
            <a:ext cx="25651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11.5  The Chain Rule </a:t>
            </a: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E27EAFC-5971-431C-B2CB-9F2A4D22A040}"/>
                  </a:ext>
                </a:extLst>
              </p:cNvPr>
              <p:cNvSpPr/>
              <p:nvPr/>
            </p:nvSpPr>
            <p:spPr>
              <a:xfrm>
                <a:off x="408494" y="510818"/>
                <a:ext cx="8019067" cy="2120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One of the most used rules in derivatives is called the chain rule, which is used to find the derivative of the composition of functions. Assume that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𝑢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a function of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𝑢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𝑢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𝑔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a function of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a function of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and we write: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𝑢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𝑔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The composition of the two functions </a:t>
                </a:r>
                <a:r>
                  <a:rPr lang="en-US" sz="18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 </a:t>
                </a: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and </a:t>
                </a:r>
                <a:r>
                  <a:rPr lang="en-US" sz="18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</a:t>
                </a: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defined as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∘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𝑔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𝑔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))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E27EAFC-5971-431C-B2CB-9F2A4D22A0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94" y="510818"/>
                <a:ext cx="8019067" cy="2120068"/>
              </a:xfrm>
              <a:prstGeom prst="rect">
                <a:avLst/>
              </a:prstGeom>
              <a:blipFill>
                <a:blip r:embed="rId2"/>
                <a:stretch>
                  <a:fillRect l="-608" r="-684" b="-3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F66C189-3AFE-426C-94AA-9CFA49A66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34" y="2630886"/>
            <a:ext cx="8603531" cy="15563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BCD1008-23EE-4D89-9123-74FE49CEC8BD}"/>
                  </a:ext>
                </a:extLst>
              </p:cNvPr>
              <p:cNvSpPr/>
              <p:nvPr/>
            </p:nvSpPr>
            <p:spPr>
              <a:xfrm>
                <a:off x="408493" y="4187194"/>
                <a:ext cx="7312059" cy="1472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Remark:</a:t>
                </a: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𝑢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𝑢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𝑔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𝑔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 </a:t>
                </a:r>
              </a:p>
              <a:p>
                <a:pPr marL="914400" marR="0" indent="-45720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𝑔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)).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That is, we differentiate the outer function then the inner one.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BCD1008-23EE-4D89-9123-74FE49CEC8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93" y="4187194"/>
                <a:ext cx="7312059" cy="1472006"/>
              </a:xfrm>
              <a:prstGeom prst="rect">
                <a:avLst/>
              </a:prstGeom>
              <a:blipFill>
                <a:blip r:embed="rId4"/>
                <a:stretch>
                  <a:fillRect l="-667" b="-5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898355A-4D3C-4EB2-9A7C-4B2853DCB2F2}"/>
                  </a:ext>
                </a:extLst>
              </p:cNvPr>
              <p:cNvSpPr/>
              <p:nvPr/>
            </p:nvSpPr>
            <p:spPr>
              <a:xfrm>
                <a:off x="408493" y="5648970"/>
                <a:ext cx="8019068" cy="640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Power Rule:</a:t>
                </a: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If </a:t>
                </a:r>
                <a:r>
                  <a:rPr lang="en-US" sz="18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</a:t>
                </a: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differentiable function of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898355A-4D3C-4EB2-9A7C-4B2853DCB2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93" y="5648970"/>
                <a:ext cx="8019068" cy="640945"/>
              </a:xfrm>
              <a:prstGeom prst="rect">
                <a:avLst/>
              </a:prstGeom>
              <a:blipFill>
                <a:blip r:embed="rId5"/>
                <a:stretch>
                  <a:fillRect l="-608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809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CF388C-1C5E-4702-BB4B-4E73AD739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5" y="457200"/>
            <a:ext cx="8252954" cy="19345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0190F5-7122-4DB7-AA81-B85805A96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42" y="2807407"/>
            <a:ext cx="7090440" cy="248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4186DC2-E36F-41CB-8671-36E6FBE82704}"/>
                  </a:ext>
                </a:extLst>
              </p:cNvPr>
              <p:cNvSpPr/>
              <p:nvPr/>
            </p:nvSpPr>
            <p:spPr>
              <a:xfrm>
                <a:off x="135479" y="0"/>
                <a:ext cx="5960521" cy="640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Example1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(write the answer in the variable </a:t>
                </a:r>
                <a:r>
                  <a:rPr lang="en-US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4186DC2-E36F-41CB-8671-36E6FBE827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79" y="0"/>
                <a:ext cx="5960521" cy="640945"/>
              </a:xfrm>
              <a:prstGeom prst="rect">
                <a:avLst/>
              </a:prstGeom>
              <a:blipFill>
                <a:blip r:embed="rId2"/>
                <a:stretch>
                  <a:fillRect l="-1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9DF009-2C61-4259-BCA6-4C6C246A7978}"/>
                  </a:ext>
                </a:extLst>
              </p:cNvPr>
              <p:cNvSpPr txBox="1"/>
              <p:nvPr/>
            </p:nvSpPr>
            <p:spPr>
              <a:xfrm>
                <a:off x="235670" y="834271"/>
                <a:ext cx="31011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−3,    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9DF009-2C61-4259-BCA6-4C6C246A7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70" y="834271"/>
                <a:ext cx="3101105" cy="215444"/>
              </a:xfrm>
              <a:prstGeom prst="rect">
                <a:avLst/>
              </a:prstGeom>
              <a:blipFill>
                <a:blip r:embed="rId3"/>
                <a:stretch>
                  <a:fillRect r="-787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2972F2-F6F1-4CDA-BD2C-5F1708AF7F82}"/>
                  </a:ext>
                </a:extLst>
              </p:cNvPr>
              <p:cNvSpPr txBox="1"/>
              <p:nvPr/>
            </p:nvSpPr>
            <p:spPr>
              <a:xfrm>
                <a:off x="4572000" y="702836"/>
                <a:ext cx="3446841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𝑑𝑢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2972F2-F6F1-4CDA-BD2C-5F1708AF7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702836"/>
                <a:ext cx="3446841" cy="398955"/>
              </a:xfrm>
              <a:prstGeom prst="rect">
                <a:avLst/>
              </a:prstGeom>
              <a:blipFill>
                <a:blip r:embed="rId4"/>
                <a:stretch>
                  <a:fillRect l="-1593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6BB67B-C430-4FC2-8734-947B51B23884}"/>
                  </a:ext>
                </a:extLst>
              </p:cNvPr>
              <p:cNvSpPr txBox="1"/>
              <p:nvPr/>
            </p:nvSpPr>
            <p:spPr>
              <a:xfrm>
                <a:off x="600781" y="1439982"/>
                <a:ext cx="18403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6BB67B-C430-4FC2-8734-947B51B23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81" y="1439982"/>
                <a:ext cx="1840312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FA023D-BCEE-4D2F-9AC3-96B929D5D1B4}"/>
                  </a:ext>
                </a:extLst>
              </p:cNvPr>
              <p:cNvSpPr txBox="1"/>
              <p:nvPr/>
            </p:nvSpPr>
            <p:spPr>
              <a:xfrm>
                <a:off x="2441093" y="1439982"/>
                <a:ext cx="17580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2(3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FA023D-BCEE-4D2F-9AC3-96B929D5D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093" y="1439982"/>
                <a:ext cx="1758045" cy="276999"/>
              </a:xfrm>
              <a:prstGeom prst="rect">
                <a:avLst/>
              </a:prstGeom>
              <a:blipFill>
                <a:blip r:embed="rId6"/>
                <a:stretch>
                  <a:fillRect l="-3460" t="-19565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3AD611-5761-491A-B439-F026F684D640}"/>
                  </a:ext>
                </a:extLst>
              </p:cNvPr>
              <p:cNvSpPr txBox="1"/>
              <p:nvPr/>
            </p:nvSpPr>
            <p:spPr>
              <a:xfrm>
                <a:off x="4362076" y="1439982"/>
                <a:ext cx="12153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3AD611-5761-491A-B439-F026F684D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076" y="1439982"/>
                <a:ext cx="1215397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CA605C-56EC-4AA9-8EA3-116C0912E694}"/>
                  </a:ext>
                </a:extLst>
              </p:cNvPr>
              <p:cNvSpPr txBox="1"/>
              <p:nvPr/>
            </p:nvSpPr>
            <p:spPr>
              <a:xfrm>
                <a:off x="333154" y="1984005"/>
                <a:ext cx="2463816" cy="217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=3−2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CA605C-56EC-4AA9-8EA3-116C0912E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54" y="1984005"/>
                <a:ext cx="2463816" cy="217111"/>
              </a:xfrm>
              <a:prstGeom prst="rect">
                <a:avLst/>
              </a:prstGeom>
              <a:blipFill>
                <a:blip r:embed="rId8"/>
                <a:stretch>
                  <a:fillRect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9F35B4-013D-4FE6-8875-EFEF6B37CFDC}"/>
                  </a:ext>
                </a:extLst>
              </p:cNvPr>
              <p:cNvSpPr txBox="1"/>
              <p:nvPr/>
            </p:nvSpPr>
            <p:spPr>
              <a:xfrm>
                <a:off x="728681" y="2374797"/>
                <a:ext cx="2674835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𝑑𝑤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(3−2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)=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9F35B4-013D-4FE6-8875-EFEF6B37C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81" y="2374797"/>
                <a:ext cx="2674835" cy="398955"/>
              </a:xfrm>
              <a:prstGeom prst="rect">
                <a:avLst/>
              </a:prstGeom>
              <a:blipFill>
                <a:blip r:embed="rId9"/>
                <a:stretch>
                  <a:fillRect l="-2283"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B7CF9B-34B7-446E-ACAD-BED8928D6E27}"/>
                  </a:ext>
                </a:extLst>
              </p:cNvPr>
              <p:cNvSpPr txBox="1"/>
              <p:nvPr/>
            </p:nvSpPr>
            <p:spPr>
              <a:xfrm>
                <a:off x="3584306" y="2315035"/>
                <a:ext cx="1521442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B7CF9B-34B7-446E-ACAD-BED8928D6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306" y="2315035"/>
                <a:ext cx="1521442" cy="57227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F257CC-CF31-4028-AED3-3E8AADA0A68B}"/>
                  </a:ext>
                </a:extLst>
              </p:cNvPr>
              <p:cNvSpPr txBox="1"/>
              <p:nvPr/>
            </p:nvSpPr>
            <p:spPr>
              <a:xfrm>
                <a:off x="5286538" y="2288137"/>
                <a:ext cx="2120389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3−2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F257CC-CF31-4028-AED3-3E8AADA0A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538" y="2288137"/>
                <a:ext cx="2120389" cy="57227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0141A7-4718-4542-BA21-B6AA22D14923}"/>
                  </a:ext>
                </a:extLst>
              </p:cNvPr>
              <p:cNvSpPr txBox="1"/>
              <p:nvPr/>
            </p:nvSpPr>
            <p:spPr>
              <a:xfrm>
                <a:off x="7587717" y="2231296"/>
                <a:ext cx="980076" cy="60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3−2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0141A7-4718-4542-BA21-B6AA22D14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717" y="2231296"/>
                <a:ext cx="980076" cy="60766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E88B5FF-C5C5-4CB4-AC24-08BEE793C816}"/>
                  </a:ext>
                </a:extLst>
              </p:cNvPr>
              <p:cNvSpPr/>
              <p:nvPr/>
            </p:nvSpPr>
            <p:spPr>
              <a:xfrm>
                <a:off x="235670" y="3031972"/>
                <a:ext cx="7868239" cy="640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8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Power Rule:</a:t>
                </a: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If </a:t>
                </a:r>
                <a:r>
                  <a:rPr lang="en-US" sz="1800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</a:t>
                </a: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differentiable function of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</m:t>
                    </m:r>
                    <m:r>
                      <a:rPr lang="en-US" sz="1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E88B5FF-C5C5-4CB4-AC24-08BEE793C8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70" y="3031972"/>
                <a:ext cx="7868239" cy="640945"/>
              </a:xfrm>
              <a:prstGeom prst="rect">
                <a:avLst/>
              </a:prstGeom>
              <a:blipFill>
                <a:blip r:embed="rId13"/>
                <a:stretch>
                  <a:fillRect l="-698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EAFB51-CFD6-4C95-B370-CC8CEE762F47}"/>
                  </a:ext>
                </a:extLst>
              </p:cNvPr>
              <p:cNvSpPr/>
              <p:nvPr/>
            </p:nvSpPr>
            <p:spPr>
              <a:xfrm>
                <a:off x="235670" y="3672917"/>
                <a:ext cx="2187715" cy="491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Example2</a:t>
                </a:r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EAFB51-CFD6-4C95-B370-CC8CEE762F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70" y="3672917"/>
                <a:ext cx="2187715" cy="491288"/>
              </a:xfrm>
              <a:prstGeom prst="rect">
                <a:avLst/>
              </a:prstGeom>
              <a:blipFill>
                <a:blip r:embed="rId14"/>
                <a:stretch>
                  <a:fillRect l="-3064" t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6B9C86-54FA-40C9-838E-E5E31A30EBC3}"/>
                  </a:ext>
                </a:extLst>
              </p:cNvPr>
              <p:cNvSpPr txBox="1"/>
              <p:nvPr/>
            </p:nvSpPr>
            <p:spPr>
              <a:xfrm>
                <a:off x="105956" y="4251706"/>
                <a:ext cx="196592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96B9C86-54FA-40C9-838E-E5E31A30E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6" y="4251706"/>
                <a:ext cx="1965923" cy="215444"/>
              </a:xfrm>
              <a:prstGeom prst="rect">
                <a:avLst/>
              </a:prstGeom>
              <a:blipFill>
                <a:blip r:embed="rId15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CC46BAA-9EE3-4974-9A69-D6ECB90CB95D}"/>
                  </a:ext>
                </a:extLst>
              </p:cNvPr>
              <p:cNvSpPr txBox="1"/>
              <p:nvPr/>
            </p:nvSpPr>
            <p:spPr>
              <a:xfrm>
                <a:off x="2313300" y="4213498"/>
                <a:ext cx="3373680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−3)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CC46BAA-9EE3-4974-9A69-D6ECB90CB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300" y="4213498"/>
                <a:ext cx="3373680" cy="398955"/>
              </a:xfrm>
              <a:prstGeom prst="rect">
                <a:avLst/>
              </a:prstGeom>
              <a:blipFill>
                <a:blip r:embed="rId16"/>
                <a:stretch>
                  <a:fillRect l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29C5B4D-C9A5-4212-A752-9D90EA5B7B0C}"/>
                  </a:ext>
                </a:extLst>
              </p:cNvPr>
              <p:cNvSpPr txBox="1"/>
              <p:nvPr/>
            </p:nvSpPr>
            <p:spPr>
              <a:xfrm>
                <a:off x="-9867" y="4693040"/>
                <a:ext cx="1398909" cy="63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29C5B4D-C9A5-4212-A752-9D90EA5B7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867" y="4693040"/>
                <a:ext cx="1398909" cy="63652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6E2B7A90-3217-4761-965C-1F16E98CA84B}"/>
              </a:ext>
            </a:extLst>
          </p:cNvPr>
          <p:cNvSpPr txBox="1"/>
          <p:nvPr/>
        </p:nvSpPr>
        <p:spPr>
          <a:xfrm>
            <a:off x="1626214" y="4955774"/>
            <a:ext cx="1530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simplify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6C35FFF-5471-44E9-A513-0045C288A786}"/>
                  </a:ext>
                </a:extLst>
              </p:cNvPr>
              <p:cNvSpPr txBox="1"/>
              <p:nvPr/>
            </p:nvSpPr>
            <p:spPr>
              <a:xfrm>
                <a:off x="3071129" y="4909223"/>
                <a:ext cx="1616083" cy="4158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6C35FFF-5471-44E9-A513-0045C288A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129" y="4909223"/>
                <a:ext cx="1616083" cy="41588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A0E4E8-C86C-4EFF-88FC-72EDE8D2F238}"/>
                  </a:ext>
                </a:extLst>
              </p:cNvPr>
              <p:cNvSpPr txBox="1"/>
              <p:nvPr/>
            </p:nvSpPr>
            <p:spPr>
              <a:xfrm>
                <a:off x="4716065" y="4903094"/>
                <a:ext cx="3589957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(1−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A0E4E8-C86C-4EFF-88FC-72EDE8D2F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65" y="4903094"/>
                <a:ext cx="3589957" cy="525913"/>
              </a:xfrm>
              <a:prstGeom prst="rect">
                <a:avLst/>
              </a:prstGeom>
              <a:blipFill>
                <a:blip r:embed="rId19"/>
                <a:stretch>
                  <a:fillRect t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6525957-685F-48CE-97A3-457C7FD13792}"/>
                  </a:ext>
                </a:extLst>
              </p:cNvPr>
              <p:cNvSpPr txBox="1"/>
              <p:nvPr/>
            </p:nvSpPr>
            <p:spPr>
              <a:xfrm>
                <a:off x="482687" y="5884619"/>
                <a:ext cx="3306226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1+3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6525957-685F-48CE-97A3-457C7FD13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87" y="5884619"/>
                <a:ext cx="3306226" cy="525913"/>
              </a:xfrm>
              <a:prstGeom prst="rect">
                <a:avLst/>
              </a:prstGeom>
              <a:blipFill>
                <a:blip r:embed="rId20"/>
                <a:stretch>
                  <a:fillRect t="-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CF492A-F018-4F34-851D-C7320B07A2B9}"/>
                  </a:ext>
                </a:extLst>
              </p:cNvPr>
              <p:cNvSpPr txBox="1"/>
              <p:nvPr/>
            </p:nvSpPr>
            <p:spPr>
              <a:xfrm>
                <a:off x="3788913" y="5631608"/>
                <a:ext cx="1106521" cy="1061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2  </m:t>
                          </m:r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CF492A-F018-4F34-851D-C7320B07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913" y="5631608"/>
                <a:ext cx="1106521" cy="106131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125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2456CF2-25CD-4537-AECA-F86A895C3DBC}"/>
              </a:ext>
            </a:extLst>
          </p:cNvPr>
          <p:cNvSpPr txBox="1">
            <a:spLocks/>
          </p:cNvSpPr>
          <p:nvPr/>
        </p:nvSpPr>
        <p:spPr>
          <a:xfrm>
            <a:off x="397566" y="1576202"/>
            <a:ext cx="214993" cy="3774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If</a:t>
            </a:r>
            <a:endParaRPr lang="en-IN" sz="2400" dirty="0"/>
          </a:p>
        </p:txBody>
      </p:sp>
      <p:graphicFrame>
        <p:nvGraphicFramePr>
          <p:cNvPr id="3" name="Object 2" descr="y equals left parenthesis x squared minus 4 right parenthesis super 5 baseline left parenthesis 3 x plus 5 right parenthesis super 4.">
            <a:extLst>
              <a:ext uri="{FF2B5EF4-FFF2-40B4-BE49-F238E27FC236}">
                <a16:creationId xmlns:a16="http://schemas.microsoft.com/office/drawing/2014/main" id="{23A75FFD-A19A-41FB-93A2-7384711C24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818066"/>
              </p:ext>
            </p:extLst>
          </p:nvPr>
        </p:nvGraphicFramePr>
        <p:xfrm>
          <a:off x="691613" y="1566863"/>
          <a:ext cx="2001838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5" name="Equation" r:id="rId3" imgW="1320480" imgH="228600" progId="Equation.DSMT4">
                  <p:embed/>
                </p:oleObj>
              </mc:Choice>
              <mc:Fallback>
                <p:oleObj name="Equation" r:id="rId3" imgW="1320480" imgH="228600" progId="Equation.DSMT4">
                  <p:embed/>
                  <p:pic>
                    <p:nvPicPr>
                      <p:cNvPr id="5" name="Object 4" descr="y equals left parenthesis x squared minus 4 right parenthesis super 5 baseline left parenthesis 3 x plus 5 right parenthesis super 4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613" y="1566863"/>
                        <a:ext cx="2001838" cy="363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7D99F98-D1E6-480F-A87F-B93BE968127A}"/>
              </a:ext>
            </a:extLst>
          </p:cNvPr>
          <p:cNvSpPr txBox="1">
            <a:spLocks/>
          </p:cNvSpPr>
          <p:nvPr/>
        </p:nvSpPr>
        <p:spPr>
          <a:xfrm>
            <a:off x="2728963" y="1576202"/>
            <a:ext cx="546051" cy="3774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find</a:t>
            </a:r>
            <a:endParaRPr lang="en-IN" sz="2400" dirty="0"/>
          </a:p>
        </p:txBody>
      </p:sp>
      <p:graphicFrame>
        <p:nvGraphicFramePr>
          <p:cNvPr id="5" name="Object 4" descr="y prime.">
            <a:extLst>
              <a:ext uri="{FF2B5EF4-FFF2-40B4-BE49-F238E27FC236}">
                <a16:creationId xmlns:a16="http://schemas.microsoft.com/office/drawing/2014/main" id="{3AC18D4C-2838-4360-8BF5-1CF14327AB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529907"/>
              </p:ext>
            </p:extLst>
          </p:nvPr>
        </p:nvGraphicFramePr>
        <p:xfrm>
          <a:off x="3310526" y="1585913"/>
          <a:ext cx="2889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6" name="Equation" r:id="rId5" imgW="190440" imgH="203040" progId="Equation.DSMT4">
                  <p:embed/>
                </p:oleObj>
              </mc:Choice>
              <mc:Fallback>
                <p:oleObj name="Equation" r:id="rId5" imgW="190440" imgH="203040" progId="Equation.DSMT4">
                  <p:embed/>
                  <p:pic>
                    <p:nvPicPr>
                      <p:cNvPr id="7" name="Object 6" descr="y prime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0526" y="1585913"/>
                        <a:ext cx="288925" cy="32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ADCD54-D03E-4D59-9AAC-E19143D9410C}"/>
              </a:ext>
            </a:extLst>
          </p:cNvPr>
          <p:cNvSpPr txBox="1">
            <a:spLocks/>
          </p:cNvSpPr>
          <p:nvPr/>
        </p:nvSpPr>
        <p:spPr>
          <a:xfrm>
            <a:off x="415322" y="2042375"/>
            <a:ext cx="5488328" cy="3774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Solution: We first apply the product rule:</a:t>
            </a:r>
            <a:endParaRPr lang="en-IN" sz="2400" dirty="0"/>
          </a:p>
        </p:txBody>
      </p:sp>
      <p:graphicFrame>
        <p:nvGraphicFramePr>
          <p:cNvPr id="7" name="Object 6" descr="Calculation to simplify y prime.&#10;Long description is available in notes, press F6">
            <a:extLst>
              <a:ext uri="{FF2B5EF4-FFF2-40B4-BE49-F238E27FC236}">
                <a16:creationId xmlns:a16="http://schemas.microsoft.com/office/drawing/2014/main" id="{F9BBDCE0-CE4B-4F42-92D8-E63BC76662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965865"/>
              </p:ext>
            </p:extLst>
          </p:nvPr>
        </p:nvGraphicFramePr>
        <p:xfrm>
          <a:off x="407091" y="2538413"/>
          <a:ext cx="471646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7" name="Equation" r:id="rId7" imgW="3111480" imgH="393480" progId="Equation.DSMT4">
                  <p:embed/>
                </p:oleObj>
              </mc:Choice>
              <mc:Fallback>
                <p:oleObj name="Equation" r:id="rId7" imgW="3111480" imgH="393480" progId="Equation.DSMT4">
                  <p:embed/>
                  <p:pic>
                    <p:nvPicPr>
                      <p:cNvPr id="9" name="Object 8" descr="Calculation to simplify y prime.&#10;Long description is available in notes, press F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91" y="2538413"/>
                        <a:ext cx="4716463" cy="625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FD129E7-A306-4C90-BF33-1E432B113FD3}"/>
              </a:ext>
            </a:extLst>
          </p:cNvPr>
          <p:cNvSpPr txBox="1">
            <a:spLocks/>
          </p:cNvSpPr>
          <p:nvPr/>
        </p:nvSpPr>
        <p:spPr>
          <a:xfrm>
            <a:off x="415322" y="3358515"/>
            <a:ext cx="3828204" cy="3774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Now we use the power rule:</a:t>
            </a:r>
            <a:endParaRPr lang="en-IN" sz="2400" dirty="0"/>
          </a:p>
        </p:txBody>
      </p:sp>
      <p:graphicFrame>
        <p:nvGraphicFramePr>
          <p:cNvPr id="9" name="Object 8" descr="Calculation to simplify y prime.&#10;Long description is available in notes, press F6">
            <a:extLst>
              <a:ext uri="{FF2B5EF4-FFF2-40B4-BE49-F238E27FC236}">
                <a16:creationId xmlns:a16="http://schemas.microsoft.com/office/drawing/2014/main" id="{29117989-12B7-476C-83CB-90FFBA3BA2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378140"/>
              </p:ext>
            </p:extLst>
          </p:nvPr>
        </p:nvGraphicFramePr>
        <p:xfrm>
          <a:off x="404813" y="3771353"/>
          <a:ext cx="519747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8" name="Equation" r:id="rId9" imgW="3429000" imgH="304560" progId="Equation.DSMT4">
                  <p:embed/>
                </p:oleObj>
              </mc:Choice>
              <mc:Fallback>
                <p:oleObj name="Equation" r:id="rId9" imgW="3429000" imgH="304560" progId="Equation.DSMT4">
                  <p:embed/>
                  <p:pic>
                    <p:nvPicPr>
                      <p:cNvPr id="12" name="Object 11" descr="Calculation to simplify y prime.&#10;Long description is available in notes, press F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3771353"/>
                        <a:ext cx="5197475" cy="484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 descr="Calculation to simplify y prime.&#10;Long description is available in notes, press F6">
            <a:extLst>
              <a:ext uri="{FF2B5EF4-FFF2-40B4-BE49-F238E27FC236}">
                <a16:creationId xmlns:a16="http://schemas.microsoft.com/office/drawing/2014/main" id="{5B9DA9DC-FDB0-402A-9946-01BB334038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652633"/>
              </p:ext>
            </p:extLst>
          </p:nvPr>
        </p:nvGraphicFramePr>
        <p:xfrm>
          <a:off x="620723" y="4293491"/>
          <a:ext cx="402272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9" name="Equation" r:id="rId11" imgW="2654280" imgH="279360" progId="Equation.DSMT4">
                  <p:embed/>
                </p:oleObj>
              </mc:Choice>
              <mc:Fallback>
                <p:oleObj name="Equation" r:id="rId11" imgW="2654280" imgH="279360" progId="Equation.DSMT4">
                  <p:embed/>
                  <p:pic>
                    <p:nvPicPr>
                      <p:cNvPr id="13" name="Object 12" descr="Calculation to simplify y prime.&#10;Long description is available in notes, press F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23" y="4293491"/>
                        <a:ext cx="4022725" cy="442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 descr="Calculation to simplify y prime.&#10;Long description is available in notes, press F6">
            <a:extLst>
              <a:ext uri="{FF2B5EF4-FFF2-40B4-BE49-F238E27FC236}">
                <a16:creationId xmlns:a16="http://schemas.microsoft.com/office/drawing/2014/main" id="{4D4C10F5-F1C1-4157-B4EB-81A190BDAA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402985"/>
              </p:ext>
            </p:extLst>
          </p:nvPr>
        </p:nvGraphicFramePr>
        <p:xfrm>
          <a:off x="626301" y="4788517"/>
          <a:ext cx="3792537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0" name="Equation" r:id="rId13" imgW="2501640" imgH="228600" progId="Equation.DSMT4">
                  <p:embed/>
                </p:oleObj>
              </mc:Choice>
              <mc:Fallback>
                <p:oleObj name="Equation" r:id="rId13" imgW="2501640" imgH="228600" progId="Equation.DSMT4">
                  <p:embed/>
                  <p:pic>
                    <p:nvPicPr>
                      <p:cNvPr id="14" name="Object 13" descr="Calculation to simplify y prime.&#10;Long description is available in notes, press F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301" y="4788517"/>
                        <a:ext cx="3792537" cy="363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 descr="Calculation to simplify y prime.&#10;Long description is available in notes, press F6">
            <a:extLst>
              <a:ext uri="{FF2B5EF4-FFF2-40B4-BE49-F238E27FC236}">
                <a16:creationId xmlns:a16="http://schemas.microsoft.com/office/drawing/2014/main" id="{D975E8F6-C608-4ACF-94BD-2D6A0D344D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538378"/>
              </p:ext>
            </p:extLst>
          </p:nvPr>
        </p:nvGraphicFramePr>
        <p:xfrm>
          <a:off x="627526" y="5199185"/>
          <a:ext cx="3309937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1" name="Equation" r:id="rId15" imgW="2184120" imgH="228600" progId="Equation.DSMT4">
                  <p:embed/>
                </p:oleObj>
              </mc:Choice>
              <mc:Fallback>
                <p:oleObj name="Equation" r:id="rId15" imgW="2184120" imgH="228600" progId="Equation.DSMT4">
                  <p:embed/>
                  <p:pic>
                    <p:nvPicPr>
                      <p:cNvPr id="15" name="Object 14" descr="Calculation to simplify y prime.&#10;Long description is available in notes, press F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526" y="5199185"/>
                        <a:ext cx="3309937" cy="363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1CFDECDA-061A-4596-996E-9EB0D9E68F79}"/>
              </a:ext>
            </a:extLst>
          </p:cNvPr>
          <p:cNvSpPr/>
          <p:nvPr/>
        </p:nvSpPr>
        <p:spPr>
          <a:xfrm>
            <a:off x="1958638" y="488380"/>
            <a:ext cx="5186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7FA3"/>
                </a:solidFill>
              </a:rPr>
              <a:t>Example   Differentiating a Product of Powers</a:t>
            </a:r>
          </a:p>
        </p:txBody>
      </p:sp>
    </p:spTree>
    <p:extLst>
      <p:ext uri="{BB962C8B-B14F-4D97-AF65-F5344CB8AC3E}">
        <p14:creationId xmlns:p14="http://schemas.microsoft.com/office/powerpoint/2010/main" val="375932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C12724-D305-4B6F-AB66-602BB96CE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59" y="1796771"/>
            <a:ext cx="8926695" cy="9658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9A13E8-2556-462D-AD5C-9B570B7B9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15" y="2673263"/>
            <a:ext cx="153227" cy="328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5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B83084F-326B-48D5-944A-BFCDBCB220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237342"/>
              </p:ext>
            </p:extLst>
          </p:nvPr>
        </p:nvGraphicFramePr>
        <p:xfrm>
          <a:off x="2539946" y="2762643"/>
          <a:ext cx="5625782" cy="3863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4" name="Bitmap Image" r:id="rId4" imgW="7923810" imgH="5439534" progId="Paint.Picture">
                  <p:embed/>
                </p:oleObj>
              </mc:Choice>
              <mc:Fallback>
                <p:oleObj name="Bitmap Image" r:id="rId4" imgW="7923810" imgH="5439534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B83084F-326B-48D5-944A-BFCDBCB220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9946" y="2762643"/>
                        <a:ext cx="5625782" cy="386348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9E0CB4D-A7B8-4278-BECB-B0D86DE0EC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0289"/>
            <a:ext cx="8621681" cy="124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5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412F3A-3CFE-4529-9419-B3906B822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33" y="365587"/>
            <a:ext cx="8436486" cy="18982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9CB7BE-0E28-4D0A-8BBD-10FD7858D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072" y="3693032"/>
            <a:ext cx="3882702" cy="14955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89CC01-E6DE-4B0D-9E08-723ED8873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96" y="5200553"/>
            <a:ext cx="8407723" cy="9491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090DE6-C15B-403F-9BAA-F46EAE008B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136" y="2527829"/>
            <a:ext cx="8407728" cy="90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3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8BA582-45A4-4841-A239-AAFAE9090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82" y="332318"/>
            <a:ext cx="6773782" cy="13323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DB3792-3AE9-40CC-ACBE-C6E38AD39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43" y="1842688"/>
            <a:ext cx="5929595" cy="48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C51DE3-F975-4E76-9063-2441F5B86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22" y="3175068"/>
            <a:ext cx="6590706" cy="23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2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C08CFD7F-DBE9-4299-8B84-0501AD240C90}"/>
              </a:ext>
            </a:extLst>
          </p:cNvPr>
          <p:cNvSpPr txBox="1">
            <a:spLocks/>
          </p:cNvSpPr>
          <p:nvPr/>
        </p:nvSpPr>
        <p:spPr>
          <a:xfrm>
            <a:off x="407753" y="928450"/>
            <a:ext cx="8377471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>
                <a:solidFill>
                  <a:srgbClr val="007FA3"/>
                </a:solidFill>
              </a:rPr>
              <a:t>Example 1 – Finding the Slope of a Tangent Line</a:t>
            </a:r>
            <a:endParaRPr lang="en-US" sz="2400" b="1" dirty="0">
              <a:solidFill>
                <a:srgbClr val="007FA3"/>
              </a:solidFill>
            </a:endParaRP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D86B52F2-3F3B-416D-8ED3-6BE5A3C1BE39}"/>
              </a:ext>
            </a:extLst>
          </p:cNvPr>
          <p:cNvSpPr txBox="1">
            <a:spLocks/>
          </p:cNvSpPr>
          <p:nvPr/>
        </p:nvSpPr>
        <p:spPr>
          <a:xfrm>
            <a:off x="388832" y="1454746"/>
            <a:ext cx="6134515" cy="38347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Find the slope of the tangent line to the curve</a:t>
            </a:r>
            <a:endParaRPr lang="en-US" sz="2400" dirty="0"/>
          </a:p>
        </p:txBody>
      </p:sp>
      <p:graphicFrame>
        <p:nvGraphicFramePr>
          <p:cNvPr id="4" name="Object 3" descr="y equals f left parenthesis x right parenthesis equals x squared.">
            <a:extLst>
              <a:ext uri="{FF2B5EF4-FFF2-40B4-BE49-F238E27FC236}">
                <a16:creationId xmlns:a16="http://schemas.microsoft.com/office/drawing/2014/main" id="{3E23BC14-9EEF-445E-980A-212EB69FB7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135498"/>
              </p:ext>
            </p:extLst>
          </p:nvPr>
        </p:nvGraphicFramePr>
        <p:xfrm>
          <a:off x="6627725" y="1420346"/>
          <a:ext cx="1658938" cy="452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8" name="Equation" r:id="rId3" imgW="838080" imgH="228600" progId="Equation.DSMT4">
                  <p:embed/>
                </p:oleObj>
              </mc:Choice>
              <mc:Fallback>
                <p:oleObj name="Equation" r:id="rId3" imgW="838080" imgH="228600" progId="Equation.DSMT4">
                  <p:embed/>
                  <p:pic>
                    <p:nvPicPr>
                      <p:cNvPr id="13" name="Object 12" descr="y equals f left parenthesis x right parenthesis equals x squared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725" y="1420346"/>
                        <a:ext cx="1658938" cy="4522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0B4227-0B97-4433-80DF-A6DB3D275FC4}"/>
              </a:ext>
            </a:extLst>
          </p:cNvPr>
          <p:cNvSpPr txBox="1">
            <a:spLocks/>
          </p:cNvSpPr>
          <p:nvPr/>
        </p:nvSpPr>
        <p:spPr>
          <a:xfrm>
            <a:off x="397567" y="1924933"/>
            <a:ext cx="8387657" cy="94081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at the point (1, 1).</a:t>
            </a:r>
          </a:p>
          <a:p>
            <a:r>
              <a:rPr lang="en-US" sz="2400"/>
              <a:t>Solution: The slope is</a:t>
            </a:r>
            <a:endParaRPr lang="en-IN" sz="2400" dirty="0"/>
          </a:p>
        </p:txBody>
      </p:sp>
      <p:graphicFrame>
        <p:nvGraphicFramePr>
          <p:cNvPr id="6" name="Object 5" descr="limit as h approaches 0 start fraction f left parenthesis 1 plus h right parenthesis minus f left parenthesis 1 right parenthesis over h end fraction.">
            <a:extLst>
              <a:ext uri="{FF2B5EF4-FFF2-40B4-BE49-F238E27FC236}">
                <a16:creationId xmlns:a16="http://schemas.microsoft.com/office/drawing/2014/main" id="{105EA17C-1E52-4715-853F-6C10F01093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965707"/>
              </p:ext>
            </p:extLst>
          </p:nvPr>
        </p:nvGraphicFramePr>
        <p:xfrm>
          <a:off x="1529961" y="2951572"/>
          <a:ext cx="1865288" cy="67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9" name="Equation" r:id="rId5" imgW="1168200" imgH="419040" progId="Equation.DSMT4">
                  <p:embed/>
                </p:oleObj>
              </mc:Choice>
              <mc:Fallback>
                <p:oleObj name="Equation" r:id="rId5" imgW="1168200" imgH="419040" progId="Equation.DSMT4">
                  <p:embed/>
                  <p:pic>
                    <p:nvPicPr>
                      <p:cNvPr id="14" name="Object 13" descr="limit as h approaches 0 start fraction f left parenthesis 1 plus h right parenthesis minus f left parenthesis 1 right parenthesis over h end fraction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9961" y="2951572"/>
                        <a:ext cx="1865288" cy="67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Equals limit as h approaches 0 start fraction left parenthesis 1 plus h right parenthesis squared minus left parenthesis 1 right parenthesis squared over h end fraction.">
            <a:extLst>
              <a:ext uri="{FF2B5EF4-FFF2-40B4-BE49-F238E27FC236}">
                <a16:creationId xmlns:a16="http://schemas.microsoft.com/office/drawing/2014/main" id="{43BFAFD4-3C1B-4D27-A1EA-012AD83D75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26997"/>
              </p:ext>
            </p:extLst>
          </p:nvPr>
        </p:nvGraphicFramePr>
        <p:xfrm>
          <a:off x="1922434" y="3677813"/>
          <a:ext cx="1924335" cy="724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0" name="Equation" r:id="rId7" imgW="1180800" imgH="444240" progId="Equation.DSMT4">
                  <p:embed/>
                </p:oleObj>
              </mc:Choice>
              <mc:Fallback>
                <p:oleObj name="Equation" r:id="rId7" imgW="1180800" imgH="444240" progId="Equation.DSMT4">
                  <p:embed/>
                  <p:pic>
                    <p:nvPicPr>
                      <p:cNvPr id="16" name="Object 15" descr="Equals limit as h approaches 0 start fraction left parenthesis 1 plus h right parenthesis squared minus left parenthesis 1 right parenthesis squared over h end fraction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434" y="3677813"/>
                        <a:ext cx="1924335" cy="7243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Equals limit as h approaches 0 start fraction 1 plus 2 h plus h squared minus 1 over h end fraction.">
            <a:extLst>
              <a:ext uri="{FF2B5EF4-FFF2-40B4-BE49-F238E27FC236}">
                <a16:creationId xmlns:a16="http://schemas.microsoft.com/office/drawing/2014/main" id="{1E634E71-CB77-4E7D-A002-5FA4E8E0B2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879037"/>
              </p:ext>
            </p:extLst>
          </p:nvPr>
        </p:nvGraphicFramePr>
        <p:xfrm>
          <a:off x="1915149" y="4494744"/>
          <a:ext cx="1883941" cy="655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1" name="Equation" r:id="rId9" imgW="1168200" imgH="406080" progId="Equation.DSMT4">
                  <p:embed/>
                </p:oleObj>
              </mc:Choice>
              <mc:Fallback>
                <p:oleObj name="Equation" r:id="rId9" imgW="1168200" imgH="406080" progId="Equation.DSMT4">
                  <p:embed/>
                  <p:pic>
                    <p:nvPicPr>
                      <p:cNvPr id="17" name="Object 16" descr="Equals limit as h approaches 0 start fraction 1 plus 2 h plus h squared minus 1 over h end fraction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5149" y="4494744"/>
                        <a:ext cx="1883941" cy="6559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 descr="Continued solution for finding slope.&#10;Long description is available in notes, press F6">
            <a:extLst>
              <a:ext uri="{FF2B5EF4-FFF2-40B4-BE49-F238E27FC236}">
                <a16:creationId xmlns:a16="http://schemas.microsoft.com/office/drawing/2014/main" id="{19F8F5C8-6D71-4EE0-AAA3-088E5BD6A0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794036"/>
              </p:ext>
            </p:extLst>
          </p:nvPr>
        </p:nvGraphicFramePr>
        <p:xfrm>
          <a:off x="1922434" y="5234034"/>
          <a:ext cx="4345835" cy="66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2" name="Equation" r:id="rId11" imgW="2641320" imgH="406080" progId="Equation.DSMT4">
                  <p:embed/>
                </p:oleObj>
              </mc:Choice>
              <mc:Fallback>
                <p:oleObj name="Equation" r:id="rId11" imgW="2641320" imgH="406080" progId="Equation.DSMT4">
                  <p:embed/>
                  <p:pic>
                    <p:nvPicPr>
                      <p:cNvPr id="18" name="Object 17" descr="Continued solution for finding slope.&#10;Long description is available in notes, press F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434" y="5234034"/>
                        <a:ext cx="4345835" cy="669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523136E-9CBD-4A50-979F-5036BBBE51F3}"/>
              </a:ext>
            </a:extLst>
          </p:cNvPr>
          <p:cNvSpPr txBox="1">
            <a:spLocks/>
          </p:cNvSpPr>
          <p:nvPr/>
        </p:nvSpPr>
        <p:spPr>
          <a:xfrm>
            <a:off x="395358" y="5959901"/>
            <a:ext cx="3931545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Therefore, the tangent line to</a:t>
            </a:r>
            <a:endParaRPr lang="en-IN" sz="2400" dirty="0"/>
          </a:p>
        </p:txBody>
      </p:sp>
      <p:graphicFrame>
        <p:nvGraphicFramePr>
          <p:cNvPr id="11" name="Object 10" descr="y equals x squared.">
            <a:extLst>
              <a:ext uri="{FF2B5EF4-FFF2-40B4-BE49-F238E27FC236}">
                <a16:creationId xmlns:a16="http://schemas.microsoft.com/office/drawing/2014/main" id="{37FDA570-E544-4DB4-BD1F-D5926C77B3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857576"/>
              </p:ext>
            </p:extLst>
          </p:nvPr>
        </p:nvGraphicFramePr>
        <p:xfrm>
          <a:off x="4421168" y="5933080"/>
          <a:ext cx="8445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3" name="Equation" r:id="rId13" imgW="469800" imgH="228600" progId="Equation.DSMT4">
                  <p:embed/>
                </p:oleObj>
              </mc:Choice>
              <mc:Fallback>
                <p:oleObj name="Equation" r:id="rId13" imgW="469800" imgH="228600" progId="Equation.DSMT4">
                  <p:embed/>
                  <p:pic>
                    <p:nvPicPr>
                      <p:cNvPr id="19" name="Object 18" descr="y equals x squared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68" y="5933080"/>
                        <a:ext cx="844550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1DD705D9-1228-4D7B-B7DD-BAED64368C6C}"/>
              </a:ext>
            </a:extLst>
          </p:cNvPr>
          <p:cNvSpPr txBox="1">
            <a:spLocks/>
          </p:cNvSpPr>
          <p:nvPr/>
        </p:nvSpPr>
        <p:spPr>
          <a:xfrm>
            <a:off x="5326142" y="5976496"/>
            <a:ext cx="2762056" cy="36622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at (1,1) has slope 2.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360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71DC99-A1FB-4ECD-924D-27ADEDA72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1" y="0"/>
            <a:ext cx="9059037" cy="7263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D3DD3C-5EBA-43EB-9EA0-DB03951BD776}"/>
              </a:ext>
            </a:extLst>
          </p:cNvPr>
          <p:cNvSpPr/>
          <p:nvPr/>
        </p:nvSpPr>
        <p:spPr>
          <a:xfrm>
            <a:off x="63906" y="730250"/>
            <a:ext cx="84202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Solution:</a:t>
            </a:r>
            <a:endParaRPr lang="en-US" sz="10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2E4994-0C3D-46C2-8EF9-D1BBEB122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67" y="948341"/>
            <a:ext cx="2864024" cy="778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301F3A-B9FB-4725-B34A-A4024C076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925" y="979470"/>
            <a:ext cx="2231034" cy="7471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3F15AF-8D0F-4C8B-A37F-382CEB6C1B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214" y="909997"/>
            <a:ext cx="2936663" cy="819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891667-261D-4154-8D83-4CCB7434D8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3891" y="970250"/>
            <a:ext cx="1878220" cy="7990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6047A3-D666-4391-99A1-2DEF9AF25E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219" y="1490284"/>
            <a:ext cx="1732942" cy="7575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25F584-60F6-46ED-8A11-7493C32599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6225" y="1583675"/>
            <a:ext cx="2417820" cy="6641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B4493D-F1C4-419B-8DC1-97C742C683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215699"/>
            <a:ext cx="9017529" cy="74713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C81CE65-779D-4C72-B823-97311E108CE4}"/>
              </a:ext>
            </a:extLst>
          </p:cNvPr>
          <p:cNvSpPr/>
          <p:nvPr/>
        </p:nvSpPr>
        <p:spPr>
          <a:xfrm>
            <a:off x="142212" y="3029458"/>
            <a:ext cx="882014" cy="305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Solution:</a:t>
            </a:r>
            <a:r>
              <a:rPr lang="en-US" sz="105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DFED9DF-8693-46FA-9C48-C8F31C3584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93" y="3194847"/>
            <a:ext cx="2947042" cy="7678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AA5940D-954E-4BED-83F2-9547F26A96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22874" y="3138544"/>
            <a:ext cx="2542341" cy="8301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8FE5E9-CA5E-4830-B039-AD62F95944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60199" y="3163717"/>
            <a:ext cx="3683801" cy="7990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CD0FE3-4959-4312-B9F7-60CAB8BD1D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186" y="3919849"/>
            <a:ext cx="4897897" cy="9027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1ED8167-B089-4433-ADB5-20E1465099A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3219" y="4744044"/>
            <a:ext cx="3206462" cy="8301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4485381-6974-42C7-BAF4-5280435229F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92011" y="4832513"/>
            <a:ext cx="3154579" cy="8716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7305D18-2421-4F6B-BADF-FE099C88024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8536" y="5773786"/>
            <a:ext cx="3268726" cy="84053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48FB876-0AB7-4AD1-97F8-5BA49C4A846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71178" y="5756875"/>
            <a:ext cx="3154578" cy="8093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B4DDB77-FA49-4D5A-93F2-B0C86AC54DD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87353" y="5668411"/>
            <a:ext cx="1317867" cy="9442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9F38048-0A63-47E0-BBCE-4CE79D0F34A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01900" y="5735461"/>
            <a:ext cx="2334803" cy="83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1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280918-CF11-46A0-97EF-F52C105F4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9" y="75955"/>
            <a:ext cx="7768304" cy="8172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B6C610-7A05-4A4D-BEBA-768C379AA5A7}"/>
              </a:ext>
            </a:extLst>
          </p:cNvPr>
          <p:cNvSpPr/>
          <p:nvPr/>
        </p:nvSpPr>
        <p:spPr>
          <a:xfrm>
            <a:off x="22929" y="863554"/>
            <a:ext cx="933441" cy="305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Solution:</a:t>
            </a:r>
            <a:r>
              <a:rPr lang="en-US" sz="105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8A0D61-6A7D-4326-9C01-F1E2A7C9E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325" y="1101387"/>
            <a:ext cx="1966773" cy="8441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BDD1B3-30A9-445E-AD24-B32432579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77" y="1288757"/>
            <a:ext cx="2981592" cy="7004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CD6D0B-ED98-42FC-943D-E1E0CC10E0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1222" y="1078935"/>
            <a:ext cx="1939831" cy="8890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1E8812-5D21-4C5B-8A5B-31B5F5B91B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6430" y="1351621"/>
            <a:ext cx="1957793" cy="5747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A33593-3081-4354-A916-AD7CFC4454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304" y="2039870"/>
            <a:ext cx="1733275" cy="6555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6E7C4F-E969-49FD-B89B-AA7126E5BE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2712" y="2092630"/>
            <a:ext cx="1158510" cy="6915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CA79060-556B-4F93-BB16-8A2DCA6F9341}"/>
                  </a:ext>
                </a:extLst>
              </p:cNvPr>
              <p:cNvSpPr/>
              <p:nvPr/>
            </p:nvSpPr>
            <p:spPr>
              <a:xfrm>
                <a:off x="2521130" y="2158155"/>
                <a:ext cx="1331582" cy="661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+0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CA79060-556B-4F93-BB16-8A2DCA6F93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130" y="2158155"/>
                <a:ext cx="1331582" cy="661912"/>
              </a:xfrm>
              <a:prstGeom prst="rect">
                <a:avLst/>
              </a:prstGeom>
              <a:blipFill>
                <a:blip r:embed="rId9"/>
                <a:stretch>
                  <a:fillRect t="-12844" r="-18349" b="-55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E8EEEA03-95E7-4F5D-BC09-6CC865DBDE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83" y="2746079"/>
            <a:ext cx="8412829" cy="6071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FC8F12-1C86-4282-9D24-89BA06C470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929" y="3433256"/>
            <a:ext cx="5145994" cy="11467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B23031F-D43C-46F0-A112-1B4678A1F0BC}"/>
              </a:ext>
            </a:extLst>
          </p:cNvPr>
          <p:cNvSpPr/>
          <p:nvPr/>
        </p:nvSpPr>
        <p:spPr>
          <a:xfrm>
            <a:off x="22929" y="4548342"/>
            <a:ext cx="799678" cy="305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Solution:</a:t>
            </a:r>
            <a:endParaRPr lang="en-US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F94404-0D10-4710-B240-D4D29617AC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00211" y="3971094"/>
            <a:ext cx="3131925" cy="6745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F5A5A62-A359-4E26-950D-E3E8DB2173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5106" y="4497445"/>
            <a:ext cx="3922134" cy="7131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DD3EEF-C16C-411B-B5CD-F00EC9019B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68597" y="5160164"/>
            <a:ext cx="1802062" cy="7516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352D335-D1C2-474C-BD39-DAAE951397D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92096" y="5157165"/>
            <a:ext cx="2042127" cy="6755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6205BAA-463E-4275-875A-6EA98CD6DD0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83426" y="6077075"/>
            <a:ext cx="2611545" cy="58783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38D84A8-E325-404F-8C7C-BDB674F5224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928" y="3410931"/>
            <a:ext cx="3478849" cy="58783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D627C40-DE71-4DB5-8C80-9B4ABE4A5EF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3423" y="4704342"/>
            <a:ext cx="3530712" cy="7343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BCA312F-A61E-437C-9099-F527E0A0961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" y="5524314"/>
            <a:ext cx="4947160" cy="119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7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4" grpId="0"/>
    </p:bldLst>
  </p:timing>
</p:sld>
</file>

<file path=ppt/theme/theme1.xml><?xml version="1.0" encoding="utf-8"?>
<a:theme xmlns:a="http://schemas.openxmlformats.org/drawingml/2006/main" name="USHE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c1bd8dc-4e40-424f-a15f-9ffcd522197f">
      <UserInfo>
        <DisplayName/>
        <AccountId xsi:nil="true"/>
        <AccountType/>
      </UserInfo>
    </SharedWithUsers>
    <MediaLengthInSeconds xmlns="6125ffc9-2c56-435e-8267-1393444907b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D90B95B22DD945BDFF45EB84A5E21C" ma:contentTypeVersion="12" ma:contentTypeDescription="Create a new document." ma:contentTypeScope="" ma:versionID="9ee3781bcb6633d132c89161492bb118">
  <xsd:schema xmlns:xsd="http://www.w3.org/2001/XMLSchema" xmlns:xs="http://www.w3.org/2001/XMLSchema" xmlns:p="http://schemas.microsoft.com/office/2006/metadata/properties" xmlns:ns2="7c1bd8dc-4e40-424f-a15f-9ffcd522197f" xmlns:ns3="6125ffc9-2c56-435e-8267-1393444907b2" targetNamespace="http://schemas.microsoft.com/office/2006/metadata/properties" ma:root="true" ma:fieldsID="d3e430f46b92204fb5a3381a429c4dbe" ns2:_="" ns3:_="">
    <xsd:import namespace="7c1bd8dc-4e40-424f-a15f-9ffcd522197f"/>
    <xsd:import namespace="6125ffc9-2c56-435e-8267-1393444907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1bd8dc-4e40-424f-a15f-9ffcd52219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25ffc9-2c56-435e-8267-1393444907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0ADEF7-6379-40D1-BC98-899DA66279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A052C4-6F29-46DC-9113-1B1D8BBA1238}">
  <ds:schemaRefs>
    <ds:schemaRef ds:uri="http://purl.org/dc/dcmitype/"/>
    <ds:schemaRef ds:uri="http://schemas.microsoft.com/office/2006/documentManagement/types"/>
    <ds:schemaRef ds:uri="http://www.w3.org/XML/1998/namespace"/>
    <ds:schemaRef ds:uri="7c1bd8dc-4e40-424f-a15f-9ffcd522197f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6125ffc9-2c56-435e-8267-1393444907b2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92619C5-D390-4089-99FA-A01EC1A4E1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1bd8dc-4e40-424f-a15f-9ffcd522197f"/>
    <ds:schemaRef ds:uri="6125ffc9-2c56-435e-8267-1393444907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150317</TotalTime>
  <Words>1896</Words>
  <Application>Microsoft Office PowerPoint</Application>
  <PresentationFormat>On-screen Show (4:3)</PresentationFormat>
  <Paragraphs>188</Paragraphs>
  <Slides>31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Cambria Math</vt:lpstr>
      <vt:lpstr>Noto Sans Symbols</vt:lpstr>
      <vt:lpstr>Times New Roman</vt:lpstr>
      <vt:lpstr>Verdana</vt:lpstr>
      <vt:lpstr>USHE</vt:lpstr>
      <vt:lpstr>Bitmap Image</vt:lpstr>
      <vt:lpstr>Equation</vt:lpstr>
      <vt:lpstr>Equation.DSMT4</vt:lpstr>
      <vt:lpstr>Chapter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Mathematical Analysis For Business, Economics, and The Life and Social Sciences</dc:title>
  <dc:subject/>
  <dc:creator>Ernest F. Haeussler JR. Richard s. Paul Richard J.wood</dc:creator>
  <cp:keywords/>
  <dc:description/>
  <cp:lastModifiedBy>Suliman Saleh Al-Homidan</cp:lastModifiedBy>
  <cp:revision>1150</cp:revision>
  <dcterms:modified xsi:type="dcterms:W3CDTF">2024-08-27T05:27:27Z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0x01010086D90B95B22DD945BDFF45EB84A5E21C</vt:lpwstr>
  </property>
  <property fmtid="{D5CDD505-2E9C-101B-9397-08002B2CF9AE}" pid="3" name="Order">
    <vt:r8>4350300</vt:r8>
  </property>
  <property fmtid="{D5CDD505-2E9C-101B-9397-08002B2CF9AE}" pid="4" name="_ExtendedDescription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</Properties>
</file>