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4"/>
  </p:sldMasterIdLst>
  <p:notesMasterIdLst>
    <p:notesMasterId r:id="rId13"/>
  </p:notesMasterIdLst>
  <p:handoutMasterIdLst>
    <p:handoutMasterId r:id="rId14"/>
  </p:handoutMasterIdLst>
  <p:sldIdLst>
    <p:sldId id="630" r:id="rId5"/>
    <p:sldId id="625" r:id="rId6"/>
    <p:sldId id="631" r:id="rId7"/>
    <p:sldId id="632" r:id="rId8"/>
    <p:sldId id="633" r:id="rId9"/>
    <p:sldId id="629" r:id="rId10"/>
    <p:sldId id="634" r:id="rId11"/>
    <p:sldId id="635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pos="24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  <p15:guide id="7" pos="5534" userDrawn="1">
          <p15:clr>
            <a:srgbClr val="A4A3A4"/>
          </p15:clr>
        </p15:guide>
        <p15:guide id="8" orient="horz" pos="777" userDrawn="1">
          <p15:clr>
            <a:srgbClr val="A4A3A4"/>
          </p15:clr>
        </p15:guide>
        <p15:guide id="9" orient="horz" pos="958" userDrawn="1">
          <p15:clr>
            <a:srgbClr val="A4A3A4"/>
          </p15:clr>
        </p15:guide>
        <p15:guide id="10" pos="2109" userDrawn="1">
          <p15:clr>
            <a:srgbClr val="A4A3A4"/>
          </p15:clr>
        </p15:guide>
        <p15:guide id="11" pos="22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ffrey Holcomb" initials="" lastIdx="3" clrIdx="0"/>
  <p:cmAuthor id="1" name="Ruchi Sachdev" initials="" lastIdx="8" clrIdx="1"/>
  <p:cmAuthor id="2" name="Sarah Reusché" initials="" lastIdx="13" clrIdx="2"/>
  <p:cmAuthor id="3" name="Nitin Shankar" initials="" lastIdx="6" clrIdx="3"/>
  <p:cmAuthor id="4" name="Kristen Flathman" initials="" lastIdx="1" clrIdx="4"/>
  <p:cmAuthor id="5" name="Ben Schroeter" initials="" lastIdx="0" clrIdx="5"/>
  <p:cmAuthor id="6" name="AnnMarie Short" initials="AS" lastIdx="35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4B016-0A20-AC12-C74C-C1242F97455C}" v="1" dt="2021-07-07T22:28:49.951"/>
  </p1510:revLst>
</p1510:revInfo>
</file>

<file path=ppt/tableStyles.xml><?xml version="1.0" encoding="utf-8"?>
<a:tblStyleLst xmlns:a="http://schemas.openxmlformats.org/drawingml/2006/main" def="{40F9630F-82C1-40B7-BC3A-925EFCFF5E92}">
  <a:tblStyle styleId="{40F9630F-82C1-40B7-BC3A-925EFCFF5E9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18" autoAdjust="0"/>
    <p:restoredTop sz="95856" autoAdjust="0"/>
  </p:normalViewPr>
  <p:slideViewPr>
    <p:cSldViewPr snapToGrid="0" snapToObjects="1">
      <p:cViewPr varScale="1">
        <p:scale>
          <a:sx n="114" d="100"/>
          <a:sy n="114" d="100"/>
        </p:scale>
        <p:origin x="3618" y="114"/>
      </p:cViewPr>
      <p:guideLst>
        <p:guide orient="horz" pos="3974"/>
        <p:guide orient="horz" pos="414"/>
        <p:guide pos="249"/>
        <p:guide pos="2880"/>
        <p:guide orient="horz" pos="2228"/>
        <p:guide pos="5534"/>
        <p:guide orient="horz" pos="777"/>
        <p:guide orient="horz" pos="958"/>
        <p:guide pos="2109"/>
        <p:guide pos="2268"/>
      </p:guideLst>
    </p:cSldViewPr>
  </p:slideViewPr>
  <p:outlineViewPr>
    <p:cViewPr>
      <p:scale>
        <a:sx n="33" d="100"/>
        <a:sy n="33" d="100"/>
      </p:scale>
      <p:origin x="0" y="-1337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15030"/>
    </p:cViewPr>
  </p:sorterViewPr>
  <p:notesViewPr>
    <p:cSldViewPr snapToGrid="0" snapToObjects="1">
      <p:cViewPr varScale="1">
        <p:scale>
          <a:sx n="53" d="100"/>
          <a:sy n="53" d="100"/>
        </p:scale>
        <p:origin x="2844" y="6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5CB01-6679-D646-ACB3-8B04B786C15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C0F4D-8A6F-1C4A-B6BF-1558431E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63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710270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er-add copyrigh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ontent Placeholder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789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0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D3915-2147-4382-A599-2376CC8854D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29200" y="1600200"/>
            <a:ext cx="3657600" cy="1492250"/>
          </a:xfrm>
        </p:spPr>
        <p:txBody>
          <a:bodyPr lIns="0" tIns="0" rIns="0" bIns="0" anchor="b"/>
          <a:lstStyle>
            <a:lvl1pPr marL="101600" indent="0">
              <a:buNone/>
              <a:defRPr sz="3000"/>
            </a:lvl1pPr>
            <a:lvl2pPr marL="558800" indent="0">
              <a:buNone/>
              <a:defRPr/>
            </a:lvl2pPr>
          </a:lstStyle>
          <a:p>
            <a:pPr lvl="0"/>
            <a:r>
              <a:rPr lang="en-US" dirty="0"/>
              <a:t>Chapter #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38FD8D-0DB0-4A1A-A3F1-E26B606AC8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29200" y="3252788"/>
            <a:ext cx="3657600" cy="2873375"/>
          </a:xfrm>
        </p:spPr>
        <p:txBody>
          <a:bodyPr lIns="0" tIns="0" rIns="0" bIns="0"/>
          <a:lstStyle>
            <a:lvl1pPr marL="101600" indent="0">
              <a:buNone/>
              <a:defRPr sz="2200"/>
            </a:lvl1pPr>
          </a:lstStyle>
          <a:p>
            <a:pPr lvl="0"/>
            <a:r>
              <a:rPr lang="en-US" dirty="0"/>
              <a:t>Chapter name</a:t>
            </a: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C5328E6C-2B17-49B8-8712-6C0E107A1D9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CE0B5B1C-8858-43DC-BD75-C546F47387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B8939D-A957-42F9-A1B5-556D29D235A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6400801"/>
            <a:ext cx="1001713" cy="228600"/>
          </a:xfrm>
        </p:spPr>
        <p:txBody>
          <a:bodyPr anchor="ctr"/>
          <a:lstStyle>
            <a:lvl1pPr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CF87F15-2C58-4DFC-BACB-0E2C6507BC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97088" y="6400800"/>
            <a:ext cx="6589712" cy="228600"/>
          </a:xfrm>
        </p:spPr>
        <p:txBody>
          <a:bodyPr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  <p:pic>
        <p:nvPicPr>
          <p:cNvPr id="14" name="Picture Placeholder 21">
            <a:extLst>
              <a:ext uri="{FF2B5EF4-FFF2-40B4-BE49-F238E27FC236}">
                <a16:creationId xmlns:a16="http://schemas.microsoft.com/office/drawing/2014/main" id="{8F987953-5CEB-4D5C-853E-4A902D203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152" b="22152"/>
          <a:stretch>
            <a:fillRect/>
          </a:stretch>
        </p:blipFill>
        <p:spPr>
          <a:xfrm>
            <a:off x="332508" y="6382545"/>
            <a:ext cx="1153391" cy="2906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C8124B-1F34-4D41-A570-3456861FAA0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" y="1508125"/>
            <a:ext cx="4232275" cy="453390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47C4D-FEC7-45FC-9FD8-7B40A02E9C8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12713"/>
            <a:ext cx="8128000" cy="619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35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add copyrigh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 w="25400" cap="flat" cmpd="sng">
            <a:solidFill>
              <a:srgbClr val="007FA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itle Placeholder"/>
          <p:cNvSpPr txBox="1"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Font typeface="Times New Roman"/>
              <a:buNone/>
              <a:defRPr sz="3600" b="1" i="0" u="none" strike="noStrike" cap="none">
                <a:solidFill>
                  <a:schemeClr val="lt1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20" name="Content Placeholder"/>
          <p:cNvSpPr txBox="1">
            <a:spLocks noGrp="1"/>
          </p:cNvSpPr>
          <p:nvPr>
            <p:ph type="subTitle" idx="1"/>
          </p:nvPr>
        </p:nvSpPr>
        <p:spPr>
          <a:xfrm>
            <a:off x="674687" y="3962400"/>
            <a:ext cx="7794625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60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C6122C06-0248-45C8-9890-FDA2C7B0CDB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6400801"/>
            <a:ext cx="1001713" cy="228600"/>
          </a:xfrm>
        </p:spPr>
        <p:txBody>
          <a:bodyPr anchor="ctr"/>
          <a:lstStyle>
            <a:lvl1pPr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9E3F0-3064-41BA-BF34-B5D9350D8D4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836402" y="6400801"/>
            <a:ext cx="6908800" cy="228600"/>
          </a:xfrm>
        </p:spPr>
        <p:txBody>
          <a:bodyPr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421594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hapter Opener-add copyrigh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Placeholder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6228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6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Content Placeholder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789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0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D3915-2147-4382-A599-2376CC8854D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29200" y="1600200"/>
            <a:ext cx="3657600" cy="1492250"/>
          </a:xfrm>
        </p:spPr>
        <p:txBody>
          <a:bodyPr anchor="b"/>
          <a:lstStyle>
            <a:lvl1pPr marL="101600" indent="0">
              <a:buNone/>
              <a:defRPr sz="3000"/>
            </a:lvl1pPr>
            <a:lvl2pPr marL="558800" indent="0">
              <a:buNone/>
              <a:defRPr/>
            </a:lvl2pPr>
          </a:lstStyle>
          <a:p>
            <a:pPr lvl="0"/>
            <a:r>
              <a:rPr lang="en-US" dirty="0"/>
              <a:t>Chapter #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38FD8D-0DB0-4A1A-A3F1-E26B606AC8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029200" y="3252788"/>
            <a:ext cx="3657600" cy="2873375"/>
          </a:xfrm>
        </p:spPr>
        <p:txBody>
          <a:bodyPr/>
          <a:lstStyle>
            <a:lvl1pPr marL="101600" indent="0">
              <a:buNone/>
              <a:defRPr sz="2200"/>
            </a:lvl1pPr>
          </a:lstStyle>
          <a:p>
            <a:pPr lvl="0"/>
            <a:r>
              <a:rPr lang="en-US" dirty="0"/>
              <a:t>Chapter name</a:t>
            </a: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C5328E6C-2B17-49B8-8712-6C0E107A1D9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CE0B5B1C-8858-43DC-BD75-C546F47387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CF87F15-2C58-4DFC-BACB-0E2C6507BCD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97088" y="6400800"/>
            <a:ext cx="6589712" cy="228600"/>
          </a:xfrm>
        </p:spPr>
        <p:txBody>
          <a:bodyPr lIns="0" tIns="0" rIns="0" bIns="0" anchor="ctr"/>
          <a:lstStyle>
            <a:lvl1pPr algn="r"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Copyright Information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49B39A-AC01-4073-85EF-922E8DBA6C0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" y="1517650"/>
            <a:ext cx="4178300" cy="4608513"/>
          </a:xfrm>
        </p:spPr>
        <p:txBody>
          <a:bodyPr/>
          <a:lstStyle/>
          <a:p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E7D8767-4141-4147-B2D2-9763C8CD3C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" y="6291263"/>
            <a:ext cx="1262063" cy="566737"/>
          </a:xfr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6535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B1A7F-D91F-4C9F-90BC-416BAE8F4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EC04A-638C-4D38-BFEF-2B28CF003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FE91B-8E69-46A0-B293-CE1B5FE6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DEEC-342D-4E12-ABD8-767E92A2F64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BF10C-88BA-4744-B7AA-313BB8AE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120E0-52BD-4D4D-A645-335EE2EB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AEA6-A0C8-4D73-99FE-806C0B3FA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3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400" b="1" i="0" u="none" strike="noStrike" cap="none">
                <a:solidFill>
                  <a:srgbClr val="007FA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sz="3600" dirty="0">
                <a:latin typeface="+mj-lt"/>
              </a:rPr>
              <a:t>Click to add title</a:t>
            </a:r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284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6335712" y="113071"/>
            <a:ext cx="2133599" cy="1828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69311" y="113071"/>
            <a:ext cx="551783" cy="1828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>
              <a:buSzPct val="25000"/>
              <a:defRPr/>
            </a:pPr>
            <a:fld id="{00000000-1234-1234-1234-123412341234}" type="slidenum">
              <a:rPr lang="en-US" sz="900" smtClean="0"/>
              <a:pPr algn="r">
                <a:buSzPct val="25000"/>
                <a:defRPr/>
              </a:pPr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4664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82" r:id="rId3"/>
    <p:sldLayoutId id="214748368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6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3" Type="http://schemas.openxmlformats.org/officeDocument/2006/relationships/image" Target="../media/image183.png"/><Relationship Id="rId21" Type="http://schemas.openxmlformats.org/officeDocument/2006/relationships/image" Target="../media/image201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" Type="http://schemas.openxmlformats.org/officeDocument/2006/relationships/image" Target="../media/image182.png"/><Relationship Id="rId16" Type="http://schemas.openxmlformats.org/officeDocument/2006/relationships/image" Target="../media/image196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B6E748-7FF2-442D-8D0F-FBC67365E264}"/>
              </a:ext>
            </a:extLst>
          </p:cNvPr>
          <p:cNvSpPr/>
          <p:nvPr/>
        </p:nvSpPr>
        <p:spPr>
          <a:xfrm>
            <a:off x="192293" y="124062"/>
            <a:ext cx="25651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11.5  The Chain Rule 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E27EAFC-5971-431C-B2CB-9F2A4D22A040}"/>
                  </a:ext>
                </a:extLst>
              </p:cNvPr>
              <p:cNvSpPr/>
              <p:nvPr/>
            </p:nvSpPr>
            <p:spPr>
              <a:xfrm>
                <a:off x="408494" y="510818"/>
                <a:ext cx="8019067" cy="2120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One of the most used rules in derivatives is called the chain rule, which is used to find the derivative of the composition of functions. Assume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a function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a function of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a function of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and we write: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The composition of the two functions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 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and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defined as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∘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))</m:t>
                    </m:r>
                  </m:oMath>
                </a14:m>
                <a:endParaRPr lang="en-US" sz="1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E27EAFC-5971-431C-B2CB-9F2A4D22A0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94" y="510818"/>
                <a:ext cx="8019067" cy="2120068"/>
              </a:xfrm>
              <a:prstGeom prst="rect">
                <a:avLst/>
              </a:prstGeom>
              <a:blipFill>
                <a:blip r:embed="rId2"/>
                <a:stretch>
                  <a:fillRect l="-608" r="-684" b="-3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F66C189-3AFE-426C-94AA-9CFA49A66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34" y="2630886"/>
            <a:ext cx="8603531" cy="15563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CD1008-23EE-4D89-9123-74FE49CEC8BD}"/>
                  </a:ext>
                </a:extLst>
              </p:cNvPr>
              <p:cNvSpPr/>
              <p:nvPr/>
            </p:nvSpPr>
            <p:spPr>
              <a:xfrm>
                <a:off x="408493" y="4187194"/>
                <a:ext cx="7312059" cy="14720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Remark: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𝑢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 </a:t>
                </a:r>
              </a:p>
              <a:p>
                <a:pPr marL="914400" marR="0" indent="-45720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𝑑𝑢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)).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That is, we differentiate the outer function then the inner one.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CD1008-23EE-4D89-9123-74FE49CEC8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93" y="4187194"/>
                <a:ext cx="7312059" cy="1472006"/>
              </a:xfrm>
              <a:prstGeom prst="rect">
                <a:avLst/>
              </a:prstGeom>
              <a:blipFill>
                <a:blip r:embed="rId4"/>
                <a:stretch>
                  <a:fillRect l="-667" b="-5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898355A-4D3C-4EB2-9A7C-4B2853DCB2F2}"/>
                  </a:ext>
                </a:extLst>
              </p:cNvPr>
              <p:cNvSpPr/>
              <p:nvPr/>
            </p:nvSpPr>
            <p:spPr>
              <a:xfrm>
                <a:off x="408493" y="5648970"/>
                <a:ext cx="8019068" cy="640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Power Rule: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differentiable function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898355A-4D3C-4EB2-9A7C-4B2853DCB2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93" y="5648970"/>
                <a:ext cx="8019068" cy="640945"/>
              </a:xfrm>
              <a:prstGeom prst="rect">
                <a:avLst/>
              </a:prstGeom>
              <a:blipFill>
                <a:blip r:embed="rId5"/>
                <a:stretch>
                  <a:fillRect l="-608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809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4186DC2-E36F-41CB-8671-36E6FBE82704}"/>
                  </a:ext>
                </a:extLst>
              </p:cNvPr>
              <p:cNvSpPr/>
              <p:nvPr/>
            </p:nvSpPr>
            <p:spPr>
              <a:xfrm>
                <a:off x="135479" y="0"/>
                <a:ext cx="5960521" cy="640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>
                    <a:solidFill>
                      <a:srgbClr val="0000C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Example1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(write the answer in the variable </a:t>
                </a:r>
                <a:r>
                  <a:rPr lang="en-US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4186DC2-E36F-41CB-8671-36E6FBE82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79" y="0"/>
                <a:ext cx="5960521" cy="640945"/>
              </a:xfrm>
              <a:prstGeom prst="rect">
                <a:avLst/>
              </a:prstGeom>
              <a:blipFill>
                <a:blip r:embed="rId2"/>
                <a:stretch>
                  <a:fillRect l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9DF009-2C61-4259-BCA6-4C6C246A7978}"/>
                  </a:ext>
                </a:extLst>
              </p:cNvPr>
              <p:cNvSpPr txBox="1"/>
              <p:nvPr/>
            </p:nvSpPr>
            <p:spPr>
              <a:xfrm>
                <a:off x="235670" y="834271"/>
                <a:ext cx="31011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−3,    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9DF009-2C61-4259-BCA6-4C6C246A7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70" y="834271"/>
                <a:ext cx="3101105" cy="215444"/>
              </a:xfrm>
              <a:prstGeom prst="rect">
                <a:avLst/>
              </a:prstGeom>
              <a:blipFill>
                <a:blip r:embed="rId3"/>
                <a:stretch>
                  <a:fillRect r="-787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2972F2-F6F1-4CDA-BD2C-5F1708AF7F82}"/>
                  </a:ext>
                </a:extLst>
              </p:cNvPr>
              <p:cNvSpPr txBox="1"/>
              <p:nvPr/>
            </p:nvSpPr>
            <p:spPr>
              <a:xfrm>
                <a:off x="4572000" y="702836"/>
                <a:ext cx="3446841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dirty="0"/>
                  <a:t>)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2972F2-F6F1-4CDA-BD2C-5F1708AF7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02836"/>
                <a:ext cx="3446841" cy="398955"/>
              </a:xfrm>
              <a:prstGeom prst="rect">
                <a:avLst/>
              </a:prstGeom>
              <a:blipFill>
                <a:blip r:embed="rId4"/>
                <a:stretch>
                  <a:fillRect l="-1593" t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6BB67B-C430-4FC2-8734-947B51B23884}"/>
                  </a:ext>
                </a:extLst>
              </p:cNvPr>
              <p:cNvSpPr txBox="1"/>
              <p:nvPr/>
            </p:nvSpPr>
            <p:spPr>
              <a:xfrm>
                <a:off x="600781" y="1439982"/>
                <a:ext cx="18403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6BB67B-C430-4FC2-8734-947B51B23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81" y="1439982"/>
                <a:ext cx="1840312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FA023D-BCEE-4D2F-9AC3-96B929D5D1B4}"/>
                  </a:ext>
                </a:extLst>
              </p:cNvPr>
              <p:cNvSpPr txBox="1"/>
              <p:nvPr/>
            </p:nvSpPr>
            <p:spPr>
              <a:xfrm>
                <a:off x="2441093" y="1439982"/>
                <a:ext cx="17580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2(3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dirty="0"/>
                  <a:t>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FA023D-BCEE-4D2F-9AC3-96B929D5D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093" y="1439982"/>
                <a:ext cx="1758045" cy="276999"/>
              </a:xfrm>
              <a:prstGeom prst="rect">
                <a:avLst/>
              </a:prstGeom>
              <a:blipFill>
                <a:blip r:embed="rId6"/>
                <a:stretch>
                  <a:fillRect l="-3460" t="-19565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3AD611-5761-491A-B439-F026F684D640}"/>
                  </a:ext>
                </a:extLst>
              </p:cNvPr>
              <p:cNvSpPr txBox="1"/>
              <p:nvPr/>
            </p:nvSpPr>
            <p:spPr>
              <a:xfrm>
                <a:off x="4362076" y="1439982"/>
                <a:ext cx="12153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3AD611-5761-491A-B439-F026F684D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076" y="1439982"/>
                <a:ext cx="1215397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CA605C-56EC-4AA9-8EA3-116C0912E694}"/>
                  </a:ext>
                </a:extLst>
              </p:cNvPr>
              <p:cNvSpPr txBox="1"/>
              <p:nvPr/>
            </p:nvSpPr>
            <p:spPr>
              <a:xfrm>
                <a:off x="333154" y="1984005"/>
                <a:ext cx="2463816" cy="217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CA605C-56EC-4AA9-8EA3-116C0912E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54" y="1984005"/>
                <a:ext cx="2463816" cy="217111"/>
              </a:xfrm>
              <a:prstGeom prst="rect">
                <a:avLst/>
              </a:prstGeom>
              <a:blipFill>
                <a:blip r:embed="rId8"/>
                <a:stretch>
                  <a:fillRect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9F35B4-013D-4FE6-8875-EFEF6B37CFDC}"/>
                  </a:ext>
                </a:extLst>
              </p:cNvPr>
              <p:cNvSpPr txBox="1"/>
              <p:nvPr/>
            </p:nvSpPr>
            <p:spPr>
              <a:xfrm>
                <a:off x="728681" y="2374797"/>
                <a:ext cx="2674835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(3−2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)=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9F35B4-013D-4FE6-8875-EFEF6B37C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81" y="2374797"/>
                <a:ext cx="2674835" cy="398955"/>
              </a:xfrm>
              <a:prstGeom prst="rect">
                <a:avLst/>
              </a:prstGeom>
              <a:blipFill>
                <a:blip r:embed="rId9"/>
                <a:stretch>
                  <a:fillRect l="-2283" t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B7CF9B-34B7-446E-ACAD-BED8928D6E27}"/>
                  </a:ext>
                </a:extLst>
              </p:cNvPr>
              <p:cNvSpPr txBox="1"/>
              <p:nvPr/>
            </p:nvSpPr>
            <p:spPr>
              <a:xfrm>
                <a:off x="3584306" y="2315035"/>
                <a:ext cx="1521442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B7CF9B-34B7-446E-ACAD-BED8928D6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306" y="2315035"/>
                <a:ext cx="1521442" cy="5722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F257CC-CF31-4028-AED3-3E8AADA0A68B}"/>
                  </a:ext>
                </a:extLst>
              </p:cNvPr>
              <p:cNvSpPr txBox="1"/>
              <p:nvPr/>
            </p:nvSpPr>
            <p:spPr>
              <a:xfrm>
                <a:off x="5286538" y="2288137"/>
                <a:ext cx="2120389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3−2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F257CC-CF31-4028-AED3-3E8AADA0A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538" y="2288137"/>
                <a:ext cx="2120389" cy="57227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0141A7-4718-4542-BA21-B6AA22D14923}"/>
                  </a:ext>
                </a:extLst>
              </p:cNvPr>
              <p:cNvSpPr txBox="1"/>
              <p:nvPr/>
            </p:nvSpPr>
            <p:spPr>
              <a:xfrm>
                <a:off x="7587717" y="2231296"/>
                <a:ext cx="980076" cy="60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3−2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0141A7-4718-4542-BA21-B6AA22D14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7717" y="2231296"/>
                <a:ext cx="980076" cy="6076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8B5FF-C5C5-4CB4-AC24-08BEE793C816}"/>
                  </a:ext>
                </a:extLst>
              </p:cNvPr>
              <p:cNvSpPr/>
              <p:nvPr/>
            </p:nvSpPr>
            <p:spPr>
              <a:xfrm>
                <a:off x="235670" y="3031972"/>
                <a:ext cx="7868239" cy="640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Power Rule: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If </a:t>
                </a:r>
                <a:r>
                  <a:rPr lang="en-US" sz="18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</a:t>
                </a:r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differentiable function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8B5FF-C5C5-4CB4-AC24-08BEE793C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70" y="3031972"/>
                <a:ext cx="7868239" cy="640945"/>
              </a:xfrm>
              <a:prstGeom prst="rect">
                <a:avLst/>
              </a:prstGeom>
              <a:blipFill>
                <a:blip r:embed="rId13"/>
                <a:stretch>
                  <a:fillRect l="-698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EAFB51-CFD6-4C95-B370-CC8CEE762F47}"/>
                  </a:ext>
                </a:extLst>
              </p:cNvPr>
              <p:cNvSpPr/>
              <p:nvPr/>
            </p:nvSpPr>
            <p:spPr>
              <a:xfrm>
                <a:off x="235670" y="3672917"/>
                <a:ext cx="2187715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>
                    <a:solidFill>
                      <a:srgbClr val="0000CC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Example2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EAFB51-CFD6-4C95-B370-CC8CEE762F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70" y="3672917"/>
                <a:ext cx="2187715" cy="491288"/>
              </a:xfrm>
              <a:prstGeom prst="rect">
                <a:avLst/>
              </a:prstGeom>
              <a:blipFill>
                <a:blip r:embed="rId14"/>
                <a:stretch>
                  <a:fillRect l="-3064" t="-1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6B9C86-54FA-40C9-838E-E5E31A30EBC3}"/>
                  </a:ext>
                </a:extLst>
              </p:cNvPr>
              <p:cNvSpPr txBox="1"/>
              <p:nvPr/>
            </p:nvSpPr>
            <p:spPr>
              <a:xfrm>
                <a:off x="105956" y="4251706"/>
                <a:ext cx="19659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6B9C86-54FA-40C9-838E-E5E31A30E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56" y="4251706"/>
                <a:ext cx="1965923" cy="215444"/>
              </a:xfrm>
              <a:prstGeom prst="rect">
                <a:avLst/>
              </a:prstGeom>
              <a:blipFill>
                <a:blip r:embed="rId1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C46BAA-9EE3-4974-9A69-D6ECB90CB95D}"/>
                  </a:ext>
                </a:extLst>
              </p:cNvPr>
              <p:cNvSpPr txBox="1"/>
              <p:nvPr/>
            </p:nvSpPr>
            <p:spPr>
              <a:xfrm>
                <a:off x="2313300" y="4213498"/>
                <a:ext cx="3373680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C46BAA-9EE3-4974-9A69-D6ECB90CB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300" y="4213498"/>
                <a:ext cx="3373680" cy="398955"/>
              </a:xfrm>
              <a:prstGeom prst="rect">
                <a:avLst/>
              </a:prstGeom>
              <a:blipFill>
                <a:blip r:embed="rId16"/>
                <a:stretch>
                  <a:fillRect l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9C5B4D-C9A5-4212-A752-9D90EA5B7B0C}"/>
                  </a:ext>
                </a:extLst>
              </p:cNvPr>
              <p:cNvSpPr txBox="1"/>
              <p:nvPr/>
            </p:nvSpPr>
            <p:spPr>
              <a:xfrm>
                <a:off x="-9867" y="4693040"/>
                <a:ext cx="1398909" cy="6365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9C5B4D-C9A5-4212-A752-9D90EA5B7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67" y="4693040"/>
                <a:ext cx="1398909" cy="63652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E2B7A90-3217-4761-965C-1F16E98CA84B}"/>
              </a:ext>
            </a:extLst>
          </p:cNvPr>
          <p:cNvSpPr txBox="1"/>
          <p:nvPr/>
        </p:nvSpPr>
        <p:spPr>
          <a:xfrm>
            <a:off x="1626214" y="4955774"/>
            <a:ext cx="1530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simplify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C35FFF-5471-44E9-A513-0045C288A786}"/>
                  </a:ext>
                </a:extLst>
              </p:cNvPr>
              <p:cNvSpPr txBox="1"/>
              <p:nvPr/>
            </p:nvSpPr>
            <p:spPr>
              <a:xfrm>
                <a:off x="3071129" y="4909223"/>
                <a:ext cx="1616083" cy="4158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C35FFF-5471-44E9-A513-0045C288A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129" y="4909223"/>
                <a:ext cx="1616083" cy="41588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A0E4E8-C86C-4EFF-88FC-72EDE8D2F238}"/>
                  </a:ext>
                </a:extLst>
              </p:cNvPr>
              <p:cNvSpPr txBox="1"/>
              <p:nvPr/>
            </p:nvSpPr>
            <p:spPr>
              <a:xfrm>
                <a:off x="4716065" y="4903094"/>
                <a:ext cx="3589957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A0E4E8-C86C-4EFF-88FC-72EDE8D2F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65" y="4903094"/>
                <a:ext cx="3589957" cy="525913"/>
              </a:xfrm>
              <a:prstGeom prst="rect">
                <a:avLst/>
              </a:prstGeom>
              <a:blipFill>
                <a:blip r:embed="rId19"/>
                <a:stretch>
                  <a:fillRect t="-2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525957-685F-48CE-97A3-457C7FD13792}"/>
                  </a:ext>
                </a:extLst>
              </p:cNvPr>
              <p:cNvSpPr txBox="1"/>
              <p:nvPr/>
            </p:nvSpPr>
            <p:spPr>
              <a:xfrm>
                <a:off x="482687" y="5884619"/>
                <a:ext cx="3306226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525957-685F-48CE-97A3-457C7FD13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87" y="5884619"/>
                <a:ext cx="3306226" cy="525913"/>
              </a:xfrm>
              <a:prstGeom prst="rect">
                <a:avLst/>
              </a:prstGeom>
              <a:blipFill>
                <a:blip r:embed="rId20"/>
                <a:stretch>
                  <a:fillRect t="-2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CCF492A-F018-4F34-851D-C7320B07A2B9}"/>
                  </a:ext>
                </a:extLst>
              </p:cNvPr>
              <p:cNvSpPr txBox="1"/>
              <p:nvPr/>
            </p:nvSpPr>
            <p:spPr>
              <a:xfrm>
                <a:off x="3788913" y="5631608"/>
                <a:ext cx="1106521" cy="1061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2  </m:t>
                          </m:r>
                          <m:rad>
                            <m:radPr>
                              <m:degHide m:val="on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CCF492A-F018-4F34-851D-C7320B07A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913" y="5631608"/>
                <a:ext cx="1106521" cy="106131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125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456CF2-25CD-4537-AECA-F86A895C3DBC}"/>
              </a:ext>
            </a:extLst>
          </p:cNvPr>
          <p:cNvSpPr txBox="1">
            <a:spLocks/>
          </p:cNvSpPr>
          <p:nvPr/>
        </p:nvSpPr>
        <p:spPr>
          <a:xfrm>
            <a:off x="397566" y="1576202"/>
            <a:ext cx="214993" cy="3774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/>
              <a:t>If</a:t>
            </a:r>
            <a:endParaRPr lang="en-IN" sz="2400" dirty="0"/>
          </a:p>
        </p:txBody>
      </p:sp>
      <p:graphicFrame>
        <p:nvGraphicFramePr>
          <p:cNvPr id="3" name="Object 2" descr="y equals left parenthesis x squared minus 4 right parenthesis super 5 baseline left parenthesis 3 x plus 5 right parenthesis super 4.">
            <a:extLst>
              <a:ext uri="{FF2B5EF4-FFF2-40B4-BE49-F238E27FC236}">
                <a16:creationId xmlns:a16="http://schemas.microsoft.com/office/drawing/2014/main" id="{23A75FFD-A19A-41FB-93A2-7384711C2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818066"/>
              </p:ext>
            </p:extLst>
          </p:nvPr>
        </p:nvGraphicFramePr>
        <p:xfrm>
          <a:off x="691613" y="1566863"/>
          <a:ext cx="200183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2" name="Equation" r:id="rId3" imgW="1320480" imgH="228600" progId="Equation.DSMT4">
                  <p:embed/>
                </p:oleObj>
              </mc:Choice>
              <mc:Fallback>
                <p:oleObj name="Equation" r:id="rId3" imgW="1320480" imgH="228600" progId="Equation.DSMT4">
                  <p:embed/>
                  <p:pic>
                    <p:nvPicPr>
                      <p:cNvPr id="5" name="Object 4" descr="y equals left parenthesis x squared minus 4 right parenthesis super 5 baseline left parenthesis 3 x plus 5 right parenthesis super 4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13" y="1566863"/>
                        <a:ext cx="2001838" cy="3635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D99F98-D1E6-480F-A87F-B93BE968127A}"/>
              </a:ext>
            </a:extLst>
          </p:cNvPr>
          <p:cNvSpPr txBox="1">
            <a:spLocks/>
          </p:cNvSpPr>
          <p:nvPr/>
        </p:nvSpPr>
        <p:spPr>
          <a:xfrm>
            <a:off x="2728963" y="1576202"/>
            <a:ext cx="546051" cy="3774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/>
              <a:t>find</a:t>
            </a:r>
            <a:endParaRPr lang="en-IN" sz="2400" dirty="0"/>
          </a:p>
        </p:txBody>
      </p:sp>
      <p:graphicFrame>
        <p:nvGraphicFramePr>
          <p:cNvPr id="5" name="Object 4" descr="y prime.">
            <a:extLst>
              <a:ext uri="{FF2B5EF4-FFF2-40B4-BE49-F238E27FC236}">
                <a16:creationId xmlns:a16="http://schemas.microsoft.com/office/drawing/2014/main" id="{3AC18D4C-2838-4360-8BF5-1CF14327A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2529907"/>
              </p:ext>
            </p:extLst>
          </p:nvPr>
        </p:nvGraphicFramePr>
        <p:xfrm>
          <a:off x="3310526" y="1585913"/>
          <a:ext cx="2889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3" name="Equation" r:id="rId5" imgW="190440" imgH="203040" progId="Equation.DSMT4">
                  <p:embed/>
                </p:oleObj>
              </mc:Choice>
              <mc:Fallback>
                <p:oleObj name="Equation" r:id="rId5" imgW="190440" imgH="203040" progId="Equation.DSMT4">
                  <p:embed/>
                  <p:pic>
                    <p:nvPicPr>
                      <p:cNvPr id="7" name="Object 6" descr="y prime.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0526" y="1585913"/>
                        <a:ext cx="288925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ADCD54-D03E-4D59-9AAC-E19143D9410C}"/>
              </a:ext>
            </a:extLst>
          </p:cNvPr>
          <p:cNvSpPr txBox="1">
            <a:spLocks/>
          </p:cNvSpPr>
          <p:nvPr/>
        </p:nvSpPr>
        <p:spPr>
          <a:xfrm>
            <a:off x="415322" y="2042375"/>
            <a:ext cx="5488328" cy="3774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/>
              <a:t>Solution: We first apply the product rule:</a:t>
            </a:r>
            <a:endParaRPr lang="en-IN" sz="2400" dirty="0"/>
          </a:p>
        </p:txBody>
      </p:sp>
      <p:graphicFrame>
        <p:nvGraphicFramePr>
          <p:cNvPr id="7" name="Object 6" descr="Calculation to simplify y prime.&#10;Long description is available in notes, press F6">
            <a:extLst>
              <a:ext uri="{FF2B5EF4-FFF2-40B4-BE49-F238E27FC236}">
                <a16:creationId xmlns:a16="http://schemas.microsoft.com/office/drawing/2014/main" id="{F9BBDCE0-CE4B-4F42-92D8-E63BC76662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965865"/>
              </p:ext>
            </p:extLst>
          </p:nvPr>
        </p:nvGraphicFramePr>
        <p:xfrm>
          <a:off x="407091" y="2538413"/>
          <a:ext cx="471646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4" name="Equation" r:id="rId7" imgW="3111480" imgH="393480" progId="Equation.DSMT4">
                  <p:embed/>
                </p:oleObj>
              </mc:Choice>
              <mc:Fallback>
                <p:oleObj name="Equation" r:id="rId7" imgW="3111480" imgH="393480" progId="Equation.DSMT4">
                  <p:embed/>
                  <p:pic>
                    <p:nvPicPr>
                      <p:cNvPr id="9" name="Object 8" descr="Calculation to simplify y prime.&#10;Long description is available in notes, press F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91" y="2538413"/>
                        <a:ext cx="4716463" cy="625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D129E7-A306-4C90-BF33-1E432B113FD3}"/>
              </a:ext>
            </a:extLst>
          </p:cNvPr>
          <p:cNvSpPr txBox="1">
            <a:spLocks/>
          </p:cNvSpPr>
          <p:nvPr/>
        </p:nvSpPr>
        <p:spPr>
          <a:xfrm>
            <a:off x="415322" y="3358515"/>
            <a:ext cx="3828204" cy="3774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/>
              <a:t>Now we use the power rule:</a:t>
            </a:r>
            <a:endParaRPr lang="en-IN" sz="2400" dirty="0"/>
          </a:p>
        </p:txBody>
      </p:sp>
      <p:graphicFrame>
        <p:nvGraphicFramePr>
          <p:cNvPr id="9" name="Object 8" descr="Calculation to simplify y prime.&#10;Long description is available in notes, press F6">
            <a:extLst>
              <a:ext uri="{FF2B5EF4-FFF2-40B4-BE49-F238E27FC236}">
                <a16:creationId xmlns:a16="http://schemas.microsoft.com/office/drawing/2014/main" id="{29117989-12B7-476C-83CB-90FFBA3BA2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378140"/>
              </p:ext>
            </p:extLst>
          </p:nvPr>
        </p:nvGraphicFramePr>
        <p:xfrm>
          <a:off x="404813" y="3771353"/>
          <a:ext cx="519747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5" name="Equation" r:id="rId9" imgW="3429000" imgH="304560" progId="Equation.DSMT4">
                  <p:embed/>
                </p:oleObj>
              </mc:Choice>
              <mc:Fallback>
                <p:oleObj name="Equation" r:id="rId9" imgW="3429000" imgH="304560" progId="Equation.DSMT4">
                  <p:embed/>
                  <p:pic>
                    <p:nvPicPr>
                      <p:cNvPr id="12" name="Object 11" descr="Calculation to simplify y prime.&#10;Long description is available in notes, press F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771353"/>
                        <a:ext cx="5197475" cy="484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 descr="Calculation to simplify y prime.&#10;Long description is available in notes, press F6">
            <a:extLst>
              <a:ext uri="{FF2B5EF4-FFF2-40B4-BE49-F238E27FC236}">
                <a16:creationId xmlns:a16="http://schemas.microsoft.com/office/drawing/2014/main" id="{5B9DA9DC-FDB0-402A-9946-01BB334038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652633"/>
              </p:ext>
            </p:extLst>
          </p:nvPr>
        </p:nvGraphicFramePr>
        <p:xfrm>
          <a:off x="620723" y="4293491"/>
          <a:ext cx="402272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6" name="Equation" r:id="rId11" imgW="2654280" imgH="279360" progId="Equation.DSMT4">
                  <p:embed/>
                </p:oleObj>
              </mc:Choice>
              <mc:Fallback>
                <p:oleObj name="Equation" r:id="rId11" imgW="2654280" imgH="279360" progId="Equation.DSMT4">
                  <p:embed/>
                  <p:pic>
                    <p:nvPicPr>
                      <p:cNvPr id="13" name="Object 12" descr="Calculation to simplify y prime.&#10;Long description is available in notes, press F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23" y="4293491"/>
                        <a:ext cx="4022725" cy="442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 descr="Calculation to simplify y prime.&#10;Long description is available in notes, press F6">
            <a:extLst>
              <a:ext uri="{FF2B5EF4-FFF2-40B4-BE49-F238E27FC236}">
                <a16:creationId xmlns:a16="http://schemas.microsoft.com/office/drawing/2014/main" id="{4D4C10F5-F1C1-4157-B4EB-81A190BDAA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402985"/>
              </p:ext>
            </p:extLst>
          </p:nvPr>
        </p:nvGraphicFramePr>
        <p:xfrm>
          <a:off x="626301" y="4788517"/>
          <a:ext cx="37925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name="Equation" r:id="rId13" imgW="2501640" imgH="228600" progId="Equation.DSMT4">
                  <p:embed/>
                </p:oleObj>
              </mc:Choice>
              <mc:Fallback>
                <p:oleObj name="Equation" r:id="rId13" imgW="2501640" imgH="228600" progId="Equation.DSMT4">
                  <p:embed/>
                  <p:pic>
                    <p:nvPicPr>
                      <p:cNvPr id="14" name="Object 13" descr="Calculation to simplify y prime.&#10;Long description is available in notes, press F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301" y="4788517"/>
                        <a:ext cx="3792537" cy="363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 descr="Calculation to simplify y prime.&#10;Long description is available in notes, press F6">
            <a:extLst>
              <a:ext uri="{FF2B5EF4-FFF2-40B4-BE49-F238E27FC236}">
                <a16:creationId xmlns:a16="http://schemas.microsoft.com/office/drawing/2014/main" id="{D975E8F6-C608-4ACF-94BD-2D6A0D344D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538378"/>
              </p:ext>
            </p:extLst>
          </p:nvPr>
        </p:nvGraphicFramePr>
        <p:xfrm>
          <a:off x="627526" y="5199185"/>
          <a:ext cx="33099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Equation" r:id="rId15" imgW="2184120" imgH="228600" progId="Equation.DSMT4">
                  <p:embed/>
                </p:oleObj>
              </mc:Choice>
              <mc:Fallback>
                <p:oleObj name="Equation" r:id="rId15" imgW="2184120" imgH="228600" progId="Equation.DSMT4">
                  <p:embed/>
                  <p:pic>
                    <p:nvPicPr>
                      <p:cNvPr id="15" name="Object 14" descr="Calculation to simplify y prime.&#10;Long description is available in notes, press F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526" y="5199185"/>
                        <a:ext cx="3309937" cy="363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1CFDECDA-061A-4596-996E-9EB0D9E68F79}"/>
              </a:ext>
            </a:extLst>
          </p:cNvPr>
          <p:cNvSpPr/>
          <p:nvPr/>
        </p:nvSpPr>
        <p:spPr>
          <a:xfrm>
            <a:off x="1958638" y="488380"/>
            <a:ext cx="5186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007FA3"/>
                </a:solidFill>
              </a:rPr>
              <a:t>Example   Differentiating a Product of Powers</a:t>
            </a:r>
          </a:p>
        </p:txBody>
      </p:sp>
    </p:spTree>
    <p:extLst>
      <p:ext uri="{BB962C8B-B14F-4D97-AF65-F5344CB8AC3E}">
        <p14:creationId xmlns:p14="http://schemas.microsoft.com/office/powerpoint/2010/main" val="37593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E1835-EC8F-4564-A2EF-5C5C45AE3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19" y="1259921"/>
            <a:ext cx="8865066" cy="4580390"/>
          </a:xfrm>
        </p:spPr>
        <p:txBody>
          <a:bodyPr>
            <a:noAutofit/>
          </a:bodyPr>
          <a:lstStyle/>
          <a:p>
            <a:pPr algn="l"/>
            <a:r>
              <a:rPr lang="en-US" sz="1800" dirty="0"/>
              <a:t>Marginal Revenue Product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Calculus can be used to study the relationship between the number of employees and a manufacturer’s revenue. 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Suppose that a manufacturer employs </a:t>
            </a:r>
            <a:r>
              <a:rPr lang="en-US" sz="1800" i="1" dirty="0"/>
              <a:t>m</a:t>
            </a:r>
            <a:r>
              <a:rPr lang="en-US" sz="1800" dirty="0"/>
              <a:t> workers, and that these workers produce a total of </a:t>
            </a:r>
            <a:r>
              <a:rPr lang="en-US" sz="1800" i="1" dirty="0"/>
              <a:t>q</a:t>
            </a:r>
            <a:r>
              <a:rPr lang="en-US" sz="1800" dirty="0"/>
              <a:t> units of a product each day. 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Thus, the daily production </a:t>
            </a:r>
            <a:r>
              <a:rPr lang="en-US" sz="1800" i="1" dirty="0"/>
              <a:t>q</a:t>
            </a:r>
            <a:r>
              <a:rPr lang="en-US" sz="1800" dirty="0"/>
              <a:t> can be expressed as a function of the number of employees: </a:t>
            </a:r>
            <a:r>
              <a:rPr lang="en-US" sz="1800" i="1" dirty="0"/>
              <a:t>q = q(m)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If the total revenue earned from selling these units is represented by </a:t>
            </a:r>
            <a:r>
              <a:rPr lang="en-US" sz="1800" i="1" dirty="0"/>
              <a:t>r</a:t>
            </a:r>
            <a:r>
              <a:rPr lang="en-US" sz="1800" dirty="0"/>
              <a:t>, then revenue can also be written as a function of the number of employees, </a:t>
            </a:r>
            <a:r>
              <a:rPr lang="en-US" sz="1800" i="1" dirty="0"/>
              <a:t>r = r(m)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Therefore, the derivative </a:t>
            </a:r>
            <a:r>
              <a:rPr lang="en-US" sz="1800" i="1" dirty="0" err="1"/>
              <a:t>dr</a:t>
            </a:r>
            <a:r>
              <a:rPr lang="en-US" sz="1800" i="1" dirty="0"/>
              <a:t>/dm</a:t>
            </a:r>
            <a:r>
              <a:rPr lang="en-US" sz="1800" dirty="0"/>
              <a:t> measures the rate at which total revenue changes as the number of employees changes. This derivative is known as the marginal-revenue product.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In practical terms, the marginal-revenue product estimates the additional revenue generated when the manufacturer hires one more employee.</a:t>
            </a: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2869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8AA9443-249C-406C-843A-6D74769AC4D1}"/>
              </a:ext>
            </a:extLst>
          </p:cNvPr>
          <p:cNvSpPr txBox="1">
            <a:spLocks/>
          </p:cNvSpPr>
          <p:nvPr/>
        </p:nvSpPr>
        <p:spPr>
          <a:xfrm>
            <a:off x="1534917" y="1076635"/>
            <a:ext cx="5427923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Example 80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F0DEDA-C9A2-4A6D-81A2-9C316D8EB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74" y="1543671"/>
            <a:ext cx="3933875" cy="1308062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E3CEB64-E08E-4BEB-A82F-7BB2DF509E34}"/>
              </a:ext>
            </a:extLst>
          </p:cNvPr>
          <p:cNvSpPr txBox="1">
            <a:spLocks/>
          </p:cNvSpPr>
          <p:nvPr/>
        </p:nvSpPr>
        <p:spPr>
          <a:xfrm>
            <a:off x="214699" y="3035662"/>
            <a:ext cx="5427923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Answer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385D4-D03E-4971-AC92-206259430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653" y="3152099"/>
            <a:ext cx="3908177" cy="2629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8A5FC-0A81-4B78-A1CB-62B49178E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60511"/>
            <a:ext cx="3377859" cy="65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1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8AA9443-249C-406C-843A-6D74769AC4D1}"/>
              </a:ext>
            </a:extLst>
          </p:cNvPr>
          <p:cNvSpPr txBox="1">
            <a:spLocks/>
          </p:cNvSpPr>
          <p:nvPr/>
        </p:nvSpPr>
        <p:spPr>
          <a:xfrm>
            <a:off x="1534917" y="1076635"/>
            <a:ext cx="5427923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Example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2482A4D-7C1B-4E08-A198-1A62485ECB8C}"/>
              </a:ext>
            </a:extLst>
          </p:cNvPr>
          <p:cNvSpPr txBox="1">
            <a:spLocks/>
          </p:cNvSpPr>
          <p:nvPr/>
        </p:nvSpPr>
        <p:spPr>
          <a:xfrm>
            <a:off x="1479016" y="1422268"/>
            <a:ext cx="629074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350" dirty="0"/>
              <a:t>Manufacturer determines that  </a:t>
            </a:r>
            <a:r>
              <a:rPr lang="en-US" sz="1350" i="1" dirty="0"/>
              <a:t>     </a:t>
            </a:r>
            <a:r>
              <a:rPr lang="en-US" sz="1350" dirty="0"/>
              <a:t>employees will produce a total of </a:t>
            </a:r>
            <a:r>
              <a:rPr lang="en-US" sz="1350" i="1" dirty="0"/>
              <a:t>    </a:t>
            </a:r>
            <a:r>
              <a:rPr lang="en-US" sz="1350" dirty="0"/>
              <a:t> units of a product per day, where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232B4-7B54-481E-B32F-EB7907DC78C3}"/>
              </a:ext>
            </a:extLst>
          </p:cNvPr>
          <p:cNvSpPr/>
          <p:nvPr/>
        </p:nvSpPr>
        <p:spPr>
          <a:xfrm>
            <a:off x="1328431" y="2330449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 if the demand equation for the product is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D69A77-E6DA-400C-BA24-FCF8220AC388}"/>
              </a:ext>
            </a:extLst>
          </p:cNvPr>
          <p:cNvSpPr/>
          <p:nvPr/>
        </p:nvSpPr>
        <p:spPr>
          <a:xfrm>
            <a:off x="1158743" y="3334184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 determine the marginal revenue product  when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F3DCF4-D771-4A74-B785-5CF04D9DA150}"/>
                  </a:ext>
                </a:extLst>
              </p:cNvPr>
              <p:cNvSpPr/>
              <p:nvPr/>
            </p:nvSpPr>
            <p:spPr>
              <a:xfrm>
                <a:off x="6542337" y="1379279"/>
                <a:ext cx="326628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05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7F3DCF4-D771-4A74-B785-5CF04D9DA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337" y="1379279"/>
                <a:ext cx="326628" cy="2539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D976E5B-2B96-43FB-B5E8-E68D46C19960}"/>
                  </a:ext>
                </a:extLst>
              </p:cNvPr>
              <p:cNvSpPr/>
              <p:nvPr/>
            </p:nvSpPr>
            <p:spPr>
              <a:xfrm>
                <a:off x="3702941" y="1397411"/>
                <a:ext cx="364908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05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D976E5B-2B96-43FB-B5E8-E68D46C199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941" y="1397411"/>
                <a:ext cx="364908" cy="2539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A8C30F3-19AA-4D37-93BE-F08A54D0E721}"/>
                  </a:ext>
                </a:extLst>
              </p:cNvPr>
              <p:cNvSpPr/>
              <p:nvPr/>
            </p:nvSpPr>
            <p:spPr>
              <a:xfrm>
                <a:off x="1832847" y="1551294"/>
                <a:ext cx="4572000" cy="6444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28588" algn="just">
                  <a:lnSpc>
                    <a:spcPct val="107000"/>
                  </a:lnSpc>
                </a:pPr>
                <a:r>
                  <a:rPr lang="en-US" sz="105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+19</m:t>
                              </m:r>
                            </m:e>
                          </m:rad>
                        </m:den>
                      </m:f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A8C30F3-19AA-4D37-93BE-F08A54D0E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847" y="1551294"/>
                <a:ext cx="4572000" cy="6444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316ABE5-89FA-40F4-A2DC-A798C4DD3990}"/>
                  </a:ext>
                </a:extLst>
              </p:cNvPr>
              <p:cNvSpPr/>
              <p:nvPr/>
            </p:nvSpPr>
            <p:spPr>
              <a:xfrm>
                <a:off x="1782041" y="2447756"/>
                <a:ext cx="4572000" cy="61914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28588" algn="just">
                  <a:lnSpc>
                    <a:spcPct val="107000"/>
                  </a:lnSpc>
                </a:pPr>
                <a:r>
                  <a:rPr lang="en-US" sz="105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900</m:t>
                          </m:r>
                        </m:num>
                        <m:den>
                          <m: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  <m: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+9</m:t>
                          </m:r>
                        </m:den>
                      </m:f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316ABE5-89FA-40F4-A2DC-A798C4DD39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041" y="2447756"/>
                <a:ext cx="4572000" cy="6191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12368F0-A00E-4626-8539-42B76B49C482}"/>
                  </a:ext>
                </a:extLst>
              </p:cNvPr>
              <p:cNvSpPr/>
              <p:nvPr/>
            </p:nvSpPr>
            <p:spPr>
              <a:xfrm>
                <a:off x="4534904" y="3334184"/>
                <a:ext cx="616002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050">
                          <a:latin typeface="Cambria Math" panose="02040503050406030204" pitchFamily="18" charset="0"/>
                        </a:rPr>
                        <m:t>=9 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12368F0-A00E-4626-8539-42B76B49C4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904" y="3334184"/>
                <a:ext cx="616002" cy="2539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E9FE06B8-2C18-4381-AA93-4D83D5420ED5}"/>
              </a:ext>
            </a:extLst>
          </p:cNvPr>
          <p:cNvSpPr/>
          <p:nvPr/>
        </p:nvSpPr>
        <p:spPr>
          <a:xfrm>
            <a:off x="1242071" y="3774242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Hint: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r=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endParaRPr lang="en-US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8FEB9DE-E0A2-418D-84C1-CBA54F74508E}"/>
              </a:ext>
            </a:extLst>
          </p:cNvPr>
          <p:cNvSpPr txBox="1">
            <a:spLocks/>
          </p:cNvSpPr>
          <p:nvPr/>
        </p:nvSpPr>
        <p:spPr>
          <a:xfrm>
            <a:off x="1242070" y="4121119"/>
            <a:ext cx="5427923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Solution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EDFD13-F2BD-49DD-A250-94A7244D85D4}"/>
              </a:ext>
            </a:extLst>
          </p:cNvPr>
          <p:cNvSpPr/>
          <p:nvPr/>
        </p:nvSpPr>
        <p:spPr>
          <a:xfrm>
            <a:off x="1158743" y="471460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  We need 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/dm =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dq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/dm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3EEA87-0990-47BD-B04F-6509A45BF56B}"/>
              </a:ext>
            </a:extLst>
          </p:cNvPr>
          <p:cNvSpPr/>
          <p:nvPr/>
        </p:nvSpPr>
        <p:spPr>
          <a:xfrm>
            <a:off x="1206675" y="5068098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  if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m=9 </a:t>
            </a:r>
            <a:r>
              <a:rPr lang="en-US" sz="1050" dirty="0"/>
              <a:t>then 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q=81 </a:t>
            </a:r>
            <a:r>
              <a:rPr lang="en-US" sz="1050" dirty="0"/>
              <a:t>using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78DA9B8-16B4-42D5-8F2E-42E69836B4B1}"/>
                  </a:ext>
                </a:extLst>
              </p:cNvPr>
              <p:cNvSpPr/>
              <p:nvPr/>
            </p:nvSpPr>
            <p:spPr>
              <a:xfrm>
                <a:off x="1534917" y="4765081"/>
                <a:ext cx="4572000" cy="6444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28588" algn="just">
                  <a:lnSpc>
                    <a:spcPct val="107000"/>
                  </a:lnSpc>
                </a:pPr>
                <a:r>
                  <a:rPr lang="en-US" sz="105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05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5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+19</m:t>
                              </m:r>
                            </m:e>
                          </m:rad>
                        </m:den>
                      </m:f>
                      <m:r>
                        <a:rPr lang="en-US" sz="105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05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78DA9B8-16B4-42D5-8F2E-42E69836B4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917" y="4765081"/>
                <a:ext cx="4572000" cy="6444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079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B065B5-0371-4DF6-95AA-67F010EC4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34" y="1089395"/>
            <a:ext cx="5351416" cy="446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8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AE841D-2E78-4970-B870-57D7BEE73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330" y="857250"/>
            <a:ext cx="39173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71412"/>
      </p:ext>
    </p:extLst>
  </p:cSld>
  <p:clrMapOvr>
    <a:masterClrMapping/>
  </p:clrMapOvr>
</p:sld>
</file>

<file path=ppt/theme/theme1.xml><?xml version="1.0" encoding="utf-8"?>
<a:theme xmlns:a="http://schemas.openxmlformats.org/drawingml/2006/main" name="USH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90B95B22DD945BDFF45EB84A5E21C" ma:contentTypeVersion="12" ma:contentTypeDescription="Create a new document." ma:contentTypeScope="" ma:versionID="9ee3781bcb6633d132c89161492bb118">
  <xsd:schema xmlns:xsd="http://www.w3.org/2001/XMLSchema" xmlns:xs="http://www.w3.org/2001/XMLSchema" xmlns:p="http://schemas.microsoft.com/office/2006/metadata/properties" xmlns:ns2="7c1bd8dc-4e40-424f-a15f-9ffcd522197f" xmlns:ns3="6125ffc9-2c56-435e-8267-1393444907b2" targetNamespace="http://schemas.microsoft.com/office/2006/metadata/properties" ma:root="true" ma:fieldsID="d3e430f46b92204fb5a3381a429c4dbe" ns2:_="" ns3:_="">
    <xsd:import namespace="7c1bd8dc-4e40-424f-a15f-9ffcd522197f"/>
    <xsd:import namespace="6125ffc9-2c56-435e-8267-1393444907b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bd8dc-4e40-424f-a15f-9ffcd52219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5ffc9-2c56-435e-8267-1393444907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c1bd8dc-4e40-424f-a15f-9ffcd522197f">
      <UserInfo>
        <DisplayName/>
        <AccountId xsi:nil="true"/>
        <AccountType/>
      </UserInfo>
    </SharedWithUsers>
    <MediaLengthInSeconds xmlns="6125ffc9-2c56-435e-8267-1393444907b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2619C5-D390-4089-99FA-A01EC1A4E1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1bd8dc-4e40-424f-a15f-9ffcd522197f"/>
    <ds:schemaRef ds:uri="6125ffc9-2c56-435e-8267-1393444907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A052C4-6F29-46DC-9113-1B1D8BBA1238}">
  <ds:schemaRefs>
    <ds:schemaRef ds:uri="7c1bd8dc-4e40-424f-a15f-9ffcd522197f"/>
    <ds:schemaRef ds:uri="6125ffc9-2c56-435e-8267-1393444907b2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0ADEF7-6379-40D1-BC98-899DA66279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150318</TotalTime>
  <Words>610</Words>
  <Application>Microsoft Office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 Math</vt:lpstr>
      <vt:lpstr>Noto Sans Symbols</vt:lpstr>
      <vt:lpstr>Times New Roman</vt:lpstr>
      <vt:lpstr>Verdana</vt:lpstr>
      <vt:lpstr>USHE</vt:lpstr>
      <vt:lpstr>Equation</vt:lpstr>
      <vt:lpstr>PowerPoint Presentation</vt:lpstr>
      <vt:lpstr>PowerPoint Presentation</vt:lpstr>
      <vt:lpstr>PowerPoint Presentation</vt:lpstr>
      <vt:lpstr>Marginal Revenue Product  Calculus can be used to study the relationship between the number of employees and a manufacturer’s revenue.   Suppose that a manufacturer employs m workers, and that these workers produce a total of q units of a product each day.   Thus, the daily production q can be expressed as a function of the number of employees: q = q(m).  If the total revenue earned from selling these units is represented by r, then revenue can also be written as a function of the number of employees, r = r(m).  Therefore, the derivative dr/dm measures the rate at which total revenue changes as the number of employees changes. This derivative is known as the marginal-revenue product.  In practical terms, the marginal-revenue product estimates the additional revenue generated when the manufacturer hires one more employee. </vt:lpstr>
      <vt:lpstr>PowerPoint Presentation</vt:lpstr>
      <vt:lpstr>PowerPoint Presentation</vt:lpstr>
      <vt:lpstr>PowerPoint Presentation</vt:lpstr>
      <vt:lpstr>PowerPoint Presentation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Introductory Mathematical Analysis For Business, Economics, and The Life and Social Sciences</dc:title>
  <dc:subject/>
  <dc:creator>Ernest F. Haeussler JR. Richard s. Paul Richard J.wood</dc:creator>
  <cp:keywords/>
  <dc:description/>
  <cp:lastModifiedBy>Suliman Saleh Al-Homidan</cp:lastModifiedBy>
  <cp:revision>1151</cp:revision>
  <dcterms:modified xsi:type="dcterms:W3CDTF">2026-09-15T11:26:07Z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0x01010086D90B95B22DD945BDFF45EB84A5E21C</vt:lpwstr>
  </property>
  <property fmtid="{D5CDD505-2E9C-101B-9397-08002B2CF9AE}" pid="3" name="Order">
    <vt:r8>4350300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</Properties>
</file>