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8"/>
  </p:notesMasterIdLst>
  <p:handoutMasterIdLst>
    <p:handoutMasterId r:id="rId9"/>
  </p:handoutMasterIdLst>
  <p:sldIdLst>
    <p:sldId id="630" r:id="rId5"/>
    <p:sldId id="625" r:id="rId6"/>
    <p:sldId id="63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4B016-0A20-AC12-C74C-C1242F97455C}" v="1" dt="2021-07-07T22:28:49.951"/>
  </p1510:revLst>
</p1510:revInfo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97" d="100"/>
          <a:sy n="97" d="100"/>
        </p:scale>
        <p:origin x="260" y="64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1.png"/><Relationship Id="rId4" Type="http://schemas.openxmlformats.org/officeDocument/2006/relationships/image" Target="../media/image18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13" Type="http://schemas.openxmlformats.org/officeDocument/2006/relationships/image" Target="../media/image193.png"/><Relationship Id="rId18" Type="http://schemas.openxmlformats.org/officeDocument/2006/relationships/image" Target="../media/image198.png"/><Relationship Id="rId3" Type="http://schemas.openxmlformats.org/officeDocument/2006/relationships/image" Target="../media/image183.png"/><Relationship Id="rId21" Type="http://schemas.openxmlformats.org/officeDocument/2006/relationships/image" Target="../media/image201.png"/><Relationship Id="rId7" Type="http://schemas.openxmlformats.org/officeDocument/2006/relationships/image" Target="../media/image187.png"/><Relationship Id="rId12" Type="http://schemas.openxmlformats.org/officeDocument/2006/relationships/image" Target="../media/image192.png"/><Relationship Id="rId17" Type="http://schemas.openxmlformats.org/officeDocument/2006/relationships/image" Target="../media/image197.png"/><Relationship Id="rId2" Type="http://schemas.openxmlformats.org/officeDocument/2006/relationships/image" Target="../media/image182.png"/><Relationship Id="rId16" Type="http://schemas.openxmlformats.org/officeDocument/2006/relationships/image" Target="../media/image196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6.png"/><Relationship Id="rId11" Type="http://schemas.openxmlformats.org/officeDocument/2006/relationships/image" Target="../media/image191.png"/><Relationship Id="rId5" Type="http://schemas.openxmlformats.org/officeDocument/2006/relationships/image" Target="../media/image185.png"/><Relationship Id="rId15" Type="http://schemas.openxmlformats.org/officeDocument/2006/relationships/image" Target="../media/image195.png"/><Relationship Id="rId10" Type="http://schemas.openxmlformats.org/officeDocument/2006/relationships/image" Target="../media/image190.png"/><Relationship Id="rId19" Type="http://schemas.openxmlformats.org/officeDocument/2006/relationships/image" Target="../media/image199.png"/><Relationship Id="rId4" Type="http://schemas.openxmlformats.org/officeDocument/2006/relationships/image" Target="../media/image184.png"/><Relationship Id="rId9" Type="http://schemas.openxmlformats.org/officeDocument/2006/relationships/image" Target="../media/image189.png"/><Relationship Id="rId14" Type="http://schemas.openxmlformats.org/officeDocument/2006/relationships/image" Target="../media/image19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B6E748-7FF2-442D-8D0F-FBC67365E264}"/>
              </a:ext>
            </a:extLst>
          </p:cNvPr>
          <p:cNvSpPr/>
          <p:nvPr/>
        </p:nvSpPr>
        <p:spPr>
          <a:xfrm>
            <a:off x="192293" y="124062"/>
            <a:ext cx="25651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11.5  The Chain Rule 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E27EAFC-5971-431C-B2CB-9F2A4D22A040}"/>
                  </a:ext>
                </a:extLst>
              </p:cNvPr>
              <p:cNvSpPr/>
              <p:nvPr/>
            </p:nvSpPr>
            <p:spPr>
              <a:xfrm>
                <a:off x="408494" y="510818"/>
                <a:ext cx="8019067" cy="2120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One of the most used rules in derivatives is called the chain rule, which is used to find the derivative of the composition of functions. Assume that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function of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function of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function of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we write: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composition of the two functions </a:t>
                </a:r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 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</a:t>
                </a:r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defined as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∘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))</m:t>
                    </m:r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E27EAFC-5971-431C-B2CB-9F2A4D22A0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4" y="510818"/>
                <a:ext cx="8019067" cy="2120068"/>
              </a:xfrm>
              <a:prstGeom prst="rect">
                <a:avLst/>
              </a:prstGeom>
              <a:blipFill>
                <a:blip r:embed="rId2"/>
                <a:stretch>
                  <a:fillRect l="-608" r="-684" b="-3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F66C189-3AFE-426C-94AA-9CFA49A66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34" y="2630886"/>
            <a:ext cx="8603531" cy="15563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BCD1008-23EE-4D89-9123-74FE49CEC8BD}"/>
                  </a:ext>
                </a:extLst>
              </p:cNvPr>
              <p:cNvSpPr/>
              <p:nvPr/>
            </p:nvSpPr>
            <p:spPr>
              <a:xfrm>
                <a:off x="408493" y="4187194"/>
                <a:ext cx="7312059" cy="14720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Remark: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 </a:t>
                </a:r>
              </a:p>
              <a:p>
                <a:pPr marL="914400" marR="0" indent="-45720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𝑑𝑢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)).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That is, we differentiate the outer function then the inner one.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BCD1008-23EE-4D89-9123-74FE49CEC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3" y="4187194"/>
                <a:ext cx="7312059" cy="1472006"/>
              </a:xfrm>
              <a:prstGeom prst="rect">
                <a:avLst/>
              </a:prstGeom>
              <a:blipFill>
                <a:blip r:embed="rId4"/>
                <a:stretch>
                  <a:fillRect l="-667" b="-5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98355A-4D3C-4EB2-9A7C-4B2853DCB2F2}"/>
                  </a:ext>
                </a:extLst>
              </p:cNvPr>
              <p:cNvSpPr/>
              <p:nvPr/>
            </p:nvSpPr>
            <p:spPr>
              <a:xfrm>
                <a:off x="408493" y="5648970"/>
                <a:ext cx="8019068" cy="640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8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Power Rule: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</a:t>
                </a:r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differentiable function of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98355A-4D3C-4EB2-9A7C-4B2853DCB2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3" y="5648970"/>
                <a:ext cx="8019068" cy="640945"/>
              </a:xfrm>
              <a:prstGeom prst="rect">
                <a:avLst/>
              </a:prstGeom>
              <a:blipFill>
                <a:blip r:embed="rId5"/>
                <a:stretch>
                  <a:fillRect l="-608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09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4186DC2-E36F-41CB-8671-36E6FBE82704}"/>
                  </a:ext>
                </a:extLst>
              </p:cNvPr>
              <p:cNvSpPr/>
              <p:nvPr/>
            </p:nvSpPr>
            <p:spPr>
              <a:xfrm>
                <a:off x="135479" y="0"/>
                <a:ext cx="5960521" cy="640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Example1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(write the answer in the variable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4186DC2-E36F-41CB-8671-36E6FBE827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9" y="0"/>
                <a:ext cx="5960521" cy="640945"/>
              </a:xfrm>
              <a:prstGeom prst="rect">
                <a:avLst/>
              </a:prstGeom>
              <a:blipFill>
                <a:blip r:embed="rId2"/>
                <a:stretch>
                  <a:fillRect l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09DF009-2C61-4259-BCA6-4C6C246A7978}"/>
                  </a:ext>
                </a:extLst>
              </p:cNvPr>
              <p:cNvSpPr txBox="1"/>
              <p:nvPr/>
            </p:nvSpPr>
            <p:spPr>
              <a:xfrm>
                <a:off x="235670" y="834271"/>
                <a:ext cx="31011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09DF009-2C61-4259-BCA6-4C6C246A7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70" y="834271"/>
                <a:ext cx="3101105" cy="215444"/>
              </a:xfrm>
              <a:prstGeom prst="rect">
                <a:avLst/>
              </a:prstGeom>
              <a:blipFill>
                <a:blip r:embed="rId3"/>
                <a:stretch>
                  <a:fillRect r="-787"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2972F2-F6F1-4CDA-BD2C-5F1708AF7F82}"/>
                  </a:ext>
                </a:extLst>
              </p:cNvPr>
              <p:cNvSpPr txBox="1"/>
              <p:nvPr/>
            </p:nvSpPr>
            <p:spPr>
              <a:xfrm>
                <a:off x="4572000" y="702836"/>
                <a:ext cx="3446841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2972F2-F6F1-4CDA-BD2C-5F1708AF7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702836"/>
                <a:ext cx="3446841" cy="398955"/>
              </a:xfrm>
              <a:prstGeom prst="rect">
                <a:avLst/>
              </a:prstGeom>
              <a:blipFill>
                <a:blip r:embed="rId4"/>
                <a:stretch>
                  <a:fillRect l="-1593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96BB67B-C430-4FC2-8734-947B51B23884}"/>
                  </a:ext>
                </a:extLst>
              </p:cNvPr>
              <p:cNvSpPr txBox="1"/>
              <p:nvPr/>
            </p:nvSpPr>
            <p:spPr>
              <a:xfrm>
                <a:off x="600781" y="1439982"/>
                <a:ext cx="18403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96BB67B-C430-4FC2-8734-947B51B23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81" y="1439982"/>
                <a:ext cx="1840312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FA023D-BCEE-4D2F-9AC3-96B929D5D1B4}"/>
                  </a:ext>
                </a:extLst>
              </p:cNvPr>
              <p:cNvSpPr txBox="1"/>
              <p:nvPr/>
            </p:nvSpPr>
            <p:spPr>
              <a:xfrm>
                <a:off x="2441093" y="1439982"/>
                <a:ext cx="1758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2(3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FA023D-BCEE-4D2F-9AC3-96B929D5D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093" y="1439982"/>
                <a:ext cx="1758045" cy="276999"/>
              </a:xfrm>
              <a:prstGeom prst="rect">
                <a:avLst/>
              </a:prstGeom>
              <a:blipFill>
                <a:blip r:embed="rId6"/>
                <a:stretch>
                  <a:fillRect l="-3460" t="-1956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3AD611-5761-491A-B439-F026F684D640}"/>
                  </a:ext>
                </a:extLst>
              </p:cNvPr>
              <p:cNvSpPr txBox="1"/>
              <p:nvPr/>
            </p:nvSpPr>
            <p:spPr>
              <a:xfrm>
                <a:off x="4362076" y="1439982"/>
                <a:ext cx="12153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3AD611-5761-491A-B439-F026F684D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076" y="1439982"/>
                <a:ext cx="1215397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CA605C-56EC-4AA9-8EA3-116C0912E694}"/>
                  </a:ext>
                </a:extLst>
              </p:cNvPr>
              <p:cNvSpPr txBox="1"/>
              <p:nvPr/>
            </p:nvSpPr>
            <p:spPr>
              <a:xfrm>
                <a:off x="333154" y="1984005"/>
                <a:ext cx="2463816" cy="217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CA605C-56EC-4AA9-8EA3-116C0912E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54" y="1984005"/>
                <a:ext cx="2463816" cy="217111"/>
              </a:xfrm>
              <a:prstGeom prst="rect">
                <a:avLst/>
              </a:prstGeom>
              <a:blipFill>
                <a:blip r:embed="rId8"/>
                <a:stretch>
                  <a:fillRect b="-2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9F35B4-013D-4FE6-8875-EFEF6B37CFDC}"/>
                  </a:ext>
                </a:extLst>
              </p:cNvPr>
              <p:cNvSpPr txBox="1"/>
              <p:nvPr/>
            </p:nvSpPr>
            <p:spPr>
              <a:xfrm>
                <a:off x="728681" y="2374797"/>
                <a:ext cx="2674835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(3−2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)=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9F35B4-013D-4FE6-8875-EFEF6B37C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81" y="2374797"/>
                <a:ext cx="2674835" cy="398955"/>
              </a:xfrm>
              <a:prstGeom prst="rect">
                <a:avLst/>
              </a:prstGeom>
              <a:blipFill>
                <a:blip r:embed="rId9"/>
                <a:stretch>
                  <a:fillRect l="-2283" t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B7CF9B-34B7-446E-ACAD-BED8928D6E27}"/>
                  </a:ext>
                </a:extLst>
              </p:cNvPr>
              <p:cNvSpPr txBox="1"/>
              <p:nvPr/>
            </p:nvSpPr>
            <p:spPr>
              <a:xfrm>
                <a:off x="3584306" y="2315035"/>
                <a:ext cx="1521442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B7CF9B-34B7-446E-ACAD-BED8928D6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306" y="2315035"/>
                <a:ext cx="1521442" cy="5722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F257CC-CF31-4028-AED3-3E8AADA0A68B}"/>
                  </a:ext>
                </a:extLst>
              </p:cNvPr>
              <p:cNvSpPr txBox="1"/>
              <p:nvPr/>
            </p:nvSpPr>
            <p:spPr>
              <a:xfrm>
                <a:off x="5286538" y="2288137"/>
                <a:ext cx="2120389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F257CC-CF31-4028-AED3-3E8AADA0A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538" y="2288137"/>
                <a:ext cx="2120389" cy="5722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0141A7-4718-4542-BA21-B6AA22D14923}"/>
                  </a:ext>
                </a:extLst>
              </p:cNvPr>
              <p:cNvSpPr txBox="1"/>
              <p:nvPr/>
            </p:nvSpPr>
            <p:spPr>
              <a:xfrm>
                <a:off x="7587717" y="2231296"/>
                <a:ext cx="980076" cy="60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0141A7-4718-4542-BA21-B6AA22D14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717" y="2231296"/>
                <a:ext cx="980076" cy="6076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E88B5FF-C5C5-4CB4-AC24-08BEE793C816}"/>
                  </a:ext>
                </a:extLst>
              </p:cNvPr>
              <p:cNvSpPr/>
              <p:nvPr/>
            </p:nvSpPr>
            <p:spPr>
              <a:xfrm>
                <a:off x="235670" y="3031972"/>
                <a:ext cx="7868239" cy="640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8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Power Rule: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</a:t>
                </a:r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differentiable function of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E88B5FF-C5C5-4CB4-AC24-08BEE793C8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70" y="3031972"/>
                <a:ext cx="7868239" cy="640945"/>
              </a:xfrm>
              <a:prstGeom prst="rect">
                <a:avLst/>
              </a:prstGeom>
              <a:blipFill>
                <a:blip r:embed="rId13"/>
                <a:stretch>
                  <a:fillRect l="-698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EAFB51-CFD6-4C95-B370-CC8CEE762F47}"/>
                  </a:ext>
                </a:extLst>
              </p:cNvPr>
              <p:cNvSpPr/>
              <p:nvPr/>
            </p:nvSpPr>
            <p:spPr>
              <a:xfrm>
                <a:off x="235670" y="3672917"/>
                <a:ext cx="2187715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Example2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EAFB51-CFD6-4C95-B370-CC8CEE762F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70" y="3672917"/>
                <a:ext cx="2187715" cy="491288"/>
              </a:xfrm>
              <a:prstGeom prst="rect">
                <a:avLst/>
              </a:prstGeom>
              <a:blipFill>
                <a:blip r:embed="rId14"/>
                <a:stretch>
                  <a:fillRect l="-3064" t="-1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6B9C86-54FA-40C9-838E-E5E31A30EBC3}"/>
                  </a:ext>
                </a:extLst>
              </p:cNvPr>
              <p:cNvSpPr txBox="1"/>
              <p:nvPr/>
            </p:nvSpPr>
            <p:spPr>
              <a:xfrm>
                <a:off x="105956" y="4251706"/>
                <a:ext cx="196592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6B9C86-54FA-40C9-838E-E5E31A30E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56" y="4251706"/>
                <a:ext cx="1965923" cy="215444"/>
              </a:xfrm>
              <a:prstGeom prst="rect">
                <a:avLst/>
              </a:prstGeom>
              <a:blipFill>
                <a:blip r:embed="rId15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C46BAA-9EE3-4974-9A69-D6ECB90CB95D}"/>
                  </a:ext>
                </a:extLst>
              </p:cNvPr>
              <p:cNvSpPr txBox="1"/>
              <p:nvPr/>
            </p:nvSpPr>
            <p:spPr>
              <a:xfrm>
                <a:off x="2313300" y="4213498"/>
                <a:ext cx="3373680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C46BAA-9EE3-4974-9A69-D6ECB90CB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300" y="4213498"/>
                <a:ext cx="3373680" cy="398955"/>
              </a:xfrm>
              <a:prstGeom prst="rect">
                <a:avLst/>
              </a:prstGeom>
              <a:blipFill>
                <a:blip r:embed="rId16"/>
                <a:stretch>
                  <a:fillRect l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9C5B4D-C9A5-4212-A752-9D90EA5B7B0C}"/>
                  </a:ext>
                </a:extLst>
              </p:cNvPr>
              <p:cNvSpPr txBox="1"/>
              <p:nvPr/>
            </p:nvSpPr>
            <p:spPr>
              <a:xfrm>
                <a:off x="-9867" y="4693040"/>
                <a:ext cx="1398909" cy="63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9C5B4D-C9A5-4212-A752-9D90EA5B7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867" y="4693040"/>
                <a:ext cx="1398909" cy="63652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6E2B7A90-3217-4761-965C-1F16E98CA84B}"/>
              </a:ext>
            </a:extLst>
          </p:cNvPr>
          <p:cNvSpPr txBox="1"/>
          <p:nvPr/>
        </p:nvSpPr>
        <p:spPr>
          <a:xfrm>
            <a:off x="1626214" y="4955774"/>
            <a:ext cx="1530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simplify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6C35FFF-5471-44E9-A513-0045C288A786}"/>
                  </a:ext>
                </a:extLst>
              </p:cNvPr>
              <p:cNvSpPr txBox="1"/>
              <p:nvPr/>
            </p:nvSpPr>
            <p:spPr>
              <a:xfrm>
                <a:off x="3071129" y="4909223"/>
                <a:ext cx="1616083" cy="4158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6C35FFF-5471-44E9-A513-0045C288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129" y="4909223"/>
                <a:ext cx="1616083" cy="4158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A0E4E8-C86C-4EFF-88FC-72EDE8D2F238}"/>
                  </a:ext>
                </a:extLst>
              </p:cNvPr>
              <p:cNvSpPr txBox="1"/>
              <p:nvPr/>
            </p:nvSpPr>
            <p:spPr>
              <a:xfrm>
                <a:off x="4716065" y="4903094"/>
                <a:ext cx="358995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A0E4E8-C86C-4EFF-88FC-72EDE8D2F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65" y="4903094"/>
                <a:ext cx="3589957" cy="525913"/>
              </a:xfrm>
              <a:prstGeom prst="rect">
                <a:avLst/>
              </a:prstGeom>
              <a:blipFill>
                <a:blip r:embed="rId19"/>
                <a:stretch>
                  <a:fillRect t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6525957-685F-48CE-97A3-457C7FD13792}"/>
                  </a:ext>
                </a:extLst>
              </p:cNvPr>
              <p:cNvSpPr txBox="1"/>
              <p:nvPr/>
            </p:nvSpPr>
            <p:spPr>
              <a:xfrm>
                <a:off x="482687" y="5884619"/>
                <a:ext cx="3306226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6525957-685F-48CE-97A3-457C7FD13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87" y="5884619"/>
                <a:ext cx="3306226" cy="525913"/>
              </a:xfrm>
              <a:prstGeom prst="rect">
                <a:avLst/>
              </a:prstGeom>
              <a:blipFill>
                <a:blip r:embed="rId20"/>
                <a:stretch>
                  <a:fillRect t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CCF492A-F018-4F34-851D-C7320B07A2B9}"/>
                  </a:ext>
                </a:extLst>
              </p:cNvPr>
              <p:cNvSpPr txBox="1"/>
              <p:nvPr/>
            </p:nvSpPr>
            <p:spPr>
              <a:xfrm>
                <a:off x="3788913" y="5631608"/>
                <a:ext cx="1106521" cy="1061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2  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CCF492A-F018-4F34-851D-C7320B07A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913" y="5631608"/>
                <a:ext cx="1106521" cy="106131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2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2456CF2-25CD-4537-AECA-F86A895C3DBC}"/>
              </a:ext>
            </a:extLst>
          </p:cNvPr>
          <p:cNvSpPr txBox="1">
            <a:spLocks/>
          </p:cNvSpPr>
          <p:nvPr/>
        </p:nvSpPr>
        <p:spPr>
          <a:xfrm>
            <a:off x="397566" y="1576202"/>
            <a:ext cx="214993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If</a:t>
            </a:r>
            <a:endParaRPr lang="en-IN" sz="2400" dirty="0"/>
          </a:p>
        </p:txBody>
      </p:sp>
      <p:graphicFrame>
        <p:nvGraphicFramePr>
          <p:cNvPr id="3" name="Object 2" descr="y equals left parenthesis x squared minus 4 right parenthesis super 5 baseline left parenthesis 3 x plus 5 right parenthesis super 4.">
            <a:extLst>
              <a:ext uri="{FF2B5EF4-FFF2-40B4-BE49-F238E27FC236}">
                <a16:creationId xmlns:a16="http://schemas.microsoft.com/office/drawing/2014/main" id="{23A75FFD-A19A-41FB-93A2-7384711C24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818066"/>
              </p:ext>
            </p:extLst>
          </p:nvPr>
        </p:nvGraphicFramePr>
        <p:xfrm>
          <a:off x="691613" y="1566863"/>
          <a:ext cx="200183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5" name="Object 4" descr="y equals left parenthesis x squared minus 4 right parenthesis super 5 baseline left parenthesis 3 x plus 5 right parenthesis super 4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13" y="1566863"/>
                        <a:ext cx="2001838" cy="363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D99F98-D1E6-480F-A87F-B93BE968127A}"/>
              </a:ext>
            </a:extLst>
          </p:cNvPr>
          <p:cNvSpPr txBox="1">
            <a:spLocks/>
          </p:cNvSpPr>
          <p:nvPr/>
        </p:nvSpPr>
        <p:spPr>
          <a:xfrm>
            <a:off x="2728963" y="1576202"/>
            <a:ext cx="546051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find</a:t>
            </a:r>
            <a:endParaRPr lang="en-IN" sz="2400" dirty="0"/>
          </a:p>
        </p:txBody>
      </p:sp>
      <p:graphicFrame>
        <p:nvGraphicFramePr>
          <p:cNvPr id="5" name="Object 4" descr="y prime.">
            <a:extLst>
              <a:ext uri="{FF2B5EF4-FFF2-40B4-BE49-F238E27FC236}">
                <a16:creationId xmlns:a16="http://schemas.microsoft.com/office/drawing/2014/main" id="{3AC18D4C-2838-4360-8BF5-1CF14327AB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529907"/>
              </p:ext>
            </p:extLst>
          </p:nvPr>
        </p:nvGraphicFramePr>
        <p:xfrm>
          <a:off x="3310526" y="1585913"/>
          <a:ext cx="2889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Equation" r:id="rId5" imgW="190440" imgH="203040" progId="Equation.DSMT4">
                  <p:embed/>
                </p:oleObj>
              </mc:Choice>
              <mc:Fallback>
                <p:oleObj name="Equation" r:id="rId5" imgW="190440" imgH="203040" progId="Equation.DSMT4">
                  <p:embed/>
                  <p:pic>
                    <p:nvPicPr>
                      <p:cNvPr id="7" name="Object 6" descr="y prime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526" y="1585913"/>
                        <a:ext cx="288925" cy="323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ADCD54-D03E-4D59-9AAC-E19143D9410C}"/>
              </a:ext>
            </a:extLst>
          </p:cNvPr>
          <p:cNvSpPr txBox="1">
            <a:spLocks/>
          </p:cNvSpPr>
          <p:nvPr/>
        </p:nvSpPr>
        <p:spPr>
          <a:xfrm>
            <a:off x="415322" y="2042375"/>
            <a:ext cx="5488328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Solution: We first apply the product rule:</a:t>
            </a:r>
            <a:endParaRPr lang="en-IN" sz="2400" dirty="0"/>
          </a:p>
        </p:txBody>
      </p:sp>
      <p:graphicFrame>
        <p:nvGraphicFramePr>
          <p:cNvPr id="7" name="Object 6" descr="Calculation to simplify y prime.&#10;Long description is available in notes, press F6">
            <a:extLst>
              <a:ext uri="{FF2B5EF4-FFF2-40B4-BE49-F238E27FC236}">
                <a16:creationId xmlns:a16="http://schemas.microsoft.com/office/drawing/2014/main" id="{F9BBDCE0-CE4B-4F42-92D8-E63BC7666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965865"/>
              </p:ext>
            </p:extLst>
          </p:nvPr>
        </p:nvGraphicFramePr>
        <p:xfrm>
          <a:off x="407091" y="2538413"/>
          <a:ext cx="47164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7" imgW="3111480" imgH="393480" progId="Equation.DSMT4">
                  <p:embed/>
                </p:oleObj>
              </mc:Choice>
              <mc:Fallback>
                <p:oleObj name="Equation" r:id="rId7" imgW="3111480" imgH="393480" progId="Equation.DSMT4">
                  <p:embed/>
                  <p:pic>
                    <p:nvPicPr>
                      <p:cNvPr id="9" name="Object 8" descr="Calculation to simplify y prime.&#10;Long description is available in notes, press F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91" y="2538413"/>
                        <a:ext cx="4716463" cy="62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FD129E7-A306-4C90-BF33-1E432B113FD3}"/>
              </a:ext>
            </a:extLst>
          </p:cNvPr>
          <p:cNvSpPr txBox="1">
            <a:spLocks/>
          </p:cNvSpPr>
          <p:nvPr/>
        </p:nvSpPr>
        <p:spPr>
          <a:xfrm>
            <a:off x="415322" y="3358515"/>
            <a:ext cx="3828204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Now we use the power rule:</a:t>
            </a:r>
            <a:endParaRPr lang="en-IN" sz="2400" dirty="0"/>
          </a:p>
        </p:txBody>
      </p:sp>
      <p:graphicFrame>
        <p:nvGraphicFramePr>
          <p:cNvPr id="9" name="Object 8" descr="Calculation to simplify y prime.&#10;Long description is available in notes, press F6">
            <a:extLst>
              <a:ext uri="{FF2B5EF4-FFF2-40B4-BE49-F238E27FC236}">
                <a16:creationId xmlns:a16="http://schemas.microsoft.com/office/drawing/2014/main" id="{29117989-12B7-476C-83CB-90FFBA3BA2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378140"/>
              </p:ext>
            </p:extLst>
          </p:nvPr>
        </p:nvGraphicFramePr>
        <p:xfrm>
          <a:off x="404813" y="3771353"/>
          <a:ext cx="51974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9" imgW="3429000" imgH="304560" progId="Equation.DSMT4">
                  <p:embed/>
                </p:oleObj>
              </mc:Choice>
              <mc:Fallback>
                <p:oleObj name="Equation" r:id="rId9" imgW="3429000" imgH="304560" progId="Equation.DSMT4">
                  <p:embed/>
                  <p:pic>
                    <p:nvPicPr>
                      <p:cNvPr id="12" name="Object 11" descr="Calculation to simplify y prime.&#10;Long description is available in notes, press F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771353"/>
                        <a:ext cx="5197475" cy="484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 descr="Calculation to simplify y prime.&#10;Long description is available in notes, press F6">
            <a:extLst>
              <a:ext uri="{FF2B5EF4-FFF2-40B4-BE49-F238E27FC236}">
                <a16:creationId xmlns:a16="http://schemas.microsoft.com/office/drawing/2014/main" id="{5B9DA9DC-FDB0-402A-9946-01BB334038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652633"/>
              </p:ext>
            </p:extLst>
          </p:nvPr>
        </p:nvGraphicFramePr>
        <p:xfrm>
          <a:off x="620723" y="4293491"/>
          <a:ext cx="40227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11" imgW="2654280" imgH="279360" progId="Equation.DSMT4">
                  <p:embed/>
                </p:oleObj>
              </mc:Choice>
              <mc:Fallback>
                <p:oleObj name="Equation" r:id="rId11" imgW="2654280" imgH="279360" progId="Equation.DSMT4">
                  <p:embed/>
                  <p:pic>
                    <p:nvPicPr>
                      <p:cNvPr id="13" name="Object 12" descr="Calculation to simplify y prime.&#10;Long description is available in notes, press F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23" y="4293491"/>
                        <a:ext cx="4022725" cy="44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 descr="Calculation to simplify y prime.&#10;Long description is available in notes, press F6">
            <a:extLst>
              <a:ext uri="{FF2B5EF4-FFF2-40B4-BE49-F238E27FC236}">
                <a16:creationId xmlns:a16="http://schemas.microsoft.com/office/drawing/2014/main" id="{4D4C10F5-F1C1-4157-B4EB-81A190BDA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402985"/>
              </p:ext>
            </p:extLst>
          </p:nvPr>
        </p:nvGraphicFramePr>
        <p:xfrm>
          <a:off x="626301" y="4788517"/>
          <a:ext cx="37925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13" imgW="2501640" imgH="228600" progId="Equation.DSMT4">
                  <p:embed/>
                </p:oleObj>
              </mc:Choice>
              <mc:Fallback>
                <p:oleObj name="Equation" r:id="rId13" imgW="2501640" imgH="228600" progId="Equation.DSMT4">
                  <p:embed/>
                  <p:pic>
                    <p:nvPicPr>
                      <p:cNvPr id="14" name="Object 13" descr="Calculation to simplify y prime.&#10;Long description is available in notes, press F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301" y="4788517"/>
                        <a:ext cx="3792537" cy="363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 descr="Calculation to simplify y prime.&#10;Long description is available in notes, press F6">
            <a:extLst>
              <a:ext uri="{FF2B5EF4-FFF2-40B4-BE49-F238E27FC236}">
                <a16:creationId xmlns:a16="http://schemas.microsoft.com/office/drawing/2014/main" id="{D975E8F6-C608-4ACF-94BD-2D6A0D344D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538378"/>
              </p:ext>
            </p:extLst>
          </p:nvPr>
        </p:nvGraphicFramePr>
        <p:xfrm>
          <a:off x="627526" y="5199185"/>
          <a:ext cx="33099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Equation" r:id="rId15" imgW="2184120" imgH="228600" progId="Equation.DSMT4">
                  <p:embed/>
                </p:oleObj>
              </mc:Choice>
              <mc:Fallback>
                <p:oleObj name="Equation" r:id="rId15" imgW="2184120" imgH="228600" progId="Equation.DSMT4">
                  <p:embed/>
                  <p:pic>
                    <p:nvPicPr>
                      <p:cNvPr id="15" name="Object 14" descr="Calculation to simplify y prime.&#10;Long description is available in notes, press F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26" y="5199185"/>
                        <a:ext cx="3309937" cy="363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1CFDECDA-061A-4596-996E-9EB0D9E68F79}"/>
              </a:ext>
            </a:extLst>
          </p:cNvPr>
          <p:cNvSpPr/>
          <p:nvPr/>
        </p:nvSpPr>
        <p:spPr>
          <a:xfrm>
            <a:off x="1958638" y="488380"/>
            <a:ext cx="5186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7FA3"/>
                </a:solidFill>
              </a:rPr>
              <a:t>Example   Differentiating a Product of Powers</a:t>
            </a:r>
          </a:p>
        </p:txBody>
      </p:sp>
    </p:spTree>
    <p:extLst>
      <p:ext uri="{BB962C8B-B14F-4D97-AF65-F5344CB8AC3E}">
        <p14:creationId xmlns:p14="http://schemas.microsoft.com/office/powerpoint/2010/main" val="375932527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A052C4-6F29-46DC-9113-1B1D8BBA1238}">
  <ds:schemaRefs>
    <ds:schemaRef ds:uri="http://purl.org/dc/dcmitype/"/>
    <ds:schemaRef ds:uri="http://schemas.microsoft.com/office/2006/documentManagement/types"/>
    <ds:schemaRef ds:uri="http://www.w3.org/XML/1998/namespace"/>
    <ds:schemaRef ds:uri="7c1bd8dc-4e40-424f-a15f-9ffcd522197f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125ffc9-2c56-435e-8267-1393444907b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150317</TotalTime>
  <Words>358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1150</cp:revision>
  <dcterms:modified xsi:type="dcterms:W3CDTF">2024-08-27T05:29:48Z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