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8"/>
  </p:notesMasterIdLst>
  <p:handoutMasterIdLst>
    <p:handoutMasterId r:id="rId9"/>
  </p:handoutMasterIdLst>
  <p:sldIdLst>
    <p:sldId id="626" r:id="rId5"/>
    <p:sldId id="627" r:id="rId6"/>
    <p:sldId id="63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4B016-0A20-AC12-C74C-C1242F97455C}" v="1" dt="2021-07-07T22:28:49.951"/>
  </p1510:revLst>
</p1510:revInfo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97" d="100"/>
          <a:sy n="97" d="100"/>
        </p:scale>
        <p:origin x="260" y="64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61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0.png"/><Relationship Id="rId11" Type="http://schemas.openxmlformats.org/officeDocument/2006/relationships/image" Target="../media/image165.png"/><Relationship Id="rId5" Type="http://schemas.openxmlformats.org/officeDocument/2006/relationships/image" Target="../media/image159.png"/><Relationship Id="rId10" Type="http://schemas.openxmlformats.org/officeDocument/2006/relationships/image" Target="../media/image164.png"/><Relationship Id="rId4" Type="http://schemas.openxmlformats.org/officeDocument/2006/relationships/image" Target="../media/image158.png"/><Relationship Id="rId9" Type="http://schemas.openxmlformats.org/officeDocument/2006/relationships/image" Target="../media/image16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0C2D54-94DB-4E18-A07F-0C12E1DA5D13}"/>
              </a:ext>
            </a:extLst>
          </p:cNvPr>
          <p:cNvSpPr/>
          <p:nvPr/>
        </p:nvSpPr>
        <p:spPr>
          <a:xfrm>
            <a:off x="190214" y="171195"/>
            <a:ext cx="389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11.4	  Product and Quotient Rule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F7D4824-8D84-4DEF-9B86-003A8D0E013A}"/>
                  </a:ext>
                </a:extLst>
              </p:cNvPr>
              <p:cNvSpPr/>
              <p:nvPr/>
            </p:nvSpPr>
            <p:spPr>
              <a:xfrm>
                <a:off x="116263" y="730280"/>
                <a:ext cx="821703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differentiable functions. We define the product of two functions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F7D4824-8D84-4DEF-9B86-003A8D0E01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63" y="730280"/>
                <a:ext cx="8217031" cy="369332"/>
              </a:xfrm>
              <a:prstGeom prst="rect">
                <a:avLst/>
              </a:prstGeom>
              <a:blipFill>
                <a:blip r:embed="rId2"/>
                <a:stretch>
                  <a:fillRect l="-223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202D62A-A978-4B8C-A6F2-AD9C87A95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34" y="1691572"/>
            <a:ext cx="7600950" cy="1476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329DA6-E9D5-44B5-813F-AF8E36602C40}"/>
                  </a:ext>
                </a:extLst>
              </p:cNvPr>
              <p:cNvSpPr/>
              <p:nvPr/>
            </p:nvSpPr>
            <p:spPr>
              <a:xfrm>
                <a:off x="272486" y="1088291"/>
                <a:ext cx="5861220" cy="533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their quotient to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6329DA6-E9D5-44B5-813F-AF8E36602C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86" y="1088291"/>
                <a:ext cx="5861220" cy="533544"/>
              </a:xfrm>
              <a:prstGeom prst="rect">
                <a:avLst/>
              </a:prstGeom>
              <a:blipFill>
                <a:blip r:embed="rId4"/>
                <a:stretch>
                  <a:fillRect l="-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43460EA-6440-43B4-84EC-98A5E483E026}"/>
                  </a:ext>
                </a:extLst>
              </p:cNvPr>
              <p:cNvSpPr/>
              <p:nvPr/>
            </p:nvSpPr>
            <p:spPr>
              <a:xfrm>
                <a:off x="274164" y="3217776"/>
                <a:ext cx="1884042" cy="498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marR="0" indent="-4572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43460EA-6440-43B4-84EC-98A5E483E0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64" y="3217776"/>
                <a:ext cx="1884042" cy="498663"/>
              </a:xfrm>
              <a:prstGeom prst="rect">
                <a:avLst/>
              </a:prstGeom>
              <a:blipFill>
                <a:blip r:embed="rId5"/>
                <a:stretch>
                  <a:fillRect l="-3560" b="-2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F19E76F-1D01-4520-AF0D-AF13DCF01CA5}"/>
                  </a:ext>
                </a:extLst>
              </p:cNvPr>
              <p:cNvSpPr/>
              <p:nvPr/>
            </p:nvSpPr>
            <p:spPr>
              <a:xfrm>
                <a:off x="1422332" y="3595299"/>
                <a:ext cx="3218382" cy="457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+2)(3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F19E76F-1D01-4520-AF0D-AF13DCF01C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32" y="3595299"/>
                <a:ext cx="3218382" cy="4576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D327874-2EDF-4A57-90B9-EBC9993293EE}"/>
                  </a:ext>
                </a:extLst>
              </p:cNvPr>
              <p:cNvSpPr/>
              <p:nvPr/>
            </p:nvSpPr>
            <p:spPr>
              <a:xfrm>
                <a:off x="575034" y="4022651"/>
                <a:ext cx="6624666" cy="457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7200"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(2) (Product of 3 or more terms)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=(1−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+1)(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D327874-2EDF-4A57-90B9-EBC9993293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34" y="4022651"/>
                <a:ext cx="6624666" cy="4576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B778086D-64C2-4441-B8CA-0236484853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26343" y="3695515"/>
            <a:ext cx="1390650" cy="952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CA38508-50BF-4323-B3F1-22C64EE16400}"/>
                  </a:ext>
                </a:extLst>
              </p:cNvPr>
              <p:cNvSpPr/>
              <p:nvPr/>
            </p:nvSpPr>
            <p:spPr>
              <a:xfrm>
                <a:off x="457860" y="4236097"/>
                <a:ext cx="8623552" cy="7280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the cost function of a certain product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the marginal cost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=9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CA38508-50BF-4323-B3F1-22C64EE164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60" y="4236097"/>
                <a:ext cx="8623552" cy="728020"/>
              </a:xfrm>
              <a:prstGeom prst="rect">
                <a:avLst/>
              </a:prstGeom>
              <a:blipFill>
                <a:blip r:embed="rId9"/>
                <a:stretch>
                  <a:fillRect l="-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ADD4114-91B1-4D18-9F57-E4EF107884BE}"/>
                  </a:ext>
                </a:extLst>
              </p:cNvPr>
              <p:cNvSpPr txBox="1"/>
              <p:nvPr/>
            </p:nvSpPr>
            <p:spPr>
              <a:xfrm>
                <a:off x="1105167" y="5275735"/>
                <a:ext cx="2403835" cy="521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Marginal cost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𝑑𝑞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ADD4114-91B1-4D18-9F57-E4EF10788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167" y="5275735"/>
                <a:ext cx="2403835" cy="521746"/>
              </a:xfrm>
              <a:prstGeom prst="rect">
                <a:avLst/>
              </a:prstGeom>
              <a:blipFill>
                <a:blip r:embed="rId10"/>
                <a:stretch>
                  <a:fillRect l="-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20102A0E-100D-4E15-8812-97D7807B5E3A}"/>
              </a:ext>
            </a:extLst>
          </p:cNvPr>
          <p:cNvSpPr txBox="1"/>
          <p:nvPr/>
        </p:nvSpPr>
        <p:spPr>
          <a:xfrm>
            <a:off x="605546" y="4906403"/>
            <a:ext cx="99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5E7D183-8283-40D2-AE2C-86F46D73486E}"/>
                  </a:ext>
                </a:extLst>
              </p:cNvPr>
              <p:cNvSpPr/>
              <p:nvPr/>
            </p:nvSpPr>
            <p:spPr>
              <a:xfrm>
                <a:off x="1858108" y="5862968"/>
                <a:ext cx="3476529" cy="529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Marginal cost 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=9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97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?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5E7D183-8283-40D2-AE2C-86F46D734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108" y="5862968"/>
                <a:ext cx="3476529" cy="529504"/>
              </a:xfrm>
              <a:prstGeom prst="rect">
                <a:avLst/>
              </a:prstGeom>
              <a:blipFill>
                <a:blip r:embed="rId11"/>
                <a:stretch>
                  <a:fillRect l="-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6C5966F5-02D8-4241-B80C-8E76C523C2B5}"/>
              </a:ext>
            </a:extLst>
          </p:cNvPr>
          <p:cNvSpPr/>
          <p:nvPr/>
        </p:nvSpPr>
        <p:spPr>
          <a:xfrm>
            <a:off x="6588403" y="3935466"/>
            <a:ext cx="437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(3) 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4DC47A-8C1F-4588-B081-00893BAB002C}"/>
              </a:ext>
            </a:extLst>
          </p:cNvPr>
          <p:cNvSpPr/>
          <p:nvPr/>
        </p:nvSpPr>
        <p:spPr>
          <a:xfrm>
            <a:off x="190214" y="4440896"/>
            <a:ext cx="437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(4)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3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2" grpId="0"/>
      <p:bldP spid="13" grpId="0"/>
      <p:bldP spid="16" grpId="0"/>
      <p:bldP spid="17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6A87B5E-4C55-4454-9E40-D485D0DD43AD}"/>
              </a:ext>
            </a:extLst>
          </p:cNvPr>
          <p:cNvSpPr txBox="1">
            <a:spLocks/>
          </p:cNvSpPr>
          <p:nvPr/>
        </p:nvSpPr>
        <p:spPr>
          <a:xfrm>
            <a:off x="406445" y="1440925"/>
            <a:ext cx="352874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The consumption function</a:t>
            </a:r>
          </a:p>
        </p:txBody>
      </p:sp>
      <p:graphicFrame>
        <p:nvGraphicFramePr>
          <p:cNvPr id="3" name="Object 2" descr="C equals f open parenthesis l close parenthesis.">
            <a:extLst>
              <a:ext uri="{FF2B5EF4-FFF2-40B4-BE49-F238E27FC236}">
                <a16:creationId xmlns:a16="http://schemas.microsoft.com/office/drawing/2014/main" id="{499CC6EF-DADC-4E6F-857D-F93CF28AFF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880928"/>
              </p:ext>
            </p:extLst>
          </p:nvPr>
        </p:nvGraphicFramePr>
        <p:xfrm>
          <a:off x="3997553" y="1444555"/>
          <a:ext cx="868362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3" imgW="571320" imgH="241200" progId="Equation.DSMT4">
                  <p:embed/>
                </p:oleObj>
              </mc:Choice>
              <mc:Fallback>
                <p:oleObj name="Equation" r:id="rId3" imgW="571320" imgH="241200" progId="Equation.DSMT4">
                  <p:embed/>
                  <p:pic>
                    <p:nvPicPr>
                      <p:cNvPr id="24" name="Object 23" descr="C equals f open parenthesis l close parenthesis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553" y="1444555"/>
                        <a:ext cx="868362" cy="379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EAAF803-2892-4FDC-8421-843C45E3F10F}"/>
              </a:ext>
            </a:extLst>
          </p:cNvPr>
          <p:cNvSpPr txBox="1">
            <a:spLocks/>
          </p:cNvSpPr>
          <p:nvPr/>
        </p:nvSpPr>
        <p:spPr>
          <a:xfrm>
            <a:off x="4957689" y="1438711"/>
            <a:ext cx="322421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expresses total national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0FA6DC-53D8-4AC1-B0D2-7DEB1D934EE2}"/>
              </a:ext>
            </a:extLst>
          </p:cNvPr>
          <p:cNvSpPr txBox="1">
            <a:spLocks/>
          </p:cNvSpPr>
          <p:nvPr/>
        </p:nvSpPr>
        <p:spPr>
          <a:xfrm>
            <a:off x="403452" y="1801185"/>
            <a:ext cx="7968191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consumption </a:t>
            </a:r>
            <a:r>
              <a:rPr lang="en-US" sz="2400" i="1" dirty="0"/>
              <a:t>C</a:t>
            </a:r>
            <a:r>
              <a:rPr lang="en-US" sz="2400" dirty="0"/>
              <a:t> as a function of total national income, </a:t>
            </a:r>
            <a:r>
              <a:rPr lang="en-US" sz="2400" i="1" dirty="0"/>
              <a:t>I</a:t>
            </a:r>
            <a:r>
              <a:rPr lang="en-US" sz="2400" dirty="0"/>
              <a:t>. The </a:t>
            </a:r>
            <a:r>
              <a:rPr lang="en-US" sz="2400" b="1" dirty="0"/>
              <a:t>marginal propensity to consume</a:t>
            </a:r>
            <a:r>
              <a:rPr lang="en-US" sz="2400" dirty="0"/>
              <a:t> is defined as the rate of change of consumption with respect to income. It is the derivative of </a:t>
            </a:r>
            <a:r>
              <a:rPr lang="en-US" sz="2400" i="1" dirty="0"/>
              <a:t>C</a:t>
            </a:r>
            <a:r>
              <a:rPr lang="en-US" sz="2400" dirty="0"/>
              <a:t> with respect to </a:t>
            </a:r>
            <a:r>
              <a:rPr lang="en-US" sz="2400" i="1" dirty="0"/>
              <a:t>I</a:t>
            </a:r>
            <a:r>
              <a:rPr lang="en-US" sz="2400" dirty="0"/>
              <a:t>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5DEA8F-1E36-4E98-B09C-9214BE1EC9AF}"/>
              </a:ext>
            </a:extLst>
          </p:cNvPr>
          <p:cNvSpPr txBox="1">
            <a:spLocks/>
          </p:cNvSpPr>
          <p:nvPr/>
        </p:nvSpPr>
        <p:spPr>
          <a:xfrm>
            <a:off x="406445" y="3376254"/>
            <a:ext cx="4325353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Marginal propensity to consume</a:t>
            </a:r>
          </a:p>
        </p:txBody>
      </p:sp>
      <p:graphicFrame>
        <p:nvGraphicFramePr>
          <p:cNvPr id="7" name="Object 6" descr="equals d cap C over d cap I.">
            <a:extLst>
              <a:ext uri="{FF2B5EF4-FFF2-40B4-BE49-F238E27FC236}">
                <a16:creationId xmlns:a16="http://schemas.microsoft.com/office/drawing/2014/main" id="{62BAA920-AC0E-4EB0-B384-809D3CF2C9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98573"/>
              </p:ext>
            </p:extLst>
          </p:nvPr>
        </p:nvGraphicFramePr>
        <p:xfrm>
          <a:off x="4838349" y="3261225"/>
          <a:ext cx="655593" cy="617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33" name="Object 32" descr="equals d cap C over d cap I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349" y="3261225"/>
                        <a:ext cx="655593" cy="617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C914E59-4B52-41C9-9E72-17C3957B3EE6}"/>
              </a:ext>
            </a:extLst>
          </p:cNvPr>
          <p:cNvSpPr txBox="1">
            <a:spLocks/>
          </p:cNvSpPr>
          <p:nvPr/>
        </p:nvSpPr>
        <p:spPr>
          <a:xfrm>
            <a:off x="406445" y="3908910"/>
            <a:ext cx="8378779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If we assume that the difference between income </a:t>
            </a:r>
            <a:r>
              <a:rPr lang="en-US" sz="2400" i="1"/>
              <a:t>I</a:t>
            </a:r>
            <a:r>
              <a:rPr lang="en-US" sz="2400"/>
              <a:t> and</a:t>
            </a: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049E8EF-5D31-4C7A-AB01-1A830483D658}"/>
              </a:ext>
            </a:extLst>
          </p:cNvPr>
          <p:cNvSpPr txBox="1">
            <a:spLocks/>
          </p:cNvSpPr>
          <p:nvPr/>
        </p:nvSpPr>
        <p:spPr>
          <a:xfrm>
            <a:off x="406446" y="4335038"/>
            <a:ext cx="4618316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consumption </a:t>
            </a:r>
            <a:r>
              <a:rPr lang="en-US" sz="2400" i="1"/>
              <a:t>C</a:t>
            </a:r>
            <a:r>
              <a:rPr lang="en-US" sz="2400"/>
              <a:t> is savings, </a:t>
            </a:r>
            <a:r>
              <a:rPr lang="en-US" sz="2400" i="1"/>
              <a:t>S</a:t>
            </a:r>
            <a:r>
              <a:rPr lang="en-US" sz="2400"/>
              <a:t>, then</a:t>
            </a:r>
            <a:endParaRPr lang="en-US" sz="2400" dirty="0"/>
          </a:p>
        </p:txBody>
      </p:sp>
      <p:graphicFrame>
        <p:nvGraphicFramePr>
          <p:cNvPr id="10" name="Object 9" descr="S equals I minus C.">
            <a:extLst>
              <a:ext uri="{FF2B5EF4-FFF2-40B4-BE49-F238E27FC236}">
                <a16:creationId xmlns:a16="http://schemas.microsoft.com/office/drawing/2014/main" id="{C2FDFD9B-D3C9-4B8E-A4D3-BDCBB87BEB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344634"/>
              </p:ext>
            </p:extLst>
          </p:nvPr>
        </p:nvGraphicFramePr>
        <p:xfrm>
          <a:off x="5112947" y="4394973"/>
          <a:ext cx="10541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7" imgW="609480" imgH="164880" progId="Equation.DSMT4">
                  <p:embed/>
                </p:oleObj>
              </mc:Choice>
              <mc:Fallback>
                <p:oleObj name="Equation" r:id="rId7" imgW="609480" imgH="164880" progId="Equation.DSMT4">
                  <p:embed/>
                  <p:pic>
                    <p:nvPicPr>
                      <p:cNvPr id="36" name="Object 35" descr="S equals I minus C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947" y="4394973"/>
                        <a:ext cx="1054100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6DE5AA3-D104-46F9-B3E4-A25B3750825B}"/>
              </a:ext>
            </a:extLst>
          </p:cNvPr>
          <p:cNvSpPr txBox="1">
            <a:spLocks/>
          </p:cNvSpPr>
          <p:nvPr/>
        </p:nvSpPr>
        <p:spPr>
          <a:xfrm>
            <a:off x="406445" y="4796676"/>
            <a:ext cx="6376095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Differentiating both sides with respect to </a:t>
            </a:r>
            <a:r>
              <a:rPr lang="en-US" sz="2400" i="1"/>
              <a:t>I</a:t>
            </a:r>
            <a:r>
              <a:rPr lang="en-US" sz="2400"/>
              <a:t> gives</a:t>
            </a:r>
            <a:endParaRPr lang="en-US" sz="2400" dirty="0"/>
          </a:p>
        </p:txBody>
      </p:sp>
      <p:graphicFrame>
        <p:nvGraphicFramePr>
          <p:cNvPr id="12" name="Object 11" descr="d cap S over d cap I equals d over d cap I baseline left parenthesis cap I right parenthesis plus d over d cap I baseline left parenthesis cap C right parenthesis equals 1 minus start fraction d cap C over d cap I end fraction.">
            <a:extLst>
              <a:ext uri="{FF2B5EF4-FFF2-40B4-BE49-F238E27FC236}">
                <a16:creationId xmlns:a16="http://schemas.microsoft.com/office/drawing/2014/main" id="{3DCEFD16-0B58-402B-B7FE-D5611A1DD5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651928"/>
              </p:ext>
            </p:extLst>
          </p:nvPr>
        </p:nvGraphicFramePr>
        <p:xfrm>
          <a:off x="400420" y="5291700"/>
          <a:ext cx="2842668" cy="636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9" imgW="1815840" imgH="393480" progId="Equation.DSMT4">
                  <p:embed/>
                </p:oleObj>
              </mc:Choice>
              <mc:Fallback>
                <p:oleObj name="Equation" r:id="rId9" imgW="1815840" imgH="393480" progId="Equation.DSMT4">
                  <p:embed/>
                  <p:pic>
                    <p:nvPicPr>
                      <p:cNvPr id="38" name="Object 37" descr="d cap S over d cap I equals d over d cap I baseline left parenthesis cap I right parenthesis plus d over d cap I baseline left parenthesis cap C right parenthesis equals 1 minus start fraction d cap C over d cap I end fraction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20" y="5291700"/>
                        <a:ext cx="2842668" cy="6366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CE3B97-4A10-49C7-8647-1F6EB75555A7}"/>
              </a:ext>
            </a:extLst>
          </p:cNvPr>
          <p:cNvSpPr txBox="1">
            <a:spLocks/>
          </p:cNvSpPr>
          <p:nvPr/>
        </p:nvSpPr>
        <p:spPr>
          <a:xfrm>
            <a:off x="3311063" y="5419395"/>
            <a:ext cx="1420735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We define</a:t>
            </a:r>
            <a:endParaRPr lang="en-US" sz="2400" dirty="0"/>
          </a:p>
        </p:txBody>
      </p:sp>
      <p:graphicFrame>
        <p:nvGraphicFramePr>
          <p:cNvPr id="14" name="Object 13" descr="d cap S over d cap I.">
            <a:extLst>
              <a:ext uri="{FF2B5EF4-FFF2-40B4-BE49-F238E27FC236}">
                <a16:creationId xmlns:a16="http://schemas.microsoft.com/office/drawing/2014/main" id="{084A4442-6260-4402-A35C-FC8324AF0C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913062"/>
              </p:ext>
            </p:extLst>
          </p:nvPr>
        </p:nvGraphicFramePr>
        <p:xfrm>
          <a:off x="4812629" y="5304121"/>
          <a:ext cx="343886" cy="61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40" name="Object 39" descr="d cap S over d cap I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629" y="5304121"/>
                        <a:ext cx="343886" cy="611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EBDEEF5-B875-4FB1-9032-6B28D9880531}"/>
              </a:ext>
            </a:extLst>
          </p:cNvPr>
          <p:cNvSpPr txBox="1">
            <a:spLocks/>
          </p:cNvSpPr>
          <p:nvPr/>
        </p:nvSpPr>
        <p:spPr>
          <a:xfrm>
            <a:off x="5287373" y="5419395"/>
            <a:ext cx="2644330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as the </a:t>
            </a:r>
            <a:r>
              <a:rPr lang="en-US" sz="2400" b="1"/>
              <a:t>marginal</a:t>
            </a:r>
            <a:endParaRPr lang="en-US" sz="2400" b="1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7815E84-A565-4B91-A4DC-B7C1D8809E93}"/>
              </a:ext>
            </a:extLst>
          </p:cNvPr>
          <p:cNvSpPr txBox="1">
            <a:spLocks/>
          </p:cNvSpPr>
          <p:nvPr/>
        </p:nvSpPr>
        <p:spPr>
          <a:xfrm>
            <a:off x="406446" y="5967519"/>
            <a:ext cx="2952721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/>
              <a:t>propensity to save.</a:t>
            </a:r>
            <a:endParaRPr lang="en-US" sz="24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69D503-814A-4047-8F35-EF71E45832E6}"/>
              </a:ext>
            </a:extLst>
          </p:cNvPr>
          <p:cNvSpPr/>
          <p:nvPr/>
        </p:nvSpPr>
        <p:spPr>
          <a:xfrm>
            <a:off x="472379" y="756719"/>
            <a:ext cx="346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Consumption function</a:t>
            </a:r>
          </a:p>
        </p:txBody>
      </p:sp>
    </p:spTree>
    <p:extLst>
      <p:ext uri="{BB962C8B-B14F-4D97-AF65-F5344CB8AC3E}">
        <p14:creationId xmlns:p14="http://schemas.microsoft.com/office/powerpoint/2010/main" val="142326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1214A1CF-2906-40E1-AED1-B30D032C7C70}"/>
              </a:ext>
            </a:extLst>
          </p:cNvPr>
          <p:cNvSpPr txBox="1">
            <a:spLocks/>
          </p:cNvSpPr>
          <p:nvPr/>
        </p:nvSpPr>
        <p:spPr>
          <a:xfrm>
            <a:off x="406443" y="1002347"/>
            <a:ext cx="8389938" cy="7386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</a:t>
            </a:r>
            <a:r>
              <a:rPr lang="en-US" sz="2400" b="1" dirty="0">
                <a:solidFill>
                  <a:srgbClr val="0070C0"/>
                </a:solidFill>
              </a:rPr>
              <a:t>Finding Marginal Propensities to Consume and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BF5F5-D7B7-46C0-854E-27FC47D07591}"/>
              </a:ext>
            </a:extLst>
          </p:cNvPr>
          <p:cNvSpPr txBox="1">
            <a:spLocks/>
          </p:cNvSpPr>
          <p:nvPr/>
        </p:nvSpPr>
        <p:spPr>
          <a:xfrm>
            <a:off x="397565" y="2228297"/>
            <a:ext cx="5204245" cy="3774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If the consumption function is given by</a:t>
            </a:r>
            <a:endParaRPr lang="en-IN" sz="2400" dirty="0"/>
          </a:p>
        </p:txBody>
      </p:sp>
      <p:graphicFrame>
        <p:nvGraphicFramePr>
          <p:cNvPr id="4" name="Object 3" descr="C equals start fraction 5 left parenthesis 2 start root cap I cubed end root plus 3 right parenthesis over cap I plus 10 end fraction.">
            <a:extLst>
              <a:ext uri="{FF2B5EF4-FFF2-40B4-BE49-F238E27FC236}">
                <a16:creationId xmlns:a16="http://schemas.microsoft.com/office/drawing/2014/main" id="{C3ED2DC0-C6C1-4EC5-9B04-206A9E239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539465"/>
              </p:ext>
            </p:extLst>
          </p:nvPr>
        </p:nvGraphicFramePr>
        <p:xfrm>
          <a:off x="5663658" y="2077310"/>
          <a:ext cx="15240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3" imgW="1002960" imgH="431640" progId="Equation.DSMT4">
                  <p:embed/>
                </p:oleObj>
              </mc:Choice>
              <mc:Fallback>
                <p:oleObj name="Equation" r:id="rId3" imgW="1002960" imgH="431640" progId="Equation.DSMT4">
                  <p:embed/>
                  <p:pic>
                    <p:nvPicPr>
                      <p:cNvPr id="5" name="Object 4" descr="C equals start fraction 5 left parenthesis 2 start root cap I cubed end root plus 3 right parenthesis over cap I plus 10 end fraction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658" y="2077310"/>
                        <a:ext cx="1524000" cy="679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929DE49-526A-4660-8A80-932FF7670A7D}"/>
              </a:ext>
            </a:extLst>
          </p:cNvPr>
          <p:cNvSpPr txBox="1">
            <a:spLocks/>
          </p:cNvSpPr>
          <p:nvPr/>
        </p:nvSpPr>
        <p:spPr>
          <a:xfrm>
            <a:off x="7293049" y="2228297"/>
            <a:ext cx="1496928" cy="3774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determine</a:t>
            </a:r>
            <a:endParaRPr lang="en-IN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05F3AB-8D46-43D1-9ACD-A61B6CE9A990}"/>
              </a:ext>
            </a:extLst>
          </p:cNvPr>
          <p:cNvSpPr txBox="1">
            <a:spLocks/>
          </p:cNvSpPr>
          <p:nvPr/>
        </p:nvSpPr>
        <p:spPr>
          <a:xfrm>
            <a:off x="406443" y="2814223"/>
            <a:ext cx="727615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the marginal propensity to consume and the marginal</a:t>
            </a:r>
            <a:endParaRPr lang="en-IN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B5BDF6-5A17-43F9-BD4A-9C3A3DC9BAD1}"/>
              </a:ext>
            </a:extLst>
          </p:cNvPr>
          <p:cNvSpPr txBox="1">
            <a:spLocks/>
          </p:cNvSpPr>
          <p:nvPr/>
        </p:nvSpPr>
        <p:spPr>
          <a:xfrm>
            <a:off x="406443" y="3183429"/>
            <a:ext cx="334640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propensity to save when</a:t>
            </a:r>
            <a:endParaRPr lang="en-IN" sz="2400" dirty="0"/>
          </a:p>
        </p:txBody>
      </p:sp>
      <p:graphicFrame>
        <p:nvGraphicFramePr>
          <p:cNvPr id="8" name="Object 7" descr="S equals I minus C.">
            <a:extLst>
              <a:ext uri="{FF2B5EF4-FFF2-40B4-BE49-F238E27FC236}">
                <a16:creationId xmlns:a16="http://schemas.microsoft.com/office/drawing/2014/main" id="{84E03903-26B9-4F4D-ABFF-EF812C748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769251"/>
              </p:ext>
            </p:extLst>
          </p:nvPr>
        </p:nvGraphicFramePr>
        <p:xfrm>
          <a:off x="3793669" y="3245239"/>
          <a:ext cx="96678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5" imgW="558720" imgH="164880" progId="Equation.DSMT4">
                  <p:embed/>
                </p:oleObj>
              </mc:Choice>
              <mc:Fallback>
                <p:oleObj name="Equation" r:id="rId5" imgW="558720" imgH="164880" progId="Equation.DSMT4">
                  <p:embed/>
                  <p:pic>
                    <p:nvPicPr>
                      <p:cNvPr id="18" name="Object 17" descr="S equals I minus C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3669" y="3245239"/>
                        <a:ext cx="966788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607902F-1E78-4938-A03F-5B92D2D4AEC3}"/>
              </a:ext>
            </a:extLst>
          </p:cNvPr>
          <p:cNvSpPr txBox="1">
            <a:spLocks/>
          </p:cNvSpPr>
          <p:nvPr/>
        </p:nvSpPr>
        <p:spPr>
          <a:xfrm>
            <a:off x="406443" y="3792348"/>
            <a:ext cx="1218171" cy="36969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Solution:</a:t>
            </a:r>
            <a:endParaRPr lang="en-IN" sz="2400" dirty="0"/>
          </a:p>
        </p:txBody>
      </p:sp>
      <p:graphicFrame>
        <p:nvGraphicFramePr>
          <p:cNvPr id="10" name="Object 9" descr="Calculation to simplify d cap C over d cap I.&#10;Long description is available in notes, press F6">
            <a:extLst>
              <a:ext uri="{FF2B5EF4-FFF2-40B4-BE49-F238E27FC236}">
                <a16:creationId xmlns:a16="http://schemas.microsoft.com/office/drawing/2014/main" id="{33C11970-9FB1-4AA7-9F6D-A05A4256D4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361491"/>
              </p:ext>
            </p:extLst>
          </p:nvPr>
        </p:nvGraphicFramePr>
        <p:xfrm>
          <a:off x="1884350" y="3582205"/>
          <a:ext cx="3880762" cy="934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7" imgW="3276360" imgH="761760" progId="Equation.DSMT4">
                  <p:embed/>
                </p:oleObj>
              </mc:Choice>
              <mc:Fallback>
                <p:oleObj name="Equation" r:id="rId7" imgW="3276360" imgH="761760" progId="Equation.DSMT4">
                  <p:embed/>
                  <p:pic>
                    <p:nvPicPr>
                      <p:cNvPr id="23" name="Object 22" descr="Calculation to simplify d cap C over d cap I.&#10;Long description is available in notes, press F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50" y="3582205"/>
                        <a:ext cx="3880762" cy="934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 descr="Continued solution for finding d cap C over d cap I.&#10;Long description is available in notes, press F6">
            <a:extLst>
              <a:ext uri="{FF2B5EF4-FFF2-40B4-BE49-F238E27FC236}">
                <a16:creationId xmlns:a16="http://schemas.microsoft.com/office/drawing/2014/main" id="{E2E56B2A-9250-4AE5-8906-5F99928FE3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282506"/>
              </p:ext>
            </p:extLst>
          </p:nvPr>
        </p:nvGraphicFramePr>
        <p:xfrm>
          <a:off x="399278" y="4550640"/>
          <a:ext cx="2653281" cy="762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9" imgW="2425680" imgH="672840" progId="Equation.DSMT4">
                  <p:embed/>
                </p:oleObj>
              </mc:Choice>
              <mc:Fallback>
                <p:oleObj name="Equation" r:id="rId9" imgW="2425680" imgH="672840" progId="Equation.DSMT4">
                  <p:embed/>
                  <p:pic>
                    <p:nvPicPr>
                      <p:cNvPr id="24" name="Object 23" descr="Continued solution for finding d cap C over d cap I.&#10;Long description is available in notes, press F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78" y="4550640"/>
                        <a:ext cx="2653281" cy="762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71443A7-037D-455A-9EC9-CAF3C082F68A}"/>
              </a:ext>
            </a:extLst>
          </p:cNvPr>
          <p:cNvSpPr txBox="1">
            <a:spLocks/>
          </p:cNvSpPr>
          <p:nvPr/>
        </p:nvSpPr>
        <p:spPr>
          <a:xfrm>
            <a:off x="3146395" y="4746247"/>
            <a:ext cx="865467" cy="369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When</a:t>
            </a:r>
            <a:endParaRPr lang="en-IN" sz="2400" dirty="0"/>
          </a:p>
        </p:txBody>
      </p:sp>
      <p:graphicFrame>
        <p:nvGraphicFramePr>
          <p:cNvPr id="13" name="Object 12" descr="S equals I minus C.">
            <a:extLst>
              <a:ext uri="{FF2B5EF4-FFF2-40B4-BE49-F238E27FC236}">
                <a16:creationId xmlns:a16="http://schemas.microsoft.com/office/drawing/2014/main" id="{E9F0674A-83EF-496F-8C8A-22E3EE3A6F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747028"/>
              </p:ext>
            </p:extLst>
          </p:nvPr>
        </p:nvGraphicFramePr>
        <p:xfrm>
          <a:off x="4028190" y="4793872"/>
          <a:ext cx="9017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11" imgW="520560" imgH="164880" progId="Equation.DSMT4">
                  <p:embed/>
                </p:oleObj>
              </mc:Choice>
              <mc:Fallback>
                <p:oleObj name="Equation" r:id="rId11" imgW="520560" imgH="164880" progId="Equation.DSMT4">
                  <p:embed/>
                  <p:pic>
                    <p:nvPicPr>
                      <p:cNvPr id="26" name="Object 25" descr="S equals I minus C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8190" y="4793872"/>
                        <a:ext cx="901700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F215787-1972-4247-8223-E79D21B63347}"/>
              </a:ext>
            </a:extLst>
          </p:cNvPr>
          <p:cNvSpPr txBox="1">
            <a:spLocks/>
          </p:cNvSpPr>
          <p:nvPr/>
        </p:nvSpPr>
        <p:spPr>
          <a:xfrm>
            <a:off x="4973843" y="4746937"/>
            <a:ext cx="1913875" cy="369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, the marginal</a:t>
            </a:r>
            <a:endParaRPr lang="en-IN" sz="24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7C6DC2-4747-4FD0-A700-866A1CDA4B76}"/>
              </a:ext>
            </a:extLst>
          </p:cNvPr>
          <p:cNvSpPr txBox="1">
            <a:spLocks/>
          </p:cNvSpPr>
          <p:nvPr/>
        </p:nvSpPr>
        <p:spPr>
          <a:xfrm>
            <a:off x="406443" y="5371340"/>
            <a:ext cx="3394032" cy="36969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propensity to consume is</a:t>
            </a:r>
            <a:endParaRPr lang="en-IN" sz="2400" dirty="0"/>
          </a:p>
        </p:txBody>
      </p:sp>
      <p:graphicFrame>
        <p:nvGraphicFramePr>
          <p:cNvPr id="16" name="Object 15" descr="d cap C over d cap I given cap I equals 100 baseline equals 5 left parenthesis 1297 over 12,100 right parenthesis almost-equals 0.536.">
            <a:extLst>
              <a:ext uri="{FF2B5EF4-FFF2-40B4-BE49-F238E27FC236}">
                <a16:creationId xmlns:a16="http://schemas.microsoft.com/office/drawing/2014/main" id="{FDC4618B-F23D-4598-B1F8-65516ED808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075877"/>
              </p:ext>
            </p:extLst>
          </p:nvPr>
        </p:nvGraphicFramePr>
        <p:xfrm>
          <a:off x="3919843" y="5325502"/>
          <a:ext cx="19732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13" imgW="1803240" imgH="431640" progId="Equation.DSMT4">
                  <p:embed/>
                </p:oleObj>
              </mc:Choice>
              <mc:Fallback>
                <p:oleObj name="Equation" r:id="rId13" imgW="1803240" imgH="431640" progId="Equation.DSMT4">
                  <p:embed/>
                  <p:pic>
                    <p:nvPicPr>
                      <p:cNvPr id="29" name="Object 28" descr="d cap C over d cap I given cap I equals 100 baseline equals 5 left parenthesis 1297 over 12,100 right parenthesis almost-equals 0.536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843" y="5325502"/>
                        <a:ext cx="1973263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36349C9-F0A9-422A-9B18-00F37FA083D3}"/>
              </a:ext>
            </a:extLst>
          </p:cNvPr>
          <p:cNvSpPr txBox="1">
            <a:spLocks/>
          </p:cNvSpPr>
          <p:nvPr/>
        </p:nvSpPr>
        <p:spPr>
          <a:xfrm>
            <a:off x="406443" y="5922061"/>
            <a:ext cx="5195368" cy="369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/>
              <a:t>The marginal propensity to save when</a:t>
            </a:r>
            <a:endParaRPr lang="en-IN" sz="2400" dirty="0"/>
          </a:p>
        </p:txBody>
      </p:sp>
      <p:graphicFrame>
        <p:nvGraphicFramePr>
          <p:cNvPr id="18" name="Object 17" descr="S equals I minus C.">
            <a:extLst>
              <a:ext uri="{FF2B5EF4-FFF2-40B4-BE49-F238E27FC236}">
                <a16:creationId xmlns:a16="http://schemas.microsoft.com/office/drawing/2014/main" id="{963572C6-24E1-45A7-9BB1-D80409DC9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822786"/>
              </p:ext>
            </p:extLst>
          </p:nvPr>
        </p:nvGraphicFramePr>
        <p:xfrm>
          <a:off x="5634466" y="5957515"/>
          <a:ext cx="9017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Equation" r:id="rId15" imgW="520560" imgH="164880" progId="Equation.DSMT4">
                  <p:embed/>
                </p:oleObj>
              </mc:Choice>
              <mc:Fallback>
                <p:oleObj name="Equation" r:id="rId15" imgW="520560" imgH="164880" progId="Equation.DSMT4">
                  <p:embed/>
                  <p:pic>
                    <p:nvPicPr>
                      <p:cNvPr id="31" name="Object 30" descr="S equals I minus C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466" y="5957515"/>
                        <a:ext cx="901700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 descr="I equals 100 is 1 minus 0.536 equals 0.464.">
            <a:extLst>
              <a:ext uri="{FF2B5EF4-FFF2-40B4-BE49-F238E27FC236}">
                <a16:creationId xmlns:a16="http://schemas.microsoft.com/office/drawing/2014/main" id="{8AAB7EED-B8B5-4E8E-ADD1-B40047DB27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316281"/>
              </p:ext>
            </p:extLst>
          </p:nvPr>
        </p:nvGraphicFramePr>
        <p:xfrm>
          <a:off x="6593102" y="5982732"/>
          <a:ext cx="1754982" cy="25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Equation" r:id="rId16" imgW="1257120" imgH="177480" progId="Equation.DSMT4">
                  <p:embed/>
                </p:oleObj>
              </mc:Choice>
              <mc:Fallback>
                <p:oleObj name="Equation" r:id="rId16" imgW="1257120" imgH="177480" progId="Equation.DSMT4">
                  <p:embed/>
                  <p:pic>
                    <p:nvPicPr>
                      <p:cNvPr id="32" name="Object 31" descr="I equals 100 is 1 minus 0.536 equals 0.464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3102" y="5982732"/>
                        <a:ext cx="1754982" cy="2566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0384353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A052C4-6F29-46DC-9113-1B1D8BBA1238}">
  <ds:schemaRefs>
    <ds:schemaRef ds:uri="http://purl.org/dc/dcmitype/"/>
    <ds:schemaRef ds:uri="http://schemas.microsoft.com/office/2006/documentManagement/types"/>
    <ds:schemaRef ds:uri="http://www.w3.org/XML/1998/namespace"/>
    <ds:schemaRef ds:uri="7c1bd8dc-4e40-424f-a15f-9ffcd522197f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125ffc9-2c56-435e-8267-1393444907b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150317</TotalTime>
  <Words>277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1150</cp:revision>
  <dcterms:modified xsi:type="dcterms:W3CDTF">2024-08-27T05:29:26Z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