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2"/>
  </p:notesMasterIdLst>
  <p:handoutMasterIdLst>
    <p:handoutMasterId r:id="rId13"/>
  </p:handoutMasterIdLst>
  <p:sldIdLst>
    <p:sldId id="620" r:id="rId5"/>
    <p:sldId id="621" r:id="rId6"/>
    <p:sldId id="628" r:id="rId7"/>
    <p:sldId id="629" r:id="rId8"/>
    <p:sldId id="611" r:id="rId9"/>
    <p:sldId id="623" r:id="rId10"/>
    <p:sldId id="624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4B016-0A20-AC12-C74C-C1242F97455C}" v="1" dt="2021-07-07T22:28:49.951"/>
  </p1510:revLst>
</p1510:revInfo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100" d="100"/>
          <a:sy n="100" d="100"/>
        </p:scale>
        <p:origin x="3292" y="64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634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B834D-6936-41C9-82CC-55BCBCF6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89ED-4436-45DE-86A6-C44BA08555C8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1D296-9AF7-4145-AAAB-D73A30F9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07EE5-A44E-42E0-A7F7-30F6C59C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D406-EB13-49F8-9C73-C662E61D6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8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  <p:sldLayoutId id="214748369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132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9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5.wmf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19" Type="http://schemas.openxmlformats.org/officeDocument/2006/relationships/image" Target="../media/image27.png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image" Target="../media/image143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5.png"/><Relationship Id="rId4" Type="http://schemas.openxmlformats.org/officeDocument/2006/relationships/image" Target="../media/image144.png"/><Relationship Id="rId9" Type="http://schemas.openxmlformats.org/officeDocument/2006/relationships/image" Target="../media/image1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49.png"/><Relationship Id="rId7" Type="http://schemas.openxmlformats.org/officeDocument/2006/relationships/image" Target="../media/image153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1153DA-B3BE-47EC-AFF3-56A8A47BF5D3}"/>
              </a:ext>
            </a:extLst>
          </p:cNvPr>
          <p:cNvSpPr/>
          <p:nvPr/>
        </p:nvSpPr>
        <p:spPr>
          <a:xfrm>
            <a:off x="0" y="76928"/>
            <a:ext cx="4117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11.3 The Derivative as a Rate of Change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E42925-1670-4667-B545-BFE3C541D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38"/>
            <a:ext cx="8677275" cy="1409700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782815B9-A5DB-480F-B5AF-990249F9D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0" y="2504453"/>
            <a:ext cx="4672520" cy="344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8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B7190A-03EF-439B-A0DC-7E2C1C446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49" y="198747"/>
            <a:ext cx="8395196" cy="31347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C1159B-BAF5-4F2D-96A9-1CD03FD6B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48" y="3329020"/>
            <a:ext cx="9024251" cy="52651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A234B60-A6ED-47D4-BE0D-037A601CBFC9}"/>
              </a:ext>
            </a:extLst>
          </p:cNvPr>
          <p:cNvSpPr/>
          <p:nvPr/>
        </p:nvSpPr>
        <p:spPr>
          <a:xfrm>
            <a:off x="119749" y="3971772"/>
            <a:ext cx="1082348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Solution: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CC6494-EB11-413B-8DAB-AA265C340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930" y="4429846"/>
            <a:ext cx="3598452" cy="4524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EE5611-7A02-4C74-B453-D5AAE2B986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062" y="4382581"/>
            <a:ext cx="2314084" cy="5469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DE4D11-5007-4F1A-946E-C2C6E0CF56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2389" y="5020570"/>
            <a:ext cx="3339347" cy="67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B295628-662B-410A-9B39-12A34DCB3692}"/>
              </a:ext>
            </a:extLst>
          </p:cNvPr>
          <p:cNvSpPr txBox="1">
            <a:spLocks/>
          </p:cNvSpPr>
          <p:nvPr/>
        </p:nvSpPr>
        <p:spPr>
          <a:xfrm>
            <a:off x="397567" y="957077"/>
            <a:ext cx="250134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If</a:t>
            </a:r>
            <a:endParaRPr lang="en-IN" sz="2400" dirty="0"/>
          </a:p>
        </p:txBody>
      </p:sp>
      <p:graphicFrame>
        <p:nvGraphicFramePr>
          <p:cNvPr id="3" name="Object 2" descr="s equals f left parenthesis t right parenthesis.">
            <a:extLst>
              <a:ext uri="{FF2B5EF4-FFF2-40B4-BE49-F238E27FC236}">
                <a16:creationId xmlns:a16="http://schemas.microsoft.com/office/drawing/2014/main" id="{C3040D7C-F804-4CF0-8D53-8029D38C5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602885"/>
              </p:ext>
            </p:extLst>
          </p:nvPr>
        </p:nvGraphicFramePr>
        <p:xfrm>
          <a:off x="704852" y="952852"/>
          <a:ext cx="966787" cy="39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Equation" r:id="rId3" imgW="507960" imgH="203040" progId="Equation.DSMT4">
                  <p:embed/>
                </p:oleObj>
              </mc:Choice>
              <mc:Fallback>
                <p:oleObj name="Equation" r:id="rId3" imgW="507960" imgH="203040" progId="Equation.DSMT4">
                  <p:embed/>
                  <p:pic>
                    <p:nvPicPr>
                      <p:cNvPr id="5" name="Object 4" descr="s equals f left parenthesis t right parenthesi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2" y="952852"/>
                        <a:ext cx="966787" cy="393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264664-8002-4FE8-969F-B195B91AEF88}"/>
              </a:ext>
            </a:extLst>
          </p:cNvPr>
          <p:cNvSpPr txBox="1">
            <a:spLocks/>
          </p:cNvSpPr>
          <p:nvPr/>
        </p:nvSpPr>
        <p:spPr>
          <a:xfrm>
            <a:off x="1790782" y="957077"/>
            <a:ext cx="6710358" cy="3774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is a position function of an object moving in a</a:t>
            </a:r>
            <a:endParaRPr lang="en-IN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F5C87E-17A8-40F8-B8FC-E9530589F3E2}"/>
              </a:ext>
            </a:extLst>
          </p:cNvPr>
          <p:cNvSpPr txBox="1">
            <a:spLocks/>
          </p:cNvSpPr>
          <p:nvPr/>
        </p:nvSpPr>
        <p:spPr>
          <a:xfrm>
            <a:off x="397567" y="1439483"/>
            <a:ext cx="838765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straight line, then the average velocity of the object over the</a:t>
            </a:r>
            <a:endParaRPr lang="en-IN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D9A32-F124-4D38-923B-AF471104C957}"/>
              </a:ext>
            </a:extLst>
          </p:cNvPr>
          <p:cNvSpPr txBox="1">
            <a:spLocks/>
          </p:cNvSpPr>
          <p:nvPr/>
        </p:nvSpPr>
        <p:spPr>
          <a:xfrm>
            <a:off x="397568" y="2134372"/>
            <a:ext cx="1669358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time interval</a:t>
            </a:r>
            <a:endParaRPr lang="en-IN" sz="2400" dirty="0"/>
          </a:p>
        </p:txBody>
      </p:sp>
      <p:graphicFrame>
        <p:nvGraphicFramePr>
          <p:cNvPr id="7" name="Object 6" descr="Left bracket t comma t plus delta t right bracket.">
            <a:extLst>
              <a:ext uri="{FF2B5EF4-FFF2-40B4-BE49-F238E27FC236}">
                <a16:creationId xmlns:a16="http://schemas.microsoft.com/office/drawing/2014/main" id="{CD1142B6-AD56-4101-A124-4B0F97709F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754634"/>
              </p:ext>
            </p:extLst>
          </p:nvPr>
        </p:nvGraphicFramePr>
        <p:xfrm>
          <a:off x="2186068" y="2153074"/>
          <a:ext cx="11350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Equation" r:id="rId5" imgW="596880" imgH="190440" progId="Equation.DSMT4">
                  <p:embed/>
                </p:oleObj>
              </mc:Choice>
              <mc:Fallback>
                <p:oleObj name="Equation" r:id="rId5" imgW="596880" imgH="190440" progId="Equation.DSMT4">
                  <p:embed/>
                  <p:pic>
                    <p:nvPicPr>
                      <p:cNvPr id="9" name="Object 8" descr="Left bracket t comma t plus delta t right bracket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068" y="2153074"/>
                        <a:ext cx="113506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CD0CC1-1A72-4258-8EAC-359D89D13B50}"/>
              </a:ext>
            </a:extLst>
          </p:cNvPr>
          <p:cNvSpPr txBox="1">
            <a:spLocks/>
          </p:cNvSpPr>
          <p:nvPr/>
        </p:nvSpPr>
        <p:spPr>
          <a:xfrm>
            <a:off x="3440272" y="2134372"/>
            <a:ext cx="149383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is given by</a:t>
            </a:r>
            <a:endParaRPr lang="en-IN" sz="2400" dirty="0"/>
          </a:p>
        </p:txBody>
      </p:sp>
      <p:graphicFrame>
        <p:nvGraphicFramePr>
          <p:cNvPr id="9" name="Object 8" descr="v average equals delta s over delta t baseline equals start fraction f left parenthesis t plus delta t right parenthesis minus f left parenthesis t right parenthesis over delta t end fraction.">
            <a:extLst>
              <a:ext uri="{FF2B5EF4-FFF2-40B4-BE49-F238E27FC236}">
                <a16:creationId xmlns:a16="http://schemas.microsoft.com/office/drawing/2014/main" id="{D04EBD6C-63B7-4BD5-B628-B1EF46C90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36288"/>
              </p:ext>
            </p:extLst>
          </p:nvPr>
        </p:nvGraphicFramePr>
        <p:xfrm>
          <a:off x="5006757" y="1931908"/>
          <a:ext cx="32131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Equation" r:id="rId7" imgW="1688760" imgH="419040" progId="Equation.DSMT4">
                  <p:embed/>
                </p:oleObj>
              </mc:Choice>
              <mc:Fallback>
                <p:oleObj name="Equation" r:id="rId7" imgW="1688760" imgH="419040" progId="Equation.DSMT4">
                  <p:embed/>
                  <p:pic>
                    <p:nvPicPr>
                      <p:cNvPr id="12" name="Object 11" descr="v average equals delta s over delta t baseline equals start fraction f left parenthesis t plus delta t right parenthesis minus f left parenthesis t right parenthesis over delta t end fraction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757" y="1931908"/>
                        <a:ext cx="32131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6AEAB6E-248E-4354-9EBB-9A785635F9A3}"/>
              </a:ext>
            </a:extLst>
          </p:cNvPr>
          <p:cNvSpPr txBox="1">
            <a:spLocks/>
          </p:cNvSpPr>
          <p:nvPr/>
        </p:nvSpPr>
        <p:spPr>
          <a:xfrm>
            <a:off x="397568" y="2929441"/>
            <a:ext cx="486975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and the velocity at time </a:t>
            </a:r>
            <a:r>
              <a:rPr lang="en-US" sz="2400" i="1"/>
              <a:t>t</a:t>
            </a:r>
            <a:r>
              <a:rPr lang="en-US" sz="2400"/>
              <a:t> is given by</a:t>
            </a:r>
            <a:endParaRPr lang="en-IN" sz="2400" dirty="0"/>
          </a:p>
        </p:txBody>
      </p:sp>
      <p:graphicFrame>
        <p:nvGraphicFramePr>
          <p:cNvPr id="11" name="Object 10" descr="v equals limit as delta t approaches 0 of start fraction f left parenthesis t plus delta t right parenthesis minus f left parenthesis t right parenthesis over delta t end fraction equals ds over dt.">
            <a:extLst>
              <a:ext uri="{FF2B5EF4-FFF2-40B4-BE49-F238E27FC236}">
                <a16:creationId xmlns:a16="http://schemas.microsoft.com/office/drawing/2014/main" id="{0560ACB5-E40E-44BB-81BB-1D1A76A83A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586618"/>
              </p:ext>
            </p:extLst>
          </p:nvPr>
        </p:nvGraphicFramePr>
        <p:xfrm>
          <a:off x="5376942" y="2737972"/>
          <a:ext cx="33591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23" name="Object 22" descr="v equals limit as delta t approaches 0 of start fraction f left parenthesis t plus delta t right parenthesis minus f left parenthesis t right parenthesis over delta t end fraction equals ds over dt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942" y="2737972"/>
                        <a:ext cx="335915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0876D12-3D68-4003-918E-CDAB680E2EF5}"/>
              </a:ext>
            </a:extLst>
          </p:cNvPr>
          <p:cNvSpPr txBox="1">
            <a:spLocks/>
          </p:cNvSpPr>
          <p:nvPr/>
        </p:nvSpPr>
        <p:spPr>
          <a:xfrm>
            <a:off x="397568" y="3605863"/>
            <a:ext cx="838765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>
                <a:solidFill>
                  <a:srgbClr val="007FA3"/>
                </a:solidFill>
              </a:rPr>
              <a:t>Example 1 – Finding Average Velocity and Velocity</a:t>
            </a:r>
            <a:endParaRPr lang="en-US" sz="2400" b="1" dirty="0">
              <a:solidFill>
                <a:srgbClr val="007FA3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5268B9C-ABBE-44D7-AABD-8723085EFF28}"/>
              </a:ext>
            </a:extLst>
          </p:cNvPr>
          <p:cNvSpPr txBox="1">
            <a:spLocks/>
          </p:cNvSpPr>
          <p:nvPr/>
        </p:nvSpPr>
        <p:spPr>
          <a:xfrm>
            <a:off x="397568" y="4070835"/>
            <a:ext cx="8387657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Suppose the position function of an object moving along a</a:t>
            </a:r>
            <a:endParaRPr lang="en-US" sz="24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6669F22-9F34-408B-9682-5D598D8C06D1}"/>
              </a:ext>
            </a:extLst>
          </p:cNvPr>
          <p:cNvSpPr txBox="1">
            <a:spLocks/>
          </p:cNvSpPr>
          <p:nvPr/>
        </p:nvSpPr>
        <p:spPr>
          <a:xfrm>
            <a:off x="397569" y="4501216"/>
            <a:ext cx="3164782" cy="36927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number line is given by</a:t>
            </a:r>
            <a:endParaRPr lang="en-US" sz="2400" dirty="0"/>
          </a:p>
        </p:txBody>
      </p:sp>
      <p:graphicFrame>
        <p:nvGraphicFramePr>
          <p:cNvPr id="15" name="Object 14" descr="s equals f left parenthesis t right parenthesis equals 3 t squared plus 5.">
            <a:extLst>
              <a:ext uri="{FF2B5EF4-FFF2-40B4-BE49-F238E27FC236}">
                <a16:creationId xmlns:a16="http://schemas.microsoft.com/office/drawing/2014/main" id="{C8E7AB92-6FEC-4BE7-B89B-4A191F5A2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256956"/>
              </p:ext>
            </p:extLst>
          </p:nvPr>
        </p:nvGraphicFramePr>
        <p:xfrm>
          <a:off x="3646945" y="4467263"/>
          <a:ext cx="20304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8" name="Equation" r:id="rId11" imgW="1066680" imgH="228600" progId="Equation.DSMT4">
                  <p:embed/>
                </p:oleObj>
              </mc:Choice>
              <mc:Fallback>
                <p:oleObj name="Equation" r:id="rId11" imgW="1066680" imgH="228600" progId="Equation.DSMT4">
                  <p:embed/>
                  <p:pic>
                    <p:nvPicPr>
                      <p:cNvPr id="27" name="Object 26" descr="s equals f left parenthesis t right parenthesis equals 3 t squared plus 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945" y="4467263"/>
                        <a:ext cx="20304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18A87B0-C56F-4E3F-A0B4-3E7FD2CE0DD2}"/>
              </a:ext>
            </a:extLst>
          </p:cNvPr>
          <p:cNvSpPr txBox="1">
            <a:spLocks/>
          </p:cNvSpPr>
          <p:nvPr/>
        </p:nvSpPr>
        <p:spPr>
          <a:xfrm>
            <a:off x="5761952" y="4501215"/>
            <a:ext cx="306712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where </a:t>
            </a:r>
            <a:r>
              <a:rPr lang="en-US" sz="2400" i="1"/>
              <a:t>t</a:t>
            </a:r>
            <a:r>
              <a:rPr lang="en-US" sz="2400"/>
              <a:t> is in seconds</a:t>
            </a:r>
            <a:endParaRPr lang="en-US" sz="24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66EDE2-2FCC-4552-9DBF-7B63BFDC0BB4}"/>
              </a:ext>
            </a:extLst>
          </p:cNvPr>
          <p:cNvSpPr txBox="1">
            <a:spLocks/>
          </p:cNvSpPr>
          <p:nvPr/>
        </p:nvSpPr>
        <p:spPr>
          <a:xfrm>
            <a:off x="397569" y="4965596"/>
            <a:ext cx="2517081" cy="36927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and </a:t>
            </a:r>
            <a:r>
              <a:rPr lang="en-US" sz="2400" i="1"/>
              <a:t>s</a:t>
            </a:r>
            <a:r>
              <a:rPr lang="en-US" sz="2400"/>
              <a:t> is in meters.</a:t>
            </a:r>
            <a:endParaRPr lang="en-US" sz="24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3BA468E-45F1-4AF7-AD0A-B06629A85667}"/>
              </a:ext>
            </a:extLst>
          </p:cNvPr>
          <p:cNvSpPr txBox="1">
            <a:spLocks/>
          </p:cNvSpPr>
          <p:nvPr/>
        </p:nvSpPr>
        <p:spPr>
          <a:xfrm>
            <a:off x="397569" y="5470768"/>
            <a:ext cx="7584381" cy="36927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57200">
              <a:buFont typeface="+mj-lt"/>
              <a:buAutoNum type="alphaLcPeriod"/>
            </a:pPr>
            <a:r>
              <a:rPr lang="en-US" sz="2400"/>
              <a:t>Find the average velocity over the interval [10, 10.1].</a:t>
            </a:r>
            <a:endParaRPr lang="en-US" sz="24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CA3D631-84B4-4743-87D9-3DE3FEC5A1A6}"/>
              </a:ext>
            </a:extLst>
          </p:cNvPr>
          <p:cNvSpPr txBox="1">
            <a:spLocks/>
          </p:cNvSpPr>
          <p:nvPr/>
        </p:nvSpPr>
        <p:spPr>
          <a:xfrm>
            <a:off x="397570" y="5885972"/>
            <a:ext cx="3517206" cy="36927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57200">
              <a:buFont typeface="+mj-lt"/>
              <a:buAutoNum type="alphaLcPeriod" startAt="2"/>
            </a:pPr>
            <a:r>
              <a:rPr lang="en-US" sz="2400"/>
              <a:t>Find the velocity when</a:t>
            </a:r>
            <a:endParaRPr lang="en-US" sz="2400" dirty="0"/>
          </a:p>
        </p:txBody>
      </p:sp>
      <p:graphicFrame>
        <p:nvGraphicFramePr>
          <p:cNvPr id="20" name="Object 19" descr="t equals 10.">
            <a:extLst>
              <a:ext uri="{FF2B5EF4-FFF2-40B4-BE49-F238E27FC236}">
                <a16:creationId xmlns:a16="http://schemas.microsoft.com/office/drawing/2014/main" id="{AA2437C1-9039-4CB1-ADC0-BB2B57CB0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90437"/>
              </p:ext>
            </p:extLst>
          </p:nvPr>
        </p:nvGraphicFramePr>
        <p:xfrm>
          <a:off x="3952876" y="5928219"/>
          <a:ext cx="7747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9" name="Equation" r:id="rId13" imgW="406080" imgH="164880" progId="Equation.DSMT4">
                  <p:embed/>
                </p:oleObj>
              </mc:Choice>
              <mc:Fallback>
                <p:oleObj name="Equation" r:id="rId13" imgW="406080" imgH="164880" progId="Equation.DSMT4">
                  <p:embed/>
                  <p:pic>
                    <p:nvPicPr>
                      <p:cNvPr id="32" name="Object 31" descr="t equals 10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6" y="5928219"/>
                        <a:ext cx="774700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76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8AA9443-249C-406C-843A-6D74769AC4D1}"/>
              </a:ext>
            </a:extLst>
          </p:cNvPr>
          <p:cNvSpPr txBox="1">
            <a:spLocks/>
          </p:cNvSpPr>
          <p:nvPr/>
        </p:nvSpPr>
        <p:spPr>
          <a:xfrm>
            <a:off x="522556" y="292512"/>
            <a:ext cx="7237230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/>
              <a:t>Applications of Rate of Change to Economics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CAE8C-F7E4-48D8-B1F4-C4A29DE5210E}"/>
              </a:ext>
            </a:extLst>
          </p:cNvPr>
          <p:cNvSpPr txBox="1">
            <a:spLocks/>
          </p:cNvSpPr>
          <p:nvPr/>
        </p:nvSpPr>
        <p:spPr>
          <a:xfrm>
            <a:off x="333771" y="691929"/>
            <a:ext cx="489051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A manufacturer's total-cost function,</a:t>
            </a:r>
          </a:p>
        </p:txBody>
      </p:sp>
      <p:graphicFrame>
        <p:nvGraphicFramePr>
          <p:cNvPr id="4" name="Object 3" descr="c equals f open parenthesis q close parenthesis.">
            <a:extLst>
              <a:ext uri="{FF2B5EF4-FFF2-40B4-BE49-F238E27FC236}">
                <a16:creationId xmlns:a16="http://schemas.microsoft.com/office/drawing/2014/main" id="{EF703101-7B90-4A46-9C47-65F803B79A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571635"/>
              </p:ext>
            </p:extLst>
          </p:nvPr>
        </p:nvGraphicFramePr>
        <p:xfrm>
          <a:off x="5265106" y="673002"/>
          <a:ext cx="924942" cy="398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3" imgW="571320" imgH="241200" progId="Equation.DSMT4">
                  <p:embed/>
                </p:oleObj>
              </mc:Choice>
              <mc:Fallback>
                <p:oleObj name="Equation" r:id="rId3" imgW="571320" imgH="241200" progId="Equation.DSMT4">
                  <p:embed/>
                  <p:pic>
                    <p:nvPicPr>
                      <p:cNvPr id="13" name="Object 12" descr="c equals f open parenthesis q close parenthesi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106" y="673002"/>
                        <a:ext cx="924942" cy="398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32BAB3-36F3-4ECE-BC1D-EEE1A8C3B910}"/>
              </a:ext>
            </a:extLst>
          </p:cNvPr>
          <p:cNvSpPr txBox="1">
            <a:spLocks/>
          </p:cNvSpPr>
          <p:nvPr/>
        </p:nvSpPr>
        <p:spPr>
          <a:xfrm>
            <a:off x="6230869" y="695976"/>
            <a:ext cx="20517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, gives the total</a:t>
            </a: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82A4D-7C1B-4E08-A198-1A62485ECB8C}"/>
              </a:ext>
            </a:extLst>
          </p:cNvPr>
          <p:cNvSpPr txBox="1">
            <a:spLocks/>
          </p:cNvSpPr>
          <p:nvPr/>
        </p:nvSpPr>
        <p:spPr>
          <a:xfrm>
            <a:off x="333771" y="1071876"/>
            <a:ext cx="838765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cost </a:t>
            </a:r>
            <a:r>
              <a:rPr lang="en-US" sz="2400" i="1" dirty="0"/>
              <a:t>c</a:t>
            </a:r>
            <a:r>
              <a:rPr lang="en-US" sz="2400" dirty="0"/>
              <a:t> of producing and marketing </a:t>
            </a:r>
            <a:r>
              <a:rPr lang="en-US" sz="2400" i="1" dirty="0"/>
              <a:t>q</a:t>
            </a:r>
            <a:r>
              <a:rPr lang="en-US" sz="2400" dirty="0"/>
              <a:t> units of a product. The rate of change of </a:t>
            </a:r>
            <a:r>
              <a:rPr lang="en-US" sz="2400" i="1" dirty="0"/>
              <a:t>c</a:t>
            </a:r>
            <a:r>
              <a:rPr lang="en-US" sz="2400" dirty="0"/>
              <a:t> with respect to </a:t>
            </a:r>
            <a:r>
              <a:rPr lang="en-US" sz="2400" i="1" dirty="0"/>
              <a:t>q</a:t>
            </a:r>
            <a:r>
              <a:rPr lang="en-US" sz="2400" dirty="0"/>
              <a:t> is called the marginal cost.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C98C53-5D1B-4C8A-A6B6-294A237844CF}"/>
              </a:ext>
            </a:extLst>
          </p:cNvPr>
          <p:cNvSpPr txBox="1">
            <a:spLocks/>
          </p:cNvSpPr>
          <p:nvPr/>
        </p:nvSpPr>
        <p:spPr>
          <a:xfrm>
            <a:off x="333771" y="2394646"/>
            <a:ext cx="2718496" cy="38173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Thus, marginal cost</a:t>
            </a:r>
            <a:endParaRPr lang="en-US" sz="2400" dirty="0"/>
          </a:p>
        </p:txBody>
      </p:sp>
      <p:graphicFrame>
        <p:nvGraphicFramePr>
          <p:cNvPr id="8" name="Object 7" descr="equals dc over dq.">
            <a:extLst>
              <a:ext uri="{FF2B5EF4-FFF2-40B4-BE49-F238E27FC236}">
                <a16:creationId xmlns:a16="http://schemas.microsoft.com/office/drawing/2014/main" id="{96E7D4A7-AD2F-47F4-BF9B-FB21156850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35192"/>
              </p:ext>
            </p:extLst>
          </p:nvPr>
        </p:nvGraphicFramePr>
        <p:xfrm>
          <a:off x="3107785" y="2202927"/>
          <a:ext cx="6826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Equation" r:id="rId5" imgW="380880" imgH="419040" progId="Equation.DSMT4">
                  <p:embed/>
                </p:oleObj>
              </mc:Choice>
              <mc:Fallback>
                <p:oleObj name="Equation" r:id="rId5" imgW="380880" imgH="419040" progId="Equation.DSMT4">
                  <p:embed/>
                  <p:pic>
                    <p:nvPicPr>
                      <p:cNvPr id="17" name="Object 16" descr="equals dc over dq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785" y="2202927"/>
                        <a:ext cx="682625" cy="76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FD8609-C48C-44FE-995F-B2E19A72E8DF}"/>
              </a:ext>
            </a:extLst>
          </p:cNvPr>
          <p:cNvSpPr txBox="1">
            <a:spLocks/>
          </p:cNvSpPr>
          <p:nvPr/>
        </p:nvSpPr>
        <p:spPr>
          <a:xfrm>
            <a:off x="333771" y="3085278"/>
            <a:ext cx="12737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Suppose</a:t>
            </a:r>
            <a:endParaRPr lang="en-US" sz="2400" dirty="0"/>
          </a:p>
        </p:txBody>
      </p:sp>
      <p:graphicFrame>
        <p:nvGraphicFramePr>
          <p:cNvPr id="10" name="Object 9" descr="c equals f open parenthesis q close parenthesis.">
            <a:extLst>
              <a:ext uri="{FF2B5EF4-FFF2-40B4-BE49-F238E27FC236}">
                <a16:creationId xmlns:a16="http://schemas.microsoft.com/office/drawing/2014/main" id="{62B0C33D-AAB1-4C53-BC10-8B3123308D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542394"/>
              </p:ext>
            </p:extLst>
          </p:nvPr>
        </p:nvGraphicFramePr>
        <p:xfrm>
          <a:off x="1615671" y="3085278"/>
          <a:ext cx="924942" cy="398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7" imgW="571320" imgH="241200" progId="Equation.DSMT4">
                  <p:embed/>
                </p:oleObj>
              </mc:Choice>
              <mc:Fallback>
                <p:oleObj name="Equation" r:id="rId7" imgW="571320" imgH="241200" progId="Equation.DSMT4">
                  <p:embed/>
                  <p:pic>
                    <p:nvPicPr>
                      <p:cNvPr id="19" name="Object 18" descr="c equals f open parenthesis q close parenthesi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671" y="3085278"/>
                        <a:ext cx="924942" cy="398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607F06-3D26-4BE5-A23B-C484273AD499}"/>
              </a:ext>
            </a:extLst>
          </p:cNvPr>
          <p:cNvSpPr txBox="1">
            <a:spLocks/>
          </p:cNvSpPr>
          <p:nvPr/>
        </p:nvSpPr>
        <p:spPr>
          <a:xfrm>
            <a:off x="2608767" y="3085278"/>
            <a:ext cx="443569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is the total revenue function for a</a:t>
            </a:r>
            <a:endParaRPr lang="en-US" sz="2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D517D0A-0947-44CE-80C3-C8A2B3678DA9}"/>
              </a:ext>
            </a:extLst>
          </p:cNvPr>
          <p:cNvSpPr txBox="1">
            <a:spLocks/>
          </p:cNvSpPr>
          <p:nvPr/>
        </p:nvSpPr>
        <p:spPr>
          <a:xfrm>
            <a:off x="333771" y="3452415"/>
            <a:ext cx="838765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manufacturer. The marginal revenue is defined as the rate of change of the total dollar value received with respect to the</a:t>
            </a:r>
            <a:endParaRPr lang="en-US" sz="24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9965661-15D6-4751-8294-1694B9896C7F}"/>
              </a:ext>
            </a:extLst>
          </p:cNvPr>
          <p:cNvSpPr txBox="1">
            <a:spLocks/>
          </p:cNvSpPr>
          <p:nvPr/>
        </p:nvSpPr>
        <p:spPr>
          <a:xfrm>
            <a:off x="333771" y="4447565"/>
            <a:ext cx="6997533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total number of units sold. Hence, marginal revenue </a:t>
            </a:r>
          </a:p>
        </p:txBody>
      </p:sp>
      <p:graphicFrame>
        <p:nvGraphicFramePr>
          <p:cNvPr id="14" name="Object 13" descr="equals dr over dq.">
            <a:extLst>
              <a:ext uri="{FF2B5EF4-FFF2-40B4-BE49-F238E27FC236}">
                <a16:creationId xmlns:a16="http://schemas.microsoft.com/office/drawing/2014/main" id="{A1372E23-6377-4A21-9823-07601723CF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024686"/>
              </p:ext>
            </p:extLst>
          </p:nvPr>
        </p:nvGraphicFramePr>
        <p:xfrm>
          <a:off x="7437834" y="4242833"/>
          <a:ext cx="6826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Equation" r:id="rId9" imgW="380880" imgH="419040" progId="Equation.DSMT4">
                  <p:embed/>
                </p:oleObj>
              </mc:Choice>
              <mc:Fallback>
                <p:oleObj name="Equation" r:id="rId9" imgW="380880" imgH="419040" progId="Equation.DSMT4">
                  <p:embed/>
                  <p:pic>
                    <p:nvPicPr>
                      <p:cNvPr id="23" name="Object 22" descr="equals dr over dq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834" y="4242833"/>
                        <a:ext cx="682625" cy="76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2F6F434-F196-4AA0-AF26-5678DEAE9942}"/>
                  </a:ext>
                </a:extLst>
              </p:cNvPr>
              <p:cNvSpPr/>
              <p:nvPr/>
            </p:nvSpPr>
            <p:spPr>
              <a:xfrm>
                <a:off x="159874" y="5008008"/>
                <a:ext cx="8480852" cy="1094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marginal cost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𝑑𝑞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instantaneous rate of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w.r.t.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q.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marginal revenue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instantaneous rate of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w.r.t.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q.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marginal profit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𝑑𝑞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instantaneous rate of change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w.r.t.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q.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2F6F434-F196-4AA0-AF26-5678DEAE9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74" y="5008008"/>
                <a:ext cx="8480852" cy="1094146"/>
              </a:xfrm>
              <a:prstGeom prst="rect">
                <a:avLst/>
              </a:prstGeom>
              <a:blipFill>
                <a:blip r:embed="rId11"/>
                <a:stretch>
                  <a:fillRect l="-216" b="-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B265424-573E-4B59-90CB-5D27B30B8C79}"/>
                  </a:ext>
                </a:extLst>
              </p:cNvPr>
              <p:cNvSpPr/>
              <p:nvPr/>
            </p:nvSpPr>
            <p:spPr>
              <a:xfrm>
                <a:off x="159875" y="6162024"/>
                <a:ext cx="8561556" cy="380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 the marginal cost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𝑪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′(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𝒒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)≅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𝑪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𝒒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𝟏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)−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𝑪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𝒒</m:t>
                    </m:r>
                    <m:r>
                      <a:rPr lang="en-US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approximates the cost of producing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B265424-573E-4B59-90CB-5D27B30B8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75" y="6162024"/>
                <a:ext cx="8561556" cy="380682"/>
              </a:xfrm>
              <a:prstGeom prst="rect">
                <a:avLst/>
              </a:prstGeom>
              <a:blipFill>
                <a:blip r:embed="rId12"/>
                <a:stretch>
                  <a:fillRect l="-214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79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CDB9CCBD-A58C-4D63-B4F2-27C7B9FF75D0}"/>
              </a:ext>
            </a:extLst>
          </p:cNvPr>
          <p:cNvSpPr txBox="1">
            <a:spLocks/>
          </p:cNvSpPr>
          <p:nvPr/>
        </p:nvSpPr>
        <p:spPr>
          <a:xfrm>
            <a:off x="188212" y="2161955"/>
            <a:ext cx="4138613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</a:t>
            </a:r>
            <a:r>
              <a:rPr lang="en-US" sz="2400" b="1" dirty="0">
                <a:solidFill>
                  <a:srgbClr val="007FA3"/>
                </a:solidFill>
              </a:rPr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54BB9E-454E-4AFC-8BBC-F08F424B3E4D}"/>
              </a:ext>
            </a:extLst>
          </p:cNvPr>
          <p:cNvSpPr txBox="1">
            <a:spLocks/>
          </p:cNvSpPr>
          <p:nvPr/>
        </p:nvSpPr>
        <p:spPr>
          <a:xfrm>
            <a:off x="3204484" y="1335836"/>
            <a:ext cx="6807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then</a:t>
            </a:r>
            <a:endParaRPr lang="en-IN" sz="1800" dirty="0"/>
          </a:p>
        </p:txBody>
      </p:sp>
      <p:graphicFrame>
        <p:nvGraphicFramePr>
          <p:cNvPr id="7" name="Object 6" descr="c overbar equals 0.0001 q squared minus 0.02 q plus 5 plus 5000 over q.">
            <a:extLst>
              <a:ext uri="{FF2B5EF4-FFF2-40B4-BE49-F238E27FC236}">
                <a16:creationId xmlns:a16="http://schemas.microsoft.com/office/drawing/2014/main" id="{8DC3EB8B-EB7B-4CF0-9817-A5C0FCFC6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23326"/>
              </p:ext>
            </p:extLst>
          </p:nvPr>
        </p:nvGraphicFramePr>
        <p:xfrm>
          <a:off x="6426200" y="2193925"/>
          <a:ext cx="25066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0" name="Equation" r:id="rId3" imgW="1981080" imgH="419040" progId="Equation.DSMT4">
                  <p:embed/>
                </p:oleObj>
              </mc:Choice>
              <mc:Fallback>
                <p:oleObj name="Equation" r:id="rId3" imgW="1981080" imgH="419040" progId="Equation.DSMT4">
                  <p:embed/>
                  <p:pic>
                    <p:nvPicPr>
                      <p:cNvPr id="5" name="Object 4" descr="c overbar equals 0.0001 q squared minus 0.02 q plus 5 plus 5000 over q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200" y="2193925"/>
                        <a:ext cx="2506663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F8A1649-3954-4BE7-90E4-2D7F040CE274}"/>
              </a:ext>
            </a:extLst>
          </p:cNvPr>
          <p:cNvSpPr txBox="1">
            <a:spLocks/>
          </p:cNvSpPr>
          <p:nvPr/>
        </p:nvSpPr>
        <p:spPr>
          <a:xfrm>
            <a:off x="283057" y="2738775"/>
            <a:ext cx="3909514" cy="2769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find the marginal-cost function.</a:t>
            </a:r>
            <a:endParaRPr lang="en-IN" sz="1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2B3D1F2-97DA-458F-98CE-4E0737A6B80A}"/>
              </a:ext>
            </a:extLst>
          </p:cNvPr>
          <p:cNvSpPr txBox="1">
            <a:spLocks/>
          </p:cNvSpPr>
          <p:nvPr/>
        </p:nvSpPr>
        <p:spPr>
          <a:xfrm>
            <a:off x="3620696" y="2769874"/>
            <a:ext cx="7468051" cy="2769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What is the marginal cost when 50 units are produced?</a:t>
            </a:r>
            <a:endParaRPr lang="en-IN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083224E-9BE9-45BC-8328-8F35D43FF1DF}"/>
              </a:ext>
            </a:extLst>
          </p:cNvPr>
          <p:cNvSpPr txBox="1">
            <a:spLocks/>
          </p:cNvSpPr>
          <p:nvPr/>
        </p:nvSpPr>
        <p:spPr>
          <a:xfrm>
            <a:off x="438359" y="3261551"/>
            <a:ext cx="1102761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200" dirty="0"/>
              <a:t>Solution:</a:t>
            </a:r>
            <a:endParaRPr lang="en-IN" sz="2200" dirty="0"/>
          </a:p>
        </p:txBody>
      </p:sp>
      <p:graphicFrame>
        <p:nvGraphicFramePr>
          <p:cNvPr id="11" name="Object 10" descr="c equals q c overbar equals q left parenthesis 0.0001 q squared minus 0.02 q plus 5 plus 5000 over q right parenthesis.">
            <a:extLst>
              <a:ext uri="{FF2B5EF4-FFF2-40B4-BE49-F238E27FC236}">
                <a16:creationId xmlns:a16="http://schemas.microsoft.com/office/drawing/2014/main" id="{831DAFBF-8062-4B9F-81F0-3593F83F9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40248"/>
              </p:ext>
            </p:extLst>
          </p:nvPr>
        </p:nvGraphicFramePr>
        <p:xfrm>
          <a:off x="1915371" y="3209573"/>
          <a:ext cx="3258982" cy="61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1" name="Equation" r:id="rId5" imgW="2450880" imgH="457200" progId="Equation.DSMT4">
                  <p:embed/>
                </p:oleObj>
              </mc:Choice>
              <mc:Fallback>
                <p:oleObj name="Equation" r:id="rId5" imgW="2450880" imgH="457200" progId="Equation.DSMT4">
                  <p:embed/>
                  <p:pic>
                    <p:nvPicPr>
                      <p:cNvPr id="9" name="Object 8" descr="c equals q c overbar equals q left parenthesis 0.0001 q squared minus 0.02 q plus 5 plus 5000 over q right parenthesi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371" y="3209573"/>
                        <a:ext cx="3258982" cy="619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 descr="c equals 0.0001 q cubed minus 0.02 q squared plus 5 q plus 5000.&#10;">
            <a:extLst>
              <a:ext uri="{FF2B5EF4-FFF2-40B4-BE49-F238E27FC236}">
                <a16:creationId xmlns:a16="http://schemas.microsoft.com/office/drawing/2014/main" id="{B49CE23B-6660-45C6-830D-1AD7DE8BA9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141972"/>
              </p:ext>
            </p:extLst>
          </p:nvPr>
        </p:nvGraphicFramePr>
        <p:xfrm>
          <a:off x="5776747" y="3336586"/>
          <a:ext cx="31559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2" name="Equation" r:id="rId7" imgW="2044440" imgH="228600" progId="Equation.DSMT4">
                  <p:embed/>
                </p:oleObj>
              </mc:Choice>
              <mc:Fallback>
                <p:oleObj name="Equation" r:id="rId7" imgW="2044440" imgH="228600" progId="Equation.DSMT4">
                  <p:embed/>
                  <p:pic>
                    <p:nvPicPr>
                      <p:cNvPr id="12" name="Object 11" descr="c equals 0.0001 q cubed minus 0.02 q squared plus 5 q plus 5000.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747" y="3336586"/>
                        <a:ext cx="3155950" cy="35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D57ABA3-F780-4AE8-AE6F-FEE3A911A1F9}"/>
              </a:ext>
            </a:extLst>
          </p:cNvPr>
          <p:cNvSpPr txBox="1">
            <a:spLocks/>
          </p:cNvSpPr>
          <p:nvPr/>
        </p:nvSpPr>
        <p:spPr>
          <a:xfrm>
            <a:off x="474927" y="3879496"/>
            <a:ext cx="3679825" cy="33761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200" dirty="0"/>
              <a:t>Differentiating </a:t>
            </a:r>
            <a:r>
              <a:rPr lang="en-US" sz="2200" i="1" dirty="0"/>
              <a:t>c</a:t>
            </a:r>
            <a:r>
              <a:rPr lang="en-US" sz="2200" dirty="0"/>
              <a:t>, we have the</a:t>
            </a:r>
            <a:endParaRPr lang="en-IN" sz="2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397EB28-84E5-475B-956C-42EFCDC2007A}"/>
              </a:ext>
            </a:extLst>
          </p:cNvPr>
          <p:cNvSpPr txBox="1">
            <a:spLocks/>
          </p:cNvSpPr>
          <p:nvPr/>
        </p:nvSpPr>
        <p:spPr>
          <a:xfrm>
            <a:off x="4476542" y="3912987"/>
            <a:ext cx="2864483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200" dirty="0"/>
              <a:t>marginal-cost function:</a:t>
            </a:r>
            <a:endParaRPr lang="en-IN" sz="2200" dirty="0"/>
          </a:p>
        </p:txBody>
      </p:sp>
      <p:graphicFrame>
        <p:nvGraphicFramePr>
          <p:cNvPr id="15" name="Object 14" descr="dc over dq equals 0.0001 left parenthesis 3 q squared right parenthesis minus 0.02 left parenthesis 2 q right parenthesis plus 5 left parenthesis 1 right parenthesis plus 0 equals 0.0003 q squared minus 0.04 q plus 5.">
            <a:extLst>
              <a:ext uri="{FF2B5EF4-FFF2-40B4-BE49-F238E27FC236}">
                <a16:creationId xmlns:a16="http://schemas.microsoft.com/office/drawing/2014/main" id="{5524A2C5-51CA-485C-91B1-1C4AABE30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522216"/>
              </p:ext>
            </p:extLst>
          </p:nvPr>
        </p:nvGraphicFramePr>
        <p:xfrm>
          <a:off x="438359" y="4307311"/>
          <a:ext cx="53006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3" name="Equation" r:id="rId9" imgW="3644640" imgH="419040" progId="Equation.DSMT4">
                  <p:embed/>
                </p:oleObj>
              </mc:Choice>
              <mc:Fallback>
                <p:oleObj name="Equation" r:id="rId9" imgW="3644640" imgH="419040" progId="Equation.DSMT4">
                  <p:embed/>
                  <p:pic>
                    <p:nvPicPr>
                      <p:cNvPr id="14" name="Object 13" descr="dc over dq equals 0.0001 left parenthesis 3 q squared right parenthesis minus 0.02 left parenthesis 2 q right parenthesis plus 5 left parenthesis 1 right parenthesis plus 0 equals 0.0003 q squared minus 0.04 q plus 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59" y="4307311"/>
                        <a:ext cx="5300662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A7E1F29-155B-4150-ACC1-AC826AFEC6E0}"/>
              </a:ext>
            </a:extLst>
          </p:cNvPr>
          <p:cNvSpPr txBox="1">
            <a:spLocks/>
          </p:cNvSpPr>
          <p:nvPr/>
        </p:nvSpPr>
        <p:spPr>
          <a:xfrm>
            <a:off x="313752" y="5083480"/>
            <a:ext cx="4962434" cy="58477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The marginal-cost when 50 units are produced is</a:t>
            </a:r>
            <a:endParaRPr lang="en-IN" dirty="0"/>
          </a:p>
          <a:p>
            <a:endParaRPr lang="en-IN" sz="2200" dirty="0"/>
          </a:p>
        </p:txBody>
      </p:sp>
      <p:graphicFrame>
        <p:nvGraphicFramePr>
          <p:cNvPr id="18" name="Object 17" descr="dc over dq given q equals 50 baseline equals 0.0003 left parenthesis 50 right parenthesis squared minus 0.04 left parenthesis 50 right parenthesis plus 5 equals 3.75.">
            <a:extLst>
              <a:ext uri="{FF2B5EF4-FFF2-40B4-BE49-F238E27FC236}">
                <a16:creationId xmlns:a16="http://schemas.microsoft.com/office/drawing/2014/main" id="{41530FCA-B2B3-4408-8025-8743296773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39603"/>
              </p:ext>
            </p:extLst>
          </p:nvPr>
        </p:nvGraphicFramePr>
        <p:xfrm>
          <a:off x="5294487" y="4838321"/>
          <a:ext cx="3377864" cy="64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4" name="Equation" r:id="rId11" imgW="2565360" imgH="482400" progId="Equation.DSMT4">
                  <p:embed/>
                </p:oleObj>
              </mc:Choice>
              <mc:Fallback>
                <p:oleObj name="Equation" r:id="rId11" imgW="2565360" imgH="482400" progId="Equation.DSMT4">
                  <p:embed/>
                  <p:pic>
                    <p:nvPicPr>
                      <p:cNvPr id="16" name="Object 15" descr="dc over dq given q equals 50 baseline equals 0.0003 left parenthesis 50 right parenthesis squared minus 0.04 left parenthesis 50 right parenthesis plus 5 equals 3.75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487" y="4838321"/>
                        <a:ext cx="3377864" cy="64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FA9E9D2-A26B-4572-AE3F-2550747B3FEE}"/>
              </a:ext>
            </a:extLst>
          </p:cNvPr>
          <p:cNvSpPr txBox="1">
            <a:spLocks/>
          </p:cNvSpPr>
          <p:nvPr/>
        </p:nvSpPr>
        <p:spPr>
          <a:xfrm>
            <a:off x="283057" y="5510156"/>
            <a:ext cx="722505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200" dirty="0"/>
              <a:t>If </a:t>
            </a:r>
            <a:r>
              <a:rPr lang="en-US" sz="2200" i="1" dirty="0"/>
              <a:t>c</a:t>
            </a:r>
            <a:r>
              <a:rPr lang="en-US" sz="2200" dirty="0"/>
              <a:t> is in dollars and production is increased by 1 unit, from</a:t>
            </a:r>
            <a:endParaRPr lang="en-IN" sz="2200" dirty="0"/>
          </a:p>
        </p:txBody>
      </p:sp>
      <p:graphicFrame>
        <p:nvGraphicFramePr>
          <p:cNvPr id="20" name="Object 19" descr="q equals 50.&#10;">
            <a:extLst>
              <a:ext uri="{FF2B5EF4-FFF2-40B4-BE49-F238E27FC236}">
                <a16:creationId xmlns:a16="http://schemas.microsoft.com/office/drawing/2014/main" id="{2721F489-1FC4-4605-9C3E-96B15779B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667023"/>
              </p:ext>
            </p:extLst>
          </p:nvPr>
        </p:nvGraphicFramePr>
        <p:xfrm>
          <a:off x="7721808" y="5526109"/>
          <a:ext cx="6461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5" name="Equation" r:id="rId13" imgW="419040" imgH="190440" progId="Equation.DSMT4">
                  <p:embed/>
                </p:oleObj>
              </mc:Choice>
              <mc:Fallback>
                <p:oleObj name="Equation" r:id="rId13" imgW="419040" imgH="190440" progId="Equation.DSMT4">
                  <p:embed/>
                  <p:pic>
                    <p:nvPicPr>
                      <p:cNvPr id="19" name="Object 18" descr="q equals 50.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808" y="5526109"/>
                        <a:ext cx="646113" cy="29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3DFA211-D341-4216-A12A-EDBD5C25F957}"/>
              </a:ext>
            </a:extLst>
          </p:cNvPr>
          <p:cNvSpPr txBox="1">
            <a:spLocks/>
          </p:cNvSpPr>
          <p:nvPr/>
        </p:nvSpPr>
        <p:spPr>
          <a:xfrm>
            <a:off x="120831" y="6071257"/>
            <a:ext cx="324452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200" dirty="0"/>
              <a:t>to</a:t>
            </a:r>
            <a:endParaRPr lang="en-IN" sz="2200" dirty="0"/>
          </a:p>
        </p:txBody>
      </p:sp>
      <p:graphicFrame>
        <p:nvGraphicFramePr>
          <p:cNvPr id="22" name="Object 21" descr="q equals 51.">
            <a:extLst>
              <a:ext uri="{FF2B5EF4-FFF2-40B4-BE49-F238E27FC236}">
                <a16:creationId xmlns:a16="http://schemas.microsoft.com/office/drawing/2014/main" id="{8B06A3B2-99CE-4B07-8E0F-A9615DA584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861409"/>
              </p:ext>
            </p:extLst>
          </p:nvPr>
        </p:nvGraphicFramePr>
        <p:xfrm>
          <a:off x="600330" y="6091309"/>
          <a:ext cx="625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6" name="Equation" r:id="rId15" imgW="406080" imgH="190440" progId="Equation.DSMT4">
                  <p:embed/>
                </p:oleObj>
              </mc:Choice>
              <mc:Fallback>
                <p:oleObj name="Equation" r:id="rId15" imgW="406080" imgH="190440" progId="Equation.DSMT4">
                  <p:embed/>
                  <p:pic>
                    <p:nvPicPr>
                      <p:cNvPr id="23" name="Object 22" descr="q equals 51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30" y="6091309"/>
                        <a:ext cx="625475" cy="29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A569D2E-B074-4F6D-8DDA-663A561D275F}"/>
              </a:ext>
            </a:extLst>
          </p:cNvPr>
          <p:cNvSpPr txBox="1">
            <a:spLocks/>
          </p:cNvSpPr>
          <p:nvPr/>
        </p:nvSpPr>
        <p:spPr>
          <a:xfrm>
            <a:off x="1380853" y="5996545"/>
            <a:ext cx="645404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200" dirty="0"/>
              <a:t>, then the cost of the additional unit is approximately</a:t>
            </a:r>
            <a:endParaRPr lang="en-IN" sz="2200" dirty="0"/>
          </a:p>
        </p:txBody>
      </p:sp>
      <p:graphicFrame>
        <p:nvGraphicFramePr>
          <p:cNvPr id="24" name="Object 23" descr="dollar 3.75&#10;">
            <a:extLst>
              <a:ext uri="{FF2B5EF4-FFF2-40B4-BE49-F238E27FC236}">
                <a16:creationId xmlns:a16="http://schemas.microsoft.com/office/drawing/2014/main" id="{6DB5CCAA-2AB7-45CF-8484-C86A1440D7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66962"/>
              </p:ext>
            </p:extLst>
          </p:nvPr>
        </p:nvGraphicFramePr>
        <p:xfrm>
          <a:off x="7989948" y="6057286"/>
          <a:ext cx="62547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7" name="Equation" r:id="rId17" imgW="406080" imgH="177480" progId="Equation.DSMT4">
                  <p:embed/>
                </p:oleObj>
              </mc:Choice>
              <mc:Fallback>
                <p:oleObj name="Equation" r:id="rId17" imgW="406080" imgH="177480" progId="Equation.DSMT4">
                  <p:embed/>
                  <p:pic>
                    <p:nvPicPr>
                      <p:cNvPr id="25" name="Object 24" descr="dollar 3.75&#10;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948" y="6057286"/>
                        <a:ext cx="625475" cy="277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10">
            <a:extLst>
              <a:ext uri="{FF2B5EF4-FFF2-40B4-BE49-F238E27FC236}">
                <a16:creationId xmlns:a16="http://schemas.microsoft.com/office/drawing/2014/main" id="{1F3C9532-B8D0-4C3A-AB02-A21FB6B193C0}"/>
              </a:ext>
            </a:extLst>
          </p:cNvPr>
          <p:cNvSpPr txBox="1">
            <a:spLocks/>
          </p:cNvSpPr>
          <p:nvPr/>
        </p:nvSpPr>
        <p:spPr>
          <a:xfrm>
            <a:off x="225588" y="602221"/>
            <a:ext cx="8284792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is the total cost of producing q unit of a product, then the average cost per unit is 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173E89-6C39-4A59-9FCA-72D8A50E1F8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18084" y="963328"/>
            <a:ext cx="161948" cy="3048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2C33489-8B2A-4FFC-9493-F6C46464056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85938" y="1133858"/>
            <a:ext cx="1143160" cy="7144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2AACF7-80AB-47B2-AF02-B3254A132B3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68742" y="1183582"/>
            <a:ext cx="905001" cy="571580"/>
          </a:xfrm>
          <a:prstGeom prst="rect">
            <a:avLst/>
          </a:prstGeom>
        </p:spPr>
      </p:pic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CC2E24C5-18A4-454B-8E57-3F573FD0011D}"/>
              </a:ext>
            </a:extLst>
          </p:cNvPr>
          <p:cNvSpPr txBox="1">
            <a:spLocks/>
          </p:cNvSpPr>
          <p:nvPr/>
        </p:nvSpPr>
        <p:spPr>
          <a:xfrm>
            <a:off x="1693520" y="2393677"/>
            <a:ext cx="5479451" cy="2769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/>
              <a:t>If a manufacturer's average-cost equation is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40323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A42A54-5AA9-4918-94BB-BD57FA84A57D}"/>
                  </a:ext>
                </a:extLst>
              </p:cNvPr>
              <p:cNvSpPr/>
              <p:nvPr/>
            </p:nvSpPr>
            <p:spPr>
              <a:xfrm>
                <a:off x="229385" y="0"/>
                <a:ext cx="8867480" cy="21658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5: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cost function of producing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units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+100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cost of producing 5 units.  </a:t>
                </a: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exact cost of producing the 6</a:t>
                </a:r>
                <a:r>
                  <a:rPr lang="en-US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unit. </a:t>
                </a: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marginal cost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L="342900" marR="0" lvl="0" indent="-3429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the revenue function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+4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+150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find the marginal profit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A42A54-5AA9-4918-94BB-BD57FA84A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85" y="0"/>
                <a:ext cx="8867480" cy="2165849"/>
              </a:xfrm>
              <a:prstGeom prst="rect">
                <a:avLst/>
              </a:prstGeom>
              <a:blipFill>
                <a:blip r:embed="rId3"/>
                <a:stretch>
                  <a:fillRect l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11C9705-0BCA-43E7-A3FA-AD7BC50664B6}"/>
                  </a:ext>
                </a:extLst>
              </p:cNvPr>
              <p:cNvSpPr/>
              <p:nvPr/>
            </p:nvSpPr>
            <p:spPr>
              <a:xfrm>
                <a:off x="229385" y="2455246"/>
                <a:ext cx="5763629" cy="458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+mj-lt"/>
                  <a:buAutoNum type="alphaLcParenR"/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cost of producing 5 units is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(5)=135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11C9705-0BCA-43E7-A3FA-AD7BC50664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85" y="2455246"/>
                <a:ext cx="5763629" cy="458074"/>
              </a:xfrm>
              <a:prstGeom prst="rect">
                <a:avLst/>
              </a:prstGeom>
              <a:blipFill>
                <a:blip r:embed="rId4"/>
                <a:stretch>
                  <a:fillRect l="-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4B9D1B4-AF07-47BA-A2B3-5AF69FE8D522}"/>
                  </a:ext>
                </a:extLst>
              </p:cNvPr>
              <p:cNvSpPr/>
              <p:nvPr/>
            </p:nvSpPr>
            <p:spPr>
              <a:xfrm>
                <a:off x="229385" y="2970926"/>
                <a:ext cx="6887852" cy="458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 The exact cost of producing the 6</a:t>
                </a:r>
                <a:r>
                  <a:rPr lang="en-US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 is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(6)−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(5)=13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4B9D1B4-AF07-47BA-A2B3-5AF69FE8D5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85" y="2970926"/>
                <a:ext cx="6887852" cy="458074"/>
              </a:xfrm>
              <a:prstGeom prst="rect">
                <a:avLst/>
              </a:prstGeom>
              <a:blipFill>
                <a:blip r:embed="rId5"/>
                <a:stretch>
                  <a:fillRect l="-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1F46FD1-ED05-4695-B29F-26B50C75569F}"/>
              </a:ext>
            </a:extLst>
          </p:cNvPr>
          <p:cNvSpPr/>
          <p:nvPr/>
        </p:nvSpPr>
        <p:spPr>
          <a:xfrm>
            <a:off x="229384" y="4482395"/>
            <a:ext cx="1475725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 The profit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4466A96-951C-435D-920A-58BC17B629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468741"/>
              </p:ext>
            </p:extLst>
          </p:nvPr>
        </p:nvGraphicFramePr>
        <p:xfrm>
          <a:off x="2040099" y="4658307"/>
          <a:ext cx="3622266" cy="1032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r:id="rId6" imgW="2451100" imgH="698500" progId="Equation.DSMT4">
                  <p:embed/>
                </p:oleObj>
              </mc:Choice>
              <mc:Fallback>
                <p:oleObj r:id="rId6" imgW="2451100" imgH="6985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7688D0B-F2DC-446F-AE63-2FE6AAE95B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099" y="4658307"/>
                        <a:ext cx="3622266" cy="10322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2664D7C8-0EFF-4B85-90E4-F1AD7B4952A9}"/>
              </a:ext>
            </a:extLst>
          </p:cNvPr>
          <p:cNvSpPr/>
          <p:nvPr/>
        </p:nvSpPr>
        <p:spPr>
          <a:xfrm>
            <a:off x="229385" y="1765380"/>
            <a:ext cx="1351322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Solution: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183B0F9-BFFE-4829-819F-8E3D2A4DAB0C}"/>
                  </a:ext>
                </a:extLst>
              </p:cNvPr>
              <p:cNvSpPr/>
              <p:nvPr/>
            </p:nvSpPr>
            <p:spPr>
              <a:xfrm>
                <a:off x="229384" y="3595530"/>
                <a:ext cx="10865963" cy="70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AutoNum type="alphaLcParenR" startAt="3"/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marginal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+2, 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(This approximates the cost of</a:t>
                </a:r>
              </a:p>
              <a:p>
                <a:pPr lvl="0">
                  <a:lnSpc>
                    <a:spcPct val="150000"/>
                  </a:lnSpc>
                  <a:tabLst>
                    <a:tab pos="4572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producing the 6</a:t>
                </a:r>
                <a:r>
                  <a:rPr lang="en-US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unit).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183B0F9-BFFE-4829-819F-8E3D2A4DAB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84" y="3595530"/>
                <a:ext cx="10865963" cy="700000"/>
              </a:xfrm>
              <a:prstGeom prst="rect">
                <a:avLst/>
              </a:prstGeom>
              <a:blipFill>
                <a:blip r:embed="rId8"/>
                <a:stretch>
                  <a:fillRect l="-112" b="-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839A6ED-7CBE-4A49-88D1-D98088DA6B2D}"/>
                  </a:ext>
                </a:extLst>
              </p:cNvPr>
              <p:cNvSpPr/>
              <p:nvPr/>
            </p:nvSpPr>
            <p:spPr>
              <a:xfrm>
                <a:off x="230411" y="5956970"/>
                <a:ext cx="5762603" cy="458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)=4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(5)=4(5)+2=22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839A6ED-7CBE-4A49-88D1-D98088DA6B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11" y="5956970"/>
                <a:ext cx="5762603" cy="4580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96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3097DD1-E1D1-43B8-B610-D60937C139FD}"/>
                  </a:ext>
                </a:extLst>
              </p:cNvPr>
              <p:cNvSpPr/>
              <p:nvPr/>
            </p:nvSpPr>
            <p:spPr>
              <a:xfrm>
                <a:off x="408167" y="0"/>
                <a:ext cx="6432112" cy="2450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Definitions: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Let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a function.</a:t>
                </a:r>
              </a:p>
              <a:p>
                <a:pPr indent="457200">
                  <a:lnSpc>
                    <a:spcPct val="150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sz="1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rate of change of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is:</a:t>
                </a:r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>
                  <a:lnSpc>
                    <a:spcPct val="150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sz="1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relative rate of change of</a:t>
                </a:r>
                <a:r>
                  <a:rPr lang="en-US" sz="18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is: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>
                  <a:lnSpc>
                    <a:spcPct val="150000"/>
                  </a:lnSpc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sz="1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percentage rate of change of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.100</m:t>
                    </m:r>
                  </m:oMath>
                </a14:m>
                <a:endParaRPr lang="en-US" sz="1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3097DD1-E1D1-43B8-B610-D60937C139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67" y="0"/>
                <a:ext cx="6432112" cy="2450030"/>
              </a:xfrm>
              <a:prstGeom prst="rect">
                <a:avLst/>
              </a:prstGeom>
              <a:blipFill>
                <a:blip r:embed="rId2"/>
                <a:stretch>
                  <a:fillRect l="-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4C7F959-E44A-4332-B622-BC41E0CE55D3}"/>
                  </a:ext>
                </a:extLst>
              </p:cNvPr>
              <p:cNvSpPr/>
              <p:nvPr/>
            </p:nvSpPr>
            <p:spPr>
              <a:xfrm>
                <a:off x="408167" y="2948693"/>
                <a:ext cx="42139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Find the rate of change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3.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4C7F959-E44A-4332-B622-BC41E0CE55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67" y="2948693"/>
                <a:ext cx="4213910" cy="369332"/>
              </a:xfrm>
              <a:prstGeom prst="rect">
                <a:avLst/>
              </a:prstGeom>
              <a:blipFill>
                <a:blip r:embed="rId3"/>
                <a:stretch>
                  <a:fillRect l="-434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7A0B58B-A992-4D37-877C-8A763F39EFB3}"/>
                  </a:ext>
                </a:extLst>
              </p:cNvPr>
              <p:cNvSpPr/>
              <p:nvPr/>
            </p:nvSpPr>
            <p:spPr>
              <a:xfrm>
                <a:off x="3001759" y="2849817"/>
                <a:ext cx="5469958" cy="458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marR="0" indent="4572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[Answer: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(3)=−2+2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|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7A0B58B-A992-4D37-877C-8A763F39EF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759" y="2849817"/>
                <a:ext cx="5469958" cy="4580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C0FE983-25FC-41DA-832F-95D44A06165B}"/>
                  </a:ext>
                </a:extLst>
              </p:cNvPr>
              <p:cNvSpPr/>
              <p:nvPr/>
            </p:nvSpPr>
            <p:spPr>
              <a:xfrm>
                <a:off x="336605" y="3500827"/>
                <a:ext cx="4970528" cy="458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(ii) Find the relative rate of change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3.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C0FE983-25FC-41DA-832F-95D44A0616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05" y="3500827"/>
                <a:ext cx="4970528" cy="458074"/>
              </a:xfrm>
              <a:prstGeom prst="rect">
                <a:avLst/>
              </a:prstGeom>
              <a:blipFill>
                <a:blip r:embed="rId5"/>
                <a:stretch>
                  <a:fillRect l="-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2CDB74D-BF25-46D3-B9CB-07A359C4CF47}"/>
                  </a:ext>
                </a:extLst>
              </p:cNvPr>
              <p:cNvSpPr/>
              <p:nvPr/>
            </p:nvSpPr>
            <p:spPr>
              <a:xfrm>
                <a:off x="3456167" y="3383960"/>
                <a:ext cx="5429884" cy="745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914400" marR="0" indent="4572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[Answer: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(3)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(3)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−2+2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5−2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2CDB74D-BF25-46D3-B9CB-07A359C4CF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167" y="3383960"/>
                <a:ext cx="5429884" cy="7455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303F75-CE11-4DC3-BF1D-CCC4B51DE231}"/>
                  </a:ext>
                </a:extLst>
              </p:cNvPr>
              <p:cNvSpPr/>
              <p:nvPr/>
            </p:nvSpPr>
            <p:spPr>
              <a:xfrm>
                <a:off x="336605" y="4511035"/>
                <a:ext cx="5400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(iii) Find the percentage rate of change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3. 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303F75-CE11-4DC3-BF1D-CCC4B51DE2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05" y="4511035"/>
                <a:ext cx="5400133" cy="369332"/>
              </a:xfrm>
              <a:prstGeom prst="rect">
                <a:avLst/>
              </a:prstGeom>
              <a:blipFill>
                <a:blip r:embed="rId7"/>
                <a:stretch>
                  <a:fillRect l="-339" t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597E884-3CF3-4B97-8972-A0D43F9C5082}"/>
                  </a:ext>
                </a:extLst>
              </p:cNvPr>
              <p:cNvSpPr/>
              <p:nvPr/>
            </p:nvSpPr>
            <p:spPr>
              <a:xfrm>
                <a:off x="3456167" y="4697492"/>
                <a:ext cx="5383461" cy="735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914400" marR="0" indent="4572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[Answer: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(3)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(3)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×100=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×100=50%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597E884-3CF3-4B97-8972-A0D43F9C50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167" y="4697492"/>
                <a:ext cx="5383461" cy="7350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AF135F-0E98-4536-B55A-97C6AFDE88DA}"/>
                  </a:ext>
                </a:extLst>
              </p:cNvPr>
              <p:cNvSpPr/>
              <p:nvPr/>
            </p:nvSpPr>
            <p:spPr>
              <a:xfrm>
                <a:off x="336605" y="2362250"/>
                <a:ext cx="5600829" cy="498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6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Consider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)=5−2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AF135F-0E98-4536-B55A-97C6AFDE88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05" y="2362250"/>
                <a:ext cx="5600829" cy="498663"/>
              </a:xfrm>
              <a:prstGeom prst="rect">
                <a:avLst/>
              </a:prstGeom>
              <a:blipFill>
                <a:blip r:embed="rId9"/>
                <a:stretch>
                  <a:fillRect l="-1088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7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A052C4-6F29-46DC-9113-1B1D8BBA1238}">
  <ds:schemaRefs>
    <ds:schemaRef ds:uri="http://purl.org/dc/dcmitype/"/>
    <ds:schemaRef ds:uri="http://schemas.microsoft.com/office/2006/documentManagement/types"/>
    <ds:schemaRef ds:uri="http://www.w3.org/XML/1998/namespace"/>
    <ds:schemaRef ds:uri="7c1bd8dc-4e40-424f-a15f-9ffcd522197f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125ffc9-2c56-435e-8267-1393444907b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150356</TotalTime>
  <Words>732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1152</cp:revision>
  <dcterms:modified xsi:type="dcterms:W3CDTF">2024-09-10T12:06:16Z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