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3" r:id="rId4"/>
  </p:sldMasterIdLst>
  <p:notesMasterIdLst>
    <p:notesMasterId r:id="rId9"/>
  </p:notesMasterIdLst>
  <p:handoutMasterIdLst>
    <p:handoutMasterId r:id="rId10"/>
  </p:handoutMasterIdLst>
  <p:sldIdLst>
    <p:sldId id="616" r:id="rId5"/>
    <p:sldId id="622" r:id="rId6"/>
    <p:sldId id="617" r:id="rId7"/>
    <p:sldId id="619" r:id="rId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974" userDrawn="1">
          <p15:clr>
            <a:srgbClr val="A4A3A4"/>
          </p15:clr>
        </p15:guide>
        <p15:guide id="3" orient="horz" pos="414" userDrawn="1">
          <p15:clr>
            <a:srgbClr val="A4A3A4"/>
          </p15:clr>
        </p15:guide>
        <p15:guide id="4" pos="249" userDrawn="1">
          <p15:clr>
            <a:srgbClr val="A4A3A4"/>
          </p15:clr>
        </p15:guide>
        <p15:guide id="5" pos="2880" userDrawn="1">
          <p15:clr>
            <a:srgbClr val="A4A3A4"/>
          </p15:clr>
        </p15:guide>
        <p15:guide id="6" orient="horz" pos="2228" userDrawn="1">
          <p15:clr>
            <a:srgbClr val="A4A3A4"/>
          </p15:clr>
        </p15:guide>
        <p15:guide id="7" pos="5534" userDrawn="1">
          <p15:clr>
            <a:srgbClr val="A4A3A4"/>
          </p15:clr>
        </p15:guide>
        <p15:guide id="8" orient="horz" pos="777" userDrawn="1">
          <p15:clr>
            <a:srgbClr val="A4A3A4"/>
          </p15:clr>
        </p15:guide>
        <p15:guide id="9" orient="horz" pos="958" userDrawn="1">
          <p15:clr>
            <a:srgbClr val="A4A3A4"/>
          </p15:clr>
        </p15:guide>
        <p15:guide id="10" pos="2109" userDrawn="1">
          <p15:clr>
            <a:srgbClr val="A4A3A4"/>
          </p15:clr>
        </p15:guide>
        <p15:guide id="11" pos="22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ffrey Holcomb" initials="" lastIdx="3" clrIdx="0"/>
  <p:cmAuthor id="1" name="Ruchi Sachdev" initials="" lastIdx="8" clrIdx="1"/>
  <p:cmAuthor id="2" name="Sarah Reusché" initials="" lastIdx="13" clrIdx="2"/>
  <p:cmAuthor id="3" name="Nitin Shankar" initials="" lastIdx="6" clrIdx="3"/>
  <p:cmAuthor id="4" name="Kristen Flathman" initials="" lastIdx="1" clrIdx="4"/>
  <p:cmAuthor id="5" name="Ben Schroeter" initials="" lastIdx="0" clrIdx="5"/>
  <p:cmAuthor id="6" name="AnnMarie Short" initials="AS" lastIdx="35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A3"/>
    <a:srgbClr val="D4EA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B4B016-0A20-AC12-C74C-C1242F97455C}" v="1" dt="2021-07-07T22:28:49.951"/>
  </p1510:revLst>
</p1510:revInfo>
</file>

<file path=ppt/tableStyles.xml><?xml version="1.0" encoding="utf-8"?>
<a:tblStyleLst xmlns:a="http://schemas.openxmlformats.org/drawingml/2006/main" def="{40F9630F-82C1-40B7-BC3A-925EFCFF5E92}">
  <a:tblStyle styleId="{40F9630F-82C1-40B7-BC3A-925EFCFF5E92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firstRow>
      <a:tcTxStyle b="on" i="off"/>
      <a:tcStyle>
        <a:tcBdr>
          <a:bottom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18" autoAdjust="0"/>
    <p:restoredTop sz="95856" autoAdjust="0"/>
  </p:normalViewPr>
  <p:slideViewPr>
    <p:cSldViewPr snapToGrid="0" snapToObjects="1">
      <p:cViewPr varScale="1">
        <p:scale>
          <a:sx n="97" d="100"/>
          <a:sy n="97" d="100"/>
        </p:scale>
        <p:origin x="260" y="64"/>
      </p:cViewPr>
      <p:guideLst>
        <p:guide orient="horz" pos="3974"/>
        <p:guide orient="horz" pos="414"/>
        <p:guide pos="249"/>
        <p:guide pos="2880"/>
        <p:guide orient="horz" pos="2228"/>
        <p:guide pos="5534"/>
        <p:guide orient="horz" pos="777"/>
        <p:guide orient="horz" pos="958"/>
        <p:guide pos="2109"/>
        <p:guide pos="2268"/>
      </p:guideLst>
    </p:cSldViewPr>
  </p:slideViewPr>
  <p:outlineViewPr>
    <p:cViewPr>
      <p:scale>
        <a:sx n="33" d="100"/>
        <a:sy n="33" d="100"/>
      </p:scale>
      <p:origin x="0" y="-13374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-15030"/>
    </p:cViewPr>
  </p:sorterViewPr>
  <p:notesViewPr>
    <p:cSldViewPr snapToGrid="0" snapToObjects="1">
      <p:cViewPr varScale="1">
        <p:scale>
          <a:sx n="53" d="100"/>
          <a:sy n="53" d="100"/>
        </p:scale>
        <p:origin x="2844" y="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85CB01-6679-D646-ACB3-8B04B786C15F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AC0F4D-8A6F-1C4A-B6BF-1558431E4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0630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5710270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pener-add copyrigh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ontent Placeholder"/>
          <p:cNvSpPr txBox="1">
            <a:spLocks noGrp="1"/>
          </p:cNvSpPr>
          <p:nvPr>
            <p:ph type="body" idx="1"/>
          </p:nvPr>
        </p:nvSpPr>
        <p:spPr>
          <a:xfrm>
            <a:off x="457200" y="816429"/>
            <a:ext cx="8229600" cy="47897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000" b="0" i="0" u="none" strike="noStrike" cap="none">
                <a:solidFill>
                  <a:srgbClr val="007FA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Clr>
                <a:srgbClr val="007FA3"/>
              </a:buClr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ED3915-2147-4382-A599-2376CC8854D1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029200" y="1600200"/>
            <a:ext cx="3657600" cy="1492250"/>
          </a:xfrm>
        </p:spPr>
        <p:txBody>
          <a:bodyPr lIns="0" tIns="0" rIns="0" bIns="0" anchor="b"/>
          <a:lstStyle>
            <a:lvl1pPr marL="101600" indent="0">
              <a:buNone/>
              <a:defRPr sz="3000"/>
            </a:lvl1pPr>
            <a:lvl2pPr marL="558800" indent="0">
              <a:buNone/>
              <a:defRPr/>
            </a:lvl2pPr>
          </a:lstStyle>
          <a:p>
            <a:pPr lvl="0"/>
            <a:r>
              <a:rPr lang="en-US" dirty="0"/>
              <a:t>Chapter #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B38FD8D-0DB0-4A1A-A3F1-E26B606AC837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029200" y="3252788"/>
            <a:ext cx="3657600" cy="2873375"/>
          </a:xfrm>
        </p:spPr>
        <p:txBody>
          <a:bodyPr lIns="0" tIns="0" rIns="0" bIns="0"/>
          <a:lstStyle>
            <a:lvl1pPr marL="101600" indent="0">
              <a:buNone/>
              <a:defRPr sz="2200"/>
            </a:lvl1pPr>
          </a:lstStyle>
          <a:p>
            <a:pPr lvl="0"/>
            <a:r>
              <a:rPr lang="en-US" dirty="0"/>
              <a:t>Chapter name</a:t>
            </a:r>
          </a:p>
        </p:txBody>
      </p:sp>
      <p:sp>
        <p:nvSpPr>
          <p:cNvPr id="12" name="Shape 13">
            <a:extLst>
              <a:ext uri="{FF2B5EF4-FFF2-40B4-BE49-F238E27FC236}">
                <a16:creationId xmlns:a16="http://schemas.microsoft.com/office/drawing/2014/main" id="{C5328E6C-2B17-49B8-8712-6C0E107A1D99}"/>
              </a:ext>
            </a:extLst>
          </p:cNvPr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Shape 14">
            <a:extLst>
              <a:ext uri="{FF2B5EF4-FFF2-40B4-BE49-F238E27FC236}">
                <a16:creationId xmlns:a16="http://schemas.microsoft.com/office/drawing/2014/main" id="{CE0B5B1C-8858-43DC-BD75-C546F4738779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r">
              <a:buSzPct val="25000"/>
              <a:defRPr/>
            </a:pPr>
            <a:fld id="{00000000-1234-1234-1234-123412341234}" type="slidenum">
              <a:rPr lang="en-US" sz="900" smtClean="0"/>
              <a:pPr algn="r">
                <a:buSzPct val="25000"/>
                <a:defRPr/>
              </a:pPr>
              <a:t>‹#›</a:t>
            </a:fld>
            <a:endParaRPr lang="en-US" sz="900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B8939D-A957-42F9-A1B5-556D29D235AB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57200" y="6400801"/>
            <a:ext cx="1001713" cy="228600"/>
          </a:xfrm>
        </p:spPr>
        <p:txBody>
          <a:bodyPr anchor="ctr"/>
          <a:lstStyle>
            <a:lvl1pPr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0CF87F15-2C58-4DFC-BACB-0E2C6507BCDE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2097088" y="6400800"/>
            <a:ext cx="6589712" cy="228600"/>
          </a:xfrm>
        </p:spPr>
        <p:txBody>
          <a:bodyPr anchor="ctr"/>
          <a:lstStyle>
            <a:lvl1pPr algn="r"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Copyright Information</a:t>
            </a:r>
          </a:p>
        </p:txBody>
      </p:sp>
      <p:pic>
        <p:nvPicPr>
          <p:cNvPr id="14" name="Picture Placeholder 21">
            <a:extLst>
              <a:ext uri="{FF2B5EF4-FFF2-40B4-BE49-F238E27FC236}">
                <a16:creationId xmlns:a16="http://schemas.microsoft.com/office/drawing/2014/main" id="{8F987953-5CEB-4D5C-853E-4A902D2036A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t="22152" b="22152"/>
          <a:stretch>
            <a:fillRect/>
          </a:stretch>
        </p:blipFill>
        <p:spPr>
          <a:xfrm>
            <a:off x="332508" y="6382545"/>
            <a:ext cx="1153391" cy="29060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C8124B-1F34-4D41-A570-3456861FAA0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57200" y="1508125"/>
            <a:ext cx="4232275" cy="4533900"/>
          </a:xfrm>
        </p:spPr>
        <p:txBody>
          <a:bodyPr/>
          <a:lstStyle/>
          <a:p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E47C4D-FEC7-45FC-9FD8-7B40A02E9C87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57200" y="112713"/>
            <a:ext cx="8128000" cy="619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393559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-add copyrigh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0" y="0"/>
            <a:ext cx="9144000" cy="3886200"/>
          </a:xfrm>
          <a:prstGeom prst="rect">
            <a:avLst/>
          </a:prstGeom>
          <a:solidFill>
            <a:srgbClr val="007FA3"/>
          </a:solidFill>
          <a:ln w="25400" cap="flat" cmpd="sng">
            <a:solidFill>
              <a:srgbClr val="007FA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Title Placeholder"/>
          <p:cNvSpPr txBox="1">
            <a:spLocks noGrp="1"/>
          </p:cNvSpPr>
          <p:nvPr>
            <p:ph type="ctrTitle"/>
          </p:nvPr>
        </p:nvSpPr>
        <p:spPr>
          <a:xfrm>
            <a:off x="685800" y="762000"/>
            <a:ext cx="7772400" cy="283845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Font typeface="Times New Roman"/>
              <a:buNone/>
              <a:defRPr sz="3600" b="1" i="0" u="none" strike="noStrike" cap="none">
                <a:solidFill>
                  <a:schemeClr val="lt1"/>
                </a:solidFill>
                <a:latin typeface="+mj-lt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20" name="Content Placeholder"/>
          <p:cNvSpPr txBox="1">
            <a:spLocks noGrp="1"/>
          </p:cNvSpPr>
          <p:nvPr>
            <p:ph type="subTitle" idx="1"/>
          </p:nvPr>
        </p:nvSpPr>
        <p:spPr>
          <a:xfrm>
            <a:off x="674687" y="3962400"/>
            <a:ext cx="7794625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spcBef>
                <a:spcPts val="6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spcBef>
                <a:spcPts val="600"/>
              </a:spcBef>
              <a:buClr>
                <a:srgbClr val="007FA3"/>
              </a:buClr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spcBef>
                <a:spcPts val="6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spcBef>
                <a:spcPts val="6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9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fld id="{00000000-1234-1234-1234-123412341234}" type="slidenum"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C6122C06-0248-45C8-9890-FDA2C7B0CDB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57200" y="6400801"/>
            <a:ext cx="1001713" cy="228600"/>
          </a:xfrm>
        </p:spPr>
        <p:txBody>
          <a:bodyPr anchor="ctr"/>
          <a:lstStyle>
            <a:lvl1pPr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9E3F0-3064-41BA-BF34-B5D9350D8D48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1836402" y="6400801"/>
            <a:ext cx="6908800" cy="228600"/>
          </a:xfrm>
        </p:spPr>
        <p:txBody>
          <a:bodyPr anchor="ctr"/>
          <a:lstStyle>
            <a:lvl1pPr algn="r"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4215940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EB834D-6936-41C9-82CC-55BCBCF65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89ED-4436-45DE-86A6-C44BA08555C8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71D296-9AF7-4145-AAAB-D73A30F94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107EE5-A44E-42E0-A7F7-30F6C59CC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0D406-EB13-49F8-9C73-C662E61D6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784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15371"/>
            <a:ext cx="8229600" cy="10972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3400" b="1" i="0" u="none" strike="noStrike" cap="none">
                <a:solidFill>
                  <a:srgbClr val="007FA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r>
              <a:rPr lang="en-US" sz="3600" dirty="0">
                <a:latin typeface="+mj-lt"/>
              </a:rPr>
              <a:t>Click to add title</a:t>
            </a:r>
            <a:endParaRPr dirty="0"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284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56032" marR="0" lvl="0" indent="-154432" algn="l" rtl="0">
              <a:spcBef>
                <a:spcPts val="15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r">
              <a:buSzPct val="25000"/>
              <a:defRPr/>
            </a:pPr>
            <a:fld id="{00000000-1234-1234-1234-123412341234}" type="slidenum">
              <a:rPr lang="en-US" sz="900" smtClean="0"/>
              <a:pPr algn="r">
                <a:buSzPct val="25000"/>
                <a:defRPr/>
              </a:pPr>
              <a:t>‹#›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24664456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5" r:id="rId1"/>
    <p:sldLayoutId id="2147483664" r:id="rId2"/>
    <p:sldLayoutId id="2147483693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3600" b="0" i="0" u="none" strike="noStrike" cap="none">
          <a:solidFill>
            <a:srgbClr val="000000"/>
          </a:solidFill>
          <a:latin typeface="+mj-lt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7.png"/><Relationship Id="rId13" Type="http://schemas.openxmlformats.org/officeDocument/2006/relationships/image" Target="../media/image102.png"/><Relationship Id="rId3" Type="http://schemas.openxmlformats.org/officeDocument/2006/relationships/image" Target="../media/image92.png"/><Relationship Id="rId7" Type="http://schemas.openxmlformats.org/officeDocument/2006/relationships/image" Target="../media/image96.png"/><Relationship Id="rId12" Type="http://schemas.openxmlformats.org/officeDocument/2006/relationships/image" Target="../media/image101.png"/><Relationship Id="rId2" Type="http://schemas.openxmlformats.org/officeDocument/2006/relationships/image" Target="../media/image91.png"/><Relationship Id="rId16" Type="http://schemas.openxmlformats.org/officeDocument/2006/relationships/image" Target="../media/image10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5.png"/><Relationship Id="rId11" Type="http://schemas.openxmlformats.org/officeDocument/2006/relationships/image" Target="../media/image100.png"/><Relationship Id="rId5" Type="http://schemas.openxmlformats.org/officeDocument/2006/relationships/image" Target="../media/image94.png"/><Relationship Id="rId15" Type="http://schemas.openxmlformats.org/officeDocument/2006/relationships/image" Target="../media/image104.png"/><Relationship Id="rId10" Type="http://schemas.openxmlformats.org/officeDocument/2006/relationships/image" Target="../media/image99.png"/><Relationship Id="rId4" Type="http://schemas.openxmlformats.org/officeDocument/2006/relationships/image" Target="../media/image93.png"/><Relationship Id="rId9" Type="http://schemas.openxmlformats.org/officeDocument/2006/relationships/image" Target="../media/image98.png"/><Relationship Id="rId14" Type="http://schemas.openxmlformats.org/officeDocument/2006/relationships/image" Target="../media/image10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7.png"/><Relationship Id="rId7" Type="http://schemas.openxmlformats.org/officeDocument/2006/relationships/image" Target="../media/image111.png"/><Relationship Id="rId2" Type="http://schemas.openxmlformats.org/officeDocument/2006/relationships/image" Target="../media/image10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0.png"/><Relationship Id="rId5" Type="http://schemas.openxmlformats.org/officeDocument/2006/relationships/image" Target="../media/image109.png"/><Relationship Id="rId4" Type="http://schemas.openxmlformats.org/officeDocument/2006/relationships/image" Target="../media/image10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9BE2977-F01A-4120-8FEE-E9C24762B5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5097" y="-35976"/>
            <a:ext cx="5544774" cy="74929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6155A7E-98DD-4B4B-BDDF-5F64BC93AB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06" y="1133005"/>
            <a:ext cx="6154912" cy="67436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2D97CD7-AB16-4F80-BC9C-5CE8CA2DB0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625787"/>
            <a:ext cx="6401109" cy="54591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836F0CA-9E86-42D6-A720-99AD77BE3CD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5323" y="2723349"/>
            <a:ext cx="7471529" cy="3414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98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D0ADB2F-8BF2-4ED0-B06F-553D77FEDECB}"/>
                  </a:ext>
                </a:extLst>
              </p:cNvPr>
              <p:cNvSpPr txBox="1"/>
              <p:nvPr/>
            </p:nvSpPr>
            <p:spPr>
              <a:xfrm>
                <a:off x="1292" y="115979"/>
                <a:ext cx="6094708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000" b="1" dirty="0">
                    <a:solidFill>
                      <a:srgbClr val="0000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Example 1</a:t>
                </a:r>
                <a:r>
                  <a:rPr lang="en-US" sz="20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: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Use the rules of differentiation to find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𝑓</m:t>
                    </m:r>
                    <m:r>
                      <a:rPr lang="en-US" sz="1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′(</m:t>
                    </m:r>
                    <m:r>
                      <a:rPr lang="en-US" sz="1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1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D0ADB2F-8BF2-4ED0-B06F-553D77FEDE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2" y="115979"/>
                <a:ext cx="6094708" cy="400110"/>
              </a:xfrm>
              <a:prstGeom prst="rect">
                <a:avLst/>
              </a:prstGeom>
              <a:blipFill>
                <a:blip r:embed="rId2"/>
                <a:stretch>
                  <a:fillRect l="-1000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AF7C1FD-A81E-42E8-BC3B-B78B513F580D}"/>
                  </a:ext>
                </a:extLst>
              </p:cNvPr>
              <p:cNvSpPr txBox="1"/>
              <p:nvPr/>
            </p:nvSpPr>
            <p:spPr>
              <a:xfrm>
                <a:off x="0" y="627474"/>
                <a:ext cx="283619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)=5</m:t>
                    </m:r>
                    <m:sSup>
                      <m:sSup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sup>
                    </m:sSup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+2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AF7C1FD-A81E-42E8-BC3B-B78B513F58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627474"/>
                <a:ext cx="2836190" cy="369332"/>
              </a:xfrm>
              <a:prstGeom prst="rect">
                <a:avLst/>
              </a:prstGeom>
              <a:blipFill>
                <a:blip r:embed="rId3"/>
                <a:stretch>
                  <a:fillRect l="-1720" t="-9836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FFF70C1-0839-49BF-8660-15BB6F39D68B}"/>
                  </a:ext>
                </a:extLst>
              </p:cNvPr>
              <p:cNvSpPr txBox="1"/>
              <p:nvPr/>
            </p:nvSpPr>
            <p:spPr>
              <a:xfrm>
                <a:off x="2744636" y="678321"/>
                <a:ext cx="218949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)=20</m:t>
                    </m:r>
                    <m:sSup>
                      <m:sSup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+2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FFF70C1-0839-49BF-8660-15BB6F39D6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4636" y="678321"/>
                <a:ext cx="2189495" cy="369332"/>
              </a:xfrm>
              <a:prstGeom prst="rect">
                <a:avLst/>
              </a:prstGeom>
              <a:blipFill>
                <a:blip r:embed="rId4"/>
                <a:stretch>
                  <a:fillRect l="-836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B3BBCA1-193B-4F04-9E97-38ED0A4718FE}"/>
                  </a:ext>
                </a:extLst>
              </p:cNvPr>
              <p:cNvSpPr txBox="1"/>
              <p:nvPr/>
            </p:nvSpPr>
            <p:spPr>
              <a:xfrm>
                <a:off x="0" y="1108191"/>
                <a:ext cx="2664416" cy="3724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)=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ra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B3BBCA1-193B-4F04-9E97-38ED0A4718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08191"/>
                <a:ext cx="2664416" cy="372410"/>
              </a:xfrm>
              <a:prstGeom prst="rect">
                <a:avLst/>
              </a:prstGeom>
              <a:blipFill>
                <a:blip r:embed="rId5"/>
                <a:stretch>
                  <a:fillRect l="-1831" t="-9836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1C9AFDF-6656-4CBC-B133-4F083461AC9B}"/>
                  </a:ext>
                </a:extLst>
              </p:cNvPr>
              <p:cNvSpPr txBox="1"/>
              <p:nvPr/>
            </p:nvSpPr>
            <p:spPr>
              <a:xfrm>
                <a:off x="3048646" y="996806"/>
                <a:ext cx="1937611" cy="68133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=1−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U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1C9AFDF-6656-4CBC-B133-4F083461AC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646" y="996806"/>
                <a:ext cx="1937611" cy="68133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CF49CCC-4B56-4678-B7ED-A29E270D0EA9}"/>
                  </a:ext>
                </a:extLst>
              </p:cNvPr>
              <p:cNvSpPr txBox="1"/>
              <p:nvPr/>
            </p:nvSpPr>
            <p:spPr>
              <a:xfrm>
                <a:off x="0" y="1692003"/>
                <a:ext cx="2121330" cy="55162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)=</m:t>
                    </m:r>
                    <m:f>
                      <m:f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</a:t>
                </a:r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CF49CCC-4B56-4678-B7ED-A29E270D0E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692003"/>
                <a:ext cx="2121330" cy="551626"/>
              </a:xfrm>
              <a:prstGeom prst="rect">
                <a:avLst/>
              </a:prstGeom>
              <a:blipFill>
                <a:blip r:embed="rId7"/>
                <a:stretch>
                  <a:fillRect l="-2299" b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633455D-982B-4223-AFF0-56A3CE7D2DE3}"/>
                  </a:ext>
                </a:extLst>
              </p:cNvPr>
              <p:cNvSpPr txBox="1"/>
              <p:nvPr/>
            </p:nvSpPr>
            <p:spPr>
              <a:xfrm>
                <a:off x="2121330" y="1699169"/>
                <a:ext cx="3151967" cy="47102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Note first that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)=</m:t>
                    </m:r>
                    <m:sSup>
                      <m:sSup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f>
                          <m:fPr>
                            <m:ctrlPr>
                              <a:rPr lang="en-US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633455D-982B-4223-AFF0-56A3CE7D2D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1330" y="1699169"/>
                <a:ext cx="3151967" cy="471026"/>
              </a:xfrm>
              <a:prstGeom prst="rect">
                <a:avLst/>
              </a:prstGeom>
              <a:blipFill>
                <a:blip r:embed="rId8"/>
                <a:stretch>
                  <a:fillRect l="-1741" b="-207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4F2C190-DD0C-4060-8633-FB75172CC054}"/>
                  </a:ext>
                </a:extLst>
              </p:cNvPr>
              <p:cNvSpPr txBox="1"/>
              <p:nvPr/>
            </p:nvSpPr>
            <p:spPr>
              <a:xfrm>
                <a:off x="6205132" y="1662348"/>
                <a:ext cx="2378989" cy="61093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U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i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i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4F2C190-DD0C-4060-8633-FB75172CC0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5132" y="1662348"/>
                <a:ext cx="2378989" cy="61093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67D5EEE-63F2-412C-9D8E-FE8073DF2C9D}"/>
                  </a:ext>
                </a:extLst>
              </p:cNvPr>
              <p:cNvSpPr txBox="1"/>
              <p:nvPr/>
            </p:nvSpPr>
            <p:spPr>
              <a:xfrm>
                <a:off x="-1" y="2555533"/>
                <a:ext cx="9066363" cy="79092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dirty="0">
                    <a:solidFill>
                      <a:srgbClr val="0000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Example 2</a:t>
                </a:r>
                <a:r>
                  <a:rPr lang="en-US" sz="1600" b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: </a:t>
                </a:r>
                <a:r>
                  <a:rPr lang="en-US" sz="16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𝑓</m:t>
                    </m:r>
                    <m:r>
                      <a:rPr lang="en-US" sz="16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16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16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)=</m:t>
                    </m:r>
                    <m:r>
                      <a:rPr lang="en-US" sz="16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16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(1+</m:t>
                    </m:r>
                    <m:rad>
                      <m:radPr>
                        <m:degHide m:val="on"/>
                        <m:ctrlPr>
                          <a:rPr lang="en-US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16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e>
                    </m:rad>
                    <m:r>
                      <a:rPr lang="en-US" sz="16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16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find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16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16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(4)</m:t>
                    </m:r>
                  </m:oMath>
                </a14:m>
                <a:r>
                  <a:rPr lang="en-US" sz="16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and also find the equation of the tangent line to the graph of the function at 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16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=4</m:t>
                    </m:r>
                  </m:oMath>
                </a14:m>
                <a:r>
                  <a:rPr lang="en-US" sz="16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  <a:endParaRPr lang="en-US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67D5EEE-63F2-412C-9D8E-FE8073DF2C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" y="2555533"/>
                <a:ext cx="9066363" cy="790922"/>
              </a:xfrm>
              <a:prstGeom prst="rect">
                <a:avLst/>
              </a:prstGeom>
              <a:blipFill>
                <a:blip r:embed="rId10"/>
                <a:stretch>
                  <a:fillRect l="-336" b="-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6FC12422-2DC0-4438-B5AE-00C403D75C9C}"/>
              </a:ext>
            </a:extLst>
          </p:cNvPr>
          <p:cNvSpPr txBox="1"/>
          <p:nvPr/>
        </p:nvSpPr>
        <p:spPr>
          <a:xfrm>
            <a:off x="77638" y="3320780"/>
            <a:ext cx="1129439" cy="4580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Solution: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3371479-A0EA-4DE8-93C4-F98D63871B21}"/>
                  </a:ext>
                </a:extLst>
              </p:cNvPr>
              <p:cNvSpPr txBox="1"/>
              <p:nvPr/>
            </p:nvSpPr>
            <p:spPr>
              <a:xfrm>
                <a:off x="215184" y="3572581"/>
                <a:ext cx="8456263" cy="5188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First, we write the expression in exponential form:       </a:t>
                </a:r>
                <a14:m>
                  <m:oMath xmlns:m="http://schemas.openxmlformats.org/officeDocument/2006/math"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𝑓</m:t>
                    </m:r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)=</m:t>
                    </m:r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(1+</m:t>
                    </m:r>
                    <m:rad>
                      <m:radPr>
                        <m:degHide m:val="on"/>
                        <m:ctrlPr>
                          <a:rPr lang="en-US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e>
                    </m:rad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)=</m:t>
                    </m:r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en-US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f>
                          <m:fPr>
                            <m:ctrlPr>
                              <a:rPr lang="en-US" sz="1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1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sz="1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sz="1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3371479-A0EA-4DE8-93C4-F98D63871B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184" y="3572581"/>
                <a:ext cx="8456263" cy="518860"/>
              </a:xfrm>
              <a:prstGeom prst="rect">
                <a:avLst/>
              </a:prstGeom>
              <a:blipFill>
                <a:blip r:embed="rId11"/>
                <a:stretch>
                  <a:fillRect l="-360" b="-152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54FE92E-692C-4959-B191-6ECB12D1696C}"/>
                  </a:ext>
                </a:extLst>
              </p:cNvPr>
              <p:cNvSpPr txBox="1"/>
              <p:nvPr/>
            </p:nvSpPr>
            <p:spPr>
              <a:xfrm>
                <a:off x="494154" y="3976411"/>
                <a:ext cx="4674676" cy="6337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Then                       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)=1+</m:t>
                    </m:r>
                    <m:f>
                      <m:fPr>
                        <m:ctrlPr>
                          <a:rPr lang="en-US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US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f>
                          <m:fPr>
                            <m:ctrlPr>
                              <a:rPr lang="en-US" sz="1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1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1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sz="1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54FE92E-692C-4959-B191-6ECB12D169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154" y="3976411"/>
                <a:ext cx="4674676" cy="633700"/>
              </a:xfrm>
              <a:prstGeom prst="rect">
                <a:avLst/>
              </a:prstGeom>
              <a:blipFill>
                <a:blip r:embed="rId12"/>
                <a:stretch>
                  <a:fillRect l="-652" b="-28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6E9090B-378F-4DCF-AE78-AC7FA4A3359B}"/>
                  </a:ext>
                </a:extLst>
              </p:cNvPr>
              <p:cNvSpPr txBox="1"/>
              <p:nvPr/>
            </p:nvSpPr>
            <p:spPr>
              <a:xfrm>
                <a:off x="494154" y="4483361"/>
                <a:ext cx="4403456" cy="57111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Hence                 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(4)=1+</m:t>
                    </m:r>
                    <m:f>
                      <m:fPr>
                        <m:ctrlPr>
                          <a:rPr lang="en-US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den>
                    </m:f>
                    <m:rad>
                      <m:radPr>
                        <m:degHide m:val="on"/>
                        <m:ctrlPr>
                          <a:rPr lang="en-US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4</m:t>
                        </m:r>
                      </m:e>
                    </m:rad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=4</m:t>
                    </m:r>
                  </m:oMath>
                </a14:m>
                <a:r>
                  <a:rPr lang="en-US" sz="1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6E9090B-378F-4DCF-AE78-AC7FA4A335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154" y="4483361"/>
                <a:ext cx="4403456" cy="571118"/>
              </a:xfrm>
              <a:prstGeom prst="rect">
                <a:avLst/>
              </a:prstGeom>
              <a:blipFill>
                <a:blip r:embed="rId13"/>
                <a:stretch>
                  <a:fillRect l="-693" b="-31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405993D-F889-4865-BAEF-436D4B1C07CE}"/>
                  </a:ext>
                </a:extLst>
              </p:cNvPr>
              <p:cNvSpPr txBox="1"/>
              <p:nvPr/>
            </p:nvSpPr>
            <p:spPr>
              <a:xfrm>
                <a:off x="718877" y="5192400"/>
                <a:ext cx="4355231" cy="3126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𝑆𝑙𝑜𝑝𝑒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=4,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𝑝𝑜𝑖𝑛𝑡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d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=(4,12)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405993D-F889-4865-BAEF-436D4B1C07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877" y="5192400"/>
                <a:ext cx="4355231" cy="31265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B1CF33C-2F34-4BA7-B508-25BB19001140}"/>
                  </a:ext>
                </a:extLst>
              </p:cNvPr>
              <p:cNvSpPr txBox="1"/>
              <p:nvPr/>
            </p:nvSpPr>
            <p:spPr>
              <a:xfrm>
                <a:off x="718877" y="5574095"/>
                <a:ext cx="6008824" cy="41742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</a:t>
                </a:r>
                <a:r>
                  <a:rPr lang="en-US" sz="1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he equation of the tangent line at this point is: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  <m:r>
                      <a:rPr lang="en-US" sz="16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−12=4(</m:t>
                    </m:r>
                    <m:r>
                      <a:rPr lang="en-US" sz="16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16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−4)→</m:t>
                    </m:r>
                  </m:oMath>
                </a14:m>
                <a:endParaRPr lang="en-US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B1CF33C-2F34-4BA7-B508-25BB190011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877" y="5574095"/>
                <a:ext cx="6008824" cy="417422"/>
              </a:xfrm>
              <a:prstGeom prst="rect">
                <a:avLst/>
              </a:prstGeom>
              <a:blipFill>
                <a:blip r:embed="rId15"/>
                <a:stretch>
                  <a:fillRect l="-609" b="-173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D82AA24-419F-4073-A788-4C5595A3418B}"/>
                  </a:ext>
                </a:extLst>
              </p:cNvPr>
              <p:cNvSpPr txBox="1"/>
              <p:nvPr/>
            </p:nvSpPr>
            <p:spPr>
              <a:xfrm>
                <a:off x="7095786" y="5659695"/>
                <a:ext cx="102124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D82AA24-419F-4073-A788-4C5595A341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5786" y="5659695"/>
                <a:ext cx="1021241" cy="246221"/>
              </a:xfrm>
              <a:prstGeom prst="rect">
                <a:avLst/>
              </a:prstGeom>
              <a:blipFill>
                <a:blip r:embed="rId16"/>
                <a:stretch>
                  <a:fillRect l="-4167" r="-3571" b="-243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9701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F73CD186-D82F-4400-9615-FED450E13299}"/>
              </a:ext>
            </a:extLst>
          </p:cNvPr>
          <p:cNvSpPr txBox="1"/>
          <p:nvPr/>
        </p:nvSpPr>
        <p:spPr>
          <a:xfrm>
            <a:off x="60518" y="0"/>
            <a:ext cx="6214820" cy="4174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Example 3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Find the derivative of each function: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B4E1BD6-76B8-448C-A94C-0689F1E18940}"/>
                  </a:ext>
                </a:extLst>
              </p:cNvPr>
              <p:cNvSpPr txBox="1"/>
              <p:nvPr/>
            </p:nvSpPr>
            <p:spPr>
              <a:xfrm>
                <a:off x="551614" y="658538"/>
                <a:ext cx="1590515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)=</m:t>
                    </m:r>
                    <m:sSup>
                      <m:sSupPr>
                        <m:ctrlPr>
                          <a:rPr lang="en-US" sz="1600" i="1"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sup>
                    </m:sSup>
                  </m:oMath>
                </a14:m>
                <a:endParaRPr lang="en-US" sz="16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B4E1BD6-76B8-448C-A94C-0689F1E189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614" y="658538"/>
                <a:ext cx="1590515" cy="338554"/>
              </a:xfrm>
              <a:prstGeom prst="rect">
                <a:avLst/>
              </a:prstGeom>
              <a:blipFill>
                <a:blip r:embed="rId2"/>
                <a:stretch>
                  <a:fillRect l="-1916" t="-5357" b="-2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01B8311-EF32-40DE-B577-E5D035F20C62}"/>
                  </a:ext>
                </a:extLst>
              </p:cNvPr>
              <p:cNvSpPr txBox="1"/>
              <p:nvPr/>
            </p:nvSpPr>
            <p:spPr>
              <a:xfrm>
                <a:off x="137546" y="1126843"/>
                <a:ext cx="2109607" cy="6029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457200" marR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𝑓</m:t>
                    </m:r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)=</m:t>
                    </m:r>
                    <m:f>
                      <m:fPr>
                        <m:ctrlPr>
                          <a:rPr lang="en-US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𝜋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1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𝑒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1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. </a:t>
                </a: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01B8311-EF32-40DE-B577-E5D035F20C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546" y="1126843"/>
                <a:ext cx="2109607" cy="602986"/>
              </a:xfrm>
              <a:prstGeom prst="rect">
                <a:avLst/>
              </a:prstGeom>
              <a:blipFill>
                <a:blip r:embed="rId3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7B8F537-D105-45AF-9406-7ED33AA8C2AE}"/>
                  </a:ext>
                </a:extLst>
              </p:cNvPr>
              <p:cNvSpPr txBox="1"/>
              <p:nvPr/>
            </p:nvSpPr>
            <p:spPr>
              <a:xfrm>
                <a:off x="2393842" y="1244814"/>
                <a:ext cx="2178158" cy="56489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6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16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p>
                          </m:sSup>
                        </m:den>
                      </m:f>
                      <m:r>
                        <a:rPr lang="en-US" sz="1600" i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en-US" sz="1600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𝑒</m:t>
                          </m:r>
                        </m:sup>
                      </m:sSup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7B8F537-D105-45AF-9406-7ED33AA8C2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3842" y="1244814"/>
                <a:ext cx="2178158" cy="5648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83B770DA-1A4B-44F6-ACFD-5C74ABC4E9AE}"/>
                  </a:ext>
                </a:extLst>
              </p:cNvPr>
              <p:cNvSpPr txBox="1"/>
              <p:nvPr/>
            </p:nvSpPr>
            <p:spPr>
              <a:xfrm>
                <a:off x="4816603" y="1503778"/>
                <a:ext cx="2721568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sz="1600" i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60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en-US" sz="1600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</m:d>
                      <m:sSup>
                        <m:sSupPr>
                          <m:ctrlPr>
                            <a:rPr lang="en-US" sz="16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en-US" sz="1600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𝑒</m:t>
                          </m:r>
                          <m:r>
                            <a:rPr lang="en-US" sz="1600" i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83B770DA-1A4B-44F6-ACFD-5C74ABC4E9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6603" y="1503778"/>
                <a:ext cx="2721568" cy="338554"/>
              </a:xfrm>
              <a:prstGeom prst="rect">
                <a:avLst/>
              </a:prstGeom>
              <a:blipFill>
                <a:blip r:embed="rId5"/>
                <a:stretch>
                  <a:fillRect b="-127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E5AFED88-EB5F-4B87-8578-27D84705650D}"/>
                  </a:ext>
                </a:extLst>
              </p:cNvPr>
              <p:cNvSpPr txBox="1"/>
              <p:nvPr/>
            </p:nvSpPr>
            <p:spPr>
              <a:xfrm>
                <a:off x="551614" y="1926866"/>
                <a:ext cx="1833877" cy="51238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)=</m:t>
                    </m:r>
                    <m:f>
                      <m:f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.</a:t>
                </a:r>
                <a:endParaRPr lang="en-US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E5AFED88-EB5F-4B87-8578-27D8470565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614" y="1926866"/>
                <a:ext cx="1833877" cy="512384"/>
              </a:xfrm>
              <a:prstGeom prst="rect">
                <a:avLst/>
              </a:prstGeom>
              <a:blipFill>
                <a:blip r:embed="rId6"/>
                <a:stretch>
                  <a:fillRect l="-2658" b="-11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7A500825-32CD-4696-8E99-FD99F48B77F3}"/>
                  </a:ext>
                </a:extLst>
              </p:cNvPr>
              <p:cNvSpPr txBox="1"/>
              <p:nvPr/>
            </p:nvSpPr>
            <p:spPr>
              <a:xfrm>
                <a:off x="300629" y="2557221"/>
                <a:ext cx="6214820" cy="63998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dirty="0">
                    <a:solidFill>
                      <a:srgbClr val="0000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Example 4</a:t>
                </a:r>
                <a:r>
                  <a:rPr lang="en-US" sz="16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: Find the derivative of  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𝑓</m:t>
                    </m:r>
                    <m:r>
                      <a:rPr lang="en-US" sz="16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16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16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)=</m:t>
                    </m:r>
                    <m:f>
                      <m:fPr>
                        <m:ctrlPr>
                          <a:rPr lang="en-US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1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16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𝑥</m:t>
                            </m:r>
                          </m:e>
                        </m:rad>
                        <m:r>
                          <a:rPr lang="en-US" sz="16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+</m:t>
                        </m:r>
                        <m:rad>
                          <m:radPr>
                            <m:ctrlPr>
                              <a:rPr lang="en-US" sz="1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radPr>
                          <m:deg>
                            <m:r>
                              <a:rPr lang="en-US" sz="16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3</m:t>
                            </m:r>
                          </m:deg>
                          <m:e>
                            <m:r>
                              <a:rPr lang="en-US" sz="16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𝑥</m:t>
                            </m:r>
                          </m:e>
                        </m:rad>
                      </m:num>
                      <m:den>
                        <m:r>
                          <a:rPr lang="en-US" sz="16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den>
                    </m:f>
                    <m:r>
                      <a:rPr lang="en-US" sz="16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.</m:t>
                    </m:r>
                  </m:oMath>
                </a14:m>
                <a:endParaRPr lang="en-US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7A500825-32CD-4696-8E99-FD99F48B77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629" y="2557221"/>
                <a:ext cx="6214820" cy="639983"/>
              </a:xfrm>
              <a:prstGeom prst="rect">
                <a:avLst/>
              </a:prstGeom>
              <a:blipFill>
                <a:blip r:embed="rId7"/>
                <a:stretch>
                  <a:fillRect l="-490" b="-28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2337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6" grpId="0"/>
      <p:bldP spid="28" grpId="0"/>
      <p:bldP spid="30" grpId="0"/>
      <p:bldP spid="32" grpId="0"/>
      <p:bldP spid="3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C59C982-4A50-43D9-B898-7FD9B73B13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2721"/>
            <a:ext cx="4114800" cy="381476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EEC969A-7D17-43A6-813F-6CB988DBD1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6351" y="760473"/>
            <a:ext cx="4300285" cy="118047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C2BF815-58B1-486F-999A-58AC97814F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1488" y="4296580"/>
            <a:ext cx="7358300" cy="2226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953681"/>
      </p:ext>
    </p:extLst>
  </p:cSld>
  <p:clrMapOvr>
    <a:masterClrMapping/>
  </p:clrMapOvr>
</p:sld>
</file>

<file path=ppt/theme/theme1.xml><?xml version="1.0" encoding="utf-8"?>
<a:theme xmlns:a="http://schemas.openxmlformats.org/drawingml/2006/main" name="USHE">
  <a:themeElements>
    <a:clrScheme name="Custom 7">
      <a:dk1>
        <a:srgbClr val="000000"/>
      </a:dk1>
      <a:lt1>
        <a:srgbClr val="FFFFFF"/>
      </a:lt1>
      <a:dk2>
        <a:srgbClr val="000000"/>
      </a:dk2>
      <a:lt2>
        <a:srgbClr val="007FA3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c1bd8dc-4e40-424f-a15f-9ffcd522197f">
      <UserInfo>
        <DisplayName/>
        <AccountId xsi:nil="true"/>
        <AccountType/>
      </UserInfo>
    </SharedWithUsers>
    <MediaLengthInSeconds xmlns="6125ffc9-2c56-435e-8267-1393444907b2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D90B95B22DD945BDFF45EB84A5E21C" ma:contentTypeVersion="12" ma:contentTypeDescription="Create a new document." ma:contentTypeScope="" ma:versionID="9ee3781bcb6633d132c89161492bb118">
  <xsd:schema xmlns:xsd="http://www.w3.org/2001/XMLSchema" xmlns:xs="http://www.w3.org/2001/XMLSchema" xmlns:p="http://schemas.microsoft.com/office/2006/metadata/properties" xmlns:ns2="7c1bd8dc-4e40-424f-a15f-9ffcd522197f" xmlns:ns3="6125ffc9-2c56-435e-8267-1393444907b2" targetNamespace="http://schemas.microsoft.com/office/2006/metadata/properties" ma:root="true" ma:fieldsID="d3e430f46b92204fb5a3381a429c4dbe" ns2:_="" ns3:_="">
    <xsd:import namespace="7c1bd8dc-4e40-424f-a15f-9ffcd522197f"/>
    <xsd:import namespace="6125ffc9-2c56-435e-8267-1393444907b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1bd8dc-4e40-424f-a15f-9ffcd522197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25ffc9-2c56-435e-8267-1393444907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90ADEF7-6379-40D1-BC98-899DA66279A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DA052C4-6F29-46DC-9113-1B1D8BBA1238}">
  <ds:schemaRefs>
    <ds:schemaRef ds:uri="http://purl.org/dc/dcmitype/"/>
    <ds:schemaRef ds:uri="http://schemas.microsoft.com/office/2006/documentManagement/types"/>
    <ds:schemaRef ds:uri="http://www.w3.org/XML/1998/namespace"/>
    <ds:schemaRef ds:uri="7c1bd8dc-4e40-424f-a15f-9ffcd522197f"/>
    <ds:schemaRef ds:uri="http://purl.org/dc/terms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6125ffc9-2c56-435e-8267-1393444907b2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E92619C5-D390-4089-99FA-A01EC1A4E1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1bd8dc-4e40-424f-a15f-9ffcd522197f"/>
    <ds:schemaRef ds:uri="6125ffc9-2c56-435e-8267-1393444907b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150317</TotalTime>
  <Words>262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Cambria Math</vt:lpstr>
      <vt:lpstr>Noto Sans Symbols</vt:lpstr>
      <vt:lpstr>Times New Roman</vt:lpstr>
      <vt:lpstr>Verdana</vt:lpstr>
      <vt:lpstr>USHE</vt:lpstr>
      <vt:lpstr>PowerPoint Presentation</vt:lpstr>
      <vt:lpstr>PowerPoint Presentation</vt:lpstr>
      <vt:lpstr>PowerPoint Presentation</vt:lpstr>
      <vt:lpstr>PowerPoint Presentation</vt:lpstr>
    </vt:vector>
  </TitlesOfParts>
  <Company>Pearson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Introductory Mathematical Analysis For Business, Economics, and The Life and Social Sciences</dc:title>
  <dc:subject/>
  <dc:creator>Ernest F. Haeussler JR. Richard s. Paul Richard J.wood</dc:creator>
  <cp:keywords/>
  <dc:description/>
  <cp:lastModifiedBy>Suliman Saleh Al-Homidan</cp:lastModifiedBy>
  <cp:revision>1150</cp:revision>
  <dcterms:modified xsi:type="dcterms:W3CDTF">2024-08-27T05:28:23Z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0x01010086D90B95B22DD945BDFF45EB84A5E21C</vt:lpwstr>
  </property>
  <property fmtid="{D5CDD505-2E9C-101B-9397-08002B2CF9AE}" pid="3" name="Order">
    <vt:r8>4350300</vt:r8>
  </property>
  <property fmtid="{D5CDD505-2E9C-101B-9397-08002B2CF9AE}" pid="4" name="_ExtendedDescription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ComplianceAssetId">
    <vt:lpwstr/>
  </property>
</Properties>
</file>