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19"/>
  </p:notesMasterIdLst>
  <p:handoutMasterIdLst>
    <p:handoutMasterId r:id="rId20"/>
  </p:handoutMasterIdLst>
  <p:sldIdLst>
    <p:sldId id="609" r:id="rId5"/>
    <p:sldId id="257" r:id="rId6"/>
    <p:sldId id="258" r:id="rId7"/>
    <p:sldId id="259" r:id="rId8"/>
    <p:sldId id="260" r:id="rId9"/>
    <p:sldId id="261" r:id="rId10"/>
    <p:sldId id="613" r:id="rId11"/>
    <p:sldId id="262" r:id="rId12"/>
    <p:sldId id="263" r:id="rId13"/>
    <p:sldId id="264" r:id="rId14"/>
    <p:sldId id="612" r:id="rId15"/>
    <p:sldId id="614" r:id="rId16"/>
    <p:sldId id="615" r:id="rId17"/>
    <p:sldId id="568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  <p15:guide id="9" orient="horz" pos="958" userDrawn="1">
          <p15:clr>
            <a:srgbClr val="A4A3A4"/>
          </p15:clr>
        </p15:guide>
        <p15:guide id="10" pos="2109" userDrawn="1">
          <p15:clr>
            <a:srgbClr val="A4A3A4"/>
          </p15:clr>
        </p15:guide>
        <p15:guide id="11" pos="22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4B016-0A20-AC12-C74C-C1242F97455C}" v="1" dt="2021-07-07T22:28:49.951"/>
  </p1510:revLst>
</p1510:revInfo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8" autoAdjust="0"/>
    <p:restoredTop sz="95856" autoAdjust="0"/>
  </p:normalViewPr>
  <p:slideViewPr>
    <p:cSldViewPr snapToGrid="0" snapToObjects="1">
      <p:cViewPr varScale="1">
        <p:scale>
          <a:sx n="100" d="100"/>
          <a:sy n="100" d="100"/>
        </p:scale>
        <p:origin x="3292" y="64"/>
      </p:cViewPr>
      <p:guideLst>
        <p:guide orient="horz" pos="3974"/>
        <p:guide orient="horz" pos="414"/>
        <p:guide pos="249"/>
        <p:guide pos="2880"/>
        <p:guide orient="horz" pos="2228"/>
        <p:guide pos="5534"/>
        <p:guide orient="horz" pos="777"/>
        <p:guide orient="horz" pos="958"/>
        <p:guide pos="2109"/>
        <p:guide pos="2268"/>
      </p:guideLst>
    </p:cSldViewPr>
  </p:slideViewPr>
  <p:outlineViewPr>
    <p:cViewPr>
      <p:scale>
        <a:sx n="33" d="100"/>
        <a:sy n="33" d="100"/>
      </p:scale>
      <p:origin x="0" y="-1337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5030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lIns="0" tIns="0" rIns="0" bIns="0"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9B39A-AC01-4073-85EF-922E8DBA6C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17650"/>
            <a:ext cx="4178300" cy="460851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D8767-4141-4147-B2D2-9763C8CD3C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6291263"/>
            <a:ext cx="1262063" cy="566737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53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B834D-6936-41C9-82CC-55BCBCF6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89ED-4436-45DE-86A6-C44BA08555C8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1D296-9AF7-4145-AAAB-D73A30F9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07EE5-A44E-42E0-A7F7-30F6C59C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D406-EB13-49F8-9C73-C662E61D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 dirty="0">
                <a:latin typeface="+mj-lt"/>
              </a:rPr>
              <a:t>Click to add title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82" r:id="rId3"/>
    <p:sldLayoutId id="214748369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7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0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00438CF-5902-43DD-9CE0-FCF224D3E88B}"/>
              </a:ext>
            </a:extLst>
          </p:cNvPr>
          <p:cNvSpPr txBox="1">
            <a:spLocks/>
          </p:cNvSpPr>
          <p:nvPr/>
        </p:nvSpPr>
        <p:spPr>
          <a:xfrm>
            <a:off x="215656" y="178217"/>
            <a:ext cx="6607837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160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/>
            <a:r>
              <a:rPr lang="en-US" sz="3200" dirty="0"/>
              <a:t>Chapter 11:  </a:t>
            </a:r>
            <a:r>
              <a:rPr lang="en-IN" sz="3200" dirty="0">
                <a:solidFill>
                  <a:schemeClr val="tx1"/>
                </a:solidFill>
              </a:rPr>
              <a:t>Differentiation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88364D-B161-4AC0-9060-3783ED60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2" y="656021"/>
            <a:ext cx="8389938" cy="615523"/>
          </a:xfrm>
        </p:spPr>
        <p:txBody>
          <a:bodyPr anchor="ctr">
            <a:spAutoFit/>
          </a:bodyPr>
          <a:lstStyle/>
          <a:p>
            <a:r>
              <a:rPr lang="en-US" sz="2800" dirty="0"/>
              <a:t>Chapter Objectives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5CB6004-66EA-46D2-B6D7-0A7CED45B56B}"/>
              </a:ext>
            </a:extLst>
          </p:cNvPr>
          <p:cNvSpPr txBox="1">
            <a:spLocks/>
          </p:cNvSpPr>
          <p:nvPr/>
        </p:nvSpPr>
        <p:spPr>
          <a:xfrm>
            <a:off x="215656" y="1202071"/>
            <a:ext cx="8389938" cy="55399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b="1" dirty="0">
                <a:solidFill>
                  <a:srgbClr val="007FA3"/>
                </a:solidFill>
              </a:rPr>
              <a:t>11.1) </a:t>
            </a:r>
            <a:r>
              <a:rPr lang="en-US" sz="2400" dirty="0">
                <a:sym typeface="Times New Roman"/>
              </a:rPr>
              <a:t>The Derivative: </a:t>
            </a:r>
            <a:r>
              <a:rPr lang="en-US" sz="2400" dirty="0"/>
              <a:t>Develop the tangent line concept, define the slope of a curve, and introduce derivatives with geometric interpretation.</a:t>
            </a:r>
          </a:p>
          <a:p>
            <a:r>
              <a:rPr lang="en-US" sz="2400" b="1" dirty="0">
                <a:solidFill>
                  <a:srgbClr val="007FA3"/>
                </a:solidFill>
                <a:sym typeface="Times New Roman"/>
              </a:rPr>
              <a:t>11.2) </a:t>
            </a:r>
            <a:r>
              <a:rPr lang="en-US" sz="2400" dirty="0">
                <a:sym typeface="Times New Roman"/>
              </a:rPr>
              <a:t>Rules for Differentiation:</a:t>
            </a:r>
            <a:r>
              <a:rPr lang="en-US" sz="2400" dirty="0"/>
              <a:t> Compute derivatives using the limit definition and learn basic differentiation rules.</a:t>
            </a:r>
          </a:p>
          <a:p>
            <a:r>
              <a:rPr lang="en-US" sz="2400" b="1" dirty="0">
                <a:solidFill>
                  <a:srgbClr val="007FA3"/>
                </a:solidFill>
                <a:sym typeface="Times New Roman"/>
              </a:rPr>
              <a:t>11.3) </a:t>
            </a:r>
            <a:r>
              <a:rPr lang="en-US" sz="2400" dirty="0">
                <a:sym typeface="Times New Roman"/>
              </a:rPr>
              <a:t>The Derivative as a Rate of </a:t>
            </a:r>
            <a:r>
              <a:rPr lang="en-US" sz="2400" dirty="0" err="1">
                <a:sym typeface="Times New Roman"/>
              </a:rPr>
              <a:t>Change:</a:t>
            </a:r>
            <a:r>
              <a:rPr lang="en-US" sz="2400" dirty="0" err="1"/>
              <a:t>Understand</a:t>
            </a:r>
            <a:r>
              <a:rPr lang="en-US" sz="2400" dirty="0"/>
              <a:t> instantaneous rate of change through velocity, interpret the derivative, and introduce the "marginal" concept used in business and economics.</a:t>
            </a:r>
          </a:p>
          <a:p>
            <a:r>
              <a:rPr lang="en-US" sz="2400" b="1" dirty="0">
                <a:solidFill>
                  <a:srgbClr val="007FA3"/>
                </a:solidFill>
                <a:sym typeface="Times New Roman"/>
              </a:rPr>
              <a:t>11.4) </a:t>
            </a:r>
            <a:r>
              <a:rPr lang="en-US" sz="2400" dirty="0">
                <a:sym typeface="Times New Roman"/>
              </a:rPr>
              <a:t>The Product Rule and the Quotient Rule:</a:t>
            </a:r>
            <a:r>
              <a:rPr lang="en-US" sz="2400" dirty="0"/>
              <a:t> Apply product and quotient rules to find derivatives and explore marginal propensity to consume/save.</a:t>
            </a:r>
          </a:p>
          <a:p>
            <a:r>
              <a:rPr lang="en-US" sz="2400" b="1" dirty="0">
                <a:solidFill>
                  <a:srgbClr val="007FA3"/>
                </a:solidFill>
                <a:sym typeface="Times New Roman"/>
              </a:rPr>
              <a:t>11.5) </a:t>
            </a:r>
            <a:r>
              <a:rPr lang="en-US" sz="2400" dirty="0">
                <a:sym typeface="Times New Roman"/>
              </a:rPr>
              <a:t>The Chain Rule</a:t>
            </a:r>
            <a:r>
              <a:rPr lang="en-US" sz="2400" dirty="0"/>
              <a:t>: Introduce and apply the chain rule, deriving special cases and using it to develop the concept of marginal-revenue product.</a:t>
            </a:r>
          </a:p>
        </p:txBody>
      </p:sp>
    </p:spTree>
    <p:extLst>
      <p:ext uri="{BB962C8B-B14F-4D97-AF65-F5344CB8AC3E}">
        <p14:creationId xmlns:p14="http://schemas.microsoft.com/office/powerpoint/2010/main" val="221568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188960-AC6D-4A41-8B87-27C80AF24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45536" cy="620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8B96D9-378E-4E64-A00C-F0EAC0A54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40137"/>
            <a:ext cx="7853947" cy="376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597DAF-106E-4305-BFCA-077E3CFE3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6" y="1227735"/>
            <a:ext cx="6292561" cy="432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BEB680-00BC-4722-9921-2B265D6B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74" y="1692592"/>
            <a:ext cx="2003462" cy="761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9DDC80-8FD5-4BB5-A8E6-C4AD9A1BF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91" y="2779315"/>
            <a:ext cx="1994057" cy="724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AE9DE-ED86-4488-858D-6A86AD7BA7B1}"/>
                  </a:ext>
                </a:extLst>
              </p:cNvPr>
              <p:cNvSpPr txBox="1"/>
              <p:nvPr/>
            </p:nvSpPr>
            <p:spPr>
              <a:xfrm>
                <a:off x="2696086" y="1771769"/>
                <a:ext cx="1875914" cy="4165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AE9DE-ED86-4488-858D-6A86AD7BA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86" y="1771769"/>
                <a:ext cx="1875914" cy="416524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D80F96-1DD8-41DC-A4D8-95BD17473C19}"/>
                  </a:ext>
                </a:extLst>
              </p:cNvPr>
              <p:cNvSpPr txBox="1"/>
              <p:nvPr/>
            </p:nvSpPr>
            <p:spPr>
              <a:xfrm>
                <a:off x="2696086" y="2779315"/>
                <a:ext cx="2040046" cy="535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D80F96-1DD8-41DC-A4D8-95BD17473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86" y="2779315"/>
                <a:ext cx="2040046" cy="535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248F27-2B07-42E5-9E1F-39B07DDAA111}"/>
                  </a:ext>
                </a:extLst>
              </p:cNvPr>
              <p:cNvSpPr txBox="1"/>
              <p:nvPr/>
            </p:nvSpPr>
            <p:spPr>
              <a:xfrm>
                <a:off x="5182970" y="2246109"/>
                <a:ext cx="3021596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𝐷𝑁𝐸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248F27-2B07-42E5-9E1F-39B07DDAA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970" y="2246109"/>
                <a:ext cx="3021596" cy="537519"/>
              </a:xfrm>
              <a:prstGeom prst="rect">
                <a:avLst/>
              </a:prstGeom>
              <a:blipFill>
                <a:blip r:embed="rId9"/>
                <a:stretch>
                  <a:fillRect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99AF722-B546-4916-BD16-21FD0B87A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191" y="3931257"/>
            <a:ext cx="80486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5A444-AFB8-4FD8-A7A8-2BCE5C3A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3" y="767751"/>
            <a:ext cx="6725952" cy="168659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C910459-DC3D-43F3-B9F4-E4440369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2666766"/>
            <a:ext cx="3023035" cy="34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8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9BD1C60-B4DD-4BE6-B0E7-7CFF0EB4D990}"/>
              </a:ext>
            </a:extLst>
          </p:cNvPr>
          <p:cNvSpPr txBox="1">
            <a:spLocks/>
          </p:cNvSpPr>
          <p:nvPr/>
        </p:nvSpPr>
        <p:spPr>
          <a:xfrm>
            <a:off x="413888" y="900792"/>
            <a:ext cx="7897812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</a:rPr>
              <a:t>Example  A Function with a Vertical Tangent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FCE2-10A4-4776-A343-E4C1495EFD35}"/>
              </a:ext>
            </a:extLst>
          </p:cNvPr>
          <p:cNvSpPr txBox="1">
            <a:spLocks/>
          </p:cNvSpPr>
          <p:nvPr/>
        </p:nvSpPr>
        <p:spPr>
          <a:xfrm>
            <a:off x="432928" y="1555051"/>
            <a:ext cx="64452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Find</a:t>
            </a:r>
            <a:endParaRPr lang="en-US" sz="2400" dirty="0"/>
          </a:p>
        </p:txBody>
      </p:sp>
      <p:graphicFrame>
        <p:nvGraphicFramePr>
          <p:cNvPr id="4" name="Object 3" descr="d over dx of left parenthesis square root x right parenthesis.">
            <a:extLst>
              <a:ext uri="{FF2B5EF4-FFF2-40B4-BE49-F238E27FC236}">
                <a16:creationId xmlns:a16="http://schemas.microsoft.com/office/drawing/2014/main" id="{73134EA2-9090-408C-9235-AC32ECFC70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14183"/>
              </p:ext>
            </p:extLst>
          </p:nvPr>
        </p:nvGraphicFramePr>
        <p:xfrm>
          <a:off x="1191925" y="1394179"/>
          <a:ext cx="10096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name="Equation" r:id="rId3" imgW="558720" imgH="393480" progId="Equation.DSMT4">
                  <p:embed/>
                </p:oleObj>
              </mc:Choice>
              <mc:Fallback>
                <p:oleObj name="Equation" r:id="rId3" imgW="558720" imgH="393480" progId="Equation.DSMT4">
                  <p:embed/>
                  <p:pic>
                    <p:nvPicPr>
                      <p:cNvPr id="21" name="Object 20" descr="d over dx of left parenthesis square root x right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925" y="1394179"/>
                        <a:ext cx="100965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C53B24-A67D-4739-8BCA-01E07E25D3F7}"/>
              </a:ext>
            </a:extLst>
          </p:cNvPr>
          <p:cNvSpPr txBox="1">
            <a:spLocks/>
          </p:cNvSpPr>
          <p:nvPr/>
        </p:nvSpPr>
        <p:spPr>
          <a:xfrm>
            <a:off x="434707" y="2194834"/>
            <a:ext cx="227521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Solution: Letting </a:t>
            </a:r>
            <a:endParaRPr lang="en-US" sz="2400" dirty="0"/>
          </a:p>
        </p:txBody>
      </p:sp>
      <p:graphicFrame>
        <p:nvGraphicFramePr>
          <p:cNvPr id="6" name="Object 5" descr="f left parenthesis x right parenthesis equals square root x.">
            <a:extLst>
              <a:ext uri="{FF2B5EF4-FFF2-40B4-BE49-F238E27FC236}">
                <a16:creationId xmlns:a16="http://schemas.microsoft.com/office/drawing/2014/main" id="{794A67C0-585D-41D4-812C-0BBD5D21EC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4833"/>
              </p:ext>
            </p:extLst>
          </p:nvPr>
        </p:nvGraphicFramePr>
        <p:xfrm>
          <a:off x="2806178" y="2183607"/>
          <a:ext cx="1188921" cy="412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6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22" name="Object 21" descr="f left parenthesis x right parenthesis equals square root 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178" y="2183607"/>
                        <a:ext cx="1188921" cy="412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2AF1799-881D-4979-87D6-5BB5C89613BA}"/>
              </a:ext>
            </a:extLst>
          </p:cNvPr>
          <p:cNvSpPr txBox="1">
            <a:spLocks/>
          </p:cNvSpPr>
          <p:nvPr/>
        </p:nvSpPr>
        <p:spPr>
          <a:xfrm>
            <a:off x="4144195" y="2227028"/>
            <a:ext cx="1188922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we have</a:t>
            </a:r>
            <a:endParaRPr lang="en-US" sz="2400" dirty="0"/>
          </a:p>
        </p:txBody>
      </p:sp>
      <p:graphicFrame>
        <p:nvGraphicFramePr>
          <p:cNvPr id="8" name="Object 7" descr="An equation simplifies d over dx of left parenthesis square root x right parenthesis.&#10;Long description is available in notes, press F6">
            <a:extLst>
              <a:ext uri="{FF2B5EF4-FFF2-40B4-BE49-F238E27FC236}">
                <a16:creationId xmlns:a16="http://schemas.microsoft.com/office/drawing/2014/main" id="{935CE93C-E3F4-4ED2-B944-64A9C4545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07074"/>
              </p:ext>
            </p:extLst>
          </p:nvPr>
        </p:nvGraphicFramePr>
        <p:xfrm>
          <a:off x="461120" y="2739926"/>
          <a:ext cx="4663213" cy="67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Equation" r:id="rId7" imgW="2908080" imgH="419040" progId="Equation.DSMT4">
                  <p:embed/>
                </p:oleObj>
              </mc:Choice>
              <mc:Fallback>
                <p:oleObj name="Equation" r:id="rId7" imgW="2908080" imgH="419040" progId="Equation.DSMT4">
                  <p:embed/>
                  <p:pic>
                    <p:nvPicPr>
                      <p:cNvPr id="23" name="Object 22" descr="An equation simplifies d over dx of left parenthesis square root x right parenthesis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20" y="2739926"/>
                        <a:ext cx="4663213" cy="6734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6B3BD7-0517-480C-9591-28A249D255CB}"/>
              </a:ext>
            </a:extLst>
          </p:cNvPr>
          <p:cNvSpPr txBox="1">
            <a:spLocks/>
          </p:cNvSpPr>
          <p:nvPr/>
        </p:nvSpPr>
        <p:spPr>
          <a:xfrm>
            <a:off x="444656" y="3507710"/>
            <a:ext cx="4828384" cy="3811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We </a:t>
            </a:r>
            <a:r>
              <a:rPr lang="en-US" sz="2400">
                <a:solidFill>
                  <a:schemeClr val="tx1"/>
                </a:solidFill>
              </a:rPr>
              <a:t>can rationalize </a:t>
            </a:r>
            <a:r>
              <a:rPr lang="en-US" sz="2400"/>
              <a:t>the </a:t>
            </a:r>
            <a:r>
              <a:rPr lang="en-US" sz="2400" i="1"/>
              <a:t>numerator</a:t>
            </a:r>
            <a:r>
              <a:rPr lang="en-US" sz="2400"/>
              <a:t>:</a:t>
            </a:r>
            <a:endParaRPr lang="en-US" sz="2400" dirty="0"/>
          </a:p>
        </p:txBody>
      </p:sp>
      <p:graphicFrame>
        <p:nvGraphicFramePr>
          <p:cNvPr id="10" name="Object 9" descr="Calculation to rationalize the numerator.&#10;Long description is available in notes, press F6">
            <a:extLst>
              <a:ext uri="{FF2B5EF4-FFF2-40B4-BE49-F238E27FC236}">
                <a16:creationId xmlns:a16="http://schemas.microsoft.com/office/drawing/2014/main" id="{92FF0AB7-BAB0-4AFD-A5A0-94133873B4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21914"/>
              </p:ext>
            </p:extLst>
          </p:nvPr>
        </p:nvGraphicFramePr>
        <p:xfrm>
          <a:off x="557971" y="3951318"/>
          <a:ext cx="5573491" cy="81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Equation" r:id="rId9" imgW="3581280" imgH="520560" progId="Equation.DSMT4">
                  <p:embed/>
                </p:oleObj>
              </mc:Choice>
              <mc:Fallback>
                <p:oleObj name="Equation" r:id="rId9" imgW="3581280" imgH="520560" progId="Equation.DSMT4">
                  <p:embed/>
                  <p:pic>
                    <p:nvPicPr>
                      <p:cNvPr id="24" name="Object 23" descr="Calculation to rationalize the numerator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71" y="3951318"/>
                        <a:ext cx="5573491" cy="812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Equals start fraction 1 over start root x plus h end root plus square root x end fraction.">
            <a:extLst>
              <a:ext uri="{FF2B5EF4-FFF2-40B4-BE49-F238E27FC236}">
                <a16:creationId xmlns:a16="http://schemas.microsoft.com/office/drawing/2014/main" id="{41DBB51F-DE99-4BBC-951B-268005BB1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50721"/>
              </p:ext>
            </p:extLst>
          </p:nvPr>
        </p:nvGraphicFramePr>
        <p:xfrm>
          <a:off x="2416680" y="4836897"/>
          <a:ext cx="1623544" cy="680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9" name="Equation" r:id="rId11" imgW="1002960" imgH="419040" progId="Equation.DSMT4">
                  <p:embed/>
                </p:oleObj>
              </mc:Choice>
              <mc:Fallback>
                <p:oleObj name="Equation" r:id="rId11" imgW="1002960" imgH="419040" progId="Equation.DSMT4">
                  <p:embed/>
                  <p:pic>
                    <p:nvPicPr>
                      <p:cNvPr id="25" name="Object 24" descr="Equals start fraction 1 over start root x plus h end root plus square root x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680" y="4836897"/>
                        <a:ext cx="1623544" cy="680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C1711B2-95DD-4081-B992-C0A12A729327}"/>
              </a:ext>
            </a:extLst>
          </p:cNvPr>
          <p:cNvSpPr txBox="1">
            <a:spLocks/>
          </p:cNvSpPr>
          <p:nvPr/>
        </p:nvSpPr>
        <p:spPr>
          <a:xfrm>
            <a:off x="4058318" y="5045524"/>
            <a:ext cx="144439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Therefore,</a:t>
            </a:r>
            <a:endParaRPr lang="en-US" sz="2400" dirty="0"/>
          </a:p>
        </p:txBody>
      </p:sp>
      <p:graphicFrame>
        <p:nvGraphicFramePr>
          <p:cNvPr id="13" name="Object 12" descr="d over dx of left parenthesis square root x right parenthesis equals limit as h approaches 0 start fraction 1 over start root x plus h end root plus square root x end fraction.">
            <a:extLst>
              <a:ext uri="{FF2B5EF4-FFF2-40B4-BE49-F238E27FC236}">
                <a16:creationId xmlns:a16="http://schemas.microsoft.com/office/drawing/2014/main" id="{B08A312D-3730-4CFE-901C-F6A256FEE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635516"/>
              </p:ext>
            </p:extLst>
          </p:nvPr>
        </p:nvGraphicFramePr>
        <p:xfrm>
          <a:off x="5602889" y="4854298"/>
          <a:ext cx="2936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Equation" r:id="rId13" imgW="1625400" imgH="419040" progId="Equation.DSMT4">
                  <p:embed/>
                </p:oleObj>
              </mc:Choice>
              <mc:Fallback>
                <p:oleObj name="Equation" r:id="rId13" imgW="1625400" imgH="419040" progId="Equation.DSMT4">
                  <p:embed/>
                  <p:pic>
                    <p:nvPicPr>
                      <p:cNvPr id="27" name="Object 26" descr="d over dx of left parenthesis square root x right parenthesis equals limit as h approaches 0 start fraction 1 over start root x plus h end root plus square root x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889" y="4854298"/>
                        <a:ext cx="293687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 descr="Equals start fraction 1 over square root x plus square root x end fraction equals 1 over 2 square root x.">
            <a:extLst>
              <a:ext uri="{FF2B5EF4-FFF2-40B4-BE49-F238E27FC236}">
                <a16:creationId xmlns:a16="http://schemas.microsoft.com/office/drawing/2014/main" id="{29926576-E2F7-4636-A517-C2BC5B99D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130838"/>
              </p:ext>
            </p:extLst>
          </p:nvPr>
        </p:nvGraphicFramePr>
        <p:xfrm>
          <a:off x="2483700" y="5596130"/>
          <a:ext cx="2075750" cy="71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1" name="Equation" r:id="rId15" imgW="1218960" imgH="419040" progId="Equation.DSMT4">
                  <p:embed/>
                </p:oleObj>
              </mc:Choice>
              <mc:Fallback>
                <p:oleObj name="Equation" r:id="rId15" imgW="1218960" imgH="419040" progId="Equation.DSMT4">
                  <p:embed/>
                  <p:pic>
                    <p:nvPicPr>
                      <p:cNvPr id="26" name="Object 25" descr="Equals start fraction 1 over square root x plus square root x end fraction equals 1 over 2 square root 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00" y="5596130"/>
                        <a:ext cx="2075750" cy="714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83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E2CDA859-49F7-45D4-85A7-FE7A2B69D00B}"/>
              </a:ext>
            </a:extLst>
          </p:cNvPr>
          <p:cNvSpPr txBox="1">
            <a:spLocks/>
          </p:cNvSpPr>
          <p:nvPr/>
        </p:nvSpPr>
        <p:spPr>
          <a:xfrm>
            <a:off x="398355" y="943543"/>
            <a:ext cx="6618081" cy="3766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400"/>
              <a:t>If </a:t>
            </a:r>
            <a:r>
              <a:rPr lang="en-IN" sz="2400" i="1"/>
              <a:t>f</a:t>
            </a:r>
            <a:r>
              <a:rPr lang="en-IN" sz="2400"/>
              <a:t> is differentiable at </a:t>
            </a:r>
            <a:r>
              <a:rPr lang="en-IN" sz="2400" i="1"/>
              <a:t>a</a:t>
            </a:r>
            <a:r>
              <a:rPr lang="en-IN" sz="2400"/>
              <a:t>, then </a:t>
            </a:r>
            <a:r>
              <a:rPr lang="en-IN" sz="2400" i="1"/>
              <a:t>f</a:t>
            </a:r>
            <a:r>
              <a:rPr lang="en-IN" sz="2400"/>
              <a:t> is continuous at </a:t>
            </a:r>
            <a:r>
              <a:rPr lang="en-IN" sz="2400" i="1"/>
              <a:t>a</a:t>
            </a:r>
            <a:r>
              <a:rPr lang="en-IN" sz="2400"/>
              <a:t>.</a:t>
            </a:r>
            <a:endParaRPr lang="en-IN" sz="24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E74BE8D-AF01-4DFF-89BF-122F684392AE}"/>
              </a:ext>
            </a:extLst>
          </p:cNvPr>
          <p:cNvSpPr txBox="1">
            <a:spLocks/>
          </p:cNvSpPr>
          <p:nvPr/>
        </p:nvSpPr>
        <p:spPr>
          <a:xfrm>
            <a:off x="398356" y="1414497"/>
            <a:ext cx="6373636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</a:rPr>
              <a:t>Example  Continuity and Differentiability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939E213-C245-44B4-BC76-B53970E51E9B}"/>
              </a:ext>
            </a:extLst>
          </p:cNvPr>
          <p:cNvSpPr txBox="1">
            <a:spLocks/>
          </p:cNvSpPr>
          <p:nvPr/>
        </p:nvSpPr>
        <p:spPr>
          <a:xfrm>
            <a:off x="396956" y="1957700"/>
            <a:ext cx="99639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IN" sz="2400"/>
              <a:t>Let</a:t>
            </a:r>
            <a:endParaRPr lang="en-IN" sz="2400" dirty="0"/>
          </a:p>
        </p:txBody>
      </p:sp>
      <p:graphicFrame>
        <p:nvGraphicFramePr>
          <p:cNvPr id="5" name="Object 4" descr="f left parenthesis x right parenthesis equals x squared.">
            <a:extLst>
              <a:ext uri="{FF2B5EF4-FFF2-40B4-BE49-F238E27FC236}">
                <a16:creationId xmlns:a16="http://schemas.microsoft.com/office/drawing/2014/main" id="{DBCB83D9-C101-4474-A9BB-8B0280AAEB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97169"/>
              </p:ext>
            </p:extLst>
          </p:nvPr>
        </p:nvGraphicFramePr>
        <p:xfrm>
          <a:off x="1430338" y="1928813"/>
          <a:ext cx="11525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26" name="Object 25" descr="f left parenthesis x right parenthesis equals x square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1928813"/>
                        <a:ext cx="115252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4CCEB7E-4840-4BC4-8E16-CE8F0E716B94}"/>
              </a:ext>
            </a:extLst>
          </p:cNvPr>
          <p:cNvSpPr txBox="1">
            <a:spLocks/>
          </p:cNvSpPr>
          <p:nvPr/>
        </p:nvSpPr>
        <p:spPr>
          <a:xfrm>
            <a:off x="2700279" y="1947679"/>
            <a:ext cx="6058945" cy="383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400"/>
              <a:t>The derivative, 2</a:t>
            </a:r>
            <a:r>
              <a:rPr lang="en-IN" sz="2400" i="1"/>
              <a:t>x</a:t>
            </a:r>
            <a:r>
              <a:rPr lang="en-IN" sz="2400"/>
              <a:t>, is defined for all values of</a:t>
            </a:r>
            <a:endParaRPr lang="en-IN" sz="2400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8F456C3-68B5-4744-8ED3-E98C5BCF7C41}"/>
              </a:ext>
            </a:extLst>
          </p:cNvPr>
          <p:cNvSpPr txBox="1">
            <a:spLocks/>
          </p:cNvSpPr>
          <p:nvPr/>
        </p:nvSpPr>
        <p:spPr>
          <a:xfrm>
            <a:off x="871539" y="2439767"/>
            <a:ext cx="102063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400"/>
              <a:t>of </a:t>
            </a:r>
            <a:r>
              <a:rPr lang="en-IN" sz="2400" i="1"/>
              <a:t>x</a:t>
            </a:r>
            <a:r>
              <a:rPr lang="en-IN" sz="2400"/>
              <a:t>, so</a:t>
            </a:r>
            <a:endParaRPr lang="en-IN" sz="2400" dirty="0"/>
          </a:p>
        </p:txBody>
      </p:sp>
      <p:graphicFrame>
        <p:nvGraphicFramePr>
          <p:cNvPr id="8" name="Object 7" descr="f left parenthesis x right parenthesis equals x squared.">
            <a:extLst>
              <a:ext uri="{FF2B5EF4-FFF2-40B4-BE49-F238E27FC236}">
                <a16:creationId xmlns:a16="http://schemas.microsoft.com/office/drawing/2014/main" id="{F9B1B169-4383-49F7-94B1-EB83ADDDE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06923"/>
              </p:ext>
            </p:extLst>
          </p:nvPr>
        </p:nvGraphicFramePr>
        <p:xfrm>
          <a:off x="2033282" y="2437456"/>
          <a:ext cx="10858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Equation" r:id="rId5" imgW="596880" imgH="228600" progId="Equation.DSMT4">
                  <p:embed/>
                </p:oleObj>
              </mc:Choice>
              <mc:Fallback>
                <p:oleObj name="Equation" r:id="rId5" imgW="596880" imgH="228600" progId="Equation.DSMT4">
                  <p:embed/>
                  <p:pic>
                    <p:nvPicPr>
                      <p:cNvPr id="25" name="Object 24" descr="f left parenthesis x right parenthesis equals x square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282" y="2437456"/>
                        <a:ext cx="108585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1E14DEF2-F0B4-4B01-BF9B-BF5459567EFF}"/>
              </a:ext>
            </a:extLst>
          </p:cNvPr>
          <p:cNvSpPr txBox="1">
            <a:spLocks/>
          </p:cNvSpPr>
          <p:nvPr/>
        </p:nvSpPr>
        <p:spPr>
          <a:xfrm>
            <a:off x="3240211" y="2457879"/>
            <a:ext cx="526573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must be continuous for all values of </a:t>
            </a:r>
            <a:r>
              <a:rPr lang="en-US" sz="2400" i="1"/>
              <a:t>x</a:t>
            </a:r>
            <a:r>
              <a:rPr lang="en-US" sz="2400"/>
              <a:t>.</a:t>
            </a:r>
            <a:endParaRPr lang="en-IN" sz="2400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411F1116-6AE3-4869-9FE2-7B9AF5C3BE42}"/>
              </a:ext>
            </a:extLst>
          </p:cNvPr>
          <p:cNvSpPr txBox="1">
            <a:spLocks/>
          </p:cNvSpPr>
          <p:nvPr/>
        </p:nvSpPr>
        <p:spPr>
          <a:xfrm>
            <a:off x="398356" y="3091004"/>
            <a:ext cx="218450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 startAt="2"/>
            </a:pPr>
            <a:r>
              <a:rPr lang="en-IN" sz="2400"/>
              <a:t>The function </a:t>
            </a:r>
            <a:endParaRPr lang="en-IN" sz="2400" dirty="0"/>
          </a:p>
        </p:txBody>
      </p:sp>
      <p:graphicFrame>
        <p:nvGraphicFramePr>
          <p:cNvPr id="11" name="Object 10" descr="f left parenthesis p right parenthesis equals 1 over 2 p.">
            <a:extLst>
              <a:ext uri="{FF2B5EF4-FFF2-40B4-BE49-F238E27FC236}">
                <a16:creationId xmlns:a16="http://schemas.microsoft.com/office/drawing/2014/main" id="{2053BB79-8312-460E-8A9E-9E1CBFBD8A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033551"/>
              </p:ext>
            </p:extLst>
          </p:nvPr>
        </p:nvGraphicFramePr>
        <p:xfrm>
          <a:off x="2645961" y="2930564"/>
          <a:ext cx="1184161" cy="71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7" imgW="698400" imgH="419040" progId="Equation.DSMT4">
                  <p:embed/>
                </p:oleObj>
              </mc:Choice>
              <mc:Fallback>
                <p:oleObj name="Equation" r:id="rId7" imgW="698400" imgH="419040" progId="Equation.DSMT4">
                  <p:embed/>
                  <p:pic>
                    <p:nvPicPr>
                      <p:cNvPr id="27" name="Object 26" descr="f left parenthesis p right parenthesis equals 1 over 2 p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961" y="2930564"/>
                        <a:ext cx="1184161" cy="71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11B8F380-EF6C-4A20-9395-EA3AEFFFC8F7}"/>
              </a:ext>
            </a:extLst>
          </p:cNvPr>
          <p:cNvSpPr txBox="1">
            <a:spLocks/>
          </p:cNvSpPr>
          <p:nvPr/>
        </p:nvSpPr>
        <p:spPr>
          <a:xfrm>
            <a:off x="3969582" y="3100062"/>
            <a:ext cx="273903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400"/>
              <a:t>is not continuous at </a:t>
            </a:r>
            <a:endParaRPr lang="en-IN" sz="2400" dirty="0"/>
          </a:p>
        </p:txBody>
      </p:sp>
      <p:graphicFrame>
        <p:nvGraphicFramePr>
          <p:cNvPr id="13" name="Object 12" descr="P equals 0.">
            <a:extLst>
              <a:ext uri="{FF2B5EF4-FFF2-40B4-BE49-F238E27FC236}">
                <a16:creationId xmlns:a16="http://schemas.microsoft.com/office/drawing/2014/main" id="{2F5822EF-CAE3-41FE-B4EF-787796019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37600"/>
              </p:ext>
            </p:extLst>
          </p:nvPr>
        </p:nvGraphicFramePr>
        <p:xfrm>
          <a:off x="6773331" y="3102006"/>
          <a:ext cx="745835" cy="3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Equation" r:id="rId9" imgW="368280" imgH="190440" progId="Equation.DSMT4">
                  <p:embed/>
                </p:oleObj>
              </mc:Choice>
              <mc:Fallback>
                <p:oleObj name="Equation" r:id="rId9" imgW="368280" imgH="190440" progId="Equation.DSMT4">
                  <p:embed/>
                  <p:pic>
                    <p:nvPicPr>
                      <p:cNvPr id="31" name="Object 30" descr="P equals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331" y="3102006"/>
                        <a:ext cx="745835" cy="387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1B65DC19-F950-4008-A396-DFA161029701}"/>
              </a:ext>
            </a:extLst>
          </p:cNvPr>
          <p:cNvSpPr txBox="1">
            <a:spLocks/>
          </p:cNvSpPr>
          <p:nvPr/>
        </p:nvSpPr>
        <p:spPr>
          <a:xfrm>
            <a:off x="7618749" y="3086374"/>
            <a:ext cx="116763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400"/>
              <a:t>because</a:t>
            </a:r>
            <a:endParaRPr lang="en-IN" sz="24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03AE0-2016-437C-B352-6629195670B4}"/>
              </a:ext>
            </a:extLst>
          </p:cNvPr>
          <p:cNvSpPr txBox="1">
            <a:spLocks/>
          </p:cNvSpPr>
          <p:nvPr/>
        </p:nvSpPr>
        <p:spPr>
          <a:xfrm>
            <a:off x="866605" y="3733718"/>
            <a:ext cx="7919777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i="1"/>
              <a:t>f</a:t>
            </a:r>
            <a:r>
              <a:rPr lang="en-US" sz="2400"/>
              <a:t> is not defined there. Thus, the derivative does not exist at</a:t>
            </a:r>
            <a:endParaRPr lang="en-US" sz="2400" dirty="0"/>
          </a:p>
        </p:txBody>
      </p:sp>
      <p:graphicFrame>
        <p:nvGraphicFramePr>
          <p:cNvPr id="16" name="Object 15" descr="P equals 0.">
            <a:extLst>
              <a:ext uri="{FF2B5EF4-FFF2-40B4-BE49-F238E27FC236}">
                <a16:creationId xmlns:a16="http://schemas.microsoft.com/office/drawing/2014/main" id="{95107D20-31FF-46E3-BE56-94070D30D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31916"/>
              </p:ext>
            </p:extLst>
          </p:nvPr>
        </p:nvGraphicFramePr>
        <p:xfrm>
          <a:off x="835609" y="4276166"/>
          <a:ext cx="7747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name="Equation" r:id="rId11" imgW="393480" imgH="190440" progId="Equation.DSMT4">
                  <p:embed/>
                </p:oleObj>
              </mc:Choice>
              <mc:Fallback>
                <p:oleObj name="Equation" r:id="rId11" imgW="393480" imgH="190440" progId="Equation.DSMT4">
                  <p:embed/>
                  <p:pic>
                    <p:nvPicPr>
                      <p:cNvPr id="32" name="Object 31" descr="P equals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09" y="4276166"/>
                        <a:ext cx="7747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58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7D75D-2C3C-4543-A140-21170176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" y="532074"/>
            <a:ext cx="6357174" cy="55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53CCD-BA7C-4D5A-A3FD-36D287C45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2" y="369039"/>
            <a:ext cx="3320401" cy="551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3B1D81-32E5-4660-8693-A181AB5B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9" y="1181819"/>
            <a:ext cx="8670489" cy="896607"/>
          </a:xfrm>
          <a:prstGeom prst="rect">
            <a:avLst/>
          </a:prstGeom>
        </p:spPr>
      </p:pic>
      <p:pic>
        <p:nvPicPr>
          <p:cNvPr id="1034" name="Picture 10" descr="limsec">
            <a:extLst>
              <a:ext uri="{FF2B5EF4-FFF2-40B4-BE49-F238E27FC236}">
                <a16:creationId xmlns:a16="http://schemas.microsoft.com/office/drawing/2014/main" id="{5CA078CD-59F6-4D6E-A142-1F120000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02" y="2187828"/>
            <a:ext cx="1824417" cy="16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limsec2">
            <a:extLst>
              <a:ext uri="{FF2B5EF4-FFF2-40B4-BE49-F238E27FC236}">
                <a16:creationId xmlns:a16="http://schemas.microsoft.com/office/drawing/2014/main" id="{C2416473-5335-4022-8756-B71A1E47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60" y="2207365"/>
            <a:ext cx="1824417" cy="16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F99B38-D405-4D23-A604-3169E717F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9" y="4350940"/>
            <a:ext cx="8985779" cy="16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CF388C-1C5E-4702-BB4B-4E73AD73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" y="457200"/>
            <a:ext cx="8252954" cy="1934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0190F5-7122-4DB7-AA81-B85805A9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42" y="2807407"/>
            <a:ext cx="7090440" cy="24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C12724-D305-4B6F-AB66-602BB96CE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9" y="1796771"/>
            <a:ext cx="8926695" cy="9658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9A13E8-2556-462D-AD5C-9B570B7B9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15" y="2673263"/>
            <a:ext cx="153227" cy="32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83084F-326B-48D5-944A-BFCDBCB22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37342"/>
              </p:ext>
            </p:extLst>
          </p:nvPr>
        </p:nvGraphicFramePr>
        <p:xfrm>
          <a:off x="2539946" y="2762643"/>
          <a:ext cx="5625782" cy="386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Bitmap Image" r:id="rId4" imgW="7923810" imgH="5439534" progId="Paint.Picture">
                  <p:embed/>
                </p:oleObj>
              </mc:Choice>
              <mc:Fallback>
                <p:oleObj name="Bitmap Image" r:id="rId4" imgW="7923810" imgH="5439534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83084F-326B-48D5-944A-BFCDBCB22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946" y="2762643"/>
                        <a:ext cx="5625782" cy="38634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9E0CB4D-A7B8-4278-BECB-B0D86DE0E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289"/>
            <a:ext cx="8621681" cy="12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412F3A-3CFE-4529-9419-B3906B822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33" y="365587"/>
            <a:ext cx="8436486" cy="1898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CB7BE-0E28-4D0A-8BBD-10FD7858D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72" y="3693032"/>
            <a:ext cx="3882702" cy="1495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89CC01-E6DE-4B0D-9E08-723ED8873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96" y="5200553"/>
            <a:ext cx="8407723" cy="949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90DE6-C15B-403F-9BAA-F46EAE008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36" y="2527829"/>
            <a:ext cx="8407728" cy="9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8BA582-45A4-4841-A239-AAFAE909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82" y="332318"/>
            <a:ext cx="6773782" cy="13323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B3792-3AE9-40CC-ACBE-C6E38AD39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3" y="1842688"/>
            <a:ext cx="5929595" cy="48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C51DE3-F975-4E76-9063-2441F5B86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22" y="3175068"/>
            <a:ext cx="6590706" cy="23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C08CFD7F-DBE9-4299-8B84-0501AD240C90}"/>
              </a:ext>
            </a:extLst>
          </p:cNvPr>
          <p:cNvSpPr txBox="1">
            <a:spLocks/>
          </p:cNvSpPr>
          <p:nvPr/>
        </p:nvSpPr>
        <p:spPr>
          <a:xfrm>
            <a:off x="407753" y="928450"/>
            <a:ext cx="8377471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</a:rPr>
              <a:t>Example Finding the Slope of a Tangent Line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D86B52F2-3F3B-416D-8ED3-6BE5A3C1BE39}"/>
              </a:ext>
            </a:extLst>
          </p:cNvPr>
          <p:cNvSpPr txBox="1">
            <a:spLocks/>
          </p:cNvSpPr>
          <p:nvPr/>
        </p:nvSpPr>
        <p:spPr>
          <a:xfrm>
            <a:off x="388832" y="1454746"/>
            <a:ext cx="6134515" cy="3834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Find the slope of the tangent line to the curve</a:t>
            </a:r>
            <a:endParaRPr lang="en-US" sz="2400" dirty="0"/>
          </a:p>
        </p:txBody>
      </p:sp>
      <p:graphicFrame>
        <p:nvGraphicFramePr>
          <p:cNvPr id="4" name="Object 3" descr="y equals f left parenthesis x right parenthesis equals x squared.">
            <a:extLst>
              <a:ext uri="{FF2B5EF4-FFF2-40B4-BE49-F238E27FC236}">
                <a16:creationId xmlns:a16="http://schemas.microsoft.com/office/drawing/2014/main" id="{3E23BC14-9EEF-445E-980A-212EB69FB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135498"/>
              </p:ext>
            </p:extLst>
          </p:nvPr>
        </p:nvGraphicFramePr>
        <p:xfrm>
          <a:off x="6627725" y="1420346"/>
          <a:ext cx="1658938" cy="452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4"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13" name="Object 12" descr="y equals f left parenthesis x right parenthesis equals x square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725" y="1420346"/>
                        <a:ext cx="1658938" cy="4522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0B4227-0B97-4433-80DF-A6DB3D275FC4}"/>
              </a:ext>
            </a:extLst>
          </p:cNvPr>
          <p:cNvSpPr txBox="1">
            <a:spLocks/>
          </p:cNvSpPr>
          <p:nvPr/>
        </p:nvSpPr>
        <p:spPr>
          <a:xfrm>
            <a:off x="397567" y="1924933"/>
            <a:ext cx="8387657" cy="94081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at the point (1, 1).</a:t>
            </a:r>
          </a:p>
          <a:p>
            <a:r>
              <a:rPr lang="en-US" sz="2400"/>
              <a:t>Solution: The slope is</a:t>
            </a:r>
            <a:endParaRPr lang="en-IN" sz="2400" dirty="0"/>
          </a:p>
        </p:txBody>
      </p:sp>
      <p:graphicFrame>
        <p:nvGraphicFramePr>
          <p:cNvPr id="6" name="Object 5" descr="limit as h approaches 0 start fraction f left parenthesis 1 plus h right parenthesis minus f left parenthesis 1 right parenthesis over h end fraction.">
            <a:extLst>
              <a:ext uri="{FF2B5EF4-FFF2-40B4-BE49-F238E27FC236}">
                <a16:creationId xmlns:a16="http://schemas.microsoft.com/office/drawing/2014/main" id="{105EA17C-1E52-4715-853F-6C10F0109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65707"/>
              </p:ext>
            </p:extLst>
          </p:nvPr>
        </p:nvGraphicFramePr>
        <p:xfrm>
          <a:off x="1529961" y="2951572"/>
          <a:ext cx="1865288" cy="67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Equation" r:id="rId5" imgW="1168200" imgH="419040" progId="Equation.DSMT4">
                  <p:embed/>
                </p:oleObj>
              </mc:Choice>
              <mc:Fallback>
                <p:oleObj name="Equation" r:id="rId5" imgW="1168200" imgH="419040" progId="Equation.DSMT4">
                  <p:embed/>
                  <p:pic>
                    <p:nvPicPr>
                      <p:cNvPr id="14" name="Object 13" descr="limit as h approaches 0 start fraction f left parenthesis 1 plus h right parenthesis minus f left parenthesis 1 right parenthesis over h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961" y="2951572"/>
                        <a:ext cx="1865288" cy="67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Equals limit as h approaches 0 start fraction left parenthesis 1 plus h right parenthesis squared minus left parenthesis 1 right parenthesis squared over h end fraction.">
            <a:extLst>
              <a:ext uri="{FF2B5EF4-FFF2-40B4-BE49-F238E27FC236}">
                <a16:creationId xmlns:a16="http://schemas.microsoft.com/office/drawing/2014/main" id="{43BFAFD4-3C1B-4D27-A1EA-012AD83D7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26997"/>
              </p:ext>
            </p:extLst>
          </p:nvPr>
        </p:nvGraphicFramePr>
        <p:xfrm>
          <a:off x="1922434" y="3677813"/>
          <a:ext cx="1924335" cy="72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Equation" r:id="rId7" imgW="1180800" imgH="444240" progId="Equation.DSMT4">
                  <p:embed/>
                </p:oleObj>
              </mc:Choice>
              <mc:Fallback>
                <p:oleObj name="Equation" r:id="rId7" imgW="1180800" imgH="444240" progId="Equation.DSMT4">
                  <p:embed/>
                  <p:pic>
                    <p:nvPicPr>
                      <p:cNvPr id="16" name="Object 15" descr="Equals limit as h approaches 0 start fraction left parenthesis 1 plus h right parenthesis squared minus left parenthesis 1 right parenthesis squared over h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34" y="3677813"/>
                        <a:ext cx="1924335" cy="724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Equals limit as h approaches 0 start fraction 1 plus 2 h plus h squared minus 1 over h end fraction.">
            <a:extLst>
              <a:ext uri="{FF2B5EF4-FFF2-40B4-BE49-F238E27FC236}">
                <a16:creationId xmlns:a16="http://schemas.microsoft.com/office/drawing/2014/main" id="{1E634E71-CB77-4E7D-A002-5FA4E8E0B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879037"/>
              </p:ext>
            </p:extLst>
          </p:nvPr>
        </p:nvGraphicFramePr>
        <p:xfrm>
          <a:off x="1915149" y="4494744"/>
          <a:ext cx="1883941" cy="65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Equation" r:id="rId9" imgW="1168200" imgH="406080" progId="Equation.DSMT4">
                  <p:embed/>
                </p:oleObj>
              </mc:Choice>
              <mc:Fallback>
                <p:oleObj name="Equation" r:id="rId9" imgW="1168200" imgH="406080" progId="Equation.DSMT4">
                  <p:embed/>
                  <p:pic>
                    <p:nvPicPr>
                      <p:cNvPr id="17" name="Object 16" descr="Equals limit as h approaches 0 start fraction 1 plus 2 h plus h squared minus 1 over h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149" y="4494744"/>
                        <a:ext cx="1883941" cy="655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Continued solution for finding slope.&#10;Long description is available in notes, press F6">
            <a:extLst>
              <a:ext uri="{FF2B5EF4-FFF2-40B4-BE49-F238E27FC236}">
                <a16:creationId xmlns:a16="http://schemas.microsoft.com/office/drawing/2014/main" id="{19F8F5C8-6D71-4EE0-AAA3-088E5BD6A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794036"/>
              </p:ext>
            </p:extLst>
          </p:nvPr>
        </p:nvGraphicFramePr>
        <p:xfrm>
          <a:off x="1922434" y="5234034"/>
          <a:ext cx="4345835" cy="66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11" imgW="2641320" imgH="406080" progId="Equation.DSMT4">
                  <p:embed/>
                </p:oleObj>
              </mc:Choice>
              <mc:Fallback>
                <p:oleObj name="Equation" r:id="rId11" imgW="2641320" imgH="406080" progId="Equation.DSMT4">
                  <p:embed/>
                  <p:pic>
                    <p:nvPicPr>
                      <p:cNvPr id="18" name="Object 17" descr="Continued solution for finding slope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34" y="5234034"/>
                        <a:ext cx="4345835" cy="66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523136E-9CBD-4A50-979F-5036BBBE51F3}"/>
              </a:ext>
            </a:extLst>
          </p:cNvPr>
          <p:cNvSpPr txBox="1">
            <a:spLocks/>
          </p:cNvSpPr>
          <p:nvPr/>
        </p:nvSpPr>
        <p:spPr>
          <a:xfrm>
            <a:off x="395358" y="5959901"/>
            <a:ext cx="393154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Therefore, the tangent line to</a:t>
            </a:r>
            <a:endParaRPr lang="en-IN" sz="2400" dirty="0"/>
          </a:p>
        </p:txBody>
      </p:sp>
      <p:graphicFrame>
        <p:nvGraphicFramePr>
          <p:cNvPr id="11" name="Object 10" descr="y equals x squared.">
            <a:extLst>
              <a:ext uri="{FF2B5EF4-FFF2-40B4-BE49-F238E27FC236}">
                <a16:creationId xmlns:a16="http://schemas.microsoft.com/office/drawing/2014/main" id="{37FDA570-E544-4DB4-BD1F-D5926C77B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857576"/>
              </p:ext>
            </p:extLst>
          </p:nvPr>
        </p:nvGraphicFramePr>
        <p:xfrm>
          <a:off x="4421168" y="5933080"/>
          <a:ext cx="844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Equation" r:id="rId13" imgW="469800" imgH="228600" progId="Equation.DSMT4">
                  <p:embed/>
                </p:oleObj>
              </mc:Choice>
              <mc:Fallback>
                <p:oleObj name="Equation" r:id="rId13" imgW="469800" imgH="228600" progId="Equation.DSMT4">
                  <p:embed/>
                  <p:pic>
                    <p:nvPicPr>
                      <p:cNvPr id="19" name="Object 18" descr="y equals x square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68" y="5933080"/>
                        <a:ext cx="84455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DD705D9-1228-4D7B-B7DD-BAED64368C6C}"/>
              </a:ext>
            </a:extLst>
          </p:cNvPr>
          <p:cNvSpPr txBox="1">
            <a:spLocks/>
          </p:cNvSpPr>
          <p:nvPr/>
        </p:nvSpPr>
        <p:spPr>
          <a:xfrm>
            <a:off x="5326142" y="5976496"/>
            <a:ext cx="2762056" cy="36622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at (1,1) has slope 2.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36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71DC99-A1FB-4ECD-924D-27ADEDA72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" y="0"/>
            <a:ext cx="9059037" cy="7263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D3DD3C-5EBA-43EB-9EA0-DB03951BD776}"/>
              </a:ext>
            </a:extLst>
          </p:cNvPr>
          <p:cNvSpPr/>
          <p:nvPr/>
        </p:nvSpPr>
        <p:spPr>
          <a:xfrm>
            <a:off x="63906" y="730250"/>
            <a:ext cx="8420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E4994-0C3D-46C2-8EF9-D1BBEB122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67" y="948341"/>
            <a:ext cx="2864024" cy="778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01F3A-B9FB-4725-B34A-A4024C076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925" y="979470"/>
            <a:ext cx="2231034" cy="747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F15AF-8D0F-4C8B-A37F-382CEB6C1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214" y="909997"/>
            <a:ext cx="2936663" cy="81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91667-261D-4154-8D83-4CCB7434D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3891" y="970250"/>
            <a:ext cx="1878220" cy="799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6047A3-D666-4391-99A1-2DEF9AF25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19" y="1490284"/>
            <a:ext cx="1732942" cy="757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25F584-60F6-46ED-8A11-7493C32599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6225" y="1583675"/>
            <a:ext cx="2417820" cy="6641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B4493D-F1C4-419B-8DC1-97C742C683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215699"/>
            <a:ext cx="9017529" cy="7471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81CE65-779D-4C72-B823-97311E108CE4}"/>
              </a:ext>
            </a:extLst>
          </p:cNvPr>
          <p:cNvSpPr/>
          <p:nvPr/>
        </p:nvSpPr>
        <p:spPr>
          <a:xfrm>
            <a:off x="142212" y="3029458"/>
            <a:ext cx="882014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r>
              <a:rPr lang="en-US" sz="105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FED9DF-8693-46FA-9C48-C8F31C3584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93" y="3194847"/>
            <a:ext cx="2947042" cy="7678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A5940D-954E-4BED-83F2-9547F26A96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2874" y="3138544"/>
            <a:ext cx="2542341" cy="8301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8FE5E9-CA5E-4830-B039-AD62F95944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0199" y="3163717"/>
            <a:ext cx="3683801" cy="799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CD0FE3-4959-4312-B9F7-60CAB8BD1D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186" y="3919849"/>
            <a:ext cx="4897897" cy="9027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ED8167-B089-4433-ADB5-20E1465099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219" y="4744044"/>
            <a:ext cx="3206462" cy="8301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485381-6974-42C7-BAF4-5280435229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2011" y="4832513"/>
            <a:ext cx="3154579" cy="8716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305D18-2421-4F6B-BADF-FE099C8802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8536" y="5773786"/>
            <a:ext cx="3268726" cy="8405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8FB876-0AB7-4AD1-97F8-5BA49C4A84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1178" y="5756875"/>
            <a:ext cx="3154578" cy="8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4DDB77-FA49-4D5A-93F2-B0C86AC54D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87353" y="5668411"/>
            <a:ext cx="1317867" cy="9442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F38048-0A63-47E0-BBCE-4CE79D0F34A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01900" y="5735461"/>
            <a:ext cx="2334803" cy="8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280918-CF11-46A0-97EF-F52C105F4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9" y="75955"/>
            <a:ext cx="7768304" cy="8172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B6C610-7A05-4A4D-BEBA-768C379AA5A7}"/>
              </a:ext>
            </a:extLst>
          </p:cNvPr>
          <p:cNvSpPr/>
          <p:nvPr/>
        </p:nvSpPr>
        <p:spPr>
          <a:xfrm>
            <a:off x="22929" y="863554"/>
            <a:ext cx="933441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r>
              <a:rPr lang="en-US" sz="105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A0D61-6A7D-4326-9C01-F1E2A7C9E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325" y="1101387"/>
            <a:ext cx="1966773" cy="844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D1B3-30A9-445E-AD24-B32432579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7" y="1288757"/>
            <a:ext cx="2981592" cy="700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D6D0B-ED98-42FC-943D-E1E0CC10E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222" y="1078935"/>
            <a:ext cx="1939831" cy="889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E8812-5D21-4C5B-8A5B-31B5F5B91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430" y="1351621"/>
            <a:ext cx="1957793" cy="574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A33593-3081-4354-A916-AD7CFC445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304" y="2039870"/>
            <a:ext cx="1733275" cy="655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E7C4F-E969-49FD-B89B-AA7126E5BE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712" y="2092630"/>
            <a:ext cx="1158510" cy="691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A79060-556B-4F93-BB16-8A2DCA6F9341}"/>
                  </a:ext>
                </a:extLst>
              </p:cNvPr>
              <p:cNvSpPr/>
              <p:nvPr/>
            </p:nvSpPr>
            <p:spPr>
              <a:xfrm>
                <a:off x="2521130" y="2158155"/>
                <a:ext cx="1331582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A79060-556B-4F93-BB16-8A2DCA6F9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30" y="2158155"/>
                <a:ext cx="1331582" cy="661912"/>
              </a:xfrm>
              <a:prstGeom prst="rect">
                <a:avLst/>
              </a:prstGeom>
              <a:blipFill>
                <a:blip r:embed="rId9"/>
                <a:stretch>
                  <a:fillRect t="-12844" r="-18349" b="-5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8EEEA03-95E7-4F5D-BC09-6CC865DBDE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83" y="2746079"/>
            <a:ext cx="8412829" cy="607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C8F12-1C86-4282-9D24-89BA06C470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29" y="3433256"/>
            <a:ext cx="5145994" cy="11467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23031F-D43C-46F0-A112-1B4678A1F0BC}"/>
              </a:ext>
            </a:extLst>
          </p:cNvPr>
          <p:cNvSpPr/>
          <p:nvPr/>
        </p:nvSpPr>
        <p:spPr>
          <a:xfrm>
            <a:off x="22929" y="4548342"/>
            <a:ext cx="799678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F94404-0D10-4710-B240-D4D29617AC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0211" y="3971094"/>
            <a:ext cx="3131925" cy="674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5A5A62-A359-4E26-950D-E3E8DB2173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5106" y="4497445"/>
            <a:ext cx="3922134" cy="713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DD3EEF-C16C-411B-B5CD-F00EC9019B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8597" y="5160164"/>
            <a:ext cx="1802062" cy="751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52D335-D1C2-474C-BD39-DAAE951397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2096" y="5157165"/>
            <a:ext cx="2042127" cy="675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205BAA-463E-4275-875A-6EA98CD6DD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3426" y="6077075"/>
            <a:ext cx="2611545" cy="5878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8D84A8-E325-404F-8C7C-BDB674F5224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928" y="3410931"/>
            <a:ext cx="3478849" cy="5878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627C40-DE71-4DB5-8C80-9B4ABE4A5E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3423" y="4704342"/>
            <a:ext cx="3530712" cy="7343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CA312F-A61E-437C-9099-F527E0A096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" y="5524314"/>
            <a:ext cx="4947160" cy="11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2619C5-D390-4089-99FA-A01EC1A4E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A052C4-6F29-46DC-9113-1B1D8BBA1238}">
  <ds:schemaRefs>
    <ds:schemaRef ds:uri="http://purl.org/dc/dcmitype/"/>
    <ds:schemaRef ds:uri="http://schemas.microsoft.com/office/2006/documentManagement/types"/>
    <ds:schemaRef ds:uri="http://www.w3.org/XML/1998/namespace"/>
    <ds:schemaRef ds:uri="7c1bd8dc-4e40-424f-a15f-9ffcd522197f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6125ffc9-2c56-435e-8267-1393444907b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90ADEF7-6379-40D1-BC98-899DA66279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150321</TotalTime>
  <Words>283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Noto Sans Symbols</vt:lpstr>
      <vt:lpstr>Times New Roman</vt:lpstr>
      <vt:lpstr>Verdana</vt:lpstr>
      <vt:lpstr>USHE</vt:lpstr>
      <vt:lpstr>Bitmap Image</vt:lpstr>
      <vt:lpstr>Equation</vt:lpstr>
      <vt:lpstr>Chapter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/>
  <dc:creator>Ernest F. Haeussler JR. Richard s. Paul Richard J.wood</dc:creator>
  <cp:keywords/>
  <dc:description/>
  <cp:lastModifiedBy>Suliman Saleh Al-Homidan</cp:lastModifiedBy>
  <cp:revision>1151</cp:revision>
  <dcterms:modified xsi:type="dcterms:W3CDTF">2024-08-27T05:33:10Z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4350300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