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5"/>
  </p:sldMasterIdLst>
  <p:notesMasterIdLst>
    <p:notesMasterId r:id="rId33"/>
  </p:notesMasterIdLst>
  <p:handoutMasterIdLst>
    <p:handoutMasterId r:id="rId34"/>
  </p:handoutMasterIdLst>
  <p:sldIdLst>
    <p:sldId id="465" r:id="rId6"/>
    <p:sldId id="695" r:id="rId7"/>
    <p:sldId id="258" r:id="rId8"/>
    <p:sldId id="257" r:id="rId9"/>
    <p:sldId id="259" r:id="rId10"/>
    <p:sldId id="260" r:id="rId11"/>
    <p:sldId id="668" r:id="rId12"/>
    <p:sldId id="261" r:id="rId13"/>
    <p:sldId id="696" r:id="rId14"/>
    <p:sldId id="469" r:id="rId15"/>
    <p:sldId id="471" r:id="rId16"/>
    <p:sldId id="697" r:id="rId17"/>
    <p:sldId id="698" r:id="rId18"/>
    <p:sldId id="472" r:id="rId19"/>
    <p:sldId id="699" r:id="rId20"/>
    <p:sldId id="700" r:id="rId21"/>
    <p:sldId id="701" r:id="rId22"/>
    <p:sldId id="476" r:id="rId23"/>
    <p:sldId id="702" r:id="rId24"/>
    <p:sldId id="703" r:id="rId25"/>
    <p:sldId id="704" r:id="rId26"/>
    <p:sldId id="705" r:id="rId27"/>
    <p:sldId id="706" r:id="rId28"/>
    <p:sldId id="707" r:id="rId29"/>
    <p:sldId id="708" r:id="rId30"/>
    <p:sldId id="262" r:id="rId31"/>
    <p:sldId id="681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pos="181" userDrawn="1">
          <p15:clr>
            <a:srgbClr val="A4A3A4"/>
          </p15:clr>
        </p15:guide>
        <p15:guide id="5" pos="2925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  <p15:guide id="7" pos="5534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pos="1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  <p:cmAuthor id="6" name="AnnMarie Short" initials="AS" lastIdx="3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674FD-8CA5-468F-8412-DF5B072B8AD4}" v="16" dt="2021-07-07T21:03:36.203"/>
    <p1510:client id="{2A7680E9-A09D-6823-50ED-3C59A7AD50A7}" v="1" dt="2021-07-07T22:28:22.759"/>
  </p1510:revLst>
</p1510:revInfo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20" y="64"/>
      </p:cViewPr>
      <p:guideLst>
        <p:guide orient="horz" pos="3952"/>
        <p:guide orient="horz" pos="414"/>
        <p:guide pos="181"/>
        <p:guide pos="2925"/>
        <p:guide orient="horz" pos="4292"/>
        <p:guide pos="5534"/>
        <p:guide orient="horz" pos="2160"/>
        <p:guide pos="1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image" Target="../media/image142.wmf"/><Relationship Id="rId7" Type="http://schemas.openxmlformats.org/officeDocument/2006/relationships/image" Target="../media/image146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5.wmf"/><Relationship Id="rId11" Type="http://schemas.openxmlformats.org/officeDocument/2006/relationships/image" Target="../media/image150.wmf"/><Relationship Id="rId5" Type="http://schemas.openxmlformats.org/officeDocument/2006/relationships/image" Target="../media/image144.wmf"/><Relationship Id="rId10" Type="http://schemas.openxmlformats.org/officeDocument/2006/relationships/image" Target="../media/image149.wmf"/><Relationship Id="rId4" Type="http://schemas.openxmlformats.org/officeDocument/2006/relationships/image" Target="../media/image143.wmf"/><Relationship Id="rId9" Type="http://schemas.openxmlformats.org/officeDocument/2006/relationships/image" Target="../media/image1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4" Type="http://schemas.openxmlformats.org/officeDocument/2006/relationships/image" Target="../media/image16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this PowerPoint presentation contains mathematical equations, you may need to check that your computer has the following installed:</a:t>
            </a:r>
          </a:p>
          <a:p>
            <a:r>
              <a:rPr lang="en-US" sz="12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lang="en-US" sz="1200" b="0" i="0" u="none" strike="noStrike" kern="1200" cap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MathType</a:t>
            </a:r>
            <a:r>
              <a:rPr lang="en-US" sz="12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Plugin</a:t>
            </a:r>
          </a:p>
          <a:p>
            <a:r>
              <a:rPr lang="en-US" sz="12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Math Player (free versions available)</a:t>
            </a:r>
          </a:p>
          <a:p>
            <a:r>
              <a:rPr lang="en-US" sz="12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NVDA Reader (free versions available)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098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965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3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790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066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8313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649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762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513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511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19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CBCAEF2-D20B-419D-A43D-107181057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8567ECA-649E-4387-A9E9-2DE1BBD92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99052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683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070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262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80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14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98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38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CBCAEF2-D20B-419D-A43D-107181057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8567ECA-649E-4387-A9E9-2DE1BBD92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3408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569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0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lIns="0" tIns="0" rIns="0" bIns="0"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 lIns="0" tIns="0" rIns="0" bIns="0"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Copyright Information</a:t>
            </a:r>
          </a:p>
        </p:txBody>
      </p:sp>
      <p:pic>
        <p:nvPicPr>
          <p:cNvPr id="14" name="Picture Placeholder 21">
            <a:extLst>
              <a:ext uri="{FF2B5EF4-FFF2-40B4-BE49-F238E27FC236}">
                <a16:creationId xmlns:a16="http://schemas.microsoft.com/office/drawing/2014/main" id="{8F987953-5CEB-4D5C-853E-4A902D203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2152" b="22152"/>
          <a:stretch>
            <a:fillRect/>
          </a:stretch>
        </p:blipFill>
        <p:spPr>
          <a:xfrm>
            <a:off x="332508" y="6382545"/>
            <a:ext cx="1153391" cy="2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8124B-1F34-4D41-A570-3456861FAA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08125"/>
            <a:ext cx="4232275" cy="45339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7C4D-FEC7-45FC-9FD8-7B40A02E9C8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12713"/>
            <a:ext cx="8128000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5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dd copy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itle Placeholder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Content Placeholder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122C06-0248-45C8-9890-FDA2C7B0CD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E3F0-3064-41BA-BF34-B5D9350D8D4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36402" y="6400801"/>
            <a:ext cx="6908800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59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lIns="0" tIns="0" rIns="0" bIns="0"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Copyright Information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9B39A-AC01-4073-85EF-922E8DBA6C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17650"/>
            <a:ext cx="4178300" cy="460851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7D8767-4141-4147-B2D2-9763C8CD3C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" y="6291263"/>
            <a:ext cx="1262063" cy="566737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535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hre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"/>
          <p:cNvSpPr txBox="1">
            <a:spLocks noGrp="1"/>
          </p:cNvSpPr>
          <p:nvPr>
            <p:ph type="title"/>
          </p:nvPr>
        </p:nvSpPr>
        <p:spPr>
          <a:xfrm>
            <a:off x="457200" y="215373"/>
            <a:ext cx="8229600" cy="565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27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3" y="113073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2" y="113073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675" smtClean="0">
                <a:solidFill>
                  <a:schemeClr val="lt1"/>
                </a:solidFill>
                <a:latin typeface="Arial"/>
                <a:cs typeface="Arial"/>
                <a:sym typeface="Arial"/>
              </a:rPr>
              <a:pPr>
                <a:buSzPct val="25000"/>
              </a:pPr>
              <a:t>‹#›</a:t>
            </a:fld>
            <a:endParaRPr lang="en-US" sz="675">
              <a:solidFill>
                <a:schemeClr val="lt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6F3ABA7-A340-488F-8A8D-BB7BD1217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876976"/>
            <a:ext cx="8229600" cy="2417762"/>
          </a:xfrm>
        </p:spPr>
        <p:txBody>
          <a:bodyPr/>
          <a:lstStyle>
            <a:lvl1pPr marL="191691" indent="-191691">
              <a:defRPr sz="1800"/>
            </a:lvl1pPr>
            <a:lvl2pPr marL="557213" indent="-221456">
              <a:defRPr sz="1800"/>
            </a:lvl2pPr>
            <a:lvl3pPr marL="857250" indent="-186929">
              <a:defRPr sz="1800"/>
            </a:lvl3pPr>
            <a:lvl4pPr marL="1200150" indent="-254794">
              <a:defRPr sz="1800"/>
            </a:lvl4pPr>
            <a:lvl5pPr marL="1543050" indent="-194072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562EE8CB-2D4E-4A96-A9BC-DCE76CC67E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085" y="3429000"/>
            <a:ext cx="8229600" cy="822960"/>
          </a:xfrm>
        </p:spPr>
        <p:txBody>
          <a:bodyPr/>
          <a:lstStyle>
            <a:lvl1pPr marL="191691" indent="-191691">
              <a:defRPr sz="1800"/>
            </a:lvl1pPr>
            <a:lvl2pPr marL="557213" indent="-221456">
              <a:defRPr sz="1800"/>
            </a:lvl2pPr>
            <a:lvl3pPr marL="857250" indent="-186929">
              <a:defRPr sz="1800"/>
            </a:lvl3pPr>
            <a:lvl4pPr marL="1200150" indent="-254794">
              <a:defRPr sz="1800"/>
            </a:lvl4pPr>
            <a:lvl5pPr marL="1543050" indent="-194072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EB226-5429-4F96-A7BA-E0C23EDAD8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4664077"/>
            <a:ext cx="8229600" cy="101441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C6309-8AC9-4271-BD8A-A385E9D6AD3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8313" y="5826127"/>
            <a:ext cx="8229600" cy="39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95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9B672-EF65-4B43-AC5A-2A027EFE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31D0-2EC1-4FF1-BB16-12C6CC0233F7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1A9ED-C964-439D-94BD-05B579CA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B98E3-278D-436E-8149-109C0B50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2BF9-7C17-4F16-AAAF-004C3377E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14F033AD-BE5C-406D-991C-6AC56003E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5372"/>
            <a:ext cx="8229600" cy="658086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add figure number and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D4E5D-00F7-4DC6-9BB0-713B8A0DA3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F4094-2296-458C-908A-D778D0DF5AF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EA87F6FB-52AC-406D-B2FD-03BDC28A69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103313"/>
            <a:ext cx="4114800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E82AD7-EA38-4AE3-B276-8CDAB4CE3E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901032"/>
            <a:ext cx="1025525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0807A536-7D23-4652-8E19-7CB2BB0DA1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00636" y="1901032"/>
            <a:ext cx="2806700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14BD33A2-3902-4B91-BDB9-BC0A5541BA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856707"/>
            <a:ext cx="3341688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84D2CE3B-CE31-4ED7-94B3-8F428FB3A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3894138"/>
            <a:ext cx="504825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A11AF978-68ED-455D-A175-2E9AAC540E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001838" y="3894138"/>
            <a:ext cx="1009650" cy="71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4B25346-E4AB-46E9-90D9-5E645EA6DB2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51300" y="3813175"/>
            <a:ext cx="4241800" cy="568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D8FF1B6F-8D70-4E81-8FD2-4DB166B618C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68288" y="4856163"/>
            <a:ext cx="693737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65030892-14D8-4040-B391-2E2BC4AB3E4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92663" y="4856163"/>
            <a:ext cx="1071562" cy="568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690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>
                <a:latin typeface="+mj-lt"/>
              </a:rPr>
              <a:t>Click to add title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4664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82" r:id="rId3"/>
    <p:sldLayoutId id="2147483696" r:id="rId4"/>
    <p:sldLayoutId id="2147483697" r:id="rId5"/>
    <p:sldLayoutId id="214748369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midan@kfupm.edu.s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aculty.kfupm.edu.sa/MATH/homidan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5.png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4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73.png"/><Relationship Id="rId10" Type="http://schemas.openxmlformats.org/officeDocument/2006/relationships/image" Target="../media/image77.jpeg"/><Relationship Id="rId4" Type="http://schemas.openxmlformats.org/officeDocument/2006/relationships/image" Target="../media/image72.png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83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92.w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90.wmf"/><Relationship Id="rId25" Type="http://schemas.openxmlformats.org/officeDocument/2006/relationships/image" Target="../media/image94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87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23" Type="http://schemas.openxmlformats.org/officeDocument/2006/relationships/image" Target="../media/image93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9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96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98.png"/><Relationship Id="rId10" Type="http://schemas.openxmlformats.org/officeDocument/2006/relationships/image" Target="../media/image115.png"/><Relationship Id="rId4" Type="http://schemas.openxmlformats.org/officeDocument/2006/relationships/image" Target="../media/image97.png"/><Relationship Id="rId9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01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11" Type="http://schemas.openxmlformats.org/officeDocument/2006/relationships/image" Target="../media/image99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06.png"/><Relationship Id="rId3" Type="http://schemas.openxmlformats.org/officeDocument/2006/relationships/image" Target="../media/image102.png"/><Relationship Id="rId7" Type="http://schemas.openxmlformats.org/officeDocument/2006/relationships/image" Target="../media/image90.png"/><Relationship Id="rId12" Type="http://schemas.openxmlformats.org/officeDocument/2006/relationships/image" Target="../media/image105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1.png"/><Relationship Id="rId11" Type="http://schemas.openxmlformats.org/officeDocument/2006/relationships/image" Target="../media/image104.png"/><Relationship Id="rId5" Type="http://schemas.openxmlformats.org/officeDocument/2006/relationships/image" Target="../media/image130.png"/><Relationship Id="rId15" Type="http://schemas.openxmlformats.org/officeDocument/2006/relationships/image" Target="../media/image108.png"/><Relationship Id="rId10" Type="http://schemas.openxmlformats.org/officeDocument/2006/relationships/image" Target="../media/image134.png"/><Relationship Id="rId4" Type="http://schemas.openxmlformats.org/officeDocument/2006/relationships/image" Target="../media/image103.png"/><Relationship Id="rId9" Type="http://schemas.openxmlformats.org/officeDocument/2006/relationships/image" Target="../media/image133.png"/><Relationship Id="rId14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10.png"/><Relationship Id="rId7" Type="http://schemas.openxmlformats.org/officeDocument/2006/relationships/image" Target="../media/image128.png"/><Relationship Id="rId12" Type="http://schemas.openxmlformats.org/officeDocument/2006/relationships/image" Target="../media/image15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png"/><Relationship Id="rId11" Type="http://schemas.openxmlformats.org/officeDocument/2006/relationships/image" Target="../media/image150.png"/><Relationship Id="rId5" Type="http://schemas.openxmlformats.org/officeDocument/2006/relationships/image" Target="../media/image126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25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144.w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148.wmf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146.wmf"/><Relationship Id="rId25" Type="http://schemas.openxmlformats.org/officeDocument/2006/relationships/image" Target="../media/image150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43.wmf"/><Relationship Id="rId24" Type="http://schemas.openxmlformats.org/officeDocument/2006/relationships/oleObject" Target="../embeddings/oleObject32.bin"/><Relationship Id="rId5" Type="http://schemas.openxmlformats.org/officeDocument/2006/relationships/image" Target="../media/image140.wmf"/><Relationship Id="rId15" Type="http://schemas.openxmlformats.org/officeDocument/2006/relationships/image" Target="../media/image145.wmf"/><Relationship Id="rId23" Type="http://schemas.openxmlformats.org/officeDocument/2006/relationships/image" Target="../media/image149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147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60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168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64.wmf"/><Relationship Id="rId12" Type="http://schemas.openxmlformats.org/officeDocument/2006/relationships/image" Target="../media/image16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163.wmf"/><Relationship Id="rId10" Type="http://schemas.openxmlformats.org/officeDocument/2006/relationships/image" Target="../media/image167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6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jpeg"/><Relationship Id="rId3" Type="http://schemas.openxmlformats.org/officeDocument/2006/relationships/oleObject" Target="../embeddings/oleObject37.bin"/><Relationship Id="rId7" Type="http://schemas.openxmlformats.org/officeDocument/2006/relationships/image" Target="../media/image17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9.png"/><Relationship Id="rId10" Type="http://schemas.openxmlformats.org/officeDocument/2006/relationships/image" Target="../media/image30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728-A241-43F4-95FF-6C49FEEA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29" y="553661"/>
            <a:ext cx="4079020" cy="1661993"/>
          </a:xfrm>
        </p:spPr>
        <p:txBody>
          <a:bodyPr wrap="square" lIns="0" tIns="0" rIns="0" bIns="0" anchor="ctr">
            <a:spAutoFit/>
          </a:bodyPr>
          <a:lstStyle/>
          <a:p>
            <a:r>
              <a:rPr lang="en-US" dirty="0"/>
              <a:t>MATH 106: </a:t>
            </a:r>
            <a:br>
              <a:rPr lang="en-US" dirty="0"/>
            </a:br>
            <a:r>
              <a:rPr lang="en-US" dirty="0"/>
              <a:t>Applied Calculus</a:t>
            </a:r>
            <a:br>
              <a:rPr lang="en-US" dirty="0"/>
            </a:b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86CD9E-CBE8-48E2-B592-3AF2F91A32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8406" y="2365396"/>
            <a:ext cx="7333487" cy="4011550"/>
          </a:xfrm>
        </p:spPr>
        <p:txBody>
          <a:bodyPr/>
          <a:lstStyle/>
          <a:p>
            <a:r>
              <a:rPr lang="en-US" dirty="0"/>
              <a:t>Dr. Suliman </a:t>
            </a:r>
            <a:r>
              <a:rPr lang="en-US" dirty="0" err="1"/>
              <a:t>ALHomidan</a:t>
            </a:r>
            <a:endParaRPr lang="en-US" dirty="0"/>
          </a:p>
          <a:p>
            <a:r>
              <a:rPr lang="en-US" dirty="0"/>
              <a:t>Building 68 Room 261</a:t>
            </a:r>
          </a:p>
          <a:p>
            <a:r>
              <a:rPr lang="en-US" dirty="0"/>
              <a:t>E-mail: </a:t>
            </a:r>
            <a:r>
              <a:rPr lang="en-US" dirty="0">
                <a:hlinkClick r:id="rId3"/>
              </a:rPr>
              <a:t>homidan@kfupm.edu.sa</a:t>
            </a:r>
            <a:r>
              <a:rPr lang="en-US" dirty="0"/>
              <a:t> 	</a:t>
            </a:r>
          </a:p>
          <a:p>
            <a:r>
              <a:rPr lang="en-US" dirty="0" err="1"/>
              <a:t>Whatup</a:t>
            </a:r>
            <a:r>
              <a:rPr lang="en-US" dirty="0"/>
              <a:t>: 0555861682</a:t>
            </a:r>
          </a:p>
          <a:p>
            <a:r>
              <a:rPr lang="en-US" dirty="0"/>
              <a:t>Website: </a:t>
            </a:r>
            <a:r>
              <a:rPr lang="en-US" dirty="0">
                <a:hlinkClick r:id="rId4"/>
              </a:rPr>
              <a:t>https://faculty.kfupm.edu.sa/MATH/homidan/</a:t>
            </a:r>
            <a:endParaRPr lang="en-US" dirty="0"/>
          </a:p>
          <a:p>
            <a:r>
              <a:rPr lang="en-US" dirty="0"/>
              <a:t>Book: Introductory Mathematical Analysis For Business, Economics, and The Life and Social Sciences;</a:t>
            </a:r>
          </a:p>
          <a:p>
            <a:r>
              <a:rPr lang="en-US" dirty="0">
                <a:solidFill>
                  <a:schemeClr val="tx2"/>
                </a:solidFill>
              </a:rPr>
              <a:t>Fourteenth Canadian Edition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81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5BFC09-08F0-4913-A045-C2FA6861BBD0}"/>
              </a:ext>
            </a:extLst>
          </p:cNvPr>
          <p:cNvSpPr/>
          <p:nvPr/>
        </p:nvSpPr>
        <p:spPr>
          <a:xfrm>
            <a:off x="228615" y="139776"/>
            <a:ext cx="2874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10.2 Limit (Continued)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3CD068-01B7-4D17-A3F6-CF469D0F2A6F}"/>
              </a:ext>
            </a:extLst>
          </p:cNvPr>
          <p:cNvSpPr/>
          <p:nvPr/>
        </p:nvSpPr>
        <p:spPr>
          <a:xfrm>
            <a:off x="346963" y="658430"/>
            <a:ext cx="1861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A. One sided Limit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5A21A-8F75-46C0-8800-D4F9C928A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63" y="1130948"/>
            <a:ext cx="5585684" cy="836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751FA-2F98-4D28-B79B-0C2F42EA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0" y="2062239"/>
            <a:ext cx="8208916" cy="496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856D2-6AC9-4F4B-9107-CD9CB1892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70" y="2653301"/>
            <a:ext cx="5636395" cy="2184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71DCBD-916D-4EE9-AF87-60CAA4D09F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14" y="4984095"/>
            <a:ext cx="1805827" cy="466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1835C6-409B-412F-8560-CC5FDE6C24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0635" y="5086439"/>
            <a:ext cx="1535504" cy="421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3D06DC-1B72-43F7-8EEA-5335C9FACB26}"/>
                  </a:ext>
                </a:extLst>
              </p:cNvPr>
              <p:cNvSpPr txBox="1"/>
              <p:nvPr/>
            </p:nvSpPr>
            <p:spPr>
              <a:xfrm>
                <a:off x="346963" y="5699051"/>
                <a:ext cx="2075248" cy="360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𝐷𝑁𝐸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3D06DC-1B72-43F7-8EEA-5335C9FAC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63" y="5699051"/>
                <a:ext cx="2075248" cy="360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Placeholder 29" descr="A graph of limit as x approaches 3 super positive baseline start root x minus 3 end root equals 0.&#10;Long description is available in notes, press F6">
            <a:extLst>
              <a:ext uri="{FF2B5EF4-FFF2-40B4-BE49-F238E27FC236}">
                <a16:creationId xmlns:a16="http://schemas.microsoft.com/office/drawing/2014/main" id="{236F3377-E039-4ACA-8C03-580ED6BB00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0"/>
          <a:stretch/>
        </p:blipFill>
        <p:spPr>
          <a:xfrm>
            <a:off x="5731565" y="3064904"/>
            <a:ext cx="2942678" cy="1773254"/>
          </a:xfrm>
          <a:prstGeom prst="rect">
            <a:avLst/>
          </a:prstGeom>
        </p:spPr>
      </p:pic>
      <p:graphicFrame>
        <p:nvGraphicFramePr>
          <p:cNvPr id="12" name="Object 11" descr="Limit as x approaches 3 super positive baseline start root x minus 3 end root equals 0.">
            <a:extLst>
              <a:ext uri="{FF2B5EF4-FFF2-40B4-BE49-F238E27FC236}">
                <a16:creationId xmlns:a16="http://schemas.microsoft.com/office/drawing/2014/main" id="{38BD0A39-51B8-4A9A-A27F-F692D908A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97508"/>
              </p:ext>
            </p:extLst>
          </p:nvPr>
        </p:nvGraphicFramePr>
        <p:xfrm>
          <a:off x="6460348" y="5045027"/>
          <a:ext cx="1485111" cy="50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1" name="Equation" r:id="rId11" imgW="914400" imgH="304560" progId="Equation.DSMT4">
                  <p:embed/>
                </p:oleObj>
              </mc:Choice>
              <mc:Fallback>
                <p:oleObj name="Equation" r:id="rId11" imgW="914400" imgH="304560" progId="Equation.DSMT4">
                  <p:embed/>
                  <p:pic>
                    <p:nvPicPr>
                      <p:cNvPr id="29" name="Object 28" descr="Limit as x approaches 3 super positive baseline start root x minus 3 end root equals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0348" y="5045027"/>
                        <a:ext cx="1485111" cy="503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77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A25F02-8E29-4CE8-AADF-2E631C82A652}"/>
              </a:ext>
            </a:extLst>
          </p:cNvPr>
          <p:cNvSpPr/>
          <p:nvPr/>
        </p:nvSpPr>
        <p:spPr>
          <a:xfrm>
            <a:off x="232385" y="285022"/>
            <a:ext cx="2038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B. Infinite Limits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E709F-DEBB-44BF-8AF0-B3FA4C5A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32" y="605402"/>
            <a:ext cx="4086979" cy="929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6D9476-33B7-4166-B8A9-5B0D82726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134" y="455889"/>
            <a:ext cx="3083590" cy="2630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721C24-16E8-4686-99D1-A73A516CE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38" y="1771309"/>
            <a:ext cx="3587834" cy="3491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ED524D-CD99-4D88-A37B-2AF90550A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430" y="4316030"/>
            <a:ext cx="3511865" cy="100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76C3DB-FAAE-44DD-9970-51EBC878A4CD}"/>
                  </a:ext>
                </a:extLst>
              </p:cNvPr>
              <p:cNvSpPr txBox="1"/>
              <p:nvPr/>
            </p:nvSpPr>
            <p:spPr>
              <a:xfrm>
                <a:off x="124964" y="1949720"/>
                <a:ext cx="344972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76C3DB-FAAE-44DD-9970-51EBC878A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4" y="1949720"/>
                <a:ext cx="3449727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61EA14-5416-4556-BD9A-8DE0A2AB3504}"/>
                  </a:ext>
                </a:extLst>
              </p:cNvPr>
              <p:cNvSpPr/>
              <p:nvPr/>
            </p:nvSpPr>
            <p:spPr>
              <a:xfrm>
                <a:off x="3714689" y="2767088"/>
                <a:ext cx="2430537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61EA14-5416-4556-BD9A-8DE0A2AB3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689" y="2767088"/>
                <a:ext cx="2430537" cy="661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EF302-870E-4933-BEC8-C6701AAA3EE7}"/>
                  </a:ext>
                </a:extLst>
              </p:cNvPr>
              <p:cNvSpPr txBox="1"/>
              <p:nvPr/>
            </p:nvSpPr>
            <p:spPr>
              <a:xfrm>
                <a:off x="5942775" y="1965032"/>
                <a:ext cx="39273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EF302-870E-4933-BEC8-C6701AAA3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75" y="1965032"/>
                <a:ext cx="392736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FF028F-1430-463B-A895-004F2D26271F}"/>
                  </a:ext>
                </a:extLst>
              </p:cNvPr>
              <p:cNvSpPr txBox="1"/>
              <p:nvPr/>
            </p:nvSpPr>
            <p:spPr>
              <a:xfrm>
                <a:off x="163350" y="2819519"/>
                <a:ext cx="344594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FF028F-1430-463B-A895-004F2D262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50" y="2819519"/>
                <a:ext cx="3445943" cy="520399"/>
              </a:xfrm>
              <a:prstGeom prst="rect">
                <a:avLst/>
              </a:prstGeom>
              <a:blipFill>
                <a:blip r:embed="rId6"/>
                <a:stretch>
                  <a:fillRect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0850A2B-CA37-4498-ACED-BDF600F0B8AE}"/>
                  </a:ext>
                </a:extLst>
              </p:cNvPr>
              <p:cNvSpPr/>
              <p:nvPr/>
            </p:nvSpPr>
            <p:spPr>
              <a:xfrm>
                <a:off x="3714689" y="1857132"/>
                <a:ext cx="2430537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0850A2B-CA37-4498-ACED-BDF600F0B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689" y="1857132"/>
                <a:ext cx="2430537" cy="6619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F5DE253-0DAC-4C05-823A-EA9995428AF9}"/>
                  </a:ext>
                </a:extLst>
              </p:cNvPr>
              <p:cNvSpPr/>
              <p:nvPr/>
            </p:nvSpPr>
            <p:spPr>
              <a:xfrm>
                <a:off x="6139143" y="2727186"/>
                <a:ext cx="151220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F5DE253-0DAC-4C05-823A-EA9995428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143" y="2727186"/>
                <a:ext cx="1512209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D8AE87-DBDE-4F2F-BB16-84DC8CC500BA}"/>
                  </a:ext>
                </a:extLst>
              </p:cNvPr>
              <p:cNvSpPr txBox="1"/>
              <p:nvPr/>
            </p:nvSpPr>
            <p:spPr>
              <a:xfrm>
                <a:off x="7773180" y="2895052"/>
                <a:ext cx="248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D8AE87-DBDE-4F2F-BB16-84DC8CC50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180" y="2895052"/>
                <a:ext cx="248466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91564A-54E2-409D-B959-B5C931ECEF4F}"/>
                  </a:ext>
                </a:extLst>
              </p:cNvPr>
              <p:cNvSpPr txBox="1"/>
              <p:nvPr/>
            </p:nvSpPr>
            <p:spPr>
              <a:xfrm>
                <a:off x="145739" y="3689318"/>
                <a:ext cx="342895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91564A-54E2-409D-B959-B5C931ECE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" y="3689318"/>
                <a:ext cx="3428952" cy="5203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3470874-CCF6-4E3D-AFA6-F227597EBEA4}"/>
                  </a:ext>
                </a:extLst>
              </p:cNvPr>
              <p:cNvSpPr/>
              <p:nvPr/>
            </p:nvSpPr>
            <p:spPr>
              <a:xfrm>
                <a:off x="3756964" y="3615430"/>
                <a:ext cx="2430537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3470874-CCF6-4E3D-AFA6-F227597EB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964" y="3615430"/>
                <a:ext cx="2430537" cy="6619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166855B-9710-4C51-B591-12A60D7400AB}"/>
                  </a:ext>
                </a:extLst>
              </p:cNvPr>
              <p:cNvSpPr/>
              <p:nvPr/>
            </p:nvSpPr>
            <p:spPr>
              <a:xfrm>
                <a:off x="6267054" y="3553951"/>
                <a:ext cx="151220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166855B-9710-4C51-B591-12A60D740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054" y="3553951"/>
                <a:ext cx="1512209" cy="6127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401C60-93D1-4BAF-8D7C-CAA92CF33DF7}"/>
                  </a:ext>
                </a:extLst>
              </p:cNvPr>
              <p:cNvSpPr txBox="1"/>
              <p:nvPr/>
            </p:nvSpPr>
            <p:spPr>
              <a:xfrm>
                <a:off x="248191" y="4680817"/>
                <a:ext cx="1999073" cy="360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𝐷𝑁𝐸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401C60-93D1-4BAF-8D7C-CAA92CF33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1" y="4680817"/>
                <a:ext cx="1999073" cy="3606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8D9BA9-5588-4DF9-A577-73082D0C2BED}"/>
                  </a:ext>
                </a:extLst>
              </p:cNvPr>
              <p:cNvSpPr txBox="1"/>
              <p:nvPr/>
            </p:nvSpPr>
            <p:spPr>
              <a:xfrm>
                <a:off x="7897413" y="3721817"/>
                <a:ext cx="4215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8D9BA9-5588-4DF9-A577-73082D0C2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413" y="3721817"/>
                <a:ext cx="421590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ontent Placeholder 10">
            <a:extLst>
              <a:ext uri="{FF2B5EF4-FFF2-40B4-BE49-F238E27FC236}">
                <a16:creationId xmlns:a16="http://schemas.microsoft.com/office/drawing/2014/main" id="{E698CC06-433E-4289-B272-B68A1C207FDF}"/>
              </a:ext>
            </a:extLst>
          </p:cNvPr>
          <p:cNvSpPr txBox="1">
            <a:spLocks/>
          </p:cNvSpPr>
          <p:nvPr/>
        </p:nvSpPr>
        <p:spPr>
          <a:xfrm>
            <a:off x="374598" y="217430"/>
            <a:ext cx="369105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007FA3"/>
                </a:solidFill>
              </a:rPr>
              <a:t>Example 1 – Infinite Limits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6958E74-937E-44E3-B33B-861A4817D1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1407" y="760757"/>
            <a:ext cx="5865647" cy="10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288BD68-2F88-45A0-B30B-4B6E13869796}"/>
              </a:ext>
            </a:extLst>
          </p:cNvPr>
          <p:cNvSpPr txBox="1">
            <a:spLocks/>
          </p:cNvSpPr>
          <p:nvPr/>
        </p:nvSpPr>
        <p:spPr>
          <a:xfrm>
            <a:off x="308446" y="512062"/>
            <a:ext cx="369105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007FA3"/>
                </a:solidFill>
              </a:rPr>
              <a:t>Example 2 – Infinite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1188-97B4-41D1-B2A6-48D3B374A10E}"/>
              </a:ext>
            </a:extLst>
          </p:cNvPr>
          <p:cNvSpPr txBox="1">
            <a:spLocks/>
          </p:cNvSpPr>
          <p:nvPr/>
        </p:nvSpPr>
        <p:spPr>
          <a:xfrm>
            <a:off x="395287" y="1208288"/>
            <a:ext cx="293290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Find the limit (if it exists)</a:t>
            </a:r>
            <a:endParaRPr lang="en-IN" sz="20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AA6968-FB99-4B9E-909C-53515A3B87C1}"/>
              </a:ext>
            </a:extLst>
          </p:cNvPr>
          <p:cNvSpPr txBox="1">
            <a:spLocks/>
          </p:cNvSpPr>
          <p:nvPr/>
        </p:nvSpPr>
        <p:spPr>
          <a:xfrm>
            <a:off x="398007" y="1654222"/>
            <a:ext cx="24070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lphaLcPeriod"/>
            </a:pPr>
            <a:r>
              <a:rPr lang="en-US" sz="2000"/>
              <a:t> </a:t>
            </a:r>
            <a:endParaRPr lang="en-IN" sz="2000"/>
          </a:p>
        </p:txBody>
      </p:sp>
      <p:graphicFrame>
        <p:nvGraphicFramePr>
          <p:cNvPr id="5" name="Object 4" descr="Limit as x approaches negative 1 super positive start fraction 2 over x plus 1 end fraction.">
            <a:extLst>
              <a:ext uri="{FF2B5EF4-FFF2-40B4-BE49-F238E27FC236}">
                <a16:creationId xmlns:a16="http://schemas.microsoft.com/office/drawing/2014/main" id="{158BFF65-F1F2-4F47-B501-F7FF49897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098675"/>
              </p:ext>
            </p:extLst>
          </p:nvPr>
        </p:nvGraphicFramePr>
        <p:xfrm>
          <a:off x="770169" y="1603096"/>
          <a:ext cx="773745" cy="50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4" name="Equation" r:id="rId4" imgW="609480" imgH="393480" progId="Equation.DSMT4">
                  <p:embed/>
                </p:oleObj>
              </mc:Choice>
              <mc:Fallback>
                <p:oleObj name="Equation" r:id="rId4" imgW="609480" imgH="393480" progId="Equation.DSMT4">
                  <p:embed/>
                  <p:pic>
                    <p:nvPicPr>
                      <p:cNvPr id="7" name="Object 6" descr="Limit as x approaches negative 1 super positive start fraction 2 over x plus 1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69" y="1603096"/>
                        <a:ext cx="773745" cy="500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A9377E-7EB1-419F-A556-39676E0DF85D}"/>
              </a:ext>
            </a:extLst>
          </p:cNvPr>
          <p:cNvSpPr txBox="1">
            <a:spLocks/>
          </p:cNvSpPr>
          <p:nvPr/>
        </p:nvSpPr>
        <p:spPr>
          <a:xfrm>
            <a:off x="409447" y="2262988"/>
            <a:ext cx="301761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Solution: As </a:t>
            </a:r>
            <a:r>
              <a:rPr lang="en-US" sz="2000" i="1"/>
              <a:t>x</a:t>
            </a:r>
            <a:r>
              <a:rPr lang="en-US" sz="2000"/>
              <a:t> approaches</a:t>
            </a:r>
            <a:endParaRPr lang="en-IN" sz="2000"/>
          </a:p>
        </p:txBody>
      </p:sp>
      <p:graphicFrame>
        <p:nvGraphicFramePr>
          <p:cNvPr id="7" name="Object 6" descr="Negative 1.">
            <a:extLst>
              <a:ext uri="{FF2B5EF4-FFF2-40B4-BE49-F238E27FC236}">
                <a16:creationId xmlns:a16="http://schemas.microsoft.com/office/drawing/2014/main" id="{21EE6AA0-6A3E-4EA4-B0CC-37461D6E3D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375864"/>
              </p:ext>
            </p:extLst>
          </p:nvPr>
        </p:nvGraphicFramePr>
        <p:xfrm>
          <a:off x="3540129" y="2298128"/>
          <a:ext cx="26193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5"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8" name="Object 7" descr="Negative 1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9" y="2298128"/>
                        <a:ext cx="261938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866CE8-E157-44CA-85CA-6A710C836A55}"/>
              </a:ext>
            </a:extLst>
          </p:cNvPr>
          <p:cNvSpPr txBox="1">
            <a:spLocks/>
          </p:cNvSpPr>
          <p:nvPr/>
        </p:nvSpPr>
        <p:spPr>
          <a:xfrm>
            <a:off x="3915136" y="2272542"/>
            <a:ext cx="17141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from the right,</a:t>
            </a:r>
            <a:endParaRPr lang="en-IN" sz="2000"/>
          </a:p>
        </p:txBody>
      </p:sp>
      <p:graphicFrame>
        <p:nvGraphicFramePr>
          <p:cNvPr id="9" name="Object 8" descr="x plus 1">
            <a:extLst>
              <a:ext uri="{FF2B5EF4-FFF2-40B4-BE49-F238E27FC236}">
                <a16:creationId xmlns:a16="http://schemas.microsoft.com/office/drawing/2014/main" id="{C37C3545-E3AB-4C84-8D21-389395F0C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959628"/>
              </p:ext>
            </p:extLst>
          </p:nvPr>
        </p:nvGraphicFramePr>
        <p:xfrm>
          <a:off x="5598865" y="2237817"/>
          <a:ext cx="562471" cy="31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6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35" name="Object 34" descr="x plus 1">
                        <a:extLst>
                          <a:ext uri="{FF2B5EF4-FFF2-40B4-BE49-F238E27FC236}">
                            <a16:creationId xmlns:a16="http://schemas.microsoft.com/office/drawing/2014/main" id="{4261E8B4-7FE1-4744-9010-F1D41213E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98865" y="2237817"/>
                        <a:ext cx="562471" cy="314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2BC2C-7037-4BF1-8374-F324C3F5D2DB}"/>
              </a:ext>
            </a:extLst>
          </p:cNvPr>
          <p:cNvSpPr txBox="1">
            <a:spLocks/>
          </p:cNvSpPr>
          <p:nvPr/>
        </p:nvSpPr>
        <p:spPr>
          <a:xfrm>
            <a:off x="6312864" y="2244798"/>
            <a:ext cx="21203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approaches 0 but</a:t>
            </a:r>
            <a:endParaRPr lang="en-IN" sz="20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94BEE5-A49D-4A39-B99F-7890F8283DC0}"/>
              </a:ext>
            </a:extLst>
          </p:cNvPr>
          <p:cNvSpPr txBox="1">
            <a:spLocks/>
          </p:cNvSpPr>
          <p:nvPr/>
        </p:nvSpPr>
        <p:spPr>
          <a:xfrm>
            <a:off x="429223" y="2623953"/>
            <a:ext cx="182085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always positive.</a:t>
            </a:r>
            <a:endParaRPr lang="en-IN" sz="200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072A45-6792-4BC1-A93A-5EC46EE21E8A}"/>
              </a:ext>
            </a:extLst>
          </p:cNvPr>
          <p:cNvSpPr txBox="1">
            <a:spLocks/>
          </p:cNvSpPr>
          <p:nvPr/>
        </p:nvSpPr>
        <p:spPr>
          <a:xfrm>
            <a:off x="429223" y="3120475"/>
            <a:ext cx="696067" cy="31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Thus,</a:t>
            </a:r>
            <a:endParaRPr lang="en-IN" sz="2000"/>
          </a:p>
        </p:txBody>
      </p:sp>
      <p:graphicFrame>
        <p:nvGraphicFramePr>
          <p:cNvPr id="13" name="Object 12" descr="Limit as x approaches negative 1 super positive start fraction 2 over x plus 1 end fraction equals infinity.">
            <a:extLst>
              <a:ext uri="{FF2B5EF4-FFF2-40B4-BE49-F238E27FC236}">
                <a16:creationId xmlns:a16="http://schemas.microsoft.com/office/drawing/2014/main" id="{FD0B8FCD-2299-46F5-B590-8A7EFFD2B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611993"/>
              </p:ext>
            </p:extLst>
          </p:nvPr>
        </p:nvGraphicFramePr>
        <p:xfrm>
          <a:off x="1151981" y="3028207"/>
          <a:ext cx="1098098" cy="49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7" name="Equation" r:id="rId10" imgW="863280" imgH="393480" progId="Equation.DSMT4">
                  <p:embed/>
                </p:oleObj>
              </mc:Choice>
              <mc:Fallback>
                <p:oleObj name="Equation" r:id="rId10" imgW="863280" imgH="393480" progId="Equation.DSMT4">
                  <p:embed/>
                  <p:pic>
                    <p:nvPicPr>
                      <p:cNvPr id="17" name="Object 16" descr="Limit as x approaches negative 1 super positive start fraction 2 over x plus 1 end fraction equals infinity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981" y="3028207"/>
                        <a:ext cx="1098098" cy="4999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52C442-B6A2-4890-883E-136EAC1EF54D}"/>
              </a:ext>
            </a:extLst>
          </p:cNvPr>
          <p:cNvSpPr txBox="1">
            <a:spLocks/>
          </p:cNvSpPr>
          <p:nvPr/>
        </p:nvSpPr>
        <p:spPr>
          <a:xfrm>
            <a:off x="2391378" y="3101384"/>
            <a:ext cx="308069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and the limit does not exist.</a:t>
            </a:r>
            <a:endParaRPr lang="en-IN" sz="20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ADD4289-2D3E-4057-B5E1-F092E81F711A}"/>
              </a:ext>
            </a:extLst>
          </p:cNvPr>
          <p:cNvSpPr txBox="1">
            <a:spLocks/>
          </p:cNvSpPr>
          <p:nvPr/>
        </p:nvSpPr>
        <p:spPr>
          <a:xfrm>
            <a:off x="431120" y="3625583"/>
            <a:ext cx="3390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+mj-lt"/>
              <a:buAutoNum type="alphaLcPeriod" startAt="2"/>
            </a:pPr>
            <a:r>
              <a:rPr lang="en-US" sz="2000"/>
              <a:t> </a:t>
            </a:r>
            <a:endParaRPr lang="en-IN" sz="2000"/>
          </a:p>
        </p:txBody>
      </p:sp>
      <p:graphicFrame>
        <p:nvGraphicFramePr>
          <p:cNvPr id="16" name="Object 15" descr="Limit as x approaches 2 start fraction x plus 2 over x squared minus 4 end fraction.">
            <a:extLst>
              <a:ext uri="{FF2B5EF4-FFF2-40B4-BE49-F238E27FC236}">
                <a16:creationId xmlns:a16="http://schemas.microsoft.com/office/drawing/2014/main" id="{95CA234B-0BA5-45F3-B276-ACFAFD90D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143687"/>
              </p:ext>
            </p:extLst>
          </p:nvPr>
        </p:nvGraphicFramePr>
        <p:xfrm>
          <a:off x="862244" y="3554471"/>
          <a:ext cx="807385" cy="510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8" name="Equation" r:id="rId12" imgW="622080" imgH="393480" progId="Equation.DSMT4">
                  <p:embed/>
                </p:oleObj>
              </mc:Choice>
              <mc:Fallback>
                <p:oleObj name="Equation" r:id="rId12" imgW="622080" imgH="393480" progId="Equation.DSMT4">
                  <p:embed/>
                  <p:pic>
                    <p:nvPicPr>
                      <p:cNvPr id="20" name="Object 19" descr="Limit as x approaches 2 start fraction x plus 2 over x squared minus 4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244" y="3554471"/>
                        <a:ext cx="807385" cy="510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96D6DF-B312-466A-AEE7-7C0446718730}"/>
              </a:ext>
            </a:extLst>
          </p:cNvPr>
          <p:cNvSpPr txBox="1">
            <a:spLocks/>
          </p:cNvSpPr>
          <p:nvPr/>
        </p:nvSpPr>
        <p:spPr>
          <a:xfrm>
            <a:off x="448538" y="4595593"/>
            <a:ext cx="297852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At this stage we can write.</a:t>
            </a:r>
            <a:endParaRPr lang="en-IN" sz="2000"/>
          </a:p>
        </p:txBody>
      </p:sp>
      <p:graphicFrame>
        <p:nvGraphicFramePr>
          <p:cNvPr id="18" name="Object 17" descr="Limit as x approaches 2 start fraction x plus 2 over x squared minus 4 end fraction.">
            <a:extLst>
              <a:ext uri="{FF2B5EF4-FFF2-40B4-BE49-F238E27FC236}">
                <a16:creationId xmlns:a16="http://schemas.microsoft.com/office/drawing/2014/main" id="{C61A2576-B391-44B9-8406-C9B6E907B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906003"/>
              </p:ext>
            </p:extLst>
          </p:nvPr>
        </p:nvGraphicFramePr>
        <p:xfrm>
          <a:off x="3547626" y="4507403"/>
          <a:ext cx="768199" cy="48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9" name="Equation" r:id="rId14" imgW="622080" imgH="393480" progId="Equation.DSMT4">
                  <p:embed/>
                </p:oleObj>
              </mc:Choice>
              <mc:Fallback>
                <p:oleObj name="Equation" r:id="rId14" imgW="622080" imgH="393480" progId="Equation.DSMT4">
                  <p:embed/>
                  <p:pic>
                    <p:nvPicPr>
                      <p:cNvPr id="23" name="Object 22" descr="Limit as x approaches 2 start fraction x plus 2 over x squared minus 4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626" y="4507403"/>
                        <a:ext cx="768199" cy="485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D37F017-B10F-4BD7-9BA6-82B4971FE102}"/>
              </a:ext>
            </a:extLst>
          </p:cNvPr>
          <p:cNvSpPr txBox="1">
            <a:spLocks/>
          </p:cNvSpPr>
          <p:nvPr/>
        </p:nvSpPr>
        <p:spPr>
          <a:xfrm>
            <a:off x="4440223" y="4587312"/>
            <a:ext cx="172111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does not exist.</a:t>
            </a:r>
            <a:endParaRPr lang="en-IN" sz="200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33095AB-C779-40BE-9025-9E299E4C878C}"/>
              </a:ext>
            </a:extLst>
          </p:cNvPr>
          <p:cNvSpPr txBox="1">
            <a:spLocks/>
          </p:cNvSpPr>
          <p:nvPr/>
        </p:nvSpPr>
        <p:spPr>
          <a:xfrm>
            <a:off x="429223" y="5101460"/>
            <a:ext cx="124040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Notice that</a:t>
            </a:r>
            <a:endParaRPr lang="en-IN" sz="2000"/>
          </a:p>
        </p:txBody>
      </p:sp>
      <p:graphicFrame>
        <p:nvGraphicFramePr>
          <p:cNvPr id="21" name="Object 20" descr="Calculation to simplify limit as x approaches 2 start fraction x plus 2 over x squared minus 4 end fraction.&#10;Long description is available in notes, press F6">
            <a:extLst>
              <a:ext uri="{FF2B5EF4-FFF2-40B4-BE49-F238E27FC236}">
                <a16:creationId xmlns:a16="http://schemas.microsoft.com/office/drawing/2014/main" id="{5DD191AC-070B-48CB-8340-77D8CE4FB8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200347"/>
              </p:ext>
            </p:extLst>
          </p:nvPr>
        </p:nvGraphicFramePr>
        <p:xfrm>
          <a:off x="1810722" y="4994990"/>
          <a:ext cx="32432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0" name="Equation" r:id="rId16" imgW="2425680" imgH="419040" progId="Equation.DSMT4">
                  <p:embed/>
                </p:oleObj>
              </mc:Choice>
              <mc:Fallback>
                <p:oleObj name="Equation" r:id="rId16" imgW="2425680" imgH="419040" progId="Equation.DSMT4">
                  <p:embed/>
                  <p:pic>
                    <p:nvPicPr>
                      <p:cNvPr id="26" name="Object 25" descr="Calculation to simplify limit as x approaches 2 start fraction x plus 2 over x squared minus 4 end fraction.&#10;Long description is available in notes, press F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722" y="4994990"/>
                        <a:ext cx="324326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6472248-0B99-4006-8C87-D1350A8E3D0E}"/>
              </a:ext>
            </a:extLst>
          </p:cNvPr>
          <p:cNvSpPr txBox="1">
            <a:spLocks/>
          </p:cNvSpPr>
          <p:nvPr/>
        </p:nvSpPr>
        <p:spPr>
          <a:xfrm>
            <a:off x="398462" y="5689992"/>
            <a:ext cx="73694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Since</a:t>
            </a:r>
            <a:endParaRPr lang="en-IN" sz="2000"/>
          </a:p>
        </p:txBody>
      </p:sp>
      <p:graphicFrame>
        <p:nvGraphicFramePr>
          <p:cNvPr id="23" name="Object 22" descr="Limit as x approaches 2 super positive start fraction 1 over x minus 2 end fraction.">
            <a:extLst>
              <a:ext uri="{FF2B5EF4-FFF2-40B4-BE49-F238E27FC236}">
                <a16:creationId xmlns:a16="http://schemas.microsoft.com/office/drawing/2014/main" id="{9B3F9E0C-ED55-482B-976A-436197F29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228407"/>
              </p:ext>
            </p:extLst>
          </p:nvPr>
        </p:nvGraphicFramePr>
        <p:xfrm>
          <a:off x="1265936" y="5605033"/>
          <a:ext cx="987136" cy="47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1" name="Equation" r:id="rId18" imgW="812520" imgH="393480" progId="Equation.DSMT4">
                  <p:embed/>
                </p:oleObj>
              </mc:Choice>
              <mc:Fallback>
                <p:oleObj name="Equation" r:id="rId18" imgW="812520" imgH="393480" progId="Equation.DSMT4">
                  <p:embed/>
                  <p:pic>
                    <p:nvPicPr>
                      <p:cNvPr id="28" name="Object 27" descr="Limit as x approaches 2 super positive start fraction 1 over x minus 2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936" y="5605033"/>
                        <a:ext cx="987136" cy="477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EE94002-94F1-42A9-AF84-13B47CC1908A}"/>
              </a:ext>
            </a:extLst>
          </p:cNvPr>
          <p:cNvSpPr txBox="1">
            <a:spLocks/>
          </p:cNvSpPr>
          <p:nvPr/>
        </p:nvSpPr>
        <p:spPr>
          <a:xfrm>
            <a:off x="2366553" y="5671965"/>
            <a:ext cx="50857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and</a:t>
            </a:r>
            <a:endParaRPr lang="en-IN" sz="2000"/>
          </a:p>
        </p:txBody>
      </p:sp>
      <p:graphicFrame>
        <p:nvGraphicFramePr>
          <p:cNvPr id="25" name="Object 24" descr="Limit as x approaches 2 super negative start fraction 1 over x minus 2 end fraction equals negative infinity comma limit as x approaches 2 start fraction 1 over x minus 2 end fraction.">
            <a:extLst>
              <a:ext uri="{FF2B5EF4-FFF2-40B4-BE49-F238E27FC236}">
                <a16:creationId xmlns:a16="http://schemas.microsoft.com/office/drawing/2014/main" id="{453DF6CC-AFA7-4585-A49E-461526001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019598"/>
              </p:ext>
            </p:extLst>
          </p:nvPr>
        </p:nvGraphicFramePr>
        <p:xfrm>
          <a:off x="2927958" y="5570993"/>
          <a:ext cx="1864591" cy="47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2" name="Equation" r:id="rId20" imgW="1536480" imgH="393480" progId="Equation.DSMT4">
                  <p:embed/>
                </p:oleObj>
              </mc:Choice>
              <mc:Fallback>
                <p:oleObj name="Equation" r:id="rId20" imgW="1536480" imgH="393480" progId="Equation.DSMT4">
                  <p:embed/>
                  <p:pic>
                    <p:nvPicPr>
                      <p:cNvPr id="30" name="Object 29" descr="Limit as x approaches 2 super negative start fraction 1 over x minus 2 end fraction equals negative infinity comma limit as x approaches 2 start fraction 1 over x minus 2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958" y="5570993"/>
                        <a:ext cx="1864591" cy="477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4FA3449-B22D-4CBF-9497-E0485D3807D0}"/>
              </a:ext>
            </a:extLst>
          </p:cNvPr>
          <p:cNvSpPr txBox="1">
            <a:spLocks/>
          </p:cNvSpPr>
          <p:nvPr/>
        </p:nvSpPr>
        <p:spPr>
          <a:xfrm>
            <a:off x="4913139" y="5644547"/>
            <a:ext cx="109809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is neither</a:t>
            </a:r>
            <a:endParaRPr lang="en-IN" sz="2000"/>
          </a:p>
        </p:txBody>
      </p:sp>
      <p:graphicFrame>
        <p:nvGraphicFramePr>
          <p:cNvPr id="27" name="Object 26" descr="Infinity.">
            <a:extLst>
              <a:ext uri="{FF2B5EF4-FFF2-40B4-BE49-F238E27FC236}">
                <a16:creationId xmlns:a16="http://schemas.microsoft.com/office/drawing/2014/main" id="{CB91AF67-2E1F-4A02-8656-A65F0491AD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322893"/>
              </p:ext>
            </p:extLst>
          </p:nvPr>
        </p:nvGraphicFramePr>
        <p:xfrm>
          <a:off x="6126743" y="5745323"/>
          <a:ext cx="235911" cy="19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3" name="Equation" r:id="rId22" imgW="152280" imgH="126720" progId="Equation.DSMT4">
                  <p:embed/>
                </p:oleObj>
              </mc:Choice>
              <mc:Fallback>
                <p:oleObj name="Equation" r:id="rId22" imgW="152280" imgH="126720" progId="Equation.DSMT4">
                  <p:embed/>
                  <p:pic>
                    <p:nvPicPr>
                      <p:cNvPr id="34" name="Object 33" descr="Infinity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743" y="5745323"/>
                        <a:ext cx="235911" cy="197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444D0FF6-F1D9-4AE9-A22A-2379668AA66E}"/>
              </a:ext>
            </a:extLst>
          </p:cNvPr>
          <p:cNvSpPr txBox="1">
            <a:spLocks/>
          </p:cNvSpPr>
          <p:nvPr/>
        </p:nvSpPr>
        <p:spPr>
          <a:xfrm>
            <a:off x="6485073" y="5682137"/>
            <a:ext cx="537852" cy="3077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nor</a:t>
            </a:r>
            <a:endParaRPr lang="en-IN" sz="2000"/>
          </a:p>
        </p:txBody>
      </p:sp>
      <p:graphicFrame>
        <p:nvGraphicFramePr>
          <p:cNvPr id="29" name="Object 28" descr="Negative infinity.">
            <a:extLst>
              <a:ext uri="{FF2B5EF4-FFF2-40B4-BE49-F238E27FC236}">
                <a16:creationId xmlns:a16="http://schemas.microsoft.com/office/drawing/2014/main" id="{0B53C232-EADF-45C9-9E53-3CEBEE163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726016"/>
              </p:ext>
            </p:extLst>
          </p:nvPr>
        </p:nvGraphicFramePr>
        <p:xfrm>
          <a:off x="7073861" y="5741846"/>
          <a:ext cx="351866" cy="193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4" name="Equation" r:id="rId24" imgW="253800" imgH="139680" progId="Equation.DSMT4">
                  <p:embed/>
                </p:oleObj>
              </mc:Choice>
              <mc:Fallback>
                <p:oleObj name="Equation" r:id="rId24" imgW="253800" imgH="139680" progId="Equation.DSMT4">
                  <p:embed/>
                  <p:pic>
                    <p:nvPicPr>
                      <p:cNvPr id="32" name="Object 31" descr="Negative infinity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861" y="5741846"/>
                        <a:ext cx="351866" cy="193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2A81CB4-6AF7-459C-B874-7C88625EB644}"/>
              </a:ext>
            </a:extLst>
          </p:cNvPr>
          <p:cNvSpPr txBox="1">
            <a:spLocks/>
          </p:cNvSpPr>
          <p:nvPr/>
        </p:nvSpPr>
        <p:spPr>
          <a:xfrm>
            <a:off x="395286" y="4153045"/>
            <a:ext cx="83800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Solution: Here we are dividing numbers near 4 by numbers near 0.</a:t>
            </a:r>
            <a:endParaRPr lang="en-IN" sz="2000"/>
          </a:p>
        </p:txBody>
      </p:sp>
    </p:spTree>
    <p:extLst>
      <p:ext uri="{BB962C8B-B14F-4D97-AF65-F5344CB8AC3E}">
        <p14:creationId xmlns:p14="http://schemas.microsoft.com/office/powerpoint/2010/main" val="209131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82C7AF-4576-4DD7-8FFE-6118C835EA8E}"/>
              </a:ext>
            </a:extLst>
          </p:cNvPr>
          <p:cNvSpPr/>
          <p:nvPr/>
        </p:nvSpPr>
        <p:spPr>
          <a:xfrm>
            <a:off x="634165" y="164630"/>
            <a:ext cx="3731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C. Limits at Infinity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949F0A-D382-4F8C-ABA1-86D12B81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7" y="3711731"/>
            <a:ext cx="6592081" cy="735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8EC426-B03C-4085-8B7C-4AE6B783C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36" y="4400495"/>
            <a:ext cx="4437092" cy="539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28AEF3-19BF-4AD2-91B1-B4F335CB9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77" y="5057377"/>
            <a:ext cx="6119960" cy="1131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90323C-31BA-4516-AECC-5AB1BF0FC9E2}"/>
                  </a:ext>
                </a:extLst>
              </p:cNvPr>
              <p:cNvSpPr txBox="1"/>
              <p:nvPr/>
            </p:nvSpPr>
            <p:spPr>
              <a:xfrm>
                <a:off x="436522" y="669357"/>
                <a:ext cx="2195360" cy="3854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Remark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90323C-31BA-4516-AECC-5AB1BF0FC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2" y="669357"/>
                <a:ext cx="2195360" cy="385427"/>
              </a:xfrm>
              <a:prstGeom prst="rect">
                <a:avLst/>
              </a:prstGeom>
              <a:blipFill>
                <a:blip r:embed="rId6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EF07F2E-9A9A-4036-911E-8B843DA813DD}"/>
              </a:ext>
            </a:extLst>
          </p:cNvPr>
          <p:cNvSpPr/>
          <p:nvPr/>
        </p:nvSpPr>
        <p:spPr>
          <a:xfrm>
            <a:off x="114311" y="1179700"/>
            <a:ext cx="1039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888FED-74C6-4648-A27B-457C7BA69103}"/>
                  </a:ext>
                </a:extLst>
              </p:cNvPr>
              <p:cNvSpPr txBox="1"/>
              <p:nvPr/>
            </p:nvSpPr>
            <p:spPr>
              <a:xfrm>
                <a:off x="634165" y="1355563"/>
                <a:ext cx="1435265" cy="55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)     </m:t>
                              </m:r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888FED-74C6-4648-A27B-457C7BA69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65" y="1355563"/>
                <a:ext cx="1435265" cy="5564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45BDE9-26FB-4668-BB3B-02C5ABEE9DC7}"/>
                  </a:ext>
                </a:extLst>
              </p:cNvPr>
              <p:cNvSpPr txBox="1"/>
              <p:nvPr/>
            </p:nvSpPr>
            <p:spPr>
              <a:xfrm>
                <a:off x="634165" y="2151214"/>
                <a:ext cx="1710276" cy="449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)   </m:t>
                              </m:r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45BDE9-26FB-4668-BB3B-02C5ABEE9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65" y="2151214"/>
                <a:ext cx="1710276" cy="4495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6344AC-AD4B-4D14-922A-51F393A1565D}"/>
                  </a:ext>
                </a:extLst>
              </p:cNvPr>
              <p:cNvSpPr txBox="1"/>
              <p:nvPr/>
            </p:nvSpPr>
            <p:spPr>
              <a:xfrm>
                <a:off x="2344441" y="2221683"/>
                <a:ext cx="1949444" cy="308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6344AC-AD4B-4D14-922A-51F393A15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441" y="2221683"/>
                <a:ext cx="1949444" cy="3086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50E66C-CB9B-4D4A-86F6-8C52B3E4E772}"/>
                  </a:ext>
                </a:extLst>
              </p:cNvPr>
              <p:cNvSpPr txBox="1"/>
              <p:nvPr/>
            </p:nvSpPr>
            <p:spPr>
              <a:xfrm>
                <a:off x="638121" y="3164794"/>
                <a:ext cx="1835887" cy="398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50E66C-CB9B-4D4A-86F6-8C52B3E4E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21" y="3164794"/>
                <a:ext cx="1835887" cy="3985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1B90E7-E5C8-42D3-8EE7-CFE2CA28FB75}"/>
                  </a:ext>
                </a:extLst>
              </p:cNvPr>
              <p:cNvSpPr txBox="1"/>
              <p:nvPr/>
            </p:nvSpPr>
            <p:spPr>
              <a:xfrm>
                <a:off x="2474008" y="3146270"/>
                <a:ext cx="1949443" cy="308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1B90E7-E5C8-42D3-8EE7-CFE2CA28F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08" y="3146270"/>
                <a:ext cx="1949443" cy="3086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1D373D-F08A-4A47-94DD-DB9FE90EE4BE}"/>
                  </a:ext>
                </a:extLst>
              </p:cNvPr>
              <p:cNvSpPr txBox="1"/>
              <p:nvPr/>
            </p:nvSpPr>
            <p:spPr>
              <a:xfrm>
                <a:off x="334652" y="787137"/>
                <a:ext cx="2343590" cy="366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1D373D-F08A-4A47-94DD-DB9FE90EE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52" y="787137"/>
                <a:ext cx="2343590" cy="366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8CDEF5-F4A1-441C-BB25-D2AC3BE690C4}"/>
                  </a:ext>
                </a:extLst>
              </p:cNvPr>
              <p:cNvSpPr txBox="1"/>
              <p:nvPr/>
            </p:nvSpPr>
            <p:spPr>
              <a:xfrm>
                <a:off x="2678242" y="787137"/>
                <a:ext cx="1100686" cy="366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8CDEF5-F4A1-441C-BB25-D2AC3BE69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242" y="787137"/>
                <a:ext cx="1100686" cy="366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6569AC-4196-4CF1-B021-64E53667D934}"/>
                  </a:ext>
                </a:extLst>
              </p:cNvPr>
              <p:cNvSpPr txBox="1"/>
              <p:nvPr/>
            </p:nvSpPr>
            <p:spPr>
              <a:xfrm>
                <a:off x="3778928" y="787137"/>
                <a:ext cx="873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∞=∞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6569AC-4196-4CF1-B021-64E53667D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928" y="787137"/>
                <a:ext cx="873637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60F9EE-AA78-4926-8B4A-E7CB82D6133A}"/>
                  </a:ext>
                </a:extLst>
              </p:cNvPr>
              <p:cNvSpPr txBox="1"/>
              <p:nvPr/>
            </p:nvSpPr>
            <p:spPr>
              <a:xfrm>
                <a:off x="334652" y="1432859"/>
                <a:ext cx="2831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b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−5=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60F9EE-AA78-4926-8B4A-E7CB82D61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52" y="1432859"/>
                <a:ext cx="2831609" cy="276999"/>
              </a:xfrm>
              <a:prstGeom prst="rect">
                <a:avLst/>
              </a:prstGeom>
              <a:blipFill>
                <a:blip r:embed="rId6"/>
                <a:stretch>
                  <a:fillRect l="-3879" t="-2000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735659-5347-4CB9-9073-068B531C3D62}"/>
                  </a:ext>
                </a:extLst>
              </p:cNvPr>
              <p:cNvSpPr txBox="1"/>
              <p:nvPr/>
            </p:nvSpPr>
            <p:spPr>
              <a:xfrm>
                <a:off x="3115060" y="1377138"/>
                <a:ext cx="1273810" cy="366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735659-5347-4CB9-9073-068B531C3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060" y="1377138"/>
                <a:ext cx="1273810" cy="366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B7B7BC-6F6A-4D29-B649-908541258EB7}"/>
                  </a:ext>
                </a:extLst>
              </p:cNvPr>
              <p:cNvSpPr txBox="1"/>
              <p:nvPr/>
            </p:nvSpPr>
            <p:spPr>
              <a:xfrm>
                <a:off x="4388870" y="1347459"/>
                <a:ext cx="1219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∞=−∞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B7B7BC-6F6A-4D29-B649-90854125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70" y="1347459"/>
                <a:ext cx="1219886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7CB359-D363-4CFB-A924-20D36ED387EE}"/>
                  </a:ext>
                </a:extLst>
              </p:cNvPr>
              <p:cNvSpPr txBox="1"/>
              <p:nvPr/>
            </p:nvSpPr>
            <p:spPr>
              <a:xfrm>
                <a:off x="317545" y="2117888"/>
                <a:ext cx="27113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c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−5=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7CB359-D363-4CFB-A924-20D36ED3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45" y="2117888"/>
                <a:ext cx="2711383" cy="276999"/>
              </a:xfrm>
              <a:prstGeom prst="rect">
                <a:avLst/>
              </a:prstGeom>
              <a:blipFill>
                <a:blip r:embed="rId9"/>
                <a:stretch>
                  <a:fillRect l="-4045" t="-1956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F8ABB2-F013-45B0-8F06-CD7337205886}"/>
                  </a:ext>
                </a:extLst>
              </p:cNvPr>
              <p:cNvSpPr txBox="1"/>
              <p:nvPr/>
            </p:nvSpPr>
            <p:spPr>
              <a:xfrm>
                <a:off x="3057305" y="2117888"/>
                <a:ext cx="1655325" cy="366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F8ABB2-F013-45B0-8F06-CD7337205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305" y="2117888"/>
                <a:ext cx="1655325" cy="3661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AA27F79-295F-4A9C-BA24-7F3E339170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854" y="3481051"/>
            <a:ext cx="7934325" cy="18002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952512-F4C3-4105-AECC-1BA7F8282DD5}"/>
              </a:ext>
            </a:extLst>
          </p:cNvPr>
          <p:cNvSpPr/>
          <p:nvPr/>
        </p:nvSpPr>
        <p:spPr>
          <a:xfrm>
            <a:off x="248583" y="5236248"/>
            <a:ext cx="1092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Example: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FA3506-9C72-4D18-BB8F-0AEB88563F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235" y="5737488"/>
            <a:ext cx="2419350" cy="666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5D99E4-FEBF-4DC8-9B95-6F0D1CA105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583" y="2845113"/>
            <a:ext cx="4543425" cy="4000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04CC6-2701-4125-90C6-8AF0394F97C8}"/>
              </a:ext>
            </a:extLst>
          </p:cNvPr>
          <p:cNvSpPr/>
          <p:nvPr/>
        </p:nvSpPr>
        <p:spPr>
          <a:xfrm>
            <a:off x="248824" y="-16441"/>
            <a:ext cx="1777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FA3"/>
                </a:solidFill>
              </a:rPr>
              <a:t>Example 3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57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FE1D04-15B8-4A64-8BD4-E77BF30C8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58" y="323850"/>
            <a:ext cx="3067050" cy="723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7D81F3-FFBB-4410-A069-85FBF7486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63" y="1322208"/>
            <a:ext cx="2438400" cy="895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400045-81ED-4538-8B6B-0554E9B36A64}"/>
                  </a:ext>
                </a:extLst>
              </p:cNvPr>
              <p:cNvSpPr txBox="1"/>
              <p:nvPr/>
            </p:nvSpPr>
            <p:spPr>
              <a:xfrm>
                <a:off x="3120272" y="1322208"/>
                <a:ext cx="863441" cy="617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400045-81ED-4538-8B6B-0554E9B36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272" y="1322208"/>
                <a:ext cx="863441" cy="617605"/>
              </a:xfrm>
              <a:prstGeom prst="rect">
                <a:avLst/>
              </a:prstGeom>
              <a:blipFill>
                <a:blip r:embed="rId5"/>
                <a:stretch>
                  <a:fillRect r="-3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63CF21-47D3-4F9A-9612-CF19A2C30F11}"/>
                  </a:ext>
                </a:extLst>
              </p:cNvPr>
              <p:cNvSpPr txBox="1"/>
              <p:nvPr/>
            </p:nvSpPr>
            <p:spPr>
              <a:xfrm>
                <a:off x="4441595" y="1322207"/>
                <a:ext cx="863441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63CF21-47D3-4F9A-9612-CF19A2C30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595" y="1322207"/>
                <a:ext cx="863441" cy="576183"/>
              </a:xfrm>
              <a:prstGeom prst="rect">
                <a:avLst/>
              </a:prstGeom>
              <a:blipFill>
                <a:blip r:embed="rId6"/>
                <a:stretch>
                  <a:fillRect r="-21986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E44CA3-033D-4FC3-8FB9-881E82B3D6A2}"/>
                  </a:ext>
                </a:extLst>
              </p:cNvPr>
              <p:cNvSpPr txBox="1"/>
              <p:nvPr/>
            </p:nvSpPr>
            <p:spPr>
              <a:xfrm>
                <a:off x="5638685" y="1492884"/>
                <a:ext cx="248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E44CA3-033D-4FC3-8FB9-881E82B3D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685" y="1492884"/>
                <a:ext cx="248466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084DEC-E175-4741-9123-3B3A5F2C0940}"/>
                  </a:ext>
                </a:extLst>
              </p:cNvPr>
              <p:cNvSpPr txBox="1"/>
              <p:nvPr/>
            </p:nvSpPr>
            <p:spPr>
              <a:xfrm>
                <a:off x="502763" y="2342561"/>
                <a:ext cx="2979662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084DEC-E175-4741-9123-3B3A5F2C0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63" y="2342561"/>
                <a:ext cx="2979662" cy="6176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F6AC86-D20E-4C35-BACD-32E333E66C05}"/>
                  </a:ext>
                </a:extLst>
              </p:cNvPr>
              <p:cNvSpPr txBox="1"/>
              <p:nvPr/>
            </p:nvSpPr>
            <p:spPr>
              <a:xfrm>
                <a:off x="3578154" y="2342560"/>
                <a:ext cx="863441" cy="617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F6AC86-D20E-4C35-BACD-32E333E66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154" y="2342560"/>
                <a:ext cx="863441" cy="617605"/>
              </a:xfrm>
              <a:prstGeom prst="rect">
                <a:avLst/>
              </a:prstGeom>
              <a:blipFill>
                <a:blip r:embed="rId9"/>
                <a:stretch>
                  <a:fillRect r="-47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009923-A8AB-43FC-843D-FC3364A3D8C9}"/>
                  </a:ext>
                </a:extLst>
              </p:cNvPr>
              <p:cNvSpPr txBox="1"/>
              <p:nvPr/>
            </p:nvSpPr>
            <p:spPr>
              <a:xfrm>
                <a:off x="4899477" y="2342560"/>
                <a:ext cx="863441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009923-A8AB-43FC-843D-FC3364A3D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477" y="2342560"/>
                <a:ext cx="863441" cy="576183"/>
              </a:xfrm>
              <a:prstGeom prst="rect">
                <a:avLst/>
              </a:prstGeom>
              <a:blipFill>
                <a:blip r:embed="rId10"/>
                <a:stretch>
                  <a:fillRect r="-94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BFE067B-47A9-49E9-B1EC-2C625347D3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44" y="3312344"/>
            <a:ext cx="3924300" cy="400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4F5274-D929-4113-A70B-F35412F548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495" y="4115061"/>
            <a:ext cx="8458200" cy="352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16F86E-4831-4E5E-BCD7-9E7AE874EA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514" y="4812666"/>
            <a:ext cx="8458200" cy="552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29773A-ABB0-440A-8FF5-BABD6321D7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783" y="5233900"/>
            <a:ext cx="3457575" cy="1047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8F2A52-C1A1-486E-8CBB-50ADDEAEC0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27160" y="6391275"/>
            <a:ext cx="2686050" cy="466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CF99C4-8FC4-4CC7-85FD-5C29AE74AB77}"/>
                  </a:ext>
                </a:extLst>
              </p:cNvPr>
              <p:cNvSpPr txBox="1"/>
              <p:nvPr/>
            </p:nvSpPr>
            <p:spPr>
              <a:xfrm>
                <a:off x="7453738" y="6190995"/>
                <a:ext cx="1465145" cy="400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CF99C4-8FC4-4CC7-85FD-5C29AE74A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738" y="6190995"/>
                <a:ext cx="1465145" cy="400559"/>
              </a:xfrm>
              <a:prstGeom prst="rect">
                <a:avLst/>
              </a:prstGeom>
              <a:blipFill>
                <a:blip r:embed="rId16"/>
                <a:stretch>
                  <a:fillRect l="-2917" r="-333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5FBB07F3-B077-4688-8CF4-77A4DDDF34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3233" y="6296283"/>
            <a:ext cx="29051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A15A31-C88E-4A29-9C69-E5B1B0D77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43" y="377906"/>
            <a:ext cx="2066925" cy="733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F99E10-DFC5-4273-A345-C0FBA95EB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191" y="416005"/>
            <a:ext cx="2609850" cy="65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B539A1-5F59-45BE-B89E-F816E4B09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398" y="463631"/>
            <a:ext cx="2905125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75225-200E-4873-BF15-9F2F3ABDA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8721" y="1016081"/>
            <a:ext cx="3000375" cy="466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BEC5E7-54F6-49A7-9E34-3562DA6EE6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904" y="1458798"/>
            <a:ext cx="5000625" cy="1857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09FDAA-1EE2-4BE1-92ED-030535715393}"/>
                  </a:ext>
                </a:extLst>
              </p:cNvPr>
              <p:cNvSpPr txBox="1"/>
              <p:nvPr/>
            </p:nvSpPr>
            <p:spPr>
              <a:xfrm>
                <a:off x="386843" y="3429000"/>
                <a:ext cx="3804503" cy="713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  <m:d>
                            <m:d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pt-BR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09FDAA-1EE2-4BE1-92ED-030535715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43" y="3429000"/>
                <a:ext cx="3804503" cy="71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700985-08AE-4C75-A8D4-CB843AA1850A}"/>
                  </a:ext>
                </a:extLst>
              </p:cNvPr>
              <p:cNvSpPr txBox="1"/>
              <p:nvPr/>
            </p:nvSpPr>
            <p:spPr>
              <a:xfrm>
                <a:off x="4309965" y="3367008"/>
                <a:ext cx="2149050" cy="67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700985-08AE-4C75-A8D4-CB843AA18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65" y="3367008"/>
                <a:ext cx="2149050" cy="6751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AE608D-952B-4B04-9151-D8634784C07C}"/>
                  </a:ext>
                </a:extLst>
              </p:cNvPr>
              <p:cNvSpPr txBox="1"/>
              <p:nvPr/>
            </p:nvSpPr>
            <p:spPr>
              <a:xfrm>
                <a:off x="6577634" y="3412244"/>
                <a:ext cx="2149050" cy="584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AE608D-952B-4B04-9151-D8634784C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34" y="3412244"/>
                <a:ext cx="2149050" cy="5846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226C17-327B-40A1-95DB-6E997283EF37}"/>
                  </a:ext>
                </a:extLst>
              </p:cNvPr>
              <p:cNvSpPr txBox="1"/>
              <p:nvPr/>
            </p:nvSpPr>
            <p:spPr>
              <a:xfrm>
                <a:off x="6709729" y="4077909"/>
                <a:ext cx="21490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Divided by |x|=x,  x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226C17-327B-40A1-95DB-6E997283E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729" y="4077909"/>
                <a:ext cx="2149049" cy="646331"/>
              </a:xfrm>
              <a:prstGeom prst="rect">
                <a:avLst/>
              </a:prstGeom>
              <a:blipFill>
                <a:blip r:embed="rId11"/>
                <a:stretch>
                  <a:fillRect l="-85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53FF6A-2F0E-4192-B818-D420485BEAC0}"/>
                  </a:ext>
                </a:extLst>
              </p:cNvPr>
              <p:cNvSpPr txBox="1"/>
              <p:nvPr/>
            </p:nvSpPr>
            <p:spPr>
              <a:xfrm>
                <a:off x="386843" y="4488471"/>
                <a:ext cx="2174698" cy="1074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53FF6A-2F0E-4192-B818-D420485BE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43" y="4488471"/>
                <a:ext cx="2174698" cy="10749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E98C18-831E-4FFD-AE15-E00A07F34DB5}"/>
                  </a:ext>
                </a:extLst>
              </p:cNvPr>
              <p:cNvSpPr txBox="1"/>
              <p:nvPr/>
            </p:nvSpPr>
            <p:spPr>
              <a:xfrm>
                <a:off x="2787191" y="4658153"/>
                <a:ext cx="2173095" cy="960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t-B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E98C18-831E-4FFD-AE15-E00A07F34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191" y="4658153"/>
                <a:ext cx="2173095" cy="9609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FF723B-2D69-4E87-AC66-9BCD2E753B80}"/>
                  </a:ext>
                </a:extLst>
              </p:cNvPr>
              <p:cNvSpPr txBox="1"/>
              <p:nvPr/>
            </p:nvSpPr>
            <p:spPr>
              <a:xfrm>
                <a:off x="5058621" y="4545441"/>
                <a:ext cx="2044470" cy="960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BR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FF723B-2D69-4E87-AC66-9BCD2E753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621" y="4545441"/>
                <a:ext cx="2044470" cy="9609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490B73-CB50-42AA-96AC-EFCE4B5F5FC8}"/>
                  </a:ext>
                </a:extLst>
              </p:cNvPr>
              <p:cNvSpPr txBox="1"/>
              <p:nvPr/>
            </p:nvSpPr>
            <p:spPr>
              <a:xfrm>
                <a:off x="7201426" y="4566364"/>
                <a:ext cx="1377878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1+0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490B73-CB50-42AA-96AC-EFCE4B5F5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426" y="4566364"/>
                <a:ext cx="1377878" cy="5722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EF1B3D-D1D6-46D2-A4B9-09AC4A340CDB}"/>
                  </a:ext>
                </a:extLst>
              </p:cNvPr>
              <p:cNvSpPr txBox="1"/>
              <p:nvPr/>
            </p:nvSpPr>
            <p:spPr>
              <a:xfrm>
                <a:off x="8677639" y="4596181"/>
                <a:ext cx="18113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EF1B3D-D1D6-46D2-A4B9-09AC4A340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639" y="4596181"/>
                <a:ext cx="181139" cy="518604"/>
              </a:xfrm>
              <a:prstGeom prst="rect">
                <a:avLst/>
              </a:prstGeom>
              <a:blipFill>
                <a:blip r:embed="rId16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7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D6BB3F-AE86-4CBE-AD4E-783E46FC9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4" y="112751"/>
            <a:ext cx="4821121" cy="5320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BCCFCF-068E-401A-AE5F-B6A775B3E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91044"/>
            <a:ext cx="4331556" cy="2519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22628D-084D-4E03-8F6B-E7EC4FA80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255" y="5042294"/>
            <a:ext cx="5210970" cy="11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49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207259-77A9-4591-BC77-514F18DC6B75}"/>
              </a:ext>
            </a:extLst>
          </p:cNvPr>
          <p:cNvSpPr/>
          <p:nvPr/>
        </p:nvSpPr>
        <p:spPr>
          <a:xfrm>
            <a:off x="308810" y="276730"/>
            <a:ext cx="2473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10.3 Continuity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4EA1D-6825-4669-9BE2-61C2E76BA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2" y="753555"/>
            <a:ext cx="8811803" cy="1623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526CA0-19CD-4B55-AE6A-90C452ABD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2594"/>
            <a:ext cx="8941488" cy="1355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C69C86-2327-4C05-872D-9CE38E2A6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7" y="4231639"/>
            <a:ext cx="8941488" cy="5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3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DC8B-F3C7-4C93-9CF9-28A7B754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85" y="908804"/>
            <a:ext cx="6292454" cy="415498"/>
          </a:xfrm>
        </p:spPr>
        <p:txBody>
          <a:bodyPr anchor="ctr">
            <a:spAutoFit/>
          </a:bodyPr>
          <a:lstStyle/>
          <a:p>
            <a:r>
              <a:rPr lang="en-US" dirty="0"/>
              <a:t>Chapter Objectives</a:t>
            </a:r>
            <a:endParaRPr lang="en-US" sz="21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3F24D-D61E-4F01-B40A-CEB702444A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9465" y="1536181"/>
            <a:ext cx="6292454" cy="1492716"/>
          </a:xfr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To study limits and their basic properties.</a:t>
            </a:r>
          </a:p>
          <a:p>
            <a:r>
              <a:rPr lang="en-US" dirty="0"/>
              <a:t>To study one-sided limits, infinite limits, and limits at infinity.</a:t>
            </a:r>
          </a:p>
          <a:p>
            <a:r>
              <a:rPr lang="en-US" dirty="0"/>
              <a:t>To study continuity and to find points of discontinuity for a function.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A12F0E-5335-47C3-865E-CE60CA4C96C2}"/>
              </a:ext>
            </a:extLst>
          </p:cNvPr>
          <p:cNvSpPr txBox="1">
            <a:spLocks/>
          </p:cNvSpPr>
          <p:nvPr/>
        </p:nvSpPr>
        <p:spPr>
          <a:xfrm>
            <a:off x="110285" y="2280997"/>
            <a:ext cx="6292454" cy="12464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spAutoFit/>
          </a:bodyPr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kern="1200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Chapter Outline</a:t>
            </a:r>
            <a:endParaRPr lang="en-US" sz="2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67EAC8-9895-4625-A1D3-D2FE99173830}"/>
              </a:ext>
            </a:extLst>
          </p:cNvPr>
          <p:cNvSpPr/>
          <p:nvPr/>
        </p:nvSpPr>
        <p:spPr>
          <a:xfrm>
            <a:off x="1380163" y="36972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007FA3"/>
                </a:solidFill>
                <a:sym typeface="Times New Roman"/>
              </a:rPr>
              <a:t>10.1</a:t>
            </a:r>
            <a:r>
              <a:rPr lang="en-US" sz="1800" dirty="0">
                <a:sym typeface="Times New Roman"/>
              </a:rPr>
              <a:t> Limits</a:t>
            </a:r>
          </a:p>
          <a:p>
            <a:r>
              <a:rPr lang="en-US" sz="1800" b="1" dirty="0">
                <a:solidFill>
                  <a:srgbClr val="007FA3"/>
                </a:solidFill>
                <a:sym typeface="Times New Roman"/>
              </a:rPr>
              <a:t>10.2</a:t>
            </a:r>
            <a:r>
              <a:rPr lang="en-US" sz="1800" dirty="0">
                <a:sym typeface="Times New Roman"/>
              </a:rPr>
              <a:t> Limits (Continued)</a:t>
            </a:r>
          </a:p>
          <a:p>
            <a:r>
              <a:rPr lang="en-US" sz="1800" b="1" dirty="0">
                <a:solidFill>
                  <a:srgbClr val="007FA3"/>
                </a:solidFill>
                <a:sym typeface="Times New Roman"/>
              </a:rPr>
              <a:t>10.3</a:t>
            </a:r>
            <a:r>
              <a:rPr lang="en-US" sz="1800" dirty="0">
                <a:sym typeface="Times New Roman"/>
              </a:rPr>
              <a:t> Continuity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41F11D-3B13-4482-90F0-EE932C6E661C}"/>
              </a:ext>
            </a:extLst>
          </p:cNvPr>
          <p:cNvSpPr/>
          <p:nvPr/>
        </p:nvSpPr>
        <p:spPr>
          <a:xfrm>
            <a:off x="1229434" y="256320"/>
            <a:ext cx="55034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+mn-lt"/>
              </a:rPr>
              <a:t>Chapter 10: </a:t>
            </a:r>
            <a:r>
              <a:rPr lang="en-IN" sz="2800" dirty="0">
                <a:solidFill>
                  <a:schemeClr val="tx1"/>
                </a:solidFill>
                <a:latin typeface="+mn-lt"/>
              </a:rPr>
              <a:t>Limits and Continuity</a:t>
            </a:r>
          </a:p>
          <a:p>
            <a:pPr mar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0281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15C986-3745-4C82-BBF5-E1C5540FB32D}"/>
              </a:ext>
            </a:extLst>
          </p:cNvPr>
          <p:cNvSpPr txBox="1">
            <a:spLocks/>
          </p:cNvSpPr>
          <p:nvPr/>
        </p:nvSpPr>
        <p:spPr>
          <a:xfrm>
            <a:off x="429577" y="1699921"/>
            <a:ext cx="201136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lphaLcPeriod"/>
            </a:pPr>
            <a:r>
              <a:rPr lang="en-US" sz="2400"/>
              <a:t>Show that</a:t>
            </a:r>
          </a:p>
        </p:txBody>
      </p:sp>
      <p:graphicFrame>
        <p:nvGraphicFramePr>
          <p:cNvPr id="3" name="Object 2" descr="f open parentheses x close parentheses equal to 5 ">
            <a:extLst>
              <a:ext uri="{FF2B5EF4-FFF2-40B4-BE49-F238E27FC236}">
                <a16:creationId xmlns:a16="http://schemas.microsoft.com/office/drawing/2014/main" id="{293F00F3-B9F3-4A06-9E71-940BA1D25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247212"/>
              </p:ext>
            </p:extLst>
          </p:nvPr>
        </p:nvGraphicFramePr>
        <p:xfrm>
          <a:off x="2379965" y="1761652"/>
          <a:ext cx="811378" cy="27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4" name="Equation" r:id="rId4" imgW="609480" imgH="203040" progId="Equation.DSMT4">
                  <p:embed/>
                </p:oleObj>
              </mc:Choice>
              <mc:Fallback>
                <p:oleObj name="Equation" r:id="rId4" imgW="609480" imgH="203040" progId="Equation.DSMT4">
                  <p:embed/>
                  <p:pic>
                    <p:nvPicPr>
                      <p:cNvPr id="34" name="Object 33" descr="f open parentheses x close parentheses equal to 5 ">
                        <a:extLst>
                          <a:ext uri="{FF2B5EF4-FFF2-40B4-BE49-F238E27FC236}">
                            <a16:creationId xmlns:a16="http://schemas.microsoft.com/office/drawing/2014/main" id="{5B8AE5FC-CC94-4485-B6FD-67BA068D25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79965" y="1761652"/>
                        <a:ext cx="811378" cy="27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E0CCAA-58C3-4FE2-8329-CBC00CA1DB6D}"/>
              </a:ext>
            </a:extLst>
          </p:cNvPr>
          <p:cNvSpPr txBox="1">
            <a:spLocks/>
          </p:cNvSpPr>
          <p:nvPr/>
        </p:nvSpPr>
        <p:spPr>
          <a:xfrm>
            <a:off x="3336289" y="1725267"/>
            <a:ext cx="25892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is continuous at 7.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E74B17-5B35-413F-AD25-B47215C34C30}"/>
              </a:ext>
            </a:extLst>
          </p:cNvPr>
          <p:cNvSpPr txBox="1">
            <a:spLocks/>
          </p:cNvSpPr>
          <p:nvPr/>
        </p:nvSpPr>
        <p:spPr>
          <a:xfrm>
            <a:off x="883943" y="2103202"/>
            <a:ext cx="201136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Solution: First,</a:t>
            </a:r>
          </a:p>
        </p:txBody>
      </p:sp>
      <p:graphicFrame>
        <p:nvGraphicFramePr>
          <p:cNvPr id="6" name="Object 5" descr="f open parentheses 7 close parentheses equal to 5 ">
            <a:extLst>
              <a:ext uri="{FF2B5EF4-FFF2-40B4-BE49-F238E27FC236}">
                <a16:creationId xmlns:a16="http://schemas.microsoft.com/office/drawing/2014/main" id="{20A1A6C6-652D-454D-940D-1A82D37EA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259855"/>
              </p:ext>
            </p:extLst>
          </p:nvPr>
        </p:nvGraphicFramePr>
        <p:xfrm>
          <a:off x="2874132" y="2175784"/>
          <a:ext cx="811378" cy="27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5" name="Equation" r:id="rId6" imgW="609480" imgH="203040" progId="Equation.DSMT4">
                  <p:embed/>
                </p:oleObj>
              </mc:Choice>
              <mc:Fallback>
                <p:oleObj name="Equation" r:id="rId6" imgW="609480" imgH="203040" progId="Equation.DSMT4">
                  <p:embed/>
                  <p:pic>
                    <p:nvPicPr>
                      <p:cNvPr id="35" name="Object 34" descr="f open parentheses 7 close parentheses equal to 5 ">
                        <a:extLst>
                          <a:ext uri="{FF2B5EF4-FFF2-40B4-BE49-F238E27FC236}">
                            <a16:creationId xmlns:a16="http://schemas.microsoft.com/office/drawing/2014/main" id="{73E6A116-0142-4696-BA69-29B98EEE26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74132" y="2175784"/>
                        <a:ext cx="811378" cy="27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CF8574-A30B-4BFD-AB05-AC42263979A2}"/>
              </a:ext>
            </a:extLst>
          </p:cNvPr>
          <p:cNvSpPr txBox="1">
            <a:spLocks/>
          </p:cNvSpPr>
          <p:nvPr/>
        </p:nvSpPr>
        <p:spPr>
          <a:xfrm>
            <a:off x="3790655" y="2092910"/>
            <a:ext cx="236932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so </a:t>
            </a:r>
            <a:r>
              <a:rPr lang="en-US" sz="2400" i="1" dirty="0"/>
              <a:t>f</a:t>
            </a:r>
            <a:r>
              <a:rPr lang="en-US" sz="2400" dirty="0"/>
              <a:t> is defined at</a:t>
            </a:r>
          </a:p>
        </p:txBody>
      </p:sp>
      <p:graphicFrame>
        <p:nvGraphicFramePr>
          <p:cNvPr id="8" name="Object 7" descr="x equal to 7 ">
            <a:extLst>
              <a:ext uri="{FF2B5EF4-FFF2-40B4-BE49-F238E27FC236}">
                <a16:creationId xmlns:a16="http://schemas.microsoft.com/office/drawing/2014/main" id="{07C49991-4300-4103-A2D2-807323F3B2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35449"/>
              </p:ext>
            </p:extLst>
          </p:nvPr>
        </p:nvGraphicFramePr>
        <p:xfrm>
          <a:off x="6207100" y="2169671"/>
          <a:ext cx="520383" cy="26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6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36" name="Object 35" descr="x equal to 7 ">
                        <a:extLst>
                          <a:ext uri="{FF2B5EF4-FFF2-40B4-BE49-F238E27FC236}">
                            <a16:creationId xmlns:a16="http://schemas.microsoft.com/office/drawing/2014/main" id="{843744BF-1544-4A34-B1E4-482A9EF5D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07100" y="2169671"/>
                        <a:ext cx="520383" cy="260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0023AA-AFE3-445F-B064-39A9FAB03ED1}"/>
              </a:ext>
            </a:extLst>
          </p:cNvPr>
          <p:cNvSpPr txBox="1">
            <a:spLocks/>
          </p:cNvSpPr>
          <p:nvPr/>
        </p:nvSpPr>
        <p:spPr>
          <a:xfrm>
            <a:off x="914432" y="2521266"/>
            <a:ext cx="124641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Second,</a:t>
            </a:r>
          </a:p>
        </p:txBody>
      </p:sp>
      <p:graphicFrame>
        <p:nvGraphicFramePr>
          <p:cNvPr id="10" name="Object 9" descr="Limit as x approaches 7 of f left parenthesis x right parenthesis equals limit as x approaches 7 of 5 equals 5.">
            <a:extLst>
              <a:ext uri="{FF2B5EF4-FFF2-40B4-BE49-F238E27FC236}">
                <a16:creationId xmlns:a16="http://schemas.microsoft.com/office/drawing/2014/main" id="{FB638DEA-DD3C-46F0-925F-F58322136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895809"/>
              </p:ext>
            </p:extLst>
          </p:nvPr>
        </p:nvGraphicFramePr>
        <p:xfrm>
          <a:off x="2193301" y="2554676"/>
          <a:ext cx="17843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7" name="Equation" r:id="rId10" imgW="1231560" imgH="266400" progId="Equation.DSMT4">
                  <p:embed/>
                </p:oleObj>
              </mc:Choice>
              <mc:Fallback>
                <p:oleObj name="Equation" r:id="rId10" imgW="1231560" imgH="266400" progId="Equation.DSMT4">
                  <p:embed/>
                  <p:pic>
                    <p:nvPicPr>
                      <p:cNvPr id="16" name="Object 15" descr="Limit as x approaches 7 of f left parenthesis x right parenthesis equals limit as x approaches 7 of 5 equals 5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301" y="2554676"/>
                        <a:ext cx="178435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2B2959-2F63-49A0-9F70-91CC8A4F3CB7}"/>
              </a:ext>
            </a:extLst>
          </p:cNvPr>
          <p:cNvSpPr txBox="1">
            <a:spLocks/>
          </p:cNvSpPr>
          <p:nvPr/>
        </p:nvSpPr>
        <p:spPr>
          <a:xfrm>
            <a:off x="4026638" y="2510673"/>
            <a:ext cx="2693082" cy="367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thus, </a:t>
            </a:r>
            <a:r>
              <a:rPr lang="en-US" sz="2400" i="1"/>
              <a:t>f</a:t>
            </a:r>
            <a:r>
              <a:rPr lang="en-US" sz="2400"/>
              <a:t> has a limit as</a:t>
            </a:r>
          </a:p>
        </p:txBody>
      </p:sp>
      <p:graphicFrame>
        <p:nvGraphicFramePr>
          <p:cNvPr id="12" name="Object 11" descr="x gives 7.">
            <a:extLst>
              <a:ext uri="{FF2B5EF4-FFF2-40B4-BE49-F238E27FC236}">
                <a16:creationId xmlns:a16="http://schemas.microsoft.com/office/drawing/2014/main" id="{595CE9C6-A9E2-4252-B021-5EB7EDB66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689920"/>
              </p:ext>
            </p:extLst>
          </p:nvPr>
        </p:nvGraphicFramePr>
        <p:xfrm>
          <a:off x="6834466" y="2493160"/>
          <a:ext cx="8413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8" name="Equation" r:id="rId12" imgW="431640" imgH="203040" progId="Equation.DSMT4">
                  <p:embed/>
                </p:oleObj>
              </mc:Choice>
              <mc:Fallback>
                <p:oleObj name="Equation" r:id="rId12" imgW="431640" imgH="203040" progId="Equation.DSMT4">
                  <p:embed/>
                  <p:pic>
                    <p:nvPicPr>
                      <p:cNvPr id="4" name="Object 3" descr="x gives 7.">
                        <a:extLst>
                          <a:ext uri="{FF2B5EF4-FFF2-40B4-BE49-F238E27FC236}">
                            <a16:creationId xmlns:a16="http://schemas.microsoft.com/office/drawing/2014/main" id="{1CFDA55A-0172-45A2-8DA7-7BB8FB43E4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34466" y="2493160"/>
                        <a:ext cx="84137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15E895A-EB38-4D3C-A9AF-5F01AC1991EE}"/>
              </a:ext>
            </a:extLst>
          </p:cNvPr>
          <p:cNvSpPr txBox="1">
            <a:spLocks/>
          </p:cNvSpPr>
          <p:nvPr/>
        </p:nvSpPr>
        <p:spPr>
          <a:xfrm>
            <a:off x="950049" y="2969882"/>
            <a:ext cx="89058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Third,</a:t>
            </a:r>
          </a:p>
        </p:txBody>
      </p:sp>
      <p:graphicFrame>
        <p:nvGraphicFramePr>
          <p:cNvPr id="14" name="Object 13" descr="Limit as x approaches 7 of f left parenthesis x right parenthesis equals 5 equals f left parenthesis 7 right parenthesis.">
            <a:extLst>
              <a:ext uri="{FF2B5EF4-FFF2-40B4-BE49-F238E27FC236}">
                <a16:creationId xmlns:a16="http://schemas.microsoft.com/office/drawing/2014/main" id="{AD9F7C66-B07A-404B-9A93-9BBBDA76E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825535"/>
              </p:ext>
            </p:extLst>
          </p:nvPr>
        </p:nvGraphicFramePr>
        <p:xfrm>
          <a:off x="1868973" y="2973295"/>
          <a:ext cx="20542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9" name="Equation" r:id="rId14" imgW="1231560" imgH="266400" progId="Equation.DSMT4">
                  <p:embed/>
                </p:oleObj>
              </mc:Choice>
              <mc:Fallback>
                <p:oleObj name="Equation" r:id="rId14" imgW="1231560" imgH="266400" progId="Equation.DSMT4">
                  <p:embed/>
                  <p:pic>
                    <p:nvPicPr>
                      <p:cNvPr id="18" name="Object 17" descr="Limit as x approaches 7 of f left parenthesis x right parenthesis equals 5 equals f left parenthesis 7 right parenthesi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973" y="2973295"/>
                        <a:ext cx="20542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7D72190-D712-4781-8EBF-1A1BC6762215}"/>
              </a:ext>
            </a:extLst>
          </p:cNvPr>
          <p:cNvSpPr txBox="1">
            <a:spLocks/>
          </p:cNvSpPr>
          <p:nvPr/>
        </p:nvSpPr>
        <p:spPr>
          <a:xfrm>
            <a:off x="3921877" y="2926359"/>
            <a:ext cx="43320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Therefore, </a:t>
            </a:r>
            <a:r>
              <a:rPr lang="en-US" sz="2400" i="1"/>
              <a:t>f</a:t>
            </a:r>
            <a:r>
              <a:rPr lang="en-US" sz="2400"/>
              <a:t> is continuous at 7.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193BF54-E2D7-4EAA-BC3C-27FC26B3E3EE}"/>
              </a:ext>
            </a:extLst>
          </p:cNvPr>
          <p:cNvSpPr txBox="1">
            <a:spLocks/>
          </p:cNvSpPr>
          <p:nvPr/>
        </p:nvSpPr>
        <p:spPr>
          <a:xfrm>
            <a:off x="427807" y="3564606"/>
            <a:ext cx="20113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lphaLcPeriod" startAt="2"/>
            </a:pPr>
            <a:r>
              <a:rPr lang="en-US" sz="2400"/>
              <a:t> Show that</a:t>
            </a:r>
          </a:p>
        </p:txBody>
      </p:sp>
      <p:graphicFrame>
        <p:nvGraphicFramePr>
          <p:cNvPr id="17" name="Object 16" descr="g left parenthesis x right parenthesis equals x squared minus 3.">
            <a:extLst>
              <a:ext uri="{FF2B5EF4-FFF2-40B4-BE49-F238E27FC236}">
                <a16:creationId xmlns:a16="http://schemas.microsoft.com/office/drawing/2014/main" id="{5955FCA5-5644-49AB-86DC-E5521B112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2424"/>
              </p:ext>
            </p:extLst>
          </p:nvPr>
        </p:nvGraphicFramePr>
        <p:xfrm>
          <a:off x="2553075" y="3533479"/>
          <a:ext cx="13335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0" name="Equation" r:id="rId16" imgW="799920" imgH="228600" progId="Equation.DSMT4">
                  <p:embed/>
                </p:oleObj>
              </mc:Choice>
              <mc:Fallback>
                <p:oleObj name="Equation" r:id="rId16" imgW="799920" imgH="228600" progId="Equation.DSMT4">
                  <p:embed/>
                  <p:pic>
                    <p:nvPicPr>
                      <p:cNvPr id="22" name="Object 21" descr="g left parenthesis x right parenthesis equals x squared minus 3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075" y="3533479"/>
                        <a:ext cx="13335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B90EFBC-6AFA-48E0-B065-5A161A2D9521}"/>
              </a:ext>
            </a:extLst>
          </p:cNvPr>
          <p:cNvSpPr txBox="1">
            <a:spLocks/>
          </p:cNvSpPr>
          <p:nvPr/>
        </p:nvSpPr>
        <p:spPr>
          <a:xfrm>
            <a:off x="3972242" y="3504385"/>
            <a:ext cx="22272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is continuous at</a:t>
            </a:r>
          </a:p>
        </p:txBody>
      </p:sp>
      <p:graphicFrame>
        <p:nvGraphicFramePr>
          <p:cNvPr id="19" name="Object 18" descr="Negative 4.">
            <a:extLst>
              <a:ext uri="{FF2B5EF4-FFF2-40B4-BE49-F238E27FC236}">
                <a16:creationId xmlns:a16="http://schemas.microsoft.com/office/drawing/2014/main" id="{9E905238-78A5-4B48-A586-514506519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639313"/>
              </p:ext>
            </p:extLst>
          </p:nvPr>
        </p:nvGraphicFramePr>
        <p:xfrm>
          <a:off x="6264777" y="3564606"/>
          <a:ext cx="3810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1" name="Equation" r:id="rId18" imgW="228600" imgH="164880" progId="Equation.DSMT4">
                  <p:embed/>
                </p:oleObj>
              </mc:Choice>
              <mc:Fallback>
                <p:oleObj name="Equation" r:id="rId18" imgW="228600" imgH="164880" progId="Equation.DSMT4">
                  <p:embed/>
                  <p:pic>
                    <p:nvPicPr>
                      <p:cNvPr id="24" name="Object 23" descr="Negative 4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777" y="3564606"/>
                        <a:ext cx="38100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B7F61E6-B091-4562-A708-CCB8B365DBD3}"/>
              </a:ext>
            </a:extLst>
          </p:cNvPr>
          <p:cNvSpPr txBox="1">
            <a:spLocks/>
          </p:cNvSpPr>
          <p:nvPr/>
        </p:nvSpPr>
        <p:spPr>
          <a:xfrm>
            <a:off x="947090" y="3964308"/>
            <a:ext cx="497841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Solution: The function </a:t>
            </a:r>
            <a:r>
              <a:rPr lang="en-US" sz="2400" i="1"/>
              <a:t>g</a:t>
            </a:r>
            <a:r>
              <a:rPr lang="en-US" sz="2400"/>
              <a:t> is defined at</a:t>
            </a:r>
          </a:p>
        </p:txBody>
      </p:sp>
      <p:graphicFrame>
        <p:nvGraphicFramePr>
          <p:cNvPr id="21" name="Object 20" descr="x equals negative 4 colon g left parenthesis negative 4 right parenthesis equals 13.">
            <a:extLst>
              <a:ext uri="{FF2B5EF4-FFF2-40B4-BE49-F238E27FC236}">
                <a16:creationId xmlns:a16="http://schemas.microsoft.com/office/drawing/2014/main" id="{82CDA212-DB90-4ADF-82C6-B9C585493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022051"/>
              </p:ext>
            </p:extLst>
          </p:nvPr>
        </p:nvGraphicFramePr>
        <p:xfrm>
          <a:off x="6110990" y="3996966"/>
          <a:ext cx="20097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2" name="Equation" r:id="rId20" imgW="1206360" imgH="203040" progId="Equation.DSMT4">
                  <p:embed/>
                </p:oleObj>
              </mc:Choice>
              <mc:Fallback>
                <p:oleObj name="Equation" r:id="rId20" imgW="1206360" imgH="203040" progId="Equation.DSMT4">
                  <p:embed/>
                  <p:pic>
                    <p:nvPicPr>
                      <p:cNvPr id="26" name="Object 25" descr="x equals negative 4 colon g left parenthesis negative 4 right parenthesis equals 13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990" y="3996966"/>
                        <a:ext cx="2009775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8CA5268-D6D9-4914-AAEB-A2A81ABF1C0A}"/>
              </a:ext>
            </a:extLst>
          </p:cNvPr>
          <p:cNvSpPr txBox="1">
            <a:spLocks/>
          </p:cNvSpPr>
          <p:nvPr/>
        </p:nvSpPr>
        <p:spPr>
          <a:xfrm>
            <a:off x="1020347" y="4376404"/>
            <a:ext cx="86927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Also</a:t>
            </a:r>
            <a:r>
              <a:rPr lang="en-US"/>
              <a:t>,</a:t>
            </a:r>
          </a:p>
        </p:txBody>
      </p:sp>
      <p:graphicFrame>
        <p:nvGraphicFramePr>
          <p:cNvPr id="23" name="Object 22" descr="Limit as x approaches negative 4 of g left parenthesis x right parenthesis equals limit as x approaches negative 4 of left parenthesis x squared minus 3 right parenthesis equals 13 equals g left parenthesis negative 4 right parenthesis.">
            <a:extLst>
              <a:ext uri="{FF2B5EF4-FFF2-40B4-BE49-F238E27FC236}">
                <a16:creationId xmlns:a16="http://schemas.microsoft.com/office/drawing/2014/main" id="{116FA367-D637-4E16-A45E-1DEB5B368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492954"/>
              </p:ext>
            </p:extLst>
          </p:nvPr>
        </p:nvGraphicFramePr>
        <p:xfrm>
          <a:off x="1892463" y="4339385"/>
          <a:ext cx="36385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3" name="Equation" r:id="rId22" imgW="2184120" imgH="279360" progId="Equation.DSMT4">
                  <p:embed/>
                </p:oleObj>
              </mc:Choice>
              <mc:Fallback>
                <p:oleObj name="Equation" r:id="rId22" imgW="2184120" imgH="279360" progId="Equation.DSMT4">
                  <p:embed/>
                  <p:pic>
                    <p:nvPicPr>
                      <p:cNvPr id="28" name="Object 27" descr="Limit as x approaches negative 4 of g left parenthesis x right parenthesis equals limit as x approaches negative 4 of left parenthesis x squared minus 3 right parenthesis equals 13 equals g left parenthesis negative 4 right parenthesi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463" y="4339385"/>
                        <a:ext cx="363855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30">
            <a:extLst>
              <a:ext uri="{FF2B5EF4-FFF2-40B4-BE49-F238E27FC236}">
                <a16:creationId xmlns:a16="http://schemas.microsoft.com/office/drawing/2014/main" id="{468CA5DF-0D2D-47F5-AC4D-C50C33D7EADF}"/>
              </a:ext>
            </a:extLst>
          </p:cNvPr>
          <p:cNvSpPr txBox="1">
            <a:spLocks/>
          </p:cNvSpPr>
          <p:nvPr/>
        </p:nvSpPr>
        <p:spPr>
          <a:xfrm>
            <a:off x="1039313" y="4828290"/>
            <a:ext cx="396521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Therefore, </a:t>
            </a:r>
            <a:r>
              <a:rPr lang="en-US" sz="2400" i="1"/>
              <a:t>g</a:t>
            </a:r>
            <a:r>
              <a:rPr lang="en-US" sz="2400"/>
              <a:t> is continuous at</a:t>
            </a:r>
          </a:p>
        </p:txBody>
      </p:sp>
      <p:graphicFrame>
        <p:nvGraphicFramePr>
          <p:cNvPr id="25" name="Object 24" descr="Negative 4.">
            <a:extLst>
              <a:ext uri="{FF2B5EF4-FFF2-40B4-BE49-F238E27FC236}">
                <a16:creationId xmlns:a16="http://schemas.microsoft.com/office/drawing/2014/main" id="{9C363CA4-23C2-43D6-A015-209E85752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741636"/>
              </p:ext>
            </p:extLst>
          </p:nvPr>
        </p:nvGraphicFramePr>
        <p:xfrm>
          <a:off x="5104933" y="4863772"/>
          <a:ext cx="4397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4" name="Equation" r:id="rId24" imgW="253800" imgH="177480" progId="Equation.DSMT4">
                  <p:embed/>
                </p:oleObj>
              </mc:Choice>
              <mc:Fallback>
                <p:oleObj name="Equation" r:id="rId24" imgW="253800" imgH="177480" progId="Equation.DSMT4">
                  <p:embed/>
                  <p:pic>
                    <p:nvPicPr>
                      <p:cNvPr id="30" name="Object 29" descr="Negative 4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933" y="4863772"/>
                        <a:ext cx="439737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7A28EAF-AFEC-46D6-A953-D258A381141F}"/>
              </a:ext>
            </a:extLst>
          </p:cNvPr>
          <p:cNvSpPr txBox="1">
            <a:spLocks/>
          </p:cNvSpPr>
          <p:nvPr/>
        </p:nvSpPr>
        <p:spPr>
          <a:xfrm>
            <a:off x="262393" y="1003038"/>
            <a:ext cx="84131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rgbClr val="007FA3"/>
                </a:solidFill>
              </a:rPr>
              <a:t>Example 1 – Applying the Definition of Continuity</a:t>
            </a:r>
            <a:endParaRPr lang="en-US" sz="2400" b="1" dirty="0">
              <a:solidFill>
                <a:srgbClr val="007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3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763895-7E58-4019-A986-B6FFCF0F1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75" y="2945218"/>
            <a:ext cx="6915150" cy="3286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CC7DC1-D570-424D-905E-8E6E21DDEEF9}"/>
              </a:ext>
            </a:extLst>
          </p:cNvPr>
          <p:cNvSpPr/>
          <p:nvPr/>
        </p:nvSpPr>
        <p:spPr>
          <a:xfrm>
            <a:off x="417259" y="800295"/>
            <a:ext cx="3484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(B) Types of discontinuity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4ECBD-ED2C-42C6-A9E2-6134EF9D0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57" y="1352775"/>
            <a:ext cx="4638675" cy="361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B035A-CA59-4B7A-8557-C0193B9BB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84" y="1771595"/>
            <a:ext cx="821055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81E727-4317-4B4C-BFE0-C4FEE35BC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57" y="2114495"/>
            <a:ext cx="70866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8DDF2C-1F1E-4AE6-9757-7C3994B15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9" y="343900"/>
            <a:ext cx="7667625" cy="552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01D6C0-3808-44EA-BDE8-00FA68546A04}"/>
                  </a:ext>
                </a:extLst>
              </p:cNvPr>
              <p:cNvSpPr txBox="1"/>
              <p:nvPr/>
            </p:nvSpPr>
            <p:spPr>
              <a:xfrm>
                <a:off x="704599" y="1019305"/>
                <a:ext cx="4256871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01D6C0-3808-44EA-BDE8-00FA68546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99" y="1019305"/>
                <a:ext cx="4256871" cy="559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B1E896-CA66-421A-8072-3AA492469260}"/>
                  </a:ext>
                </a:extLst>
              </p:cNvPr>
              <p:cNvSpPr txBox="1"/>
              <p:nvPr/>
            </p:nvSpPr>
            <p:spPr>
              <a:xfrm>
                <a:off x="210458" y="1571368"/>
                <a:ext cx="2622576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B1E896-CA66-421A-8072-3AA492469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58" y="1571368"/>
                <a:ext cx="2622576" cy="525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41AAB63-866F-4F1E-8913-2A992E1ACDAB}"/>
              </a:ext>
            </a:extLst>
          </p:cNvPr>
          <p:cNvSpPr/>
          <p:nvPr/>
        </p:nvSpPr>
        <p:spPr>
          <a:xfrm>
            <a:off x="3007537" y="1649210"/>
            <a:ext cx="195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but f(2) undefined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319094-3072-42EA-B0F5-640D195A5865}"/>
                  </a:ext>
                </a:extLst>
              </p:cNvPr>
              <p:cNvSpPr txBox="1"/>
              <p:nvPr/>
            </p:nvSpPr>
            <p:spPr>
              <a:xfrm>
                <a:off x="112389" y="2128852"/>
                <a:ext cx="3068212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319094-3072-42EA-B0F5-640D195A5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89" y="2128852"/>
                <a:ext cx="3068212" cy="525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3FCCB09-0367-4353-AF58-F7C53DCF10B4}"/>
              </a:ext>
            </a:extLst>
          </p:cNvPr>
          <p:cNvSpPr/>
          <p:nvPr/>
        </p:nvSpPr>
        <p:spPr>
          <a:xfrm>
            <a:off x="3622096" y="2206694"/>
            <a:ext cx="2113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Infinite discontinuity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988CD0-0A24-4B51-85BA-AB5EB7359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406" y="2598937"/>
            <a:ext cx="8844205" cy="1106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1F7980-91B6-4B85-9067-D19D25C2A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406" y="3798971"/>
            <a:ext cx="8191500" cy="590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9B7CEF-E63D-4A7B-B0E5-D108A48D137F}"/>
                  </a:ext>
                </a:extLst>
              </p:cNvPr>
              <p:cNvSpPr txBox="1"/>
              <p:nvPr/>
            </p:nvSpPr>
            <p:spPr>
              <a:xfrm>
                <a:off x="1020133" y="4543239"/>
                <a:ext cx="5928739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9B7CEF-E63D-4A7B-B0E5-D108A48D1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33" y="4543239"/>
                <a:ext cx="5928739" cy="5596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90D5954-401C-43CA-8F4F-8A469DE495FD}"/>
              </a:ext>
            </a:extLst>
          </p:cNvPr>
          <p:cNvSpPr txBox="1"/>
          <p:nvPr/>
        </p:nvSpPr>
        <p:spPr>
          <a:xfrm>
            <a:off x="883391" y="5223473"/>
            <a:ext cx="638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Removable discontinuity at 2,but not removable at 0 and -2 </a:t>
            </a:r>
          </a:p>
        </p:txBody>
      </p:sp>
    </p:spTree>
    <p:extLst>
      <p:ext uri="{BB962C8B-B14F-4D97-AF65-F5344CB8AC3E}">
        <p14:creationId xmlns:p14="http://schemas.microsoft.com/office/powerpoint/2010/main" val="15036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C50CD1-2C0D-40AF-AEED-23EB64CE6E84}"/>
              </a:ext>
            </a:extLst>
          </p:cNvPr>
          <p:cNvSpPr/>
          <p:nvPr/>
        </p:nvSpPr>
        <p:spPr>
          <a:xfrm>
            <a:off x="153442" y="139535"/>
            <a:ext cx="5697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(C) Discontinuity in compound functions 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B361013C-DFA4-4C2A-882D-E80EFC63EBBF}"/>
              </a:ext>
            </a:extLst>
          </p:cNvPr>
          <p:cNvSpPr txBox="1">
            <a:spLocks/>
          </p:cNvSpPr>
          <p:nvPr/>
        </p:nvSpPr>
        <p:spPr>
          <a:xfrm>
            <a:off x="486681" y="548747"/>
            <a:ext cx="8382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7FA3"/>
                </a:solidFill>
              </a:rPr>
              <a:t>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D24360-FE37-4AC8-B936-90F63DB95053}"/>
              </a:ext>
            </a:extLst>
          </p:cNvPr>
          <p:cNvSpPr txBox="1">
            <a:spLocks/>
          </p:cNvSpPr>
          <p:nvPr/>
        </p:nvSpPr>
        <p:spPr>
          <a:xfrm>
            <a:off x="524676" y="1076431"/>
            <a:ext cx="8450262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For each of the following functions, find all points of discontinuity.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41FD52-FD19-42EB-9E8B-49AABD3891E7}"/>
              </a:ext>
            </a:extLst>
          </p:cNvPr>
          <p:cNvSpPr txBox="1">
            <a:spLocks/>
          </p:cNvSpPr>
          <p:nvPr/>
        </p:nvSpPr>
        <p:spPr>
          <a:xfrm>
            <a:off x="783539" y="1819367"/>
            <a:ext cx="81439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lphaLcPeriod"/>
            </a:pPr>
            <a:r>
              <a:rPr lang="en-US" sz="2400"/>
              <a:t> </a:t>
            </a:r>
            <a:endParaRPr lang="en-US" sz="2400" dirty="0"/>
          </a:p>
        </p:txBody>
      </p:sp>
      <p:graphicFrame>
        <p:nvGraphicFramePr>
          <p:cNvPr id="6" name="Object 5" descr="f left parenthesis x right parenthesis equals start layout enlarged left brace first row x plus 6 if x greater than or equal to 3, second row x squared if x less than 3 end layout.">
            <a:extLst>
              <a:ext uri="{FF2B5EF4-FFF2-40B4-BE49-F238E27FC236}">
                <a16:creationId xmlns:a16="http://schemas.microsoft.com/office/drawing/2014/main" id="{7980486F-4424-464D-B26D-972A9F028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904226"/>
              </p:ext>
            </p:extLst>
          </p:nvPr>
        </p:nvGraphicFramePr>
        <p:xfrm>
          <a:off x="1415135" y="1690563"/>
          <a:ext cx="2266390" cy="67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0" name="Equation" r:id="rId4" imgW="1358640" imgH="406080" progId="Equation.DSMT4">
                  <p:embed/>
                </p:oleObj>
              </mc:Choice>
              <mc:Fallback>
                <p:oleObj name="Equation" r:id="rId4" imgW="1358640" imgH="406080" progId="Equation.DSMT4">
                  <p:embed/>
                  <p:pic>
                    <p:nvPicPr>
                      <p:cNvPr id="6" name="Object 5" descr="f left parenthesis x right parenthesis equals start layout enlarged left brace first row x plus 6 if x greater than or equal to 3, second row x squared if x less than 3 end layout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135" y="1690563"/>
                        <a:ext cx="2266390" cy="6733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Limit as x approaches 3 super positive of f left parenthesis x right parenthesis equals limit as x approaches 3 super positive of left parenthesis x plus 6 right parenthesis equals 9 and.">
            <a:extLst>
              <a:ext uri="{FF2B5EF4-FFF2-40B4-BE49-F238E27FC236}">
                <a16:creationId xmlns:a16="http://schemas.microsoft.com/office/drawing/2014/main" id="{9547691B-9D48-48D3-AB73-AACBA68F5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095946"/>
              </p:ext>
            </p:extLst>
          </p:nvPr>
        </p:nvGraphicFramePr>
        <p:xfrm>
          <a:off x="1840323" y="3508437"/>
          <a:ext cx="30083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1" name="Equation" r:id="rId6" imgW="1803240" imgH="279360" progId="Equation.DSMT4">
                  <p:embed/>
                </p:oleObj>
              </mc:Choice>
              <mc:Fallback>
                <p:oleObj name="Equation" r:id="rId6" imgW="1803240" imgH="279360" progId="Equation.DSMT4">
                  <p:embed/>
                  <p:pic>
                    <p:nvPicPr>
                      <p:cNvPr id="10" name="Object 9" descr="Limit as x approaches 3 super positive of f left parenthesis x right parenthesis equals limit as x approaches 3 super positive of left parenthesis x plus 6 right parenthesis equals 9 an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323" y="3508437"/>
                        <a:ext cx="300831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Limit as x approaches 3 super negative of f left parenthesis x right parenthesis equals limit as x approaches 3 super negative of x squared equals 9.">
            <a:extLst>
              <a:ext uri="{FF2B5EF4-FFF2-40B4-BE49-F238E27FC236}">
                <a16:creationId xmlns:a16="http://schemas.microsoft.com/office/drawing/2014/main" id="{7DFD01E4-1652-4F41-AAFE-23C34C299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346355"/>
              </p:ext>
            </p:extLst>
          </p:nvPr>
        </p:nvGraphicFramePr>
        <p:xfrm>
          <a:off x="1838287" y="4153181"/>
          <a:ext cx="22034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2" name="Equation" r:id="rId8" imgW="1320480" imgH="291960" progId="Equation.DSMT4">
                  <p:embed/>
                </p:oleObj>
              </mc:Choice>
              <mc:Fallback>
                <p:oleObj name="Equation" r:id="rId8" imgW="1320480" imgH="291960" progId="Equation.DSMT4">
                  <p:embed/>
                  <p:pic>
                    <p:nvPicPr>
                      <p:cNvPr id="13" name="Object 12" descr="Limit as x approaches 3 super negative of f left parenthesis x right parenthesis equals limit as x approaches 3 super negative of x squared equals 9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287" y="4153181"/>
                        <a:ext cx="220345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BD101A3-E00D-4B9C-8A6A-ACA9FBDE0F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227" y="2362402"/>
            <a:ext cx="8104792" cy="881423"/>
          </a:xfrm>
          <a:prstGeom prst="rect">
            <a:avLst/>
          </a:prstGeom>
        </p:spPr>
      </p:pic>
      <p:graphicFrame>
        <p:nvGraphicFramePr>
          <p:cNvPr id="10" name="Object 9" descr="Limit as x approaches 3 of f left parenthesis x right parenthesis equals 9 equals f left parenthesis 3 right parenthesis.">
            <a:extLst>
              <a:ext uri="{FF2B5EF4-FFF2-40B4-BE49-F238E27FC236}">
                <a16:creationId xmlns:a16="http://schemas.microsoft.com/office/drawing/2014/main" id="{365EB6B4-5DE7-451C-8C23-0D974455F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70945"/>
              </p:ext>
            </p:extLst>
          </p:nvPr>
        </p:nvGraphicFramePr>
        <p:xfrm>
          <a:off x="3266858" y="4772551"/>
          <a:ext cx="1992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3" name="Equation" r:id="rId11" imgW="1193760" imgH="266400" progId="Equation.DSMT4">
                  <p:embed/>
                </p:oleObj>
              </mc:Choice>
              <mc:Fallback>
                <p:oleObj name="Equation" r:id="rId11" imgW="1193760" imgH="266400" progId="Equation.DSMT4">
                  <p:embed/>
                  <p:pic>
                    <p:nvPicPr>
                      <p:cNvPr id="26" name="Object 25" descr="Limit as x approaches 3 of f left parenthesis x right parenthesis equals 9 equals f left parenthesis 3 right parenthesis.">
                        <a:extLst>
                          <a:ext uri="{FF2B5EF4-FFF2-40B4-BE49-F238E27FC236}">
                            <a16:creationId xmlns:a16="http://schemas.microsoft.com/office/drawing/2014/main" id="{A4E7CCB8-1E21-4E7C-BAAB-D20C61F396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858" y="4772551"/>
                        <a:ext cx="19923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8DC1221-9ED9-4E8D-9850-07418EADF7CF}"/>
              </a:ext>
            </a:extLst>
          </p:cNvPr>
          <p:cNvSpPr txBox="1">
            <a:spLocks/>
          </p:cNvSpPr>
          <p:nvPr/>
        </p:nvSpPr>
        <p:spPr>
          <a:xfrm>
            <a:off x="167227" y="5495489"/>
            <a:ext cx="611567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000" dirty="0"/>
              <a:t>and the</a:t>
            </a:r>
            <a:r>
              <a:rPr lang="en-US" sz="2000" dirty="0"/>
              <a:t> function has no points of discontinuity.</a:t>
            </a:r>
            <a:endParaRPr lang="en-IN" sz="2000" dirty="0"/>
          </a:p>
        </p:txBody>
      </p:sp>
      <p:pic>
        <p:nvPicPr>
          <p:cNvPr id="12" name="Picture Placeholder 10" descr="A graph for the function f of x showing its domain and range.&#10;Long description is available in notes, press F6">
            <a:extLst>
              <a:ext uri="{FF2B5EF4-FFF2-40B4-BE49-F238E27FC236}">
                <a16:creationId xmlns:a16="http://schemas.microsoft.com/office/drawing/2014/main" id="{5717C66A-FF07-4273-8BC2-338853A8761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0"/>
          <a:stretch/>
        </p:blipFill>
        <p:spPr>
          <a:xfrm>
            <a:off x="5532120" y="3746100"/>
            <a:ext cx="3611880" cy="2233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79BD12-FDBD-47B2-8796-52D28FA53302}"/>
              </a:ext>
            </a:extLst>
          </p:cNvPr>
          <p:cNvSpPr txBox="1"/>
          <p:nvPr/>
        </p:nvSpPr>
        <p:spPr>
          <a:xfrm>
            <a:off x="87590" y="4767327"/>
            <a:ext cx="2756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can conclude that</a:t>
            </a:r>
          </a:p>
        </p:txBody>
      </p:sp>
    </p:spTree>
    <p:extLst>
      <p:ext uri="{BB962C8B-B14F-4D97-AF65-F5344CB8AC3E}">
        <p14:creationId xmlns:p14="http://schemas.microsoft.com/office/powerpoint/2010/main" val="120549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descr="f left parenthesis x right parenthesis equals start layout enlarged left brace first row x plus 2 if x greater than 2, second row x squared if x less than 2 end layout.">
            <a:extLst>
              <a:ext uri="{FF2B5EF4-FFF2-40B4-BE49-F238E27FC236}">
                <a16:creationId xmlns:a16="http://schemas.microsoft.com/office/drawing/2014/main" id="{9E33C694-1D5C-481D-9BEE-D084F7C937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908722"/>
              </p:ext>
            </p:extLst>
          </p:nvPr>
        </p:nvGraphicFramePr>
        <p:xfrm>
          <a:off x="696913" y="488950"/>
          <a:ext cx="22891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Equation" r:id="rId3" imgW="1371600" imgH="406080" progId="Equation.DSMT4">
                  <p:embed/>
                </p:oleObj>
              </mc:Choice>
              <mc:Fallback>
                <p:oleObj name="Equation" r:id="rId3" imgW="1371600" imgH="406080" progId="Equation.DSMT4">
                  <p:embed/>
                  <p:pic>
                    <p:nvPicPr>
                      <p:cNvPr id="2" name="Object 1" descr="f left parenthesis x right parenthesis equals start layout enlarged left brace first row x plus 2 if x greater than 2, second row x squared if x less than 2 end layout.">
                        <a:extLst>
                          <a:ext uri="{FF2B5EF4-FFF2-40B4-BE49-F238E27FC236}">
                            <a16:creationId xmlns:a16="http://schemas.microsoft.com/office/drawing/2014/main" id="{BC985B10-6BF4-4643-A0AE-2A2EB62BA4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488950"/>
                        <a:ext cx="228917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140EED-59BC-4F2B-BDC8-64867CA40105}"/>
              </a:ext>
            </a:extLst>
          </p:cNvPr>
          <p:cNvSpPr txBox="1"/>
          <p:nvPr/>
        </p:nvSpPr>
        <p:spPr>
          <a:xfrm>
            <a:off x="141401" y="640114"/>
            <a:ext cx="45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6017F-003A-4C2A-897A-A6D0A145B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0" y="1281505"/>
            <a:ext cx="8939579" cy="466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56956-A23D-439A-BB2D-E3370FFD6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596" y="1891182"/>
            <a:ext cx="4550593" cy="484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AEA73B-1A21-4D9B-9F69-CC0303871D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00" y="2691647"/>
            <a:ext cx="2911469" cy="466724"/>
          </a:xfrm>
          <a:prstGeom prst="rect">
            <a:avLst/>
          </a:prstGeom>
        </p:spPr>
      </p:pic>
      <p:pic>
        <p:nvPicPr>
          <p:cNvPr id="7" name="Picture Placeholder 11" descr="A graph for the function f of x showing its domain and range.&#10;Long description is available in notes, press F6">
            <a:extLst>
              <a:ext uri="{FF2B5EF4-FFF2-40B4-BE49-F238E27FC236}">
                <a16:creationId xmlns:a16="http://schemas.microsoft.com/office/drawing/2014/main" id="{92465925-701E-4BC8-A9EB-7E2BB6EBE6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2"/>
          <a:stretch/>
        </p:blipFill>
        <p:spPr>
          <a:xfrm>
            <a:off x="5227961" y="3017396"/>
            <a:ext cx="3267075" cy="24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74D786-6A49-4003-9DCA-30E0EF890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219"/>
            <a:ext cx="9144000" cy="564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21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A9D0-6672-4F36-8BE8-A328CE498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2" y="997437"/>
            <a:ext cx="7108031" cy="578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7C17BB-3E2A-4741-AA53-F8806F48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576081"/>
            <a:ext cx="6000750" cy="34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02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D5144-18A7-46BA-8CAD-D511F0AE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9" y="1042988"/>
            <a:ext cx="6958013" cy="65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D153F8-1F81-48AB-B6B0-AD7CBAFD6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9" y="1930965"/>
            <a:ext cx="6079331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9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0BB8B8-3CDA-4B47-9E3C-2F09C72EAD65}"/>
              </a:ext>
            </a:extLst>
          </p:cNvPr>
          <p:cNvSpPr txBox="1">
            <a:spLocks/>
          </p:cNvSpPr>
          <p:nvPr/>
        </p:nvSpPr>
        <p:spPr>
          <a:xfrm>
            <a:off x="153649" y="173445"/>
            <a:ext cx="6290744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10.1 Limits</a:t>
            </a:r>
            <a:endParaRPr lang="en-US" sz="21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51195-CEC8-4D88-B3C3-98DEC18C6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1" y="910844"/>
            <a:ext cx="8798926" cy="1298346"/>
          </a:xfrm>
          <a:prstGeom prst="rect">
            <a:avLst/>
          </a:prstGeom>
        </p:spPr>
      </p:pic>
      <p:pic>
        <p:nvPicPr>
          <p:cNvPr id="6" name="Picture Placeholder 10" descr="2 graphs showing trends of limit as x approaches 1 of f left parenthesis x right parenthesis.&#10;Long description is available in notes, press F6">
            <a:extLst>
              <a:ext uri="{FF2B5EF4-FFF2-40B4-BE49-F238E27FC236}">
                <a16:creationId xmlns:a16="http://schemas.microsoft.com/office/drawing/2014/main" id="{9BA74EAB-4D7B-477C-8E0D-03207CDED5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2"/>
          <a:stretch/>
        </p:blipFill>
        <p:spPr>
          <a:xfrm>
            <a:off x="655164" y="2703017"/>
            <a:ext cx="4971779" cy="2505405"/>
          </a:xfrm>
          <a:prstGeom prst="rect">
            <a:avLst/>
          </a:prstGeom>
        </p:spPr>
      </p:pic>
      <p:graphicFrame>
        <p:nvGraphicFramePr>
          <p:cNvPr id="8" name="Object 7" descr="Limit as x approaches 1 of f left parenthesis x right parenthesis equals 2.">
            <a:extLst>
              <a:ext uri="{FF2B5EF4-FFF2-40B4-BE49-F238E27FC236}">
                <a16:creationId xmlns:a16="http://schemas.microsoft.com/office/drawing/2014/main" id="{6FE55FEC-5896-48D2-836A-D6551CE6F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56112"/>
              </p:ext>
            </p:extLst>
          </p:nvPr>
        </p:nvGraphicFramePr>
        <p:xfrm>
          <a:off x="6528404" y="2703017"/>
          <a:ext cx="1161260" cy="384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0" name="Equation" r:id="rId6" imgW="812520" imgH="266400" progId="Equation.DSMT4">
                  <p:embed/>
                </p:oleObj>
              </mc:Choice>
              <mc:Fallback>
                <p:oleObj name="Equation" r:id="rId6" imgW="812520" imgH="266400" progId="Equation.DSMT4">
                  <p:embed/>
                  <p:pic>
                    <p:nvPicPr>
                      <p:cNvPr id="8" name="Object 7" descr="Limit as x approaches 1 of f left parenthesis x right parenthesis equals 2.">
                        <a:extLst>
                          <a:ext uri="{FF2B5EF4-FFF2-40B4-BE49-F238E27FC236}">
                            <a16:creationId xmlns:a16="http://schemas.microsoft.com/office/drawing/2014/main" id="{6FE55FEC-5896-48D2-836A-D6551CE6F4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404" y="2703017"/>
                        <a:ext cx="1161260" cy="384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4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A2B013-89A5-46CD-969A-A986D53B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67" y="1045602"/>
            <a:ext cx="6962180" cy="1125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B614F4-091A-4FBA-94F2-3827B8A9B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85" y="2031587"/>
            <a:ext cx="4021977" cy="3295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2B30D-AB67-460D-867A-8B162F7B7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686" y="3039401"/>
            <a:ext cx="3703131" cy="3295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98A7DE-6E11-4F1D-BFF9-1BCC90C542F7}"/>
                  </a:ext>
                </a:extLst>
              </p:cNvPr>
              <p:cNvSpPr txBox="1"/>
              <p:nvPr/>
            </p:nvSpPr>
            <p:spPr>
              <a:xfrm>
                <a:off x="5206108" y="2194671"/>
                <a:ext cx="3021276" cy="1036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=1,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=−1,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98A7DE-6E11-4F1D-BFF9-1BCC90C54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108" y="2194671"/>
                <a:ext cx="3021276" cy="1036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9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87AC8-CE03-45AA-AF76-D72CBC24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4" y="66002"/>
            <a:ext cx="2852341" cy="668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22EC99-1447-4BCF-B492-A8E49777F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18" y="595929"/>
            <a:ext cx="6716128" cy="574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048268-94F9-4473-9173-16860D6A8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1" y="1095657"/>
            <a:ext cx="1754852" cy="510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621CED-16BE-42B2-B810-319E61B86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8935"/>
            <a:ext cx="5821167" cy="2204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32F24-5153-4B5C-8F4D-9EF389273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7585" y="950673"/>
            <a:ext cx="1635919" cy="400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B9D19-FD3B-45A0-9CAB-0D1115437E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8964" y="1259450"/>
            <a:ext cx="1285875" cy="350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CE020C-3A53-4653-9B1C-402E798CED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9969" y="1259450"/>
            <a:ext cx="1543050" cy="428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43B487-301A-47AF-98B3-532BE9DE6F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30" y="3717792"/>
            <a:ext cx="9019161" cy="9439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0AF2A4-9337-45C5-AB88-08466BE8F5E8}"/>
              </a:ext>
            </a:extLst>
          </p:cNvPr>
          <p:cNvSpPr txBox="1"/>
          <p:nvPr/>
        </p:nvSpPr>
        <p:spPr>
          <a:xfrm>
            <a:off x="65421" y="4699401"/>
            <a:ext cx="11366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</a:rPr>
              <a:t>Example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FFEDC9-B69F-4490-9F38-984EF214CD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386" y="4928499"/>
            <a:ext cx="1450181" cy="5286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658C52-143F-417A-ACF3-F18B6C9B91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7103" y="4928499"/>
            <a:ext cx="1521619" cy="557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2B1F33-C9E0-4E8F-8949-3A875DB8B7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4029" y="5006867"/>
            <a:ext cx="850106" cy="571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EFE411-57E9-4254-B137-7D1212BDFF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9443" y="5021368"/>
            <a:ext cx="507206" cy="464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D539A1-21EB-4825-9BC4-EE6CEC059B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523336"/>
            <a:ext cx="1143000" cy="4000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FDA330-0B0B-4960-8CA2-017F3E572D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02068" y="5523336"/>
            <a:ext cx="1035844" cy="4000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AB0C80-D050-45BE-BCEF-580ED22E08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7438" y="5492316"/>
            <a:ext cx="508929" cy="3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C96D90-B1E8-481B-A487-836952D9A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73" y="292809"/>
            <a:ext cx="2299151" cy="352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C73445-89A6-4CE2-BD3D-CC5A13F17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84" y="698578"/>
            <a:ext cx="7831940" cy="492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CD7F9-CC13-4325-B842-393CB5058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949" y="599555"/>
            <a:ext cx="407194" cy="619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9D44BE-0746-45B3-BE61-CD4396904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25" y="1211426"/>
            <a:ext cx="4266425" cy="482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0164A0-CAD9-40D8-8CED-3FEC43128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62" y="2385260"/>
            <a:ext cx="1435894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8D722-B8DF-48E2-8DBE-759F285FA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5006" y="2446809"/>
            <a:ext cx="921544" cy="607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1307A4-90ED-471E-9E65-F71D2F59197E}"/>
                  </a:ext>
                </a:extLst>
              </p:cNvPr>
              <p:cNvSpPr txBox="1"/>
              <p:nvPr/>
            </p:nvSpPr>
            <p:spPr>
              <a:xfrm>
                <a:off x="2837037" y="2555268"/>
                <a:ext cx="134652" cy="229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1050" dirty="0"/>
                  <a:t>=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1307A4-90ED-471E-9E65-F71D2F591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037" y="2555268"/>
                <a:ext cx="134652" cy="229486"/>
              </a:xfrm>
              <a:prstGeom prst="rect">
                <a:avLst/>
              </a:prstGeom>
              <a:blipFill>
                <a:blip r:embed="rId9"/>
                <a:stretch>
                  <a:fillRect l="-22727" t="-5263" r="-63636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DB944E1-167D-4128-98D0-57F198D1A4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2299" y="2415527"/>
            <a:ext cx="1685925" cy="707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44184C-5182-44D9-BB74-3054EDB55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3586" y="2365822"/>
            <a:ext cx="1271588" cy="707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7F4038-0747-4D99-AC3F-6928BB93B2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4799" y="2446809"/>
            <a:ext cx="242888" cy="4929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4C47C8-5C28-4A0B-8164-39756DAB10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805" y="2976050"/>
            <a:ext cx="1478756" cy="542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59A90D-F031-48C9-9914-2BA631A2537F}"/>
                  </a:ext>
                </a:extLst>
              </p:cNvPr>
              <p:cNvSpPr txBox="1"/>
              <p:nvPr/>
            </p:nvSpPr>
            <p:spPr>
              <a:xfrm>
                <a:off x="1789644" y="3052363"/>
                <a:ext cx="250581" cy="303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0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59A90D-F031-48C9-9914-2BA631A25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644" y="3052363"/>
                <a:ext cx="250581" cy="303545"/>
              </a:xfrm>
              <a:prstGeom prst="rect">
                <a:avLst/>
              </a:prstGeom>
              <a:blipFill>
                <a:blip r:embed="rId14"/>
                <a:stretch>
                  <a:fillRect l="-12195" t="-4000" r="-2439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F176044-82E6-49FB-8769-3E77805E2E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98594" y="2956760"/>
            <a:ext cx="1128713" cy="57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B6AA46-5CB4-43F4-ABFB-A8A3E4FDEE1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22470" y="3029628"/>
            <a:ext cx="878681" cy="4357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E79E9D-1A9B-4345-AC65-60179C99628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53101" y="3067202"/>
            <a:ext cx="235744" cy="392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1E76A0-808E-4147-A7D0-CCA5EB6FC4A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3362" y="4077624"/>
            <a:ext cx="1921669" cy="464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910172-FC92-432C-A75B-3EAC4E97A4D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8534" y="3531722"/>
            <a:ext cx="1571625" cy="392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851DEC-1EE4-4359-9633-37987EEA732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8401" y="4454102"/>
            <a:ext cx="1071563" cy="371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3019FF-F48E-44CF-B007-A6AE976F7F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13649" y="4322760"/>
            <a:ext cx="1028700" cy="607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33413A-9B18-44F8-BA9B-B32C5B81E274}"/>
                  </a:ext>
                </a:extLst>
              </p:cNvPr>
              <p:cNvSpPr/>
              <p:nvPr/>
            </p:nvSpPr>
            <p:spPr>
              <a:xfrm>
                <a:off x="2826156" y="4361401"/>
                <a:ext cx="435247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0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33413A-9B18-44F8-BA9B-B32C5B81E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156" y="4361401"/>
                <a:ext cx="435247" cy="395878"/>
              </a:xfrm>
              <a:prstGeom prst="rect">
                <a:avLst/>
              </a:prstGeom>
              <a:blipFill>
                <a:blip r:embed="rId2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CA7FC26E-1215-414C-8BEB-33460732705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66600" y="4292990"/>
            <a:ext cx="1535906" cy="6143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5099E6-8871-42A5-9415-2D11989C914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68879" y="4271559"/>
            <a:ext cx="1543050" cy="657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098824-58DF-4145-B473-6DCA134C11B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68678" y="4444180"/>
            <a:ext cx="250031" cy="2571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F929E02-A217-4025-9BC8-026EC9A6958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8401" y="5092279"/>
            <a:ext cx="1071563" cy="3136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6FCB598-EE49-4735-B139-1E4201397DD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21113" y="4889361"/>
            <a:ext cx="1264444" cy="7072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5067C4-5DC5-4DA0-A3A3-1AE52A59866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34886" y="4881686"/>
            <a:ext cx="2114550" cy="6143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C7C0BEC-7642-4D83-847A-39E42F4941A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939978" y="5002633"/>
            <a:ext cx="2021681" cy="4929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C086422-3B1F-450F-8AD4-38B8FF14F71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840780" y="5012134"/>
            <a:ext cx="1757363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9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7567" y="1576202"/>
            <a:ext cx="207272" cy="377477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If</a:t>
            </a:r>
            <a:endParaRPr lang="en-IN" sz="2400"/>
          </a:p>
        </p:txBody>
      </p:sp>
      <p:graphicFrame>
        <p:nvGraphicFramePr>
          <p:cNvPr id="5" name="Object 4" descr="f left parenthesis x right parenthesis equals x squared plus 1."/>
          <p:cNvGraphicFramePr>
            <a:graphicFrameLocks noChangeAspect="1"/>
          </p:cNvGraphicFramePr>
          <p:nvPr>
            <p:extLst/>
          </p:nvPr>
        </p:nvGraphicFramePr>
        <p:xfrm>
          <a:off x="651663" y="1562100"/>
          <a:ext cx="14827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0" name="Equation" r:id="rId4" imgW="825480" imgH="228600" progId="Equation.DSMT4">
                  <p:embed/>
                </p:oleObj>
              </mc:Choice>
              <mc:Fallback>
                <p:oleObj name="Equation" r:id="rId4" imgW="825480" imgH="228600" progId="Equation.DSMT4">
                  <p:embed/>
                  <p:pic>
                    <p:nvPicPr>
                      <p:cNvPr id="5" name="Object 4" descr="f left parenthesis x right parenthesis equals x squared plus 1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3" y="1562100"/>
                        <a:ext cx="14827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81212" y="1623220"/>
            <a:ext cx="527533" cy="369332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find</a:t>
            </a:r>
            <a:endParaRPr lang="en-IN" sz="2400"/>
          </a:p>
        </p:txBody>
      </p:sp>
      <p:graphicFrame>
        <p:nvGraphicFramePr>
          <p:cNvPr id="36" name="Object 35" descr="Limit as h approaches 0 start fraction f left parenthesis x plus h right parenthesis minus f left parenthesis x right parenthesis over h end fraction."/>
          <p:cNvGraphicFramePr>
            <a:graphicFrameLocks noChangeAspect="1"/>
          </p:cNvGraphicFramePr>
          <p:nvPr>
            <p:extLst/>
          </p:nvPr>
        </p:nvGraphicFramePr>
        <p:xfrm>
          <a:off x="2742086" y="1389063"/>
          <a:ext cx="22590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1" name="Equation" r:id="rId6" imgW="1257120" imgH="419040" progId="Equation.DSMT4">
                  <p:embed/>
                </p:oleObj>
              </mc:Choice>
              <mc:Fallback>
                <p:oleObj name="Equation" r:id="rId6" imgW="1257120" imgH="419040" progId="Equation.DSMT4">
                  <p:embed/>
                  <p:pic>
                    <p:nvPicPr>
                      <p:cNvPr id="36" name="Object 35" descr="Limit as h approaches 0 start fraction f left parenthesis x plus h right parenthesis minus f left parenthesis x right parenthesis over h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086" y="1389063"/>
                        <a:ext cx="22590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24383" y="2077307"/>
            <a:ext cx="1252017" cy="369332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Solution:</a:t>
            </a:r>
          </a:p>
        </p:txBody>
      </p:sp>
      <p:graphicFrame>
        <p:nvGraphicFramePr>
          <p:cNvPr id="28" name="Object 27" descr="An equation simplifies limit as h approaches 0 start fraction f left parenthesis x plus h right parenthesis minus f left parenthesis x right parenthesis over h end fraction.&#10;Long description is available in notes, press F6&#10;"/>
          <p:cNvGraphicFramePr>
            <a:graphicFrameLocks noChangeAspect="1"/>
          </p:cNvGraphicFramePr>
          <p:nvPr>
            <p:extLst/>
          </p:nvPr>
        </p:nvGraphicFramePr>
        <p:xfrm>
          <a:off x="393704" y="2437085"/>
          <a:ext cx="4610068" cy="730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2" name="Equation" r:id="rId8" imgW="2920680" imgH="457200" progId="Equation.DSMT4">
                  <p:embed/>
                </p:oleObj>
              </mc:Choice>
              <mc:Fallback>
                <p:oleObj name="Equation" r:id="rId8" imgW="2920680" imgH="457200" progId="Equation.DSMT4">
                  <p:embed/>
                  <p:pic>
                    <p:nvPicPr>
                      <p:cNvPr id="28" name="Object 27" descr="An equation simplifies limit as h approaches 0 start fraction f left parenthesis x plus h right parenthesis minus f left parenthesis x right parenthesis over h end fraction.&#10;Long description is available in notes, press F6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4" y="2437085"/>
                        <a:ext cx="4610068" cy="730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8192" y="3215090"/>
            <a:ext cx="366190" cy="374167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As</a:t>
            </a:r>
            <a:endParaRPr lang="en-IN" sz="2400"/>
          </a:p>
        </p:txBody>
      </p:sp>
      <p:graphicFrame>
        <p:nvGraphicFramePr>
          <p:cNvPr id="30" name="Object 29" descr="h right arrow 0."/>
          <p:cNvGraphicFramePr>
            <a:graphicFrameLocks noChangeAspect="1"/>
          </p:cNvGraphicFramePr>
          <p:nvPr>
            <p:extLst/>
          </p:nvPr>
        </p:nvGraphicFramePr>
        <p:xfrm>
          <a:off x="807868" y="3256017"/>
          <a:ext cx="77628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3" name="Equation" r:id="rId10" imgW="431640" imgH="190440" progId="Equation.DSMT4">
                  <p:embed/>
                </p:oleObj>
              </mc:Choice>
              <mc:Fallback>
                <p:oleObj name="Equation" r:id="rId10" imgW="431640" imgH="190440" progId="Equation.DSMT4">
                  <p:embed/>
                  <p:pic>
                    <p:nvPicPr>
                      <p:cNvPr id="30" name="Object 29" descr="h right arrow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68" y="3256017"/>
                        <a:ext cx="776287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27642" y="3215090"/>
            <a:ext cx="6706734" cy="374167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both the numerator and denominator approach 0.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8192" y="3646063"/>
            <a:ext cx="8387032" cy="369332"/>
          </a:xfr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Therefore, we will try to express the quotient in a different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7568" y="4070023"/>
            <a:ext cx="1162151" cy="370517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form, for</a:t>
            </a:r>
            <a:endParaRPr lang="en-IN" sz="2400"/>
          </a:p>
        </p:txBody>
      </p:sp>
      <p:graphicFrame>
        <p:nvGraphicFramePr>
          <p:cNvPr id="40" name="Object 39" descr="h not equals 0."/>
          <p:cNvGraphicFramePr>
            <a:graphicFrameLocks noChangeAspect="1"/>
          </p:cNvGraphicFramePr>
          <p:nvPr>
            <p:extLst/>
          </p:nvPr>
        </p:nvGraphicFramePr>
        <p:xfrm>
          <a:off x="1584155" y="4115103"/>
          <a:ext cx="6842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4" name="Equation" r:id="rId12" imgW="380880" imgH="177480" progId="Equation.DSMT4">
                  <p:embed/>
                </p:oleObj>
              </mc:Choice>
              <mc:Fallback>
                <p:oleObj name="Equation" r:id="rId12" imgW="380880" imgH="177480" progId="Equation.DSMT4">
                  <p:embed/>
                  <p:pic>
                    <p:nvPicPr>
                      <p:cNvPr id="40" name="Object 39" descr="h not equals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155" y="4115103"/>
                        <a:ext cx="684213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 descr="Limit as h approaches 0 start fraction left bracket left parenthesis x plus h right parenthesis squared plus 1 right bracket minus left parenthesis x squared plus 1 right parenthesis over h end fraction "/>
          <p:cNvGraphicFramePr>
            <a:graphicFrameLocks noChangeAspect="1"/>
          </p:cNvGraphicFramePr>
          <p:nvPr>
            <p:extLst/>
          </p:nvPr>
        </p:nvGraphicFramePr>
        <p:xfrm>
          <a:off x="418259" y="4552485"/>
          <a:ext cx="1873513" cy="549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5" name="Equation" r:id="rId14" imgW="1587240" imgH="457200" progId="Equation.DSMT4">
                  <p:embed/>
                </p:oleObj>
              </mc:Choice>
              <mc:Fallback>
                <p:oleObj name="Equation" r:id="rId14" imgW="1587240" imgH="457200" progId="Equation.DSMT4">
                  <p:embed/>
                  <p:pic>
                    <p:nvPicPr>
                      <p:cNvPr id="37" name="Object 36" descr="Limit as h approaches 0 start fraction left bracket left parenthesis x plus h right parenthesis squared plus 1 right bracket minus left parenthesis x squared plus 1 right parenthesis over h end fraction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59" y="4552485"/>
                        <a:ext cx="1873513" cy="5497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equals limit as h approaches 0 start fraction 2 x h plus h squared over h end fraction equals limit as h approaches 0 start fraction h left parenthesis 2 x plus h right parenthesis over h end fraction equals limit as h approaches 0 left parenthesis 2 x plus h right parenthesis equals 2x.">
            <a:extLst>
              <a:ext uri="{FF2B5EF4-FFF2-40B4-BE49-F238E27FC236}">
                <a16:creationId xmlns:a16="http://schemas.microsoft.com/office/drawing/2014/main" id="{D19BB817-F3FD-4D59-9D09-A19CD836CB4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6509" y="5077717"/>
          <a:ext cx="322707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6" name="Equation" r:id="rId16" imgW="2933640" imgH="406080" progId="Equation.DSMT4">
                  <p:embed/>
                </p:oleObj>
              </mc:Choice>
              <mc:Fallback>
                <p:oleObj name="Equation" r:id="rId16" imgW="2933640" imgH="406080" progId="Equation.DSMT4">
                  <p:embed/>
                  <p:pic>
                    <p:nvPicPr>
                      <p:cNvPr id="7" name="Object 6" descr="equals limit as h approaches 0 start fraction 2 x h plus h squared over h end fraction equals limit as h approaches 0 start fraction h left parenthesis 2 x plus h right parenthesis over h end fraction equals limit as h approaches 0 left parenthesis 2 x plus h right parenthesis equals 2x.">
                        <a:extLst>
                          <a:ext uri="{FF2B5EF4-FFF2-40B4-BE49-F238E27FC236}">
                            <a16:creationId xmlns:a16="http://schemas.microsoft.com/office/drawing/2014/main" id="{D19BB817-F3FD-4D59-9D09-A19CD836C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6509" y="5077717"/>
                        <a:ext cx="322707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Equals limit h tending to 0 of start fraction left bracket x squared plus 2 x h plus h squared plus 1 right bracket minus x squared minus 1 over h.">
            <a:extLst>
              <a:ext uri="{FF2B5EF4-FFF2-40B4-BE49-F238E27FC236}">
                <a16:creationId xmlns:a16="http://schemas.microsoft.com/office/drawing/2014/main" id="{3351E8FE-598F-46E5-82E3-029B1D3EA7E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09840" y="5704407"/>
          <a:ext cx="2320417" cy="55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7" name="Equation" r:id="rId18" imgW="1917360" imgH="457200" progId="Equation.DSMT4">
                  <p:embed/>
                </p:oleObj>
              </mc:Choice>
              <mc:Fallback>
                <p:oleObj name="Equation" r:id="rId18" imgW="1917360" imgH="457200" progId="Equation.DSMT4">
                  <p:embed/>
                  <p:pic>
                    <p:nvPicPr>
                      <p:cNvPr id="4" name="Object 3" descr="Equals limit h tending to 0 of start fraction left bracket x squared plus 2 x h plus h squared plus 1 right bracket minus x squared minus 1 over h.">
                        <a:extLst>
                          <a:ext uri="{FF2B5EF4-FFF2-40B4-BE49-F238E27FC236}">
                            <a16:creationId xmlns:a16="http://schemas.microsoft.com/office/drawing/2014/main" id="{3351E8FE-598F-46E5-82E3-029B1D3EA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9840" y="5704407"/>
                        <a:ext cx="2320417" cy="55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2654F512-FCA9-4149-8BC9-7DEEBFC3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1706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EE833D-62B1-4EBE-8317-F2E3BD8A1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38" y="242692"/>
            <a:ext cx="3988931" cy="1109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61DDE8-C342-4BC2-9316-FE9059861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0866"/>
            <a:ext cx="1700213" cy="557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67751B-B858-4E87-BA20-65C05DAEA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486" y="2089435"/>
            <a:ext cx="1864519" cy="5786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20C9BD-E51F-4F6F-B40A-C43E85900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005" y="2110866"/>
            <a:ext cx="3225629" cy="5786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132EEF-DA4D-474B-A2AE-41ABAF4FCA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8214" y="2175160"/>
            <a:ext cx="921544" cy="5357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20E6BE-1361-48F1-B8FE-515DB79C44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0605" y="2203735"/>
            <a:ext cx="835819" cy="48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D0BE90-F918-4158-B157-4AA67257C0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3800" y="2328750"/>
            <a:ext cx="228600" cy="228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2BE9F3-7B19-464B-8CC4-BE9E690F6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138" y="3725520"/>
            <a:ext cx="5761104" cy="23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68B3A5-BC1A-45C2-B13D-D2B873379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9" y="559806"/>
            <a:ext cx="6668993" cy="10225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6F8921-FF98-4619-B27A-B320A69D1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61" y="1582310"/>
            <a:ext cx="4675920" cy="3587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F709B1-9896-476B-B47E-496A6F635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93" y="2098275"/>
            <a:ext cx="2133898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SH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90B95B22DD945BDFF45EB84A5E21C" ma:contentTypeVersion="12" ma:contentTypeDescription="Create a new document." ma:contentTypeScope="" ma:versionID="9ee3781bcb6633d132c89161492bb118">
  <xsd:schema xmlns:xsd="http://www.w3.org/2001/XMLSchema" xmlns:xs="http://www.w3.org/2001/XMLSchema" xmlns:p="http://schemas.microsoft.com/office/2006/metadata/properties" xmlns:ns2="7c1bd8dc-4e40-424f-a15f-9ffcd522197f" xmlns:ns3="6125ffc9-2c56-435e-8267-1393444907b2" targetNamespace="http://schemas.microsoft.com/office/2006/metadata/properties" ma:root="true" ma:fieldsID="d3e430f46b92204fb5a3381a429c4dbe" ns2:_="" ns3:_="">
    <xsd:import namespace="7c1bd8dc-4e40-424f-a15f-9ffcd522197f"/>
    <xsd:import namespace="6125ffc9-2c56-435e-8267-139344490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bd8dc-4e40-424f-a15f-9ffcd52219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5ffc9-2c56-435e-8267-139344490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sisl xmlns:xsd="http://www.w3.org/2001/XMLSchema" xmlns:xsi="http://www.w3.org/2001/XMLSchema-instance" xmlns="http://www.boldonjames.com/2008/01/sie/internal/label" sislVersion="0" policy="f9677ce1-080b-4051-a037-2610debe14cb" origin="userSelected">
  <element uid="id_classification_generalbusiness" value=""/>
</sisl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1bd8dc-4e40-424f-a15f-9ffcd522197f">
      <UserInfo>
        <DisplayName/>
        <AccountId xsi:nil="true"/>
        <AccountType/>
      </UserInfo>
    </SharedWithUsers>
    <MediaLengthInSeconds xmlns="6125ffc9-2c56-435e-8267-1393444907b2" xsi:nil="true"/>
  </documentManagement>
</p:properties>
</file>

<file path=customXml/itemProps1.xml><?xml version="1.0" encoding="utf-8"?>
<ds:datastoreItem xmlns:ds="http://schemas.openxmlformats.org/officeDocument/2006/customXml" ds:itemID="{CA0FF3D9-4E55-483D-BDF9-13BDCBE7E1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159B5A-6E0C-4201-AE55-5C8462015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bd8dc-4e40-424f-a15f-9ffcd522197f"/>
    <ds:schemaRef ds:uri="6125ffc9-2c56-435e-8267-139344490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DBF90-2ABC-410A-9D4A-933B12F5287F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AAA24B8E-826C-4F73-ACEA-02F32390F591}">
  <ds:schemaRefs>
    <ds:schemaRef ds:uri="http://purl.org/dc/elements/1.1/"/>
    <ds:schemaRef ds:uri="7c1bd8dc-4e40-424f-a15f-9ffcd522197f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125ffc9-2c56-435e-8267-1393444907b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579</Words>
  <Application>Microsoft Office PowerPoint</Application>
  <PresentationFormat>On-screen Show (4:3)</PresentationFormat>
  <Paragraphs>158</Paragraphs>
  <Slides>27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Cambria Math</vt:lpstr>
      <vt:lpstr>Noto Sans Symbols</vt:lpstr>
      <vt:lpstr>Times New Roman</vt:lpstr>
      <vt:lpstr>Verdana</vt:lpstr>
      <vt:lpstr>USHE</vt:lpstr>
      <vt:lpstr>Equation</vt:lpstr>
      <vt:lpstr>MATH 106:  Applied Calculus </vt:lpstr>
      <vt:lpstr>Chapter Objectives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Mathematical Analysis For Business, Economics, and The Life and Social Sciences</dc:title>
  <dc:subject>Chapter 10: Limits and Continuity</dc:subject>
  <dc:creator>Ernest</dc:creator>
  <cp:keywords/>
  <dc:description/>
  <cp:lastModifiedBy>Suliman Saleh Al-Homidan</cp:lastModifiedBy>
  <cp:revision>19</cp:revision>
  <dcterms:modified xsi:type="dcterms:W3CDTF">2024-08-22T06:11:58Z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0x01010086D90B95B22DD945BDFF45EB84A5E21C</vt:lpwstr>
  </property>
  <property fmtid="{D5CDD505-2E9C-101B-9397-08002B2CF9AE}" pid="3" name="Order">
    <vt:r8>4374100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docIndexRef">
    <vt:lpwstr>5925d45f-24d3-4dae-8c23-1e3904fe1826</vt:lpwstr>
  </property>
  <property fmtid="{D5CDD505-2E9C-101B-9397-08002B2CF9AE}" pid="9" name="bjClsUserRVM">
    <vt:lpwstr>[]</vt:lpwstr>
  </property>
  <property fmtid="{D5CDD505-2E9C-101B-9397-08002B2CF9AE}" pid="10" name="bjSaver">
    <vt:lpwstr>YSr+R72NV5jhM5Xzwgg9b19pSei8LZfT</vt:lpwstr>
  </property>
  <property fmtid="{D5CDD505-2E9C-101B-9397-08002B2CF9AE}" pid="11" name="bjDocumentLabelXML">
    <vt:lpwstr>&lt;?xml version="1.0" encoding="us-ascii"?&gt;&lt;sisl xmlns:xsd="http://www.w3.org/2001/XMLSchema" xmlns:xsi="http://www.w3.org/2001/XMLSchema-instance" sislVersion="0" policy="f9677ce1-080b-4051-a037-2610debe14cb" origin="userSelected" xmlns="http://www.boldonj</vt:lpwstr>
  </property>
  <property fmtid="{D5CDD505-2E9C-101B-9397-08002B2CF9AE}" pid="12" name="bjDocumentLabelXML-0">
    <vt:lpwstr>ames.com/2008/01/sie/internal/label"&gt;&lt;element uid="id_classification_generalbusiness" value="" /&gt;&lt;/sisl&gt;</vt:lpwstr>
  </property>
  <property fmtid="{D5CDD505-2E9C-101B-9397-08002B2CF9AE}" pid="13" name="bjDocumentSecurityLabel">
    <vt:lpwstr>Internal</vt:lpwstr>
  </property>
</Properties>
</file>