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5"/>
  </p:sldMasterIdLst>
  <p:notesMasterIdLst>
    <p:notesMasterId r:id="rId15"/>
  </p:notesMasterIdLst>
  <p:handoutMasterIdLst>
    <p:handoutMasterId r:id="rId16"/>
  </p:handoutMasterIdLst>
  <p:sldIdLst>
    <p:sldId id="702" r:id="rId6"/>
    <p:sldId id="703" r:id="rId7"/>
    <p:sldId id="704" r:id="rId8"/>
    <p:sldId id="705" r:id="rId9"/>
    <p:sldId id="706" r:id="rId10"/>
    <p:sldId id="707" r:id="rId11"/>
    <p:sldId id="708" r:id="rId12"/>
    <p:sldId id="262" r:id="rId13"/>
    <p:sldId id="681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181" userDrawn="1">
          <p15:clr>
            <a:srgbClr val="A4A3A4"/>
          </p15:clr>
        </p15:guide>
        <p15:guide id="5" pos="2925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pos="1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AnnMarie Short" initials="AS" lastIdx="3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680E9-A09D-6823-50ED-3C59A7AD50A7}" v="1" dt="2021-07-07T22:28:22.759"/>
    <p1510:client id="{872674FD-8CA5-468F-8412-DF5B072B8AD4}" v="16" dt="2021-07-07T21:03:36.203"/>
  </p1510:revLst>
</p1510:revInfo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88" y="56"/>
      </p:cViewPr>
      <p:guideLst>
        <p:guide orient="horz" pos="3952"/>
        <p:guide orient="horz" pos="414"/>
        <p:guide pos="181"/>
        <p:guide pos="2925"/>
        <p:guide orient="horz" pos="4292"/>
        <p:guide pos="5534"/>
        <p:guide orient="horz" pos="2160"/>
        <p:guide pos="1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19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68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07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26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lIns="0" tIns="0" rIns="0" bIns="0"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 lIns="0" tIns="0" rIns="0" bIns="0"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Copyright Information</a:t>
            </a:r>
          </a:p>
        </p:txBody>
      </p:sp>
      <p:pic>
        <p:nvPicPr>
          <p:cNvPr id="14" name="Picture Placeholder 21">
            <a:extLst>
              <a:ext uri="{FF2B5EF4-FFF2-40B4-BE49-F238E27FC236}">
                <a16:creationId xmlns:a16="http://schemas.microsoft.com/office/drawing/2014/main" id="{8F987953-5CEB-4D5C-853E-4A902D20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152" b="22152"/>
          <a:stretch>
            <a:fillRect/>
          </a:stretch>
        </p:blipFill>
        <p:spPr>
          <a:xfrm>
            <a:off x="332508" y="6382545"/>
            <a:ext cx="1153391" cy="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8124B-1F34-4D41-A570-3456861FA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08125"/>
            <a:ext cx="4232275" cy="4533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7C4D-FEC7-45FC-9FD8-7B40A02E9C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12713"/>
            <a:ext cx="8128000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5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dd 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itle Placeholder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Content Placeholder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122C06-0248-45C8-9890-FDA2C7B0CD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3F0-3064-41BA-BF34-B5D9350D8D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36402" y="6400801"/>
            <a:ext cx="6908800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59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9B672-EF65-4B43-AC5A-2A027EFE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31D0-2EC1-4FF1-BB16-12C6CC0233F7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1A9ED-C964-439D-94BD-05B579CA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B98E3-278D-436E-8149-109C0B50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2BF9-7C17-4F16-AAAF-004C3377E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>
                <a:latin typeface="+mj-lt"/>
              </a:rPr>
              <a:t>Click to add title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4664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9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207259-77A9-4591-BC77-514F18DC6B75}"/>
              </a:ext>
            </a:extLst>
          </p:cNvPr>
          <p:cNvSpPr/>
          <p:nvPr/>
        </p:nvSpPr>
        <p:spPr>
          <a:xfrm>
            <a:off x="308810" y="276730"/>
            <a:ext cx="2473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10.3 Continuity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4EA1D-6825-4669-9BE2-61C2E76BA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2" y="753555"/>
            <a:ext cx="8811803" cy="1623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526CA0-19CD-4B55-AE6A-90C452ABD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2594"/>
            <a:ext cx="8941488" cy="1355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C69C86-2327-4C05-872D-9CE38E2A6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7" y="4231639"/>
            <a:ext cx="8941488" cy="5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3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15C986-3745-4C82-BBF5-E1C5540FB32D}"/>
              </a:ext>
            </a:extLst>
          </p:cNvPr>
          <p:cNvSpPr txBox="1">
            <a:spLocks/>
          </p:cNvSpPr>
          <p:nvPr/>
        </p:nvSpPr>
        <p:spPr>
          <a:xfrm>
            <a:off x="429577" y="1699921"/>
            <a:ext cx="201136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lphaLcPeriod"/>
            </a:pPr>
            <a:r>
              <a:rPr lang="en-US" sz="2400"/>
              <a:t>Show that</a:t>
            </a:r>
          </a:p>
        </p:txBody>
      </p:sp>
      <p:graphicFrame>
        <p:nvGraphicFramePr>
          <p:cNvPr id="3" name="Object 2" descr="f open parentheses x close parentheses equal to 5 ">
            <a:extLst>
              <a:ext uri="{FF2B5EF4-FFF2-40B4-BE49-F238E27FC236}">
                <a16:creationId xmlns:a16="http://schemas.microsoft.com/office/drawing/2014/main" id="{293F00F3-B9F3-4A06-9E71-940BA1D25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247212"/>
              </p:ext>
            </p:extLst>
          </p:nvPr>
        </p:nvGraphicFramePr>
        <p:xfrm>
          <a:off x="2379965" y="1761652"/>
          <a:ext cx="811378" cy="27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5" name="Equation" r:id="rId4" imgW="609480" imgH="203040" progId="Equation.DSMT4">
                  <p:embed/>
                </p:oleObj>
              </mc:Choice>
              <mc:Fallback>
                <p:oleObj name="Equation" r:id="rId4" imgW="609480" imgH="203040" progId="Equation.DSMT4">
                  <p:embed/>
                  <p:pic>
                    <p:nvPicPr>
                      <p:cNvPr id="34" name="Object 33" descr="f open parentheses x close parentheses equal to 5 ">
                        <a:extLst>
                          <a:ext uri="{FF2B5EF4-FFF2-40B4-BE49-F238E27FC236}">
                            <a16:creationId xmlns:a16="http://schemas.microsoft.com/office/drawing/2014/main" id="{5B8AE5FC-CC94-4485-B6FD-67BA068D25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9965" y="1761652"/>
                        <a:ext cx="811378" cy="27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E0CCAA-58C3-4FE2-8329-CBC00CA1DB6D}"/>
              </a:ext>
            </a:extLst>
          </p:cNvPr>
          <p:cNvSpPr txBox="1">
            <a:spLocks/>
          </p:cNvSpPr>
          <p:nvPr/>
        </p:nvSpPr>
        <p:spPr>
          <a:xfrm>
            <a:off x="3336289" y="1725267"/>
            <a:ext cx="25892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is continuous at 7.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E74B17-5B35-413F-AD25-B47215C34C30}"/>
              </a:ext>
            </a:extLst>
          </p:cNvPr>
          <p:cNvSpPr txBox="1">
            <a:spLocks/>
          </p:cNvSpPr>
          <p:nvPr/>
        </p:nvSpPr>
        <p:spPr>
          <a:xfrm>
            <a:off x="883943" y="2103202"/>
            <a:ext cx="201136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Solution: First,</a:t>
            </a:r>
          </a:p>
        </p:txBody>
      </p:sp>
      <p:graphicFrame>
        <p:nvGraphicFramePr>
          <p:cNvPr id="6" name="Object 5" descr="f open parentheses 7 close parentheses equal to 5 ">
            <a:extLst>
              <a:ext uri="{FF2B5EF4-FFF2-40B4-BE49-F238E27FC236}">
                <a16:creationId xmlns:a16="http://schemas.microsoft.com/office/drawing/2014/main" id="{20A1A6C6-652D-454D-940D-1A82D37EA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259855"/>
              </p:ext>
            </p:extLst>
          </p:nvPr>
        </p:nvGraphicFramePr>
        <p:xfrm>
          <a:off x="2874132" y="2175784"/>
          <a:ext cx="811378" cy="27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6" name="Equation" r:id="rId6" imgW="609480" imgH="203040" progId="Equation.DSMT4">
                  <p:embed/>
                </p:oleObj>
              </mc:Choice>
              <mc:Fallback>
                <p:oleObj name="Equation" r:id="rId6" imgW="609480" imgH="203040" progId="Equation.DSMT4">
                  <p:embed/>
                  <p:pic>
                    <p:nvPicPr>
                      <p:cNvPr id="35" name="Object 34" descr="f open parentheses 7 close parentheses equal to 5 ">
                        <a:extLst>
                          <a:ext uri="{FF2B5EF4-FFF2-40B4-BE49-F238E27FC236}">
                            <a16:creationId xmlns:a16="http://schemas.microsoft.com/office/drawing/2014/main" id="{73E6A116-0142-4696-BA69-29B98EEE26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74132" y="2175784"/>
                        <a:ext cx="811378" cy="27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CF8574-A30B-4BFD-AB05-AC42263979A2}"/>
              </a:ext>
            </a:extLst>
          </p:cNvPr>
          <p:cNvSpPr txBox="1">
            <a:spLocks/>
          </p:cNvSpPr>
          <p:nvPr/>
        </p:nvSpPr>
        <p:spPr>
          <a:xfrm>
            <a:off x="3790655" y="2092910"/>
            <a:ext cx="236932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so </a:t>
            </a:r>
            <a:r>
              <a:rPr lang="en-US" sz="2400" i="1" dirty="0"/>
              <a:t>f</a:t>
            </a:r>
            <a:r>
              <a:rPr lang="en-US" sz="2400" dirty="0"/>
              <a:t> is defined at</a:t>
            </a:r>
          </a:p>
        </p:txBody>
      </p:sp>
      <p:graphicFrame>
        <p:nvGraphicFramePr>
          <p:cNvPr id="8" name="Object 7" descr="x equal to 7 ">
            <a:extLst>
              <a:ext uri="{FF2B5EF4-FFF2-40B4-BE49-F238E27FC236}">
                <a16:creationId xmlns:a16="http://schemas.microsoft.com/office/drawing/2014/main" id="{07C49991-4300-4103-A2D2-807323F3B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35449"/>
              </p:ext>
            </p:extLst>
          </p:nvPr>
        </p:nvGraphicFramePr>
        <p:xfrm>
          <a:off x="6207100" y="2169671"/>
          <a:ext cx="520383" cy="26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7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36" name="Object 35" descr="x equal to 7 ">
                        <a:extLst>
                          <a:ext uri="{FF2B5EF4-FFF2-40B4-BE49-F238E27FC236}">
                            <a16:creationId xmlns:a16="http://schemas.microsoft.com/office/drawing/2014/main" id="{843744BF-1544-4A34-B1E4-482A9EF5D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07100" y="2169671"/>
                        <a:ext cx="520383" cy="260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0023AA-AFE3-445F-B064-39A9FAB03ED1}"/>
              </a:ext>
            </a:extLst>
          </p:cNvPr>
          <p:cNvSpPr txBox="1">
            <a:spLocks/>
          </p:cNvSpPr>
          <p:nvPr/>
        </p:nvSpPr>
        <p:spPr>
          <a:xfrm>
            <a:off x="914432" y="2521266"/>
            <a:ext cx="124641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Second,</a:t>
            </a:r>
          </a:p>
        </p:txBody>
      </p:sp>
      <p:graphicFrame>
        <p:nvGraphicFramePr>
          <p:cNvPr id="10" name="Object 9" descr="Limit as x approaches 7 of f left parenthesis x right parenthesis equals limit as x approaches 7 of 5 equals 5.">
            <a:extLst>
              <a:ext uri="{FF2B5EF4-FFF2-40B4-BE49-F238E27FC236}">
                <a16:creationId xmlns:a16="http://schemas.microsoft.com/office/drawing/2014/main" id="{FB638DEA-DD3C-46F0-925F-F58322136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895809"/>
              </p:ext>
            </p:extLst>
          </p:nvPr>
        </p:nvGraphicFramePr>
        <p:xfrm>
          <a:off x="2193301" y="2554676"/>
          <a:ext cx="17843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8" name="Equation" r:id="rId10" imgW="1231560" imgH="266400" progId="Equation.DSMT4">
                  <p:embed/>
                </p:oleObj>
              </mc:Choice>
              <mc:Fallback>
                <p:oleObj name="Equation" r:id="rId10" imgW="1231560" imgH="266400" progId="Equation.DSMT4">
                  <p:embed/>
                  <p:pic>
                    <p:nvPicPr>
                      <p:cNvPr id="16" name="Object 15" descr="Limit as x approaches 7 of f left parenthesis x right parenthesis equals limit as x approaches 7 of 5 equals 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301" y="2554676"/>
                        <a:ext cx="17843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2B2959-2F63-49A0-9F70-91CC8A4F3CB7}"/>
              </a:ext>
            </a:extLst>
          </p:cNvPr>
          <p:cNvSpPr txBox="1">
            <a:spLocks/>
          </p:cNvSpPr>
          <p:nvPr/>
        </p:nvSpPr>
        <p:spPr>
          <a:xfrm>
            <a:off x="4026638" y="2510673"/>
            <a:ext cx="2693082" cy="367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thus, </a:t>
            </a:r>
            <a:r>
              <a:rPr lang="en-US" sz="2400" i="1"/>
              <a:t>f</a:t>
            </a:r>
            <a:r>
              <a:rPr lang="en-US" sz="2400"/>
              <a:t> has a limit as</a:t>
            </a:r>
          </a:p>
        </p:txBody>
      </p:sp>
      <p:graphicFrame>
        <p:nvGraphicFramePr>
          <p:cNvPr id="12" name="Object 11" descr="x gives 7.">
            <a:extLst>
              <a:ext uri="{FF2B5EF4-FFF2-40B4-BE49-F238E27FC236}">
                <a16:creationId xmlns:a16="http://schemas.microsoft.com/office/drawing/2014/main" id="{595CE9C6-A9E2-4252-B021-5EB7EDB66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689920"/>
              </p:ext>
            </p:extLst>
          </p:nvPr>
        </p:nvGraphicFramePr>
        <p:xfrm>
          <a:off x="6834466" y="2493160"/>
          <a:ext cx="8413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9" name="Equation" r:id="rId12" imgW="431640" imgH="203040" progId="Equation.DSMT4">
                  <p:embed/>
                </p:oleObj>
              </mc:Choice>
              <mc:Fallback>
                <p:oleObj name="Equation" r:id="rId12" imgW="431640" imgH="203040" progId="Equation.DSMT4">
                  <p:embed/>
                  <p:pic>
                    <p:nvPicPr>
                      <p:cNvPr id="4" name="Object 3" descr="x gives 7.">
                        <a:extLst>
                          <a:ext uri="{FF2B5EF4-FFF2-40B4-BE49-F238E27FC236}">
                            <a16:creationId xmlns:a16="http://schemas.microsoft.com/office/drawing/2014/main" id="{1CFDA55A-0172-45A2-8DA7-7BB8FB43E4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34466" y="2493160"/>
                        <a:ext cx="84137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15E895A-EB38-4D3C-A9AF-5F01AC1991EE}"/>
              </a:ext>
            </a:extLst>
          </p:cNvPr>
          <p:cNvSpPr txBox="1">
            <a:spLocks/>
          </p:cNvSpPr>
          <p:nvPr/>
        </p:nvSpPr>
        <p:spPr>
          <a:xfrm>
            <a:off x="950049" y="2969882"/>
            <a:ext cx="89058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Third,</a:t>
            </a:r>
          </a:p>
        </p:txBody>
      </p:sp>
      <p:graphicFrame>
        <p:nvGraphicFramePr>
          <p:cNvPr id="14" name="Object 13" descr="Limit as x approaches 7 of f left parenthesis x right parenthesis equals 5 equals f left parenthesis 7 right parenthesis.">
            <a:extLst>
              <a:ext uri="{FF2B5EF4-FFF2-40B4-BE49-F238E27FC236}">
                <a16:creationId xmlns:a16="http://schemas.microsoft.com/office/drawing/2014/main" id="{AD9F7C66-B07A-404B-9A93-9BBBDA76E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825535"/>
              </p:ext>
            </p:extLst>
          </p:nvPr>
        </p:nvGraphicFramePr>
        <p:xfrm>
          <a:off x="1868973" y="2973295"/>
          <a:ext cx="20542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0" name="Equation" r:id="rId14" imgW="1231560" imgH="266400" progId="Equation.DSMT4">
                  <p:embed/>
                </p:oleObj>
              </mc:Choice>
              <mc:Fallback>
                <p:oleObj name="Equation" r:id="rId14" imgW="1231560" imgH="266400" progId="Equation.DSMT4">
                  <p:embed/>
                  <p:pic>
                    <p:nvPicPr>
                      <p:cNvPr id="18" name="Object 17" descr="Limit as x approaches 7 of f left parenthesis x right parenthesis equals 5 equals f left parenthesis 7 right parenthesi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973" y="2973295"/>
                        <a:ext cx="20542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7D72190-D712-4781-8EBF-1A1BC6762215}"/>
              </a:ext>
            </a:extLst>
          </p:cNvPr>
          <p:cNvSpPr txBox="1">
            <a:spLocks/>
          </p:cNvSpPr>
          <p:nvPr/>
        </p:nvSpPr>
        <p:spPr>
          <a:xfrm>
            <a:off x="3921877" y="2926359"/>
            <a:ext cx="43320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Therefore, </a:t>
            </a:r>
            <a:r>
              <a:rPr lang="en-US" sz="2400" i="1"/>
              <a:t>f</a:t>
            </a:r>
            <a:r>
              <a:rPr lang="en-US" sz="2400"/>
              <a:t> is continuous at 7.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193BF54-E2D7-4EAA-BC3C-27FC26B3E3EE}"/>
              </a:ext>
            </a:extLst>
          </p:cNvPr>
          <p:cNvSpPr txBox="1">
            <a:spLocks/>
          </p:cNvSpPr>
          <p:nvPr/>
        </p:nvSpPr>
        <p:spPr>
          <a:xfrm>
            <a:off x="427807" y="3564606"/>
            <a:ext cx="20113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lphaLcPeriod" startAt="2"/>
            </a:pPr>
            <a:r>
              <a:rPr lang="en-US" sz="2400"/>
              <a:t> Show that</a:t>
            </a:r>
          </a:p>
        </p:txBody>
      </p:sp>
      <p:graphicFrame>
        <p:nvGraphicFramePr>
          <p:cNvPr id="17" name="Object 16" descr="g left parenthesis x right parenthesis equals x squared minus 3.">
            <a:extLst>
              <a:ext uri="{FF2B5EF4-FFF2-40B4-BE49-F238E27FC236}">
                <a16:creationId xmlns:a16="http://schemas.microsoft.com/office/drawing/2014/main" id="{5955FCA5-5644-49AB-86DC-E5521B112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2424"/>
              </p:ext>
            </p:extLst>
          </p:nvPr>
        </p:nvGraphicFramePr>
        <p:xfrm>
          <a:off x="2553075" y="3533479"/>
          <a:ext cx="13335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1" name="Equation" r:id="rId16" imgW="799920" imgH="228600" progId="Equation.DSMT4">
                  <p:embed/>
                </p:oleObj>
              </mc:Choice>
              <mc:Fallback>
                <p:oleObj name="Equation" r:id="rId16" imgW="799920" imgH="228600" progId="Equation.DSMT4">
                  <p:embed/>
                  <p:pic>
                    <p:nvPicPr>
                      <p:cNvPr id="22" name="Object 21" descr="g left parenthesis x right parenthesis equals x squared minus 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075" y="3533479"/>
                        <a:ext cx="13335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B90EFBC-6AFA-48E0-B065-5A161A2D9521}"/>
              </a:ext>
            </a:extLst>
          </p:cNvPr>
          <p:cNvSpPr txBox="1">
            <a:spLocks/>
          </p:cNvSpPr>
          <p:nvPr/>
        </p:nvSpPr>
        <p:spPr>
          <a:xfrm>
            <a:off x="3972242" y="3504385"/>
            <a:ext cx="22272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is continuous at</a:t>
            </a:r>
          </a:p>
        </p:txBody>
      </p:sp>
      <p:graphicFrame>
        <p:nvGraphicFramePr>
          <p:cNvPr id="19" name="Object 18" descr="Negative 4.">
            <a:extLst>
              <a:ext uri="{FF2B5EF4-FFF2-40B4-BE49-F238E27FC236}">
                <a16:creationId xmlns:a16="http://schemas.microsoft.com/office/drawing/2014/main" id="{9E905238-78A5-4B48-A586-514506519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639313"/>
              </p:ext>
            </p:extLst>
          </p:nvPr>
        </p:nvGraphicFramePr>
        <p:xfrm>
          <a:off x="6264777" y="3564606"/>
          <a:ext cx="3810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2" name="Equation" r:id="rId18" imgW="228600" imgH="164880" progId="Equation.DSMT4">
                  <p:embed/>
                </p:oleObj>
              </mc:Choice>
              <mc:Fallback>
                <p:oleObj name="Equation" r:id="rId18" imgW="228600" imgH="164880" progId="Equation.DSMT4">
                  <p:embed/>
                  <p:pic>
                    <p:nvPicPr>
                      <p:cNvPr id="24" name="Object 23" descr="Negative 4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777" y="3564606"/>
                        <a:ext cx="38100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B7F61E6-B091-4562-A708-CCB8B365DBD3}"/>
              </a:ext>
            </a:extLst>
          </p:cNvPr>
          <p:cNvSpPr txBox="1">
            <a:spLocks/>
          </p:cNvSpPr>
          <p:nvPr/>
        </p:nvSpPr>
        <p:spPr>
          <a:xfrm>
            <a:off x="947090" y="3964308"/>
            <a:ext cx="49784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Solution: The function </a:t>
            </a:r>
            <a:r>
              <a:rPr lang="en-US" sz="2400" i="1"/>
              <a:t>g</a:t>
            </a:r>
            <a:r>
              <a:rPr lang="en-US" sz="2400"/>
              <a:t> is defined at</a:t>
            </a:r>
          </a:p>
        </p:txBody>
      </p:sp>
      <p:graphicFrame>
        <p:nvGraphicFramePr>
          <p:cNvPr id="21" name="Object 20" descr="x equals negative 4 colon g left parenthesis negative 4 right parenthesis equals 13.">
            <a:extLst>
              <a:ext uri="{FF2B5EF4-FFF2-40B4-BE49-F238E27FC236}">
                <a16:creationId xmlns:a16="http://schemas.microsoft.com/office/drawing/2014/main" id="{82CDA212-DB90-4ADF-82C6-B9C585493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022051"/>
              </p:ext>
            </p:extLst>
          </p:nvPr>
        </p:nvGraphicFramePr>
        <p:xfrm>
          <a:off x="6110990" y="3996966"/>
          <a:ext cx="20097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3" name="Equation" r:id="rId20" imgW="1206360" imgH="203040" progId="Equation.DSMT4">
                  <p:embed/>
                </p:oleObj>
              </mc:Choice>
              <mc:Fallback>
                <p:oleObj name="Equation" r:id="rId20" imgW="1206360" imgH="203040" progId="Equation.DSMT4">
                  <p:embed/>
                  <p:pic>
                    <p:nvPicPr>
                      <p:cNvPr id="26" name="Object 25" descr="x equals negative 4 colon g left parenthesis negative 4 right parenthesis equals 1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990" y="3996966"/>
                        <a:ext cx="2009775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8CA5268-D6D9-4914-AAEB-A2A81ABF1C0A}"/>
              </a:ext>
            </a:extLst>
          </p:cNvPr>
          <p:cNvSpPr txBox="1">
            <a:spLocks/>
          </p:cNvSpPr>
          <p:nvPr/>
        </p:nvSpPr>
        <p:spPr>
          <a:xfrm>
            <a:off x="1020347" y="4376404"/>
            <a:ext cx="86927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Also</a:t>
            </a:r>
            <a:r>
              <a:rPr lang="en-US"/>
              <a:t>,</a:t>
            </a:r>
          </a:p>
        </p:txBody>
      </p:sp>
      <p:graphicFrame>
        <p:nvGraphicFramePr>
          <p:cNvPr id="23" name="Object 22" descr="Limit as x approaches negative 4 of g left parenthesis x right parenthesis equals limit as x approaches negative 4 of left parenthesis x squared minus 3 right parenthesis equals 13 equals g left parenthesis negative 4 right parenthesis.">
            <a:extLst>
              <a:ext uri="{FF2B5EF4-FFF2-40B4-BE49-F238E27FC236}">
                <a16:creationId xmlns:a16="http://schemas.microsoft.com/office/drawing/2014/main" id="{116FA367-D637-4E16-A45E-1DEB5B368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492954"/>
              </p:ext>
            </p:extLst>
          </p:nvPr>
        </p:nvGraphicFramePr>
        <p:xfrm>
          <a:off x="1892463" y="4339385"/>
          <a:ext cx="36385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4" name="Equation" r:id="rId22" imgW="2184120" imgH="279360" progId="Equation.DSMT4">
                  <p:embed/>
                </p:oleObj>
              </mc:Choice>
              <mc:Fallback>
                <p:oleObj name="Equation" r:id="rId22" imgW="2184120" imgH="279360" progId="Equation.DSMT4">
                  <p:embed/>
                  <p:pic>
                    <p:nvPicPr>
                      <p:cNvPr id="28" name="Object 27" descr="Limit as x approaches negative 4 of g left parenthesis x right parenthesis equals limit as x approaches negative 4 of left parenthesis x squared minus 3 right parenthesis equals 13 equals g left parenthesis negative 4 right parenthesi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463" y="4339385"/>
                        <a:ext cx="363855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30">
            <a:extLst>
              <a:ext uri="{FF2B5EF4-FFF2-40B4-BE49-F238E27FC236}">
                <a16:creationId xmlns:a16="http://schemas.microsoft.com/office/drawing/2014/main" id="{468CA5DF-0D2D-47F5-AC4D-C50C33D7EADF}"/>
              </a:ext>
            </a:extLst>
          </p:cNvPr>
          <p:cNvSpPr txBox="1">
            <a:spLocks/>
          </p:cNvSpPr>
          <p:nvPr/>
        </p:nvSpPr>
        <p:spPr>
          <a:xfrm>
            <a:off x="1039313" y="4828290"/>
            <a:ext cx="396521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Therefore, </a:t>
            </a:r>
            <a:r>
              <a:rPr lang="en-US" sz="2400" i="1"/>
              <a:t>g</a:t>
            </a:r>
            <a:r>
              <a:rPr lang="en-US" sz="2400"/>
              <a:t> is continuous at</a:t>
            </a:r>
          </a:p>
        </p:txBody>
      </p:sp>
      <p:graphicFrame>
        <p:nvGraphicFramePr>
          <p:cNvPr id="25" name="Object 24" descr="Negative 4.">
            <a:extLst>
              <a:ext uri="{FF2B5EF4-FFF2-40B4-BE49-F238E27FC236}">
                <a16:creationId xmlns:a16="http://schemas.microsoft.com/office/drawing/2014/main" id="{9C363CA4-23C2-43D6-A015-209E85752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741636"/>
              </p:ext>
            </p:extLst>
          </p:nvPr>
        </p:nvGraphicFramePr>
        <p:xfrm>
          <a:off x="5104933" y="4863772"/>
          <a:ext cx="4397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5" name="Equation" r:id="rId24" imgW="253800" imgH="177480" progId="Equation.DSMT4">
                  <p:embed/>
                </p:oleObj>
              </mc:Choice>
              <mc:Fallback>
                <p:oleObj name="Equation" r:id="rId24" imgW="253800" imgH="177480" progId="Equation.DSMT4">
                  <p:embed/>
                  <p:pic>
                    <p:nvPicPr>
                      <p:cNvPr id="30" name="Object 29" descr="Negative 4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933" y="4863772"/>
                        <a:ext cx="439737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7A28EAF-AFEC-46D6-A953-D258A381141F}"/>
              </a:ext>
            </a:extLst>
          </p:cNvPr>
          <p:cNvSpPr txBox="1">
            <a:spLocks/>
          </p:cNvSpPr>
          <p:nvPr/>
        </p:nvSpPr>
        <p:spPr>
          <a:xfrm>
            <a:off x="262393" y="1003038"/>
            <a:ext cx="84131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rgbClr val="007FA3"/>
                </a:solidFill>
              </a:rPr>
              <a:t>Example 1 – Applying the Definition of Continuity</a:t>
            </a:r>
            <a:endParaRPr lang="en-US" sz="2400" b="1" dirty="0">
              <a:solidFill>
                <a:srgbClr val="007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3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763895-7E58-4019-A986-B6FFCF0F1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75" y="2945218"/>
            <a:ext cx="6915150" cy="3286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CC7DC1-D570-424D-905E-8E6E21DDEEF9}"/>
              </a:ext>
            </a:extLst>
          </p:cNvPr>
          <p:cNvSpPr/>
          <p:nvPr/>
        </p:nvSpPr>
        <p:spPr>
          <a:xfrm>
            <a:off x="417259" y="800295"/>
            <a:ext cx="3484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(B) Types of discontinuity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4ECBD-ED2C-42C6-A9E2-6134EF9D0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57" y="1352775"/>
            <a:ext cx="4638675" cy="361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B035A-CA59-4B7A-8557-C0193B9BB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84" y="1771595"/>
            <a:ext cx="821055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81E727-4317-4B4C-BFE0-C4FEE35BC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57" y="2114495"/>
            <a:ext cx="70866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8DDF2C-1F1E-4AE6-9757-7C3994B15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9" y="343900"/>
            <a:ext cx="7667625" cy="552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01D6C0-3808-44EA-BDE8-00FA68546A04}"/>
                  </a:ext>
                </a:extLst>
              </p:cNvPr>
              <p:cNvSpPr txBox="1"/>
              <p:nvPr/>
            </p:nvSpPr>
            <p:spPr>
              <a:xfrm>
                <a:off x="704599" y="1019305"/>
                <a:ext cx="4256871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01D6C0-3808-44EA-BDE8-00FA68546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99" y="1019305"/>
                <a:ext cx="4256871" cy="559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B1E896-CA66-421A-8072-3AA492469260}"/>
                  </a:ext>
                </a:extLst>
              </p:cNvPr>
              <p:cNvSpPr txBox="1"/>
              <p:nvPr/>
            </p:nvSpPr>
            <p:spPr>
              <a:xfrm>
                <a:off x="210458" y="1571368"/>
                <a:ext cx="2622576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B1E896-CA66-421A-8072-3AA492469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58" y="1571368"/>
                <a:ext cx="2622576" cy="525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41AAB63-866F-4F1E-8913-2A992E1ACDAB}"/>
              </a:ext>
            </a:extLst>
          </p:cNvPr>
          <p:cNvSpPr/>
          <p:nvPr/>
        </p:nvSpPr>
        <p:spPr>
          <a:xfrm>
            <a:off x="3007537" y="1649210"/>
            <a:ext cx="195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but f(2) undefined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319094-3072-42EA-B0F5-640D195A5865}"/>
                  </a:ext>
                </a:extLst>
              </p:cNvPr>
              <p:cNvSpPr txBox="1"/>
              <p:nvPr/>
            </p:nvSpPr>
            <p:spPr>
              <a:xfrm>
                <a:off x="112389" y="2128852"/>
                <a:ext cx="306821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319094-3072-42EA-B0F5-640D195A5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89" y="2128852"/>
                <a:ext cx="3068212" cy="525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3FCCB09-0367-4353-AF58-F7C53DCF10B4}"/>
              </a:ext>
            </a:extLst>
          </p:cNvPr>
          <p:cNvSpPr/>
          <p:nvPr/>
        </p:nvSpPr>
        <p:spPr>
          <a:xfrm>
            <a:off x="3622096" y="2206694"/>
            <a:ext cx="2113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Infinite discontinuity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988CD0-0A24-4B51-85BA-AB5EB7359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406" y="2598937"/>
            <a:ext cx="8844205" cy="1106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F7980-91B6-4B85-9067-D19D25C2A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406" y="3798971"/>
            <a:ext cx="8191500" cy="590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9B7CEF-E63D-4A7B-B0E5-D108A48D137F}"/>
                  </a:ext>
                </a:extLst>
              </p:cNvPr>
              <p:cNvSpPr txBox="1"/>
              <p:nvPr/>
            </p:nvSpPr>
            <p:spPr>
              <a:xfrm>
                <a:off x="1020133" y="4543239"/>
                <a:ext cx="5928739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9B7CEF-E63D-4A7B-B0E5-D108A48D1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33" y="4543239"/>
                <a:ext cx="5928739" cy="5596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90D5954-401C-43CA-8F4F-8A469DE495FD}"/>
              </a:ext>
            </a:extLst>
          </p:cNvPr>
          <p:cNvSpPr txBox="1"/>
          <p:nvPr/>
        </p:nvSpPr>
        <p:spPr>
          <a:xfrm>
            <a:off x="883391" y="5223473"/>
            <a:ext cx="638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Removable discontinuity at 2,but not removable at 0 and -2 </a:t>
            </a:r>
          </a:p>
        </p:txBody>
      </p:sp>
    </p:spTree>
    <p:extLst>
      <p:ext uri="{BB962C8B-B14F-4D97-AF65-F5344CB8AC3E}">
        <p14:creationId xmlns:p14="http://schemas.microsoft.com/office/powerpoint/2010/main" val="15036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C50CD1-2C0D-40AF-AEED-23EB64CE6E84}"/>
              </a:ext>
            </a:extLst>
          </p:cNvPr>
          <p:cNvSpPr/>
          <p:nvPr/>
        </p:nvSpPr>
        <p:spPr>
          <a:xfrm>
            <a:off x="153442" y="139535"/>
            <a:ext cx="5697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(C) Discontinuity in compound functions 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B361013C-DFA4-4C2A-882D-E80EFC63EBBF}"/>
              </a:ext>
            </a:extLst>
          </p:cNvPr>
          <p:cNvSpPr txBox="1">
            <a:spLocks/>
          </p:cNvSpPr>
          <p:nvPr/>
        </p:nvSpPr>
        <p:spPr>
          <a:xfrm>
            <a:off x="486681" y="548747"/>
            <a:ext cx="8382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7FA3"/>
                </a:solidFill>
              </a:rPr>
              <a:t>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D24360-FE37-4AC8-B936-90F63DB95053}"/>
              </a:ext>
            </a:extLst>
          </p:cNvPr>
          <p:cNvSpPr txBox="1">
            <a:spLocks/>
          </p:cNvSpPr>
          <p:nvPr/>
        </p:nvSpPr>
        <p:spPr>
          <a:xfrm>
            <a:off x="524676" y="1076431"/>
            <a:ext cx="8450262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For each of the following functions, find all points of discontinuity.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41FD52-FD19-42EB-9E8B-49AABD3891E7}"/>
              </a:ext>
            </a:extLst>
          </p:cNvPr>
          <p:cNvSpPr txBox="1">
            <a:spLocks/>
          </p:cNvSpPr>
          <p:nvPr/>
        </p:nvSpPr>
        <p:spPr>
          <a:xfrm>
            <a:off x="783539" y="1819367"/>
            <a:ext cx="81439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lphaLcPeriod"/>
            </a:pPr>
            <a:r>
              <a:rPr lang="en-US" sz="2400"/>
              <a:t> </a:t>
            </a:r>
            <a:endParaRPr lang="en-US" sz="2400" dirty="0"/>
          </a:p>
        </p:txBody>
      </p:sp>
      <p:graphicFrame>
        <p:nvGraphicFramePr>
          <p:cNvPr id="6" name="Object 5" descr="f left parenthesis x right parenthesis equals start layout enlarged left brace first row x plus 6 if x greater than or equal to 3, second row x squared if x less than 3 end layout.">
            <a:extLst>
              <a:ext uri="{FF2B5EF4-FFF2-40B4-BE49-F238E27FC236}">
                <a16:creationId xmlns:a16="http://schemas.microsoft.com/office/drawing/2014/main" id="{7980486F-4424-464D-B26D-972A9F028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904226"/>
              </p:ext>
            </p:extLst>
          </p:nvPr>
        </p:nvGraphicFramePr>
        <p:xfrm>
          <a:off x="1415135" y="1690563"/>
          <a:ext cx="2266390" cy="67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4" name="Equation" r:id="rId4" imgW="1358640" imgH="406080" progId="Equation.DSMT4">
                  <p:embed/>
                </p:oleObj>
              </mc:Choice>
              <mc:Fallback>
                <p:oleObj name="Equation" r:id="rId4" imgW="1358640" imgH="406080" progId="Equation.DSMT4">
                  <p:embed/>
                  <p:pic>
                    <p:nvPicPr>
                      <p:cNvPr id="6" name="Object 5" descr="f left parenthesis x right parenthesis equals start layout enlarged left brace first row x plus 6 if x greater than or equal to 3, second row x squared if x less than 3 end layout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135" y="1690563"/>
                        <a:ext cx="2266390" cy="6733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Limit as x approaches 3 super positive of f left parenthesis x right parenthesis equals limit as x approaches 3 super positive of left parenthesis x plus 6 right parenthesis equals 9 and.">
            <a:extLst>
              <a:ext uri="{FF2B5EF4-FFF2-40B4-BE49-F238E27FC236}">
                <a16:creationId xmlns:a16="http://schemas.microsoft.com/office/drawing/2014/main" id="{9547691B-9D48-48D3-AB73-AACBA68F5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095946"/>
              </p:ext>
            </p:extLst>
          </p:nvPr>
        </p:nvGraphicFramePr>
        <p:xfrm>
          <a:off x="1840323" y="3508437"/>
          <a:ext cx="30083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5" name="Equation" r:id="rId6" imgW="1803240" imgH="279360" progId="Equation.DSMT4">
                  <p:embed/>
                </p:oleObj>
              </mc:Choice>
              <mc:Fallback>
                <p:oleObj name="Equation" r:id="rId6" imgW="1803240" imgH="279360" progId="Equation.DSMT4">
                  <p:embed/>
                  <p:pic>
                    <p:nvPicPr>
                      <p:cNvPr id="10" name="Object 9" descr="Limit as x approaches 3 super positive of f left parenthesis x right parenthesis equals limit as x approaches 3 super positive of left parenthesis x plus 6 right parenthesis equals 9 an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323" y="3508437"/>
                        <a:ext cx="300831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Limit as x approaches 3 super negative of f left parenthesis x right parenthesis equals limit as x approaches 3 super negative of x squared equals 9.">
            <a:extLst>
              <a:ext uri="{FF2B5EF4-FFF2-40B4-BE49-F238E27FC236}">
                <a16:creationId xmlns:a16="http://schemas.microsoft.com/office/drawing/2014/main" id="{7DFD01E4-1652-4F41-AAFE-23C34C299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346355"/>
              </p:ext>
            </p:extLst>
          </p:nvPr>
        </p:nvGraphicFramePr>
        <p:xfrm>
          <a:off x="1838287" y="4153181"/>
          <a:ext cx="22034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6" name="Equation" r:id="rId8" imgW="1320480" imgH="291960" progId="Equation.DSMT4">
                  <p:embed/>
                </p:oleObj>
              </mc:Choice>
              <mc:Fallback>
                <p:oleObj name="Equation" r:id="rId8" imgW="1320480" imgH="291960" progId="Equation.DSMT4">
                  <p:embed/>
                  <p:pic>
                    <p:nvPicPr>
                      <p:cNvPr id="13" name="Object 12" descr="Limit as x approaches 3 super negative of f left parenthesis x right parenthesis equals limit as x approaches 3 super negative of x squared equals 9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287" y="4153181"/>
                        <a:ext cx="220345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BD101A3-E00D-4B9C-8A6A-ACA9FBDE0F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227" y="2362402"/>
            <a:ext cx="8104792" cy="881423"/>
          </a:xfrm>
          <a:prstGeom prst="rect">
            <a:avLst/>
          </a:prstGeom>
        </p:spPr>
      </p:pic>
      <p:graphicFrame>
        <p:nvGraphicFramePr>
          <p:cNvPr id="10" name="Object 9" descr="Limit as x approaches 3 of f left parenthesis x right parenthesis equals 9 equals f left parenthesis 3 right parenthesis.">
            <a:extLst>
              <a:ext uri="{FF2B5EF4-FFF2-40B4-BE49-F238E27FC236}">
                <a16:creationId xmlns:a16="http://schemas.microsoft.com/office/drawing/2014/main" id="{365EB6B4-5DE7-451C-8C23-0D974455F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70945"/>
              </p:ext>
            </p:extLst>
          </p:nvPr>
        </p:nvGraphicFramePr>
        <p:xfrm>
          <a:off x="3266858" y="4772551"/>
          <a:ext cx="1992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7" name="Equation" r:id="rId11" imgW="1193760" imgH="266400" progId="Equation.DSMT4">
                  <p:embed/>
                </p:oleObj>
              </mc:Choice>
              <mc:Fallback>
                <p:oleObj name="Equation" r:id="rId11" imgW="1193760" imgH="266400" progId="Equation.DSMT4">
                  <p:embed/>
                  <p:pic>
                    <p:nvPicPr>
                      <p:cNvPr id="26" name="Object 25" descr="Limit as x approaches 3 of f left parenthesis x right parenthesis equals 9 equals f left parenthesis 3 right parenthesis.">
                        <a:extLst>
                          <a:ext uri="{FF2B5EF4-FFF2-40B4-BE49-F238E27FC236}">
                            <a16:creationId xmlns:a16="http://schemas.microsoft.com/office/drawing/2014/main" id="{A4E7CCB8-1E21-4E7C-BAAB-D20C61F396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858" y="4772551"/>
                        <a:ext cx="19923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8DC1221-9ED9-4E8D-9850-07418EADF7CF}"/>
              </a:ext>
            </a:extLst>
          </p:cNvPr>
          <p:cNvSpPr txBox="1">
            <a:spLocks/>
          </p:cNvSpPr>
          <p:nvPr/>
        </p:nvSpPr>
        <p:spPr>
          <a:xfrm>
            <a:off x="167227" y="5495489"/>
            <a:ext cx="611567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000" dirty="0"/>
              <a:t>and the</a:t>
            </a:r>
            <a:r>
              <a:rPr lang="en-US" sz="2000" dirty="0"/>
              <a:t> function has no points of discontinuity.</a:t>
            </a:r>
            <a:endParaRPr lang="en-IN" sz="2000" dirty="0"/>
          </a:p>
        </p:txBody>
      </p:sp>
      <p:pic>
        <p:nvPicPr>
          <p:cNvPr id="12" name="Picture Placeholder 10" descr="A graph for the function f of x showing its domain and range.&#10;Long description is available in notes, press F6">
            <a:extLst>
              <a:ext uri="{FF2B5EF4-FFF2-40B4-BE49-F238E27FC236}">
                <a16:creationId xmlns:a16="http://schemas.microsoft.com/office/drawing/2014/main" id="{5717C66A-FF07-4273-8BC2-338853A8761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0"/>
          <a:stretch/>
        </p:blipFill>
        <p:spPr>
          <a:xfrm>
            <a:off x="5532120" y="3746100"/>
            <a:ext cx="3611880" cy="2233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79BD12-FDBD-47B2-8796-52D28FA53302}"/>
              </a:ext>
            </a:extLst>
          </p:cNvPr>
          <p:cNvSpPr txBox="1"/>
          <p:nvPr/>
        </p:nvSpPr>
        <p:spPr>
          <a:xfrm>
            <a:off x="87590" y="4767327"/>
            <a:ext cx="2756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can conclude that</a:t>
            </a:r>
          </a:p>
        </p:txBody>
      </p:sp>
    </p:spTree>
    <p:extLst>
      <p:ext uri="{BB962C8B-B14F-4D97-AF65-F5344CB8AC3E}">
        <p14:creationId xmlns:p14="http://schemas.microsoft.com/office/powerpoint/2010/main" val="120549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descr="f left parenthesis x right parenthesis equals start layout enlarged left brace first row x plus 2 if x greater than 2, second row x squared if x less than 2 end layout.">
            <a:extLst>
              <a:ext uri="{FF2B5EF4-FFF2-40B4-BE49-F238E27FC236}">
                <a16:creationId xmlns:a16="http://schemas.microsoft.com/office/drawing/2014/main" id="{9E33C694-1D5C-481D-9BEE-D084F7C937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908722"/>
              </p:ext>
            </p:extLst>
          </p:nvPr>
        </p:nvGraphicFramePr>
        <p:xfrm>
          <a:off x="696913" y="488950"/>
          <a:ext cx="22891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Equation" r:id="rId3" imgW="1371600" imgH="406080" progId="Equation.DSMT4">
                  <p:embed/>
                </p:oleObj>
              </mc:Choice>
              <mc:Fallback>
                <p:oleObj name="Equation" r:id="rId3" imgW="1371600" imgH="406080" progId="Equation.DSMT4">
                  <p:embed/>
                  <p:pic>
                    <p:nvPicPr>
                      <p:cNvPr id="2" name="Object 1" descr="f left parenthesis x right parenthesis equals start layout enlarged left brace first row x plus 2 if x greater than 2, second row x squared if x less than 2 end layout.">
                        <a:extLst>
                          <a:ext uri="{FF2B5EF4-FFF2-40B4-BE49-F238E27FC236}">
                            <a16:creationId xmlns:a16="http://schemas.microsoft.com/office/drawing/2014/main" id="{BC985B10-6BF4-4643-A0AE-2A2EB62BA4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488950"/>
                        <a:ext cx="22891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140EED-59BC-4F2B-BDC8-64867CA40105}"/>
              </a:ext>
            </a:extLst>
          </p:cNvPr>
          <p:cNvSpPr txBox="1"/>
          <p:nvPr/>
        </p:nvSpPr>
        <p:spPr>
          <a:xfrm>
            <a:off x="141401" y="640114"/>
            <a:ext cx="45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6017F-003A-4C2A-897A-A6D0A145B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0" y="1281505"/>
            <a:ext cx="8939579" cy="46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56956-A23D-439A-BB2D-E3370FFD6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596" y="1891182"/>
            <a:ext cx="4550593" cy="484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AEA73B-1A21-4D9B-9F69-CC0303871D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00" y="2691647"/>
            <a:ext cx="2911469" cy="466724"/>
          </a:xfrm>
          <a:prstGeom prst="rect">
            <a:avLst/>
          </a:prstGeom>
        </p:spPr>
      </p:pic>
      <p:pic>
        <p:nvPicPr>
          <p:cNvPr id="7" name="Picture Placeholder 11" descr="A graph for the function f of x showing its domain and range.&#10;Long description is available in notes, press F6">
            <a:extLst>
              <a:ext uri="{FF2B5EF4-FFF2-40B4-BE49-F238E27FC236}">
                <a16:creationId xmlns:a16="http://schemas.microsoft.com/office/drawing/2014/main" id="{92465925-701E-4BC8-A9EB-7E2BB6EBE6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2"/>
          <a:stretch/>
        </p:blipFill>
        <p:spPr>
          <a:xfrm>
            <a:off x="5227961" y="3017396"/>
            <a:ext cx="3267075" cy="24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74D786-6A49-4003-9DCA-30E0EF890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219"/>
            <a:ext cx="9144000" cy="56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2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A9D0-6672-4F36-8BE8-A328CE498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2" y="997437"/>
            <a:ext cx="7108031" cy="578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7C17BB-3E2A-4741-AA53-F8806F48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576081"/>
            <a:ext cx="6000750" cy="34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0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D5144-18A7-46BA-8CAD-D511F0AE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9" y="1042988"/>
            <a:ext cx="6958013" cy="65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D153F8-1F81-48AB-B6B0-AD7CBAFD6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9" y="1930965"/>
            <a:ext cx="6079331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93561"/>
      </p:ext>
    </p:extLst>
  </p:cSld>
  <p:clrMapOvr>
    <a:masterClrMapping/>
  </p:clrMapOvr>
</p:sld>
</file>

<file path=ppt/theme/theme1.xml><?xml version="1.0" encoding="utf-8"?>
<a:theme xmlns:a="http://schemas.openxmlformats.org/drawingml/2006/main" name="USH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90B95B22DD945BDFF45EB84A5E21C" ma:contentTypeVersion="12" ma:contentTypeDescription="Create a new document." ma:contentTypeScope="" ma:versionID="9ee3781bcb6633d132c89161492bb118">
  <xsd:schema xmlns:xsd="http://www.w3.org/2001/XMLSchema" xmlns:xs="http://www.w3.org/2001/XMLSchema" xmlns:p="http://schemas.microsoft.com/office/2006/metadata/properties" xmlns:ns2="7c1bd8dc-4e40-424f-a15f-9ffcd522197f" xmlns:ns3="6125ffc9-2c56-435e-8267-1393444907b2" targetNamespace="http://schemas.microsoft.com/office/2006/metadata/properties" ma:root="true" ma:fieldsID="d3e430f46b92204fb5a3381a429c4dbe" ns2:_="" ns3:_="">
    <xsd:import namespace="7c1bd8dc-4e40-424f-a15f-9ffcd522197f"/>
    <xsd:import namespace="6125ffc9-2c56-435e-8267-139344490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d8dc-4e40-424f-a15f-9ffcd5221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ffc9-2c56-435e-8267-139344490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1bd8dc-4e40-424f-a15f-9ffcd522197f">
      <UserInfo>
        <DisplayName/>
        <AccountId xsi:nil="true"/>
        <AccountType/>
      </UserInfo>
    </SharedWithUsers>
    <MediaLengthInSeconds xmlns="6125ffc9-2c56-435e-8267-1393444907b2" xsi:nil="true"/>
  </documentManagement>
</p:properties>
</file>

<file path=customXml/item4.xml><?xml version="1.0" encoding="utf-8"?>
<sisl xmlns:xsd="http://www.w3.org/2001/XMLSchema" xmlns:xsi="http://www.w3.org/2001/XMLSchema-instance" xmlns="http://www.boldonjames.com/2008/01/sie/internal/label" sislVersion="0" policy="f9677ce1-080b-4051-a037-2610debe14cb" origin="userSelected">
  <element uid="id_classification_generalbusiness" value=""/>
</sisl>
</file>

<file path=customXml/itemProps1.xml><?xml version="1.0" encoding="utf-8"?>
<ds:datastoreItem xmlns:ds="http://schemas.openxmlformats.org/officeDocument/2006/customXml" ds:itemID="{9A159B5A-6E0C-4201-AE55-5C8462015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bd8dc-4e40-424f-a15f-9ffcd522197f"/>
    <ds:schemaRef ds:uri="6125ffc9-2c56-435e-8267-139344490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0FF3D9-4E55-483D-BDF9-13BDCBE7E1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A24B8E-826C-4F73-ACEA-02F32390F591}">
  <ds:schemaRefs>
    <ds:schemaRef ds:uri="http://purl.org/dc/elements/1.1/"/>
    <ds:schemaRef ds:uri="7c1bd8dc-4e40-424f-a15f-9ffcd522197f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125ffc9-2c56-435e-8267-1393444907b2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208DBF90-2ABC-410A-9D4A-933B12F5287F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160</Words>
  <Application>Microsoft Office PowerPoint</Application>
  <PresentationFormat>On-screen Show (4:3)</PresentationFormat>
  <Paragraphs>35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Cambria Math</vt:lpstr>
      <vt:lpstr>Noto Sans Symbols</vt:lpstr>
      <vt:lpstr>Times New Roman</vt:lpstr>
      <vt:lpstr>Verdana</vt:lpstr>
      <vt:lpstr>USHE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For Business, Economics, and The Life and Social Sciences</dc:title>
  <dc:subject>Chapter 10: Limits and Continuity</dc:subject>
  <dc:creator>Ernest</dc:creator>
  <cp:keywords/>
  <dc:description/>
  <cp:lastModifiedBy>Suliman Saleh Al-Homidan</cp:lastModifiedBy>
  <cp:revision>20</cp:revision>
  <dcterms:modified xsi:type="dcterms:W3CDTF">2024-08-25T07:33:52Z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0x01010086D90B95B22DD945BDFF45EB84A5E21C</vt:lpwstr>
  </property>
  <property fmtid="{D5CDD505-2E9C-101B-9397-08002B2CF9AE}" pid="3" name="Order">
    <vt:r8>4374100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docIndexRef">
    <vt:lpwstr>5925d45f-24d3-4dae-8c23-1e3904fe1826</vt:lpwstr>
  </property>
  <property fmtid="{D5CDD505-2E9C-101B-9397-08002B2CF9AE}" pid="9" name="bjClsUserRVM">
    <vt:lpwstr>[]</vt:lpwstr>
  </property>
  <property fmtid="{D5CDD505-2E9C-101B-9397-08002B2CF9AE}" pid="10" name="bjSaver">
    <vt:lpwstr>YSr+R72NV5jhM5Xzwgg9b19pSei8LZfT</vt:lpwstr>
  </property>
  <property fmtid="{D5CDD505-2E9C-101B-9397-08002B2CF9AE}" pid="11" name="bjDocumentLabelXML">
    <vt:lpwstr>&lt;?xml version="1.0" encoding="us-ascii"?&gt;&lt;sisl xmlns:xsd="http://www.w3.org/2001/XMLSchema" xmlns:xsi="http://www.w3.org/2001/XMLSchema-instance" sislVersion="0" policy="f9677ce1-080b-4051-a037-2610debe14cb" origin="userSelected" xmlns="http://www.boldonj</vt:lpwstr>
  </property>
  <property fmtid="{D5CDD505-2E9C-101B-9397-08002B2CF9AE}" pid="12" name="bjDocumentLabelXML-0">
    <vt:lpwstr>ames.com/2008/01/sie/internal/label"&gt;&lt;element uid="id_classification_generalbusiness" value="" /&gt;&lt;/sisl&gt;</vt:lpwstr>
  </property>
  <property fmtid="{D5CDD505-2E9C-101B-9397-08002B2CF9AE}" pid="13" name="bjDocumentSecurityLabel">
    <vt:lpwstr>Internal</vt:lpwstr>
  </property>
</Properties>
</file>