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5"/>
  </p:sldMasterIdLst>
  <p:notesMasterIdLst>
    <p:notesMasterId r:id="rId15"/>
  </p:notesMasterIdLst>
  <p:handoutMasterIdLst>
    <p:handoutMasterId r:id="rId16"/>
  </p:handoutMasterIdLst>
  <p:sldIdLst>
    <p:sldId id="469" r:id="rId6"/>
    <p:sldId id="471" r:id="rId7"/>
    <p:sldId id="697" r:id="rId8"/>
    <p:sldId id="698" r:id="rId9"/>
    <p:sldId id="472" r:id="rId10"/>
    <p:sldId id="699" r:id="rId11"/>
    <p:sldId id="700" r:id="rId12"/>
    <p:sldId id="701" r:id="rId13"/>
    <p:sldId id="476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52" userDrawn="1">
          <p15:clr>
            <a:srgbClr val="A4A3A4"/>
          </p15:clr>
        </p15:guide>
        <p15:guide id="3" orient="horz" pos="414" userDrawn="1">
          <p15:clr>
            <a:srgbClr val="A4A3A4"/>
          </p15:clr>
        </p15:guide>
        <p15:guide id="4" pos="181" userDrawn="1">
          <p15:clr>
            <a:srgbClr val="A4A3A4"/>
          </p15:clr>
        </p15:guide>
        <p15:guide id="5" pos="2925" userDrawn="1">
          <p15:clr>
            <a:srgbClr val="A4A3A4"/>
          </p15:clr>
        </p15:guide>
        <p15:guide id="6" orient="horz" pos="4292" userDrawn="1">
          <p15:clr>
            <a:srgbClr val="A4A3A4"/>
          </p15:clr>
        </p15:guide>
        <p15:guide id="7" pos="5534" userDrawn="1">
          <p15:clr>
            <a:srgbClr val="A4A3A4"/>
          </p15:clr>
        </p15:guide>
        <p15:guide id="12" orient="horz" pos="2160" userDrawn="1">
          <p15:clr>
            <a:srgbClr val="A4A3A4"/>
          </p15:clr>
        </p15:guide>
        <p15:guide id="13" pos="1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ffrey Holcomb" initials="" lastIdx="3" clrIdx="0"/>
  <p:cmAuthor id="1" name="Ruchi Sachdev" initials="" lastIdx="8" clrIdx="1"/>
  <p:cmAuthor id="2" name="Sarah Reusché" initials="" lastIdx="13" clrIdx="2"/>
  <p:cmAuthor id="3" name="Nitin Shankar" initials="" lastIdx="6" clrIdx="3"/>
  <p:cmAuthor id="4" name="Kristen Flathman" initials="" lastIdx="1" clrIdx="4"/>
  <p:cmAuthor id="5" name="Ben Schroeter" initials="" lastIdx="0" clrIdx="5"/>
  <p:cmAuthor id="6" name="AnnMarie Short" initials="AS" lastIdx="35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A3"/>
    <a:srgbClr val="D4E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7680E9-A09D-6823-50ED-3C59A7AD50A7}" v="1" dt="2021-07-07T22:28:22.759"/>
    <p1510:client id="{872674FD-8CA5-468F-8412-DF5B072B8AD4}" v="16" dt="2021-07-07T21:03:36.203"/>
  </p1510:revLst>
</p1510:revInfo>
</file>

<file path=ppt/tableStyles.xml><?xml version="1.0" encoding="utf-8"?>
<a:tblStyleLst xmlns:a="http://schemas.openxmlformats.org/drawingml/2006/main" def="{40F9630F-82C1-40B7-BC3A-925EFCFF5E92}">
  <a:tblStyle styleId="{40F9630F-82C1-40B7-BC3A-925EFCFF5E9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88" y="68"/>
      </p:cViewPr>
      <p:guideLst>
        <p:guide orient="horz" pos="3952"/>
        <p:guide orient="horz" pos="414"/>
        <p:guide pos="181"/>
        <p:guide pos="2925"/>
        <p:guide orient="horz" pos="4292"/>
        <p:guide pos="5534"/>
        <p:guide orient="horz" pos="2160"/>
        <p:guide pos="1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5" Type="http://schemas.openxmlformats.org/officeDocument/2006/relationships/image" Target="../media/image1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5CB01-6679-D646-ACB3-8B04B786C15F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C0F4D-8A6F-1C4A-B6BF-1558431E4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63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102709"/>
      </p:ext>
    </p:extLst>
  </p:cSld>
  <p:clrMap bg1="lt1" tx1="dk1" bg2="dk2" tx2="lt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2965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03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8790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4066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8313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7649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0762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4513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851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ener-add copyrigh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"/>
          <p:cNvSpPr txBox="1">
            <a:spLocks noGrp="1"/>
          </p:cNvSpPr>
          <p:nvPr>
            <p:ph type="body" idx="1"/>
          </p:nvPr>
        </p:nvSpPr>
        <p:spPr>
          <a:xfrm>
            <a:off x="457200" y="816429"/>
            <a:ext cx="8229600" cy="47897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0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D3915-2147-4382-A599-2376CC8854D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29200" y="1600200"/>
            <a:ext cx="3657600" cy="1492250"/>
          </a:xfrm>
        </p:spPr>
        <p:txBody>
          <a:bodyPr lIns="0" tIns="0" rIns="0" bIns="0" anchor="b"/>
          <a:lstStyle>
            <a:lvl1pPr marL="101600" indent="0">
              <a:buNone/>
              <a:defRPr sz="3000"/>
            </a:lvl1pPr>
            <a:lvl2pPr marL="558800" indent="0">
              <a:buNone/>
              <a:defRPr/>
            </a:lvl2pPr>
          </a:lstStyle>
          <a:p>
            <a:pPr lvl="0"/>
            <a:r>
              <a:rPr lang="en-US"/>
              <a:t>Chapter #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38FD8D-0DB0-4A1A-A3F1-E26B606AC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29200" y="3252788"/>
            <a:ext cx="3657600" cy="2873375"/>
          </a:xfrm>
        </p:spPr>
        <p:txBody>
          <a:bodyPr lIns="0" tIns="0" rIns="0" bIns="0"/>
          <a:lstStyle>
            <a:lvl1pPr marL="101600" indent="0">
              <a:buNone/>
              <a:defRPr sz="2200"/>
            </a:lvl1pPr>
          </a:lstStyle>
          <a:p>
            <a:pPr lvl="0"/>
            <a:r>
              <a:rPr lang="en-US"/>
              <a:t>Chapter name</a:t>
            </a:r>
          </a:p>
        </p:txBody>
      </p:sp>
      <p:sp>
        <p:nvSpPr>
          <p:cNvPr id="12" name="Shape 13">
            <a:extLst>
              <a:ext uri="{FF2B5EF4-FFF2-40B4-BE49-F238E27FC236}">
                <a16:creationId xmlns:a16="http://schemas.microsoft.com/office/drawing/2014/main" id="{C5328E6C-2B17-49B8-8712-6C0E107A1D9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Shape 14">
            <a:extLst>
              <a:ext uri="{FF2B5EF4-FFF2-40B4-BE49-F238E27FC236}">
                <a16:creationId xmlns:a16="http://schemas.microsoft.com/office/drawing/2014/main" id="{CE0B5B1C-8858-43DC-BD75-C546F473877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>
              <a:buSzPct val="25000"/>
              <a:defRPr/>
            </a:pPr>
            <a:fld id="{00000000-1234-1234-1234-123412341234}" type="slidenum">
              <a:rPr lang="en-US" sz="900" smtClean="0"/>
              <a:pPr algn="r">
                <a:buSzPct val="25000"/>
                <a:defRPr/>
              </a:pPr>
              <a:t>‹#›</a:t>
            </a:fld>
            <a:endParaRPr lang="en-US" sz="90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B8939D-A957-42F9-A1B5-556D29D235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6400801"/>
            <a:ext cx="1001713" cy="228600"/>
          </a:xfrm>
        </p:spPr>
        <p:txBody>
          <a:bodyPr anchor="ctr"/>
          <a:lstStyle>
            <a:lvl1pPr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CF87F15-2C58-4DFC-BACB-0E2C6507BCD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97088" y="6400800"/>
            <a:ext cx="6589712" cy="228600"/>
          </a:xfrm>
        </p:spPr>
        <p:txBody>
          <a:bodyPr anchor="ctr"/>
          <a:lstStyle>
            <a:lvl1pPr algn="r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/>
              <a:t>Copyright Information</a:t>
            </a:r>
          </a:p>
        </p:txBody>
      </p:sp>
      <p:pic>
        <p:nvPicPr>
          <p:cNvPr id="14" name="Picture Placeholder 21">
            <a:extLst>
              <a:ext uri="{FF2B5EF4-FFF2-40B4-BE49-F238E27FC236}">
                <a16:creationId xmlns:a16="http://schemas.microsoft.com/office/drawing/2014/main" id="{8F987953-5CEB-4D5C-853E-4A902D2036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2152" b="22152"/>
          <a:stretch>
            <a:fillRect/>
          </a:stretch>
        </p:blipFill>
        <p:spPr>
          <a:xfrm>
            <a:off x="332508" y="6382545"/>
            <a:ext cx="1153391" cy="2906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C8124B-1F34-4D41-A570-3456861FAA0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7200" y="1508125"/>
            <a:ext cx="4232275" cy="4533900"/>
          </a:xfrm>
        </p:spPr>
        <p:txBody>
          <a:bodyPr/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47C4D-FEC7-45FC-9FD8-7B40A02E9C8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112713"/>
            <a:ext cx="8128000" cy="619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935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dd copyrigh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 w="25400" cap="flat" cmpd="sng">
            <a:solidFill>
              <a:srgbClr val="007FA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Title Placeholder"/>
          <p:cNvSpPr txBox="1"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3600" b="1" i="0" u="none" strike="noStrike" cap="none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Content Placeholder"/>
          <p:cNvSpPr txBox="1">
            <a:spLocks noGrp="1"/>
          </p:cNvSpPr>
          <p:nvPr>
            <p:ph type="subTitle" idx="1"/>
          </p:nvPr>
        </p:nvSpPr>
        <p:spPr>
          <a:xfrm>
            <a:off x="674687" y="3962400"/>
            <a:ext cx="7794625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60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C6122C06-0248-45C8-9890-FDA2C7B0CDB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6400801"/>
            <a:ext cx="1001713" cy="228600"/>
          </a:xfrm>
        </p:spPr>
        <p:txBody>
          <a:bodyPr anchor="ctr"/>
          <a:lstStyle>
            <a:lvl1pPr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E3F0-3064-41BA-BF34-B5D9350D8D4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836402" y="6400801"/>
            <a:ext cx="6908800" cy="228600"/>
          </a:xfrm>
        </p:spPr>
        <p:txBody>
          <a:bodyPr anchor="ctr"/>
          <a:lstStyle>
            <a:lvl1pPr algn="r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/>
              <a:t>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421594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B9B672-EF65-4B43-AC5A-2A027EFE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31D0-2EC1-4FF1-BB16-12C6CC0233F7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81A9ED-C964-439D-94BD-05B579CAD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B98E3-278D-436E-8149-109C0B50C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2BF9-7C17-4F16-AAAF-004C3377E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9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3600">
                <a:latin typeface="+mj-lt"/>
              </a:rPr>
              <a:t>Click to add title</a:t>
            </a: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28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6032" marR="0" lvl="0" indent="-154432" algn="l" rtl="0">
              <a:spcBef>
                <a:spcPts val="15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>
              <a:buSzPct val="25000"/>
              <a:defRPr/>
            </a:pPr>
            <a:fld id="{00000000-1234-1234-1234-123412341234}" type="slidenum">
              <a:rPr lang="en-US" sz="900" smtClean="0"/>
              <a:pPr algn="r">
                <a:buSzPct val="25000"/>
                <a:defRPr/>
              </a:pPr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2466445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97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6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13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8.wmf"/><Relationship Id="rId18" Type="http://schemas.openxmlformats.org/officeDocument/2006/relationships/oleObject" Target="../embeddings/oleObject9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22.wmf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0.wmf"/><Relationship Id="rId25" Type="http://schemas.openxmlformats.org/officeDocument/2006/relationships/image" Target="../media/image24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7.wmf"/><Relationship Id="rId24" Type="http://schemas.openxmlformats.org/officeDocument/2006/relationships/oleObject" Target="../embeddings/oleObject12.bin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23" Type="http://schemas.openxmlformats.org/officeDocument/2006/relationships/image" Target="../media/image23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21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25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27.png"/><Relationship Id="rId10" Type="http://schemas.openxmlformats.org/officeDocument/2006/relationships/image" Target="../media/image115.png"/><Relationship Id="rId4" Type="http://schemas.openxmlformats.org/officeDocument/2006/relationships/image" Target="../media/image26.png"/><Relationship Id="rId9" Type="http://schemas.openxmlformats.org/officeDocument/2006/relationships/image" Target="../media/image1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30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0.png"/><Relationship Id="rId11" Type="http://schemas.openxmlformats.org/officeDocument/2006/relationships/image" Target="../media/image28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90.png"/><Relationship Id="rId12" Type="http://schemas.openxmlformats.org/officeDocument/2006/relationships/image" Target="../media/image34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1.png"/><Relationship Id="rId11" Type="http://schemas.openxmlformats.org/officeDocument/2006/relationships/image" Target="../media/image33.png"/><Relationship Id="rId5" Type="http://schemas.openxmlformats.org/officeDocument/2006/relationships/image" Target="../media/image130.png"/><Relationship Id="rId15" Type="http://schemas.openxmlformats.org/officeDocument/2006/relationships/image" Target="../media/image37.png"/><Relationship Id="rId10" Type="http://schemas.openxmlformats.org/officeDocument/2006/relationships/image" Target="../media/image134.png"/><Relationship Id="rId4" Type="http://schemas.openxmlformats.org/officeDocument/2006/relationships/image" Target="../media/image32.png"/><Relationship Id="rId9" Type="http://schemas.openxmlformats.org/officeDocument/2006/relationships/image" Target="../media/image133.pn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2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15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image" Target="../media/image150.png"/><Relationship Id="rId5" Type="http://schemas.openxmlformats.org/officeDocument/2006/relationships/image" Target="../media/image41.png"/><Relationship Id="rId15" Type="http://schemas.openxmlformats.org/officeDocument/2006/relationships/image" Target="../media/image154.png"/><Relationship Id="rId10" Type="http://schemas.openxmlformats.org/officeDocument/2006/relationships/image" Target="../media/image149.png"/><Relationship Id="rId4" Type="http://schemas.openxmlformats.org/officeDocument/2006/relationships/image" Target="../media/image40.png"/><Relationship Id="rId9" Type="http://schemas.openxmlformats.org/officeDocument/2006/relationships/image" Target="../media/image148.png"/><Relationship Id="rId14" Type="http://schemas.openxmlformats.org/officeDocument/2006/relationships/image" Target="../media/image15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5BFC09-08F0-4913-A045-C2FA6861BBD0}"/>
              </a:ext>
            </a:extLst>
          </p:cNvPr>
          <p:cNvSpPr/>
          <p:nvPr/>
        </p:nvSpPr>
        <p:spPr>
          <a:xfrm>
            <a:off x="228615" y="139776"/>
            <a:ext cx="28745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10.2 Limit (Continued)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3CD068-01B7-4D17-A3F6-CF469D0F2A6F}"/>
              </a:ext>
            </a:extLst>
          </p:cNvPr>
          <p:cNvSpPr/>
          <p:nvPr/>
        </p:nvSpPr>
        <p:spPr>
          <a:xfrm>
            <a:off x="346963" y="658430"/>
            <a:ext cx="18614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A. One sided Limit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25A21A-8F75-46C0-8800-D4F9C928A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963" y="1130948"/>
            <a:ext cx="5585684" cy="836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4751FA-2F98-4D28-B79B-0C2F42EA2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70" y="2062239"/>
            <a:ext cx="8208916" cy="496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7856D2-6AC9-4F4B-9107-CD9CB18922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70" y="2653301"/>
            <a:ext cx="5636395" cy="2184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71DCBD-916D-4EE9-AF87-60CAA4D09F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14" y="4984095"/>
            <a:ext cx="1805827" cy="466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1835C6-409B-412F-8560-CC5FDE6C24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0635" y="5086439"/>
            <a:ext cx="1535504" cy="421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3D06DC-1B72-43F7-8EEA-5335C9FACB26}"/>
                  </a:ext>
                </a:extLst>
              </p:cNvPr>
              <p:cNvSpPr txBox="1"/>
              <p:nvPr/>
            </p:nvSpPr>
            <p:spPr>
              <a:xfrm>
                <a:off x="346963" y="5699051"/>
                <a:ext cx="2075248" cy="360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𝐷𝑁𝐸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3D06DC-1B72-43F7-8EEA-5335C9FAC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63" y="5699051"/>
                <a:ext cx="2075248" cy="3608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Placeholder 29" descr="A graph of limit as x approaches 3 super positive baseline start root x minus 3 end root equals 0.&#10;Long description is available in notes, press F6">
            <a:extLst>
              <a:ext uri="{FF2B5EF4-FFF2-40B4-BE49-F238E27FC236}">
                <a16:creationId xmlns:a16="http://schemas.microsoft.com/office/drawing/2014/main" id="{236F3377-E039-4ACA-8C03-580ED6BB003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60"/>
          <a:stretch/>
        </p:blipFill>
        <p:spPr>
          <a:xfrm>
            <a:off x="5731565" y="3064904"/>
            <a:ext cx="2942678" cy="1773254"/>
          </a:xfrm>
          <a:prstGeom prst="rect">
            <a:avLst/>
          </a:prstGeom>
        </p:spPr>
      </p:pic>
      <p:graphicFrame>
        <p:nvGraphicFramePr>
          <p:cNvPr id="12" name="Object 11" descr="Limit as x approaches 3 super positive baseline start root x minus 3 end root equals 0.">
            <a:extLst>
              <a:ext uri="{FF2B5EF4-FFF2-40B4-BE49-F238E27FC236}">
                <a16:creationId xmlns:a16="http://schemas.microsoft.com/office/drawing/2014/main" id="{38BD0A39-51B8-4A9A-A27F-F692D908AE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297508"/>
              </p:ext>
            </p:extLst>
          </p:nvPr>
        </p:nvGraphicFramePr>
        <p:xfrm>
          <a:off x="6460348" y="5045027"/>
          <a:ext cx="1485111" cy="503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2" name="Equation" r:id="rId11" imgW="914400" imgH="304560" progId="Equation.DSMT4">
                  <p:embed/>
                </p:oleObj>
              </mc:Choice>
              <mc:Fallback>
                <p:oleObj name="Equation" r:id="rId11" imgW="914400" imgH="304560" progId="Equation.DSMT4">
                  <p:embed/>
                  <p:pic>
                    <p:nvPicPr>
                      <p:cNvPr id="29" name="Object 28" descr="Limit as x approaches 3 super positive baseline start root x minus 3 end root equals 0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0348" y="5045027"/>
                        <a:ext cx="1485111" cy="5038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774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A25F02-8E29-4CE8-AADF-2E631C82A652}"/>
              </a:ext>
            </a:extLst>
          </p:cNvPr>
          <p:cNvSpPr/>
          <p:nvPr/>
        </p:nvSpPr>
        <p:spPr>
          <a:xfrm>
            <a:off x="232385" y="285022"/>
            <a:ext cx="2038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1"/>
                </a:solidFill>
              </a:rPr>
              <a:t>B. Infinite Limits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7E709F-DEBB-44BF-8AF0-B3FA4C5A8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32" y="605402"/>
            <a:ext cx="4086979" cy="9299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6D9476-33B7-4166-B8A9-5B0D82726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134" y="455889"/>
            <a:ext cx="3083590" cy="26308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721C24-16E8-4686-99D1-A73A516CE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38" y="1771309"/>
            <a:ext cx="3587834" cy="34918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ED524D-CD99-4D88-A37B-2AF90550A9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5430" y="4316030"/>
            <a:ext cx="3511865" cy="100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9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76C3DB-FAAE-44DD-9970-51EBC878A4CD}"/>
                  </a:ext>
                </a:extLst>
              </p:cNvPr>
              <p:cNvSpPr txBox="1"/>
              <p:nvPr/>
            </p:nvSpPr>
            <p:spPr>
              <a:xfrm>
                <a:off x="124964" y="1949720"/>
                <a:ext cx="3449727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lim>
                          </m:limLow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76C3DB-FAAE-44DD-9970-51EBC878A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4" y="1949720"/>
                <a:ext cx="3449727" cy="5203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461EA14-5416-4556-BD9A-8DE0A2AB3504}"/>
                  </a:ext>
                </a:extLst>
              </p:cNvPr>
              <p:cNvSpPr/>
              <p:nvPr/>
            </p:nvSpPr>
            <p:spPr>
              <a:xfrm>
                <a:off x="3714689" y="2767088"/>
                <a:ext cx="2430537" cy="661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lim>
                      </m:limLow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461EA14-5416-4556-BD9A-8DE0A2AB35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689" y="2767088"/>
                <a:ext cx="2430537" cy="6619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5EF302-870E-4933-BEC8-C6701AAA3EE7}"/>
                  </a:ext>
                </a:extLst>
              </p:cNvPr>
              <p:cNvSpPr txBox="1"/>
              <p:nvPr/>
            </p:nvSpPr>
            <p:spPr>
              <a:xfrm>
                <a:off x="5942775" y="1965032"/>
                <a:ext cx="392736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5EF302-870E-4933-BEC8-C6701AAA3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775" y="1965032"/>
                <a:ext cx="392736" cy="5203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6FF028F-1430-463B-A895-004F2D26271F}"/>
                  </a:ext>
                </a:extLst>
              </p:cNvPr>
              <p:cNvSpPr txBox="1"/>
              <p:nvPr/>
            </p:nvSpPr>
            <p:spPr>
              <a:xfrm>
                <a:off x="163350" y="2819519"/>
                <a:ext cx="3445943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lim>
                          </m:limLow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6FF028F-1430-463B-A895-004F2D262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50" y="2819519"/>
                <a:ext cx="3445943" cy="520399"/>
              </a:xfrm>
              <a:prstGeom prst="rect">
                <a:avLst/>
              </a:prstGeom>
              <a:blipFill>
                <a:blip r:embed="rId6"/>
                <a:stretch>
                  <a:fillRect t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0850A2B-CA37-4498-ACED-BDF600F0B8AE}"/>
                  </a:ext>
                </a:extLst>
              </p:cNvPr>
              <p:cNvSpPr/>
              <p:nvPr/>
            </p:nvSpPr>
            <p:spPr>
              <a:xfrm>
                <a:off x="3714689" y="1857132"/>
                <a:ext cx="2430537" cy="661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−3</m:t>
                          </m:r>
                        </m:lim>
                      </m:limLow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0850A2B-CA37-4498-ACED-BDF600F0B8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689" y="1857132"/>
                <a:ext cx="2430537" cy="6619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F5DE253-0DAC-4C05-823A-EA9995428AF9}"/>
                  </a:ext>
                </a:extLst>
              </p:cNvPr>
              <p:cNvSpPr/>
              <p:nvPr/>
            </p:nvSpPr>
            <p:spPr>
              <a:xfrm>
                <a:off x="6139143" y="2727186"/>
                <a:ext cx="1512209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lim>
                      </m:limLow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F5DE253-0DAC-4C05-823A-EA9995428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143" y="2727186"/>
                <a:ext cx="1512209" cy="6127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1D8AE87-DBDE-4F2F-BB16-84DC8CC500BA}"/>
                  </a:ext>
                </a:extLst>
              </p:cNvPr>
              <p:cNvSpPr txBox="1"/>
              <p:nvPr/>
            </p:nvSpPr>
            <p:spPr>
              <a:xfrm>
                <a:off x="7773180" y="2895052"/>
                <a:ext cx="2484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1D8AE87-DBDE-4F2F-BB16-84DC8CC50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180" y="2895052"/>
                <a:ext cx="248466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F91564A-54E2-409D-B959-B5C931ECEF4F}"/>
                  </a:ext>
                </a:extLst>
              </p:cNvPr>
              <p:cNvSpPr txBox="1"/>
              <p:nvPr/>
            </p:nvSpPr>
            <p:spPr>
              <a:xfrm>
                <a:off x="145739" y="3689318"/>
                <a:ext cx="3428952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3−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lim>
                          </m:limLow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F91564A-54E2-409D-B959-B5C931ECE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" y="3689318"/>
                <a:ext cx="3428952" cy="5203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3470874-CCF6-4E3D-AFA6-F227597EBEA4}"/>
                  </a:ext>
                </a:extLst>
              </p:cNvPr>
              <p:cNvSpPr/>
              <p:nvPr/>
            </p:nvSpPr>
            <p:spPr>
              <a:xfrm>
                <a:off x="3756964" y="3615430"/>
                <a:ext cx="2430537" cy="661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lim>
                      </m:limLow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3470874-CCF6-4E3D-AFA6-F227597EBE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964" y="3615430"/>
                <a:ext cx="2430537" cy="6619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166855B-9710-4C51-B591-12A60D7400AB}"/>
                  </a:ext>
                </a:extLst>
              </p:cNvPr>
              <p:cNvSpPr/>
              <p:nvPr/>
            </p:nvSpPr>
            <p:spPr>
              <a:xfrm>
                <a:off x="6267054" y="3553951"/>
                <a:ext cx="1512209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lim>
                      </m:limLow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166855B-9710-4C51-B591-12A60D7400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054" y="3553951"/>
                <a:ext cx="1512209" cy="6127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401C60-93D1-4BAF-8D7C-CAA92CF33DF7}"/>
                  </a:ext>
                </a:extLst>
              </p:cNvPr>
              <p:cNvSpPr txBox="1"/>
              <p:nvPr/>
            </p:nvSpPr>
            <p:spPr>
              <a:xfrm>
                <a:off x="248191" y="4680817"/>
                <a:ext cx="1999073" cy="3606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𝐷𝑁𝐸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401C60-93D1-4BAF-8D7C-CAA92CF33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91" y="4680817"/>
                <a:ext cx="1999073" cy="36061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D8D9BA9-5588-4DF9-A577-73082D0C2BED}"/>
                  </a:ext>
                </a:extLst>
              </p:cNvPr>
              <p:cNvSpPr txBox="1"/>
              <p:nvPr/>
            </p:nvSpPr>
            <p:spPr>
              <a:xfrm>
                <a:off x="7897413" y="3721817"/>
                <a:ext cx="4215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D8D9BA9-5588-4DF9-A577-73082D0C2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413" y="3721817"/>
                <a:ext cx="421590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Content Placeholder 10">
            <a:extLst>
              <a:ext uri="{FF2B5EF4-FFF2-40B4-BE49-F238E27FC236}">
                <a16:creationId xmlns:a16="http://schemas.microsoft.com/office/drawing/2014/main" id="{E698CC06-433E-4289-B272-B68A1C207FDF}"/>
              </a:ext>
            </a:extLst>
          </p:cNvPr>
          <p:cNvSpPr txBox="1">
            <a:spLocks/>
          </p:cNvSpPr>
          <p:nvPr/>
        </p:nvSpPr>
        <p:spPr>
          <a:xfrm>
            <a:off x="374598" y="217430"/>
            <a:ext cx="3691059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>
                <a:solidFill>
                  <a:srgbClr val="007FA3"/>
                </a:solidFill>
              </a:rPr>
              <a:t>Example 1 – Infinite Limits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66958E74-937E-44E3-B33B-861A4817D1A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1407" y="760757"/>
            <a:ext cx="5865647" cy="108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6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1288BD68-2F88-45A0-B30B-4B6E13869796}"/>
              </a:ext>
            </a:extLst>
          </p:cNvPr>
          <p:cNvSpPr txBox="1">
            <a:spLocks/>
          </p:cNvSpPr>
          <p:nvPr/>
        </p:nvSpPr>
        <p:spPr>
          <a:xfrm>
            <a:off x="308446" y="512062"/>
            <a:ext cx="3691059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>
                <a:solidFill>
                  <a:srgbClr val="007FA3"/>
                </a:solidFill>
              </a:rPr>
              <a:t>Example 2 – Infinite 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E1188-97B4-41D1-B2A6-48D3B374A10E}"/>
              </a:ext>
            </a:extLst>
          </p:cNvPr>
          <p:cNvSpPr txBox="1">
            <a:spLocks/>
          </p:cNvSpPr>
          <p:nvPr/>
        </p:nvSpPr>
        <p:spPr>
          <a:xfrm>
            <a:off x="395287" y="1208288"/>
            <a:ext cx="293290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Find the limit (if it exists)</a:t>
            </a:r>
            <a:endParaRPr lang="en-IN" sz="20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AA6968-FB99-4B9E-909C-53515A3B87C1}"/>
              </a:ext>
            </a:extLst>
          </p:cNvPr>
          <p:cNvSpPr txBox="1">
            <a:spLocks/>
          </p:cNvSpPr>
          <p:nvPr/>
        </p:nvSpPr>
        <p:spPr>
          <a:xfrm>
            <a:off x="398007" y="1654222"/>
            <a:ext cx="24070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+mj-lt"/>
              <a:buAutoNum type="alphaLcPeriod"/>
            </a:pPr>
            <a:r>
              <a:rPr lang="en-US" sz="2000"/>
              <a:t> </a:t>
            </a:r>
            <a:endParaRPr lang="en-IN" sz="2000"/>
          </a:p>
        </p:txBody>
      </p:sp>
      <p:graphicFrame>
        <p:nvGraphicFramePr>
          <p:cNvPr id="5" name="Object 4" descr="Limit as x approaches negative 1 super positive start fraction 2 over x plus 1 end fraction.">
            <a:extLst>
              <a:ext uri="{FF2B5EF4-FFF2-40B4-BE49-F238E27FC236}">
                <a16:creationId xmlns:a16="http://schemas.microsoft.com/office/drawing/2014/main" id="{158BFF65-F1F2-4F47-B501-F7FF498974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098675"/>
              </p:ext>
            </p:extLst>
          </p:nvPr>
        </p:nvGraphicFramePr>
        <p:xfrm>
          <a:off x="770169" y="1603096"/>
          <a:ext cx="773745" cy="500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5" name="Equation" r:id="rId4" imgW="609480" imgH="393480" progId="Equation.DSMT4">
                  <p:embed/>
                </p:oleObj>
              </mc:Choice>
              <mc:Fallback>
                <p:oleObj name="Equation" r:id="rId4" imgW="609480" imgH="393480" progId="Equation.DSMT4">
                  <p:embed/>
                  <p:pic>
                    <p:nvPicPr>
                      <p:cNvPr id="7" name="Object 6" descr="Limit as x approaches negative 1 super positive start fraction 2 over x plus 1 end fraction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169" y="1603096"/>
                        <a:ext cx="773745" cy="5003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0A9377E-7EB1-419F-A556-39676E0DF85D}"/>
              </a:ext>
            </a:extLst>
          </p:cNvPr>
          <p:cNvSpPr txBox="1">
            <a:spLocks/>
          </p:cNvSpPr>
          <p:nvPr/>
        </p:nvSpPr>
        <p:spPr>
          <a:xfrm>
            <a:off x="409447" y="2262988"/>
            <a:ext cx="301761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Solution: As </a:t>
            </a:r>
            <a:r>
              <a:rPr lang="en-US" sz="2000" i="1"/>
              <a:t>x</a:t>
            </a:r>
            <a:r>
              <a:rPr lang="en-US" sz="2000"/>
              <a:t> approaches</a:t>
            </a:r>
            <a:endParaRPr lang="en-IN" sz="2000"/>
          </a:p>
        </p:txBody>
      </p:sp>
      <p:graphicFrame>
        <p:nvGraphicFramePr>
          <p:cNvPr id="7" name="Object 6" descr="Negative 1.">
            <a:extLst>
              <a:ext uri="{FF2B5EF4-FFF2-40B4-BE49-F238E27FC236}">
                <a16:creationId xmlns:a16="http://schemas.microsoft.com/office/drawing/2014/main" id="{21EE6AA0-6A3E-4EA4-B0CC-37461D6E3D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375864"/>
              </p:ext>
            </p:extLst>
          </p:nvPr>
        </p:nvGraphicFramePr>
        <p:xfrm>
          <a:off x="3540129" y="2298128"/>
          <a:ext cx="261938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6" name="Equation" r:id="rId6" imgW="190440" imgH="152280" progId="Equation.DSMT4">
                  <p:embed/>
                </p:oleObj>
              </mc:Choice>
              <mc:Fallback>
                <p:oleObj name="Equation" r:id="rId6" imgW="190440" imgH="152280" progId="Equation.DSMT4">
                  <p:embed/>
                  <p:pic>
                    <p:nvPicPr>
                      <p:cNvPr id="8" name="Object 7" descr="Negative 1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9" y="2298128"/>
                        <a:ext cx="261938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866CE8-E157-44CA-85CA-6A710C836A55}"/>
              </a:ext>
            </a:extLst>
          </p:cNvPr>
          <p:cNvSpPr txBox="1">
            <a:spLocks/>
          </p:cNvSpPr>
          <p:nvPr/>
        </p:nvSpPr>
        <p:spPr>
          <a:xfrm>
            <a:off x="3915136" y="2272542"/>
            <a:ext cx="171410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from the right,</a:t>
            </a:r>
            <a:endParaRPr lang="en-IN" sz="2000"/>
          </a:p>
        </p:txBody>
      </p:sp>
      <p:graphicFrame>
        <p:nvGraphicFramePr>
          <p:cNvPr id="9" name="Object 8" descr="x plus 1">
            <a:extLst>
              <a:ext uri="{FF2B5EF4-FFF2-40B4-BE49-F238E27FC236}">
                <a16:creationId xmlns:a16="http://schemas.microsoft.com/office/drawing/2014/main" id="{C37C3545-E3AB-4C84-8D21-389395F0C6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959628"/>
              </p:ext>
            </p:extLst>
          </p:nvPr>
        </p:nvGraphicFramePr>
        <p:xfrm>
          <a:off x="5598865" y="2237817"/>
          <a:ext cx="562471" cy="314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7" name="Equation" r:id="rId8" imgW="317160" imgH="177480" progId="Equation.DSMT4">
                  <p:embed/>
                </p:oleObj>
              </mc:Choice>
              <mc:Fallback>
                <p:oleObj name="Equation" r:id="rId8" imgW="317160" imgH="177480" progId="Equation.DSMT4">
                  <p:embed/>
                  <p:pic>
                    <p:nvPicPr>
                      <p:cNvPr id="35" name="Object 34" descr="x plus 1">
                        <a:extLst>
                          <a:ext uri="{FF2B5EF4-FFF2-40B4-BE49-F238E27FC236}">
                            <a16:creationId xmlns:a16="http://schemas.microsoft.com/office/drawing/2014/main" id="{4261E8B4-7FE1-4744-9010-F1D41213EB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98865" y="2237817"/>
                        <a:ext cx="562471" cy="314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2BC2C-7037-4BF1-8374-F324C3F5D2DB}"/>
              </a:ext>
            </a:extLst>
          </p:cNvPr>
          <p:cNvSpPr txBox="1">
            <a:spLocks/>
          </p:cNvSpPr>
          <p:nvPr/>
        </p:nvSpPr>
        <p:spPr>
          <a:xfrm>
            <a:off x="6312864" y="2244798"/>
            <a:ext cx="212034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approaches 0 but</a:t>
            </a:r>
            <a:endParaRPr lang="en-IN" sz="200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794BEE5-A49D-4A39-B99F-7890F8283DC0}"/>
              </a:ext>
            </a:extLst>
          </p:cNvPr>
          <p:cNvSpPr txBox="1">
            <a:spLocks/>
          </p:cNvSpPr>
          <p:nvPr/>
        </p:nvSpPr>
        <p:spPr>
          <a:xfrm>
            <a:off x="429223" y="2623953"/>
            <a:ext cx="1820856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always positive.</a:t>
            </a:r>
            <a:endParaRPr lang="en-IN" sz="200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A072A45-6792-4BC1-A93A-5EC46EE21E8A}"/>
              </a:ext>
            </a:extLst>
          </p:cNvPr>
          <p:cNvSpPr txBox="1">
            <a:spLocks/>
          </p:cNvSpPr>
          <p:nvPr/>
        </p:nvSpPr>
        <p:spPr>
          <a:xfrm>
            <a:off x="429223" y="3120475"/>
            <a:ext cx="696067" cy="315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Thus,</a:t>
            </a:r>
            <a:endParaRPr lang="en-IN" sz="2000"/>
          </a:p>
        </p:txBody>
      </p:sp>
      <p:graphicFrame>
        <p:nvGraphicFramePr>
          <p:cNvPr id="13" name="Object 12" descr="Limit as x approaches negative 1 super positive start fraction 2 over x plus 1 end fraction equals infinity.">
            <a:extLst>
              <a:ext uri="{FF2B5EF4-FFF2-40B4-BE49-F238E27FC236}">
                <a16:creationId xmlns:a16="http://schemas.microsoft.com/office/drawing/2014/main" id="{FD0B8FCD-2299-46F5-B590-8A7EFFD2BF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611993"/>
              </p:ext>
            </p:extLst>
          </p:nvPr>
        </p:nvGraphicFramePr>
        <p:xfrm>
          <a:off x="1151981" y="3028207"/>
          <a:ext cx="1098098" cy="499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8" name="Equation" r:id="rId10" imgW="863280" imgH="393480" progId="Equation.DSMT4">
                  <p:embed/>
                </p:oleObj>
              </mc:Choice>
              <mc:Fallback>
                <p:oleObj name="Equation" r:id="rId10" imgW="863280" imgH="393480" progId="Equation.DSMT4">
                  <p:embed/>
                  <p:pic>
                    <p:nvPicPr>
                      <p:cNvPr id="17" name="Object 16" descr="Limit as x approaches negative 1 super positive start fraction 2 over x plus 1 end fraction equals infinity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1981" y="3028207"/>
                        <a:ext cx="1098098" cy="4999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752C442-B6A2-4890-883E-136EAC1EF54D}"/>
              </a:ext>
            </a:extLst>
          </p:cNvPr>
          <p:cNvSpPr txBox="1">
            <a:spLocks/>
          </p:cNvSpPr>
          <p:nvPr/>
        </p:nvSpPr>
        <p:spPr>
          <a:xfrm>
            <a:off x="2391378" y="3101384"/>
            <a:ext cx="308069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and the limit does not exist.</a:t>
            </a:r>
            <a:endParaRPr lang="en-IN" sz="200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ADD4289-2D3E-4057-B5E1-F092E81F711A}"/>
              </a:ext>
            </a:extLst>
          </p:cNvPr>
          <p:cNvSpPr txBox="1">
            <a:spLocks/>
          </p:cNvSpPr>
          <p:nvPr/>
        </p:nvSpPr>
        <p:spPr>
          <a:xfrm>
            <a:off x="431120" y="3625583"/>
            <a:ext cx="33904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+mj-lt"/>
              <a:buAutoNum type="alphaLcPeriod" startAt="2"/>
            </a:pPr>
            <a:r>
              <a:rPr lang="en-US" sz="2000"/>
              <a:t> </a:t>
            </a:r>
            <a:endParaRPr lang="en-IN" sz="2000"/>
          </a:p>
        </p:txBody>
      </p:sp>
      <p:graphicFrame>
        <p:nvGraphicFramePr>
          <p:cNvPr id="16" name="Object 15" descr="Limit as x approaches 2 start fraction x plus 2 over x squared minus 4 end fraction.">
            <a:extLst>
              <a:ext uri="{FF2B5EF4-FFF2-40B4-BE49-F238E27FC236}">
                <a16:creationId xmlns:a16="http://schemas.microsoft.com/office/drawing/2014/main" id="{95CA234B-0BA5-45F3-B276-ACFAFD90D9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143687"/>
              </p:ext>
            </p:extLst>
          </p:nvPr>
        </p:nvGraphicFramePr>
        <p:xfrm>
          <a:off x="862244" y="3554471"/>
          <a:ext cx="807385" cy="510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9" name="Equation" r:id="rId12" imgW="622080" imgH="393480" progId="Equation.DSMT4">
                  <p:embed/>
                </p:oleObj>
              </mc:Choice>
              <mc:Fallback>
                <p:oleObj name="Equation" r:id="rId12" imgW="622080" imgH="393480" progId="Equation.DSMT4">
                  <p:embed/>
                  <p:pic>
                    <p:nvPicPr>
                      <p:cNvPr id="20" name="Object 19" descr="Limit as x approaches 2 start fraction x plus 2 over x squared minus 4 end fraction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244" y="3554471"/>
                        <a:ext cx="807385" cy="5100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96D6DF-B312-466A-AEE7-7C0446718730}"/>
              </a:ext>
            </a:extLst>
          </p:cNvPr>
          <p:cNvSpPr txBox="1">
            <a:spLocks/>
          </p:cNvSpPr>
          <p:nvPr/>
        </p:nvSpPr>
        <p:spPr>
          <a:xfrm>
            <a:off x="448538" y="4595593"/>
            <a:ext cx="297852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At this stage we can write.</a:t>
            </a:r>
            <a:endParaRPr lang="en-IN" sz="2000"/>
          </a:p>
        </p:txBody>
      </p:sp>
      <p:graphicFrame>
        <p:nvGraphicFramePr>
          <p:cNvPr id="18" name="Object 17" descr="Limit as x approaches 2 start fraction x plus 2 over x squared minus 4 end fraction.">
            <a:extLst>
              <a:ext uri="{FF2B5EF4-FFF2-40B4-BE49-F238E27FC236}">
                <a16:creationId xmlns:a16="http://schemas.microsoft.com/office/drawing/2014/main" id="{C61A2576-B391-44B9-8406-C9B6E907B9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906003"/>
              </p:ext>
            </p:extLst>
          </p:nvPr>
        </p:nvGraphicFramePr>
        <p:xfrm>
          <a:off x="3547626" y="4507403"/>
          <a:ext cx="768199" cy="485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70" name="Equation" r:id="rId14" imgW="622080" imgH="393480" progId="Equation.DSMT4">
                  <p:embed/>
                </p:oleObj>
              </mc:Choice>
              <mc:Fallback>
                <p:oleObj name="Equation" r:id="rId14" imgW="622080" imgH="393480" progId="Equation.DSMT4">
                  <p:embed/>
                  <p:pic>
                    <p:nvPicPr>
                      <p:cNvPr id="23" name="Object 22" descr="Limit as x approaches 2 start fraction x plus 2 over x squared minus 4 end fraction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7626" y="4507403"/>
                        <a:ext cx="768199" cy="4852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D37F017-B10F-4BD7-9BA6-82B4971FE102}"/>
              </a:ext>
            </a:extLst>
          </p:cNvPr>
          <p:cNvSpPr txBox="1">
            <a:spLocks/>
          </p:cNvSpPr>
          <p:nvPr/>
        </p:nvSpPr>
        <p:spPr>
          <a:xfrm>
            <a:off x="4440223" y="4587312"/>
            <a:ext cx="172111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does not exist.</a:t>
            </a:r>
            <a:endParaRPr lang="en-IN" sz="200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33095AB-C779-40BE-9025-9E299E4C878C}"/>
              </a:ext>
            </a:extLst>
          </p:cNvPr>
          <p:cNvSpPr txBox="1">
            <a:spLocks/>
          </p:cNvSpPr>
          <p:nvPr/>
        </p:nvSpPr>
        <p:spPr>
          <a:xfrm>
            <a:off x="429223" y="5101460"/>
            <a:ext cx="1240406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Notice that</a:t>
            </a:r>
            <a:endParaRPr lang="en-IN" sz="2000"/>
          </a:p>
        </p:txBody>
      </p:sp>
      <p:graphicFrame>
        <p:nvGraphicFramePr>
          <p:cNvPr id="21" name="Object 20" descr="Calculation to simplify limit as x approaches 2 start fraction x plus 2 over x squared minus 4 end fraction.&#10;Long description is available in notes, press F6">
            <a:extLst>
              <a:ext uri="{FF2B5EF4-FFF2-40B4-BE49-F238E27FC236}">
                <a16:creationId xmlns:a16="http://schemas.microsoft.com/office/drawing/2014/main" id="{5DD191AC-070B-48CB-8340-77D8CE4FB8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200347"/>
              </p:ext>
            </p:extLst>
          </p:nvPr>
        </p:nvGraphicFramePr>
        <p:xfrm>
          <a:off x="1810722" y="4994990"/>
          <a:ext cx="324326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71" name="Equation" r:id="rId16" imgW="2425680" imgH="419040" progId="Equation.DSMT4">
                  <p:embed/>
                </p:oleObj>
              </mc:Choice>
              <mc:Fallback>
                <p:oleObj name="Equation" r:id="rId16" imgW="2425680" imgH="419040" progId="Equation.DSMT4">
                  <p:embed/>
                  <p:pic>
                    <p:nvPicPr>
                      <p:cNvPr id="26" name="Object 25" descr="Calculation to simplify limit as x approaches 2 start fraction x plus 2 over x squared minus 4 end fraction.&#10;Long description is available in notes, press F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0722" y="4994990"/>
                        <a:ext cx="3243262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6472248-0B99-4006-8C87-D1350A8E3D0E}"/>
              </a:ext>
            </a:extLst>
          </p:cNvPr>
          <p:cNvSpPr txBox="1">
            <a:spLocks/>
          </p:cNvSpPr>
          <p:nvPr/>
        </p:nvSpPr>
        <p:spPr>
          <a:xfrm>
            <a:off x="398462" y="5689992"/>
            <a:ext cx="736946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Since</a:t>
            </a:r>
            <a:endParaRPr lang="en-IN" sz="2000"/>
          </a:p>
        </p:txBody>
      </p:sp>
      <p:graphicFrame>
        <p:nvGraphicFramePr>
          <p:cNvPr id="23" name="Object 22" descr="Limit as x approaches 2 super positive start fraction 1 over x minus 2 end fraction.">
            <a:extLst>
              <a:ext uri="{FF2B5EF4-FFF2-40B4-BE49-F238E27FC236}">
                <a16:creationId xmlns:a16="http://schemas.microsoft.com/office/drawing/2014/main" id="{9B3F9E0C-ED55-482B-976A-436197F29D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228407"/>
              </p:ext>
            </p:extLst>
          </p:nvPr>
        </p:nvGraphicFramePr>
        <p:xfrm>
          <a:off x="1265936" y="5605033"/>
          <a:ext cx="987136" cy="477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72" name="Equation" r:id="rId18" imgW="812520" imgH="393480" progId="Equation.DSMT4">
                  <p:embed/>
                </p:oleObj>
              </mc:Choice>
              <mc:Fallback>
                <p:oleObj name="Equation" r:id="rId18" imgW="812520" imgH="393480" progId="Equation.DSMT4">
                  <p:embed/>
                  <p:pic>
                    <p:nvPicPr>
                      <p:cNvPr id="28" name="Object 27" descr="Limit as x approaches 2 super positive start fraction 1 over x minus 2 end fraction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936" y="5605033"/>
                        <a:ext cx="987136" cy="477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EE94002-94F1-42A9-AF84-13B47CC1908A}"/>
              </a:ext>
            </a:extLst>
          </p:cNvPr>
          <p:cNvSpPr txBox="1">
            <a:spLocks/>
          </p:cNvSpPr>
          <p:nvPr/>
        </p:nvSpPr>
        <p:spPr>
          <a:xfrm>
            <a:off x="2366553" y="5671965"/>
            <a:ext cx="508576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and</a:t>
            </a:r>
            <a:endParaRPr lang="en-IN" sz="2000"/>
          </a:p>
        </p:txBody>
      </p:sp>
      <p:graphicFrame>
        <p:nvGraphicFramePr>
          <p:cNvPr id="25" name="Object 24" descr="Limit as x approaches 2 super negative start fraction 1 over x minus 2 end fraction equals negative infinity comma limit as x approaches 2 start fraction 1 over x minus 2 end fraction.">
            <a:extLst>
              <a:ext uri="{FF2B5EF4-FFF2-40B4-BE49-F238E27FC236}">
                <a16:creationId xmlns:a16="http://schemas.microsoft.com/office/drawing/2014/main" id="{453DF6CC-AFA7-4585-A49E-4615260018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019598"/>
              </p:ext>
            </p:extLst>
          </p:nvPr>
        </p:nvGraphicFramePr>
        <p:xfrm>
          <a:off x="2927958" y="5570993"/>
          <a:ext cx="1864591" cy="477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73" name="Equation" r:id="rId20" imgW="1536480" imgH="393480" progId="Equation.DSMT4">
                  <p:embed/>
                </p:oleObj>
              </mc:Choice>
              <mc:Fallback>
                <p:oleObj name="Equation" r:id="rId20" imgW="1536480" imgH="393480" progId="Equation.DSMT4">
                  <p:embed/>
                  <p:pic>
                    <p:nvPicPr>
                      <p:cNvPr id="30" name="Object 29" descr="Limit as x approaches 2 super negative start fraction 1 over x minus 2 end fraction equals negative infinity comma limit as x approaches 2 start fraction 1 over x minus 2 end fraction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958" y="5570993"/>
                        <a:ext cx="1864591" cy="477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4FA3449-B22D-4CBF-9497-E0485D3807D0}"/>
              </a:ext>
            </a:extLst>
          </p:cNvPr>
          <p:cNvSpPr txBox="1">
            <a:spLocks/>
          </p:cNvSpPr>
          <p:nvPr/>
        </p:nvSpPr>
        <p:spPr>
          <a:xfrm>
            <a:off x="4913139" y="5644547"/>
            <a:ext cx="109809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is neither</a:t>
            </a:r>
            <a:endParaRPr lang="en-IN" sz="2000"/>
          </a:p>
        </p:txBody>
      </p:sp>
      <p:graphicFrame>
        <p:nvGraphicFramePr>
          <p:cNvPr id="27" name="Object 26" descr="Infinity.">
            <a:extLst>
              <a:ext uri="{FF2B5EF4-FFF2-40B4-BE49-F238E27FC236}">
                <a16:creationId xmlns:a16="http://schemas.microsoft.com/office/drawing/2014/main" id="{CB91AF67-2E1F-4A02-8656-A65F0491AD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322893"/>
              </p:ext>
            </p:extLst>
          </p:nvPr>
        </p:nvGraphicFramePr>
        <p:xfrm>
          <a:off x="6126743" y="5745323"/>
          <a:ext cx="235911" cy="19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74" name="Equation" r:id="rId22" imgW="152280" imgH="126720" progId="Equation.DSMT4">
                  <p:embed/>
                </p:oleObj>
              </mc:Choice>
              <mc:Fallback>
                <p:oleObj name="Equation" r:id="rId22" imgW="152280" imgH="126720" progId="Equation.DSMT4">
                  <p:embed/>
                  <p:pic>
                    <p:nvPicPr>
                      <p:cNvPr id="34" name="Object 33" descr="Infinity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6743" y="5745323"/>
                        <a:ext cx="235911" cy="1972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444D0FF6-F1D9-4AE9-A22A-2379668AA66E}"/>
              </a:ext>
            </a:extLst>
          </p:cNvPr>
          <p:cNvSpPr txBox="1">
            <a:spLocks/>
          </p:cNvSpPr>
          <p:nvPr/>
        </p:nvSpPr>
        <p:spPr>
          <a:xfrm>
            <a:off x="6485073" y="5682137"/>
            <a:ext cx="537852" cy="3077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nor</a:t>
            </a:r>
            <a:endParaRPr lang="en-IN" sz="2000"/>
          </a:p>
        </p:txBody>
      </p:sp>
      <p:graphicFrame>
        <p:nvGraphicFramePr>
          <p:cNvPr id="29" name="Object 28" descr="Negative infinity.">
            <a:extLst>
              <a:ext uri="{FF2B5EF4-FFF2-40B4-BE49-F238E27FC236}">
                <a16:creationId xmlns:a16="http://schemas.microsoft.com/office/drawing/2014/main" id="{0B53C232-EADF-45C9-9E53-3CEBEE1639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726016"/>
              </p:ext>
            </p:extLst>
          </p:nvPr>
        </p:nvGraphicFramePr>
        <p:xfrm>
          <a:off x="7073861" y="5741846"/>
          <a:ext cx="351866" cy="193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75" name="Equation" r:id="rId24" imgW="253800" imgH="139680" progId="Equation.DSMT4">
                  <p:embed/>
                </p:oleObj>
              </mc:Choice>
              <mc:Fallback>
                <p:oleObj name="Equation" r:id="rId24" imgW="253800" imgH="139680" progId="Equation.DSMT4">
                  <p:embed/>
                  <p:pic>
                    <p:nvPicPr>
                      <p:cNvPr id="32" name="Object 31" descr="Negative infinity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861" y="5741846"/>
                        <a:ext cx="351866" cy="1932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2A81CB4-6AF7-459C-B874-7C88625EB644}"/>
              </a:ext>
            </a:extLst>
          </p:cNvPr>
          <p:cNvSpPr txBox="1">
            <a:spLocks/>
          </p:cNvSpPr>
          <p:nvPr/>
        </p:nvSpPr>
        <p:spPr>
          <a:xfrm>
            <a:off x="395286" y="4153045"/>
            <a:ext cx="838002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Solution: Here we are dividing numbers near 4 by numbers near 0.</a:t>
            </a:r>
            <a:endParaRPr lang="en-IN" sz="2000"/>
          </a:p>
        </p:txBody>
      </p:sp>
    </p:spTree>
    <p:extLst>
      <p:ext uri="{BB962C8B-B14F-4D97-AF65-F5344CB8AC3E}">
        <p14:creationId xmlns:p14="http://schemas.microsoft.com/office/powerpoint/2010/main" val="2091310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82C7AF-4576-4DD7-8FFE-6118C835EA8E}"/>
              </a:ext>
            </a:extLst>
          </p:cNvPr>
          <p:cNvSpPr/>
          <p:nvPr/>
        </p:nvSpPr>
        <p:spPr>
          <a:xfrm>
            <a:off x="634165" y="164630"/>
            <a:ext cx="3731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1"/>
                </a:solidFill>
              </a:rPr>
              <a:t>C. Limits at Infinity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949F0A-D382-4F8C-ABA1-86D12B811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17" y="3711731"/>
            <a:ext cx="6592081" cy="7351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8EC426-B03C-4085-8B7C-4AE6B783C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36" y="4400495"/>
            <a:ext cx="4437092" cy="5394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28AEF3-19BF-4AD2-91B1-B4F335CB9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977" y="5057377"/>
            <a:ext cx="6119960" cy="11312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E90323C-31BA-4516-AECC-5AB1BF0FC9E2}"/>
                  </a:ext>
                </a:extLst>
              </p:cNvPr>
              <p:cNvSpPr txBox="1"/>
              <p:nvPr/>
            </p:nvSpPr>
            <p:spPr>
              <a:xfrm>
                <a:off x="436522" y="669357"/>
                <a:ext cx="2195360" cy="3854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Remark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E90323C-31BA-4516-AECC-5AB1BF0FC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22" y="669357"/>
                <a:ext cx="2195360" cy="385427"/>
              </a:xfrm>
              <a:prstGeom prst="rect">
                <a:avLst/>
              </a:prstGeom>
              <a:blipFill>
                <a:blip r:embed="rId6"/>
                <a:stretch>
                  <a:fillRect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8EF07F2E-9A9A-4036-911E-8B843DA813DD}"/>
              </a:ext>
            </a:extLst>
          </p:cNvPr>
          <p:cNvSpPr/>
          <p:nvPr/>
        </p:nvSpPr>
        <p:spPr>
          <a:xfrm>
            <a:off x="114311" y="1179700"/>
            <a:ext cx="1039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C888FED-74C6-4648-A27B-457C7BA69103}"/>
                  </a:ext>
                </a:extLst>
              </p:cNvPr>
              <p:cNvSpPr txBox="1"/>
              <p:nvPr/>
            </p:nvSpPr>
            <p:spPr>
              <a:xfrm>
                <a:off x="634165" y="1355563"/>
                <a:ext cx="1435265" cy="556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)     </m:t>
                              </m:r>
                              <m:r>
                                <m:rPr>
                                  <m:sty m:val="p"/>
                                </m:rPr>
                                <a:rPr lang="pt-BR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C888FED-74C6-4648-A27B-457C7BA69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65" y="1355563"/>
                <a:ext cx="1435265" cy="5564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845BDE9-26FB-4668-BB3B-02C5ABEE9DC7}"/>
                  </a:ext>
                </a:extLst>
              </p:cNvPr>
              <p:cNvSpPr txBox="1"/>
              <p:nvPr/>
            </p:nvSpPr>
            <p:spPr>
              <a:xfrm>
                <a:off x="634165" y="2151214"/>
                <a:ext cx="1710276" cy="449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)   </m:t>
                              </m:r>
                              <m:r>
                                <m:rPr>
                                  <m:sty m:val="p"/>
                                </m:rPr>
                                <a:rPr lang="pt-BR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degHide m:val="on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845BDE9-26FB-4668-BB3B-02C5ABEE9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65" y="2151214"/>
                <a:ext cx="1710276" cy="4495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66344AC-AD4B-4D14-922A-51F393A1565D}"/>
                  </a:ext>
                </a:extLst>
              </p:cNvPr>
              <p:cNvSpPr txBox="1"/>
              <p:nvPr/>
            </p:nvSpPr>
            <p:spPr>
              <a:xfrm>
                <a:off x="2344441" y="2221683"/>
                <a:ext cx="1949444" cy="3086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66344AC-AD4B-4D14-922A-51F393A15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441" y="2221683"/>
                <a:ext cx="1949444" cy="3086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D50E66C-CB9B-4D4A-86F6-8C52B3E4E772}"/>
                  </a:ext>
                </a:extLst>
              </p:cNvPr>
              <p:cNvSpPr txBox="1"/>
              <p:nvPr/>
            </p:nvSpPr>
            <p:spPr>
              <a:xfrm>
                <a:off x="638121" y="3164794"/>
                <a:ext cx="1835887" cy="398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D50E66C-CB9B-4D4A-86F6-8C52B3E4E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21" y="3164794"/>
                <a:ext cx="1835887" cy="3985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1B90E7-E5C8-42D3-8EE7-CFE2CA28FB75}"/>
                  </a:ext>
                </a:extLst>
              </p:cNvPr>
              <p:cNvSpPr txBox="1"/>
              <p:nvPr/>
            </p:nvSpPr>
            <p:spPr>
              <a:xfrm>
                <a:off x="2474008" y="3146270"/>
                <a:ext cx="1949443" cy="3086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4+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1B90E7-E5C8-42D3-8EE7-CFE2CA28F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008" y="3146270"/>
                <a:ext cx="1949443" cy="3086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56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21D373D-F08A-4A47-94DD-DB9FE90EE4BE}"/>
                  </a:ext>
                </a:extLst>
              </p:cNvPr>
              <p:cNvSpPr txBox="1"/>
              <p:nvPr/>
            </p:nvSpPr>
            <p:spPr>
              <a:xfrm>
                <a:off x="334652" y="787137"/>
                <a:ext cx="2343590" cy="366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−5=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21D373D-F08A-4A47-94DD-DB9FE90EE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52" y="787137"/>
                <a:ext cx="2343590" cy="3661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A8CDEF5-F4A1-441C-BB25-D2AC3BE690C4}"/>
                  </a:ext>
                </a:extLst>
              </p:cNvPr>
              <p:cNvSpPr txBox="1"/>
              <p:nvPr/>
            </p:nvSpPr>
            <p:spPr>
              <a:xfrm>
                <a:off x="2678242" y="787137"/>
                <a:ext cx="1100686" cy="366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A8CDEF5-F4A1-441C-BB25-D2AC3BE69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242" y="787137"/>
                <a:ext cx="1100686" cy="3661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6569AC-4196-4CF1-B021-64E53667D934}"/>
                  </a:ext>
                </a:extLst>
              </p:cNvPr>
              <p:cNvSpPr txBox="1"/>
              <p:nvPr/>
            </p:nvSpPr>
            <p:spPr>
              <a:xfrm>
                <a:off x="3778928" y="787137"/>
                <a:ext cx="8736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∞=∞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6569AC-4196-4CF1-B021-64E53667D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928" y="787137"/>
                <a:ext cx="873637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60F9EE-AA78-4926-8B4A-E7CB82D6133A}"/>
                  </a:ext>
                </a:extLst>
              </p:cNvPr>
              <p:cNvSpPr txBox="1"/>
              <p:nvPr/>
            </p:nvSpPr>
            <p:spPr>
              <a:xfrm>
                <a:off x="334652" y="1432859"/>
                <a:ext cx="28316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b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  <m:func>
                      <m:func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−5=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60F9EE-AA78-4926-8B4A-E7CB82D61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52" y="1432859"/>
                <a:ext cx="2831609" cy="276999"/>
              </a:xfrm>
              <a:prstGeom prst="rect">
                <a:avLst/>
              </a:prstGeom>
              <a:blipFill>
                <a:blip r:embed="rId6"/>
                <a:stretch>
                  <a:fillRect l="-3879" t="-20000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F735659-5347-4CB9-9073-068B531C3D62}"/>
                  </a:ext>
                </a:extLst>
              </p:cNvPr>
              <p:cNvSpPr txBox="1"/>
              <p:nvPr/>
            </p:nvSpPr>
            <p:spPr>
              <a:xfrm>
                <a:off x="3115060" y="1377138"/>
                <a:ext cx="1273810" cy="366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F735659-5347-4CB9-9073-068B531C3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060" y="1377138"/>
                <a:ext cx="1273810" cy="3661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B7B7BC-6F6A-4D29-B649-908541258EB7}"/>
                  </a:ext>
                </a:extLst>
              </p:cNvPr>
              <p:cNvSpPr txBox="1"/>
              <p:nvPr/>
            </p:nvSpPr>
            <p:spPr>
              <a:xfrm>
                <a:off x="4388870" y="1347459"/>
                <a:ext cx="12198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∞=−∞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B7B7BC-6F6A-4D29-B649-908541258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870" y="1347459"/>
                <a:ext cx="1219886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07CB359-D363-4CFB-A924-20D36ED387EE}"/>
                  </a:ext>
                </a:extLst>
              </p:cNvPr>
              <p:cNvSpPr txBox="1"/>
              <p:nvPr/>
            </p:nvSpPr>
            <p:spPr>
              <a:xfrm>
                <a:off x="317545" y="2117888"/>
                <a:ext cx="27113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c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  <m:func>
                      <m:func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−5=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07CB359-D363-4CFB-A924-20D36ED38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45" y="2117888"/>
                <a:ext cx="2711383" cy="276999"/>
              </a:xfrm>
              <a:prstGeom prst="rect">
                <a:avLst/>
              </a:prstGeom>
              <a:blipFill>
                <a:blip r:embed="rId9"/>
                <a:stretch>
                  <a:fillRect l="-4045" t="-19565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F8ABB2-F013-45B0-8F06-CD7337205886}"/>
                  </a:ext>
                </a:extLst>
              </p:cNvPr>
              <p:cNvSpPr txBox="1"/>
              <p:nvPr/>
            </p:nvSpPr>
            <p:spPr>
              <a:xfrm>
                <a:off x="3057305" y="2117888"/>
                <a:ext cx="1655325" cy="366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F8ABB2-F013-45B0-8F06-CD7337205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305" y="2117888"/>
                <a:ext cx="1655325" cy="3661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0AA27F79-295F-4A9C-BA24-7F3E339170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9854" y="3481051"/>
            <a:ext cx="7934325" cy="18002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E952512-F4C3-4105-AECC-1BA7F8282DD5}"/>
              </a:ext>
            </a:extLst>
          </p:cNvPr>
          <p:cNvSpPr/>
          <p:nvPr/>
        </p:nvSpPr>
        <p:spPr>
          <a:xfrm>
            <a:off x="248583" y="5236248"/>
            <a:ext cx="1092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Example: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FA3506-9C72-4D18-BB8F-0AEB88563F4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9235" y="5737488"/>
            <a:ext cx="2419350" cy="6667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5D99E4-FEBF-4DC8-9B95-6F0D1CA105C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8583" y="2845113"/>
            <a:ext cx="4543425" cy="4000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304CC6-2701-4125-90C6-8AF0394F97C8}"/>
              </a:ext>
            </a:extLst>
          </p:cNvPr>
          <p:cNvSpPr/>
          <p:nvPr/>
        </p:nvSpPr>
        <p:spPr>
          <a:xfrm>
            <a:off x="248824" y="-16441"/>
            <a:ext cx="1777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FA3"/>
                </a:solidFill>
              </a:rPr>
              <a:t>Example 3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579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FE1D04-15B8-4A64-8BD4-E77BF30C8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58" y="323850"/>
            <a:ext cx="3067050" cy="723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7D81F3-FFBB-4410-A069-85FBF7486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63" y="1322208"/>
            <a:ext cx="2438400" cy="895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400045-81ED-4538-8B6B-0554E9B36A64}"/>
                  </a:ext>
                </a:extLst>
              </p:cNvPr>
              <p:cNvSpPr txBox="1"/>
              <p:nvPr/>
            </p:nvSpPr>
            <p:spPr>
              <a:xfrm>
                <a:off x="3120272" y="1322208"/>
                <a:ext cx="863441" cy="6176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0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400045-81ED-4538-8B6B-0554E9B36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272" y="1322208"/>
                <a:ext cx="863441" cy="617605"/>
              </a:xfrm>
              <a:prstGeom prst="rect">
                <a:avLst/>
              </a:prstGeom>
              <a:blipFill>
                <a:blip r:embed="rId5"/>
                <a:stretch>
                  <a:fillRect r="-32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63CF21-47D3-4F9A-9612-CF19A2C30F11}"/>
                  </a:ext>
                </a:extLst>
              </p:cNvPr>
              <p:cNvSpPr txBox="1"/>
              <p:nvPr/>
            </p:nvSpPr>
            <p:spPr>
              <a:xfrm>
                <a:off x="4441595" y="1322207"/>
                <a:ext cx="863441" cy="5761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0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63CF21-47D3-4F9A-9612-CF19A2C30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595" y="1322207"/>
                <a:ext cx="863441" cy="576183"/>
              </a:xfrm>
              <a:prstGeom prst="rect">
                <a:avLst/>
              </a:prstGeom>
              <a:blipFill>
                <a:blip r:embed="rId6"/>
                <a:stretch>
                  <a:fillRect r="-21986" b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E44CA3-033D-4FC3-8FB9-881E82B3D6A2}"/>
                  </a:ext>
                </a:extLst>
              </p:cNvPr>
              <p:cNvSpPr txBox="1"/>
              <p:nvPr/>
            </p:nvSpPr>
            <p:spPr>
              <a:xfrm>
                <a:off x="5638685" y="1492884"/>
                <a:ext cx="2484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E44CA3-033D-4FC3-8FB9-881E82B3D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685" y="1492884"/>
                <a:ext cx="248466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084DEC-E175-4741-9123-3B3A5F2C0940}"/>
                  </a:ext>
                </a:extLst>
              </p:cNvPr>
              <p:cNvSpPr txBox="1"/>
              <p:nvPr/>
            </p:nvSpPr>
            <p:spPr>
              <a:xfrm>
                <a:off x="502763" y="2342561"/>
                <a:ext cx="2979662" cy="617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  <m:limLow>
                            <m:limLow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0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084DEC-E175-4741-9123-3B3A5F2C0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63" y="2342561"/>
                <a:ext cx="2979662" cy="6176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F6AC86-D20E-4C35-BACD-32E333E66C05}"/>
                  </a:ext>
                </a:extLst>
              </p:cNvPr>
              <p:cNvSpPr txBox="1"/>
              <p:nvPr/>
            </p:nvSpPr>
            <p:spPr>
              <a:xfrm>
                <a:off x="3578154" y="2342560"/>
                <a:ext cx="863441" cy="6176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0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F6AC86-D20E-4C35-BACD-32E333E66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154" y="2342560"/>
                <a:ext cx="863441" cy="617605"/>
              </a:xfrm>
              <a:prstGeom prst="rect">
                <a:avLst/>
              </a:prstGeom>
              <a:blipFill>
                <a:blip r:embed="rId9"/>
                <a:stretch>
                  <a:fillRect r="-47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009923-A8AB-43FC-843D-FC3364A3D8C9}"/>
                  </a:ext>
                </a:extLst>
              </p:cNvPr>
              <p:cNvSpPr txBox="1"/>
              <p:nvPr/>
            </p:nvSpPr>
            <p:spPr>
              <a:xfrm>
                <a:off x="4899477" y="2342560"/>
                <a:ext cx="863441" cy="5761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0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009923-A8AB-43FC-843D-FC3364A3D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477" y="2342560"/>
                <a:ext cx="863441" cy="576183"/>
              </a:xfrm>
              <a:prstGeom prst="rect">
                <a:avLst/>
              </a:prstGeom>
              <a:blipFill>
                <a:blip r:embed="rId10"/>
                <a:stretch>
                  <a:fillRect r="-94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BFE067B-47A9-49E9-B1EC-2C625347D3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44" y="3312344"/>
            <a:ext cx="3924300" cy="400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4F5274-D929-4113-A70B-F35412F5483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2495" y="4115061"/>
            <a:ext cx="8458200" cy="3524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16F86E-4831-4E5E-BCD7-9E7AE874EA0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3514" y="4812666"/>
            <a:ext cx="8458200" cy="5524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29773A-ABB0-440A-8FF5-BABD6321D76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0783" y="5233900"/>
            <a:ext cx="3457575" cy="1047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8F2A52-C1A1-486E-8CBB-50ADDEAEC01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27160" y="6391275"/>
            <a:ext cx="2686050" cy="466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1CF99C4-8FC4-4CC7-85FD-5C29AE74AB77}"/>
                  </a:ext>
                </a:extLst>
              </p:cNvPr>
              <p:cNvSpPr txBox="1"/>
              <p:nvPr/>
            </p:nvSpPr>
            <p:spPr>
              <a:xfrm>
                <a:off x="7453738" y="6190995"/>
                <a:ext cx="1465145" cy="4005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0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lim>
                          </m:limLow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1CF99C4-8FC4-4CC7-85FD-5C29AE74A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738" y="6190995"/>
                <a:ext cx="1465145" cy="400559"/>
              </a:xfrm>
              <a:prstGeom prst="rect">
                <a:avLst/>
              </a:prstGeom>
              <a:blipFill>
                <a:blip r:embed="rId16"/>
                <a:stretch>
                  <a:fillRect l="-2917" r="-333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5FBB07F3-B077-4688-8CF4-77A4DDDF340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3233" y="6296283"/>
            <a:ext cx="29051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8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A15A31-C88E-4A29-9C69-E5B1B0D77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43" y="377906"/>
            <a:ext cx="2066925" cy="733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F99E10-DFC5-4273-A345-C0FBA95EB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191" y="416005"/>
            <a:ext cx="2609850" cy="657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B539A1-5F59-45BE-B89E-F816E4B09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2398" y="463631"/>
            <a:ext cx="2905125" cy="55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F75225-200E-4873-BF15-9F2F3ABDAB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8721" y="1016081"/>
            <a:ext cx="3000375" cy="466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BEC5E7-54F6-49A7-9E34-3562DA6EE6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904" y="1458798"/>
            <a:ext cx="5000625" cy="1857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09FDAA-1EE2-4BE1-92ED-030535715393}"/>
                  </a:ext>
                </a:extLst>
              </p:cNvPr>
              <p:cNvSpPr txBox="1"/>
              <p:nvPr/>
            </p:nvSpPr>
            <p:spPr>
              <a:xfrm>
                <a:off x="386843" y="3429000"/>
                <a:ext cx="3804503" cy="713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0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  <m:d>
                            <m:d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pt-B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pt-BR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fName>
                        <m:e>
                          <m:f>
                            <m:f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pt-B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09FDAA-1EE2-4BE1-92ED-030535715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43" y="3429000"/>
                <a:ext cx="3804503" cy="7136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700985-08AE-4C75-A8D4-CB843AA1850A}"/>
                  </a:ext>
                </a:extLst>
              </p:cNvPr>
              <p:cNvSpPr txBox="1"/>
              <p:nvPr/>
            </p:nvSpPr>
            <p:spPr>
              <a:xfrm>
                <a:off x="4309965" y="3367008"/>
                <a:ext cx="2149050" cy="675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0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700985-08AE-4C75-A8D4-CB843AA18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965" y="3367008"/>
                <a:ext cx="2149050" cy="6751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AE608D-952B-4B04-9151-D8634784C07C}"/>
                  </a:ext>
                </a:extLst>
              </p:cNvPr>
              <p:cNvSpPr txBox="1"/>
              <p:nvPr/>
            </p:nvSpPr>
            <p:spPr>
              <a:xfrm>
                <a:off x="6577634" y="3412244"/>
                <a:ext cx="2149050" cy="5846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0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AE608D-952B-4B04-9151-D8634784C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634" y="3412244"/>
                <a:ext cx="2149050" cy="58464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B226C17-327B-40A1-95DB-6E997283EF37}"/>
                  </a:ext>
                </a:extLst>
              </p:cNvPr>
              <p:cNvSpPr txBox="1"/>
              <p:nvPr/>
            </p:nvSpPr>
            <p:spPr>
              <a:xfrm>
                <a:off x="6709729" y="4077909"/>
                <a:ext cx="21490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Divided by |x|=x,  x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B226C17-327B-40A1-95DB-6E997283E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729" y="4077909"/>
                <a:ext cx="2149049" cy="646331"/>
              </a:xfrm>
              <a:prstGeom prst="rect">
                <a:avLst/>
              </a:prstGeom>
              <a:blipFill>
                <a:blip r:embed="rId11"/>
                <a:stretch>
                  <a:fillRect l="-852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53FF6A-2F0E-4192-B818-D420485BEAC0}"/>
                  </a:ext>
                </a:extLst>
              </p:cNvPr>
              <p:cNvSpPr txBox="1"/>
              <p:nvPr/>
            </p:nvSpPr>
            <p:spPr>
              <a:xfrm>
                <a:off x="386843" y="4488471"/>
                <a:ext cx="2174698" cy="10749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0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pt-B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pt-B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53FF6A-2F0E-4192-B818-D420485BE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43" y="4488471"/>
                <a:ext cx="2174698" cy="10749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E98C18-831E-4FFD-AE15-E00A07F34DB5}"/>
                  </a:ext>
                </a:extLst>
              </p:cNvPr>
              <p:cNvSpPr txBox="1"/>
              <p:nvPr/>
            </p:nvSpPr>
            <p:spPr>
              <a:xfrm>
                <a:off x="2787191" y="4658153"/>
                <a:ext cx="2173095" cy="9609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0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pt-BR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pt-BR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E98C18-831E-4FFD-AE15-E00A07F34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191" y="4658153"/>
                <a:ext cx="2173095" cy="96096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FF723B-2D69-4E87-AC66-9BCD2E753B80}"/>
                  </a:ext>
                </a:extLst>
              </p:cNvPr>
              <p:cNvSpPr txBox="1"/>
              <p:nvPr/>
            </p:nvSpPr>
            <p:spPr>
              <a:xfrm>
                <a:off x="5058621" y="4545441"/>
                <a:ext cx="2044470" cy="9609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0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pt-BR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FF723B-2D69-4E87-AC66-9BCD2E753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621" y="4545441"/>
                <a:ext cx="2044470" cy="96096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8490B73-CB50-42AA-96AC-EFCE4B5F5FC8}"/>
                  </a:ext>
                </a:extLst>
              </p:cNvPr>
              <p:cNvSpPr txBox="1"/>
              <p:nvPr/>
            </p:nvSpPr>
            <p:spPr>
              <a:xfrm>
                <a:off x="7201426" y="4566364"/>
                <a:ext cx="1377878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1+0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8490B73-CB50-42AA-96AC-EFCE4B5F5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426" y="4566364"/>
                <a:ext cx="1377878" cy="57227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EF1B3D-D1D6-46D2-A4B9-09AC4A340CDB}"/>
                  </a:ext>
                </a:extLst>
              </p:cNvPr>
              <p:cNvSpPr txBox="1"/>
              <p:nvPr/>
            </p:nvSpPr>
            <p:spPr>
              <a:xfrm>
                <a:off x="8677639" y="4596181"/>
                <a:ext cx="181139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EF1B3D-D1D6-46D2-A4B9-09AC4A340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639" y="4596181"/>
                <a:ext cx="181139" cy="518604"/>
              </a:xfrm>
              <a:prstGeom prst="rect">
                <a:avLst/>
              </a:prstGeom>
              <a:blipFill>
                <a:blip r:embed="rId16"/>
                <a:stretch>
                  <a:fillRect l="-10000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73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D6BB3F-AE86-4CBE-AD4E-783E46FC9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44" y="112751"/>
            <a:ext cx="4821121" cy="53204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BCCFCF-068E-401A-AE5F-B6A775B3E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91044"/>
            <a:ext cx="4331556" cy="2519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22628D-084D-4E03-8F6B-E7EC4FA80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0255" y="5042294"/>
            <a:ext cx="5210970" cy="112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49939"/>
      </p:ext>
    </p:extLst>
  </p:cSld>
  <p:clrMapOvr>
    <a:masterClrMapping/>
  </p:clrMapOvr>
</p:sld>
</file>

<file path=ppt/theme/theme1.xml><?xml version="1.0" encoding="utf-8"?>
<a:theme xmlns:a="http://schemas.openxmlformats.org/drawingml/2006/main" name="USHE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D90B95B22DD945BDFF45EB84A5E21C" ma:contentTypeVersion="12" ma:contentTypeDescription="Create a new document." ma:contentTypeScope="" ma:versionID="9ee3781bcb6633d132c89161492bb118">
  <xsd:schema xmlns:xsd="http://www.w3.org/2001/XMLSchema" xmlns:xs="http://www.w3.org/2001/XMLSchema" xmlns:p="http://schemas.microsoft.com/office/2006/metadata/properties" xmlns:ns2="7c1bd8dc-4e40-424f-a15f-9ffcd522197f" xmlns:ns3="6125ffc9-2c56-435e-8267-1393444907b2" targetNamespace="http://schemas.microsoft.com/office/2006/metadata/properties" ma:root="true" ma:fieldsID="d3e430f46b92204fb5a3381a429c4dbe" ns2:_="" ns3:_="">
    <xsd:import namespace="7c1bd8dc-4e40-424f-a15f-9ffcd522197f"/>
    <xsd:import namespace="6125ffc9-2c56-435e-8267-1393444907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1bd8dc-4e40-424f-a15f-9ffcd52219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25ffc9-2c56-435e-8267-1393444907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c1bd8dc-4e40-424f-a15f-9ffcd522197f">
      <UserInfo>
        <DisplayName/>
        <AccountId xsi:nil="true"/>
        <AccountType/>
      </UserInfo>
    </SharedWithUsers>
    <MediaLengthInSeconds xmlns="6125ffc9-2c56-435e-8267-1393444907b2" xsi:nil="true"/>
  </documentManagement>
</p:properties>
</file>

<file path=customXml/item4.xml><?xml version="1.0" encoding="utf-8"?>
<sisl xmlns:xsd="http://www.w3.org/2001/XMLSchema" xmlns:xsi="http://www.w3.org/2001/XMLSchema-instance" xmlns="http://www.boldonjames.com/2008/01/sie/internal/label" sislVersion="0" policy="f9677ce1-080b-4051-a037-2610debe14cb" origin="userSelected">
  <element uid="id_classification_generalbusiness" value=""/>
</sisl>
</file>

<file path=customXml/itemProps1.xml><?xml version="1.0" encoding="utf-8"?>
<ds:datastoreItem xmlns:ds="http://schemas.openxmlformats.org/officeDocument/2006/customXml" ds:itemID="{9A159B5A-6E0C-4201-AE55-5C8462015C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1bd8dc-4e40-424f-a15f-9ffcd522197f"/>
    <ds:schemaRef ds:uri="6125ffc9-2c56-435e-8267-1393444907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0FF3D9-4E55-483D-BDF9-13BDCBE7E1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A24B8E-826C-4F73-ACEA-02F32390F591}">
  <ds:schemaRefs>
    <ds:schemaRef ds:uri="http://purl.org/dc/elements/1.1/"/>
    <ds:schemaRef ds:uri="7c1bd8dc-4e40-424f-a15f-9ffcd522197f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125ffc9-2c56-435e-8267-1393444907b2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208DBF90-2ABC-410A-9D4A-933B12F5287F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209</Words>
  <Application>Microsoft Office PowerPoint</Application>
  <PresentationFormat>On-screen Show (4:3)</PresentationFormat>
  <Paragraphs>78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Cambria Math</vt:lpstr>
      <vt:lpstr>Noto Sans Symbols</vt:lpstr>
      <vt:lpstr>Times New Roman</vt:lpstr>
      <vt:lpstr>Verdana</vt:lpstr>
      <vt:lpstr>USHE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Mathematical Analysis For Business, Economics, and The Life and Social Sciences</dc:title>
  <dc:subject>Chapter 10: Limits and Continuity</dc:subject>
  <dc:creator>Ernest</dc:creator>
  <cp:keywords/>
  <dc:description/>
  <cp:lastModifiedBy>Suliman Saleh Al-Homidan</cp:lastModifiedBy>
  <cp:revision>20</cp:revision>
  <dcterms:modified xsi:type="dcterms:W3CDTF">2024-08-25T07:33:29Z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0x01010086D90B95B22DD945BDFF45EB84A5E21C</vt:lpwstr>
  </property>
  <property fmtid="{D5CDD505-2E9C-101B-9397-08002B2CF9AE}" pid="3" name="Order">
    <vt:r8>4374100</vt:r8>
  </property>
  <property fmtid="{D5CDD505-2E9C-101B-9397-08002B2CF9AE}" pid="4" name="_ExtendedDescription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docIndexRef">
    <vt:lpwstr>5925d45f-24d3-4dae-8c23-1e3904fe1826</vt:lpwstr>
  </property>
  <property fmtid="{D5CDD505-2E9C-101B-9397-08002B2CF9AE}" pid="9" name="bjClsUserRVM">
    <vt:lpwstr>[]</vt:lpwstr>
  </property>
  <property fmtid="{D5CDD505-2E9C-101B-9397-08002B2CF9AE}" pid="10" name="bjSaver">
    <vt:lpwstr>YSr+R72NV5jhM5Xzwgg9b19pSei8LZfT</vt:lpwstr>
  </property>
  <property fmtid="{D5CDD505-2E9C-101B-9397-08002B2CF9AE}" pid="11" name="bjDocumentLabelXML">
    <vt:lpwstr>&lt;?xml version="1.0" encoding="us-ascii"?&gt;&lt;sisl xmlns:xsd="http://www.w3.org/2001/XMLSchema" xmlns:xsi="http://www.w3.org/2001/XMLSchema-instance" sislVersion="0" policy="f9677ce1-080b-4051-a037-2610debe14cb" origin="userSelected" xmlns="http://www.boldonj</vt:lpwstr>
  </property>
  <property fmtid="{D5CDD505-2E9C-101B-9397-08002B2CF9AE}" pid="12" name="bjDocumentLabelXML-0">
    <vt:lpwstr>ames.com/2008/01/sie/internal/label"&gt;&lt;element uid="id_classification_generalbusiness" value="" /&gt;&lt;/sisl&gt;</vt:lpwstr>
  </property>
  <property fmtid="{D5CDD505-2E9C-101B-9397-08002B2CF9AE}" pid="13" name="bjDocumentSecurityLabel">
    <vt:lpwstr>Internal</vt:lpwstr>
  </property>
</Properties>
</file>