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5"/>
  </p:sldMasterIdLst>
  <p:notesMasterIdLst>
    <p:notesMasterId r:id="rId13"/>
  </p:notesMasterIdLst>
  <p:handoutMasterIdLst>
    <p:handoutMasterId r:id="rId14"/>
  </p:handoutMasterIdLst>
  <p:sldIdLst>
    <p:sldId id="258" r:id="rId6"/>
    <p:sldId id="257" r:id="rId7"/>
    <p:sldId id="259" r:id="rId8"/>
    <p:sldId id="260" r:id="rId9"/>
    <p:sldId id="668" r:id="rId10"/>
    <p:sldId id="261" r:id="rId11"/>
    <p:sldId id="696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 userDrawn="1">
          <p15:clr>
            <a:srgbClr val="A4A3A4"/>
          </p15:clr>
        </p15:guide>
        <p15:guide id="3" orient="horz" pos="414" userDrawn="1">
          <p15:clr>
            <a:srgbClr val="A4A3A4"/>
          </p15:clr>
        </p15:guide>
        <p15:guide id="4" pos="181" userDrawn="1">
          <p15:clr>
            <a:srgbClr val="A4A3A4"/>
          </p15:clr>
        </p15:guide>
        <p15:guide id="5" pos="2925" userDrawn="1">
          <p15:clr>
            <a:srgbClr val="A4A3A4"/>
          </p15:clr>
        </p15:guide>
        <p15:guide id="6" orient="horz" pos="4292" userDrawn="1">
          <p15:clr>
            <a:srgbClr val="A4A3A4"/>
          </p15:clr>
        </p15:guide>
        <p15:guide id="7" pos="5534" userDrawn="1">
          <p15:clr>
            <a:srgbClr val="A4A3A4"/>
          </p15:clr>
        </p15:guide>
        <p15:guide id="12" orient="horz" pos="2160" userDrawn="1">
          <p15:clr>
            <a:srgbClr val="A4A3A4"/>
          </p15:clr>
        </p15:guide>
        <p15:guide id="13" pos="1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effrey Holcomb" initials="" lastIdx="3" clrIdx="0"/>
  <p:cmAuthor id="1" name="Ruchi Sachdev" initials="" lastIdx="8" clrIdx="1"/>
  <p:cmAuthor id="2" name="Sarah Reusché" initials="" lastIdx="13" clrIdx="2"/>
  <p:cmAuthor id="3" name="Nitin Shankar" initials="" lastIdx="6" clrIdx="3"/>
  <p:cmAuthor id="4" name="Kristen Flathman" initials="" lastIdx="1" clrIdx="4"/>
  <p:cmAuthor id="5" name="Ben Schroeter" initials="" lastIdx="0" clrIdx="5"/>
  <p:cmAuthor id="6" name="AnnMarie Short" initials="AS" lastIdx="35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FA3"/>
    <a:srgbClr val="D4EA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2674FD-8CA5-468F-8412-DF5B072B8AD4}" v="16" dt="2021-07-07T21:03:36.203"/>
    <p1510:client id="{2A7680E9-A09D-6823-50ED-3C59A7AD50A7}" v="1" dt="2021-07-07T22:28:22.759"/>
  </p1510:revLst>
</p1510:revInfo>
</file>

<file path=ppt/tableStyles.xml><?xml version="1.0" encoding="utf-8"?>
<a:tblStyleLst xmlns:a="http://schemas.openxmlformats.org/drawingml/2006/main" def="{40F9630F-82C1-40B7-BC3A-925EFCFF5E92}">
  <a:tblStyle styleId="{40F9630F-82C1-40B7-BC3A-925EFCFF5E9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3024" y="68"/>
      </p:cViewPr>
      <p:guideLst>
        <p:guide orient="horz" pos="3952"/>
        <p:guide orient="horz" pos="414"/>
        <p:guide pos="181"/>
        <p:guide pos="2925"/>
        <p:guide orient="horz" pos="4292"/>
        <p:guide pos="5534"/>
        <p:guide orient="horz" pos="2160"/>
        <p:guide pos="1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5CB01-6679-D646-ACB3-8B04B786C15F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C0F4D-8A6F-1C4A-B6BF-1558431E4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063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7102709"/>
      </p:ext>
    </p:extLst>
  </p:cSld>
  <p:clrMap bg1="lt1" tx1="dk1" bg2="dk2" tx2="lt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680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5143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5983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0380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CBCAEF2-D20B-419D-A43D-1071810579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18567ECA-649E-4387-A9E9-2DE1BBD92A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934089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85695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0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pener-add copyrigh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ontent Placeholder"/>
          <p:cNvSpPr txBox="1">
            <a:spLocks noGrp="1"/>
          </p:cNvSpPr>
          <p:nvPr>
            <p:ph type="body" idx="1"/>
          </p:nvPr>
        </p:nvSpPr>
        <p:spPr>
          <a:xfrm>
            <a:off x="457200" y="816429"/>
            <a:ext cx="8229600" cy="47897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000" b="0" i="0" u="none" strike="noStrike" cap="none">
                <a:solidFill>
                  <a:srgbClr val="007FA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Clr>
                <a:srgbClr val="007FA3"/>
              </a:buClr>
              <a:buFont typeface="Noto Sans Symbols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D3915-2147-4382-A599-2376CC8854D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029200" y="1600200"/>
            <a:ext cx="3657600" cy="1492250"/>
          </a:xfrm>
        </p:spPr>
        <p:txBody>
          <a:bodyPr lIns="0" tIns="0" rIns="0" bIns="0" anchor="b"/>
          <a:lstStyle>
            <a:lvl1pPr marL="101600" indent="0">
              <a:buNone/>
              <a:defRPr sz="3000"/>
            </a:lvl1pPr>
            <a:lvl2pPr marL="558800" indent="0">
              <a:buNone/>
              <a:defRPr/>
            </a:lvl2pPr>
          </a:lstStyle>
          <a:p>
            <a:pPr lvl="0"/>
            <a:r>
              <a:rPr lang="en-US"/>
              <a:t>Chapter #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B38FD8D-0DB0-4A1A-A3F1-E26B606AC83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029200" y="3252788"/>
            <a:ext cx="3657600" cy="2873375"/>
          </a:xfrm>
        </p:spPr>
        <p:txBody>
          <a:bodyPr lIns="0" tIns="0" rIns="0" bIns="0"/>
          <a:lstStyle>
            <a:lvl1pPr marL="101600" indent="0">
              <a:buNone/>
              <a:defRPr sz="2200"/>
            </a:lvl1pPr>
          </a:lstStyle>
          <a:p>
            <a:pPr lvl="0"/>
            <a:r>
              <a:rPr lang="en-US"/>
              <a:t>Chapter name</a:t>
            </a:r>
          </a:p>
        </p:txBody>
      </p:sp>
      <p:sp>
        <p:nvSpPr>
          <p:cNvPr id="12" name="Shape 13">
            <a:extLst>
              <a:ext uri="{FF2B5EF4-FFF2-40B4-BE49-F238E27FC236}">
                <a16:creationId xmlns:a16="http://schemas.microsoft.com/office/drawing/2014/main" id="{C5328E6C-2B17-49B8-8712-6C0E107A1D9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Shape 14">
            <a:extLst>
              <a:ext uri="{FF2B5EF4-FFF2-40B4-BE49-F238E27FC236}">
                <a16:creationId xmlns:a16="http://schemas.microsoft.com/office/drawing/2014/main" id="{CE0B5B1C-8858-43DC-BD75-C546F473877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1B8939D-A957-42F9-A1B5-556D29D235A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0CF87F15-2C58-4DFC-BACB-0E2C6507BCD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097088" y="6400800"/>
            <a:ext cx="6589712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  <p:pic>
        <p:nvPicPr>
          <p:cNvPr id="14" name="Picture Placeholder 21">
            <a:extLst>
              <a:ext uri="{FF2B5EF4-FFF2-40B4-BE49-F238E27FC236}">
                <a16:creationId xmlns:a16="http://schemas.microsoft.com/office/drawing/2014/main" id="{8F987953-5CEB-4D5C-853E-4A902D2036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22152" b="22152"/>
          <a:stretch>
            <a:fillRect/>
          </a:stretch>
        </p:blipFill>
        <p:spPr>
          <a:xfrm>
            <a:off x="332508" y="6382545"/>
            <a:ext cx="1153391" cy="2906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C8124B-1F34-4D41-A570-3456861FA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7200" y="1508125"/>
            <a:ext cx="4232275" cy="4533900"/>
          </a:xfrm>
        </p:spPr>
        <p:txBody>
          <a:bodyPr/>
          <a:lstStyle/>
          <a:p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47C4D-FEC7-45FC-9FD8-7B40A02E9C87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57200" y="112713"/>
            <a:ext cx="8128000" cy="619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935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add copyrigh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 cap="flat" cmpd="sng">
            <a:solidFill>
              <a:srgbClr val="007FA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Title Placeholder"/>
          <p:cNvSpPr txBox="1">
            <a:spLocks noGrp="1"/>
          </p:cNvSpPr>
          <p:nvPr>
            <p:ph type="ctr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Font typeface="Times New Roman"/>
              <a:buNone/>
              <a:defRPr sz="3600" b="1" i="0" u="none" strike="noStrike" cap="none">
                <a:solidFill>
                  <a:schemeClr val="lt1"/>
                </a:solidFill>
                <a:latin typeface="+mj-lt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Content Placeholder"/>
          <p:cNvSpPr txBox="1">
            <a:spLocks noGrp="1"/>
          </p:cNvSpPr>
          <p:nvPr>
            <p:ph type="subTitle" idx="1"/>
          </p:nvPr>
        </p:nvSpPr>
        <p:spPr>
          <a:xfrm>
            <a:off x="674687" y="3962400"/>
            <a:ext cx="77946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7FA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600"/>
              </a:spcBef>
              <a:buClr>
                <a:srgbClr val="007FA3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6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300"/>
              </a:spcBef>
              <a:buClr>
                <a:srgbClr val="007FA3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fld id="{00000000-1234-1234-1234-123412341234}" type="slidenum"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C6122C06-0248-45C8-9890-FDA2C7B0CD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57200" y="6400801"/>
            <a:ext cx="1001713" cy="228600"/>
          </a:xfrm>
        </p:spPr>
        <p:txBody>
          <a:bodyPr anchor="ctr"/>
          <a:lstStyle>
            <a:lvl1pPr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F9E3F0-3064-41BA-BF34-B5D9350D8D4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836402" y="6400801"/>
            <a:ext cx="6908800" cy="228600"/>
          </a:xfrm>
        </p:spPr>
        <p:txBody>
          <a:bodyPr anchor="ctr"/>
          <a:lstStyle>
            <a:lvl1pPr algn="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en-US"/>
              <a:t>Copyright Information</a:t>
            </a:r>
          </a:p>
        </p:txBody>
      </p:sp>
    </p:spTree>
    <p:extLst>
      <p:ext uri="{BB962C8B-B14F-4D97-AF65-F5344CB8AC3E}">
        <p14:creationId xmlns:p14="http://schemas.microsoft.com/office/powerpoint/2010/main" val="421594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9B672-EF65-4B43-AC5A-2A027EFE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931D0-2EC1-4FF1-BB16-12C6CC0233F7}" type="datetimeFigureOut">
              <a:rPr lang="en-US" smtClean="0"/>
              <a:t>8/26/2025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81A9ED-C964-439D-94BD-05B579CAD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1B98E3-278D-436E-8149-109C0B50C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2BF9-7C17-4F16-AAAF-004C3377EB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95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>
            <a:extLst>
              <a:ext uri="{FF2B5EF4-FFF2-40B4-BE49-F238E27FC236}">
                <a16:creationId xmlns:a16="http://schemas.microsoft.com/office/drawing/2014/main" id="{14F033AD-BE5C-406D-991C-6AC56003E7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215372"/>
            <a:ext cx="8229600" cy="658086"/>
          </a:xfrm>
        </p:spPr>
        <p:txBody>
          <a:bodyPr/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add figure number and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0D4E5D-00F7-4DC6-9BB0-713B8A0DA35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F4094-2296-458C-908A-D778D0DF5AFA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Content Placeholder 33">
            <a:extLst>
              <a:ext uri="{FF2B5EF4-FFF2-40B4-BE49-F238E27FC236}">
                <a16:creationId xmlns:a16="http://schemas.microsoft.com/office/drawing/2014/main" id="{EA87F6FB-52AC-406D-B2FD-03BDC28A693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57200" y="1103313"/>
            <a:ext cx="4114800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E7E82AD7-EA38-4AE3-B276-8CDAB4CE3E0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901032"/>
            <a:ext cx="1025525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38" name="Content Placeholder 37">
            <a:extLst>
              <a:ext uri="{FF2B5EF4-FFF2-40B4-BE49-F238E27FC236}">
                <a16:creationId xmlns:a16="http://schemas.microsoft.com/office/drawing/2014/main" id="{0807A536-7D23-4652-8E19-7CB2BB0DA1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00636" y="1901032"/>
            <a:ext cx="2806700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0" name="Content Placeholder 39">
            <a:extLst>
              <a:ext uri="{FF2B5EF4-FFF2-40B4-BE49-F238E27FC236}">
                <a16:creationId xmlns:a16="http://schemas.microsoft.com/office/drawing/2014/main" id="{14BD33A2-3902-4B91-BDB9-BC0A5541BAD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" y="2856707"/>
            <a:ext cx="3341688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84D2CE3B-CE31-4ED7-94B3-8F428FB3A8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7200" y="3894138"/>
            <a:ext cx="504825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A11AF978-68ED-455D-A175-2E9AAC540E24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001838" y="3894138"/>
            <a:ext cx="1009650" cy="715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74B25346-E4AB-46E9-90D9-5E645EA6DB2A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051300" y="3813175"/>
            <a:ext cx="4241800" cy="568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8" name="Content Placeholder 47">
            <a:extLst>
              <a:ext uri="{FF2B5EF4-FFF2-40B4-BE49-F238E27FC236}">
                <a16:creationId xmlns:a16="http://schemas.microsoft.com/office/drawing/2014/main" id="{D8FF1B6F-8D70-4E81-8FD2-4DB166B618CB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68288" y="4856163"/>
            <a:ext cx="693737" cy="4873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65030892-14D8-4040-B391-2E2BC4AB3E4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4792663" y="4856163"/>
            <a:ext cx="1071562" cy="5683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6903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15371"/>
            <a:ext cx="8229600" cy="10972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rgbClr val="007FA3"/>
              </a:buClr>
              <a:buFont typeface="Times New Roman"/>
              <a:buNone/>
              <a:defRPr sz="3400" b="1" i="0" u="none" strike="noStrike" cap="none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r>
              <a:rPr lang="en-US" sz="3600">
                <a:latin typeface="+mj-lt"/>
              </a:rPr>
              <a:t>Click to add title</a:t>
            </a: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28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56032" marR="0" lvl="0" indent="-154432" algn="l" rtl="0">
              <a:spcBef>
                <a:spcPts val="15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8415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6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00"/>
              </a:spcBef>
              <a:buClr>
                <a:srgbClr val="007FA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6335712" y="113071"/>
            <a:ext cx="2133599" cy="1828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69311" y="113071"/>
            <a:ext cx="551783" cy="1828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r">
              <a:buSzPct val="25000"/>
              <a:defRPr/>
            </a:pPr>
            <a:fld id="{00000000-1234-1234-1234-123412341234}" type="slidenum">
              <a:rPr lang="en-US" sz="900" smtClean="0"/>
              <a:pPr algn="r">
                <a:buSzPct val="25000"/>
                <a:defRPr/>
              </a:pPr>
              <a:t>‹#›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2466445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97" r:id="rId3"/>
    <p:sldLayoutId id="214748369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36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6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26" Type="http://schemas.openxmlformats.org/officeDocument/2006/relationships/image" Target="../media/image47.png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5" Type="http://schemas.openxmlformats.org/officeDocument/2006/relationships/image" Target="../media/image46.png"/><Relationship Id="rId33" Type="http://schemas.openxmlformats.org/officeDocument/2006/relationships/image" Target="../media/image24.emf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29" Type="http://schemas.openxmlformats.org/officeDocument/2006/relationships/image" Target="../media/image50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32" Type="http://schemas.openxmlformats.org/officeDocument/2006/relationships/package" Target="../embeddings/Microsoft_Excel_Worksheet.xlsx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png"/><Relationship Id="rId28" Type="http://schemas.openxmlformats.org/officeDocument/2006/relationships/image" Target="../media/image49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31" Type="http://schemas.openxmlformats.org/officeDocument/2006/relationships/image" Target="../media/image52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Relationship Id="rId27" Type="http://schemas.openxmlformats.org/officeDocument/2006/relationships/image" Target="../media/image48.png"/><Relationship Id="rId30" Type="http://schemas.openxmlformats.org/officeDocument/2006/relationships/image" Target="../media/image51.png"/><Relationship Id="rId8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7.w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59.wmf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6.wmf"/><Relationship Id="rId5" Type="http://schemas.openxmlformats.org/officeDocument/2006/relationships/image" Target="../media/image53.wmf"/><Relationship Id="rId15" Type="http://schemas.openxmlformats.org/officeDocument/2006/relationships/image" Target="../media/image58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60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55.wmf"/><Relationship Id="rId1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20BB8B8-3CDA-4B47-9E3C-2F09C72EAD65}"/>
              </a:ext>
            </a:extLst>
          </p:cNvPr>
          <p:cNvSpPr txBox="1">
            <a:spLocks/>
          </p:cNvSpPr>
          <p:nvPr/>
        </p:nvSpPr>
        <p:spPr>
          <a:xfrm>
            <a:off x="153649" y="173445"/>
            <a:ext cx="6290744" cy="457048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chemeClr val="accent1"/>
                </a:solidFill>
              </a:rPr>
              <a:t>10.1 Limits</a:t>
            </a:r>
            <a:endParaRPr lang="en-US" sz="21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B51195-CEC8-4D88-B3C3-98DEC18C6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1" y="910844"/>
            <a:ext cx="8798926" cy="1298346"/>
          </a:xfrm>
          <a:prstGeom prst="rect">
            <a:avLst/>
          </a:prstGeom>
        </p:spPr>
      </p:pic>
      <p:pic>
        <p:nvPicPr>
          <p:cNvPr id="6" name="Picture Placeholder 10" descr="2 graphs showing trends of limit as x approaches 1 of f left parenthesis x right parenthesis.&#10;Long description is available in notes, press F6">
            <a:extLst>
              <a:ext uri="{FF2B5EF4-FFF2-40B4-BE49-F238E27FC236}">
                <a16:creationId xmlns:a16="http://schemas.microsoft.com/office/drawing/2014/main" id="{9BA74EAB-4D7B-477C-8E0D-03207CDED59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52"/>
          <a:stretch/>
        </p:blipFill>
        <p:spPr>
          <a:xfrm>
            <a:off x="655164" y="2703017"/>
            <a:ext cx="4971779" cy="2505405"/>
          </a:xfrm>
          <a:prstGeom prst="rect">
            <a:avLst/>
          </a:prstGeom>
        </p:spPr>
      </p:pic>
      <p:graphicFrame>
        <p:nvGraphicFramePr>
          <p:cNvPr id="8" name="Object 7" descr="Limit as x approaches 1 of f left parenthesis x right parenthesis equals 2.">
            <a:extLst>
              <a:ext uri="{FF2B5EF4-FFF2-40B4-BE49-F238E27FC236}">
                <a16:creationId xmlns:a16="http://schemas.microsoft.com/office/drawing/2014/main" id="{6FE55FEC-5896-48D2-836A-D6551CE6F4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0256112"/>
              </p:ext>
            </p:extLst>
          </p:nvPr>
        </p:nvGraphicFramePr>
        <p:xfrm>
          <a:off x="6528404" y="2703017"/>
          <a:ext cx="1161260" cy="384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Equation" r:id="rId6" imgW="812520" imgH="266400" progId="Equation.DSMT4">
                  <p:embed/>
                </p:oleObj>
              </mc:Choice>
              <mc:Fallback>
                <p:oleObj name="Equation" r:id="rId6" imgW="812520" imgH="266400" progId="Equation.DSMT4">
                  <p:embed/>
                  <p:pic>
                    <p:nvPicPr>
                      <p:cNvPr id="8" name="Object 7" descr="Limit as x approaches 1 of f left parenthesis x right parenthesis equals 2.">
                        <a:extLst>
                          <a:ext uri="{FF2B5EF4-FFF2-40B4-BE49-F238E27FC236}">
                            <a16:creationId xmlns:a16="http://schemas.microsoft.com/office/drawing/2014/main" id="{6FE55FEC-5896-48D2-836A-D6551CE6F4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8404" y="2703017"/>
                        <a:ext cx="1161260" cy="38416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4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2B013-89A5-46CD-969A-A986D53B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67" y="1045602"/>
            <a:ext cx="6962180" cy="11251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B614F4-091A-4FBA-94F2-3827B8A9BD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485" y="2031587"/>
            <a:ext cx="4021977" cy="3295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2B30D-AB67-460D-867A-8B162F7B7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6686" y="3039401"/>
            <a:ext cx="3703131" cy="32957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8A7DE-6E11-4F1D-BFF9-1BCC90C542F7}"/>
                  </a:ext>
                </a:extLst>
              </p:cNvPr>
              <p:cNvSpPr txBox="1"/>
              <p:nvPr/>
            </p:nvSpPr>
            <p:spPr>
              <a:xfrm>
                <a:off x="5206108" y="2194671"/>
                <a:ext cx="3021276" cy="1036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=1,   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≥0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=−1,      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98A7DE-6E11-4F1D-BFF9-1BCC90C54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6108" y="2194671"/>
                <a:ext cx="3021276" cy="10362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690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87AC8-CE03-45AA-AF76-D72CBC24C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44" y="66002"/>
            <a:ext cx="2852341" cy="668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22EC99-1447-4BCF-B492-A8E49777F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18" y="595929"/>
            <a:ext cx="6716128" cy="574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048268-94F9-4473-9173-16860D6A8A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21" y="1095657"/>
            <a:ext cx="1754852" cy="5101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621CED-16BE-42B2-B810-319E61B861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8935"/>
            <a:ext cx="5821167" cy="22049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D32F24-5153-4B5C-8F4D-9EF389273C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7585" y="950673"/>
            <a:ext cx="1635919" cy="400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F2B9D19-FD3B-45A0-9CAB-0D1115437E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8964" y="1259450"/>
            <a:ext cx="1285875" cy="350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CE020C-3A53-4653-9B1C-402E798CED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89969" y="1259450"/>
            <a:ext cx="1543050" cy="4286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43B487-301A-47AF-98B3-532BE9DE6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530" y="3717792"/>
            <a:ext cx="9019161" cy="9439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00AF2A4-9337-45C5-AB88-08466BE8F5E8}"/>
              </a:ext>
            </a:extLst>
          </p:cNvPr>
          <p:cNvSpPr txBox="1"/>
          <p:nvPr/>
        </p:nvSpPr>
        <p:spPr>
          <a:xfrm>
            <a:off x="65421" y="4699401"/>
            <a:ext cx="113664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accent1"/>
                </a:solidFill>
              </a:rPr>
              <a:t>Example 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FFEDC9-B69F-4490-9F38-984EF214CD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8386" y="4928499"/>
            <a:ext cx="1450181" cy="528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6658C52-143F-417A-ACF3-F18B6C9B911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7103" y="4928499"/>
            <a:ext cx="1521619" cy="5572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2B1F33-C9E0-4E8F-8949-3A875DB8B7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4029" y="5006867"/>
            <a:ext cx="850106" cy="571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DEFE411-57E9-4254-B137-7D1212BDFFA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39443" y="5021368"/>
            <a:ext cx="507206" cy="464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BD539A1-21EB-4825-9BC4-EE6CEC059B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523336"/>
            <a:ext cx="1143000" cy="4000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AFDA330-0B0B-4960-8CA2-017F3E572D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02068" y="5523336"/>
            <a:ext cx="1035844" cy="4000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2AB0C80-D050-45BE-BCEF-580ED22E086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57438" y="5492316"/>
            <a:ext cx="508929" cy="3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49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96D90-B1E8-481B-A487-836952D9A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373" y="292809"/>
            <a:ext cx="2299151" cy="3529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C73445-89A6-4CE2-BD3D-CC5A13F17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884" y="698578"/>
            <a:ext cx="7831940" cy="492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FCD7F9-CC13-4325-B842-393CB5058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0949" y="599555"/>
            <a:ext cx="407194" cy="6194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9D44BE-0746-45B3-BE61-CD43969048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225" y="1211426"/>
            <a:ext cx="4266425" cy="4823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0164A0-CAD9-40D8-8CED-3FEC431288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62" y="2385260"/>
            <a:ext cx="1435894" cy="571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8D722-B8DF-48E2-8DBE-759F285FAF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5006" y="2446809"/>
            <a:ext cx="921544" cy="6072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307A4-90ED-471E-9E65-F71D2F59197E}"/>
                  </a:ext>
                </a:extLst>
              </p:cNvPr>
              <p:cNvSpPr txBox="1"/>
              <p:nvPr/>
            </p:nvSpPr>
            <p:spPr>
              <a:xfrm>
                <a:off x="2837037" y="2555268"/>
                <a:ext cx="134652" cy="229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105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1050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1050" dirty="0"/>
                  <a:t>=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41307A4-90ED-471E-9E65-F71D2F591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037" y="2555268"/>
                <a:ext cx="134652" cy="229486"/>
              </a:xfrm>
              <a:prstGeom prst="rect">
                <a:avLst/>
              </a:prstGeom>
              <a:blipFill>
                <a:blip r:embed="rId10"/>
                <a:stretch>
                  <a:fillRect l="-22727" t="-5263" r="-63636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4DB944E1-167D-4128-98D0-57F198D1A4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52299" y="2415527"/>
            <a:ext cx="1685925" cy="7072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44184C-5182-44D9-BB74-3054EDB559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6884" y="2853165"/>
            <a:ext cx="1271588" cy="7072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7F4038-0747-4D99-AC3F-6928BB93B2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37638" y="2950711"/>
            <a:ext cx="242888" cy="49291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4C47C8-5C28-4A0B-8164-39756DAB10B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4597" y="3574259"/>
            <a:ext cx="1478756" cy="5429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59A90D-F031-48C9-9914-2BA631A2537F}"/>
                  </a:ext>
                </a:extLst>
              </p:cNvPr>
              <p:cNvSpPr txBox="1"/>
              <p:nvPr/>
            </p:nvSpPr>
            <p:spPr>
              <a:xfrm>
                <a:off x="1709436" y="3650572"/>
                <a:ext cx="250581" cy="3035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0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159A90D-F031-48C9-9914-2BA631A25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436" y="3650572"/>
                <a:ext cx="250581" cy="303545"/>
              </a:xfrm>
              <a:prstGeom prst="rect">
                <a:avLst/>
              </a:prstGeom>
              <a:blipFill>
                <a:blip r:embed="rId15"/>
                <a:stretch>
                  <a:fillRect l="-11905" t="-2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EF176044-82E6-49FB-8769-3E77805E2EE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18386" y="3554969"/>
            <a:ext cx="1128713" cy="571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B6AA46-5CB4-43F4-ABFB-A8A3E4FDEE1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387775" y="3667243"/>
            <a:ext cx="878681" cy="4357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E79E9D-1A9B-4345-AC65-60179C996288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62976" y="3752738"/>
            <a:ext cx="235744" cy="3929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81E76A0-808E-4147-A7D0-CCA5EB6FC4A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3362" y="4729475"/>
            <a:ext cx="1921669" cy="4643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910172-FC92-432C-A75B-3EAC4E97A4D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28326" y="4129931"/>
            <a:ext cx="1571625" cy="39290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E851DEC-1EE4-4359-9633-37987EEA732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48401" y="5342797"/>
            <a:ext cx="1071563" cy="3714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43019FF-F48E-44CF-B007-A6AE976F7F16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813649" y="5211455"/>
            <a:ext cx="1028700" cy="6072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33413A-9B18-44F8-BA9B-B32C5B81E274}"/>
                  </a:ext>
                </a:extLst>
              </p:cNvPr>
              <p:cNvSpPr/>
              <p:nvPr/>
            </p:nvSpPr>
            <p:spPr>
              <a:xfrm>
                <a:off x="2826156" y="5250096"/>
                <a:ext cx="435247" cy="3958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05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050" i="1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en-US" sz="105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1050" dirty="0"/>
              </a:p>
            </p:txBody>
          </p:sp>
        </mc:Choice>
        <mc:Fallback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F933413A-9B18-44F8-BA9B-B32C5B81E2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156" y="5250096"/>
                <a:ext cx="435247" cy="395878"/>
              </a:xfrm>
              <a:prstGeom prst="rect">
                <a:avLst/>
              </a:prstGeom>
              <a:blipFill>
                <a:blip r:embed="rId23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CA7FC26E-1215-414C-8BEB-334607327056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66600" y="5181685"/>
            <a:ext cx="1535906" cy="6143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D5099E6-8871-42A5-9415-2D11989C9143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868879" y="5160254"/>
            <a:ext cx="1543050" cy="65722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8098824-58DF-4145-B473-6DCA134C11B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468678" y="5332875"/>
            <a:ext cx="250031" cy="2571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F929E02-A217-4025-9BC8-026EC9A6958A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48401" y="5980974"/>
            <a:ext cx="1071563" cy="31362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6FCB598-EE49-4735-B139-1E4201397DDC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621113" y="5778056"/>
            <a:ext cx="1264444" cy="70723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C5067C4-5DC5-4DA0-A3A3-1AE52A598666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34886" y="5770381"/>
            <a:ext cx="2114550" cy="6143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C7C0BEC-7642-4D83-847A-39E42F4941A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4939978" y="5891328"/>
            <a:ext cx="2021681" cy="49291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086422-3B1F-450F-8AD4-38B8FF14F713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840780" y="5900829"/>
            <a:ext cx="1757363" cy="5143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CF546BE-58CD-40FB-9FAE-6D2D531E1AA1}"/>
              </a:ext>
            </a:extLst>
          </p:cNvPr>
          <p:cNvSpPr/>
          <p:nvPr/>
        </p:nvSpPr>
        <p:spPr>
          <a:xfrm>
            <a:off x="6317687" y="1623304"/>
            <a:ext cx="21862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Competition method to find the limit:</a:t>
            </a:r>
          </a:p>
          <a:p>
            <a:endParaRPr lang="en-US" dirty="0"/>
          </a:p>
        </p:txBody>
      </p:sp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869F0D9C-54C2-4C13-9DB7-7208A8E613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3395794"/>
              </p:ext>
            </p:extLst>
          </p:nvPr>
        </p:nvGraphicFramePr>
        <p:xfrm>
          <a:off x="5205580" y="2137768"/>
          <a:ext cx="3460750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5" name="Worksheet" r:id="rId32" imgW="3460636" imgH="2152525" progId="Excel.Sheet.12">
                  <p:embed/>
                </p:oleObj>
              </mc:Choice>
              <mc:Fallback>
                <p:oleObj name="Worksheet" r:id="rId32" imgW="3460636" imgH="21525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205580" y="2137768"/>
                        <a:ext cx="3460750" cy="2152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99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7567" y="1576202"/>
            <a:ext cx="207272" cy="37747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If</a:t>
            </a:r>
            <a:endParaRPr lang="en-IN" sz="2400"/>
          </a:p>
        </p:txBody>
      </p:sp>
      <p:graphicFrame>
        <p:nvGraphicFramePr>
          <p:cNvPr id="5" name="Object 4" descr="f left parenthesis x right parenthesis equals x squared plus 1."/>
          <p:cNvGraphicFramePr>
            <a:graphicFrameLocks noChangeAspect="1"/>
          </p:cNvGraphicFramePr>
          <p:nvPr>
            <p:extLst/>
          </p:nvPr>
        </p:nvGraphicFramePr>
        <p:xfrm>
          <a:off x="651663" y="1562100"/>
          <a:ext cx="14827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0"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5" name="Object 4" descr="f left parenthesis x right parenthesis equals x squared plus 1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3" y="1562100"/>
                        <a:ext cx="1482725" cy="41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181212" y="1623220"/>
            <a:ext cx="527533" cy="369332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find</a:t>
            </a:r>
            <a:endParaRPr lang="en-IN" sz="2400"/>
          </a:p>
        </p:txBody>
      </p:sp>
      <p:graphicFrame>
        <p:nvGraphicFramePr>
          <p:cNvPr id="36" name="Object 35" descr="Limit as h approaches 0 start fraction f left parenthesis x plus h right parenthesis minus f left parenthesis x right parenthesis over h end fraction."/>
          <p:cNvGraphicFramePr>
            <a:graphicFrameLocks noChangeAspect="1"/>
          </p:cNvGraphicFramePr>
          <p:nvPr>
            <p:extLst/>
          </p:nvPr>
        </p:nvGraphicFramePr>
        <p:xfrm>
          <a:off x="2742086" y="1389063"/>
          <a:ext cx="22590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1" name="Equation" r:id="rId6" imgW="1257120" imgH="419040" progId="Equation.DSMT4">
                  <p:embed/>
                </p:oleObj>
              </mc:Choice>
              <mc:Fallback>
                <p:oleObj name="Equation" r:id="rId6" imgW="1257120" imgH="419040" progId="Equation.DSMT4">
                  <p:embed/>
                  <p:pic>
                    <p:nvPicPr>
                      <p:cNvPr id="36" name="Object 35" descr="Limit as h approaches 0 start fraction f left parenthesis x plus h right parenthesis minus f left parenthesis x right parenthesis over h end fraction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2086" y="1389063"/>
                        <a:ext cx="2259013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24383" y="2077307"/>
            <a:ext cx="1252017" cy="369332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Solution:</a:t>
            </a:r>
          </a:p>
        </p:txBody>
      </p:sp>
      <p:graphicFrame>
        <p:nvGraphicFramePr>
          <p:cNvPr id="28" name="Object 27" descr="An equation simplifies limit as h approaches 0 start fraction f left parenthesis x plus h right parenthesis minus f left parenthesis x right parenthesis over h end fraction.&#10;Long description is available in notes, press F6&#10;"/>
          <p:cNvGraphicFramePr>
            <a:graphicFrameLocks noChangeAspect="1"/>
          </p:cNvGraphicFramePr>
          <p:nvPr>
            <p:extLst/>
          </p:nvPr>
        </p:nvGraphicFramePr>
        <p:xfrm>
          <a:off x="393704" y="2437085"/>
          <a:ext cx="4610068" cy="73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2" name="Equation" r:id="rId8" imgW="2920680" imgH="457200" progId="Equation.DSMT4">
                  <p:embed/>
                </p:oleObj>
              </mc:Choice>
              <mc:Fallback>
                <p:oleObj name="Equation" r:id="rId8" imgW="2920680" imgH="457200" progId="Equation.DSMT4">
                  <p:embed/>
                  <p:pic>
                    <p:nvPicPr>
                      <p:cNvPr id="28" name="Object 27" descr="An equation simplifies limit as h approaches 0 start fraction f left parenthesis x plus h right parenthesis minus f left parenthesis x right parenthesis over h end fraction.&#10;Long description is available in notes, press F6&#10;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4" y="2437085"/>
                        <a:ext cx="4610068" cy="7309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8192" y="3215090"/>
            <a:ext cx="366190" cy="37416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As</a:t>
            </a:r>
            <a:endParaRPr lang="en-IN" sz="2400"/>
          </a:p>
        </p:txBody>
      </p:sp>
      <p:graphicFrame>
        <p:nvGraphicFramePr>
          <p:cNvPr id="30" name="Object 29" descr="h right arrow 0."/>
          <p:cNvGraphicFramePr>
            <a:graphicFrameLocks noChangeAspect="1"/>
          </p:cNvGraphicFramePr>
          <p:nvPr>
            <p:extLst/>
          </p:nvPr>
        </p:nvGraphicFramePr>
        <p:xfrm>
          <a:off x="807868" y="3256017"/>
          <a:ext cx="776287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3" name="Equation" r:id="rId10" imgW="431640" imgH="190440" progId="Equation.DSMT4">
                  <p:embed/>
                </p:oleObj>
              </mc:Choice>
              <mc:Fallback>
                <p:oleObj name="Equation" r:id="rId10" imgW="431640" imgH="190440" progId="Equation.DSMT4">
                  <p:embed/>
                  <p:pic>
                    <p:nvPicPr>
                      <p:cNvPr id="30" name="Object 29" descr="h right arrow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868" y="3256017"/>
                        <a:ext cx="776287" cy="34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27642" y="3215090"/>
            <a:ext cx="6706734" cy="37416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 dirty="0"/>
              <a:t>both the numerator and denominator approach 0.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8192" y="3646063"/>
            <a:ext cx="8387032" cy="369332"/>
          </a:xfrm>
        </p:spPr>
        <p:txBody>
          <a:bodyPr wrap="square"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Therefore, we will try to express the quotient in a different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97568" y="4070023"/>
            <a:ext cx="1162151" cy="370517"/>
          </a:xfrm>
        </p:spPr>
        <p:txBody>
          <a:bodyPr lIns="0" tIns="0" rIns="0" bIns="0">
            <a:spAutoFit/>
          </a:bodyPr>
          <a:lstStyle/>
          <a:p>
            <a:pPr marL="0" indent="0">
              <a:buNone/>
            </a:pPr>
            <a:r>
              <a:rPr lang="en-US" sz="2400"/>
              <a:t>form, for</a:t>
            </a:r>
            <a:endParaRPr lang="en-IN" sz="2400"/>
          </a:p>
        </p:txBody>
      </p:sp>
      <p:graphicFrame>
        <p:nvGraphicFramePr>
          <p:cNvPr id="40" name="Object 39" descr="h not equals 0."/>
          <p:cNvGraphicFramePr>
            <a:graphicFrameLocks noChangeAspect="1"/>
          </p:cNvGraphicFramePr>
          <p:nvPr>
            <p:extLst/>
          </p:nvPr>
        </p:nvGraphicFramePr>
        <p:xfrm>
          <a:off x="1584155" y="4115103"/>
          <a:ext cx="684213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4" name="Equation" r:id="rId12" imgW="380880" imgH="177480" progId="Equation.DSMT4">
                  <p:embed/>
                </p:oleObj>
              </mc:Choice>
              <mc:Fallback>
                <p:oleObj name="Equation" r:id="rId12" imgW="380880" imgH="177480" progId="Equation.DSMT4">
                  <p:embed/>
                  <p:pic>
                    <p:nvPicPr>
                      <p:cNvPr id="40" name="Object 39" descr="h not equals 0.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4155" y="4115103"/>
                        <a:ext cx="684213" cy="325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 descr="Limit as h approaches 0 start fraction left bracket left parenthesis x plus h right parenthesis squared plus 1 right bracket minus left parenthesis x squared plus 1 right parenthesis over h end fraction "/>
          <p:cNvGraphicFramePr>
            <a:graphicFrameLocks noChangeAspect="1"/>
          </p:cNvGraphicFramePr>
          <p:nvPr>
            <p:extLst/>
          </p:nvPr>
        </p:nvGraphicFramePr>
        <p:xfrm>
          <a:off x="418259" y="4552485"/>
          <a:ext cx="1873513" cy="5497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5" name="Equation" r:id="rId14" imgW="1587240" imgH="457200" progId="Equation.DSMT4">
                  <p:embed/>
                </p:oleObj>
              </mc:Choice>
              <mc:Fallback>
                <p:oleObj name="Equation" r:id="rId14" imgW="1587240" imgH="457200" progId="Equation.DSMT4">
                  <p:embed/>
                  <p:pic>
                    <p:nvPicPr>
                      <p:cNvPr id="37" name="Object 36" descr="Limit as h approaches 0 start fraction left bracket left parenthesis x plus h right parenthesis squared plus 1 right bracket minus left parenthesis x squared plus 1 right parenthesis over h end fraction 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259" y="4552485"/>
                        <a:ext cx="1873513" cy="5497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 descr="equals limit as h approaches 0 start fraction 2 x h plus h squared over h end fraction equals limit as h approaches 0 start fraction h left parenthesis 2 x plus h right parenthesis over h end fraction equals limit as h approaches 0 left parenthesis 2 x plus h right parenthesis equals 2x.">
            <a:extLst>
              <a:ext uri="{FF2B5EF4-FFF2-40B4-BE49-F238E27FC236}">
                <a16:creationId xmlns:a16="http://schemas.microsoft.com/office/drawing/2014/main" id="{D19BB817-F3FD-4D59-9D09-A19CD836CB4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76509" y="5077717"/>
          <a:ext cx="3227070" cy="447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6" name="Equation" r:id="rId16" imgW="2933640" imgH="406080" progId="Equation.DSMT4">
                  <p:embed/>
                </p:oleObj>
              </mc:Choice>
              <mc:Fallback>
                <p:oleObj name="Equation" r:id="rId16" imgW="2933640" imgH="406080" progId="Equation.DSMT4">
                  <p:embed/>
                  <p:pic>
                    <p:nvPicPr>
                      <p:cNvPr id="7" name="Object 6" descr="equals limit as h approaches 0 start fraction 2 x h plus h squared over h end fraction equals limit as h approaches 0 start fraction h left parenthesis 2 x plus h right parenthesis over h end fraction equals limit as h approaches 0 left parenthesis 2 x plus h right parenthesis equals 2x.">
                        <a:extLst>
                          <a:ext uri="{FF2B5EF4-FFF2-40B4-BE49-F238E27FC236}">
                            <a16:creationId xmlns:a16="http://schemas.microsoft.com/office/drawing/2014/main" id="{D19BB817-F3FD-4D59-9D09-A19CD836CB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6509" y="5077717"/>
                        <a:ext cx="3227070" cy="447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 descr="Equals limit h tending to 0 of start fraction left bracket x squared plus 2 x h plus h squared plus 1 right bracket minus x squared minus 1 over h.">
            <a:extLst>
              <a:ext uri="{FF2B5EF4-FFF2-40B4-BE49-F238E27FC236}">
                <a16:creationId xmlns:a16="http://schemas.microsoft.com/office/drawing/2014/main" id="{3351E8FE-598F-46E5-82E3-029B1D3EA7E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09840" y="5704407"/>
          <a:ext cx="2320417" cy="55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57" name="Equation" r:id="rId18" imgW="1917360" imgH="457200" progId="Equation.DSMT4">
                  <p:embed/>
                </p:oleObj>
              </mc:Choice>
              <mc:Fallback>
                <p:oleObj name="Equation" r:id="rId18" imgW="1917360" imgH="457200" progId="Equation.DSMT4">
                  <p:embed/>
                  <p:pic>
                    <p:nvPicPr>
                      <p:cNvPr id="4" name="Object 3" descr="Equals limit h tending to 0 of start fraction left bracket x squared plus 2 x h plus h squared plus 1 right bracket minus x squared minus 1 over h.">
                        <a:extLst>
                          <a:ext uri="{FF2B5EF4-FFF2-40B4-BE49-F238E27FC236}">
                            <a16:creationId xmlns:a16="http://schemas.microsoft.com/office/drawing/2014/main" id="{3351E8FE-598F-46E5-82E3-029B1D3EA7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9840" y="5704407"/>
                        <a:ext cx="2320417" cy="55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8">
            <a:extLst>
              <a:ext uri="{FF2B5EF4-FFF2-40B4-BE49-F238E27FC236}">
                <a16:creationId xmlns:a16="http://schemas.microsoft.com/office/drawing/2014/main" id="{2654F512-FCA9-4149-8BC9-7DEEBFC37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</p:spTree>
    <p:extLst>
      <p:ext uri="{BB962C8B-B14F-4D97-AF65-F5344CB8AC3E}">
        <p14:creationId xmlns:p14="http://schemas.microsoft.com/office/powerpoint/2010/main" val="91706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DEE833D-62B1-4EBE-8317-F2E3BD8A1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38" y="242692"/>
            <a:ext cx="3988931" cy="1109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61DDE8-C342-4BC2-9316-FE90598614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10866"/>
            <a:ext cx="1700213" cy="5572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67751B-B858-4E87-BA20-65C05DAEA1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5486" y="2089435"/>
            <a:ext cx="1864519" cy="5786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B20C9BD-E51F-4F6F-B40A-C43E859001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005" y="2110866"/>
            <a:ext cx="3225629" cy="5786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1132EEF-DA4D-474B-A2AE-41ABAF4FCA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58214" y="2175160"/>
            <a:ext cx="921544" cy="53578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0E6BE-1361-48F1-B8FE-515DB79C44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0605" y="2203735"/>
            <a:ext cx="835819" cy="4857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BD0BE90-F918-4158-B157-4AA67257C06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3800" y="2328750"/>
            <a:ext cx="228600" cy="228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82BE9F3-7B19-464B-8CC4-BE9E690F6BB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138" y="3725520"/>
            <a:ext cx="5761104" cy="233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F68B3A5-BC1A-45C2-B13D-D2B8733795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9" y="559806"/>
            <a:ext cx="6668993" cy="1022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36F8921-FF98-4619-B27A-B320A69D1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61" y="1582310"/>
            <a:ext cx="4675920" cy="3587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F709B1-9896-476B-B47E-496A6F6356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93" y="2098275"/>
            <a:ext cx="2133898" cy="2514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0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SHE">
  <a:themeElements>
    <a:clrScheme name="Custom 7">
      <a:dk1>
        <a:srgbClr val="000000"/>
      </a:dk1>
      <a:lt1>
        <a:srgbClr val="FFFFFF"/>
      </a:lt1>
      <a:dk2>
        <a:srgbClr val="000000"/>
      </a:dk2>
      <a:lt2>
        <a:srgbClr val="007FA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3C1581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f9677ce1-080b-4051-a037-2610debe14cb" origin="userSelected">
  <element uid="id_classification_generalbusiness" value=""/>
</sisl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c1bd8dc-4e40-424f-a15f-9ffcd522197f">
      <UserInfo>
        <DisplayName/>
        <AccountId xsi:nil="true"/>
        <AccountType/>
      </UserInfo>
    </SharedWithUsers>
    <MediaLengthInSeconds xmlns="6125ffc9-2c56-435e-8267-1393444907b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90B95B22DD945BDFF45EB84A5E21C" ma:contentTypeVersion="12" ma:contentTypeDescription="Create a new document." ma:contentTypeScope="" ma:versionID="9ee3781bcb6633d132c89161492bb118">
  <xsd:schema xmlns:xsd="http://www.w3.org/2001/XMLSchema" xmlns:xs="http://www.w3.org/2001/XMLSchema" xmlns:p="http://schemas.microsoft.com/office/2006/metadata/properties" xmlns:ns2="7c1bd8dc-4e40-424f-a15f-9ffcd522197f" xmlns:ns3="6125ffc9-2c56-435e-8267-1393444907b2" targetNamespace="http://schemas.microsoft.com/office/2006/metadata/properties" ma:root="true" ma:fieldsID="d3e430f46b92204fb5a3381a429c4dbe" ns2:_="" ns3:_="">
    <xsd:import namespace="7c1bd8dc-4e40-424f-a15f-9ffcd522197f"/>
    <xsd:import namespace="6125ffc9-2c56-435e-8267-1393444907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1bd8dc-4e40-424f-a15f-9ffcd522197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5ffc9-2c56-435e-8267-1393444907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DBF90-2ABC-410A-9D4A-933B12F5287F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AAA24B8E-826C-4F73-ACEA-02F32390F591}">
  <ds:schemaRefs>
    <ds:schemaRef ds:uri="http://purl.org/dc/elements/1.1/"/>
    <ds:schemaRef ds:uri="http://purl.org/dc/dcmitype/"/>
    <ds:schemaRef ds:uri="http://schemas.microsoft.com/office/2006/documentManagement/types"/>
    <ds:schemaRef ds:uri="6125ffc9-2c56-435e-8267-1393444907b2"/>
    <ds:schemaRef ds:uri="http://schemas.microsoft.com/office/infopath/2007/PartnerControls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7c1bd8dc-4e40-424f-a15f-9ffcd522197f"/>
  </ds:schemaRefs>
</ds:datastoreItem>
</file>

<file path=customXml/itemProps3.xml><?xml version="1.0" encoding="utf-8"?>
<ds:datastoreItem xmlns:ds="http://schemas.openxmlformats.org/officeDocument/2006/customXml" ds:itemID="{CA0FF3D9-4E55-483D-BDF9-13BDCBE7E1D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9A159B5A-6E0C-4201-AE55-5C8462015C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1bd8dc-4e40-424f-a15f-9ffcd522197f"/>
    <ds:schemaRef ds:uri="6125ffc9-2c56-435e-8267-1393444907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</TotalTime>
  <Words>55</Words>
  <Application>Microsoft Office PowerPoint</Application>
  <PresentationFormat>On-screen Show (4:3)</PresentationFormat>
  <Paragraphs>21</Paragraphs>
  <Slides>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Cambria Math</vt:lpstr>
      <vt:lpstr>Noto Sans Symbols</vt:lpstr>
      <vt:lpstr>Times New Roman</vt:lpstr>
      <vt:lpstr>Verdana</vt:lpstr>
      <vt:lpstr>USHE</vt:lpstr>
      <vt:lpstr>Equation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Example</vt:lpstr>
      <vt:lpstr>PowerPoint Presentation</vt:lpstr>
      <vt:lpstr>PowerPoint Presentation</vt:lpstr>
    </vt:vector>
  </TitlesOfParts>
  <Company>Pearson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Mathematical Analysis For Business, Economics, and The Life and Social Sciences</dc:title>
  <dc:subject>Chapter 10: Limits and Continuity</dc:subject>
  <dc:creator>Ernest</dc:creator>
  <cp:keywords/>
  <dc:description/>
  <cp:lastModifiedBy>Suliman Saleh Al-Homidan</cp:lastModifiedBy>
  <cp:revision>23</cp:revision>
  <dcterms:modified xsi:type="dcterms:W3CDTF">2025-08-26T07:01:14Z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0x01010086D90B95B22DD945BDFF45EB84A5E21C</vt:lpwstr>
  </property>
  <property fmtid="{D5CDD505-2E9C-101B-9397-08002B2CF9AE}" pid="3" name="Order">
    <vt:r8>4374100</vt:r8>
  </property>
  <property fmtid="{D5CDD505-2E9C-101B-9397-08002B2CF9AE}" pid="4" name="_ExtendedDescription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docIndexRef">
    <vt:lpwstr>5925d45f-24d3-4dae-8c23-1e3904fe1826</vt:lpwstr>
  </property>
  <property fmtid="{D5CDD505-2E9C-101B-9397-08002B2CF9AE}" pid="9" name="bjClsUserRVM">
    <vt:lpwstr>[]</vt:lpwstr>
  </property>
  <property fmtid="{D5CDD505-2E9C-101B-9397-08002B2CF9AE}" pid="10" name="bjSaver">
    <vt:lpwstr>YSr+R72NV5jhM5Xzwgg9b19pSei8LZfT</vt:lpwstr>
  </property>
  <property fmtid="{D5CDD505-2E9C-101B-9397-08002B2CF9AE}" pid="11" name="bjDocumentLabelXML">
    <vt:lpwstr>&lt;?xml version="1.0" encoding="us-ascii"?&gt;&lt;sisl xmlns:xsd="http://www.w3.org/2001/XMLSchema" xmlns:xsi="http://www.w3.org/2001/XMLSchema-instance" sislVersion="0" policy="f9677ce1-080b-4051-a037-2610debe14cb" origin="userSelected" xmlns="http://www.boldonj</vt:lpwstr>
  </property>
  <property fmtid="{D5CDD505-2E9C-101B-9397-08002B2CF9AE}" pid="12" name="bjDocumentLabelXML-0">
    <vt:lpwstr>ames.com/2008/01/sie/internal/label"&gt;&lt;element uid="id_classification_generalbusiness" value="" /&gt;&lt;/sisl&gt;</vt:lpwstr>
  </property>
  <property fmtid="{D5CDD505-2E9C-101B-9397-08002B2CF9AE}" pid="13" name="bjDocumentSecurityLabel">
    <vt:lpwstr>Internal</vt:lpwstr>
  </property>
</Properties>
</file>