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5"/>
  </p:sldMasterIdLst>
  <p:notesMasterIdLst>
    <p:notesMasterId r:id="rId13"/>
  </p:notesMasterIdLst>
  <p:handoutMasterIdLst>
    <p:handoutMasterId r:id="rId14"/>
  </p:handoutMasterIdLst>
  <p:sldIdLst>
    <p:sldId id="258" r:id="rId6"/>
    <p:sldId id="257" r:id="rId7"/>
    <p:sldId id="259" r:id="rId8"/>
    <p:sldId id="260" r:id="rId9"/>
    <p:sldId id="668" r:id="rId10"/>
    <p:sldId id="261" r:id="rId11"/>
    <p:sldId id="69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181" userDrawn="1">
          <p15:clr>
            <a:srgbClr val="A4A3A4"/>
          </p15:clr>
        </p15:guide>
        <p15:guide id="5" pos="2925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pos="1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AnnMarie Short" initials="AS" lastIdx="3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680E9-A09D-6823-50ED-3C59A7AD50A7}" v="1" dt="2021-07-07T22:28:22.759"/>
    <p1510:client id="{872674FD-8CA5-468F-8412-DF5B072B8AD4}" v="16" dt="2021-07-07T21:03:36.203"/>
  </p1510:revLst>
</p1510:revInfo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88" y="56"/>
      </p:cViewPr>
      <p:guideLst>
        <p:guide orient="horz" pos="3952"/>
        <p:guide orient="horz" pos="414"/>
        <p:guide pos="181"/>
        <p:guide pos="2925"/>
        <p:guide orient="horz" pos="4292"/>
        <p:guide pos="5534"/>
        <p:guide orient="horz" pos="2160"/>
        <p:guide pos="1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80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14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98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38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CBCAEF2-D20B-419D-A43D-107181057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8567ECA-649E-4387-A9E9-2DE1BBD92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3408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569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0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lIns="0" tIns="0" rIns="0" bIns="0"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 lIns="0" tIns="0" rIns="0" bIns="0"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Copyright Information</a:t>
            </a:r>
          </a:p>
        </p:txBody>
      </p:sp>
      <p:pic>
        <p:nvPicPr>
          <p:cNvPr id="14" name="Picture Placeholder 21">
            <a:extLst>
              <a:ext uri="{FF2B5EF4-FFF2-40B4-BE49-F238E27FC236}">
                <a16:creationId xmlns:a16="http://schemas.microsoft.com/office/drawing/2014/main" id="{8F987953-5CEB-4D5C-853E-4A902D20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152" b="22152"/>
          <a:stretch>
            <a:fillRect/>
          </a:stretch>
        </p:blipFill>
        <p:spPr>
          <a:xfrm>
            <a:off x="332508" y="6382545"/>
            <a:ext cx="1153391" cy="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8124B-1F34-4D41-A570-3456861FA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08125"/>
            <a:ext cx="4232275" cy="4533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7C4D-FEC7-45FC-9FD8-7B40A02E9C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12713"/>
            <a:ext cx="8128000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5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dd 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itle Placeholder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Content Placeholder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122C06-0248-45C8-9890-FDA2C7B0CD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3F0-3064-41BA-BF34-B5D9350D8D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36402" y="6400801"/>
            <a:ext cx="6908800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59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9B672-EF65-4B43-AC5A-2A027EFE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31D0-2EC1-4FF1-BB16-12C6CC0233F7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1A9ED-C964-439D-94BD-05B579CA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B98E3-278D-436E-8149-109C0B50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2BF9-7C17-4F16-AAAF-004C3377E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14F033AD-BE5C-406D-991C-6AC56003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5372"/>
            <a:ext cx="8229600" cy="658086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add figure number and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D4E5D-00F7-4DC6-9BB0-713B8A0DA3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F4094-2296-458C-908A-D778D0DF5AF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EA87F6FB-52AC-406D-B2FD-03BDC28A69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103313"/>
            <a:ext cx="4114800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E82AD7-EA38-4AE3-B276-8CDAB4CE3E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901032"/>
            <a:ext cx="1025525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0807A536-7D23-4652-8E19-7CB2BB0DA1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00636" y="1901032"/>
            <a:ext cx="2806700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14BD33A2-3902-4B91-BDB9-BC0A5541BA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856707"/>
            <a:ext cx="3341688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84D2CE3B-CE31-4ED7-94B3-8F428FB3A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3894138"/>
            <a:ext cx="504825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A11AF978-68ED-455D-A175-2E9AAC540E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001838" y="3894138"/>
            <a:ext cx="1009650" cy="71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4B25346-E4AB-46E9-90D9-5E645EA6DB2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51300" y="3813175"/>
            <a:ext cx="4241800" cy="568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D8FF1B6F-8D70-4E81-8FD2-4DB166B618C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68288" y="4856163"/>
            <a:ext cx="693737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65030892-14D8-4040-B391-2E2BC4AB3E4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92663" y="4856163"/>
            <a:ext cx="1071562" cy="568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690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>
                <a:latin typeface="+mj-lt"/>
              </a:rPr>
              <a:t>Click to add title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4664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97" r:id="rId3"/>
    <p:sldLayoutId id="214748369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9.png"/><Relationship Id="rId10" Type="http://schemas.openxmlformats.org/officeDocument/2006/relationships/image" Target="../media/image30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0BB8B8-3CDA-4B47-9E3C-2F09C72EAD65}"/>
              </a:ext>
            </a:extLst>
          </p:cNvPr>
          <p:cNvSpPr txBox="1">
            <a:spLocks/>
          </p:cNvSpPr>
          <p:nvPr/>
        </p:nvSpPr>
        <p:spPr>
          <a:xfrm>
            <a:off x="153649" y="173445"/>
            <a:ext cx="6290744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10.1 Limits</a:t>
            </a:r>
            <a:endParaRPr lang="en-US" sz="21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51195-CEC8-4D88-B3C3-98DEC18C6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1" y="910844"/>
            <a:ext cx="8798926" cy="1298346"/>
          </a:xfrm>
          <a:prstGeom prst="rect">
            <a:avLst/>
          </a:prstGeom>
        </p:spPr>
      </p:pic>
      <p:pic>
        <p:nvPicPr>
          <p:cNvPr id="6" name="Picture Placeholder 10" descr="2 graphs showing trends of limit as x approaches 1 of f left parenthesis x right parenthesis.&#10;Long description is available in notes, press F6">
            <a:extLst>
              <a:ext uri="{FF2B5EF4-FFF2-40B4-BE49-F238E27FC236}">
                <a16:creationId xmlns:a16="http://schemas.microsoft.com/office/drawing/2014/main" id="{9BA74EAB-4D7B-477C-8E0D-03207CDED5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2"/>
          <a:stretch/>
        </p:blipFill>
        <p:spPr>
          <a:xfrm>
            <a:off x="655164" y="2703017"/>
            <a:ext cx="4971779" cy="2505405"/>
          </a:xfrm>
          <a:prstGeom prst="rect">
            <a:avLst/>
          </a:prstGeom>
        </p:spPr>
      </p:pic>
      <p:graphicFrame>
        <p:nvGraphicFramePr>
          <p:cNvPr id="8" name="Object 7" descr="Limit as x approaches 1 of f left parenthesis x right parenthesis equals 2.">
            <a:extLst>
              <a:ext uri="{FF2B5EF4-FFF2-40B4-BE49-F238E27FC236}">
                <a16:creationId xmlns:a16="http://schemas.microsoft.com/office/drawing/2014/main" id="{6FE55FEC-5896-48D2-836A-D6551CE6F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56112"/>
              </p:ext>
            </p:extLst>
          </p:nvPr>
        </p:nvGraphicFramePr>
        <p:xfrm>
          <a:off x="6528404" y="2703017"/>
          <a:ext cx="1161260" cy="384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1" name="Equation" r:id="rId6" imgW="812520" imgH="266400" progId="Equation.DSMT4">
                  <p:embed/>
                </p:oleObj>
              </mc:Choice>
              <mc:Fallback>
                <p:oleObj name="Equation" r:id="rId6" imgW="812520" imgH="266400" progId="Equation.DSMT4">
                  <p:embed/>
                  <p:pic>
                    <p:nvPicPr>
                      <p:cNvPr id="8" name="Object 7" descr="Limit as x approaches 1 of f left parenthesis x right parenthesis equals 2.">
                        <a:extLst>
                          <a:ext uri="{FF2B5EF4-FFF2-40B4-BE49-F238E27FC236}">
                            <a16:creationId xmlns:a16="http://schemas.microsoft.com/office/drawing/2014/main" id="{6FE55FEC-5896-48D2-836A-D6551CE6F4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404" y="2703017"/>
                        <a:ext cx="1161260" cy="384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4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2B013-89A5-46CD-969A-A986D53B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67" y="1045602"/>
            <a:ext cx="6962180" cy="1125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B614F4-091A-4FBA-94F2-3827B8A9B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85" y="2031587"/>
            <a:ext cx="4021977" cy="3295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2B30D-AB67-460D-867A-8B162F7B7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686" y="3039401"/>
            <a:ext cx="3703131" cy="3295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98A7DE-6E11-4F1D-BFF9-1BCC90C542F7}"/>
                  </a:ext>
                </a:extLst>
              </p:cNvPr>
              <p:cNvSpPr txBox="1"/>
              <p:nvPr/>
            </p:nvSpPr>
            <p:spPr>
              <a:xfrm>
                <a:off x="5206108" y="2194671"/>
                <a:ext cx="3021276" cy="1036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=1,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=−1,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98A7DE-6E11-4F1D-BFF9-1BCC90C54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108" y="2194671"/>
                <a:ext cx="3021276" cy="1036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9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87AC8-CE03-45AA-AF76-D72CBC24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4" y="66002"/>
            <a:ext cx="2852341" cy="668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22EC99-1447-4BCF-B492-A8E49777F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18" y="595929"/>
            <a:ext cx="6716128" cy="574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048268-94F9-4473-9173-16860D6A8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1" y="1095657"/>
            <a:ext cx="1754852" cy="510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621CED-16BE-42B2-B810-319E61B86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8935"/>
            <a:ext cx="5821167" cy="2204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32F24-5153-4B5C-8F4D-9EF389273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7585" y="950673"/>
            <a:ext cx="1635919" cy="400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B9D19-FD3B-45A0-9CAB-0D1115437E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8964" y="1259450"/>
            <a:ext cx="1285875" cy="350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CE020C-3A53-4653-9B1C-402E798CED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9969" y="1259450"/>
            <a:ext cx="1543050" cy="428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43B487-301A-47AF-98B3-532BE9DE6F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30" y="3717792"/>
            <a:ext cx="9019161" cy="9439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0AF2A4-9337-45C5-AB88-08466BE8F5E8}"/>
              </a:ext>
            </a:extLst>
          </p:cNvPr>
          <p:cNvSpPr txBox="1"/>
          <p:nvPr/>
        </p:nvSpPr>
        <p:spPr>
          <a:xfrm>
            <a:off x="65421" y="4699401"/>
            <a:ext cx="11366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</a:rPr>
              <a:t>Example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FFEDC9-B69F-4490-9F38-984EF214CD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386" y="4928499"/>
            <a:ext cx="1450181" cy="5286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658C52-143F-417A-ACF3-F18B6C9B91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7103" y="4928499"/>
            <a:ext cx="1521619" cy="557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2B1F33-C9E0-4E8F-8949-3A875DB8B7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4029" y="5006867"/>
            <a:ext cx="850106" cy="571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EFE411-57E9-4254-B137-7D1212BDFF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9443" y="5021368"/>
            <a:ext cx="507206" cy="464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D539A1-21EB-4825-9BC4-EE6CEC059B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523336"/>
            <a:ext cx="1143000" cy="400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FDA330-0B0B-4960-8CA2-017F3E572D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2068" y="5523336"/>
            <a:ext cx="1035844" cy="4000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AB0C80-D050-45BE-BCEF-580ED22E08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7438" y="5492316"/>
            <a:ext cx="508929" cy="3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C96D90-B1E8-481B-A487-836952D9A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73" y="292809"/>
            <a:ext cx="2299151" cy="352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C73445-89A6-4CE2-BD3D-CC5A13F17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84" y="698578"/>
            <a:ext cx="7831940" cy="492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CD7F9-CC13-4325-B842-393CB5058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949" y="599555"/>
            <a:ext cx="407194" cy="619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9D44BE-0746-45B3-BE61-CD4396904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25" y="1211426"/>
            <a:ext cx="4266425" cy="482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164A0-CAD9-40D8-8CED-3FEC43128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62" y="2385260"/>
            <a:ext cx="1435894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8D722-B8DF-48E2-8DBE-759F285FA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5006" y="2446809"/>
            <a:ext cx="921544" cy="607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1307A4-90ED-471E-9E65-F71D2F59197E}"/>
                  </a:ext>
                </a:extLst>
              </p:cNvPr>
              <p:cNvSpPr txBox="1"/>
              <p:nvPr/>
            </p:nvSpPr>
            <p:spPr>
              <a:xfrm>
                <a:off x="2837037" y="2555268"/>
                <a:ext cx="134652" cy="229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1050" dirty="0"/>
                  <a:t>=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1307A4-90ED-471E-9E65-F71D2F591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037" y="2555268"/>
                <a:ext cx="134652" cy="229486"/>
              </a:xfrm>
              <a:prstGeom prst="rect">
                <a:avLst/>
              </a:prstGeom>
              <a:blipFill>
                <a:blip r:embed="rId9"/>
                <a:stretch>
                  <a:fillRect l="-22727" t="-5263" r="-63636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DB944E1-167D-4128-98D0-57F198D1A4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2299" y="2415527"/>
            <a:ext cx="1685925" cy="707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44184C-5182-44D9-BB74-3054EDB55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3586" y="2365822"/>
            <a:ext cx="1271588" cy="707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7F4038-0747-4D99-AC3F-6928BB93B2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4799" y="2446809"/>
            <a:ext cx="242888" cy="4929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4C47C8-5C28-4A0B-8164-39756DAB10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805" y="2976050"/>
            <a:ext cx="1478756" cy="542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59A90D-F031-48C9-9914-2BA631A2537F}"/>
                  </a:ext>
                </a:extLst>
              </p:cNvPr>
              <p:cNvSpPr txBox="1"/>
              <p:nvPr/>
            </p:nvSpPr>
            <p:spPr>
              <a:xfrm>
                <a:off x="1789644" y="3052363"/>
                <a:ext cx="250581" cy="303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0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59A90D-F031-48C9-9914-2BA631A25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644" y="3052363"/>
                <a:ext cx="250581" cy="303545"/>
              </a:xfrm>
              <a:prstGeom prst="rect">
                <a:avLst/>
              </a:prstGeom>
              <a:blipFill>
                <a:blip r:embed="rId14"/>
                <a:stretch>
                  <a:fillRect l="-12195" t="-4000" r="-243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F176044-82E6-49FB-8769-3E77805E2E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98594" y="2956760"/>
            <a:ext cx="1128713" cy="57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B6AA46-5CB4-43F4-ABFB-A8A3E4FDEE1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22470" y="3029628"/>
            <a:ext cx="878681" cy="4357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E79E9D-1A9B-4345-AC65-60179C99628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53101" y="3067202"/>
            <a:ext cx="235744" cy="392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1E76A0-808E-4147-A7D0-CCA5EB6FC4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3362" y="4077624"/>
            <a:ext cx="1921669" cy="464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910172-FC92-432C-A75B-3EAC4E97A4D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8534" y="3531722"/>
            <a:ext cx="1571625" cy="392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851DEC-1EE4-4359-9633-37987EEA732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8401" y="4454102"/>
            <a:ext cx="1071563" cy="371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3019FF-F48E-44CF-B007-A6AE976F7F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13649" y="4322760"/>
            <a:ext cx="1028700" cy="607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33413A-9B18-44F8-BA9B-B32C5B81E274}"/>
                  </a:ext>
                </a:extLst>
              </p:cNvPr>
              <p:cNvSpPr/>
              <p:nvPr/>
            </p:nvSpPr>
            <p:spPr>
              <a:xfrm>
                <a:off x="2826156" y="4361401"/>
                <a:ext cx="435247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0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33413A-9B18-44F8-BA9B-B32C5B81E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156" y="4361401"/>
                <a:ext cx="435247" cy="395878"/>
              </a:xfrm>
              <a:prstGeom prst="rect">
                <a:avLst/>
              </a:prstGeom>
              <a:blipFill>
                <a:blip r:embed="rId2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CA7FC26E-1215-414C-8BEB-33460732705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66600" y="4292990"/>
            <a:ext cx="1535906" cy="6143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5099E6-8871-42A5-9415-2D11989C914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68879" y="4271559"/>
            <a:ext cx="1543050" cy="657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098824-58DF-4145-B473-6DCA134C11B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68678" y="4444180"/>
            <a:ext cx="250031" cy="2571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F929E02-A217-4025-9BC8-026EC9A6958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8401" y="5092279"/>
            <a:ext cx="1071563" cy="3136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6FCB598-EE49-4735-B139-1E4201397DD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21113" y="4889361"/>
            <a:ext cx="1264444" cy="7072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5067C4-5DC5-4DA0-A3A3-1AE52A59866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34886" y="4881686"/>
            <a:ext cx="2114550" cy="6143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C7C0BEC-7642-4D83-847A-39E42F4941A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939978" y="5002633"/>
            <a:ext cx="2021681" cy="4929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C086422-3B1F-450F-8AD4-38B8FF14F71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840780" y="5012134"/>
            <a:ext cx="1757363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9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7567" y="1576202"/>
            <a:ext cx="207272" cy="377477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If</a:t>
            </a:r>
            <a:endParaRPr lang="en-IN" sz="2400"/>
          </a:p>
        </p:txBody>
      </p:sp>
      <p:graphicFrame>
        <p:nvGraphicFramePr>
          <p:cNvPr id="5" name="Object 4" descr="f left parenthesis x right parenthesis equals x squared plus 1."/>
          <p:cNvGraphicFramePr>
            <a:graphicFrameLocks noChangeAspect="1"/>
          </p:cNvGraphicFramePr>
          <p:nvPr>
            <p:extLst/>
          </p:nvPr>
        </p:nvGraphicFramePr>
        <p:xfrm>
          <a:off x="651663" y="1562100"/>
          <a:ext cx="14827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8" name="Equation" r:id="rId4" imgW="825480" imgH="228600" progId="Equation.DSMT4">
                  <p:embed/>
                </p:oleObj>
              </mc:Choice>
              <mc:Fallback>
                <p:oleObj name="Equation" r:id="rId4" imgW="825480" imgH="228600" progId="Equation.DSMT4">
                  <p:embed/>
                  <p:pic>
                    <p:nvPicPr>
                      <p:cNvPr id="5" name="Object 4" descr="f left parenthesis x right parenthesis equals x squared plus 1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3" y="1562100"/>
                        <a:ext cx="14827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81212" y="1623220"/>
            <a:ext cx="527533" cy="369332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find</a:t>
            </a:r>
            <a:endParaRPr lang="en-IN" sz="2400"/>
          </a:p>
        </p:txBody>
      </p:sp>
      <p:graphicFrame>
        <p:nvGraphicFramePr>
          <p:cNvPr id="36" name="Object 35" descr="Limit as h approaches 0 start fraction f left parenthesis x plus h right parenthesis minus f left parenthesis x right parenthesis over h end fraction."/>
          <p:cNvGraphicFramePr>
            <a:graphicFrameLocks noChangeAspect="1"/>
          </p:cNvGraphicFramePr>
          <p:nvPr>
            <p:extLst/>
          </p:nvPr>
        </p:nvGraphicFramePr>
        <p:xfrm>
          <a:off x="2742086" y="1389063"/>
          <a:ext cx="22590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9" name="Equation" r:id="rId6" imgW="1257120" imgH="419040" progId="Equation.DSMT4">
                  <p:embed/>
                </p:oleObj>
              </mc:Choice>
              <mc:Fallback>
                <p:oleObj name="Equation" r:id="rId6" imgW="1257120" imgH="419040" progId="Equation.DSMT4">
                  <p:embed/>
                  <p:pic>
                    <p:nvPicPr>
                      <p:cNvPr id="36" name="Object 35" descr="Limit as h approaches 0 start fraction f left parenthesis x plus h right parenthesis minus f left parenthesis x right parenthesis over h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086" y="1389063"/>
                        <a:ext cx="22590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24383" y="2077307"/>
            <a:ext cx="1252017" cy="369332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Solution:</a:t>
            </a:r>
          </a:p>
        </p:txBody>
      </p:sp>
      <p:graphicFrame>
        <p:nvGraphicFramePr>
          <p:cNvPr id="28" name="Object 27" descr="An equation simplifies limit as h approaches 0 start fraction f left parenthesis x plus h right parenthesis minus f left parenthesis x right parenthesis over h end fraction.&#10;Long description is available in notes, press F6&#10;"/>
          <p:cNvGraphicFramePr>
            <a:graphicFrameLocks noChangeAspect="1"/>
          </p:cNvGraphicFramePr>
          <p:nvPr>
            <p:extLst/>
          </p:nvPr>
        </p:nvGraphicFramePr>
        <p:xfrm>
          <a:off x="393704" y="2437085"/>
          <a:ext cx="4610068" cy="730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0" name="Equation" r:id="rId8" imgW="2920680" imgH="457200" progId="Equation.DSMT4">
                  <p:embed/>
                </p:oleObj>
              </mc:Choice>
              <mc:Fallback>
                <p:oleObj name="Equation" r:id="rId8" imgW="2920680" imgH="457200" progId="Equation.DSMT4">
                  <p:embed/>
                  <p:pic>
                    <p:nvPicPr>
                      <p:cNvPr id="28" name="Object 27" descr="An equation simplifies limit as h approaches 0 start fraction f left parenthesis x plus h right parenthesis minus f left parenthesis x right parenthesis over h end fraction.&#10;Long description is available in notes, press F6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4" y="2437085"/>
                        <a:ext cx="4610068" cy="730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8192" y="3215090"/>
            <a:ext cx="366190" cy="374167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As</a:t>
            </a:r>
            <a:endParaRPr lang="en-IN" sz="2400"/>
          </a:p>
        </p:txBody>
      </p:sp>
      <p:graphicFrame>
        <p:nvGraphicFramePr>
          <p:cNvPr id="30" name="Object 29" descr="h right arrow 0."/>
          <p:cNvGraphicFramePr>
            <a:graphicFrameLocks noChangeAspect="1"/>
          </p:cNvGraphicFramePr>
          <p:nvPr>
            <p:extLst/>
          </p:nvPr>
        </p:nvGraphicFramePr>
        <p:xfrm>
          <a:off x="807868" y="3256017"/>
          <a:ext cx="77628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1" name="Equation" r:id="rId10" imgW="431640" imgH="190440" progId="Equation.DSMT4">
                  <p:embed/>
                </p:oleObj>
              </mc:Choice>
              <mc:Fallback>
                <p:oleObj name="Equation" r:id="rId10" imgW="431640" imgH="190440" progId="Equation.DSMT4">
                  <p:embed/>
                  <p:pic>
                    <p:nvPicPr>
                      <p:cNvPr id="30" name="Object 29" descr="h right arrow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68" y="3256017"/>
                        <a:ext cx="776287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27642" y="3215090"/>
            <a:ext cx="6706734" cy="374167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both the numerator and denominator approach 0.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8192" y="3646063"/>
            <a:ext cx="8387032" cy="369332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Therefore, we will try to express the quotient in a different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7568" y="4070023"/>
            <a:ext cx="1162151" cy="370517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form, for</a:t>
            </a:r>
            <a:endParaRPr lang="en-IN" sz="2400"/>
          </a:p>
        </p:txBody>
      </p:sp>
      <p:graphicFrame>
        <p:nvGraphicFramePr>
          <p:cNvPr id="40" name="Object 39" descr="h not equals 0."/>
          <p:cNvGraphicFramePr>
            <a:graphicFrameLocks noChangeAspect="1"/>
          </p:cNvGraphicFramePr>
          <p:nvPr>
            <p:extLst/>
          </p:nvPr>
        </p:nvGraphicFramePr>
        <p:xfrm>
          <a:off x="1584155" y="4115103"/>
          <a:ext cx="6842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2" name="Equation" r:id="rId12" imgW="380880" imgH="177480" progId="Equation.DSMT4">
                  <p:embed/>
                </p:oleObj>
              </mc:Choice>
              <mc:Fallback>
                <p:oleObj name="Equation" r:id="rId12" imgW="380880" imgH="177480" progId="Equation.DSMT4">
                  <p:embed/>
                  <p:pic>
                    <p:nvPicPr>
                      <p:cNvPr id="40" name="Object 39" descr="h not equals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155" y="4115103"/>
                        <a:ext cx="684213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 descr="Limit as h approaches 0 start fraction left bracket left parenthesis x plus h right parenthesis squared plus 1 right bracket minus left parenthesis x squared plus 1 right parenthesis over h end fraction "/>
          <p:cNvGraphicFramePr>
            <a:graphicFrameLocks noChangeAspect="1"/>
          </p:cNvGraphicFramePr>
          <p:nvPr>
            <p:extLst/>
          </p:nvPr>
        </p:nvGraphicFramePr>
        <p:xfrm>
          <a:off x="418259" y="4552485"/>
          <a:ext cx="1873513" cy="549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3" name="Equation" r:id="rId14" imgW="1587240" imgH="457200" progId="Equation.DSMT4">
                  <p:embed/>
                </p:oleObj>
              </mc:Choice>
              <mc:Fallback>
                <p:oleObj name="Equation" r:id="rId14" imgW="1587240" imgH="457200" progId="Equation.DSMT4">
                  <p:embed/>
                  <p:pic>
                    <p:nvPicPr>
                      <p:cNvPr id="37" name="Object 36" descr="Limit as h approaches 0 start fraction left bracket left parenthesis x plus h right parenthesis squared plus 1 right bracket minus left parenthesis x squared plus 1 right parenthesis over h end fraction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59" y="4552485"/>
                        <a:ext cx="1873513" cy="5497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equals limit as h approaches 0 start fraction 2 x h plus h squared over h end fraction equals limit as h approaches 0 start fraction h left parenthesis 2 x plus h right parenthesis over h end fraction equals limit as h approaches 0 left parenthesis 2 x plus h right parenthesis equals 2x.">
            <a:extLst>
              <a:ext uri="{FF2B5EF4-FFF2-40B4-BE49-F238E27FC236}">
                <a16:creationId xmlns:a16="http://schemas.microsoft.com/office/drawing/2014/main" id="{D19BB817-F3FD-4D59-9D09-A19CD836CB4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6509" y="5077717"/>
          <a:ext cx="322707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4" name="Equation" r:id="rId16" imgW="2933640" imgH="406080" progId="Equation.DSMT4">
                  <p:embed/>
                </p:oleObj>
              </mc:Choice>
              <mc:Fallback>
                <p:oleObj name="Equation" r:id="rId16" imgW="2933640" imgH="406080" progId="Equation.DSMT4">
                  <p:embed/>
                  <p:pic>
                    <p:nvPicPr>
                      <p:cNvPr id="7" name="Object 6" descr="equals limit as h approaches 0 start fraction 2 x h plus h squared over h end fraction equals limit as h approaches 0 start fraction h left parenthesis 2 x plus h right parenthesis over h end fraction equals limit as h approaches 0 left parenthesis 2 x plus h right parenthesis equals 2x.">
                        <a:extLst>
                          <a:ext uri="{FF2B5EF4-FFF2-40B4-BE49-F238E27FC236}">
                            <a16:creationId xmlns:a16="http://schemas.microsoft.com/office/drawing/2014/main" id="{D19BB817-F3FD-4D59-9D09-A19CD836C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6509" y="5077717"/>
                        <a:ext cx="322707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Equals limit h tending to 0 of start fraction left bracket x squared plus 2 x h plus h squared plus 1 right bracket minus x squared minus 1 over h.">
            <a:extLst>
              <a:ext uri="{FF2B5EF4-FFF2-40B4-BE49-F238E27FC236}">
                <a16:creationId xmlns:a16="http://schemas.microsoft.com/office/drawing/2014/main" id="{3351E8FE-598F-46E5-82E3-029B1D3EA7E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09840" y="5704407"/>
          <a:ext cx="2320417" cy="5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5" name="Equation" r:id="rId18" imgW="1917360" imgH="457200" progId="Equation.DSMT4">
                  <p:embed/>
                </p:oleObj>
              </mc:Choice>
              <mc:Fallback>
                <p:oleObj name="Equation" r:id="rId18" imgW="1917360" imgH="457200" progId="Equation.DSMT4">
                  <p:embed/>
                  <p:pic>
                    <p:nvPicPr>
                      <p:cNvPr id="4" name="Object 3" descr="Equals limit h tending to 0 of start fraction left bracket x squared plus 2 x h plus h squared plus 1 right bracket minus x squared minus 1 over h.">
                        <a:extLst>
                          <a:ext uri="{FF2B5EF4-FFF2-40B4-BE49-F238E27FC236}">
                            <a16:creationId xmlns:a16="http://schemas.microsoft.com/office/drawing/2014/main" id="{3351E8FE-598F-46E5-82E3-029B1D3EA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9840" y="5704407"/>
                        <a:ext cx="2320417" cy="55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2654F512-FCA9-4149-8BC9-7DEEBFC3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1706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EE833D-62B1-4EBE-8317-F2E3BD8A1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38" y="242692"/>
            <a:ext cx="3988931" cy="1109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61DDE8-C342-4BC2-9316-FE9059861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0866"/>
            <a:ext cx="1700213" cy="557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67751B-B858-4E87-BA20-65C05DAEA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486" y="2089435"/>
            <a:ext cx="1864519" cy="5786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20C9BD-E51F-4F6F-B40A-C43E85900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005" y="2110866"/>
            <a:ext cx="3225629" cy="5786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132EEF-DA4D-474B-A2AE-41ABAF4FCA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8214" y="2175160"/>
            <a:ext cx="921544" cy="5357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0E6BE-1361-48F1-B8FE-515DB79C44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0605" y="2203735"/>
            <a:ext cx="835819" cy="48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D0BE90-F918-4158-B157-4AA67257C0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3800" y="2328750"/>
            <a:ext cx="228600" cy="228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2BE9F3-7B19-464B-8CC4-BE9E690F6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38" y="3725520"/>
            <a:ext cx="5761104" cy="23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68B3A5-BC1A-45C2-B13D-D2B873379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9" y="559806"/>
            <a:ext cx="6668993" cy="1022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6F8921-FF98-4619-B27A-B320A69D1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61" y="1582310"/>
            <a:ext cx="4675920" cy="3587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F709B1-9896-476B-B47E-496A6F635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93" y="2098275"/>
            <a:ext cx="2133898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H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90B95B22DD945BDFF45EB84A5E21C" ma:contentTypeVersion="12" ma:contentTypeDescription="Create a new document." ma:contentTypeScope="" ma:versionID="9ee3781bcb6633d132c89161492bb118">
  <xsd:schema xmlns:xsd="http://www.w3.org/2001/XMLSchema" xmlns:xs="http://www.w3.org/2001/XMLSchema" xmlns:p="http://schemas.microsoft.com/office/2006/metadata/properties" xmlns:ns2="7c1bd8dc-4e40-424f-a15f-9ffcd522197f" xmlns:ns3="6125ffc9-2c56-435e-8267-1393444907b2" targetNamespace="http://schemas.microsoft.com/office/2006/metadata/properties" ma:root="true" ma:fieldsID="d3e430f46b92204fb5a3381a429c4dbe" ns2:_="" ns3:_="">
    <xsd:import namespace="7c1bd8dc-4e40-424f-a15f-9ffcd522197f"/>
    <xsd:import namespace="6125ffc9-2c56-435e-8267-139344490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d8dc-4e40-424f-a15f-9ffcd5221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ffc9-2c56-435e-8267-139344490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1bd8dc-4e40-424f-a15f-9ffcd522197f">
      <UserInfo>
        <DisplayName/>
        <AccountId xsi:nil="true"/>
        <AccountType/>
      </UserInfo>
    </SharedWithUsers>
    <MediaLengthInSeconds xmlns="6125ffc9-2c56-435e-8267-1393444907b2" xsi:nil="true"/>
  </documentManagement>
</p:properties>
</file>

<file path=customXml/item4.xml><?xml version="1.0" encoding="utf-8"?>
<sisl xmlns:xsd="http://www.w3.org/2001/XMLSchema" xmlns:xsi="http://www.w3.org/2001/XMLSchema-instance" xmlns="http://www.boldonjames.com/2008/01/sie/internal/label" sislVersion="0" policy="f9677ce1-080b-4051-a037-2610debe14cb" origin="userSelected">
  <element uid="id_classification_generalbusiness" value=""/>
</sisl>
</file>

<file path=customXml/itemProps1.xml><?xml version="1.0" encoding="utf-8"?>
<ds:datastoreItem xmlns:ds="http://schemas.openxmlformats.org/officeDocument/2006/customXml" ds:itemID="{9A159B5A-6E0C-4201-AE55-5C8462015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bd8dc-4e40-424f-a15f-9ffcd522197f"/>
    <ds:schemaRef ds:uri="6125ffc9-2c56-435e-8267-139344490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0FF3D9-4E55-483D-BDF9-13BDCBE7E1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A24B8E-826C-4F73-ACEA-02F32390F591}">
  <ds:schemaRefs>
    <ds:schemaRef ds:uri="http://purl.org/dc/elements/1.1/"/>
    <ds:schemaRef ds:uri="7c1bd8dc-4e40-424f-a15f-9ffcd522197f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125ffc9-2c56-435e-8267-1393444907b2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208DBF90-2ABC-410A-9D4A-933B12F5287F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48</Words>
  <Application>Microsoft Office PowerPoint</Application>
  <PresentationFormat>On-screen Show (4:3)</PresentationFormat>
  <Paragraphs>20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Cambria Math</vt:lpstr>
      <vt:lpstr>Noto Sans Symbols</vt:lpstr>
      <vt:lpstr>Times New Roman</vt:lpstr>
      <vt:lpstr>Verdana</vt:lpstr>
      <vt:lpstr>USHE</vt:lpstr>
      <vt:lpstr>Equation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For Business, Economics, and The Life and Social Sciences</dc:title>
  <dc:subject>Chapter 10: Limits and Continuity</dc:subject>
  <dc:creator>Ernest</dc:creator>
  <cp:keywords/>
  <dc:description/>
  <cp:lastModifiedBy>Suliman Saleh Al-Homidan</cp:lastModifiedBy>
  <cp:revision>20</cp:revision>
  <dcterms:modified xsi:type="dcterms:W3CDTF">2024-08-25T07:33:03Z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0x01010086D90B95B22DD945BDFF45EB84A5E21C</vt:lpwstr>
  </property>
  <property fmtid="{D5CDD505-2E9C-101B-9397-08002B2CF9AE}" pid="3" name="Order">
    <vt:r8>4374100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docIndexRef">
    <vt:lpwstr>5925d45f-24d3-4dae-8c23-1e3904fe1826</vt:lpwstr>
  </property>
  <property fmtid="{D5CDD505-2E9C-101B-9397-08002B2CF9AE}" pid="9" name="bjClsUserRVM">
    <vt:lpwstr>[]</vt:lpwstr>
  </property>
  <property fmtid="{D5CDD505-2E9C-101B-9397-08002B2CF9AE}" pid="10" name="bjSaver">
    <vt:lpwstr>YSr+R72NV5jhM5Xzwgg9b19pSei8LZfT</vt:lpwstr>
  </property>
  <property fmtid="{D5CDD505-2E9C-101B-9397-08002B2CF9AE}" pid="11" name="bjDocumentLabelXML">
    <vt:lpwstr>&lt;?xml version="1.0" encoding="us-ascii"?&gt;&lt;sisl xmlns:xsd="http://www.w3.org/2001/XMLSchema" xmlns:xsi="http://www.w3.org/2001/XMLSchema-instance" sislVersion="0" policy="f9677ce1-080b-4051-a037-2610debe14cb" origin="userSelected" xmlns="http://www.boldonj</vt:lpwstr>
  </property>
  <property fmtid="{D5CDD505-2E9C-101B-9397-08002B2CF9AE}" pid="12" name="bjDocumentLabelXML-0">
    <vt:lpwstr>ames.com/2008/01/sie/internal/label"&gt;&lt;element uid="id_classification_generalbusiness" value="" /&gt;&lt;/sisl&gt;</vt:lpwstr>
  </property>
  <property fmtid="{D5CDD505-2E9C-101B-9397-08002B2CF9AE}" pid="13" name="bjDocumentSecurityLabel">
    <vt:lpwstr>Internal</vt:lpwstr>
  </property>
</Properties>
</file>