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0000"/>
    <a:srgbClr val="3A0C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Problem# 16, page# 110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5E452-E710-4679-93D4-1B103CB1CAAD}" type="datetimeFigureOut">
              <a:rPr lang="en-US" smtClean="0"/>
              <a:t>6/1/2008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A140E-1285-43A1-8B76-B4B9CB043BE6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Problem# 16, page# 110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64FF2-6D35-41E4-B2E2-E1C0DC7FE6B6}" type="datetimeFigureOut">
              <a:rPr lang="en-US" smtClean="0"/>
              <a:t>6/1/2008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D7058-0D03-4BF3-9A84-13808E6384E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Problem# 16, page# 110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Problem# 16, page# 110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Problem# 16, page# 110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FEA3-A1CF-47D0-B7D3-85104D5514E3}" type="datetimeFigureOut">
              <a:rPr lang="en-US" smtClean="0"/>
              <a:t>5/31/2008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BF52EE-66EC-47BA-A6C6-876D865DAFE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FEA3-A1CF-47D0-B7D3-85104D5514E3}" type="datetimeFigureOut">
              <a:rPr lang="en-US" smtClean="0"/>
              <a:t>5/31/2008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BF52EE-66EC-47BA-A6C6-876D865DAF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FEA3-A1CF-47D0-B7D3-85104D5514E3}" type="datetimeFigureOut">
              <a:rPr lang="en-US" smtClean="0"/>
              <a:t>5/31/2008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BF52EE-66EC-47BA-A6C6-876D865DAF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FEA3-A1CF-47D0-B7D3-85104D5514E3}" type="datetimeFigureOut">
              <a:rPr lang="en-US" smtClean="0"/>
              <a:t>5/31/2008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BF52EE-66EC-47BA-A6C6-876D865DAF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FEA3-A1CF-47D0-B7D3-85104D5514E3}" type="datetimeFigureOut">
              <a:rPr lang="en-US" smtClean="0"/>
              <a:t>5/31/2008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BF52EE-66EC-47BA-A6C6-876D865DAFE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FEA3-A1CF-47D0-B7D3-85104D5514E3}" type="datetimeFigureOut">
              <a:rPr lang="en-US" smtClean="0"/>
              <a:t>5/31/2008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BF52EE-66EC-47BA-A6C6-876D865DAF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FEA3-A1CF-47D0-B7D3-85104D5514E3}" type="datetimeFigureOut">
              <a:rPr lang="en-US" smtClean="0"/>
              <a:t>5/31/2008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BF52EE-66EC-47BA-A6C6-876D865DAF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FEA3-A1CF-47D0-B7D3-85104D5514E3}" type="datetimeFigureOut">
              <a:rPr lang="en-US" smtClean="0"/>
              <a:t>5/31/2008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BF52EE-66EC-47BA-A6C6-876D865DAF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FEA3-A1CF-47D0-B7D3-85104D5514E3}" type="datetimeFigureOut">
              <a:rPr lang="en-US" smtClean="0"/>
              <a:t>5/31/2008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BF52EE-66EC-47BA-A6C6-876D865DAFE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FEA3-A1CF-47D0-B7D3-85104D5514E3}" type="datetimeFigureOut">
              <a:rPr lang="en-US" smtClean="0"/>
              <a:t>5/31/2008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BF52EE-66EC-47BA-A6C6-876D865DAF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FEA3-A1CF-47D0-B7D3-85104D5514E3}" type="datetimeFigureOut">
              <a:rPr lang="en-US" smtClean="0"/>
              <a:t>5/31/2008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BF52EE-66EC-47BA-A6C6-876D865DAFE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152FEA3-A1CF-47D0-B7D3-85104D5514E3}" type="datetimeFigureOut">
              <a:rPr lang="en-US" smtClean="0"/>
              <a:t>5/31/2008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FBF52EE-66EC-47BA-A6C6-876D865DAFE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1714488"/>
            <a:ext cx="7406640" cy="4436456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King Fahad University of Petroleum &amp; Minerals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                  Problem Design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      </a:t>
            </a:r>
            <a:r>
              <a:rPr lang="en-US" b="1" dirty="0" smtClean="0"/>
              <a:t>Non-linear Air </a:t>
            </a:r>
            <a:r>
              <a:rPr lang="en-US" b="1" dirty="0" smtClean="0"/>
              <a:t>Resistance</a:t>
            </a:r>
          </a:p>
          <a:p>
            <a:r>
              <a:rPr lang="en-US" b="1" dirty="0" smtClean="0"/>
              <a:t>                               </a:t>
            </a:r>
          </a:p>
          <a:p>
            <a:r>
              <a:rPr lang="en-US" b="1" dirty="0" smtClean="0"/>
              <a:t>	</a:t>
            </a:r>
            <a:r>
              <a:rPr lang="en-US" b="1" dirty="0" smtClean="0"/>
              <a:t>		</a:t>
            </a:r>
            <a:r>
              <a:rPr lang="en-US" dirty="0" smtClean="0"/>
              <a:t>Group # 4 </a:t>
            </a:r>
          </a:p>
          <a:p>
            <a:r>
              <a:rPr lang="en-US" dirty="0" smtClean="0"/>
              <a:t>Bin </a:t>
            </a:r>
            <a:r>
              <a:rPr lang="en-US" dirty="0" smtClean="0"/>
              <a:t>Mahfoud</a:t>
            </a:r>
            <a:r>
              <a:rPr lang="en-US" dirty="0" smtClean="0"/>
              <a:t>, Saud Faisal          Malawi,  Ahmad</a:t>
            </a:r>
          </a:p>
          <a:p>
            <a:r>
              <a:rPr lang="en-US" dirty="0" smtClean="0"/>
              <a:t>Al </a:t>
            </a:r>
            <a:r>
              <a:rPr lang="en-US" dirty="0" smtClean="0"/>
              <a:t>Osaimi</a:t>
            </a:r>
            <a:r>
              <a:rPr lang="en-US" dirty="0" smtClean="0"/>
              <a:t>,  </a:t>
            </a:r>
            <a:r>
              <a:rPr lang="en-US" dirty="0" err="1" smtClean="0"/>
              <a:t>Saad</a:t>
            </a:r>
            <a:r>
              <a:rPr lang="en-US" dirty="0" smtClean="0"/>
              <a:t>                       </a:t>
            </a:r>
            <a:r>
              <a:rPr lang="en-US" smtClean="0"/>
              <a:t>Radhwan</a:t>
            </a:r>
            <a:r>
              <a:rPr lang="en-US" dirty="0" smtClean="0"/>
              <a:t>,  </a:t>
            </a:r>
            <a:r>
              <a:rPr lang="en-US" dirty="0" smtClean="0"/>
              <a:t>Ayman</a:t>
            </a:r>
            <a:endParaRPr lang="en-US" dirty="0" smtClean="0"/>
          </a:p>
          <a:p>
            <a:r>
              <a:rPr lang="en-US" dirty="0" smtClean="0"/>
              <a:t>		AL </a:t>
            </a:r>
            <a:r>
              <a:rPr lang="en-US" dirty="0" smtClean="0"/>
              <a:t>Hadi,Mohammad</a:t>
            </a:r>
            <a:r>
              <a:rPr lang="en-US" dirty="0" smtClean="0"/>
              <a:t> </a:t>
            </a:r>
            <a:r>
              <a:rPr lang="en-US" b="1" dirty="0" smtClean="0"/>
              <a:t>                    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C:\Users\s\Desktop\شعار الجامعه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0"/>
            <a:ext cx="2143140" cy="2285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498080" cy="11430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Non-linear </a:t>
            </a:r>
            <a:r>
              <a:rPr lang="en-US" sz="2400" b="1" dirty="0" smtClean="0"/>
              <a:t>Air Resistance</a:t>
            </a:r>
            <a:br>
              <a:rPr lang="en-US" sz="2400" b="1" dirty="0" smtClean="0"/>
            </a:br>
            <a:r>
              <a:rPr lang="en-US" sz="2000" dirty="0" smtClean="0"/>
              <a:t> </a:t>
            </a:r>
            <a:r>
              <a:rPr lang="en-US" sz="2000" dirty="0" smtClean="0"/>
              <a:t> Problem # 16, Page # 110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</a:rPr>
              <a:t>In this problem a cannonball is shot vertically upward </a:t>
            </a:r>
          </a:p>
          <a:p>
            <a:r>
              <a:rPr lang="en-US" dirty="0" smtClean="0"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</a:rPr>
              <a:t>How High? We are asked to find the maximum height.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dirty="0" smtClean="0"/>
              <a:t>Given that </a:t>
            </a:r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dirty="0" smtClean="0"/>
              <a:t> V = 300ft/s  at  t = 0</a:t>
            </a:r>
          </a:p>
          <a:p>
            <a:pPr>
              <a:buNone/>
            </a:pPr>
            <a:r>
              <a:rPr lang="en-US" sz="2800" dirty="0" smtClean="0"/>
              <a:t>  F</a:t>
            </a:r>
            <a:r>
              <a:rPr lang="en-US" sz="2800" baseline="-25000" dirty="0" smtClean="0"/>
              <a:t>res</a:t>
            </a:r>
            <a:r>
              <a:rPr lang="en-US" sz="2800" dirty="0" smtClean="0"/>
              <a:t> </a:t>
            </a:r>
            <a:r>
              <a:rPr lang="el-GR" sz="2800" dirty="0" smtClean="0">
                <a:latin typeface="Times New Roman"/>
                <a:cs typeface="Times New Roman"/>
              </a:rPr>
              <a:t>α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/>
              <a:t> V</a:t>
            </a:r>
            <a:r>
              <a:rPr lang="en-US" sz="2800" baseline="30000" dirty="0" smtClean="0"/>
              <a:t>2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</a:t>
            </a:r>
          </a:p>
          <a:p>
            <a:endParaRPr lang="en-US" sz="2800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3286116" y="5143512"/>
            <a:ext cx="2214578" cy="28575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72132" y="5072074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b="1" dirty="0" smtClean="0"/>
              <a:t>F</a:t>
            </a:r>
            <a:r>
              <a:rPr lang="en-US" sz="2400" baseline="-25000" dirty="0" smtClean="0"/>
              <a:t>res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=</a:t>
            </a:r>
            <a:r>
              <a:rPr lang="en-US" sz="2400" dirty="0" smtClean="0"/>
              <a:t> KV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11430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Non-linear </a:t>
            </a:r>
            <a:r>
              <a:rPr lang="en-US" sz="2400" b="1" dirty="0" smtClean="0"/>
              <a:t>Air Resistance</a:t>
            </a:r>
            <a:br>
              <a:rPr lang="en-US" sz="2400" b="1" dirty="0" smtClean="0"/>
            </a:br>
            <a:r>
              <a:rPr lang="en-US" sz="2400" dirty="0" smtClean="0"/>
              <a:t>  </a:t>
            </a:r>
            <a:r>
              <a:rPr lang="en-US" sz="2000" dirty="0" smtClean="0"/>
              <a:t>Problem # 16, Page # 110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447800"/>
            <a:ext cx="8143900" cy="48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                                  </a:t>
            </a:r>
          </a:p>
          <a:p>
            <a:pPr>
              <a:buNone/>
            </a:pPr>
            <a:r>
              <a:rPr lang="en-US" dirty="0" smtClean="0"/>
              <a:t>F</a:t>
            </a:r>
            <a:r>
              <a:rPr lang="en-US" baseline="-25000" dirty="0" smtClean="0"/>
              <a:t>total </a:t>
            </a:r>
            <a:r>
              <a:rPr lang="en-US" dirty="0" smtClean="0"/>
              <a:t> = </a:t>
            </a:r>
            <a:r>
              <a:rPr lang="en-US" baseline="-25000" dirty="0" smtClean="0"/>
              <a:t> </a:t>
            </a:r>
            <a:r>
              <a:rPr lang="en-US" dirty="0" smtClean="0"/>
              <a:t> KV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+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W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Where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W</a:t>
            </a:r>
            <a:r>
              <a:rPr lang="en-US" dirty="0" smtClean="0"/>
              <a:t> is the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weight</a:t>
            </a:r>
            <a:r>
              <a:rPr lang="en-US" dirty="0" smtClean="0"/>
              <a:t> of the ball, </a:t>
            </a:r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en-US" dirty="0" smtClean="0"/>
              <a:t> is the </a:t>
            </a:r>
            <a:r>
              <a:rPr lang="en-US" dirty="0" smtClean="0">
                <a:solidFill>
                  <a:srgbClr val="FF0000"/>
                </a:solidFill>
              </a:rPr>
              <a:t>instantaneous</a:t>
            </a:r>
            <a:r>
              <a:rPr lang="en-US" dirty="0" smtClean="0"/>
              <a:t> velocity and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K 0.0003</a:t>
            </a:r>
          </a:p>
          <a:p>
            <a:pPr>
              <a:buNone/>
            </a:pPr>
            <a:r>
              <a:rPr lang="en-US" dirty="0" smtClean="0"/>
              <a:t>             </a:t>
            </a:r>
          </a:p>
          <a:p>
            <a:pPr>
              <a:buNone/>
            </a:pPr>
            <a:r>
              <a:rPr lang="en-US" dirty="0" smtClean="0"/>
              <a:t> We have F = ma  where a= </a:t>
            </a:r>
            <a:r>
              <a:rPr lang="en-US" dirty="0" smtClean="0">
                <a:solidFill>
                  <a:schemeClr val="tx2"/>
                </a:solidFill>
              </a:rPr>
              <a:t>dv/dt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</a:p>
          <a:p>
            <a:pPr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smtClean="0"/>
              <a:t>So </a:t>
            </a:r>
            <a:r>
              <a:rPr lang="en-US" dirty="0" smtClean="0"/>
              <a:t>                            we </a:t>
            </a:r>
            <a:r>
              <a:rPr lang="en-US" dirty="0" smtClean="0"/>
              <a:t>have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</a:t>
            </a:r>
            <a:r>
              <a:rPr lang="en-US" sz="3800" b="1" dirty="0" smtClean="0">
                <a:latin typeface="Batang" pitchFamily="18" charset="-127"/>
                <a:ea typeface="Batang" pitchFamily="18" charset="-127"/>
              </a:rPr>
              <a:t>dv/dt =</a:t>
            </a:r>
            <a:r>
              <a:rPr lang="en-US" sz="3800" b="1" baseline="-25000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sz="38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sz="38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-</a:t>
            </a:r>
            <a:r>
              <a:rPr lang="en-US" sz="3800" b="1" dirty="0" smtClean="0">
                <a:latin typeface="Batang" pitchFamily="18" charset="-127"/>
                <a:ea typeface="Batang" pitchFamily="18" charset="-127"/>
              </a:rPr>
              <a:t>(+K</a:t>
            </a:r>
            <a:r>
              <a:rPr lang="en-US" sz="3800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>V</a:t>
            </a:r>
            <a:r>
              <a:rPr lang="en-US" sz="3800" b="1" baseline="30000" dirty="0" smtClean="0">
                <a:latin typeface="Batang" pitchFamily="18" charset="-127"/>
                <a:ea typeface="Batang" pitchFamily="18" charset="-127"/>
              </a:rPr>
              <a:t>2</a:t>
            </a:r>
            <a:r>
              <a:rPr lang="en-US" sz="3800" b="1" dirty="0" smtClean="0">
                <a:latin typeface="Batang" pitchFamily="18" charset="-127"/>
                <a:ea typeface="Batang" pitchFamily="18" charset="-127"/>
              </a:rPr>
              <a:t> + </a:t>
            </a:r>
            <a:r>
              <a:rPr lang="en-US" sz="3800" b="1" dirty="0" smtClean="0">
                <a:solidFill>
                  <a:schemeClr val="accent1">
                    <a:lumMod val="50000"/>
                  </a:schemeClr>
                </a:solidFill>
                <a:latin typeface="Batang" pitchFamily="18" charset="-127"/>
                <a:ea typeface="Batang" pitchFamily="18" charset="-127"/>
              </a:rPr>
              <a:t>W</a:t>
            </a:r>
            <a:r>
              <a:rPr lang="en-US" sz="3800" b="1" dirty="0" smtClean="0">
                <a:latin typeface="Batang" pitchFamily="18" charset="-127"/>
                <a:ea typeface="Batang" pitchFamily="18" charset="-127"/>
              </a:rPr>
              <a:t>)/</a:t>
            </a:r>
            <a:r>
              <a:rPr lang="en-US" sz="38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m</a:t>
            </a:r>
          </a:p>
          <a:p>
            <a:pPr>
              <a:buNone/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447800"/>
            <a:ext cx="9358378" cy="4800600"/>
          </a:xfrm>
        </p:spPr>
        <p:txBody>
          <a:bodyPr>
            <a:noAutofit/>
          </a:bodyPr>
          <a:lstStyle/>
          <a:p>
            <a:r>
              <a:rPr lang="en-US" dirty="0" smtClean="0"/>
              <a:t>Solve, we get </a:t>
            </a:r>
          </a:p>
          <a:p>
            <a:endParaRPr lang="en-US" dirty="0" smtClean="0"/>
          </a:p>
          <a:p>
            <a:r>
              <a:rPr lang="en-US" dirty="0" smtClean="0"/>
              <a:t>t </a:t>
            </a:r>
            <a:r>
              <a:rPr lang="en-US" dirty="0" smtClean="0"/>
              <a:t>= </a:t>
            </a:r>
            <a:r>
              <a:rPr lang="en-US" dirty="0" smtClean="0"/>
              <a:t>-</a:t>
            </a:r>
            <a:r>
              <a:rPr lang="en-US" dirty="0" smtClean="0"/>
              <a:t>49/12*3^(1/2)*</a:t>
            </a:r>
            <a:r>
              <a:rPr lang="en-US" dirty="0" smtClean="0"/>
              <a:t>atan(1/400*</a:t>
            </a:r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en-US" dirty="0" smtClean="0"/>
              <a:t>*3</a:t>
            </a:r>
            <a:r>
              <a:rPr lang="en-US" dirty="0" smtClean="0"/>
              <a:t>^(1/2</a:t>
            </a:r>
            <a:r>
              <a:rPr lang="en-US" dirty="0" smtClean="0"/>
              <a:t>))+ C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Using the boundary condition </a:t>
            </a:r>
          </a:p>
          <a:p>
            <a:pPr>
              <a:buNone/>
            </a:pPr>
            <a:r>
              <a:rPr lang="en-US" dirty="0" smtClean="0"/>
              <a:t>   C</a:t>
            </a:r>
            <a:r>
              <a:rPr lang="en-US" dirty="0" smtClean="0"/>
              <a:t>= 6.4696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  at V = 0 (Max.hight) t</a:t>
            </a:r>
            <a:r>
              <a:rPr lang="en-US" dirty="0" smtClean="0"/>
              <a:t>= </a:t>
            </a:r>
            <a:r>
              <a:rPr lang="en-US" dirty="0" smtClean="0"/>
              <a:t>6.4696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sec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V </a:t>
            </a:r>
            <a:r>
              <a:rPr lang="en-US" dirty="0" err="1" smtClean="0"/>
              <a:t>vs</a:t>
            </a:r>
            <a:r>
              <a:rPr lang="en-US" dirty="0" smtClean="0"/>
              <a:t> t (Time)</a:t>
            </a:r>
            <a:endParaRPr lang="en-US" dirty="0"/>
          </a:p>
        </p:txBody>
      </p:sp>
      <p:pic>
        <p:nvPicPr>
          <p:cNvPr id="3075" name="Picture 3" descr="\\10.90.1.22\mix\from MohsenLee\v-vs-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571612"/>
            <a:ext cx="7715271" cy="5010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447800"/>
            <a:ext cx="8643998" cy="4800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We can use 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V = ds/dt </a:t>
            </a:r>
            <a:r>
              <a:rPr lang="en-US" sz="2400" dirty="0" smtClean="0"/>
              <a:t>, where </a:t>
            </a:r>
            <a:r>
              <a:rPr lang="en-US" sz="2400" dirty="0" smtClean="0">
                <a:solidFill>
                  <a:srgbClr val="C00000"/>
                </a:solidFill>
              </a:rPr>
              <a:t>S is the traveled distance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We </a:t>
            </a:r>
            <a:r>
              <a:rPr lang="en-US" sz="2400" dirty="0" smtClean="0"/>
              <a:t>get S= -</a:t>
            </a:r>
            <a:r>
              <a:rPr lang="en-US" sz="2400" dirty="0" smtClean="0"/>
              <a:t>353625/433*log(1+tan(400/2829*</a:t>
            </a:r>
            <a:r>
              <a:rPr lang="en-US" sz="2400" dirty="0" smtClean="0">
                <a:solidFill>
                  <a:srgbClr val="FF0000"/>
                </a:solidFill>
              </a:rPr>
              <a:t>t</a:t>
            </a:r>
            <a:r>
              <a:rPr lang="en-US" sz="2400" dirty="0" smtClean="0"/>
              <a:t>)^</a:t>
            </a:r>
            <a:r>
              <a:rPr lang="en-US" sz="2400" dirty="0" smtClean="0"/>
              <a:t>2</a:t>
            </a:r>
            <a:r>
              <a:rPr lang="en-US" sz="2400" dirty="0" smtClean="0"/>
              <a:t>)+C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Using </a:t>
            </a:r>
            <a:r>
              <a:rPr lang="en-US" sz="2400" dirty="0" smtClean="0"/>
              <a:t>the boundary Condition S=0  At </a:t>
            </a:r>
            <a:r>
              <a:rPr lang="en-US" sz="2400" dirty="0" smtClean="0">
                <a:solidFill>
                  <a:srgbClr val="C00000"/>
                </a:solidFill>
              </a:rPr>
              <a:t>t</a:t>
            </a:r>
            <a:r>
              <a:rPr lang="en-US" sz="2400" dirty="0" smtClean="0"/>
              <a:t> = 0</a:t>
            </a:r>
          </a:p>
          <a:p>
            <a:pPr>
              <a:buNone/>
            </a:pPr>
            <a:r>
              <a:rPr lang="en-US" sz="2400" dirty="0" smtClean="0"/>
              <a:t>     C = 0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Use t = </a:t>
            </a:r>
            <a:r>
              <a:rPr lang="en-US" sz="2400" dirty="0" smtClean="0"/>
              <a:t>6.4696 sec</a:t>
            </a:r>
            <a:r>
              <a:rPr lang="en-US" sz="2400" dirty="0" smtClean="0"/>
              <a:t>  then  we get </a:t>
            </a:r>
          </a:p>
          <a:p>
            <a:pPr>
              <a:buNone/>
            </a:pPr>
            <a:r>
              <a:rPr lang="en-US" sz="2400" dirty="0" smtClean="0"/>
              <a:t>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 </a:t>
            </a:r>
            <a:r>
              <a:rPr lang="en-US" sz="2400" dirty="0" smtClean="0">
                <a:solidFill>
                  <a:srgbClr val="FF0000"/>
                </a:solidFill>
              </a:rPr>
              <a:t>= </a:t>
            </a:r>
            <a:r>
              <a:rPr lang="en-US" sz="2400" dirty="0" smtClean="0">
                <a:solidFill>
                  <a:srgbClr val="FF0000"/>
                </a:solidFill>
              </a:rPr>
              <a:t>807.4091meter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1096</TotalTime>
  <Words>235</Words>
  <Application>Microsoft Office PowerPoint</Application>
  <PresentationFormat>On-screen Show (4:3)</PresentationFormat>
  <Paragraphs>57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 </vt:lpstr>
      <vt:lpstr>Non-linear Air Resistance   Problem # 16, Page # 110</vt:lpstr>
      <vt:lpstr>Non-linear Air Resistance   Problem # 16, Page # 110</vt:lpstr>
      <vt:lpstr> </vt:lpstr>
      <vt:lpstr> V vs t (Time)</vt:lpstr>
      <vt:lpstr>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</dc:creator>
  <cp:lastModifiedBy>s</cp:lastModifiedBy>
  <cp:revision>53</cp:revision>
  <dcterms:created xsi:type="dcterms:W3CDTF">2008-05-31T20:53:12Z</dcterms:created>
  <dcterms:modified xsi:type="dcterms:W3CDTF">2008-06-01T15:10:04Z</dcterms:modified>
</cp:coreProperties>
</file>