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82" r:id="rId2"/>
    <p:sldId id="283" r:id="rId3"/>
    <p:sldId id="284" r:id="rId4"/>
    <p:sldId id="265" r:id="rId5"/>
    <p:sldId id="266" r:id="rId6"/>
    <p:sldId id="267" r:id="rId7"/>
    <p:sldId id="268" r:id="rId8"/>
    <p:sldId id="269" r:id="rId9"/>
    <p:sldId id="256" r:id="rId10"/>
    <p:sldId id="257" r:id="rId11"/>
    <p:sldId id="258" r:id="rId12"/>
    <p:sldId id="259" r:id="rId13"/>
    <p:sldId id="270" r:id="rId14"/>
    <p:sldId id="271" r:id="rId15"/>
    <p:sldId id="273" r:id="rId16"/>
    <p:sldId id="272" r:id="rId17"/>
    <p:sldId id="274" r:id="rId18"/>
    <p:sldId id="298" r:id="rId19"/>
    <p:sldId id="276" r:id="rId20"/>
    <p:sldId id="277" r:id="rId21"/>
    <p:sldId id="278" r:id="rId22"/>
    <p:sldId id="279" r:id="rId23"/>
    <p:sldId id="280" r:id="rId24"/>
    <p:sldId id="285" r:id="rId25"/>
    <p:sldId id="288" r:id="rId26"/>
    <p:sldId id="290" r:id="rId27"/>
    <p:sldId id="292" r:id="rId28"/>
    <p:sldId id="293" r:id="rId29"/>
    <p:sldId id="294" r:id="rId30"/>
    <p:sldId id="295" r:id="rId31"/>
    <p:sldId id="296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9" r:id="rId42"/>
    <p:sldId id="31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20" r:id="rId53"/>
    <p:sldId id="321" r:id="rId54"/>
    <p:sldId id="322" r:id="rId55"/>
    <p:sldId id="323" r:id="rId56"/>
    <p:sldId id="324" r:id="rId57"/>
    <p:sldId id="326" r:id="rId58"/>
    <p:sldId id="325" r:id="rId59"/>
    <p:sldId id="327" r:id="rId60"/>
    <p:sldId id="328" r:id="rId61"/>
    <p:sldId id="32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68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e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image" Target="../media/image209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12" Type="http://schemas.openxmlformats.org/officeDocument/2006/relationships/image" Target="../media/image208.wmf"/><Relationship Id="rId2" Type="http://schemas.openxmlformats.org/officeDocument/2006/relationships/image" Target="../media/image198.wmf"/><Relationship Id="rId1" Type="http://schemas.openxmlformats.org/officeDocument/2006/relationships/image" Target="../media/image152.wmf"/><Relationship Id="rId6" Type="http://schemas.openxmlformats.org/officeDocument/2006/relationships/image" Target="../media/image202.wmf"/><Relationship Id="rId11" Type="http://schemas.openxmlformats.org/officeDocument/2006/relationships/image" Target="../media/image207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4" Type="http://schemas.openxmlformats.org/officeDocument/2006/relationships/image" Target="../media/image22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wmf"/><Relationship Id="rId1" Type="http://schemas.openxmlformats.org/officeDocument/2006/relationships/image" Target="../media/image23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4" Type="http://schemas.openxmlformats.org/officeDocument/2006/relationships/image" Target="../media/image2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61.wmf"/><Relationship Id="rId1" Type="http://schemas.openxmlformats.org/officeDocument/2006/relationships/image" Target="../media/image25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4" Type="http://schemas.openxmlformats.org/officeDocument/2006/relationships/image" Target="../media/image26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wmf"/><Relationship Id="rId1" Type="http://schemas.openxmlformats.org/officeDocument/2006/relationships/image" Target="../media/image27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image" Target="../media/image296.wmf"/><Relationship Id="rId18" Type="http://schemas.openxmlformats.org/officeDocument/2006/relationships/image" Target="../media/image301.wmf"/><Relationship Id="rId3" Type="http://schemas.openxmlformats.org/officeDocument/2006/relationships/image" Target="../media/image286.wmf"/><Relationship Id="rId7" Type="http://schemas.openxmlformats.org/officeDocument/2006/relationships/image" Target="../media/image290.wmf"/><Relationship Id="rId12" Type="http://schemas.openxmlformats.org/officeDocument/2006/relationships/image" Target="../media/image295.wmf"/><Relationship Id="rId17" Type="http://schemas.openxmlformats.org/officeDocument/2006/relationships/image" Target="../media/image300.wmf"/><Relationship Id="rId2" Type="http://schemas.openxmlformats.org/officeDocument/2006/relationships/image" Target="../media/image285.wmf"/><Relationship Id="rId16" Type="http://schemas.openxmlformats.org/officeDocument/2006/relationships/image" Target="../media/image299.wmf"/><Relationship Id="rId1" Type="http://schemas.openxmlformats.org/officeDocument/2006/relationships/image" Target="../media/image284.emf"/><Relationship Id="rId6" Type="http://schemas.openxmlformats.org/officeDocument/2006/relationships/image" Target="../media/image289.wmf"/><Relationship Id="rId11" Type="http://schemas.openxmlformats.org/officeDocument/2006/relationships/image" Target="../media/image294.wmf"/><Relationship Id="rId5" Type="http://schemas.openxmlformats.org/officeDocument/2006/relationships/image" Target="../media/image288.wmf"/><Relationship Id="rId15" Type="http://schemas.openxmlformats.org/officeDocument/2006/relationships/image" Target="../media/image298.wmf"/><Relationship Id="rId10" Type="http://schemas.openxmlformats.org/officeDocument/2006/relationships/image" Target="../media/image293.wmf"/><Relationship Id="rId19" Type="http://schemas.openxmlformats.org/officeDocument/2006/relationships/image" Target="../media/image302.wmf"/><Relationship Id="rId4" Type="http://schemas.openxmlformats.org/officeDocument/2006/relationships/image" Target="../media/image287.wmf"/><Relationship Id="rId9" Type="http://schemas.openxmlformats.org/officeDocument/2006/relationships/image" Target="../media/image292.wmf"/><Relationship Id="rId14" Type="http://schemas.openxmlformats.org/officeDocument/2006/relationships/image" Target="../media/image29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58D6-35E3-47D9-AF27-459C7B116645}" type="datetimeFigureOut">
              <a:rPr lang="en-US" smtClean="0"/>
              <a:t>17-May-14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552C-E2B5-42C5-9F53-263954CC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8D67A2-EAEF-49C0-965C-99FC181492E7}" type="slidenum">
              <a:rPr lang="ar-SA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D1C58-485E-4EEE-A279-EE66698B97D8}" type="slidenum">
              <a:rPr lang="ar-SA"/>
              <a:pPr/>
              <a:t>41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180A58-61F0-44A1-9A66-F483C7C6D2B2}" type="slidenum">
              <a:rPr lang="ar-SA" sz="1200" smtClean="0">
                <a:latin typeface="Arial" charset="0"/>
              </a:rPr>
              <a:pPr eaLnBrk="1" hangingPunct="1"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0D03A1-8D72-4B0C-B968-EA31DF604CD4}" type="slidenum">
              <a:rPr lang="ar-SA" sz="1200" smtClean="0">
                <a:latin typeface="Arial" charset="0"/>
              </a:rPr>
              <a:pPr eaLnBrk="1" hangingPunct="1"/>
              <a:t>24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AEC43-DDEF-4413-A14F-8B977D58F769}" type="slidenum">
              <a:rPr lang="ar-SA" sz="1200" smtClean="0">
                <a:latin typeface="Arial" charset="0"/>
              </a:rPr>
              <a:pPr eaLnBrk="1" hangingPunct="1"/>
              <a:t>25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41A971-825C-40E8-93C3-77CE751DA295}" type="slidenum">
              <a:rPr lang="ar-SA" sz="1200" smtClean="0">
                <a:latin typeface="Arial" charset="0"/>
              </a:rPr>
              <a:pPr eaLnBrk="1" hangingPunct="1"/>
              <a:t>26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C9710F-69FA-4020-A51C-6B4540FA1D6F}" type="slidenum">
              <a:rPr lang="ar-SA" sz="1200" smtClean="0">
                <a:latin typeface="Arial" charset="0"/>
              </a:rPr>
              <a:pPr eaLnBrk="1" hangingPunct="1"/>
              <a:t>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A9B4F3-700B-466D-A5CE-81C6D98D6FF6}" type="slidenum">
              <a:rPr lang="ar-SA" sz="1200" smtClean="0">
                <a:latin typeface="Arial" charset="0"/>
              </a:rPr>
              <a:pPr eaLnBrk="1" hangingPunct="1"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5ECB34-8FD5-49EA-AA76-B193E31CDD2E}" type="slidenum">
              <a:rPr lang="ar-SA" sz="1200" smtClean="0">
                <a:latin typeface="Arial" charset="0"/>
              </a:rPr>
              <a:pPr eaLnBrk="1" hangingPunct="1"/>
              <a:t>30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0C2C20-05E5-4C33-B6B7-9421D0836A9A}" type="slidenum">
              <a:rPr lang="ar-SA" sz="1200" smtClean="0">
                <a:latin typeface="Arial" charset="0"/>
              </a:rPr>
              <a:pPr eaLnBrk="1" hangingPunct="1"/>
              <a:t>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B694-9073-497B-85FD-5428644A27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78.png"/><Relationship Id="rId21" Type="http://schemas.openxmlformats.org/officeDocument/2006/relationships/image" Target="../media/image75.wmf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png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image" Target="../media/image82.png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86.png"/><Relationship Id="rId23" Type="http://schemas.openxmlformats.org/officeDocument/2006/relationships/image" Target="../media/image76.wmf"/><Relationship Id="rId10" Type="http://schemas.openxmlformats.org/officeDocument/2006/relationships/image" Target="../media/image73.wmf"/><Relationship Id="rId19" Type="http://schemas.openxmlformats.org/officeDocument/2006/relationships/image" Target="../media/image74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85.png"/><Relationship Id="rId22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9.wmf"/><Relationship Id="rId3" Type="http://schemas.openxmlformats.org/officeDocument/2006/relationships/image" Target="../media/image78.png"/><Relationship Id="rId7" Type="http://schemas.openxmlformats.org/officeDocument/2006/relationships/image" Target="../media/image91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68.wmf"/><Relationship Id="rId10" Type="http://schemas.openxmlformats.org/officeDocument/2006/relationships/image" Target="../media/image94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3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99.jpeg"/><Relationship Id="rId4" Type="http://schemas.openxmlformats.org/officeDocument/2006/relationships/image" Target="../media/image9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19.wmf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8.jpeg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47.jpeg"/><Relationship Id="rId4" Type="http://schemas.openxmlformats.org/officeDocument/2006/relationships/image" Target="../media/image1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1.jpeg"/><Relationship Id="rId5" Type="http://schemas.openxmlformats.org/officeDocument/2006/relationships/image" Target="../media/image148.wmf"/><Relationship Id="rId10" Type="http://schemas.openxmlformats.org/officeDocument/2006/relationships/image" Target="../media/image150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3.wmf"/><Relationship Id="rId12" Type="http://schemas.openxmlformats.org/officeDocument/2006/relationships/image" Target="../media/image1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55.emf"/><Relationship Id="rId5" Type="http://schemas.openxmlformats.org/officeDocument/2006/relationships/image" Target="../media/image152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5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6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60.wmf"/><Relationship Id="rId5" Type="http://schemas.openxmlformats.org/officeDocument/2006/relationships/image" Target="../media/image157.wmf"/><Relationship Id="rId15" Type="http://schemas.openxmlformats.org/officeDocument/2006/relationships/image" Target="../media/image162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7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6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7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8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8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9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9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97.w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201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oleObject" Target="../embeddings/oleObject99.bin"/><Relationship Id="rId21" Type="http://schemas.openxmlformats.org/officeDocument/2006/relationships/image" Target="../media/image205.wmf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203.wmf"/><Relationship Id="rId25" Type="http://schemas.openxmlformats.org/officeDocument/2006/relationships/image" Target="../media/image2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oleObject" Target="../embeddings/oleObject112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200.w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156.png"/><Relationship Id="rId15" Type="http://schemas.openxmlformats.org/officeDocument/2006/relationships/image" Target="../media/image202.wmf"/><Relationship Id="rId23" Type="http://schemas.openxmlformats.org/officeDocument/2006/relationships/image" Target="../media/image206.w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204.wmf"/><Relationship Id="rId4" Type="http://schemas.openxmlformats.org/officeDocument/2006/relationships/image" Target="../media/image152.wmf"/><Relationship Id="rId9" Type="http://schemas.openxmlformats.org/officeDocument/2006/relationships/image" Target="../media/image199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208.wmf"/><Relationship Id="rId30" Type="http://schemas.openxmlformats.org/officeDocument/2006/relationships/image" Target="../media/image20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211.wmf"/><Relationship Id="rId4" Type="http://schemas.openxmlformats.org/officeDocument/2006/relationships/image" Target="../media/image212.jpeg"/><Relationship Id="rId9" Type="http://schemas.openxmlformats.org/officeDocument/2006/relationships/oleObject" Target="../embeddings/oleObject11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12.jpeg"/><Relationship Id="rId5" Type="http://schemas.openxmlformats.org/officeDocument/2006/relationships/image" Target="../media/image215.wmf"/><Relationship Id="rId4" Type="http://schemas.openxmlformats.org/officeDocument/2006/relationships/oleObject" Target="../embeddings/oleObject11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6.bin"/><Relationship Id="rId7" Type="http://schemas.openxmlformats.org/officeDocument/2006/relationships/image" Target="../media/image2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18.wmf"/><Relationship Id="rId11" Type="http://schemas.openxmlformats.org/officeDocument/2006/relationships/image" Target="../media/image220.wmf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217.wmf"/><Relationship Id="rId9" Type="http://schemas.openxmlformats.org/officeDocument/2006/relationships/image" Target="../media/image21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2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2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225.wmf"/><Relationship Id="rId4" Type="http://schemas.openxmlformats.org/officeDocument/2006/relationships/image" Target="../media/image222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22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22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2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234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1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37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23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13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24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w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20.w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18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248.wmf"/><Relationship Id="rId3" Type="http://schemas.openxmlformats.org/officeDocument/2006/relationships/oleObject" Target="../embeddings/oleObject142.bin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2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8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247.wmf"/><Relationship Id="rId5" Type="http://schemas.openxmlformats.org/officeDocument/2006/relationships/image" Target="../media/image251.jpeg"/><Relationship Id="rId15" Type="http://schemas.openxmlformats.org/officeDocument/2006/relationships/image" Target="../media/image249.wmf"/><Relationship Id="rId10" Type="http://schemas.openxmlformats.org/officeDocument/2006/relationships/oleObject" Target="../embeddings/oleObject145.bin"/><Relationship Id="rId4" Type="http://schemas.openxmlformats.org/officeDocument/2006/relationships/image" Target="../media/image244.wmf"/><Relationship Id="rId9" Type="http://schemas.openxmlformats.org/officeDocument/2006/relationships/image" Target="../media/image246.wmf"/><Relationship Id="rId14" Type="http://schemas.openxmlformats.org/officeDocument/2006/relationships/oleObject" Target="../embeddings/oleObject14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25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6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25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6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2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65.wmf"/><Relationship Id="rId11" Type="http://schemas.openxmlformats.org/officeDocument/2006/relationships/image" Target="../media/image268.png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267.wmf"/><Relationship Id="rId4" Type="http://schemas.openxmlformats.org/officeDocument/2006/relationships/image" Target="../media/image264.wmf"/><Relationship Id="rId9" Type="http://schemas.openxmlformats.org/officeDocument/2006/relationships/oleObject" Target="../embeddings/oleObject16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image" Target="../media/image270.png"/><Relationship Id="rId7" Type="http://schemas.openxmlformats.org/officeDocument/2006/relationships/image" Target="../media/image2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272.wmf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27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76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27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oleObject" Target="../embeddings/oleObject171.bin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wmf"/><Relationship Id="rId9" Type="http://schemas.openxmlformats.org/officeDocument/2006/relationships/image" Target="../media/image2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Relationship Id="rId1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13" Type="http://schemas.openxmlformats.org/officeDocument/2006/relationships/oleObject" Target="../embeddings/oleObject177.bin"/><Relationship Id="rId18" Type="http://schemas.openxmlformats.org/officeDocument/2006/relationships/image" Target="../media/image291.wmf"/><Relationship Id="rId26" Type="http://schemas.openxmlformats.org/officeDocument/2006/relationships/oleObject" Target="../embeddings/oleObject184.bin"/><Relationship Id="rId39" Type="http://schemas.openxmlformats.org/officeDocument/2006/relationships/image" Target="../media/image301.wmf"/><Relationship Id="rId3" Type="http://schemas.openxmlformats.org/officeDocument/2006/relationships/oleObject" Target="../embeddings/oleObject172.bin"/><Relationship Id="rId21" Type="http://schemas.openxmlformats.org/officeDocument/2006/relationships/oleObject" Target="../embeddings/oleObject181.bin"/><Relationship Id="rId34" Type="http://schemas.openxmlformats.org/officeDocument/2006/relationships/oleObject" Target="../embeddings/oleObject188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288.wmf"/><Relationship Id="rId17" Type="http://schemas.openxmlformats.org/officeDocument/2006/relationships/oleObject" Target="../embeddings/oleObject179.bin"/><Relationship Id="rId25" Type="http://schemas.openxmlformats.org/officeDocument/2006/relationships/oleObject" Target="../embeddings/oleObject183.bin"/><Relationship Id="rId33" Type="http://schemas.openxmlformats.org/officeDocument/2006/relationships/image" Target="../media/image298.wmf"/><Relationship Id="rId38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0.wmf"/><Relationship Id="rId20" Type="http://schemas.openxmlformats.org/officeDocument/2006/relationships/image" Target="../media/image292.wmf"/><Relationship Id="rId29" Type="http://schemas.openxmlformats.org/officeDocument/2006/relationships/image" Target="../media/image296.wmf"/><Relationship Id="rId41" Type="http://schemas.openxmlformats.org/officeDocument/2006/relationships/image" Target="../media/image302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176.bin"/><Relationship Id="rId24" Type="http://schemas.openxmlformats.org/officeDocument/2006/relationships/image" Target="../media/image294.wmf"/><Relationship Id="rId32" Type="http://schemas.openxmlformats.org/officeDocument/2006/relationships/oleObject" Target="../embeddings/oleObject187.bin"/><Relationship Id="rId37" Type="http://schemas.openxmlformats.org/officeDocument/2006/relationships/image" Target="../media/image300.wmf"/><Relationship Id="rId40" Type="http://schemas.openxmlformats.org/officeDocument/2006/relationships/oleObject" Target="../embeddings/oleObject191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23" Type="http://schemas.openxmlformats.org/officeDocument/2006/relationships/oleObject" Target="../embeddings/oleObject182.bin"/><Relationship Id="rId28" Type="http://schemas.openxmlformats.org/officeDocument/2006/relationships/oleObject" Target="../embeddings/oleObject185.bin"/><Relationship Id="rId36" Type="http://schemas.openxmlformats.org/officeDocument/2006/relationships/oleObject" Target="../embeddings/oleObject189.bin"/><Relationship Id="rId10" Type="http://schemas.openxmlformats.org/officeDocument/2006/relationships/image" Target="../media/image287.wmf"/><Relationship Id="rId19" Type="http://schemas.openxmlformats.org/officeDocument/2006/relationships/oleObject" Target="../embeddings/oleObject180.bin"/><Relationship Id="rId31" Type="http://schemas.openxmlformats.org/officeDocument/2006/relationships/image" Target="../media/image297.wmf"/><Relationship Id="rId4" Type="http://schemas.openxmlformats.org/officeDocument/2006/relationships/image" Target="../media/image284.e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289.wmf"/><Relationship Id="rId22" Type="http://schemas.openxmlformats.org/officeDocument/2006/relationships/image" Target="../media/image293.wmf"/><Relationship Id="rId27" Type="http://schemas.openxmlformats.org/officeDocument/2006/relationships/image" Target="../media/image295.wmf"/><Relationship Id="rId30" Type="http://schemas.openxmlformats.org/officeDocument/2006/relationships/oleObject" Target="../embeddings/oleObject186.bin"/><Relationship Id="rId35" Type="http://schemas.openxmlformats.org/officeDocument/2006/relationships/image" Target="../media/image29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8.wmf"/><Relationship Id="rId3" Type="http://schemas.openxmlformats.org/officeDocument/2006/relationships/image" Target="../media/image61.pn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6.wmf"/><Relationship Id="rId3" Type="http://schemas.openxmlformats.org/officeDocument/2006/relationships/image" Target="../media/image67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1838325" y="381000"/>
            <a:ext cx="443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/>
              <a:t>Distribution Function properties</a:t>
            </a:r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609600" y="1066800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" name="Equation" r:id="rId4" imgW="2120760" imgH="380880" progId="Equation.DSMT4">
                  <p:embed/>
                </p:oleObj>
              </mc:Choice>
              <mc:Fallback>
                <p:oleObj name="Equation" r:id="rId4" imgW="2120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12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33400" y="1600200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" name="Equation" r:id="rId6" imgW="1930320" imgH="380880" progId="Equation.DSMT4">
                  <p:embed/>
                </p:oleObj>
              </mc:Choice>
              <mc:Fallback>
                <p:oleObj name="Equation" r:id="rId6" imgW="1930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1930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533400" y="2057400"/>
          <a:ext cx="247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Equation" r:id="rId8" imgW="2476440" imgH="380880" progId="Equation.DSMT4">
                  <p:embed/>
                </p:oleObj>
              </mc:Choice>
              <mc:Fallback>
                <p:oleObj name="Equation" r:id="rId8" imgW="2476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247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6" name="Object 22"/>
          <p:cNvGraphicFramePr>
            <a:graphicFrameLocks noChangeAspect="1"/>
          </p:cNvGraphicFramePr>
          <p:nvPr/>
        </p:nvGraphicFramePr>
        <p:xfrm>
          <a:off x="533400" y="2514600"/>
          <a:ext cx="462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" name="Equation" r:id="rId10" imgW="4622760" imgH="380880" progId="Equation.DSMT4">
                  <p:embed/>
                </p:oleObj>
              </mc:Choice>
              <mc:Fallback>
                <p:oleObj name="Equation" r:id="rId10" imgW="4622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462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7" name="Object 23"/>
          <p:cNvGraphicFramePr>
            <a:graphicFrameLocks noChangeAspect="1"/>
          </p:cNvGraphicFramePr>
          <p:nvPr/>
        </p:nvGraphicFramePr>
        <p:xfrm>
          <a:off x="533400" y="2895600"/>
          <a:ext cx="539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3" name="Equation" r:id="rId12" imgW="5397480" imgH="431640" progId="Equation.DSMT4">
                  <p:embed/>
                </p:oleObj>
              </mc:Choice>
              <mc:Fallback>
                <p:oleObj name="Equation" r:id="rId12" imgW="5397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539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8" name="Object 24"/>
          <p:cNvGraphicFramePr>
            <a:graphicFrameLocks noChangeAspect="1"/>
          </p:cNvGraphicFramePr>
          <p:nvPr/>
        </p:nvGraphicFramePr>
        <p:xfrm>
          <a:off x="533400" y="3429000"/>
          <a:ext cx="261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" name="Equation" r:id="rId14" imgW="2616120" imgH="419040" progId="Equation.DSMT4">
                  <p:embed/>
                </p:oleObj>
              </mc:Choice>
              <mc:Fallback>
                <p:oleObj name="Equation" r:id="rId14" imgW="2616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616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9"/>
          <p:cNvGraphicFramePr>
            <a:graphicFrameLocks noChangeAspect="1"/>
          </p:cNvGraphicFramePr>
          <p:nvPr/>
        </p:nvGraphicFramePr>
        <p:xfrm>
          <a:off x="6019800" y="914400"/>
          <a:ext cx="24860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Bitmap Image" r:id="rId16" imgW="2486372" imgH="2019048" progId="Paint.Picture">
                  <p:embed/>
                </p:oleObj>
              </mc:Choice>
              <mc:Fallback>
                <p:oleObj name="Bitmap Image" r:id="rId16" imgW="2486372" imgH="2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4860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89725"/>
              </p:ext>
            </p:extLst>
          </p:nvPr>
        </p:nvGraphicFramePr>
        <p:xfrm>
          <a:off x="609600" y="4572000"/>
          <a:ext cx="7048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" name="Equation" r:id="rId18" imgW="9397800" imgH="660240" progId="Equation.DSMT4">
                  <p:embed/>
                </p:oleObj>
              </mc:Choice>
              <mc:Fallback>
                <p:oleObj name="Equation" r:id="rId18" imgW="939780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7048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0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208169" cy="1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70356" y="16002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5766"/>
              </p:ext>
            </p:extLst>
          </p:nvPr>
        </p:nvGraphicFramePr>
        <p:xfrm>
          <a:off x="4803581" y="2362200"/>
          <a:ext cx="1733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4" imgW="2311200" imgH="279360" progId="Equation.DSMT4">
                  <p:embed/>
                </p:oleObj>
              </mc:Choice>
              <mc:Fallback>
                <p:oleObj name="Equation" r:id="rId4" imgW="23112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581" y="2362200"/>
                        <a:ext cx="173355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" y="2997607"/>
            <a:ext cx="8093869" cy="9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6" y="4648200"/>
            <a:ext cx="47434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" y="2209800"/>
            <a:ext cx="394811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" y="457200"/>
            <a:ext cx="6072188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9" y="1422428"/>
            <a:ext cx="5414963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endCxn id="3093" idx="3"/>
          </p:cNvCxnSpPr>
          <p:nvPr/>
        </p:nvCxnSpPr>
        <p:spPr>
          <a:xfrm>
            <a:off x="4191000" y="760809"/>
            <a:ext cx="20976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976486"/>
              </p:ext>
            </p:extLst>
          </p:nvPr>
        </p:nvGraphicFramePr>
        <p:xfrm>
          <a:off x="4466812" y="890087"/>
          <a:ext cx="1733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name="Equation" r:id="rId5" imgW="2311200" imgH="279360" progId="Equation.DSMT4">
                  <p:embed/>
                </p:oleObj>
              </mc:Choice>
              <mc:Fallback>
                <p:oleObj name="Equation" r:id="rId5" imgW="2311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812" y="890087"/>
                        <a:ext cx="173355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1" y="2315785"/>
            <a:ext cx="2714625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31" y="2362200"/>
            <a:ext cx="4107656" cy="42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42195"/>
              </p:ext>
            </p:extLst>
          </p:nvPr>
        </p:nvGraphicFramePr>
        <p:xfrm>
          <a:off x="3755723" y="2872239"/>
          <a:ext cx="4248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" name="Equation" r:id="rId9" imgW="5663880" imgH="342720" progId="Equation.DSMT4">
                  <p:embed/>
                </p:oleObj>
              </mc:Choice>
              <mc:Fallback>
                <p:oleObj name="Equation" r:id="rId9" imgW="566388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723" y="2872239"/>
                        <a:ext cx="4248150" cy="257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5" y="3497172"/>
            <a:ext cx="373856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7172"/>
            <a:ext cx="15049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98" y="4038600"/>
            <a:ext cx="274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8237"/>
            <a:ext cx="33099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98" y="4724400"/>
            <a:ext cx="2286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09" y="4724400"/>
            <a:ext cx="695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1" y="3389612"/>
            <a:ext cx="528638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36389"/>
              </p:ext>
            </p:extLst>
          </p:nvPr>
        </p:nvGraphicFramePr>
        <p:xfrm>
          <a:off x="174399" y="5410200"/>
          <a:ext cx="8153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" name="Equation" r:id="rId18" imgW="10870920" imgH="342720" progId="Equation.DSMT4">
                  <p:embed/>
                </p:oleObj>
              </mc:Choice>
              <mc:Fallback>
                <p:oleObj name="Equation" r:id="rId18" imgW="10870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99" y="5410200"/>
                        <a:ext cx="8153400" cy="2571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80728"/>
              </p:ext>
            </p:extLst>
          </p:nvPr>
        </p:nvGraphicFramePr>
        <p:xfrm>
          <a:off x="1571216" y="6019800"/>
          <a:ext cx="24098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20" imgW="3213000" imgH="888840" progId="Equation.DSMT4">
                  <p:embed/>
                </p:oleObj>
              </mc:Choice>
              <mc:Fallback>
                <p:oleObj name="Equation" r:id="rId20" imgW="321300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216" y="6019800"/>
                        <a:ext cx="2409825" cy="66675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32983"/>
              </p:ext>
            </p:extLst>
          </p:nvPr>
        </p:nvGraphicFramePr>
        <p:xfrm>
          <a:off x="4106835" y="6172200"/>
          <a:ext cx="619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22" imgW="825480" imgH="342720" progId="Equation.DSMT4">
                  <p:embed/>
                </p:oleObj>
              </mc:Choice>
              <mc:Fallback>
                <p:oleObj name="Equation" r:id="rId22" imgW="8254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35" y="6172200"/>
                        <a:ext cx="6191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517195"/>
              </p:ext>
            </p:extLst>
          </p:nvPr>
        </p:nvGraphicFramePr>
        <p:xfrm>
          <a:off x="4810288" y="6248400"/>
          <a:ext cx="527040" cy="13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24" imgW="1054080" imgH="279360" progId="Equation.DSMT4">
                  <p:embed/>
                </p:oleObj>
              </mc:Choice>
              <mc:Fallback>
                <p:oleObj name="Equation" r:id="rId24" imgW="10540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288" y="6248400"/>
                        <a:ext cx="527040" cy="139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0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2" y="990600"/>
            <a:ext cx="8096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89180" y="1478756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039944"/>
              </p:ext>
            </p:extLst>
          </p:nvPr>
        </p:nvGraphicFramePr>
        <p:xfrm>
          <a:off x="6019800" y="1666875"/>
          <a:ext cx="1733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4" imgW="2311200" imgH="279360" progId="Equation.DSMT4">
                  <p:embed/>
                </p:oleObj>
              </mc:Choice>
              <mc:Fallback>
                <p:oleObj name="Equation" r:id="rId4" imgW="2311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66875"/>
                        <a:ext cx="173355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9929" y="2236879"/>
            <a:ext cx="8093869" cy="1039721"/>
            <a:chOff x="259929" y="2236879"/>
            <a:chExt cx="8093869" cy="103972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29" y="2236879"/>
              <a:ext cx="8093869" cy="907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05000" y="3276600"/>
              <a:ext cx="2133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187" y="3581400"/>
            <a:ext cx="8923362" cy="435769"/>
            <a:chOff x="8187" y="3581400"/>
            <a:chExt cx="8923362" cy="43576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" y="3581400"/>
              <a:ext cx="4186238" cy="435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161" y="3581400"/>
              <a:ext cx="42433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1" y="3651646"/>
              <a:ext cx="5143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" y="4267200"/>
            <a:ext cx="548068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" y="4800600"/>
            <a:ext cx="5064919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54414"/>
              </p:ext>
            </p:extLst>
          </p:nvPr>
        </p:nvGraphicFramePr>
        <p:xfrm>
          <a:off x="6007374" y="4384255"/>
          <a:ext cx="2924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2" imgW="3898800" imgH="279360" progId="Equation.DSMT4">
                  <p:embed/>
                </p:oleObj>
              </mc:Choice>
              <mc:Fallback>
                <p:oleObj name="Equation" r:id="rId12" imgW="38988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374" y="4384255"/>
                        <a:ext cx="2924175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0" y="4336314"/>
            <a:ext cx="514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5915"/>
            <a:ext cx="3457575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81000" y="6205537"/>
            <a:ext cx="978408" cy="484632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</a:rPr>
              <a:t>The Gaussian Random Variable</a:t>
            </a:r>
            <a:endParaRPr lang="en-US" sz="3200" dirty="0" smtClean="0">
              <a:latin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245689"/>
              </p:ext>
            </p:extLst>
          </p:nvPr>
        </p:nvGraphicFramePr>
        <p:xfrm>
          <a:off x="796387" y="1371600"/>
          <a:ext cx="38020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Equation" r:id="rId3" imgW="3809880" imgH="888840" progId="Equation.DSMT4">
                  <p:embed/>
                </p:oleObj>
              </mc:Choice>
              <mc:Fallback>
                <p:oleObj name="Equation" r:id="rId3" imgW="38098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387" y="1371600"/>
                        <a:ext cx="380206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Drawing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795" y="2590800"/>
            <a:ext cx="4419600" cy="2478087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48892"/>
              </p:ext>
            </p:extLst>
          </p:nvPr>
        </p:nvGraphicFramePr>
        <p:xfrm>
          <a:off x="5264150" y="1524000"/>
          <a:ext cx="19018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Equation" r:id="rId6" imgW="1904760" imgH="419040" progId="Equation.DSMT4">
                  <p:embed/>
                </p:oleObj>
              </mc:Choice>
              <mc:Fallback>
                <p:oleObj name="Equation" r:id="rId6" imgW="19047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1524000"/>
                        <a:ext cx="1901825" cy="4175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5493544" cy="3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236369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380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4928" y="5859781"/>
            <a:ext cx="8643882" cy="820419"/>
            <a:chOff x="114928" y="5859781"/>
            <a:chExt cx="8643882" cy="820419"/>
          </a:xfrm>
        </p:grpSpPr>
        <p:grpSp>
          <p:nvGrpSpPr>
            <p:cNvPr id="3" name="Group 2"/>
            <p:cNvGrpSpPr/>
            <p:nvPr/>
          </p:nvGrpSpPr>
          <p:grpSpPr>
            <a:xfrm>
              <a:off x="114928" y="5859781"/>
              <a:ext cx="8643882" cy="293370"/>
              <a:chOff x="97925" y="6019801"/>
              <a:chExt cx="8643882" cy="293370"/>
            </a:xfrm>
          </p:grpSpPr>
          <p:pic>
            <p:nvPicPr>
              <p:cNvPr id="1638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25" y="6019801"/>
                <a:ext cx="4160520" cy="293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4584" y="6019801"/>
                <a:ext cx="4447223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656663"/>
                </p:ext>
              </p:extLst>
            </p:nvPr>
          </p:nvGraphicFramePr>
          <p:xfrm>
            <a:off x="228600" y="6400800"/>
            <a:ext cx="23177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" name="Equation" r:id="rId8" imgW="2323800" imgH="279360" progId="Equation.DSMT4">
                    <p:embed/>
                  </p:oleObj>
                </mc:Choice>
                <mc:Fallback>
                  <p:oleObj name="Equation" r:id="rId8" imgW="2323800" imgH="27936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6400800"/>
                          <a:ext cx="2317750" cy="279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95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336631" cy="463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265069" cy="39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322344" cy="49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1910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87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28800"/>
            <a:ext cx="30575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4" y="4724400"/>
            <a:ext cx="29908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622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082746"/>
            <a:ext cx="5495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" y="5867400"/>
            <a:ext cx="5086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36644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534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Density Function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We define the derivative of the distribution function </a:t>
            </a:r>
            <a:r>
              <a:rPr lang="en-US" sz="2400" i="1" dirty="0" smtClean="0">
                <a:latin typeface="Times New Roman" pitchFamily="18" charset="0"/>
              </a:rPr>
              <a:t>F</a:t>
            </a:r>
            <a:r>
              <a:rPr lang="en-US" sz="2400" i="1" baseline="-25000" dirty="0" smtClean="0">
                <a:latin typeface="Times New Roman" pitchFamily="18" charset="0"/>
              </a:rPr>
              <a:t>X</a:t>
            </a:r>
            <a:r>
              <a:rPr lang="en-US" sz="2400" i="1" dirty="0" smtClean="0">
                <a:latin typeface="Times New Roman" pitchFamily="18" charset="0"/>
              </a:rPr>
              <a:t>(x)</a:t>
            </a:r>
            <a:r>
              <a:rPr lang="en-US" sz="2400" dirty="0" smtClean="0">
                <a:latin typeface="Times New Roman" pitchFamily="18" charset="0"/>
              </a:rPr>
              <a:t> as the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probability density function </a:t>
            </a:r>
            <a:r>
              <a:rPr lang="en-US" sz="2400" i="1" dirty="0" err="1" smtClean="0">
                <a:latin typeface="Times New Roman" pitchFamily="18" charset="0"/>
              </a:rPr>
              <a:t>f</a:t>
            </a:r>
            <a:r>
              <a:rPr lang="en-US" sz="2400" i="1" baseline="-25000" dirty="0" err="1" smtClean="0">
                <a:latin typeface="Times New Roman" pitchFamily="18" charset="0"/>
              </a:rPr>
              <a:t>X</a:t>
            </a:r>
            <a:r>
              <a:rPr lang="en-US" sz="2400" i="1" dirty="0" smtClean="0">
                <a:latin typeface="Times New Roman" pitchFamily="18" charset="0"/>
              </a:rPr>
              <a:t>(x).</a:t>
            </a:r>
          </a:p>
          <a:p>
            <a:pPr lvl="1" eaLnBrk="1" hangingPunct="1"/>
            <a:endParaRPr lang="en-US" sz="2400" i="1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i="1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14400" y="2057400"/>
            <a:ext cx="8021638" cy="792163"/>
            <a:chOff x="914400" y="2057400"/>
            <a:chExt cx="8021638" cy="792163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77186"/>
                </p:ext>
              </p:extLst>
            </p:nvPr>
          </p:nvGraphicFramePr>
          <p:xfrm>
            <a:off x="914400" y="2057400"/>
            <a:ext cx="2214563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1" name="Equation" r:id="rId4" imgW="2209680" imgH="736560" progId="Equation.DSMT4">
                    <p:embed/>
                  </p:oleObj>
                </mc:Choice>
                <mc:Fallback>
                  <p:oleObj name="Equation" r:id="rId4" imgW="220968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057400"/>
                          <a:ext cx="2214563" cy="733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823602"/>
                </p:ext>
              </p:extLst>
            </p:nvPr>
          </p:nvGraphicFramePr>
          <p:xfrm>
            <a:off x="6324600" y="2057400"/>
            <a:ext cx="2611438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2" name="Equation" r:id="rId6" imgW="2616120" imgH="787320" progId="Equation.DSMT4">
                    <p:embed/>
                  </p:oleObj>
                </mc:Choice>
                <mc:Fallback>
                  <p:oleObj name="Equation" r:id="rId6" imgW="2616120" imgH="787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2057400"/>
                          <a:ext cx="2611438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6" name="Object 8"/>
            <p:cNvGraphicFramePr>
              <a:graphicFrameLocks noGrp="1" noChangeAspect="1"/>
            </p:cNvGraphicFramePr>
            <p:nvPr>
              <p:ph sz="quarter" idx="3"/>
              <p:extLst>
                <p:ext uri="{D42A27DB-BD31-4B8C-83A1-F6EECF244321}">
                  <p14:modId xmlns:p14="http://schemas.microsoft.com/office/powerpoint/2010/main" val="2357869145"/>
                </p:ext>
              </p:extLst>
            </p:nvPr>
          </p:nvGraphicFramePr>
          <p:xfrm>
            <a:off x="3276600" y="2133600"/>
            <a:ext cx="2830513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3" name="Equation" r:id="rId8" imgW="3543120" imgH="812520" progId="Equation.DSMT4">
                    <p:embed/>
                  </p:oleObj>
                </mc:Choice>
                <mc:Fallback>
                  <p:oleObj name="Equation" r:id="rId8" imgW="3543120" imgH="812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2133600"/>
                          <a:ext cx="2830513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9" descr="Drawing10c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505200"/>
            <a:ext cx="5791200" cy="2301875"/>
          </a:xfrm>
          <a:noFill/>
        </p:spPr>
      </p:pic>
    </p:spTree>
    <p:extLst>
      <p:ext uri="{BB962C8B-B14F-4D97-AF65-F5344CB8AC3E}">
        <p14:creationId xmlns:p14="http://schemas.microsoft.com/office/powerpoint/2010/main" val="18836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6950869" cy="53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1" y="115245"/>
            <a:ext cx="5355431" cy="44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6073616" cy="175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3" y="761999"/>
            <a:ext cx="56578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8" y="1600200"/>
            <a:ext cx="565785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5736431" cy="14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00650"/>
            <a:ext cx="3750469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81" y="228600"/>
            <a:ext cx="2407444" cy="3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31606"/>
            <a:ext cx="526494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41861"/>
              </p:ext>
            </p:extLst>
          </p:nvPr>
        </p:nvGraphicFramePr>
        <p:xfrm>
          <a:off x="5124449" y="5791200"/>
          <a:ext cx="2900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9" imgW="2895600" imgH="914400" progId="Equation.DSMT4">
                  <p:embed/>
                </p:oleObj>
              </mc:Choice>
              <mc:Fallback>
                <p:oleObj name="Equation" r:id="rId9" imgW="289560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49" y="5791200"/>
                        <a:ext cx="29003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8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2707481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1"/>
            <a:ext cx="1778794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2600"/>
            <a:ext cx="3529013" cy="30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24187"/>
            <a:ext cx="1478756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02" y="1600200"/>
            <a:ext cx="36433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" y="5212556"/>
            <a:ext cx="572214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3" y="5462587"/>
            <a:ext cx="19431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2235994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10313"/>
            <a:ext cx="1535906" cy="3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60" y="6299648"/>
            <a:ext cx="11144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992306"/>
              </p:ext>
            </p:extLst>
          </p:nvPr>
        </p:nvGraphicFramePr>
        <p:xfrm>
          <a:off x="228600" y="4648200"/>
          <a:ext cx="3860640" cy="27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4" imgW="4825800" imgH="342720" progId="Equation.DSMT4">
                  <p:embed/>
                </p:oleObj>
              </mc:Choice>
              <mc:Fallback>
                <p:oleObj name="Equation" r:id="rId4" imgW="482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3860640" cy="27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8" descr="Drawing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953000"/>
            <a:ext cx="4663440" cy="1630680"/>
          </a:xfrm>
          <a:noFill/>
        </p:spPr>
      </p:pic>
      <p:graphicFrame>
        <p:nvGraphicFramePr>
          <p:cNvPr id="184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58985"/>
              </p:ext>
            </p:extLst>
          </p:nvPr>
        </p:nvGraphicFramePr>
        <p:xfrm>
          <a:off x="1447800" y="304800"/>
          <a:ext cx="6495660" cy="44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7" imgW="4330440" imgH="2946240" progId="Equation.DSMT4">
                  <p:embed/>
                </p:oleObj>
              </mc:Choice>
              <mc:Fallback>
                <p:oleObj name="Equation" r:id="rId7" imgW="4330440" imgH="294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"/>
                        <a:ext cx="6495660" cy="441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7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484783"/>
              </p:ext>
            </p:extLst>
          </p:nvPr>
        </p:nvGraphicFramePr>
        <p:xfrm>
          <a:off x="304800" y="2667000"/>
          <a:ext cx="7716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4" imgW="7696080" imgH="863280" progId="Equation.DSMT4">
                  <p:embed/>
                </p:oleObj>
              </mc:Choice>
              <mc:Fallback>
                <p:oleObj name="Equation" r:id="rId4" imgW="7696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77168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83563"/>
              </p:ext>
            </p:extLst>
          </p:nvPr>
        </p:nvGraphicFramePr>
        <p:xfrm>
          <a:off x="228600" y="4114800"/>
          <a:ext cx="6862763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6" imgW="6895800" imgH="2070000" progId="Equation.DSMT4">
                  <p:embed/>
                </p:oleObj>
              </mc:Choice>
              <mc:Fallback>
                <p:oleObj name="Equation" r:id="rId6" imgW="6895800" imgH="20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6862763" cy="205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403475" y="3567113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>
                <a:latin typeface="Arial" charset="0"/>
                <a:cs typeface="Times New Roman" pitchFamily="18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53021"/>
              </p:ext>
            </p:extLst>
          </p:nvPr>
        </p:nvGraphicFramePr>
        <p:xfrm>
          <a:off x="381000" y="381000"/>
          <a:ext cx="6210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8" imgW="6197400" imgH="1688760" progId="Equation.DSMT4">
                  <p:embed/>
                </p:oleObj>
              </mc:Choice>
              <mc:Fallback>
                <p:oleObj name="Equation" r:id="rId8" imgW="6197400" imgH="1688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62103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20567"/>
              </p:ext>
            </p:extLst>
          </p:nvPr>
        </p:nvGraphicFramePr>
        <p:xfrm>
          <a:off x="685800" y="1219200"/>
          <a:ext cx="58039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Equation" r:id="rId4" imgW="5803560" imgH="3238200" progId="Equation.DSMT4">
                  <p:embed/>
                </p:oleObj>
              </mc:Choice>
              <mc:Fallback>
                <p:oleObj name="Equation" r:id="rId4" imgW="5803560" imgH="32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5803900" cy="326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09622"/>
              </p:ext>
            </p:extLst>
          </p:nvPr>
        </p:nvGraphicFramePr>
        <p:xfrm>
          <a:off x="914400" y="839788"/>
          <a:ext cx="3763963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4" imgW="3771720" imgH="1625400" progId="Equation.DSMT4">
                  <p:embed/>
                </p:oleObj>
              </mc:Choice>
              <mc:Fallback>
                <p:oleObj name="Equation" r:id="rId4" imgW="377172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9788"/>
                        <a:ext cx="3763963" cy="161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23612"/>
              </p:ext>
            </p:extLst>
          </p:nvPr>
        </p:nvGraphicFramePr>
        <p:xfrm>
          <a:off x="457200" y="3048000"/>
          <a:ext cx="50419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6" imgW="5041800" imgH="3377880" progId="Equation.DSMT4">
                  <p:embed/>
                </p:oleObj>
              </mc:Choice>
              <mc:Fallback>
                <p:oleObj name="Equation" r:id="rId6" imgW="5041800" imgH="3377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50419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0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26629"/>
              </p:ext>
            </p:extLst>
          </p:nvPr>
        </p:nvGraphicFramePr>
        <p:xfrm>
          <a:off x="533400" y="1066800"/>
          <a:ext cx="391160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3" imgW="3911600" imgH="1320800" progId="Equation.DSMT4">
                  <p:embed/>
                </p:oleObj>
              </mc:Choice>
              <mc:Fallback>
                <p:oleObj name="Equation" r:id="rId3" imgW="3911600" imgH="1320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391160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4572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583708"/>
              </p:ext>
            </p:extLst>
          </p:nvPr>
        </p:nvGraphicFramePr>
        <p:xfrm>
          <a:off x="5486400" y="4648200"/>
          <a:ext cx="30908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6" imgW="3086100" imgH="381000" progId="Equation.DSMT4">
                  <p:embed/>
                </p:oleObj>
              </mc:Choice>
              <mc:Fallback>
                <p:oleObj name="Equation" r:id="rId6" imgW="3086100" imgH="38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30908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04800" y="501134"/>
            <a:ext cx="5743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The conditional density function derives from the derivative</a:t>
            </a:r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609600" y="1752600"/>
          <a:ext cx="36353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4" imgW="3632040" imgH="736560" progId="Equation.DSMT4">
                  <p:embed/>
                </p:oleObj>
              </mc:Choice>
              <mc:Fallback>
                <p:oleObj name="Equation" r:id="rId4" imgW="3632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363537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8" name="Picture 6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29025"/>
            <a:ext cx="5638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457200" y="4876800"/>
          <a:ext cx="3052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7" imgW="3047760" imgH="380880" progId="Equation.DSMT4">
                  <p:embed/>
                </p:oleObj>
              </mc:Choice>
              <mc:Fallback>
                <p:oleObj name="Equation" r:id="rId7" imgW="3047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30527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4572000" y="1371600"/>
          <a:ext cx="4191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Equation" r:id="rId9" imgW="4190760" imgH="1498320" progId="Equation.DSMT4">
                  <p:embed/>
                </p:oleObj>
              </mc:Choice>
              <mc:Fallback>
                <p:oleObj name="Equation" r:id="rId9" imgW="4190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1600"/>
                        <a:ext cx="41910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3168134"/>
            <a:ext cx="4416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Similarly for the conditional density function </a:t>
            </a:r>
          </a:p>
        </p:txBody>
      </p:sp>
    </p:spTree>
    <p:extLst>
      <p:ext uri="{BB962C8B-B14F-4D97-AF65-F5344CB8AC3E}">
        <p14:creationId xmlns:p14="http://schemas.microsoft.com/office/powerpoint/2010/main" val="30352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11268"/>
              </p:ext>
            </p:extLst>
          </p:nvPr>
        </p:nvGraphicFramePr>
        <p:xfrm>
          <a:off x="609600" y="685800"/>
          <a:ext cx="4597400" cy="369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3" imgW="4597200" imgH="3746160" progId="Equation.DSMT4">
                  <p:embed/>
                </p:oleObj>
              </mc:Choice>
              <mc:Fallback>
                <p:oleObj name="Equation" r:id="rId3" imgW="4597200" imgH="3746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4597400" cy="3698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zh-CN" b="1">
                <a:ea typeface="宋体" charset="-122"/>
                <a:cs typeface="Times New Roman" pitchFamily="18" charset="0"/>
              </a:rPr>
              <a:t>Example 8</a:t>
            </a:r>
            <a:r>
              <a:rPr lang="en-US" altLang="zh-CN" b="1">
                <a:latin typeface="Arial" charset="0"/>
                <a:ea typeface="宋体" charset="-122"/>
                <a:cs typeface="Times New Roman" pitchFamily="18" charset="0"/>
              </a:rPr>
              <a:t>   </a:t>
            </a:r>
            <a:r>
              <a:rPr lang="en-US" altLang="zh-CN">
                <a:ea typeface="宋体" charset="-122"/>
                <a:cs typeface="Times New Roman" pitchFamily="18" charset="0"/>
              </a:rPr>
              <a:t>Let  X  be a random variable with an exponential   </a:t>
            </a:r>
          </a:p>
          <a:p>
            <a:pPr algn="l" eaLnBrk="1" hangingPunct="1"/>
            <a:r>
              <a:rPr lang="en-US" altLang="zh-CN">
                <a:ea typeface="宋体" charset="-122"/>
                <a:cs typeface="Times New Roman" pitchFamily="18" charset="0"/>
              </a:rPr>
              <a:t>                      probability density function given as</a:t>
            </a:r>
            <a:endParaRPr lang="en-US">
              <a:ea typeface="宋体" charset="-122"/>
              <a:cs typeface="Times New Roman" pitchFamily="18" charset="0"/>
            </a:endParaRPr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895276"/>
              </p:ext>
            </p:extLst>
          </p:nvPr>
        </p:nvGraphicFramePr>
        <p:xfrm>
          <a:off x="3048000" y="1371600"/>
          <a:ext cx="2781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Equation" r:id="rId4" imgW="2781000" imgH="1041120" progId="Equation.DSMT4">
                  <p:embed/>
                </p:oleObj>
              </mc:Choice>
              <mc:Fallback>
                <p:oleObj name="Equation" r:id="rId4" imgW="27810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781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304800" y="3276600"/>
          <a:ext cx="586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Equation" r:id="rId6" imgW="5867280" imgH="1600200" progId="Equation.DSMT4">
                  <p:embed/>
                </p:oleObj>
              </mc:Choice>
              <mc:Fallback>
                <p:oleObj name="Equation" r:id="rId6" imgW="58672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58674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6477000" y="3429000"/>
          <a:ext cx="2374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8" imgW="2374560" imgH="1320480" progId="Equation.DSMT4">
                  <p:embed/>
                </p:oleObj>
              </mc:Choice>
              <mc:Fallback>
                <p:oleObj name="Equation" r:id="rId8" imgW="23745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29000"/>
                        <a:ext cx="23749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488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Find the probability P( X &lt; 1 | 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≤ 2</a:t>
            </a:r>
            <a:r>
              <a:rPr lang="en-US"/>
              <a:t> ) </a:t>
            </a:r>
          </a:p>
        </p:txBody>
      </p:sp>
      <p:graphicFrame>
        <p:nvGraphicFramePr>
          <p:cNvPr id="154640" name="Object 16"/>
          <p:cNvGraphicFramePr>
            <a:graphicFrameLocks noChangeAspect="1"/>
          </p:cNvGraphicFramePr>
          <p:nvPr/>
        </p:nvGraphicFramePr>
        <p:xfrm>
          <a:off x="6477000" y="4857750"/>
          <a:ext cx="2224088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Visio" r:id="rId10" imgW="4599813" imgH="3742538" progId="Visio.Drawing.11">
                  <p:embed/>
                </p:oleObj>
              </mc:Choice>
              <mc:Fallback>
                <p:oleObj name="Visio" r:id="rId10" imgW="4599813" imgH="37425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57750"/>
                        <a:ext cx="2224088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762000" y="3200400"/>
          <a:ext cx="445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" name="Equation" r:id="rId4" imgW="4457520" imgH="685800" progId="Equation.DSMT4">
                  <p:embed/>
                </p:oleObj>
              </mc:Choice>
              <mc:Fallback>
                <p:oleObj name="Equation" r:id="rId4" imgW="4457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4457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2819400" y="3886200"/>
          <a:ext cx="134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" name="Equation" r:id="rId6" imgW="1346040" imgH="965160" progId="Equation.DSMT4">
                  <p:embed/>
                </p:oleObj>
              </mc:Choice>
              <mc:Fallback>
                <p:oleObj name="Equation" r:id="rId6" imgW="13460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346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4267200" y="4191000"/>
          <a:ext cx="1028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" name="Equation" r:id="rId8" imgW="1028520" imgH="622080" progId="Equation.DSMT4">
                  <p:embed/>
                </p:oleObj>
              </mc:Choice>
              <mc:Fallback>
                <p:oleObj name="Equation" r:id="rId8" imgW="10285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91000"/>
                        <a:ext cx="1028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5410200" y="43434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1" name="Equation" r:id="rId10" imgW="1155600" imgH="279360" progId="Equation.DSMT4">
                  <p:embed/>
                </p:oleObj>
              </mc:Choice>
              <mc:Fallback>
                <p:oleObj name="Equation" r:id="rId10" imgW="1155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8" name="Object 10"/>
          <p:cNvGraphicFramePr>
            <a:graphicFrameLocks noChangeAspect="1"/>
          </p:cNvGraphicFramePr>
          <p:nvPr/>
        </p:nvGraphicFramePr>
        <p:xfrm>
          <a:off x="5181600" y="3200400"/>
          <a:ext cx="1511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" name="Equation" r:id="rId12" imgW="1511280" imgH="685800" progId="Equation.DSMT4">
                  <p:embed/>
                </p:oleObj>
              </mc:Choice>
              <mc:Fallback>
                <p:oleObj name="Equation" r:id="rId12" imgW="1511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511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0" name="Object 12"/>
          <p:cNvGraphicFramePr>
            <a:graphicFrameLocks noChangeAspect="1"/>
          </p:cNvGraphicFramePr>
          <p:nvPr/>
        </p:nvGraphicFramePr>
        <p:xfrm>
          <a:off x="2133600" y="152400"/>
          <a:ext cx="3200400" cy="25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" name="Visio" r:id="rId14" imgW="4732401" imgH="3799332" progId="Visio.Drawing.11">
                  <p:embed/>
                </p:oleObj>
              </mc:Choice>
              <mc:Fallback>
                <p:oleObj name="Visio" r:id="rId14" imgW="4732401" imgH="37993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"/>
                        <a:ext cx="3200400" cy="256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838200"/>
            <a:ext cx="838200" cy="1676400"/>
            <a:chOff x="4656" y="2928"/>
            <a:chExt cx="528" cy="1056"/>
          </a:xfrm>
        </p:grpSpPr>
        <p:sp>
          <p:nvSpPr>
            <p:cNvPr id="29705" name="Line 14"/>
            <p:cNvSpPr>
              <a:spLocks noChangeShapeType="1"/>
            </p:cNvSpPr>
            <p:nvPr/>
          </p:nvSpPr>
          <p:spPr bwMode="auto">
            <a:xfrm>
              <a:off x="4656" y="2928"/>
              <a:ext cx="0" cy="10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4704" y="302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752" y="3072"/>
              <a:ext cx="0" cy="9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7"/>
            <p:cNvSpPr>
              <a:spLocks noChangeShapeType="1"/>
            </p:cNvSpPr>
            <p:nvPr/>
          </p:nvSpPr>
          <p:spPr bwMode="auto">
            <a:xfrm>
              <a:off x="4800" y="3120"/>
              <a:ext cx="0" cy="8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4848" y="3168"/>
              <a:ext cx="0" cy="8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4896" y="3264"/>
              <a:ext cx="0" cy="7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0"/>
            <p:cNvSpPr>
              <a:spLocks noChangeShapeType="1"/>
            </p:cNvSpPr>
            <p:nvPr/>
          </p:nvSpPr>
          <p:spPr bwMode="auto">
            <a:xfrm>
              <a:off x="4944" y="3312"/>
              <a:ext cx="0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1"/>
            <p:cNvSpPr>
              <a:spLocks noChangeShapeType="1"/>
            </p:cNvSpPr>
            <p:nvPr/>
          </p:nvSpPr>
          <p:spPr bwMode="auto">
            <a:xfrm>
              <a:off x="4992" y="3360"/>
              <a:ext cx="0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2"/>
            <p:cNvSpPr>
              <a:spLocks noChangeShapeType="1"/>
            </p:cNvSpPr>
            <p:nvPr/>
          </p:nvSpPr>
          <p:spPr bwMode="auto">
            <a:xfrm>
              <a:off x="5040" y="345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3"/>
            <p:cNvSpPr>
              <a:spLocks noChangeShapeType="1"/>
            </p:cNvSpPr>
            <p:nvPr/>
          </p:nvSpPr>
          <p:spPr bwMode="auto">
            <a:xfrm>
              <a:off x="5088" y="345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4"/>
            <p:cNvSpPr>
              <a:spLocks noChangeShapeType="1"/>
            </p:cNvSpPr>
            <p:nvPr/>
          </p:nvSpPr>
          <p:spPr bwMode="auto">
            <a:xfrm>
              <a:off x="5136" y="3504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5"/>
            <p:cNvSpPr>
              <a:spLocks noChangeShapeType="1"/>
            </p:cNvSpPr>
            <p:nvPr/>
          </p:nvSpPr>
          <p:spPr bwMode="auto">
            <a:xfrm>
              <a:off x="5184" y="3552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7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19200" y="381000"/>
            <a:ext cx="5973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Ch3   Operations on one random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variable-Expectation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68693"/>
              </p:ext>
            </p:extLst>
          </p:nvPr>
        </p:nvGraphicFramePr>
        <p:xfrm>
          <a:off x="381000" y="1981200"/>
          <a:ext cx="74882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Equation" r:id="rId3" imgW="9359640" imgH="1968480" progId="Equation.DSMT4">
                  <p:embed/>
                </p:oleObj>
              </mc:Choice>
              <mc:Fallback>
                <p:oleObj name="Equation" r:id="rId3" imgW="93596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74882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04003"/>
              </p:ext>
            </p:extLst>
          </p:nvPr>
        </p:nvGraphicFramePr>
        <p:xfrm>
          <a:off x="381000" y="4114800"/>
          <a:ext cx="5242464" cy="15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" name="Equation" r:id="rId5" imgW="6553080" imgH="1917360" progId="Equation.DSMT4">
                  <p:embed/>
                </p:oleObj>
              </mc:Choice>
              <mc:Fallback>
                <p:oleObj name="Equation" r:id="rId5" imgW="6553080" imgH="1917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5242464" cy="15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05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12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847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52800" y="3886200"/>
            <a:ext cx="3790950" cy="2590800"/>
            <a:chOff x="3352800" y="3886200"/>
            <a:chExt cx="3790950" cy="2590800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86200"/>
              <a:ext cx="33147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343400"/>
              <a:ext cx="32861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334000"/>
              <a:ext cx="32575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6096000"/>
              <a:ext cx="37909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800600"/>
              <a:ext cx="32575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7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196334"/>
            <a:ext cx="2589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Conditional Expectation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805934"/>
            <a:ext cx="5840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define the conditional density function for a given  event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81000" y="1524000"/>
          <a:ext cx="175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6" name="Equation" r:id="rId3" imgW="1752600" imgH="342900" progId="Equation.DSMT4">
                  <p:embed/>
                </p:oleObj>
              </mc:Choice>
              <mc:Fallback>
                <p:oleObj name="Equation" r:id="rId3" imgW="175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175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2438400" y="1752600"/>
          <a:ext cx="455930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7" name="Equation" r:id="rId5" imgW="4559300" imgH="1498600" progId="Equation.DSMT4">
                  <p:embed/>
                </p:oleObj>
              </mc:Choice>
              <mc:Fallback>
                <p:oleObj name="Equation" r:id="rId5" imgW="4559300" imgH="14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55930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3472934"/>
            <a:ext cx="5846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now define the conditional expectation in similar manner </a:t>
            </a: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04800" y="4038600"/>
          <a:ext cx="7327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Equation" r:id="rId7" imgW="7327900" imgH="914400" progId="Equation.DSMT4">
                  <p:embed/>
                </p:oleObj>
              </mc:Choice>
              <mc:Fallback>
                <p:oleObj name="Equation" r:id="rId7" imgW="73279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7327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990600" y="5181600"/>
          <a:ext cx="4343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Equation" r:id="rId9" imgW="4343400" imgH="1346200" progId="Equation.DSMT4">
                  <p:embed/>
                </p:oleObj>
              </mc:Choice>
              <mc:Fallback>
                <p:oleObj name="Equation" r:id="rId9" imgW="43434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4343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669"/>
              </p:ext>
            </p:extLst>
          </p:nvPr>
        </p:nvGraphicFramePr>
        <p:xfrm>
          <a:off x="5715000" y="5029200"/>
          <a:ext cx="19558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0" name="Equation" r:id="rId11" imgW="1955800" imgH="1562100" progId="Equation.DSMT4">
                  <p:embed/>
                </p:oleObj>
              </mc:Choice>
              <mc:Fallback>
                <p:oleObj name="Equation" r:id="rId11" imgW="1955800" imgH="156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29200"/>
                        <a:ext cx="1955800" cy="1562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9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97225" y="146050"/>
            <a:ext cx="188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Moments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56470"/>
              </p:ext>
            </p:extLst>
          </p:nvPr>
        </p:nvGraphicFramePr>
        <p:xfrm>
          <a:off x="304800" y="1219200"/>
          <a:ext cx="50498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" name="Equation" r:id="rId3" imgW="5041800" imgH="1041120" progId="Equation.DSMT4">
                  <p:embed/>
                </p:oleObj>
              </mc:Choice>
              <mc:Fallback>
                <p:oleObj name="Equation" r:id="rId3" imgW="50418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50498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57938"/>
              </p:ext>
            </p:extLst>
          </p:nvPr>
        </p:nvGraphicFramePr>
        <p:xfrm>
          <a:off x="381000" y="2678112"/>
          <a:ext cx="68500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4" name="Equation" r:id="rId5" imgW="6933960" imgH="1091880" progId="Equation.DSMT4">
                  <p:embed/>
                </p:oleObj>
              </mc:Choice>
              <mc:Fallback>
                <p:oleObj name="Equation" r:id="rId5" imgW="6933960" imgH="1091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78112"/>
                        <a:ext cx="68500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86048"/>
              </p:ext>
            </p:extLst>
          </p:nvPr>
        </p:nvGraphicFramePr>
        <p:xfrm>
          <a:off x="304800" y="4191000"/>
          <a:ext cx="73437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5" name="Equation" r:id="rId7" imgW="7340600" imgH="596900" progId="Equation.DSMT4">
                  <p:embed/>
                </p:oleObj>
              </mc:Choice>
              <mc:Fallback>
                <p:oleObj name="Equation" r:id="rId7" imgW="7340600" imgH="596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73437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21813"/>
              </p:ext>
            </p:extLst>
          </p:nvPr>
        </p:nvGraphicFramePr>
        <p:xfrm>
          <a:off x="323850" y="5181600"/>
          <a:ext cx="77676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6" name="Equation" r:id="rId9" imgW="7772400" imgH="1091880" progId="Equation.DSMT4">
                  <p:embed/>
                </p:oleObj>
              </mc:Choice>
              <mc:Fallback>
                <p:oleObj name="Equation" r:id="rId9" imgW="777240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81600"/>
                        <a:ext cx="77676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2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36343"/>
              </p:ext>
            </p:extLst>
          </p:nvPr>
        </p:nvGraphicFramePr>
        <p:xfrm>
          <a:off x="368643" y="1981200"/>
          <a:ext cx="853821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Equation" r:id="rId3" imgW="9486900" imgH="1143000" progId="Equation.DSMT4">
                  <p:embed/>
                </p:oleObj>
              </mc:Choice>
              <mc:Fallback>
                <p:oleObj name="Equation" r:id="rId3" imgW="94869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43" y="1981200"/>
                        <a:ext cx="853821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7168"/>
              </p:ext>
            </p:extLst>
          </p:nvPr>
        </p:nvGraphicFramePr>
        <p:xfrm>
          <a:off x="533400" y="3352800"/>
          <a:ext cx="58388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" name="Equation" r:id="rId5" imgW="5841720" imgH="1638000" progId="Equation.DSMT4">
                  <p:embed/>
                </p:oleObj>
              </mc:Choice>
              <mc:Fallback>
                <p:oleObj name="Equation" r:id="rId5" imgW="584172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58388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40169"/>
              </p:ext>
            </p:extLst>
          </p:nvPr>
        </p:nvGraphicFramePr>
        <p:xfrm>
          <a:off x="1295400" y="685800"/>
          <a:ext cx="52292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0" name="Equation" r:id="rId7" imgW="5232240" imgH="596880" progId="Equation.DSMT4">
                  <p:embed/>
                </p:oleObj>
              </mc:Choice>
              <mc:Fallback>
                <p:oleObj name="Equation" r:id="rId7" imgW="5232240" imgH="596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52292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0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-1970088" y="3602038"/>
            <a:ext cx="347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latin typeface="Arial" charset="0"/>
                <a:cs typeface="Times New Roman" pitchFamily="18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3197225" y="146050"/>
            <a:ext cx="188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Moments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6388" y="838200"/>
            <a:ext cx="8501062" cy="3867150"/>
            <a:chOff x="306388" y="838200"/>
            <a:chExt cx="8501062" cy="386715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57766"/>
                </p:ext>
              </p:extLst>
            </p:nvPr>
          </p:nvGraphicFramePr>
          <p:xfrm>
            <a:off x="306388" y="1905000"/>
            <a:ext cx="3784600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48" name="Equation" r:id="rId3" imgW="3784600" imgH="787400" progId="Equation.DSMT4">
                    <p:embed/>
                  </p:oleObj>
                </mc:Choice>
                <mc:Fallback>
                  <p:oleObj name="Equation" r:id="rId3" imgW="3784600" imgH="787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1905000"/>
                          <a:ext cx="3784600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0" name="Rectangle 16"/>
            <p:cNvSpPr>
              <a:spLocks noChangeArrowheads="1"/>
            </p:cNvSpPr>
            <p:nvPr/>
          </p:nvSpPr>
          <p:spPr bwMode="auto">
            <a:xfrm>
              <a:off x="306388" y="914400"/>
              <a:ext cx="2995612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Moments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about the origin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1" name="Rectangle 17"/>
            <p:cNvSpPr>
              <a:spLocks noChangeArrowheads="1"/>
            </p:cNvSpPr>
            <p:nvPr/>
          </p:nvSpPr>
          <p:spPr bwMode="auto">
            <a:xfrm>
              <a:off x="5257800" y="838200"/>
              <a:ext cx="3417888" cy="708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Moments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about the mean 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called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central moments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234406"/>
                </p:ext>
              </p:extLst>
            </p:nvPr>
          </p:nvGraphicFramePr>
          <p:xfrm>
            <a:off x="308447" y="3690938"/>
            <a:ext cx="191928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49" name="Equation" r:id="rId5" imgW="1917700" imgH="431800" progId="Equation.DSMT4">
                    <p:embed/>
                  </p:oleObj>
                </mc:Choice>
                <mc:Fallback>
                  <p:oleObj name="Equation" r:id="rId5" imgW="19177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47" y="3690938"/>
                          <a:ext cx="1919288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6234884"/>
                </p:ext>
              </p:extLst>
            </p:nvPr>
          </p:nvGraphicFramePr>
          <p:xfrm>
            <a:off x="5659438" y="3505200"/>
            <a:ext cx="3148012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50" name="Equation" r:id="rId7" imgW="3149600" imgH="1193800" progId="Equation.DSMT4">
                    <p:embed/>
                  </p:oleObj>
                </mc:Choice>
                <mc:Fallback>
                  <p:oleObj name="Equation" r:id="rId7" imgW="3149600" imgH="119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9438" y="3505200"/>
                          <a:ext cx="3148012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35318"/>
                </p:ext>
              </p:extLst>
            </p:nvPr>
          </p:nvGraphicFramePr>
          <p:xfrm>
            <a:off x="306388" y="2876550"/>
            <a:ext cx="362902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51" name="Equation" r:id="rId9" imgW="3632200" imgH="596900" progId="Equation.DSMT4">
                    <p:embed/>
                  </p:oleObj>
                </mc:Choice>
                <mc:Fallback>
                  <p:oleObj name="Equation" r:id="rId9" imgW="36322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2876550"/>
                          <a:ext cx="3629025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442725"/>
                </p:ext>
              </p:extLst>
            </p:nvPr>
          </p:nvGraphicFramePr>
          <p:xfrm>
            <a:off x="5373688" y="1676400"/>
            <a:ext cx="3302000" cy="1404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52" name="Equation" r:id="rId11" imgW="3302000" imgH="1397000" progId="Equation.DSMT4">
                    <p:embed/>
                  </p:oleObj>
                </mc:Choice>
                <mc:Fallback>
                  <p:oleObj name="Equation" r:id="rId11" imgW="3302000" imgH="139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688" y="1676400"/>
                          <a:ext cx="3302000" cy="1404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528819"/>
              </p:ext>
            </p:extLst>
          </p:nvPr>
        </p:nvGraphicFramePr>
        <p:xfrm>
          <a:off x="33895" y="4572000"/>
          <a:ext cx="57832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3" name="Equation" r:id="rId13" imgW="5778360" imgH="1041120" progId="Equation.DSMT4">
                  <p:embed/>
                </p:oleObj>
              </mc:Choice>
              <mc:Fallback>
                <p:oleObj name="Equation" r:id="rId13" imgW="57783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5" y="4572000"/>
                        <a:ext cx="57832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86893"/>
              </p:ext>
            </p:extLst>
          </p:nvPr>
        </p:nvGraphicFramePr>
        <p:xfrm>
          <a:off x="76200" y="5867400"/>
          <a:ext cx="60499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4" name="Equation" r:id="rId15" imgW="6045120" imgH="888840" progId="Equation.DSMT4">
                  <p:embed/>
                </p:oleObj>
              </mc:Choice>
              <mc:Fallback>
                <p:oleObj name="Equation" r:id="rId15" imgW="604512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67400"/>
                        <a:ext cx="60499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5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0422"/>
              </p:ext>
            </p:extLst>
          </p:nvPr>
        </p:nvGraphicFramePr>
        <p:xfrm>
          <a:off x="152400" y="381000"/>
          <a:ext cx="62293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Equation" r:id="rId3" imgW="6222960" imgH="1625400" progId="Equation.DSMT4">
                  <p:embed/>
                </p:oleObj>
              </mc:Choice>
              <mc:Fallback>
                <p:oleObj name="Equation" r:id="rId3" imgW="6222960" imgH="1625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622935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78808"/>
              </p:ext>
            </p:extLst>
          </p:nvPr>
        </p:nvGraphicFramePr>
        <p:xfrm>
          <a:off x="533400" y="2832100"/>
          <a:ext cx="73406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Equation" r:id="rId5" imgW="7340400" imgH="1854000" progId="Equation.DSMT4">
                  <p:embed/>
                </p:oleObj>
              </mc:Choice>
              <mc:Fallback>
                <p:oleObj name="Equation" r:id="rId5" imgW="7340400" imgH="18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32100"/>
                        <a:ext cx="73406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9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304800"/>
            <a:ext cx="44958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3.3 Function that Give moments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4195"/>
              </p:ext>
            </p:extLst>
          </p:nvPr>
        </p:nvGraphicFramePr>
        <p:xfrm>
          <a:off x="1011238" y="1600200"/>
          <a:ext cx="26035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" name="Equation" r:id="rId3" imgW="2082600" imgH="622080" progId="Equation.DSMT4">
                  <p:embed/>
                </p:oleObj>
              </mc:Choice>
              <mc:Fallback>
                <p:oleObj name="Equation" r:id="rId3" imgW="2082600" imgH="6220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600200"/>
                        <a:ext cx="2603500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30542"/>
              </p:ext>
            </p:extLst>
          </p:nvPr>
        </p:nvGraphicFramePr>
        <p:xfrm>
          <a:off x="762000" y="3657600"/>
          <a:ext cx="282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Equation" r:id="rId5" imgW="2260600" imgH="381000" progId="Equation.DSMT4">
                  <p:embed/>
                </p:oleObj>
              </mc:Choice>
              <mc:Fallback>
                <p:oleObj name="Equation" r:id="rId5" imgW="2260600" imgH="38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2825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68841"/>
              </p:ext>
            </p:extLst>
          </p:nvPr>
        </p:nvGraphicFramePr>
        <p:xfrm>
          <a:off x="533400" y="2971800"/>
          <a:ext cx="473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Equation" r:id="rId7" imgW="3784600" imgH="317500" progId="Equation.DSMT4">
                  <p:embed/>
                </p:oleObj>
              </mc:Choice>
              <mc:Fallback>
                <p:oleObj name="Equation" r:id="rId7" imgW="3784600" imgH="3175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473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60919"/>
              </p:ext>
            </p:extLst>
          </p:nvPr>
        </p:nvGraphicFramePr>
        <p:xfrm>
          <a:off x="685800" y="4495800"/>
          <a:ext cx="4651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Equation" r:id="rId9" imgW="3721100" imgH="711200" progId="Equation.DSMT4">
                  <p:embed/>
                </p:oleObj>
              </mc:Choice>
              <mc:Fallback>
                <p:oleObj name="Equation" r:id="rId9" imgW="3721100" imgH="71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46513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4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6940"/>
              </p:ext>
            </p:extLst>
          </p:nvPr>
        </p:nvGraphicFramePr>
        <p:xfrm>
          <a:off x="335658" y="2628446"/>
          <a:ext cx="5122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3" imgW="5117760" imgH="863280" progId="Equation.DSMT4">
                  <p:embed/>
                </p:oleObj>
              </mc:Choice>
              <mc:Fallback>
                <p:oleObj name="Equation" r:id="rId3" imgW="51177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58" y="2628446"/>
                        <a:ext cx="51228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658" y="3810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is called the </a:t>
            </a:r>
            <a:r>
              <a:rPr lang="en-US" dirty="0">
                <a:solidFill>
                  <a:srgbClr val="3333FF"/>
                </a:solidFill>
              </a:rPr>
              <a:t>binomial density function</a:t>
            </a:r>
            <a:r>
              <a:rPr lang="en-US" dirty="0">
                <a:solidFill>
                  <a:srgbClr val="66FF33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67899" y="1489867"/>
            <a:ext cx="3352800" cy="1966913"/>
            <a:chOff x="5767899" y="1489867"/>
            <a:chExt cx="3352800" cy="1966913"/>
          </a:xfrm>
        </p:grpSpPr>
        <p:pic>
          <p:nvPicPr>
            <p:cNvPr id="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899" y="1489867"/>
              <a:ext cx="3352800" cy="196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60129"/>
                </p:ext>
              </p:extLst>
            </p:nvPr>
          </p:nvGraphicFramePr>
          <p:xfrm>
            <a:off x="6660888" y="1489868"/>
            <a:ext cx="19843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" name="Equation" r:id="rId6" imgW="1041120" imgH="190440" progId="Equation.DSMT4">
                    <p:embed/>
                  </p:oleObj>
                </mc:Choice>
                <mc:Fallback>
                  <p:oleObj name="Equation" r:id="rId6" imgW="1041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888" y="1489868"/>
                          <a:ext cx="1984375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04800" y="31513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u="sng" dirty="0">
                <a:solidFill>
                  <a:srgbClr val="3333FF"/>
                </a:solidFill>
              </a:rPr>
              <a:t>Binomial</a:t>
            </a:r>
          </a:p>
          <a:p>
            <a:pPr algn="l" eaLnBrk="1" hangingPunct="1"/>
            <a:r>
              <a:rPr lang="en-US" dirty="0"/>
              <a:t>Let </a:t>
            </a:r>
            <a:r>
              <a:rPr lang="en-US" i="1" dirty="0">
                <a:solidFill>
                  <a:srgbClr val="3333FF"/>
                </a:solidFill>
              </a:rPr>
              <a:t>0 &lt; p &lt; 1</a:t>
            </a:r>
            <a:r>
              <a:rPr lang="en-US" dirty="0"/>
              <a:t>,   </a:t>
            </a:r>
            <a:r>
              <a:rPr lang="en-US" i="1" dirty="0">
                <a:solidFill>
                  <a:srgbClr val="3333FF"/>
                </a:solidFill>
              </a:rPr>
              <a:t>N = 1, 2,...,</a:t>
            </a:r>
            <a:r>
              <a:rPr lang="en-US" dirty="0">
                <a:solidFill>
                  <a:srgbClr val="3333FF"/>
                </a:solidFill>
              </a:rPr>
              <a:t>   </a:t>
            </a:r>
            <a:r>
              <a:rPr lang="en-US" dirty="0"/>
              <a:t>then the function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47370"/>
              </p:ext>
            </p:extLst>
          </p:nvPr>
        </p:nvGraphicFramePr>
        <p:xfrm>
          <a:off x="457200" y="4495800"/>
          <a:ext cx="8245476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8" imgW="8229600" imgH="1320480" progId="Equation.DSMT4">
                  <p:embed/>
                </p:oleObj>
              </mc:Choice>
              <mc:Fallback>
                <p:oleObj name="Equation" r:id="rId8" imgW="822960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8245476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97715"/>
              </p:ext>
            </p:extLst>
          </p:nvPr>
        </p:nvGraphicFramePr>
        <p:xfrm>
          <a:off x="457200" y="1460772"/>
          <a:ext cx="3800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10" imgW="3797280" imgH="863280" progId="Equation.DSMT4">
                  <p:embed/>
                </p:oleObj>
              </mc:Choice>
              <mc:Fallback>
                <p:oleObj name="Equation" r:id="rId10" imgW="37972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60772"/>
                        <a:ext cx="38004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5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76200" y="228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b="1">
                <a:ea typeface="SimSun" pitchFamily="2" charset="-122"/>
                <a:cs typeface="Times New Roman" pitchFamily="18" charset="0"/>
              </a:rPr>
              <a:t>Example </a:t>
            </a:r>
            <a:r>
              <a:rPr lang="en-US" altLang="zh-CN">
                <a:ea typeface="SimSun" pitchFamily="2" charset="-122"/>
                <a:cs typeface="Times New Roman" pitchFamily="18" charset="0"/>
              </a:rPr>
              <a:t>Let  X  be a random variable with an exponential   </a:t>
            </a:r>
          </a:p>
          <a:p>
            <a:pPr eaLnBrk="1" hangingPunct="1"/>
            <a:r>
              <a:rPr lang="en-US" altLang="zh-CN">
                <a:ea typeface="SimSun" pitchFamily="2" charset="-122"/>
                <a:cs typeface="Times New Roman" pitchFamily="18" charset="0"/>
              </a:rPr>
              <a:t>                 probability density function given as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1447800" y="1481138"/>
          <a:ext cx="2781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0" name="Equation" r:id="rId3" imgW="2781300" imgH="1041400" progId="Equation.DSMT4">
                  <p:embed/>
                </p:oleObj>
              </mc:Choice>
              <mc:Fallback>
                <p:oleObj name="Equation" r:id="rId3" imgW="27813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1138"/>
                        <a:ext cx="2781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895600"/>
          <a:ext cx="2682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1" name="Equation" r:id="rId6" imgW="2146300" imgH="381000" progId="Equation.DSMT4">
                  <p:embed/>
                </p:oleObj>
              </mc:Choice>
              <mc:Fallback>
                <p:oleObj name="Equation" r:id="rId6" imgW="2146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2682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600" y="2895600"/>
          <a:ext cx="1301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2" name="Equation" r:id="rId8" imgW="1040948" imgH="380835" progId="Equation.DSMT4">
                  <p:embed/>
                </p:oleObj>
              </mc:Choice>
              <mc:Fallback>
                <p:oleObj name="Equation" r:id="rId8" imgW="104094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1301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86200" y="2971800"/>
          <a:ext cx="2857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3" name="Equation" r:id="rId10" imgW="228501" imgH="215806" progId="Equation.DSMT4">
                  <p:embed/>
                </p:oleObj>
              </mc:Choice>
              <mc:Fallback>
                <p:oleObj name="Equation" r:id="rId10" imgW="22850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285750" cy="269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" y="4114800"/>
          <a:ext cx="2571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4" name="Equation" r:id="rId12" imgW="2057400" imgH="381000" progId="Equation.DSMT4">
                  <p:embed/>
                </p:oleObj>
              </mc:Choice>
              <mc:Fallback>
                <p:oleObj name="Equation" r:id="rId12" imgW="2057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2571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35300" y="4191000"/>
          <a:ext cx="2476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5" name="Equation" r:id="rId14" imgW="1981200" imgH="279400" progId="Equation.DSMT4">
                  <p:embed/>
                </p:oleObj>
              </mc:Choice>
              <mc:Fallback>
                <p:oleObj name="Equation" r:id="rId14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191000"/>
                        <a:ext cx="24765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88000" y="4114800"/>
          <a:ext cx="1412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6" name="Equation" r:id="rId16" imgW="1129810" imgH="469696" progId="Equation.DSMT4">
                  <p:embed/>
                </p:oleObj>
              </mc:Choice>
              <mc:Fallback>
                <p:oleObj name="Equation" r:id="rId16" imgW="1129810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114800"/>
                        <a:ext cx="14128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2000" y="4114800"/>
          <a:ext cx="730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7" name="Equation" r:id="rId18" imgW="583947" imgH="418918" progId="Equation.DSMT4">
                  <p:embed/>
                </p:oleObj>
              </mc:Choice>
              <mc:Fallback>
                <p:oleObj name="Equation" r:id="rId18" imgW="5839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114800"/>
                        <a:ext cx="730250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4800" y="5029200"/>
          <a:ext cx="25558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8" name="Equation" r:id="rId20" imgW="2043813" imgH="545863" progId="Equation.DSMT4">
                  <p:embed/>
                </p:oleObj>
              </mc:Choice>
              <mc:Fallback>
                <p:oleObj name="Equation" r:id="rId20" imgW="2043813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25558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8600" y="5943600"/>
          <a:ext cx="23653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9" name="Equation" r:id="rId22" imgW="1892300" imgH="457200" progId="Equation.DSMT4">
                  <p:embed/>
                </p:oleObj>
              </mc:Choice>
              <mc:Fallback>
                <p:oleObj name="Equation" r:id="rId22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43600"/>
                        <a:ext cx="23653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47963" y="5943600"/>
          <a:ext cx="9207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name="Equation" r:id="rId24" imgW="736280" imgH="444307" progId="Equation.DSMT4">
                  <p:embed/>
                </p:oleObj>
              </mc:Choice>
              <mc:Fallback>
                <p:oleObj name="Equation" r:id="rId24" imgW="736280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943600"/>
                        <a:ext cx="9207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86200" y="5867400"/>
          <a:ext cx="2682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1" name="Equation" r:id="rId26" imgW="2146300" imgH="520700" progId="Equation.DSMT4">
                  <p:embed/>
                </p:oleObj>
              </mc:Choice>
              <mc:Fallback>
                <p:oleObj name="Equation" r:id="rId26" imgW="2146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867400"/>
                        <a:ext cx="26828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772400" y="6019800"/>
          <a:ext cx="2857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2" name="Equation" r:id="rId28" imgW="228501" imgH="215806" progId="Equation.DSMT4">
                  <p:embed/>
                </p:oleObj>
              </mc:Choice>
              <mc:Fallback>
                <p:oleObj name="Equation" r:id="rId28" imgW="22850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019800"/>
                        <a:ext cx="285750" cy="269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3625850"/>
            <a:ext cx="8461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cs typeface="Times New Roman" pitchFamily="18" charset="0"/>
              </a:rPr>
              <a:t>Now let us find the 1</a:t>
            </a:r>
            <a:r>
              <a:rPr lang="en-US" sz="2000" baseline="30000">
                <a:cs typeface="Times New Roman" pitchFamily="18" charset="0"/>
              </a:rPr>
              <a:t>st</a:t>
            </a:r>
            <a:r>
              <a:rPr lang="en-US" sz="2000">
                <a:cs typeface="Times New Roman" pitchFamily="18" charset="0"/>
              </a:rPr>
              <a:t> moment (expected value) using the characteristic function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05563" y="5867400"/>
          <a:ext cx="1666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3" name="Equation" r:id="rId29" imgW="1333500" imgH="520700" progId="Equation.DSMT4">
                  <p:embed/>
                </p:oleObj>
              </mc:Choice>
              <mc:Fallback>
                <p:oleObj name="Equation" r:id="rId29" imgW="1333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5867400"/>
                        <a:ext cx="16668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2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rawin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5638800" cy="169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3.4 Transformations of A Random Variable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45281"/>
              </p:ext>
            </p:extLst>
          </p:nvPr>
        </p:nvGraphicFramePr>
        <p:xfrm>
          <a:off x="1828800" y="5257800"/>
          <a:ext cx="3549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5" imgW="3543120" imgH="1117440" progId="Equation.DSMT4">
                  <p:embed/>
                </p:oleObj>
              </mc:Choice>
              <mc:Fallback>
                <p:oleObj name="Equation" r:id="rId5" imgW="354312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7800"/>
                        <a:ext cx="354965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447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438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95431"/>
              </p:ext>
            </p:extLst>
          </p:nvPr>
        </p:nvGraphicFramePr>
        <p:xfrm>
          <a:off x="3581400" y="3727278"/>
          <a:ext cx="54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Equation" r:id="rId9" imgW="545760" imgH="279360" progId="Equation.DSMT4">
                  <p:embed/>
                </p:oleObj>
              </mc:Choice>
              <mc:Fallback>
                <p:oleObj name="Equation" r:id="rId9" imgW="5457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27278"/>
                        <a:ext cx="546100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Nonmonotonic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Transformations of a Continuous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</a:t>
            </a:r>
          </a:p>
        </p:txBody>
      </p:sp>
      <p:pic>
        <p:nvPicPr>
          <p:cNvPr id="3" name="Picture 4" descr="pee60078_0304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2905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3589"/>
              </p:ext>
            </p:extLst>
          </p:nvPr>
        </p:nvGraphicFramePr>
        <p:xfrm>
          <a:off x="2599038" y="5410200"/>
          <a:ext cx="2819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quation" r:id="rId4" imgW="2819160" imgH="1218960" progId="Equation.DSMT4">
                  <p:embed/>
                </p:oleObj>
              </mc:Choice>
              <mc:Fallback>
                <p:oleObj name="Equation" r:id="rId4" imgW="2819160" imgH="1218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038" y="5410200"/>
                        <a:ext cx="2819400" cy="1219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Drawin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"/>
            <a:ext cx="5638800" cy="1693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7400" y="272534"/>
            <a:ext cx="3461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Ch4: Multiple Random Variables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1034534"/>
            <a:ext cx="37455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Joint Distribution and its Properties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62677"/>
              </p:ext>
            </p:extLst>
          </p:nvPr>
        </p:nvGraphicFramePr>
        <p:xfrm>
          <a:off x="381000" y="1752600"/>
          <a:ext cx="527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" name="Equation" r:id="rId3" imgW="5270500" imgH="558800" progId="Equation.DSMT4">
                  <p:embed/>
                </p:oleObj>
              </mc:Choice>
              <mc:Fallback>
                <p:oleObj name="Equation" r:id="rId3" imgW="52705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5270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61924"/>
              </p:ext>
            </p:extLst>
          </p:nvPr>
        </p:nvGraphicFramePr>
        <p:xfrm>
          <a:off x="1828800" y="2514600"/>
          <a:ext cx="3771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Equation" r:id="rId5" imgW="3771900" imgH="558800" progId="Equation.DSMT4">
                  <p:embed/>
                </p:oleObj>
              </mc:Choice>
              <mc:Fallback>
                <p:oleObj name="Equation" r:id="rId5" imgW="3771900" imgH="55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3771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pee60078_0402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4098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704820"/>
              </p:ext>
            </p:extLst>
          </p:nvPr>
        </p:nvGraphicFramePr>
        <p:xfrm>
          <a:off x="457200" y="5257800"/>
          <a:ext cx="2679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Equation" r:id="rId8" imgW="2679700" imgH="609600" progId="Equation.DSMT4">
                  <p:embed/>
                </p:oleObj>
              </mc:Choice>
              <mc:Fallback>
                <p:oleObj name="Equation" r:id="rId8" imgW="2679700" imgH="60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57800"/>
                        <a:ext cx="2679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76253"/>
              </p:ext>
            </p:extLst>
          </p:nvPr>
        </p:nvGraphicFramePr>
        <p:xfrm>
          <a:off x="457200" y="6019800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Equation" r:id="rId10" imgW="1879600" imgH="596900" progId="Equation.DSMT4">
                  <p:embed/>
                </p:oleObj>
              </mc:Choice>
              <mc:Fallback>
                <p:oleObj name="Equation" r:id="rId10" imgW="1879600" imgH="596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879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3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3566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Properties of the joint distribution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2928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98480"/>
              </p:ext>
            </p:extLst>
          </p:nvPr>
        </p:nvGraphicFramePr>
        <p:xfrm>
          <a:off x="645844" y="1371600"/>
          <a:ext cx="544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9" name="Equation" r:id="rId3" imgW="4952880" imgH="291960" progId="Equation.DSMT4">
                  <p:embed/>
                </p:oleObj>
              </mc:Choice>
              <mc:Fallback>
                <p:oleObj name="Equation" r:id="rId3" imgW="4952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44" y="1371600"/>
                        <a:ext cx="5448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60363" y="3408363"/>
            <a:ext cx="54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62462"/>
              </p:ext>
            </p:extLst>
          </p:nvPr>
        </p:nvGraphicFramePr>
        <p:xfrm>
          <a:off x="628211" y="1981200"/>
          <a:ext cx="21986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0" name="Equation" r:id="rId5" imgW="1562040" imgH="279360" progId="Equation.DSMT4">
                  <p:embed/>
                </p:oleObj>
              </mc:Choice>
              <mc:Fallback>
                <p:oleObj name="Equation" r:id="rId5" imgW="1562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11" y="1981200"/>
                        <a:ext cx="219868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57693"/>
              </p:ext>
            </p:extLst>
          </p:nvPr>
        </p:nvGraphicFramePr>
        <p:xfrm>
          <a:off x="579438" y="2547938"/>
          <a:ext cx="24844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1" name="Equation" r:id="rId7" imgW="1765080" imgH="279360" progId="Equation.DSMT4">
                  <p:embed/>
                </p:oleObj>
              </mc:Choice>
              <mc:Fallback>
                <p:oleObj name="Equation" r:id="rId7" imgW="1765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47938"/>
                        <a:ext cx="248443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89415"/>
              </p:ext>
            </p:extLst>
          </p:nvPr>
        </p:nvGraphicFramePr>
        <p:xfrm>
          <a:off x="533400" y="3113088"/>
          <a:ext cx="6791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2" name="Equation" r:id="rId9" imgW="4826000" imgH="279400" progId="Equation.DSMT4">
                  <p:embed/>
                </p:oleObj>
              </mc:Choice>
              <mc:Fallback>
                <p:oleObj name="Equation" r:id="rId9" imgW="48260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13088"/>
                        <a:ext cx="67913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30670"/>
              </p:ext>
            </p:extLst>
          </p:nvPr>
        </p:nvGraphicFramePr>
        <p:xfrm>
          <a:off x="533400" y="3962400"/>
          <a:ext cx="85344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" name="Equation" r:id="rId11" imgW="7366000" imgH="304800" progId="Equation.DSMT4">
                  <p:embed/>
                </p:oleObj>
              </mc:Choice>
              <mc:Fallback>
                <p:oleObj name="Equation" r:id="rId11" imgW="7366000" imgH="304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85344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02054"/>
              </p:ext>
            </p:extLst>
          </p:nvPr>
        </p:nvGraphicFramePr>
        <p:xfrm>
          <a:off x="533400" y="4724400"/>
          <a:ext cx="4419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4" name="Equation" r:id="rId13" imgW="3479800" imgH="292100" progId="Equation.DSMT4">
                  <p:embed/>
                </p:oleObj>
              </mc:Choice>
              <mc:Fallback>
                <p:oleObj name="Equation" r:id="rId13" imgW="3479800" imgH="292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44196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3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303724"/>
            <a:ext cx="3403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Marginal Distribution Functions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61826"/>
              </p:ext>
            </p:extLst>
          </p:nvPr>
        </p:nvGraphicFramePr>
        <p:xfrm>
          <a:off x="394225" y="1066800"/>
          <a:ext cx="4681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Equation" r:id="rId3" imgW="4686300" imgH="406400" progId="Equation.DSMT4">
                  <p:embed/>
                </p:oleObj>
              </mc:Choice>
              <mc:Fallback>
                <p:oleObj name="Equation" r:id="rId3" imgW="46863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25" y="1066800"/>
                        <a:ext cx="46815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05997"/>
              </p:ext>
            </p:extLst>
          </p:nvPr>
        </p:nvGraphicFramePr>
        <p:xfrm>
          <a:off x="533400" y="2667000"/>
          <a:ext cx="27892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name="Equation" r:id="rId5" imgW="2794000" imgH="850900" progId="Equation.DSMT4">
                  <p:embed/>
                </p:oleObj>
              </mc:Choice>
              <mc:Fallback>
                <p:oleObj name="Equation" r:id="rId5" imgW="2794000" imgH="850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278923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10435"/>
              </p:ext>
            </p:extLst>
          </p:nvPr>
        </p:nvGraphicFramePr>
        <p:xfrm>
          <a:off x="533400" y="3810000"/>
          <a:ext cx="3611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Equation" r:id="rId7" imgW="4012920" imgH="876240" progId="Equation.DSMT4">
                  <p:embed/>
                </p:oleObj>
              </mc:Choice>
              <mc:Fallback>
                <p:oleObj name="Equation" r:id="rId7" imgW="4012920" imgH="876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36115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1174" y="1981200"/>
            <a:ext cx="3283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Joint Density and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30030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501263"/>
            <a:ext cx="29966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Properties of the Joint Density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90841"/>
              </p:ext>
            </p:extLst>
          </p:nvPr>
        </p:nvGraphicFramePr>
        <p:xfrm>
          <a:off x="-685800" y="1219200"/>
          <a:ext cx="5549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3" imgW="5549760" imgH="1091880" progId="Equation.DSMT4">
                  <p:embed/>
                </p:oleObj>
              </mc:Choice>
              <mc:Fallback>
                <p:oleObj name="Equation" r:id="rId3" imgW="55497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1219200"/>
                        <a:ext cx="55499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79379"/>
              </p:ext>
            </p:extLst>
          </p:nvPr>
        </p:nvGraphicFramePr>
        <p:xfrm>
          <a:off x="533400" y="2667000"/>
          <a:ext cx="5340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" name="Equation" r:id="rId5" imgW="5346360" imgH="596880" progId="Equation.DSMT4">
                  <p:embed/>
                </p:oleObj>
              </mc:Choice>
              <mc:Fallback>
                <p:oleObj name="Equation" r:id="rId5" imgW="5346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53403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2653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80288"/>
              </p:ext>
            </p:extLst>
          </p:nvPr>
        </p:nvGraphicFramePr>
        <p:xfrm>
          <a:off x="533400" y="3352800"/>
          <a:ext cx="49498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" name="Equation" r:id="rId7" imgW="4952880" imgH="1269720" progId="Equation.DSMT4">
                  <p:embed/>
                </p:oleObj>
              </mc:Choice>
              <mc:Fallback>
                <p:oleObj name="Equation" r:id="rId7" imgW="495288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49498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44861"/>
              </p:ext>
            </p:extLst>
          </p:nvPr>
        </p:nvGraphicFramePr>
        <p:xfrm>
          <a:off x="533400" y="4648200"/>
          <a:ext cx="7143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Equation" r:id="rId9" imgW="7137360" imgH="634680" progId="Equation.DSMT4">
                  <p:embed/>
                </p:oleObj>
              </mc:Choice>
              <mc:Fallback>
                <p:oleObj name="Equation" r:id="rId9" imgW="7137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7143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2653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02298"/>
              </p:ext>
            </p:extLst>
          </p:nvPr>
        </p:nvGraphicFramePr>
        <p:xfrm>
          <a:off x="546100" y="5410200"/>
          <a:ext cx="40163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" name="Equation" r:id="rId11" imgW="4012920" imgH="1269720" progId="Equation.DSMT4">
                  <p:embed/>
                </p:oleObj>
              </mc:Choice>
              <mc:Fallback>
                <p:oleObj name="Equation" r:id="rId11" imgW="401292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40163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029200" y="1182985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Properties  (1)  and  (2)  may be used as sufficient test to determine if some function can be a valid density function 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029200" y="58674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Marginal Densities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791200" y="3733800"/>
            <a:ext cx="2200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Marginal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801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95400" y="501134"/>
            <a:ext cx="3845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Conditional Distribution and Density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1154797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conditional distribution function of a random variable  X  given some event  B  was defined as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2944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60702"/>
              </p:ext>
            </p:extLst>
          </p:nvPr>
        </p:nvGraphicFramePr>
        <p:xfrm>
          <a:off x="457200" y="2209800"/>
          <a:ext cx="66770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3" imgW="4876560" imgH="596880" progId="Equation.DSMT4">
                  <p:embed/>
                </p:oleObj>
              </mc:Choice>
              <mc:Fallback>
                <p:oleObj name="Equation" r:id="rId3" imgW="48765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66770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57200" y="3579296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corresponding conditional density function was defined through the derivative </a:t>
            </a: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81620"/>
              </p:ext>
            </p:extLst>
          </p:nvPr>
        </p:nvGraphicFramePr>
        <p:xfrm>
          <a:off x="685800" y="4419600"/>
          <a:ext cx="25908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5" imgW="1739900" imgH="533400" progId="Equation.DSMT4">
                  <p:embed/>
                </p:oleObj>
              </mc:Choice>
              <mc:Fallback>
                <p:oleObj name="Equation" r:id="rId5" imgW="1739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25908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4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51234"/>
              </p:ext>
            </p:extLst>
          </p:nvPr>
        </p:nvGraphicFramePr>
        <p:xfrm>
          <a:off x="541338" y="1143000"/>
          <a:ext cx="66976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Equation" r:id="rId3" imgW="5105160" imgH="838080" progId="Equation.DSMT4">
                  <p:embed/>
                </p:oleObj>
              </mc:Choice>
              <mc:Fallback>
                <p:oleObj name="Equation" r:id="rId3" imgW="510516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143000"/>
                        <a:ext cx="66976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29818"/>
              </p:ext>
            </p:extLst>
          </p:nvPr>
        </p:nvGraphicFramePr>
        <p:xfrm>
          <a:off x="685800" y="2514600"/>
          <a:ext cx="62484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9" name="Equation" r:id="rId5" imgW="4318000" imgH="571500" progId="Equation.DSMT4">
                  <p:embed/>
                </p:oleObj>
              </mc:Choice>
              <mc:Fallback>
                <p:oleObj name="Equation" r:id="rId5" imgW="4318000" imgH="571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62484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52184"/>
              </p:ext>
            </p:extLst>
          </p:nvPr>
        </p:nvGraphicFramePr>
        <p:xfrm>
          <a:off x="381000" y="4419600"/>
          <a:ext cx="83740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0" name="Equation" r:id="rId7" imgW="6134100" imgH="711200" progId="Equation.DSMT4">
                  <p:embed/>
                </p:oleObj>
              </mc:Choice>
              <mc:Fallback>
                <p:oleObj name="Equation" r:id="rId7" imgW="61341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740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433"/>
              </p:ext>
            </p:extLst>
          </p:nvPr>
        </p:nvGraphicFramePr>
        <p:xfrm>
          <a:off x="304800" y="5562600"/>
          <a:ext cx="4572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1" name="Equation" r:id="rId9" imgW="3187700" imgH="609600" progId="Equation.DSMT4">
                  <p:embed/>
                </p:oleObj>
              </mc:Choice>
              <mc:Fallback>
                <p:oleObj name="Equation" r:id="rId9" imgW="3187700" imgH="60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62600"/>
                        <a:ext cx="4572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3886200"/>
            <a:ext cx="33734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(2)   X   and   Y   are   Continuous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725" y="422275"/>
            <a:ext cx="307853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(1)   X   and   Y   are   Discrete </a:t>
            </a:r>
          </a:p>
        </p:txBody>
      </p:sp>
    </p:spTree>
    <p:extLst>
      <p:ext uri="{BB962C8B-B14F-4D97-AF65-F5344CB8AC3E}">
        <p14:creationId xmlns:p14="http://schemas.microsoft.com/office/powerpoint/2010/main" val="34750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0200" y="304800"/>
            <a:ext cx="572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STATICAL INDEPENDENCE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00200" y="1371600"/>
          <a:ext cx="59150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quation" r:id="rId3" imgW="5918200" imgH="1955800" progId="Equation.DSMT4">
                  <p:embed/>
                </p:oleObj>
              </mc:Choice>
              <mc:Fallback>
                <p:oleObj name="Equation" r:id="rId3" imgW="5918200" imgH="195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591502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16050" y="4191000"/>
          <a:ext cx="58261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Equation" r:id="rId5" imgW="5829300" imgH="1955800" progId="Equation.DSMT4">
                  <p:embed/>
                </p:oleObj>
              </mc:Choice>
              <mc:Fallback>
                <p:oleObj name="Equation" r:id="rId5" imgW="5829300" imgH="195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191000"/>
                        <a:ext cx="582612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5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4" y="228600"/>
            <a:ext cx="45529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2419350"/>
            <a:ext cx="1714500" cy="290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3059434"/>
            <a:ext cx="7835992" cy="242888"/>
            <a:chOff x="622208" y="3733800"/>
            <a:chExt cx="7835992" cy="24288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08" y="3733800"/>
              <a:ext cx="4919663" cy="24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2819400" cy="24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1000" y="3416621"/>
            <a:ext cx="7085158" cy="271463"/>
            <a:chOff x="615805" y="4400550"/>
            <a:chExt cx="7085158" cy="271463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05" y="4419600"/>
              <a:ext cx="1919288" cy="24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419600"/>
              <a:ext cx="21336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00550"/>
              <a:ext cx="26717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7" y="3886200"/>
            <a:ext cx="45386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20742" y="4191000"/>
            <a:ext cx="5276850" cy="1752600"/>
            <a:chOff x="202406" y="4800600"/>
            <a:chExt cx="5276850" cy="1752600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06" y="4800600"/>
              <a:ext cx="5276850" cy="172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2300288" y="632460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24200" y="6308592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39108" y="632460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92208" y="632460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1385" y="655320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83236"/>
              </p:ext>
            </p:extLst>
          </p:nvPr>
        </p:nvGraphicFramePr>
        <p:xfrm>
          <a:off x="6103620" y="4846764"/>
          <a:ext cx="3040380" cy="23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12" imgW="4343400" imgH="342720" progId="Equation.DSMT4">
                  <p:embed/>
                </p:oleObj>
              </mc:Choice>
              <mc:Fallback>
                <p:oleObj name="Equation" r:id="rId12" imgW="4343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620" y="4846764"/>
                        <a:ext cx="3040380" cy="2399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00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495045" y="4724400"/>
            <a:ext cx="5334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67751"/>
              </p:ext>
            </p:extLst>
          </p:nvPr>
        </p:nvGraphicFramePr>
        <p:xfrm>
          <a:off x="107816" y="6096000"/>
          <a:ext cx="5143500" cy="2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14" imgW="6858000" imgH="342720" progId="Equation.DSMT4">
                  <p:embed/>
                </p:oleObj>
              </mc:Choice>
              <mc:Fallback>
                <p:oleObj name="Equation" r:id="rId14" imgW="6858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6" y="6096000"/>
                        <a:ext cx="5143500" cy="2570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62" y="6019800"/>
            <a:ext cx="30051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36512"/>
              </p:ext>
            </p:extLst>
          </p:nvPr>
        </p:nvGraphicFramePr>
        <p:xfrm>
          <a:off x="550068" y="1143000"/>
          <a:ext cx="4538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6" name="Equation" r:id="rId3" imgW="4533840" imgH="431640" progId="Equation.DSMT4">
                  <p:embed/>
                </p:oleObj>
              </mc:Choice>
              <mc:Fallback>
                <p:oleObj name="Equation" r:id="rId3" imgW="4533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" y="1143000"/>
                        <a:ext cx="45386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4" descr="pee60078_040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0771"/>
            <a:ext cx="25146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10319"/>
              </p:ext>
            </p:extLst>
          </p:nvPr>
        </p:nvGraphicFramePr>
        <p:xfrm>
          <a:off x="381000" y="2057400"/>
          <a:ext cx="44021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7" name="Equation" r:id="rId6" imgW="4406760" imgH="596880" progId="Equation.DSMT4">
                  <p:embed/>
                </p:oleObj>
              </mc:Choice>
              <mc:Fallback>
                <p:oleObj name="Equation" r:id="rId6" imgW="44067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44021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15196"/>
              </p:ext>
            </p:extLst>
          </p:nvPr>
        </p:nvGraphicFramePr>
        <p:xfrm>
          <a:off x="304800" y="4267200"/>
          <a:ext cx="4787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8" name="Equation" r:id="rId8" imgW="4787640" imgH="596880" progId="Equation.DSMT4">
                  <p:embed/>
                </p:oleObj>
              </mc:Choice>
              <mc:Fallback>
                <p:oleObj name="Equation" r:id="rId8" imgW="47876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787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6403"/>
              </p:ext>
            </p:extLst>
          </p:nvPr>
        </p:nvGraphicFramePr>
        <p:xfrm>
          <a:off x="228600" y="5181600"/>
          <a:ext cx="7531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9" name="Equation" r:id="rId10" imgW="7530840" imgH="1574640" progId="Equation.DSMT4">
                  <p:embed/>
                </p:oleObj>
              </mc:Choice>
              <mc:Fallback>
                <p:oleObj name="Equation" r:id="rId10" imgW="753084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75311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43794"/>
              </p:ext>
            </p:extLst>
          </p:nvPr>
        </p:nvGraphicFramePr>
        <p:xfrm>
          <a:off x="762000" y="304800"/>
          <a:ext cx="5848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" name="Equation" r:id="rId12" imgW="5841720" imgH="342720" progId="Equation.DSMT4">
                  <p:embed/>
                </p:oleObj>
              </mc:Choice>
              <mc:Fallback>
                <p:oleObj name="Equation" r:id="rId12" imgW="58417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8483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06896"/>
              </p:ext>
            </p:extLst>
          </p:nvPr>
        </p:nvGraphicFramePr>
        <p:xfrm>
          <a:off x="533400" y="3810000"/>
          <a:ext cx="62404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1" name="Equation" r:id="rId14" imgW="6235560" imgH="406080" progId="Equation.DSMT4">
                  <p:embed/>
                </p:oleObj>
              </mc:Choice>
              <mc:Fallback>
                <p:oleObj name="Equation" r:id="rId14" imgW="623556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6240462" cy="406400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69451"/>
              </p:ext>
            </p:extLst>
          </p:nvPr>
        </p:nvGraphicFramePr>
        <p:xfrm>
          <a:off x="990600" y="2825750"/>
          <a:ext cx="2171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2" name="Equation" r:id="rId16" imgW="2171520" imgH="787320" progId="Equation.DSMT4">
                  <p:embed/>
                </p:oleObj>
              </mc:Choice>
              <mc:Fallback>
                <p:oleObj name="Equation" r:id="rId16" imgW="2171520" imgH="787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25750"/>
                        <a:ext cx="2171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2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907322" y="196334"/>
            <a:ext cx="4378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Operations on Multiple Random Variables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108012"/>
              </p:ext>
            </p:extLst>
          </p:nvPr>
        </p:nvGraphicFramePr>
        <p:xfrm>
          <a:off x="381000" y="1295400"/>
          <a:ext cx="7277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3" imgW="7277100" imgH="1320800" progId="Equation.DSMT4">
                  <p:embed/>
                </p:oleObj>
              </mc:Choice>
              <mc:Fallback>
                <p:oleObj name="Equation" r:id="rId3" imgW="7277100" imgH="132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72771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74623"/>
              </p:ext>
            </p:extLst>
          </p:nvPr>
        </p:nvGraphicFramePr>
        <p:xfrm>
          <a:off x="228600" y="3352800"/>
          <a:ext cx="472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5" imgW="3619440" imgH="711000" progId="Equation.DSMT4">
                  <p:embed/>
                </p:oleObj>
              </mc:Choice>
              <mc:Fallback>
                <p:oleObj name="Equation" r:id="rId5" imgW="3619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47244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19972"/>
              </p:ext>
            </p:extLst>
          </p:nvPr>
        </p:nvGraphicFramePr>
        <p:xfrm>
          <a:off x="228600" y="4648200"/>
          <a:ext cx="65341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Equation" r:id="rId7" imgW="5143320" imgH="660240" progId="Equation.DSMT4">
                  <p:embed/>
                </p:oleObj>
              </mc:Choice>
              <mc:Fallback>
                <p:oleObj name="Equation" r:id="rId7" imgW="51433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65341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6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27023"/>
              </p:ext>
            </p:extLst>
          </p:nvPr>
        </p:nvGraphicFramePr>
        <p:xfrm>
          <a:off x="228600" y="152400"/>
          <a:ext cx="74358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Equation" r:id="rId3" imgW="7441920" imgH="1485720" progId="Equation.DSMT4">
                  <p:embed/>
                </p:oleObj>
              </mc:Choice>
              <mc:Fallback>
                <p:oleObj name="Equation" r:id="rId3" imgW="7441920" imgH="1485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743585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89412"/>
              </p:ext>
            </p:extLst>
          </p:nvPr>
        </p:nvGraphicFramePr>
        <p:xfrm>
          <a:off x="304800" y="1752600"/>
          <a:ext cx="3968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1" name="Equation" r:id="rId5" imgW="3174840" imgH="914400" progId="Equation.DSMT4">
                  <p:embed/>
                </p:oleObj>
              </mc:Choice>
              <mc:Fallback>
                <p:oleObj name="Equation" r:id="rId5" imgW="317484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3968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35290"/>
              </p:ext>
            </p:extLst>
          </p:nvPr>
        </p:nvGraphicFramePr>
        <p:xfrm>
          <a:off x="4648200" y="1752600"/>
          <a:ext cx="4240512" cy="141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Equation" r:id="rId7" imgW="4711680" imgH="1574640" progId="Equation.DSMT4">
                  <p:embed/>
                </p:oleObj>
              </mc:Choice>
              <mc:Fallback>
                <p:oleObj name="Equation" r:id="rId7" imgW="471168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4240512" cy="141717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55323"/>
              </p:ext>
            </p:extLst>
          </p:nvPr>
        </p:nvGraphicFramePr>
        <p:xfrm>
          <a:off x="381000" y="3429000"/>
          <a:ext cx="6494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Equation" r:id="rId9" imgW="6489360" imgH="939600" progId="Equation.DSMT4">
                  <p:embed/>
                </p:oleObj>
              </mc:Choice>
              <mc:Fallback>
                <p:oleObj name="Equation" r:id="rId9" imgW="648936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64944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47631"/>
              </p:ext>
            </p:extLst>
          </p:nvPr>
        </p:nvGraphicFramePr>
        <p:xfrm>
          <a:off x="1066800" y="4572000"/>
          <a:ext cx="5676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4" name="Equation" r:id="rId11" imgW="5676840" imgH="1168200" progId="Equation.DSMT4">
                  <p:embed/>
                </p:oleObj>
              </mc:Choice>
              <mc:Fallback>
                <p:oleObj name="Equation" r:id="rId11" imgW="567684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6769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867091"/>
              </p:ext>
            </p:extLst>
          </p:nvPr>
        </p:nvGraphicFramePr>
        <p:xfrm>
          <a:off x="838200" y="6019800"/>
          <a:ext cx="673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name="Equation" r:id="rId13" imgW="6730920" imgH="736560" progId="Equation.DSMT4">
                  <p:embed/>
                </p:oleObj>
              </mc:Choice>
              <mc:Fallback>
                <p:oleObj name="Equation" r:id="rId13" imgW="673092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19800"/>
                        <a:ext cx="6731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7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72176"/>
              </p:ext>
            </p:extLst>
          </p:nvPr>
        </p:nvGraphicFramePr>
        <p:xfrm>
          <a:off x="304800" y="609600"/>
          <a:ext cx="6494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Equation" r:id="rId3" imgW="6489360" imgH="939600" progId="Equation.DSMT4">
                  <p:embed/>
                </p:oleObj>
              </mc:Choice>
              <mc:Fallback>
                <p:oleObj name="Equation" r:id="rId3" imgW="64893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64944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2756"/>
              </p:ext>
            </p:extLst>
          </p:nvPr>
        </p:nvGraphicFramePr>
        <p:xfrm>
          <a:off x="1758950" y="1828800"/>
          <a:ext cx="575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5" imgW="5752800" imgH="1168200" progId="Equation.DSMT4">
                  <p:embed/>
                </p:oleObj>
              </mc:Choice>
              <mc:Fallback>
                <p:oleObj name="Equation" r:id="rId5" imgW="57528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828800"/>
                        <a:ext cx="575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015"/>
              </p:ext>
            </p:extLst>
          </p:nvPr>
        </p:nvGraphicFramePr>
        <p:xfrm>
          <a:off x="457200" y="3886200"/>
          <a:ext cx="327183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7" imgW="3276360" imgH="1396800" progId="Equation.DSMT4">
                  <p:embed/>
                </p:oleObj>
              </mc:Choice>
              <mc:Fallback>
                <p:oleObj name="Equation" r:id="rId7" imgW="3276360" imgH="1396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3271838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72629"/>
              </p:ext>
            </p:extLst>
          </p:nvPr>
        </p:nvGraphicFramePr>
        <p:xfrm>
          <a:off x="304800" y="990600"/>
          <a:ext cx="8605838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3" imgW="8597880" imgH="2857320" progId="Equation.DSMT4">
                  <p:embed/>
                </p:oleObj>
              </mc:Choice>
              <mc:Fallback>
                <p:oleObj name="Equation" r:id="rId3" imgW="8597880" imgH="285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605838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91743"/>
              </p:ext>
            </p:extLst>
          </p:nvPr>
        </p:nvGraphicFramePr>
        <p:xfrm>
          <a:off x="914400" y="3124200"/>
          <a:ext cx="43383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Equation" r:id="rId3" imgW="5422900" imgH="381000" progId="Equation.DSMT4">
                  <p:embed/>
                </p:oleObj>
              </mc:Choice>
              <mc:Fallback>
                <p:oleObj name="Equation" r:id="rId3" imgW="5422900" imgH="38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433832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18893"/>
              </p:ext>
            </p:extLst>
          </p:nvPr>
        </p:nvGraphicFramePr>
        <p:xfrm>
          <a:off x="838200" y="3581400"/>
          <a:ext cx="440944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5" imgW="5511800" imgH="457200" progId="Equation.DSMT4">
                  <p:embed/>
                </p:oleObj>
              </mc:Choice>
              <mc:Fallback>
                <p:oleObj name="Equation" r:id="rId5" imgW="55118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440944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42382"/>
              </p:ext>
            </p:extLst>
          </p:nvPr>
        </p:nvGraphicFramePr>
        <p:xfrm>
          <a:off x="228600" y="4114800"/>
          <a:ext cx="545592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Equation" r:id="rId7" imgW="6819900" imgH="457200" progId="Equation.DSMT4">
                  <p:embed/>
                </p:oleObj>
              </mc:Choice>
              <mc:Fallback>
                <p:oleObj name="Equation" r:id="rId7" imgW="68199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545592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1800"/>
              </p:ext>
            </p:extLst>
          </p:nvPr>
        </p:nvGraphicFramePr>
        <p:xfrm>
          <a:off x="609600" y="4800600"/>
          <a:ext cx="2123440" cy="184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7" name="Equation" r:id="rId9" imgW="2654300" imgH="2311400" progId="Equation.DSMT4">
                  <p:embed/>
                </p:oleObj>
              </mc:Choice>
              <mc:Fallback>
                <p:oleObj name="Equation" r:id="rId9" imgW="2654300" imgH="2311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2123440" cy="184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2371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1914"/>
            <a:ext cx="3314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45815" y="155257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and its Applications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linear systems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32638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8100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745"/>
            <a:ext cx="63634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Distribution and Density of Random Processes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340013" cy="43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05823"/>
              </p:ext>
            </p:extLst>
          </p:nvPr>
        </p:nvGraphicFramePr>
        <p:xfrm>
          <a:off x="533400" y="5044440"/>
          <a:ext cx="4292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4" imgW="4292280" imgH="304560" progId="Equation.DSMT4">
                  <p:embed/>
                </p:oleObj>
              </mc:Choice>
              <mc:Fallback>
                <p:oleObj name="Equation" r:id="rId4" imgW="429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44440"/>
                        <a:ext cx="4292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5870"/>
              </p:ext>
            </p:extLst>
          </p:nvPr>
        </p:nvGraphicFramePr>
        <p:xfrm>
          <a:off x="152400" y="5486400"/>
          <a:ext cx="54229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6" imgW="5422680" imgH="342720" progId="Equation.DSMT4">
                  <p:embed/>
                </p:oleObj>
              </mc:Choice>
              <mc:Fallback>
                <p:oleObj name="Equation" r:id="rId6" imgW="5422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86400"/>
                        <a:ext cx="54229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24489"/>
              </p:ext>
            </p:extLst>
          </p:nvPr>
        </p:nvGraphicFramePr>
        <p:xfrm>
          <a:off x="609600" y="5943600"/>
          <a:ext cx="51308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8" imgW="5130720" imgH="609480" progId="Equation.DSMT4">
                  <p:embed/>
                </p:oleObj>
              </mc:Choice>
              <mc:Fallback>
                <p:oleObj name="Equation" r:id="rId8" imgW="5130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943600"/>
                        <a:ext cx="51308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69215"/>
              </p:ext>
            </p:extLst>
          </p:nvPr>
        </p:nvGraphicFramePr>
        <p:xfrm>
          <a:off x="304800" y="457200"/>
          <a:ext cx="55546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Equation" r:id="rId3" imgW="5562360" imgH="1269720" progId="Equation.DSMT4">
                  <p:embed/>
                </p:oleObj>
              </mc:Choice>
              <mc:Fallback>
                <p:oleObj name="Equation" r:id="rId3" imgW="5562360" imgH="1269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55546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37843"/>
              </p:ext>
            </p:extLst>
          </p:nvPr>
        </p:nvGraphicFramePr>
        <p:xfrm>
          <a:off x="228600" y="3505200"/>
          <a:ext cx="60007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Equation" r:id="rId5" imgW="3581280" imgH="787320" progId="Equation.DSMT4">
                  <p:embed/>
                </p:oleObj>
              </mc:Choice>
              <mc:Fallback>
                <p:oleObj name="Equation" r:id="rId5" imgW="358128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6000750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7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61183"/>
              </p:ext>
            </p:extLst>
          </p:nvPr>
        </p:nvGraphicFramePr>
        <p:xfrm>
          <a:off x="533400" y="685800"/>
          <a:ext cx="60023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3" imgW="4305240" imgH="609480" progId="Equation.DSMT4">
                  <p:embed/>
                </p:oleObj>
              </mc:Choice>
              <mc:Fallback>
                <p:oleObj name="Equation" r:id="rId3" imgW="4305240" imgH="609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60023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46363" y="1729217"/>
            <a:ext cx="6831013" cy="4838700"/>
            <a:chOff x="762000" y="1676400"/>
            <a:chExt cx="6831013" cy="48387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362200"/>
              <a:ext cx="68310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429000"/>
              <a:ext cx="64643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343400"/>
              <a:ext cx="630713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181600"/>
              <a:ext cx="6488113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76400"/>
              <a:ext cx="327183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62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6" y="1328738"/>
            <a:ext cx="20145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155920"/>
              </p:ext>
            </p:extLst>
          </p:nvPr>
        </p:nvGraphicFramePr>
        <p:xfrm>
          <a:off x="2981246" y="1371600"/>
          <a:ext cx="20383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4" imgW="2717640" imgH="279360" progId="Equation.DSMT4">
                  <p:embed/>
                </p:oleObj>
              </mc:Choice>
              <mc:Fallback>
                <p:oleObj name="Equation" r:id="rId4" imgW="271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246" y="1371600"/>
                        <a:ext cx="2038350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9" y="3114930"/>
            <a:ext cx="1076325" cy="4619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" y="2265217"/>
            <a:ext cx="4924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5405"/>
              </p:ext>
            </p:extLst>
          </p:nvPr>
        </p:nvGraphicFramePr>
        <p:xfrm>
          <a:off x="1374808" y="3076024"/>
          <a:ext cx="125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8" imgW="2514600" imgH="863280" progId="Equation.DSMT4">
                  <p:embed/>
                </p:oleObj>
              </mc:Choice>
              <mc:Fallback>
                <p:oleObj name="Equation" r:id="rId8" imgW="25146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808" y="3076024"/>
                        <a:ext cx="1257300" cy="431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44992"/>
              </p:ext>
            </p:extLst>
          </p:nvPr>
        </p:nvGraphicFramePr>
        <p:xfrm>
          <a:off x="5419646" y="2053285"/>
          <a:ext cx="2609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10" imgW="3479760" imgH="876240" progId="Equation.DSMT4">
                  <p:embed/>
                </p:oleObj>
              </mc:Choice>
              <mc:Fallback>
                <p:oleObj name="Equation" r:id="rId10" imgW="347976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646" y="2053285"/>
                        <a:ext cx="26098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1736758" y="2660124"/>
            <a:ext cx="533400" cy="276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3858450" y="2654455"/>
            <a:ext cx="533400" cy="276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848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50" y="428625"/>
            <a:ext cx="3886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44148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71925"/>
              </p:ext>
            </p:extLst>
          </p:nvPr>
        </p:nvGraphicFramePr>
        <p:xfrm>
          <a:off x="5715000" y="4114800"/>
          <a:ext cx="1606500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15" imgW="3213000" imgH="863280" progId="Equation.DSMT4">
                  <p:embed/>
                </p:oleObj>
              </mc:Choice>
              <mc:Fallback>
                <p:oleObj name="Equation" r:id="rId15" imgW="32130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1606500" cy="4316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3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3054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133350" y="914400"/>
          <a:ext cx="67056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0" name="Visio" r:id="rId3" imgW="6089904" imgH="1841030" progId="Visio.Drawing.11">
                  <p:embed/>
                </p:oleObj>
              </mc:Choice>
              <mc:Fallback>
                <p:oleObj name="Visio" r:id="rId3" imgW="6089904" imgH="1841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914400"/>
                        <a:ext cx="6705600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819150" y="3048000"/>
          <a:ext cx="287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048000"/>
                        <a:ext cx="287338" cy="344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4676775" y="3048000"/>
          <a:ext cx="1406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Equation" r:id="rId7" imgW="939800" imgH="279400" progId="Equation.DSMT4">
                  <p:embed/>
                </p:oleObj>
              </mc:Choice>
              <mc:Fallback>
                <p:oleObj name="Equation" r:id="rId7" imgW="939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3048000"/>
                        <a:ext cx="1406525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9168"/>
              </p:ext>
            </p:extLst>
          </p:nvPr>
        </p:nvGraphicFramePr>
        <p:xfrm>
          <a:off x="749300" y="3581400"/>
          <a:ext cx="6223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Equation" r:id="rId9" imgW="609600" imgH="279400" progId="Equation.DSMT4">
                  <p:embed/>
                </p:oleObj>
              </mc:Choice>
              <mc:Fallback>
                <p:oleObj name="Equation" r:id="rId9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581400"/>
                        <a:ext cx="622300" cy="2825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3535"/>
              </p:ext>
            </p:extLst>
          </p:nvPr>
        </p:nvGraphicFramePr>
        <p:xfrm>
          <a:off x="4222750" y="3563938"/>
          <a:ext cx="32940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4" name="Equation" r:id="rId11" imgW="3213100" imgH="279400" progId="Equation.DSMT4">
                  <p:embed/>
                </p:oleObj>
              </mc:Choice>
              <mc:Fallback>
                <p:oleObj name="Equation" r:id="rId11" imgW="3213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563938"/>
                        <a:ext cx="3294063" cy="28416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49300" y="3886200"/>
            <a:ext cx="609600" cy="739775"/>
            <a:chOff x="749300" y="3886200"/>
            <a:chExt cx="609600" cy="739775"/>
          </a:xfrm>
        </p:grpSpPr>
        <p:graphicFrame>
          <p:nvGraphicFramePr>
            <p:cNvPr id="33826" name="Object 6"/>
            <p:cNvGraphicFramePr>
              <a:graphicFrameLocks noChangeAspect="1"/>
            </p:cNvGraphicFramePr>
            <p:nvPr/>
          </p:nvGraphicFramePr>
          <p:xfrm>
            <a:off x="749300" y="4343400"/>
            <a:ext cx="6096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95" name="Equation" r:id="rId13" imgW="596900" imgH="279400" progId="Equation.DSMT4">
                    <p:embed/>
                  </p:oleObj>
                </mc:Choice>
                <mc:Fallback>
                  <p:oleObj name="Equation" r:id="rId13" imgW="5969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4343400"/>
                          <a:ext cx="609600" cy="282575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827" name="Straight Connector 8"/>
            <p:cNvCxnSpPr>
              <a:cxnSpLocks noChangeShapeType="1"/>
            </p:cNvCxnSpPr>
            <p:nvPr/>
          </p:nvCxnSpPr>
          <p:spPr bwMode="auto">
            <a:xfrm>
              <a:off x="1047750" y="3886200"/>
              <a:ext cx="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4267200" y="3832225"/>
            <a:ext cx="3270250" cy="793750"/>
            <a:chOff x="4267200" y="3832225"/>
            <a:chExt cx="3270250" cy="793750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67200" y="3886200"/>
              <a:ext cx="741363" cy="739775"/>
              <a:chOff x="4265613" y="3876675"/>
              <a:chExt cx="741362" cy="739775"/>
            </a:xfrm>
          </p:grpSpPr>
          <p:graphicFrame>
            <p:nvGraphicFramePr>
              <p:cNvPr id="33824" name="Object 11"/>
              <p:cNvGraphicFramePr>
                <a:graphicFrameLocks noChangeAspect="1"/>
              </p:cNvGraphicFramePr>
              <p:nvPr/>
            </p:nvGraphicFramePr>
            <p:xfrm>
              <a:off x="4265613" y="4333875"/>
              <a:ext cx="741362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796" name="Equation" r:id="rId15" imgW="723586" imgH="279279" progId="Equation.DSMT4">
                      <p:embed/>
                    </p:oleObj>
                  </mc:Choice>
                  <mc:Fallback>
                    <p:oleObj name="Equation" r:id="rId15" imgW="723586" imgH="2792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5613" y="4333875"/>
                            <a:ext cx="741362" cy="282575"/>
                          </a:xfrm>
                          <a:prstGeom prst="rect">
                            <a:avLst/>
                          </a:prstGeom>
                          <a:solidFill>
                            <a:srgbClr val="66FF3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25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4629150" y="3876675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092700" y="3876675"/>
              <a:ext cx="609600" cy="739775"/>
              <a:chOff x="5092700" y="3876675"/>
              <a:chExt cx="609600" cy="739775"/>
            </a:xfrm>
          </p:grpSpPr>
          <p:graphicFrame>
            <p:nvGraphicFramePr>
              <p:cNvPr id="33822" name="Object 13"/>
              <p:cNvGraphicFramePr>
                <a:graphicFrameLocks noChangeAspect="1"/>
              </p:cNvGraphicFramePr>
              <p:nvPr/>
            </p:nvGraphicFramePr>
            <p:xfrm>
              <a:off x="5092700" y="4333875"/>
              <a:ext cx="609600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797" name="Equation" r:id="rId17" imgW="596900" imgH="279400" progId="Equation.DSMT4">
                      <p:embed/>
                    </p:oleObj>
                  </mc:Choice>
                  <mc:Fallback>
                    <p:oleObj name="Equation" r:id="rId17" imgW="5969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2700" y="4333875"/>
                            <a:ext cx="609600" cy="282575"/>
                          </a:xfrm>
                          <a:prstGeom prst="rect">
                            <a:avLst/>
                          </a:prstGeom>
                          <a:solidFill>
                            <a:srgbClr val="66FF3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23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5391150" y="3876675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859463" y="3832225"/>
              <a:ext cx="130175" cy="741363"/>
              <a:chOff x="5859463" y="3832225"/>
              <a:chExt cx="130175" cy="741363"/>
            </a:xfrm>
          </p:grpSpPr>
          <p:cxnSp>
            <p:nvCxnSpPr>
              <p:cNvPr id="33820" name="Straight Connector 15"/>
              <p:cNvCxnSpPr>
                <a:cxnSpLocks noChangeShapeType="1"/>
              </p:cNvCxnSpPr>
              <p:nvPr/>
            </p:nvCxnSpPr>
            <p:spPr bwMode="auto">
              <a:xfrm flipH="1">
                <a:off x="5924550" y="3832225"/>
                <a:ext cx="0" cy="58737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33821" name="Object 10"/>
              <p:cNvGraphicFramePr>
                <a:graphicFrameLocks noChangeAspect="1"/>
              </p:cNvGraphicFramePr>
              <p:nvPr/>
            </p:nvGraphicFramePr>
            <p:xfrm>
              <a:off x="5859463" y="4419600"/>
              <a:ext cx="130175" cy="153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798" name="Equation" r:id="rId19" imgW="126835" imgH="152202" progId="Equation.DSMT4">
                      <p:embed/>
                    </p:oleObj>
                  </mc:Choice>
                  <mc:Fallback>
                    <p:oleObj name="Equation" r:id="rId19" imgW="126835" imgH="1522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59463" y="4419600"/>
                            <a:ext cx="130175" cy="1539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6178550" y="3876675"/>
              <a:ext cx="558800" cy="746125"/>
              <a:chOff x="6178550" y="3876675"/>
              <a:chExt cx="558800" cy="746125"/>
            </a:xfrm>
          </p:grpSpPr>
          <p:graphicFrame>
            <p:nvGraphicFramePr>
              <p:cNvPr id="33818" name="Object 17"/>
              <p:cNvGraphicFramePr>
                <a:graphicFrameLocks noChangeAspect="1"/>
              </p:cNvGraphicFramePr>
              <p:nvPr/>
            </p:nvGraphicFramePr>
            <p:xfrm>
              <a:off x="6178550" y="4327525"/>
              <a:ext cx="558800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799" name="Equation" r:id="rId21" imgW="545863" imgH="291973" progId="Equation.DSMT4">
                      <p:embed/>
                    </p:oleObj>
                  </mc:Choice>
                  <mc:Fallback>
                    <p:oleObj name="Equation" r:id="rId21" imgW="545863" imgH="29197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8550" y="4327525"/>
                            <a:ext cx="558800" cy="295275"/>
                          </a:xfrm>
                          <a:prstGeom prst="rect">
                            <a:avLst/>
                          </a:prstGeom>
                          <a:solidFill>
                            <a:srgbClr val="66FF3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6451600" y="3876675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7056438" y="3886200"/>
              <a:ext cx="481012" cy="714375"/>
              <a:chOff x="7056438" y="3886200"/>
              <a:chExt cx="481012" cy="714375"/>
            </a:xfrm>
          </p:grpSpPr>
          <p:cxnSp>
            <p:nvCxnSpPr>
              <p:cNvPr id="3381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7296150" y="38862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33817" name="Object 16"/>
              <p:cNvGraphicFramePr>
                <a:graphicFrameLocks noChangeAspect="1"/>
              </p:cNvGraphicFramePr>
              <p:nvPr/>
            </p:nvGraphicFramePr>
            <p:xfrm>
              <a:off x="7056438" y="4343400"/>
              <a:ext cx="481012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800" name="Equation" r:id="rId23" imgW="469696" imgH="253890" progId="Equation.DSMT4">
                      <p:embed/>
                    </p:oleObj>
                  </mc:Choice>
                  <mc:Fallback>
                    <p:oleObj name="Equation" r:id="rId23" imgW="469696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56438" y="4343400"/>
                            <a:ext cx="481012" cy="257175"/>
                          </a:xfrm>
                          <a:prstGeom prst="rect">
                            <a:avLst/>
                          </a:prstGeom>
                          <a:solidFill>
                            <a:srgbClr val="66FF3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6850063" y="3832225"/>
              <a:ext cx="130175" cy="741363"/>
              <a:chOff x="6850063" y="3832225"/>
              <a:chExt cx="130175" cy="741363"/>
            </a:xfrm>
          </p:grpSpPr>
          <p:cxnSp>
            <p:nvCxnSpPr>
              <p:cNvPr id="33814" name="Straight Connector 22"/>
              <p:cNvCxnSpPr>
                <a:cxnSpLocks noChangeShapeType="1"/>
              </p:cNvCxnSpPr>
              <p:nvPr/>
            </p:nvCxnSpPr>
            <p:spPr bwMode="auto">
              <a:xfrm flipH="1">
                <a:off x="6915150" y="3832225"/>
                <a:ext cx="0" cy="58737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33815" name="Object 23"/>
              <p:cNvGraphicFramePr>
                <a:graphicFrameLocks noChangeAspect="1"/>
              </p:cNvGraphicFramePr>
              <p:nvPr/>
            </p:nvGraphicFramePr>
            <p:xfrm>
              <a:off x="6850063" y="4419600"/>
              <a:ext cx="130175" cy="153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801" name="Equation" r:id="rId25" imgW="126835" imgH="152202" progId="Equation.DSMT4">
                      <p:embed/>
                    </p:oleObj>
                  </mc:Choice>
                  <mc:Fallback>
                    <p:oleObj name="Equation" r:id="rId25" imgW="126835" imgH="1522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0063" y="4419600"/>
                            <a:ext cx="130175" cy="1539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188075" y="4495800"/>
          <a:ext cx="14541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2" name="Equation" r:id="rId26" imgW="1422400" imgH="698500" progId="Equation.DSMT4">
                  <p:embed/>
                </p:oleObj>
              </mc:Choice>
              <mc:Fallback>
                <p:oleObj name="Equation" r:id="rId26" imgW="1422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4495800"/>
                        <a:ext cx="14541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524000" y="5715000"/>
          <a:ext cx="1219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3" name="Equation" r:id="rId28" imgW="1193800" imgH="609600" progId="Equation.DSMT4">
                  <p:embed/>
                </p:oleObj>
              </mc:Choice>
              <mc:Fallback>
                <p:oleObj name="Equation" r:id="rId28" imgW="11938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0"/>
                        <a:ext cx="1219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333750" y="5791200"/>
          <a:ext cx="276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4" name="Equation" r:id="rId30" imgW="2705100" imgH="419100" progId="Equation.DSMT4">
                  <p:embed/>
                </p:oleObj>
              </mc:Choice>
              <mc:Fallback>
                <p:oleObj name="Equation" r:id="rId30" imgW="270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5791200"/>
                        <a:ext cx="27622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338" y="5867400"/>
          <a:ext cx="14906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5" name="Equation" r:id="rId32" imgW="1459866" imgH="304668" progId="Equation.DSMT4">
                  <p:embed/>
                </p:oleObj>
              </mc:Choice>
              <mc:Fallback>
                <p:oleObj name="Equation" r:id="rId32" imgW="1459866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5867400"/>
                        <a:ext cx="14906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188075" y="5791200"/>
          <a:ext cx="2049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6" name="Equation" r:id="rId34" imgW="2006600" imgH="419100" progId="Equation.DSMT4">
                  <p:embed/>
                </p:oleObj>
              </mc:Choice>
              <mc:Fallback>
                <p:oleObj name="Equation" r:id="rId34" imgW="200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5791200"/>
                        <a:ext cx="2049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33350" y="5334000"/>
          <a:ext cx="21272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7" name="Equation" r:id="rId36" imgW="2082800" imgH="254000" progId="Equation.DSMT4">
                  <p:embed/>
                </p:oleObj>
              </mc:Choice>
              <mc:Fallback>
                <p:oleObj name="Equation" r:id="rId36" imgW="208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5334000"/>
                        <a:ext cx="2127250" cy="2571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" name="Object 27647"/>
          <p:cNvGraphicFramePr>
            <a:graphicFrameLocks noChangeAspect="1"/>
          </p:cNvGraphicFramePr>
          <p:nvPr/>
        </p:nvGraphicFramePr>
        <p:xfrm>
          <a:off x="7600950" y="4246563"/>
          <a:ext cx="1406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8" name="Equation" r:id="rId38" imgW="1371600" imgH="342900" progId="Equation.DSMT4">
                  <p:embed/>
                </p:oleObj>
              </mc:Choice>
              <mc:Fallback>
                <p:oleObj name="Equation" r:id="rId38" imgW="1371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4246563"/>
                        <a:ext cx="1406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" name="Object 27648"/>
          <p:cNvGraphicFramePr>
            <a:graphicFrameLocks noChangeAspect="1"/>
          </p:cNvGraphicFramePr>
          <p:nvPr/>
        </p:nvGraphicFramePr>
        <p:xfrm>
          <a:off x="5051425" y="5334000"/>
          <a:ext cx="2270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9" name="Equation" r:id="rId40" imgW="2222500" imgH="254000" progId="Equation.DSMT4">
                  <p:embed/>
                </p:oleObj>
              </mc:Choice>
              <mc:Fallback>
                <p:oleObj name="Equation" r:id="rId40" imgW="2222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5334000"/>
                        <a:ext cx="2270125" cy="2571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2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0"/>
            <a:ext cx="49244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2" y="1371600"/>
            <a:ext cx="32956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6" y="1905000"/>
            <a:ext cx="471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0" y="2895600"/>
            <a:ext cx="4691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343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8641" y="4359203"/>
            <a:ext cx="7908584" cy="288997"/>
            <a:chOff x="368641" y="4359203"/>
            <a:chExt cx="7908584" cy="288997"/>
          </a:xfrm>
        </p:grpSpPr>
        <p:grpSp>
          <p:nvGrpSpPr>
            <p:cNvPr id="3" name="Group 2"/>
            <p:cNvGrpSpPr/>
            <p:nvPr/>
          </p:nvGrpSpPr>
          <p:grpSpPr>
            <a:xfrm>
              <a:off x="368641" y="4367212"/>
              <a:ext cx="5337936" cy="280988"/>
              <a:chOff x="368641" y="4367212"/>
              <a:chExt cx="5337936" cy="28098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68641" y="4367212"/>
                <a:ext cx="4851059" cy="280988"/>
                <a:chOff x="368641" y="4648200"/>
                <a:chExt cx="4851059" cy="280988"/>
              </a:xfrm>
            </p:grpSpPr>
            <p:pic>
              <p:nvPicPr>
                <p:cNvPr id="8199" name="Picture 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4648200"/>
                  <a:ext cx="4533900" cy="280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0" name="Picture 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641" y="4695825"/>
                  <a:ext cx="285750" cy="185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8201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852" y="4386262"/>
                <a:ext cx="466725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359203"/>
              <a:ext cx="233362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72369" y="5029200"/>
            <a:ext cx="6657068" cy="252413"/>
            <a:chOff x="272369" y="5029200"/>
            <a:chExt cx="6657068" cy="252413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69" y="5029200"/>
              <a:ext cx="3052763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509963" y="5038724"/>
              <a:ext cx="3419474" cy="233363"/>
              <a:chOff x="762001" y="5562600"/>
              <a:chExt cx="3419474" cy="233363"/>
            </a:xfrm>
          </p:grpSpPr>
          <p:pic>
            <p:nvPicPr>
              <p:cNvPr id="8204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1" y="5562600"/>
                <a:ext cx="1209675" cy="233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5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5567363"/>
                <a:ext cx="212407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18045"/>
              </p:ext>
            </p:extLst>
          </p:nvPr>
        </p:nvGraphicFramePr>
        <p:xfrm>
          <a:off x="476250" y="5638800"/>
          <a:ext cx="3800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15" imgW="3797280" imgH="863280" progId="Equation.DSMT4">
                  <p:embed/>
                </p:oleObj>
              </mc:Choice>
              <mc:Fallback>
                <p:oleObj name="Equation" r:id="rId15" imgW="37972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638800"/>
                        <a:ext cx="38004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2587751" y="5943600"/>
            <a:ext cx="30784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3810000"/>
            <a:ext cx="91440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52750" y="5791200"/>
            <a:ext cx="933450" cy="5334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80253" y="3757612"/>
            <a:ext cx="933450" cy="5334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1"/>
            <a:ext cx="4568190" cy="86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66632"/>
              </p:ext>
            </p:extLst>
          </p:nvPr>
        </p:nvGraphicFramePr>
        <p:xfrm>
          <a:off x="1393641" y="4114800"/>
          <a:ext cx="316224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1" name="Equation" r:id="rId4" imgW="4216320" imgH="863280" progId="Equation.DSMT4">
                  <p:embed/>
                </p:oleObj>
              </mc:Choice>
              <mc:Fallback>
                <p:oleObj name="Equation" r:id="rId4" imgW="42163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641" y="4114800"/>
                        <a:ext cx="3162240" cy="64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25228"/>
              </p:ext>
            </p:extLst>
          </p:nvPr>
        </p:nvGraphicFramePr>
        <p:xfrm>
          <a:off x="4572000" y="4191000"/>
          <a:ext cx="2447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2" name="Equation" r:id="rId6" imgW="3263760" imgH="406080" progId="Equation.DSMT4">
                  <p:embed/>
                </p:oleObj>
              </mc:Choice>
              <mc:Fallback>
                <p:oleObj name="Equation" r:id="rId6" imgW="3263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91000"/>
                        <a:ext cx="2447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34580"/>
              </p:ext>
            </p:extLst>
          </p:nvPr>
        </p:nvGraphicFramePr>
        <p:xfrm>
          <a:off x="1736935" y="3124200"/>
          <a:ext cx="3800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3" name="Equation" r:id="rId8" imgW="3797280" imgH="863280" progId="Equation.DSMT4">
                  <p:embed/>
                </p:oleObj>
              </mc:Choice>
              <mc:Fallback>
                <p:oleObj name="Equation" r:id="rId8" imgW="37972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935" y="3124200"/>
                        <a:ext cx="38004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91496"/>
              </p:ext>
            </p:extLst>
          </p:nvPr>
        </p:nvGraphicFramePr>
        <p:xfrm>
          <a:off x="3206750" y="1830060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4" name="Equation" r:id="rId10" imgW="291960" imgH="279360" progId="Equation.DSMT4">
                  <p:embed/>
                </p:oleObj>
              </mc:Choice>
              <mc:Fallback>
                <p:oleObj name="Equation" r:id="rId10" imgW="291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830060"/>
                        <a:ext cx="292100" cy="279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352800" y="1403034"/>
            <a:ext cx="0" cy="4257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47749"/>
              </p:ext>
            </p:extLst>
          </p:nvPr>
        </p:nvGraphicFramePr>
        <p:xfrm>
          <a:off x="3655695" y="1814316"/>
          <a:ext cx="895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5" name="Equation" r:id="rId12" imgW="1790640" imgH="736560" progId="Equation.DSMT4">
                  <p:embed/>
                </p:oleObj>
              </mc:Choice>
              <mc:Fallback>
                <p:oleObj name="Equation" r:id="rId12" imgW="1790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695" y="1814316"/>
                        <a:ext cx="895350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815600" y="1403034"/>
            <a:ext cx="0" cy="4257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22028"/>
              </p:ext>
            </p:extLst>
          </p:nvPr>
        </p:nvGraphicFramePr>
        <p:xfrm>
          <a:off x="4949825" y="1852613"/>
          <a:ext cx="1458913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6" name="Equation" r:id="rId14" imgW="2920680" imgH="279360" progId="Equation.DSMT4">
                  <p:embed/>
                </p:oleObj>
              </mc:Choice>
              <mc:Fallback>
                <p:oleObj name="Equation" r:id="rId14" imgW="292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852613"/>
                        <a:ext cx="1458913" cy="139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562600" y="1403034"/>
            <a:ext cx="0" cy="4257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18962"/>
              </p:ext>
            </p:extLst>
          </p:nvPr>
        </p:nvGraphicFramePr>
        <p:xfrm>
          <a:off x="1338223" y="2514600"/>
          <a:ext cx="5181570" cy="2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7" name="Equation" r:id="rId16" imgW="6908760" imgH="342720" progId="Equation.DSMT4">
                  <p:embed/>
                </p:oleObj>
              </mc:Choice>
              <mc:Fallback>
                <p:oleObj name="Equation" r:id="rId16" imgW="6908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23" y="2514600"/>
                        <a:ext cx="5181570" cy="25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50545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59232"/>
              </p:ext>
            </p:extLst>
          </p:nvPr>
        </p:nvGraphicFramePr>
        <p:xfrm>
          <a:off x="152400" y="4876800"/>
          <a:ext cx="2771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4" imgW="3695700" imgH="812800" progId="Equation.DSMT4">
                  <p:embed/>
                </p:oleObj>
              </mc:Choice>
              <mc:Fallback>
                <p:oleObj name="Equation" r:id="rId4" imgW="36957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2771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39265"/>
              </p:ext>
            </p:extLst>
          </p:nvPr>
        </p:nvGraphicFramePr>
        <p:xfrm>
          <a:off x="838200" y="5791200"/>
          <a:ext cx="2762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6" imgW="3683000" imgH="812800" progId="Equation.DSMT4">
                  <p:embed/>
                </p:oleObj>
              </mc:Choice>
              <mc:Fallback>
                <p:oleObj name="Equation" r:id="rId6" imgW="3683000" imgH="8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91200"/>
                        <a:ext cx="27622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40860"/>
              </p:ext>
            </p:extLst>
          </p:nvPr>
        </p:nvGraphicFramePr>
        <p:xfrm>
          <a:off x="5346910" y="3443288"/>
          <a:ext cx="37719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8" imgW="5029200" imgH="1257120" progId="Equation.DSMT4">
                  <p:embed/>
                </p:oleObj>
              </mc:Choice>
              <mc:Fallback>
                <p:oleObj name="Equation" r:id="rId8" imgW="5029200" imgH="1257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910" y="3443288"/>
                        <a:ext cx="3771900" cy="942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39820"/>
              </p:ext>
            </p:extLst>
          </p:nvPr>
        </p:nvGraphicFramePr>
        <p:xfrm>
          <a:off x="2971800" y="4876800"/>
          <a:ext cx="2181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10" imgW="2908080" imgH="812520" progId="Equation.DSMT4">
                  <p:embed/>
                </p:oleObj>
              </mc:Choice>
              <mc:Fallback>
                <p:oleObj name="Equation" r:id="rId10" imgW="29080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0"/>
                        <a:ext cx="21812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505200" y="4800600"/>
            <a:ext cx="685800" cy="7620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3505200"/>
            <a:ext cx="685800" cy="7620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97366"/>
              </p:ext>
            </p:extLst>
          </p:nvPr>
        </p:nvGraphicFramePr>
        <p:xfrm>
          <a:off x="5334000" y="4876800"/>
          <a:ext cx="3448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12" imgW="4597200" imgH="812520" progId="Equation.DSMT4">
                  <p:embed/>
                </p:oleObj>
              </mc:Choice>
              <mc:Fallback>
                <p:oleObj name="Equation" r:id="rId12" imgW="45972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76800"/>
                        <a:ext cx="3448050" cy="609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495800"/>
            <a:ext cx="12634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our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324</Words>
  <Application>Microsoft Office PowerPoint</Application>
  <PresentationFormat>On-screen Show (4:3)</PresentationFormat>
  <Paragraphs>66</Paragraphs>
  <Slides>61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Office Theme</vt:lpstr>
      <vt:lpstr>Equation</vt:lpstr>
      <vt:lpstr>Bitmap Image</vt:lpstr>
      <vt:lpstr>Visio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 Transformations of A Random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2006-08-16T00:00:00Z</dcterms:created>
  <dcterms:modified xsi:type="dcterms:W3CDTF">2014-05-17T20:23:51Z</dcterms:modified>
</cp:coreProperties>
</file>