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6" r:id="rId2"/>
    <p:sldId id="339" r:id="rId3"/>
    <p:sldId id="754" r:id="rId4"/>
    <p:sldId id="729" r:id="rId5"/>
    <p:sldId id="756" r:id="rId6"/>
    <p:sldId id="730" r:id="rId7"/>
    <p:sldId id="800" r:id="rId8"/>
    <p:sldId id="757" r:id="rId9"/>
    <p:sldId id="731" r:id="rId10"/>
    <p:sldId id="758" r:id="rId11"/>
    <p:sldId id="835" r:id="rId12"/>
    <p:sldId id="759" r:id="rId13"/>
    <p:sldId id="762" r:id="rId14"/>
    <p:sldId id="812" r:id="rId15"/>
    <p:sldId id="817" r:id="rId16"/>
    <p:sldId id="818" r:id="rId17"/>
    <p:sldId id="820" r:id="rId18"/>
    <p:sldId id="821" r:id="rId19"/>
    <p:sldId id="804" r:id="rId20"/>
    <p:sldId id="805" r:id="rId21"/>
    <p:sldId id="806" r:id="rId22"/>
    <p:sldId id="807" r:id="rId23"/>
    <p:sldId id="808" r:id="rId24"/>
    <p:sldId id="809" r:id="rId25"/>
    <p:sldId id="810" r:id="rId26"/>
    <p:sldId id="811" r:id="rId27"/>
    <p:sldId id="801" r:id="rId28"/>
    <p:sldId id="765" r:id="rId29"/>
    <p:sldId id="767" r:id="rId30"/>
    <p:sldId id="771" r:id="rId31"/>
    <p:sldId id="769" r:id="rId32"/>
    <p:sldId id="768" r:id="rId33"/>
    <p:sldId id="772" r:id="rId34"/>
    <p:sldId id="773" r:id="rId35"/>
    <p:sldId id="789" r:id="rId36"/>
    <p:sldId id="770" r:id="rId37"/>
    <p:sldId id="822" r:id="rId38"/>
    <p:sldId id="823" r:id="rId39"/>
    <p:sldId id="824" r:id="rId40"/>
    <p:sldId id="803" r:id="rId41"/>
    <p:sldId id="825" r:id="rId42"/>
    <p:sldId id="832" r:id="rId43"/>
    <p:sldId id="834" r:id="rId44"/>
    <p:sldId id="833" r:id="rId45"/>
    <p:sldId id="837" r:id="rId46"/>
    <p:sldId id="838" r:id="rId47"/>
    <p:sldId id="839" r:id="rId48"/>
    <p:sldId id="836" r:id="rId49"/>
  </p:sldIdLst>
  <p:sldSz cx="9144000" cy="6858000" type="screen4x3"/>
  <p:notesSz cx="7099300" cy="10234613"/>
  <p:custDataLst>
    <p:tags r:id="rId5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339966"/>
    <a:srgbClr val="339933"/>
    <a:srgbClr val="FFDFC9"/>
    <a:srgbClr val="99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240" autoAdjust="0"/>
  </p:normalViewPr>
  <p:slideViewPr>
    <p:cSldViewPr>
      <p:cViewPr>
        <p:scale>
          <a:sx n="90" d="100"/>
          <a:sy n="90" d="100"/>
        </p:scale>
        <p:origin x="-291" y="-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AC444C24-1A28-42BF-B591-5829321AB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8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fld id="{4ACFF9F9-8C4B-4407-9933-87E268827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03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38005-41D3-4CEF-ABC6-24F1D4FB6569}" type="slidenum">
              <a:rPr lang="en-US"/>
              <a:pPr/>
              <a:t>1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7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19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27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27044-FB8F-4DCD-B71A-800D672476FE}" type="slidenum">
              <a:rPr lang="en-US"/>
              <a:pPr/>
              <a:t>40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1143000"/>
            <a:ext cx="6172200" cy="1894362"/>
          </a:xfrm>
        </p:spPr>
        <p:txBody>
          <a:bodyPr>
            <a:normAutofit/>
          </a:bodyPr>
          <a:lstStyle>
            <a:lvl1pPr>
              <a:defRPr sz="4800" b="1">
                <a:solidFill>
                  <a:srgbClr val="00206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022122"/>
            <a:ext cx="6172200" cy="1371600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00206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04-May-14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E8FE215-8876-4708-B97B-E3AB79CEB1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04-May-14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17106-1973-4AE2-BE3F-6870C0AF19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04-May-14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60E0-86A8-41BA-BFC0-A2D810264E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04-May-14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4C73575-CA9B-460E-821E-2267D3F17D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04-May-14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E3E8C-3A80-480A-9D92-D0389F682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04-May-14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EFF9CB0-B686-45AF-BF9C-BB149AA5F5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7467600" cy="5254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FD7FDE6-DC96-4876-804D-64CA306F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400" b="1" kern="1200" cap="small" baseline="0">
          <a:solidFill>
            <a:srgbClr val="002060"/>
          </a:solidFill>
          <a:latin typeface="Calibri" pitchFamily="34" charset="0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828800" y="304800"/>
            <a:ext cx="701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ICS103: 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>Programming in </a:t>
            </a: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C</a:t>
            </a:r>
            <a:r>
              <a:rPr lang="en-US" sz="4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en-US" sz="4800" b="1" dirty="0" smtClean="0">
                <a:solidFill>
                  <a:srgbClr val="002060"/>
                </a:solidFill>
                <a:latin typeface="Calibri" pitchFamily="34" charset="0"/>
              </a:rPr>
              <a:t>8: Strings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5200" y="6019800"/>
            <a:ext cx="373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Muhamed</a:t>
            </a:r>
            <a:r>
              <a:rPr lang="en-US" sz="2800" b="1" dirty="0" smtClean="0">
                <a:solidFill>
                  <a:srgbClr val="002060"/>
                </a:solidFill>
                <a:latin typeface="Calibri" pitchFamily="34" charset="0"/>
              </a:rPr>
              <a:t> F. </a:t>
            </a:r>
            <a:r>
              <a:rPr lang="en-US" sz="2800" b="1" dirty="0" err="1" smtClean="0">
                <a:solidFill>
                  <a:srgbClr val="002060"/>
                </a:solidFill>
                <a:latin typeface="Calibri" pitchFamily="34" charset="0"/>
              </a:rPr>
              <a:t>Mudawar</a:t>
            </a:r>
            <a:endParaRPr lang="en-US" sz="2800" b="1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61794" name="Picture 2" descr="C:\Users\mudawar\Documents\+ICS 103\103 Slides\KFUPM_logo_blac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95600"/>
            <a:ext cx="2819401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77200" cy="868362"/>
          </a:xfrm>
        </p:spPr>
        <p:txBody>
          <a:bodyPr/>
          <a:lstStyle/>
          <a:p>
            <a:r>
              <a:rPr lang="en-US" dirty="0" smtClean="0"/>
              <a:t>Example of String Input /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7448"/>
            <a:ext cx="8153400" cy="540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main(void) {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dept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[8], days[8];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course_num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 time;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course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code,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number, days, and time\n");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("Similar to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this: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MATH 101 UTR 1100\n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("\n&gt;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("%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s%d%s%d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dept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course_num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days, &amp;time);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("%s %d meets %s at %d\n",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dept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course_num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                     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days, time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return 0;</a:t>
            </a:r>
          </a:p>
          <a:p>
            <a:pPr marL="0" indent="0"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7" name="Picture 3" descr="C:\Users\mudawar\Documents\+ICS 103\103 Figures\Pictur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29200"/>
            <a:ext cx="733611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96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772400" cy="868362"/>
          </a:xfrm>
        </p:spPr>
        <p:txBody>
          <a:bodyPr/>
          <a:lstStyle/>
          <a:p>
            <a:r>
              <a:rPr lang="en-US" dirty="0" smtClean="0"/>
              <a:t>Placeholders Used with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printf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82108775"/>
              </p:ext>
            </p:extLst>
          </p:nvPr>
        </p:nvGraphicFramePr>
        <p:xfrm>
          <a:off x="457200" y="990600"/>
          <a:ext cx="7467600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1905000"/>
                <a:gridCol w="3429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Value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Placeholder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Output (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is </a:t>
                      </a: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blank)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'a'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%c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%3c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%-3c</a:t>
                      </a:r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</a:t>
                      </a:r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a</a:t>
                      </a:r>
                      <a:endParaRPr lang="en-US" sz="2400" b="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-10</a:t>
                      </a:r>
                    </a:p>
                    <a:p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%d</a:t>
                      </a:r>
                      <a:endParaRPr lang="en-US" sz="2400" b="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%6d</a:t>
                      </a:r>
                      <a:endParaRPr lang="en-US" sz="2400" b="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%-6d</a:t>
                      </a:r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-10</a:t>
                      </a:r>
                      <a:endParaRPr lang="en-US" sz="2400" b="0" dirty="0" smtClean="0">
                        <a:latin typeface="Consolas" pitchFamily="49" charset="0"/>
                        <a:cs typeface="Consolas" pitchFamily="49" charset="0"/>
                      </a:endParaRP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-10</a:t>
                      </a:r>
                      <a:endParaRPr lang="en-US" sz="2400" b="0" dirty="0" smtClean="0">
                        <a:latin typeface="Consolas" pitchFamily="49" charset="0"/>
                        <a:cs typeface="Consolas" pitchFamily="49" charset="0"/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-10</a:t>
                      </a:r>
                      <a:endParaRPr lang="en-US" sz="2400" b="0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49.76</a:t>
                      </a:r>
                    </a:p>
                    <a:p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%.3f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%9.1f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%9.2e</a:t>
                      </a:r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49.760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49.8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4.98e+01</a:t>
                      </a:r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"fantastic"</a:t>
                      </a:r>
                    </a:p>
                    <a:p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%s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%12s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%-12s</a:t>
                      </a:r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fantastic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fantastic</a:t>
                      </a:r>
                    </a:p>
                    <a:p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</a:rPr>
                        <a:t>fantastic</a:t>
                      </a:r>
                      <a:r>
                        <a:rPr lang="en-US" sz="2400" b="0" dirty="0" smtClean="0">
                          <a:latin typeface="Consolas" pitchFamily="49" charset="0"/>
                          <a:cs typeface="Consolas" pitchFamily="49" charset="0"/>
                          <a:sym typeface="Wingdings"/>
                        </a:rPr>
                        <a:t></a:t>
                      </a:r>
                      <a:endParaRPr lang="en-US" sz="2400" b="0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1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8683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cap="none" dirty="0" smtClean="0">
                <a:latin typeface="Consolas" pitchFamily="49" charset="0"/>
              </a:rPr>
              <a:t>gets</a:t>
            </a:r>
            <a:r>
              <a:rPr lang="en-US" dirty="0" smtClean="0"/>
              <a:t> and </a:t>
            </a:r>
            <a:r>
              <a:rPr lang="en-US" cap="none" dirty="0" smtClean="0">
                <a:latin typeface="Consolas" pitchFamily="49" charset="0"/>
              </a:rPr>
              <a:t>puts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 problem with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/>
              <a:t> </a:t>
            </a:r>
            <a:r>
              <a:rPr lang="en-US" dirty="0" smtClean="0"/>
              <a:t>it that it stops reading </a:t>
            </a:r>
            <a:r>
              <a:rPr lang="en-US" dirty="0"/>
              <a:t>a string </a:t>
            </a:r>
            <a:r>
              <a:rPr lang="en-US" dirty="0" smtClean="0"/>
              <a:t>when it </a:t>
            </a:r>
            <a:r>
              <a:rPr lang="en-US" dirty="0"/>
              <a:t>encounters a </a:t>
            </a:r>
            <a:r>
              <a:rPr lang="en-US" dirty="0" smtClean="0"/>
              <a:t>blank (or any whitespace).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Blanks are natural separators between numeric data values, but it is a valid character in a string.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read a full line, 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gets</a:t>
            </a:r>
            <a:r>
              <a:rPr lang="en-US" dirty="0"/>
              <a:t> </a:t>
            </a:r>
            <a:r>
              <a:rPr lang="en-US" dirty="0" smtClean="0"/>
              <a:t>function continues reading until the newline char (Enter key) is read.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'\n'</a:t>
            </a:r>
            <a:r>
              <a:rPr lang="en-US" dirty="0" smtClean="0"/>
              <a:t> character representing the Enter key is   </a:t>
            </a:r>
            <a:r>
              <a:rPr lang="en-US" b="1" dirty="0" smtClean="0">
                <a:solidFill>
                  <a:srgbClr val="FF0000"/>
                </a:solidFill>
              </a:rPr>
              <a:t>not stored </a:t>
            </a:r>
            <a:r>
              <a:rPr lang="en-US" dirty="0" smtClean="0"/>
              <a:t>in the string. It is replaced with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cs typeface="Consolas" pitchFamily="49" charset="0"/>
              </a:rPr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puts</a:t>
            </a:r>
            <a:r>
              <a:rPr lang="en-US" dirty="0" smtClean="0">
                <a:cs typeface="Consolas" pitchFamily="49" charset="0"/>
              </a:rPr>
              <a:t> function </a:t>
            </a:r>
            <a:r>
              <a:rPr lang="en-US" dirty="0" smtClean="0"/>
              <a:t>is used </a:t>
            </a:r>
            <a:r>
              <a:rPr lang="en-US" dirty="0"/>
              <a:t>to print a </a:t>
            </a:r>
            <a:r>
              <a:rPr lang="en-US" dirty="0" smtClean="0"/>
              <a:t>string.</a:t>
            </a:r>
          </a:p>
          <a:p>
            <a:pPr lvl="1">
              <a:lnSpc>
                <a:spcPct val="120000"/>
              </a:lnSpc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puts</a:t>
            </a:r>
            <a:r>
              <a:rPr lang="en-US" dirty="0" smtClean="0"/>
              <a:t> </a:t>
            </a:r>
            <a:r>
              <a:rPr lang="en-US" dirty="0"/>
              <a:t>automatically prints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'\n'</a:t>
            </a:r>
            <a:r>
              <a:rPr lang="en-US" dirty="0" smtClean="0"/>
              <a:t> </a:t>
            </a:r>
            <a:r>
              <a:rPr lang="en-US" dirty="0"/>
              <a:t>at </a:t>
            </a:r>
            <a:r>
              <a:rPr lang="en-US" dirty="0" smtClean="0"/>
              <a:t>end </a:t>
            </a:r>
            <a:r>
              <a:rPr lang="en-US" dirty="0"/>
              <a:t>of the </a:t>
            </a:r>
            <a:r>
              <a:rPr lang="en-US" dirty="0" smtClean="0"/>
              <a:t>string.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5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868362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gets</a:t>
            </a:r>
            <a:r>
              <a:rPr lang="en-US" dirty="0" smtClean="0"/>
              <a:t> and </a:t>
            </a:r>
            <a:r>
              <a:rPr lang="en-US" cap="none" dirty="0" smtClean="0">
                <a:latin typeface="Consolas" pitchFamily="49" charset="0"/>
                <a:cs typeface="Consolas" pitchFamily="49" charset="0"/>
              </a:rPr>
              <a:t>puts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3429000"/>
          </a:xfrm>
        </p:spPr>
        <p:txBody>
          <a:bodyPr>
            <a:normAutofit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char line[80];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("Type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anything: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(line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("You typed: ");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puts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(line);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5" name="Picture 3" descr="C:\Users\mudawar\Documents\+ICS 103\103 Figures\Picture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54387"/>
          <a:stretch/>
        </p:blipFill>
        <p:spPr bwMode="auto">
          <a:xfrm>
            <a:off x="457200" y="4944695"/>
            <a:ext cx="7433288" cy="120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1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1534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File Input with </a:t>
            </a:r>
            <a:r>
              <a:rPr lang="en-US" cap="none" dirty="0" err="1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7150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</a:pPr>
            <a:r>
              <a:rPr lang="en-US" dirty="0"/>
              <a:t>For </a:t>
            </a:r>
            <a:r>
              <a:rPr lang="en-US" dirty="0" smtClean="0"/>
              <a:t>data </a:t>
            </a:r>
            <a:r>
              <a:rPr lang="en-US" dirty="0"/>
              <a:t>files, the </a:t>
            </a:r>
            <a:r>
              <a:rPr lang="en-US" b="1" dirty="0" err="1" smtClean="0"/>
              <a:t>stdio</a:t>
            </a:r>
            <a:r>
              <a:rPr lang="en-US" dirty="0" smtClean="0"/>
              <a:t> </a:t>
            </a:r>
            <a:r>
              <a:rPr lang="en-US" dirty="0"/>
              <a:t>library </a:t>
            </a:r>
            <a:r>
              <a:rPr lang="en-US" dirty="0" smtClean="0"/>
              <a:t>provides 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function that works similar to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gets</a:t>
            </a:r>
          </a:p>
          <a:p>
            <a:pPr marL="360363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char *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fgets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(char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[],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n, FILE *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360363" indent="-360363">
              <a:lnSpc>
                <a:spcPct val="120000"/>
              </a:lnSpc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reads characters 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dirty="0" smtClean="0"/>
              <a:t> into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smtClean="0"/>
              <a:t>, until it reads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'\n'</a:t>
            </a:r>
            <a:r>
              <a:rPr lang="en-US" dirty="0" smtClean="0"/>
              <a:t> or </a:t>
            </a:r>
            <a:r>
              <a:rPr lang="en-US" b="1" dirty="0" smtClean="0"/>
              <a:t>n-1</a:t>
            </a:r>
            <a:r>
              <a:rPr lang="en-US" dirty="0" smtClean="0"/>
              <a:t> chars, whichever comes first.</a:t>
            </a:r>
          </a:p>
          <a:p>
            <a:pPr marL="360363" indent="-360363">
              <a:lnSpc>
                <a:spcPct val="120000"/>
              </a:lnSpc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inserts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  <a:r>
              <a:rPr lang="en-US" dirty="0" smtClean="0"/>
              <a:t> at end of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endParaRPr lang="en-US" dirty="0" smtClean="0"/>
          </a:p>
          <a:p>
            <a:pPr marL="360363" indent="-360363">
              <a:lnSpc>
                <a:spcPct val="120000"/>
              </a:lnSpc>
            </a:pPr>
            <a:r>
              <a:rPr lang="en-US" dirty="0" smtClean="0"/>
              <a:t>Unlike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gets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reads 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'\n'</a:t>
            </a:r>
            <a:r>
              <a:rPr lang="en-US" dirty="0" smtClean="0"/>
              <a:t> char into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endParaRPr lang="en-US" dirty="0" smtClean="0"/>
          </a:p>
          <a:p>
            <a:pPr marL="360363" indent="-360363">
              <a:lnSpc>
                <a:spcPct val="120000"/>
              </a:lnSpc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returns the address of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smtClean="0"/>
              <a:t> as its result value </a:t>
            </a:r>
          </a:p>
          <a:p>
            <a:pPr marL="360363" indent="-360363"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cannot read from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dirty="0" smtClean="0"/>
              <a:t> (End-Of-File       or some error) then it returns the NULL pointer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35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</a:t>
            </a:r>
            <a:r>
              <a:rPr lang="en-US" dirty="0" smtClean="0"/>
              <a:t>Output </a:t>
            </a:r>
            <a:r>
              <a:rPr lang="en-US" dirty="0"/>
              <a:t>with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fputs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17855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 smtClean="0"/>
              <a:t>In addition, </a:t>
            </a:r>
            <a:r>
              <a:rPr lang="en-US" dirty="0"/>
              <a:t>the </a:t>
            </a:r>
            <a:r>
              <a:rPr lang="en-US" b="1" dirty="0" err="1"/>
              <a:t>stdio</a:t>
            </a:r>
            <a:r>
              <a:rPr lang="en-US" dirty="0"/>
              <a:t> library </a:t>
            </a:r>
            <a:r>
              <a:rPr lang="en-US" dirty="0" smtClean="0"/>
              <a:t>provides 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fputs</a:t>
            </a:r>
            <a:r>
              <a:rPr lang="en-US" dirty="0" smtClean="0"/>
              <a:t> function </a:t>
            </a:r>
            <a:r>
              <a:rPr lang="en-US" dirty="0"/>
              <a:t>that </a:t>
            </a:r>
            <a:r>
              <a:rPr lang="en-US" dirty="0" smtClean="0"/>
              <a:t>works </a:t>
            </a:r>
            <a:r>
              <a:rPr lang="en-US" dirty="0"/>
              <a:t>similar to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puts</a:t>
            </a:r>
            <a:endParaRPr lang="en-US" dirty="0" smtClean="0"/>
          </a:p>
          <a:p>
            <a:pPr marL="273050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fputs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(char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[], FILE *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outfile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/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fputs</a:t>
            </a:r>
            <a:r>
              <a:rPr lang="en-US" dirty="0"/>
              <a:t> outputs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/>
              <a:t> to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outfile</a:t>
            </a:r>
            <a:endParaRPr lang="en-US" dirty="0" smtClean="0"/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 smtClean="0"/>
              <a:t>Unlike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puts</a:t>
            </a:r>
            <a:r>
              <a:rPr lang="en-US" dirty="0"/>
              <a:t>,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fputs</a:t>
            </a:r>
            <a:r>
              <a:rPr lang="en-US" dirty="0"/>
              <a:t> does not output </a:t>
            </a:r>
            <a:r>
              <a:rPr lang="en-US" dirty="0" smtClean="0"/>
              <a:t>an extra newline character to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outfile</a:t>
            </a:r>
            <a:endParaRPr lang="en-US" dirty="0"/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fputs</a:t>
            </a:r>
            <a:r>
              <a:rPr lang="en-US" dirty="0" smtClean="0"/>
              <a:t> returns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0</a:t>
            </a:r>
            <a:r>
              <a:rPr lang="en-US" dirty="0" smtClean="0"/>
              <a:t> if the file operation is successful</a:t>
            </a: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 smtClean="0"/>
              <a:t>It returns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-1</a:t>
            </a:r>
            <a:r>
              <a:rPr lang="en-US" dirty="0" smtClean="0"/>
              <a:t> if it cannot write to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outfile</a:t>
            </a:r>
            <a:endParaRPr lang="en-US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3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7467600" cy="868362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and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fputs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define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L_SIZE 100  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line size */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#define  N_SIZE 40    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name size */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0"/>
              </a:spcBef>
              <a:buFontTx/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main()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char line[L_SIZE],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inname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[N_SIZE],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outname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[N_SIZE];</a:t>
            </a:r>
          </a:p>
          <a:p>
            <a:pPr>
              <a:spcBef>
                <a:spcPts val="20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("Enter the name of input  file: ");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("%s",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inname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FILE *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inname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if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NULL)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("Can't open %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s",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inname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return 1;         </a:t>
            </a: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terminate program */</a:t>
            </a:r>
            <a:endParaRPr lang="en-US" sz="20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20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the name of output file: ");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("%s",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outname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7467600" cy="868362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fgets</a:t>
            </a:r>
            <a:r>
              <a:rPr lang="en-US" dirty="0" smtClean="0"/>
              <a:t> and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fputs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FILE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outfile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fopen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outname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"w");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if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outfile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== NULL) {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("Can't open %s",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outname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return 1;         </a:t>
            </a:r>
            <a:r>
              <a:rPr lang="en-US" sz="20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terminate program */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}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char *status 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fgets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(line, L_SIZE,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while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(status != NULL)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fputs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(line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outfile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status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fgets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(line,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L_SIZE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  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fclose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fclose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outfile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ts val="2000"/>
              </a:spcBef>
              <a:buFontTx/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>
              <a:spcBef>
                <a:spcPts val="500"/>
              </a:spcBef>
              <a:buFontTx/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7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Sample Run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27710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39311"/>
            <a:ext cx="7381991" cy="227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495800"/>
            <a:ext cx="7373245" cy="226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72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792480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Constants and Variables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Input and Output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b="1" dirty="0">
                <a:solidFill>
                  <a:srgbClr val="FF0000"/>
                </a:solidFill>
              </a:rPr>
              <a:t>Character </a:t>
            </a:r>
            <a:r>
              <a:rPr lang="en-US" b="1" dirty="0" smtClean="0">
                <a:solidFill>
                  <a:srgbClr val="FF0000"/>
                </a:solidFill>
              </a:rPr>
              <a:t>Related Functions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Library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Arrays of Strings and Arrays of Pointers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792480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String Constants and Variables</a:t>
            </a:r>
            <a:endParaRPr lang="en-US" b="1" dirty="0">
              <a:solidFill>
                <a:srgbClr val="FF0000"/>
              </a:solidFill>
            </a:endParaRP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Input and Output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Character </a:t>
            </a:r>
            <a:r>
              <a:rPr lang="en-US" dirty="0" smtClean="0"/>
              <a:t>Related Functions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Library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Arrays of Strings and Arrays of Pointers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4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Character Related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05800" cy="1600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In addition to the string </a:t>
            </a:r>
            <a:r>
              <a:rPr lang="en-US" dirty="0" smtClean="0"/>
              <a:t>library functions</a:t>
            </a:r>
            <a:r>
              <a:rPr lang="en-US" dirty="0"/>
              <a:t>, C </a:t>
            </a:r>
            <a:r>
              <a:rPr lang="en-US" dirty="0" smtClean="0"/>
              <a:t>provides functions that facilitate </a:t>
            </a:r>
            <a:r>
              <a:rPr lang="en-US" dirty="0"/>
              <a:t>character </a:t>
            </a:r>
            <a:r>
              <a:rPr lang="en-US" dirty="0" smtClean="0"/>
              <a:t>handling.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To use these functions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ctype.h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1161"/>
              </p:ext>
            </p:extLst>
          </p:nvPr>
        </p:nvGraphicFramePr>
        <p:xfrm>
          <a:off x="762000" y="2590800"/>
          <a:ext cx="7086600" cy="405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962400"/>
              </a:tblGrid>
              <a:tr h="35374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Function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Description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solidFill>
                      <a:schemeClr val="accent1"/>
                    </a:solidFill>
                  </a:tcPr>
                </a:tc>
              </a:tr>
              <a:tr h="368485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isalnum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  <a:endParaRPr lang="en-US" sz="2000" b="1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alphanumeric</a:t>
                      </a:r>
                      <a:endParaRPr lang="en-US" sz="2000" dirty="0">
                        <a:latin typeface="Calibri" pitchFamily="34" charset="0"/>
                        <a:cs typeface="Consolas" pitchFamily="49" charset="0"/>
                      </a:endParaRP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isalpha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alphabetic</a:t>
                      </a: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isdigit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digit</a:t>
                      </a: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isupper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uppercase letter</a:t>
                      </a: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islower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lowercase letter</a:t>
                      </a: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isspace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baseline="0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baseline="0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  <a:endParaRPr lang="en-US" sz="2000" b="1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whitespace</a:t>
                      </a: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iscntrl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a control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onsolas" pitchFamily="49" charset="0"/>
                        </a:rPr>
                        <a:t> character</a:t>
                      </a:r>
                      <a:endParaRPr lang="en-US" sz="2000" dirty="0">
                        <a:latin typeface="Calibri" pitchFamily="34" charset="0"/>
                        <a:cs typeface="Consolas" pitchFamily="49" charset="0"/>
                      </a:endParaRP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ispunct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true if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is a punctuation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onsolas" pitchFamily="49" charset="0"/>
                        </a:rPr>
                        <a:t> character</a:t>
                      </a:r>
                      <a:endParaRPr lang="en-US" sz="2000" dirty="0" smtClean="0">
                        <a:latin typeface="Calibri" pitchFamily="34" charset="0"/>
                        <a:cs typeface="Consolas" pitchFamily="49" charset="0"/>
                      </a:endParaRP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toupper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baseline="0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baseline="0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  <a:endParaRPr lang="en-US" sz="2000" b="1" dirty="0" smtClean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convert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to uppercase</a:t>
                      </a:r>
                    </a:p>
                  </a:txBody>
                  <a:tcPr marT="0" marB="0" anchor="ctr"/>
                </a:tc>
              </a:tr>
              <a:tr h="36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int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tolower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(</a:t>
                      </a:r>
                      <a:r>
                        <a:rPr lang="en-US" sz="2000" b="1" dirty="0" err="1" smtClean="0">
                          <a:latin typeface="Consolas" pitchFamily="49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b="1" dirty="0" smtClean="0">
                          <a:latin typeface="Consolas" pitchFamily="49" charset="0"/>
                          <a:cs typeface="Consolas" pitchFamily="49" charset="0"/>
                        </a:rPr>
                        <a:t>);</a:t>
                      </a: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convert </a:t>
                      </a:r>
                      <a:r>
                        <a:rPr lang="en-US" sz="2000" dirty="0" err="1" smtClean="0">
                          <a:latin typeface="Calibri" pitchFamily="34" charset="0"/>
                          <a:cs typeface="Consolas" pitchFamily="49" charset="0"/>
                        </a:rPr>
                        <a:t>ch</a:t>
                      </a:r>
                      <a:r>
                        <a:rPr lang="en-US" sz="2000" dirty="0" smtClean="0">
                          <a:latin typeface="Calibri" pitchFamily="34" charset="0"/>
                          <a:cs typeface="Consolas" pitchFamily="49" charset="0"/>
                        </a:rPr>
                        <a:t> to lowercase</a:t>
                      </a:r>
                    </a:p>
                  </a:txBody>
                  <a:tcPr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0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/>
          <a:lstStyle/>
          <a:p>
            <a:r>
              <a:rPr lang="en-US" dirty="0" smtClean="0"/>
              <a:t>Converting a String to Uppercase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867400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ctype.h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1500"/>
              </a:spcBef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main()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ts val="1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[] = "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ICS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103: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Computer Programming in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C";</a:t>
            </a:r>
          </a:p>
          <a:p>
            <a:pPr>
              <a:spcBef>
                <a:spcPts val="3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>
              <a:spcBef>
                <a:spcPts val="1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for (i=0; s[i] != '\0'; i++)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s[i] = 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toupper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(s[i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pPr>
              <a:spcBef>
                <a:spcPts val="1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puts(s);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("The digits in the string are: ");    </a:t>
            </a:r>
          </a:p>
          <a:p>
            <a:pPr>
              <a:spcBef>
                <a:spcPts val="3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for (i=0; s[i] != '\0';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++)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isdigit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(s[i]))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("%c", s[i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1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("\n");</a:t>
            </a: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>
              <a:spcBef>
                <a:spcPts val="3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168" y="5486400"/>
            <a:ext cx="6019800" cy="100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64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058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Counting Letters, Digits, Spaces,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229600" cy="5638800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#include &lt;</a:t>
            </a:r>
            <a:r>
              <a:rPr lang="en-US" sz="20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stdio.h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&gt;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#include &lt;</a:t>
            </a:r>
            <a:r>
              <a:rPr lang="en-US" sz="20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ctype.h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&gt;</a:t>
            </a:r>
          </a:p>
          <a:p>
            <a:pPr marL="0" lvl="0" indent="0" fontAlgn="base">
              <a:spcBef>
                <a:spcPts val="2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main() {</a:t>
            </a:r>
          </a:p>
          <a:p>
            <a:pPr marL="0" lvl="0" indent="0" fontAlgn="base">
              <a:spcBef>
                <a:spcPts val="1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char line[100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];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letters=0, digits=0, spaces=0,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puncts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=0, others=0;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int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i,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total=0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;</a:t>
            </a:r>
            <a:endParaRPr lang="en-US" sz="2000" b="1" dirty="0" smtClean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2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("Type anything on the next line . . .\n");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gets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(line);</a:t>
            </a:r>
          </a:p>
          <a:p>
            <a:pPr marL="0" lvl="0" indent="0" fontAlgn="base">
              <a:spcBef>
                <a:spcPts val="2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for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(i=0; line[i] !='\0'; i++) {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total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++;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if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isalpha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(line[i])) letters++;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else if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isdigit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(line[i])) digits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++;</a:t>
            </a:r>
          </a:p>
          <a:p>
            <a:pPr mar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14573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05800" cy="5562600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else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if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isspace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(line[i])) spaces++;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else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if (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ispunct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(line[i])) </a:t>
            </a:r>
            <a:r>
              <a:rPr lang="en-US" sz="20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puncts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++;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else others++;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}</a:t>
            </a:r>
          </a:p>
          <a:p>
            <a:pPr marL="0" lvl="0" indent="0" fontAlgn="base">
              <a:spcBef>
                <a:spcPts val="3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("\</a:t>
            </a:r>
            <a:r>
              <a:rPr lang="en-US" sz="20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nYou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typed %d chars\n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", total);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0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("The count of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letters =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%d\n",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letters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);</a:t>
            </a:r>
            <a:endParaRPr lang="en-US" sz="2000" dirty="0" smtClean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("The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count of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digits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%d\n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", digits);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("The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count of spaces  =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%d\n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", spaces);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("Punctuation chars    =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%d\n",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puncts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);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("Other characters     =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%d\n", 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others);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return </a:t>
            </a:r>
            <a:r>
              <a:rPr lang="en-US" sz="20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0</a:t>
            </a: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;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}</a:t>
            </a:r>
            <a:endParaRPr lang="en-US" sz="20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058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Counting Letters, Digits, Spaces,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56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868362"/>
          </a:xfrm>
        </p:spPr>
        <p:txBody>
          <a:bodyPr/>
          <a:lstStyle/>
          <a:p>
            <a:r>
              <a:rPr lang="en-US" dirty="0" smtClean="0"/>
              <a:t>Sample Run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04" y="1295400"/>
            <a:ext cx="8440880" cy="5148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85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Counting Vowels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91200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#include &lt;</a:t>
            </a:r>
            <a:r>
              <a:rPr lang="en-US" sz="22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stdio.h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&gt;</a:t>
            </a:r>
          </a:p>
          <a:p>
            <a:pPr marL="0" lvl="0" indent="0" fontAlgn="base">
              <a:spcBef>
                <a:spcPts val="1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int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isvowel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(char </a:t>
            </a:r>
            <a:r>
              <a:rPr lang="en-US" sz="22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);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/* </a:t>
            </a: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Function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Prototype 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int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main( )    {  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char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line[100];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int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i,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vowels=0;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2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("Type anything on the next line . . .\n");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gets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(line);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2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for 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(i=0;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line[i] != '\0'; 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++)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if 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isvowel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(line[i])) vowels++;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2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printf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("\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nNumber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of vowels = %d\n", vowels);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return 0;</a:t>
            </a:r>
          </a:p>
          <a:p>
            <a:pPr marL="0" lvl="0" indent="0" fontAlgn="base">
              <a:spcBef>
                <a:spcPts val="5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}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Function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isvowel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3810000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/* Returns </a:t>
            </a: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true if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character </a:t>
            </a:r>
            <a:r>
              <a:rPr lang="en-US" sz="2200" b="1" i="1" dirty="0" err="1" smtClean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is </a:t>
            </a: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a vowel */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int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isvowel</a:t>
            </a: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(char </a:t>
            </a:r>
            <a:r>
              <a:rPr lang="en-US" sz="2200" b="1" dirty="0" err="1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) {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return (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'a' ||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'A' ||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    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'e' ||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'E' ||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    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'i' ||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'I' ||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    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'o' ||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'O' ||</a:t>
            </a: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       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'u' || </a:t>
            </a:r>
            <a:r>
              <a:rPr lang="en-US" sz="2200" b="1" dirty="0" err="1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ch</a:t>
            </a: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 == 'U') ;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  <a:p>
            <a:pPr marL="0" lvl="0" indent="0" fontAlgn="base">
              <a:spcBef>
                <a:spcPts val="1000"/>
              </a:spcBef>
              <a:spcAft>
                <a:spcPct val="0"/>
              </a:spcAft>
              <a:buClrTx/>
              <a:buSzTx/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Consolas" pitchFamily="49" charset="0"/>
                <a:ea typeface="Arial Unicode MS" pitchFamily="34" charset="-128"/>
                <a:cs typeface="Consolas" pitchFamily="49" charset="0"/>
              </a:rPr>
              <a:t>}</a:t>
            </a:r>
            <a:endParaRPr lang="en-US" sz="2200" b="1" dirty="0">
              <a:solidFill>
                <a:prstClr val="black"/>
              </a:solidFill>
              <a:latin typeface="Consolas" pitchFamily="49" charset="0"/>
              <a:ea typeface="Arial Unicode MS" pitchFamily="34" charset="-128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4953000"/>
            <a:ext cx="73628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996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792480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Constants and Variables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Input and Output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Character Related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b="1" dirty="0">
                <a:solidFill>
                  <a:srgbClr val="FF0000"/>
                </a:solidFill>
              </a:rPr>
              <a:t>String Library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Arrays of Strings and Arrays of Pointers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1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String Library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The standard C library contains </a:t>
            </a:r>
            <a:r>
              <a:rPr lang="en-US" dirty="0" smtClean="0"/>
              <a:t>useful </a:t>
            </a:r>
            <a:r>
              <a:rPr lang="en-US" dirty="0"/>
              <a:t>string </a:t>
            </a:r>
            <a:r>
              <a:rPr lang="en-US" dirty="0" smtClean="0"/>
              <a:t>functions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Can be used by including the </a:t>
            </a:r>
            <a:r>
              <a:rPr lang="en-US" dirty="0"/>
              <a:t>following header file:</a:t>
            </a:r>
          </a:p>
          <a:p>
            <a:pPr marL="269875" indent="0">
              <a:lnSpc>
                <a:spcPct val="140000"/>
              </a:lnSpc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Here, we look at few string library functions:</a:t>
            </a:r>
          </a:p>
          <a:p>
            <a:pPr marL="273050" indent="0">
              <a:lnSpc>
                <a:spcPct val="140000"/>
              </a:lnSpc>
              <a:buNone/>
            </a:pP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strcpy</a:t>
            </a:r>
            <a:r>
              <a:rPr lang="en-US" sz="2300" b="1" dirty="0" smtClean="0">
                <a:cs typeface="Consolas" pitchFamily="49" charset="0"/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en-US" sz="2300" b="1" dirty="0" smtClean="0">
                <a:cs typeface="Consolas" pitchFamily="49" charset="0"/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</a:t>
            </a:r>
            <a:r>
              <a:rPr lang="en-US" sz="2300" b="1" dirty="0" smtClean="0">
                <a:cs typeface="Consolas" pitchFamily="49" charset="0"/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strcat</a:t>
            </a:r>
            <a:r>
              <a:rPr lang="en-US" sz="2300" b="1" dirty="0" smtClean="0">
                <a:cs typeface="Consolas" pitchFamily="49" charset="0"/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strtok</a:t>
            </a:r>
            <a:r>
              <a:rPr lang="en-US" sz="2300" b="1" dirty="0" smtClean="0">
                <a:cs typeface="Consolas" pitchFamily="49" charset="0"/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strchr</a:t>
            </a:r>
            <a:r>
              <a:rPr lang="en-US" sz="2300" b="1" dirty="0" smtClean="0">
                <a:cs typeface="Consolas" pitchFamily="49" charset="0"/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strstr</a:t>
            </a:r>
            <a:endParaRPr lang="en-US" sz="23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40000"/>
              </a:lnSpc>
            </a:pPr>
            <a:r>
              <a:rPr lang="en-US" dirty="0" smtClean="0"/>
              <a:t>The full list is available in </a:t>
            </a:r>
            <a:r>
              <a:rPr lang="en-US" dirty="0"/>
              <a:t>appendix </a:t>
            </a:r>
            <a:r>
              <a:rPr lang="en-US" dirty="0" smtClean="0"/>
              <a:t>B</a:t>
            </a:r>
          </a:p>
          <a:p>
            <a:pPr>
              <a:lnSpc>
                <a:spcPct val="140000"/>
              </a:lnSpc>
            </a:pPr>
            <a:r>
              <a:rPr lang="en-US" dirty="0" smtClean="0"/>
              <a:t>The string library functions expects all strings to be terminated </a:t>
            </a:r>
            <a:r>
              <a:rPr lang="en-US" dirty="0"/>
              <a:t>with </a:t>
            </a:r>
            <a:r>
              <a:rPr lang="en-US" dirty="0" smtClean="0"/>
              <a:t>the null character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9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String Copy: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strcpy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We typically use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smtClean="0"/>
              <a:t> to copy data into a variable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char c, t[16], s[16] = "Example string";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 = 'a';          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this is ok */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 = "Test string";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this does not work */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t = s;            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this does not work */</a:t>
            </a:r>
            <a:endParaRPr lang="en-US" sz="24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We</a:t>
            </a:r>
            <a:r>
              <a:rPr lang="en-US" dirty="0"/>
              <a:t> </a:t>
            </a:r>
            <a:r>
              <a:rPr lang="en-US" dirty="0" smtClean="0"/>
              <a:t>can use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/>
              <a:t> to initialize a string, but </a:t>
            </a:r>
            <a:r>
              <a:rPr lang="en-US" b="1" dirty="0">
                <a:solidFill>
                  <a:srgbClr val="FF0000"/>
                </a:solidFill>
              </a:rPr>
              <a:t>not to </a:t>
            </a:r>
            <a:r>
              <a:rPr lang="en-US" b="1" dirty="0" smtClean="0">
                <a:solidFill>
                  <a:srgbClr val="FF0000"/>
                </a:solidFill>
              </a:rPr>
              <a:t>assign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To assign a string, use the string copy function</a:t>
            </a:r>
          </a:p>
          <a:p>
            <a:pPr>
              <a:lnSpc>
                <a:spcPct val="110000"/>
              </a:lnSpc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dirty="0" smtClean="0"/>
              <a:t> </a:t>
            </a:r>
            <a:r>
              <a:rPr lang="en-US" dirty="0"/>
              <a:t>copies </a:t>
            </a: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/>
              <a:t> string </a:t>
            </a:r>
            <a:r>
              <a:rPr lang="en-US" dirty="0"/>
              <a:t>into </a:t>
            </a:r>
            <a:r>
              <a:rPr lang="en-US" dirty="0" smtClean="0"/>
              <a:t>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lang="en-US" dirty="0" smtClean="0"/>
              <a:t> string: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*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strcpy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dest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[], char src[]);</a:t>
            </a:r>
          </a:p>
          <a:p>
            <a:pPr marL="269875" indent="0">
              <a:lnSpc>
                <a:spcPct val="11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dirty="0" smtClean="0"/>
              <a:t> copies all characters in 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/>
              <a:t> string up     to and including the null char into 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lang="en-US" dirty="0" smtClean="0"/>
              <a:t>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7467600" cy="868362"/>
          </a:xfrm>
        </p:spPr>
        <p:txBody>
          <a:bodyPr/>
          <a:lstStyle/>
          <a:p>
            <a:r>
              <a:rPr lang="en-US" dirty="0" smtClean="0"/>
              <a:t>What is a String Constant?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105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 sequence </a:t>
            </a:r>
            <a:r>
              <a:rPr lang="en-US" dirty="0"/>
              <a:t>of characters enclosed in double </a:t>
            </a:r>
            <a:r>
              <a:rPr lang="en-US" dirty="0" smtClean="0"/>
              <a:t>quotes</a:t>
            </a:r>
          </a:p>
          <a:p>
            <a:pPr marL="273050" indent="0">
              <a:lnSpc>
                <a:spcPct val="150000"/>
              </a:lnSpc>
              <a:buNone/>
            </a:pPr>
            <a:r>
              <a:rPr lang="en-US" dirty="0" smtClean="0"/>
              <a:t>Example: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"Hello World"</a:t>
            </a:r>
            <a:endParaRPr lang="en-US" b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Can be </a:t>
            </a:r>
            <a:r>
              <a:rPr lang="en-US" dirty="0"/>
              <a:t>u</a:t>
            </a:r>
            <a:r>
              <a:rPr lang="en-US" dirty="0" smtClean="0"/>
              <a:t>sed in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/>
              <a:t> statement:</a:t>
            </a:r>
          </a:p>
          <a:p>
            <a:pPr marL="273050" indent="0">
              <a:lnSpc>
                <a:spcPct val="150000"/>
              </a:lnSpc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"Average = %.2f\n"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avg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Can also appear in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#define</a:t>
            </a:r>
            <a:r>
              <a:rPr lang="en-US" dirty="0" smtClean="0"/>
              <a:t> directive, such as:</a:t>
            </a:r>
          </a:p>
          <a:p>
            <a:pPr marL="273050" indent="0">
              <a:lnSpc>
                <a:spcPct val="150000"/>
              </a:lnSpc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#define ERR_MSG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"Error message: "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Examples: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strcpy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6048"/>
            <a:ext cx="8001000" cy="5407152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t[16], s[16]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"Example string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";</a:t>
            </a:r>
          </a:p>
          <a:p>
            <a:pPr marL="0" indent="0">
              <a:spcBef>
                <a:spcPts val="300"/>
              </a:spcBef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, "Test string");</a:t>
            </a:r>
          </a:p>
          <a:p>
            <a:pPr marL="0" indent="0">
              <a:spcBef>
                <a:spcPts val="300"/>
              </a:spcBef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strcpy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(t, s);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691793"/>
              </p:ext>
            </p:extLst>
          </p:nvPr>
        </p:nvGraphicFramePr>
        <p:xfrm>
          <a:off x="609604" y="1828800"/>
          <a:ext cx="7315200" cy="73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6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7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8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9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x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a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m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p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s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t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r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i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n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g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\0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09599" y="2590801"/>
            <a:ext cx="7315205" cy="304800"/>
            <a:chOff x="761999" y="6324601"/>
            <a:chExt cx="7315205" cy="304800"/>
          </a:xfrm>
        </p:grpSpPr>
        <p:sp>
          <p:nvSpPr>
            <p:cNvPr id="11" name="Left Bracket 10"/>
            <p:cNvSpPr/>
            <p:nvPr/>
          </p:nvSpPr>
          <p:spPr>
            <a:xfrm rot="16200000">
              <a:off x="4363568" y="2799232"/>
              <a:ext cx="112068" cy="7315205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9000" y="6324601"/>
              <a:ext cx="1981200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array s[16]</a:t>
              </a:r>
              <a:endPara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endParaRPr>
            </a:p>
          </p:txBody>
        </p:sp>
      </p:grp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49769"/>
              </p:ext>
            </p:extLst>
          </p:nvPr>
        </p:nvGraphicFramePr>
        <p:xfrm>
          <a:off x="609605" y="3733800"/>
          <a:ext cx="7315200" cy="73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6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7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8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9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T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s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t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s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t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r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i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n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g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Consolas" pitchFamily="49" charset="0"/>
                        </a:rPr>
                        <a:t>\0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495801"/>
            <a:ext cx="7315205" cy="304800"/>
            <a:chOff x="761999" y="6324601"/>
            <a:chExt cx="7315205" cy="304800"/>
          </a:xfrm>
        </p:grpSpPr>
        <p:sp>
          <p:nvSpPr>
            <p:cNvPr id="15" name="Left Bracket 14"/>
            <p:cNvSpPr/>
            <p:nvPr/>
          </p:nvSpPr>
          <p:spPr>
            <a:xfrm rot="16200000">
              <a:off x="4363568" y="2799232"/>
              <a:ext cx="112068" cy="7315205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9000" y="6324601"/>
              <a:ext cx="1981200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array t[16]</a:t>
              </a:r>
              <a:endPara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endParaRPr>
            </a:p>
          </p:txBody>
        </p:sp>
      </p:grp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9553"/>
              </p:ext>
            </p:extLst>
          </p:nvPr>
        </p:nvGraphicFramePr>
        <p:xfrm>
          <a:off x="609605" y="5486399"/>
          <a:ext cx="7315200" cy="73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6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7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8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9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x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a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m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p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s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t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r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i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n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g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\0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609600" y="6248400"/>
            <a:ext cx="7315205" cy="304800"/>
            <a:chOff x="761999" y="6324601"/>
            <a:chExt cx="7315205" cy="304800"/>
          </a:xfrm>
        </p:grpSpPr>
        <p:sp>
          <p:nvSpPr>
            <p:cNvPr id="19" name="Left Bracket 18"/>
            <p:cNvSpPr/>
            <p:nvPr/>
          </p:nvSpPr>
          <p:spPr>
            <a:xfrm rot="16200000">
              <a:off x="4363568" y="2799232"/>
              <a:ext cx="112068" cy="7315205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429000" y="6324601"/>
              <a:ext cx="1981200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array t[16]</a:t>
              </a:r>
              <a:endPara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709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String Length: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strlen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strlen</a:t>
            </a:r>
            <a:r>
              <a:rPr lang="en-US" dirty="0" smtClean="0"/>
              <a:t> counts </a:t>
            </a:r>
            <a:r>
              <a:rPr lang="en-US" dirty="0"/>
              <a:t>the number of </a:t>
            </a:r>
            <a:r>
              <a:rPr lang="en-US" dirty="0" smtClean="0"/>
              <a:t>characters in a string that appear before the null character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 s[]);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/>
              <a:t>null </a:t>
            </a:r>
            <a:r>
              <a:rPr lang="en-US" dirty="0" smtClean="0"/>
              <a:t>character is NOT counted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empty string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""</a:t>
            </a:r>
            <a:r>
              <a:rPr lang="en-US" dirty="0" smtClean="0"/>
              <a:t> that starts with a null character has a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strlen</a:t>
            </a:r>
            <a:r>
              <a:rPr lang="en-US" dirty="0" smtClean="0"/>
              <a:t> equal to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0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Examples: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char s1[20] = "", s2[20] = "KFUPM, Dhahran"</a:t>
            </a:r>
          </a:p>
          <a:p>
            <a:pPr marL="269875" indent="0">
              <a:lnSpc>
                <a:spcPct val="120000"/>
              </a:lnSpc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len1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(s1);</a:t>
            </a:r>
            <a:endParaRPr lang="en-US" sz="2400" b="1" i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269875" indent="0">
              <a:lnSpc>
                <a:spcPct val="120000"/>
              </a:lnSpc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len2 = </a:t>
            </a:r>
            <a:r>
              <a:rPr lang="en-US" sz="24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strlen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(s2);</a:t>
            </a:r>
            <a:endParaRPr lang="en-US" sz="24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3720" y="5588976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returns 0 */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56640" y="6104792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returns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14 </a:t>
            </a: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58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68362"/>
          </a:xfrm>
        </p:spPr>
        <p:txBody>
          <a:bodyPr/>
          <a:lstStyle/>
          <a:p>
            <a:r>
              <a:rPr lang="en-US" dirty="0" smtClean="0"/>
              <a:t>String Comparison: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Characters are represented by numeric codes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We can compare characters using relational operators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For example: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if (ch1 &lt; ch2) { . . . }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However, 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str1</a:t>
            </a:r>
            <a:r>
              <a:rPr lang="en-US" dirty="0" smtClean="0"/>
              <a:t> and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str2</a:t>
            </a:r>
            <a:r>
              <a:rPr lang="en-US" dirty="0" smtClean="0"/>
              <a:t> are arrays of characters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We cannot compare strings like this: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(str1</a:t>
            </a:r>
            <a:r>
              <a:rPr lang="en-US" dirty="0"/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US" dirty="0"/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str2)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To compare two strings, we use 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strcmp</a:t>
            </a:r>
            <a:r>
              <a:rPr lang="en-US" dirty="0" smtClean="0"/>
              <a:t> function</a:t>
            </a: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 str1[], char str2[]);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Compares the two strings alphabetically (ASCII codes)</a:t>
            </a:r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Returns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0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str1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equal</a:t>
            </a:r>
            <a:r>
              <a:rPr lang="en-US" dirty="0" smtClean="0"/>
              <a:t> to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str2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Returns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str1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less than</a:t>
            </a:r>
            <a:r>
              <a:rPr lang="en-US" dirty="0" smtClean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str2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Returns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str1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greater than</a:t>
            </a:r>
            <a:r>
              <a:rPr lang="en-US" dirty="0" smtClean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str2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Examples: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strcmp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6048"/>
            <a:ext cx="8001000" cy="4492752"/>
          </a:xfrm>
        </p:spPr>
        <p:txBody>
          <a:bodyPr>
            <a:normAutofit/>
          </a:bodyPr>
          <a:lstStyle/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s1[16]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"Long string";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s2[16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] =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"Short";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char s3[16] = "short";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char s4[16] = "";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("%d ",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(s1, s2));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("%d ",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(s2, s3));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("%d ",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(s3, s4));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("%d ",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strcmp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(s4,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s4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));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33</a:t>
            </a:fld>
            <a:endParaRPr lang="en-US"/>
          </a:p>
        </p:txBody>
      </p:sp>
      <p:pic>
        <p:nvPicPr>
          <p:cNvPr id="4098" name="Picture 2" descr="C:\Users\mudawar\Documents\+ICS 103\103 Figures\Pictur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727090"/>
            <a:ext cx="5948363" cy="70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90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String Concatenation: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229600" cy="5715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Concatenation means </a:t>
            </a:r>
            <a:r>
              <a:rPr lang="en-US" dirty="0" smtClean="0"/>
              <a:t>appending a source string at the end of a destination string to make it longer.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*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strcat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 </a:t>
            </a:r>
            <a:r>
              <a:rPr lang="en-US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dest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[], char src[]);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/>
              <a:t> string is copied at the end of 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lang="en-US" dirty="0" smtClean="0"/>
              <a:t> string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position of the null char in 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lang="en-US" dirty="0" smtClean="0"/>
              <a:t> string is set after the appended copy of 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/>
              <a:t> string.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Overflow is possible if 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dest</a:t>
            </a:r>
            <a:r>
              <a:rPr lang="en-US" dirty="0" smtClean="0"/>
              <a:t> string does not have sufficient space to append the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/>
              <a:t> string.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If overflow happens, other variables can be overwritten, which might cause a runtime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4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868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strcat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01000" cy="5562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sz="20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string.h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&gt;</a:t>
            </a:r>
            <a:endParaRPr lang="en-US" sz="20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main(void) {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first[20], last[20], full[40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];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("Enter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your first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name: ");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gets(first);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("Enter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your last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name: ");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gets(last);  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strcpy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(full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first);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(full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" 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strcat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(full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, last);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("Your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full name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is: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puts(full);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5123" name="Picture 3" descr="C:\Users\mudawar\Documents\+ICS 103\103 Figures\Picture5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043"/>
          <a:stretch/>
        </p:blipFill>
        <p:spPr bwMode="auto">
          <a:xfrm>
            <a:off x="2432205" y="5334000"/>
            <a:ext cx="6272179" cy="129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25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077200" cy="868362"/>
          </a:xfrm>
        </p:spPr>
        <p:txBody>
          <a:bodyPr/>
          <a:lstStyle/>
          <a:p>
            <a:r>
              <a:rPr lang="en-US" dirty="0" smtClean="0"/>
              <a:t>String Tokenization: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strtok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Tokenization means splitting a string into parts called </a:t>
            </a:r>
            <a:r>
              <a:rPr lang="en-US" dirty="0">
                <a:solidFill>
                  <a:srgbClr val="FF0000"/>
                </a:solidFill>
              </a:rPr>
              <a:t>tokens</a:t>
            </a:r>
            <a:r>
              <a:rPr lang="en-US" dirty="0"/>
              <a:t> based on a specified set of delimiters</a:t>
            </a:r>
            <a:r>
              <a:rPr lang="en-US" dirty="0" smtClean="0"/>
              <a:t>.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*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strtok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[], char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delims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[]);</a:t>
            </a:r>
            <a:endParaRPr lang="en-US" sz="2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/>
              <a:t>The first call to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strtok</a:t>
            </a:r>
            <a:r>
              <a:rPr lang="en-US" dirty="0"/>
              <a:t> should have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/>
              <a:t> point to the string to be </a:t>
            </a:r>
            <a:r>
              <a:rPr lang="en-US" dirty="0" smtClean="0"/>
              <a:t>tokenized</a:t>
            </a:r>
          </a:p>
          <a:p>
            <a:pPr>
              <a:lnSpc>
                <a:spcPct val="120000"/>
              </a:lnSpc>
            </a:pPr>
            <a:r>
              <a:rPr lang="en-US" dirty="0"/>
              <a:t>Subsequent calls to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strtok</a:t>
            </a:r>
            <a:r>
              <a:rPr lang="en-US" dirty="0"/>
              <a:t> must </a:t>
            </a:r>
            <a:r>
              <a:rPr lang="en-US" dirty="0" smtClean="0"/>
              <a:t>use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NULL</a:t>
            </a:r>
            <a:r>
              <a:rPr lang="en-US" dirty="0" smtClean="0"/>
              <a:t> as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strtok</a:t>
            </a:r>
            <a:r>
              <a:rPr lang="en-US" dirty="0" smtClean="0"/>
              <a:t> function returns a pointer to the next token in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/>
              <a:t> </a:t>
            </a:r>
            <a:r>
              <a:rPr lang="en-US" dirty="0" smtClean="0"/>
              <a:t>that ends with a delimiter in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delims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It modifies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smtClean="0"/>
              <a:t> by replacing delimiters with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It returns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NULL</a:t>
            </a:r>
            <a:r>
              <a:rPr lang="en-US" dirty="0" smtClean="0"/>
              <a:t> when tokens are exhausted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Example: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strtok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1500"/>
              </a:spcBef>
              <a:buNone/>
            </a:pP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main(void) {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char date[20];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("Enter a date like this: May 5, 2014\n&gt; ");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(date);</a:t>
            </a:r>
          </a:p>
          <a:p>
            <a:pPr>
              <a:spcBef>
                <a:spcPts val="1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char *month 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strtok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(date, " ,");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first call */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char *day   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strtok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(NULL, " ,");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subsequent call */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char *year  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strtok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(NULL, " ,"); </a:t>
            </a:r>
            <a:r>
              <a:rPr lang="en-US" sz="20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subsequent call */</a:t>
            </a:r>
          </a:p>
          <a:p>
            <a:pPr>
              <a:spcBef>
                <a:spcPts val="1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(month);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(day);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puts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(year);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return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spcBef>
                <a:spcPts val="500"/>
              </a:spcBef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061048"/>
              </p:ext>
            </p:extLst>
          </p:nvPr>
        </p:nvGraphicFramePr>
        <p:xfrm>
          <a:off x="2971800" y="5520154"/>
          <a:ext cx="5105400" cy="609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  <a:gridCol w="25527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J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a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n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u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a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r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y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endParaRPr lang="en-US" sz="2000" b="1" dirty="0" smtClean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2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5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Consolas" pitchFamily="49" charset="0"/>
                        </a:rPr>
                        <a:t>,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2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0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1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itchFamily="49" charset="0"/>
                        </a:rPr>
                        <a:t>9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1" dirty="0" smtClean="0">
                          <a:latin typeface="Consolas" pitchFamily="49" charset="0"/>
                        </a:rPr>
                        <a:t>,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 smtClean="0">
                          <a:latin typeface="Consolas" pitchFamily="49" charset="0"/>
                        </a:rPr>
                        <a:t>\</a:t>
                      </a:r>
                    </a:p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en-US" sz="2000" b="1" dirty="0" smtClean="0">
                          <a:latin typeface="Consolas" pitchFamily="49" charset="0"/>
                        </a:rPr>
                        <a:t>0</a:t>
                      </a:r>
                      <a:endParaRPr lang="en-US" sz="2000" b="1" dirty="0">
                        <a:latin typeface="Consolas" pitchFamily="49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j-lt"/>
                        </a:rPr>
                        <a:t>?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+mj-lt"/>
                        </a:rPr>
                        <a:t>?</a:t>
                      </a:r>
                      <a:endParaRPr lang="en-US" sz="2000" b="0" dirty="0">
                        <a:latin typeface="+mj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971796" y="6282154"/>
            <a:ext cx="5105403" cy="304800"/>
            <a:chOff x="2971796" y="6324601"/>
            <a:chExt cx="5105403" cy="304800"/>
          </a:xfrm>
        </p:grpSpPr>
        <p:sp>
          <p:nvSpPr>
            <p:cNvPr id="8" name="Left Bracket 7"/>
            <p:cNvSpPr/>
            <p:nvPr/>
          </p:nvSpPr>
          <p:spPr>
            <a:xfrm rot="16200000">
              <a:off x="5468464" y="3904133"/>
              <a:ext cx="112068" cy="5105403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6324601"/>
              <a:ext cx="2209800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array date[20]</a:t>
              </a:r>
              <a:endPara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67000" y="4800600"/>
            <a:ext cx="2329960" cy="1313121"/>
            <a:chOff x="2667000" y="4800600"/>
            <a:chExt cx="2329960" cy="1313121"/>
          </a:xfrm>
        </p:grpSpPr>
        <p:grpSp>
          <p:nvGrpSpPr>
            <p:cNvPr id="13" name="Group 12"/>
            <p:cNvGrpSpPr/>
            <p:nvPr/>
          </p:nvGrpSpPr>
          <p:grpSpPr>
            <a:xfrm>
              <a:off x="2667000" y="4800600"/>
              <a:ext cx="914400" cy="719554"/>
              <a:chOff x="2667000" y="4800600"/>
              <a:chExt cx="914400" cy="719554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3106616" y="5139154"/>
                <a:ext cx="0" cy="381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Rectangle 15"/>
              <p:cNvSpPr/>
              <p:nvPr/>
            </p:nvSpPr>
            <p:spPr>
              <a:xfrm>
                <a:off x="2667000" y="4800600"/>
                <a:ext cx="9144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b="1" dirty="0" smtClean="0">
                    <a:latin typeface="Consolas" pitchFamily="49" charset="0"/>
                  </a:rPr>
                  <a:t>month</a:t>
                </a:r>
                <a:endParaRPr lang="en-US" sz="2000" b="1" dirty="0">
                  <a:latin typeface="Consolas" pitchFamily="49" charset="0"/>
                </a:endParaRP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4768360" y="5528946"/>
              <a:ext cx="228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Consolas" pitchFamily="49" charset="0"/>
                </a:rPr>
                <a:t>\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Consolas" pitchFamily="49" charset="0"/>
                </a:rPr>
                <a:t>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800600" y="4800600"/>
            <a:ext cx="958360" cy="1321913"/>
            <a:chOff x="4800600" y="4800600"/>
            <a:chExt cx="958360" cy="1321913"/>
          </a:xfrm>
        </p:grpSpPr>
        <p:grpSp>
          <p:nvGrpSpPr>
            <p:cNvPr id="20" name="Group 19"/>
            <p:cNvGrpSpPr/>
            <p:nvPr/>
          </p:nvGrpSpPr>
          <p:grpSpPr>
            <a:xfrm>
              <a:off x="4800600" y="4800600"/>
              <a:ext cx="679940" cy="719554"/>
              <a:chOff x="4800600" y="4800600"/>
              <a:chExt cx="679940" cy="719554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5137640" y="5139154"/>
                <a:ext cx="0" cy="381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4800600" y="4800600"/>
                <a:ext cx="679940" cy="342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b="1" dirty="0" smtClean="0">
                    <a:latin typeface="Consolas" pitchFamily="49" charset="0"/>
                  </a:rPr>
                  <a:t>day</a:t>
                </a:r>
                <a:endParaRPr lang="en-US" sz="2000" b="1" dirty="0">
                  <a:latin typeface="Consolas" pitchFamily="49" charset="0"/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5530360" y="5537738"/>
              <a:ext cx="228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Consolas" pitchFamily="49" charset="0"/>
                </a:rPr>
                <a:t>\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Consolas" pitchFamily="49" charset="0"/>
                </a:rPr>
                <a:t>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764824" y="4800600"/>
            <a:ext cx="1532792" cy="1310056"/>
            <a:chOff x="5764824" y="4800600"/>
            <a:chExt cx="1532792" cy="1310056"/>
          </a:xfrm>
        </p:grpSpPr>
        <p:grpSp>
          <p:nvGrpSpPr>
            <p:cNvPr id="21" name="Group 20"/>
            <p:cNvGrpSpPr/>
            <p:nvPr/>
          </p:nvGrpSpPr>
          <p:grpSpPr>
            <a:xfrm>
              <a:off x="5764824" y="4800600"/>
              <a:ext cx="788376" cy="719554"/>
              <a:chOff x="5764824" y="4800600"/>
              <a:chExt cx="788376" cy="719554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6163408" y="5139154"/>
                <a:ext cx="0" cy="381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5764824" y="4800600"/>
                <a:ext cx="788376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000" b="1" dirty="0" smtClean="0">
                    <a:latin typeface="Consolas" pitchFamily="49" charset="0"/>
                  </a:rPr>
                  <a:t>year</a:t>
                </a:r>
                <a:endParaRPr lang="en-US" sz="2000" b="1" dirty="0">
                  <a:latin typeface="Consolas" pitchFamily="49" charset="0"/>
                </a:endParaRPr>
              </a:p>
            </p:txBody>
          </p:sp>
        </p:grpSp>
        <p:sp>
          <p:nvSpPr>
            <p:cNvPr id="19" name="Rectangle 18"/>
            <p:cNvSpPr/>
            <p:nvPr/>
          </p:nvSpPr>
          <p:spPr>
            <a:xfrm>
              <a:off x="7069016" y="5525881"/>
              <a:ext cx="22860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Consolas" pitchFamily="49" charset="0"/>
                </a:rPr>
                <a:t>\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 b="1" dirty="0">
                  <a:latin typeface="Consolas" pitchFamily="49" charset="0"/>
                </a:rPr>
                <a:t>0</a:t>
              </a: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132" y="990600"/>
            <a:ext cx="4985468" cy="165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Searching a 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48335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dirty="0" smtClean="0"/>
              <a:t>Two functions for searching a string:</a:t>
            </a:r>
          </a:p>
          <a:p>
            <a:pPr marL="273050" lvl="2" indent="11113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strchr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 </a:t>
            </a:r>
            <a:r>
              <a:rPr lang="en-US" sz="2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[], char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target);</a:t>
            </a:r>
            <a:endParaRPr lang="en-US" sz="2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273050" lvl="2" indent="11113">
              <a:lnSpc>
                <a:spcPct val="150000"/>
              </a:lnSpc>
              <a:spcBef>
                <a:spcPts val="1000"/>
              </a:spcBef>
              <a:buNone/>
            </a:pP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* </a:t>
            </a:r>
            <a:r>
              <a:rPr lang="en-US" sz="26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strstr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(char </a:t>
            </a:r>
            <a:r>
              <a:rPr lang="en-US" sz="26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6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[], char target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[]);</a:t>
            </a:r>
            <a:endParaRPr lang="en-US" sz="26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strchr</a:t>
            </a:r>
            <a:r>
              <a:rPr lang="en-US" dirty="0"/>
              <a:t> returns a pointer to the first occurrence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target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char </a:t>
            </a:r>
            <a:r>
              <a:rPr lang="en-US" dirty="0"/>
              <a:t>in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/>
              <a:t>, or NULL if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target</a:t>
            </a:r>
            <a:r>
              <a:rPr lang="en-US" dirty="0"/>
              <a:t> is not </a:t>
            </a:r>
            <a:r>
              <a:rPr lang="en-US" dirty="0" smtClean="0"/>
              <a:t>found</a:t>
            </a:r>
            <a:endParaRPr lang="en-US" dirty="0"/>
          </a:p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strstr</a:t>
            </a:r>
            <a:r>
              <a:rPr lang="en-US" dirty="0"/>
              <a:t> returns a pointer to the first occurrence of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target</a:t>
            </a:r>
            <a:r>
              <a:rPr lang="en-US" dirty="0" smtClean="0">
                <a:solidFill>
                  <a:srgbClr val="FF3300"/>
                </a:solidFill>
              </a:rPr>
              <a:t> </a:t>
            </a:r>
            <a:r>
              <a:rPr lang="en-US" dirty="0"/>
              <a:t>string in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/>
              <a:t>, or NULL if no match is </a:t>
            </a:r>
            <a:r>
              <a:rPr lang="en-US" dirty="0" smtClean="0"/>
              <a:t>found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9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001000" cy="868362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strstr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include&lt;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include&lt;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spcBef>
                <a:spcPts val="2000"/>
              </a:spcBef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main(void) {</a:t>
            </a:r>
          </a:p>
          <a:p>
            <a:pPr>
              <a:spcBef>
                <a:spcPts val="1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char sentence[100], word[40],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*result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a sentence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: ");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gets(sentence);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("Enter a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word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to search: ");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gets(word);   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20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result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b="1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strstr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(sentence, word);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(result !=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NULL)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("%s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was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found\n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word);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50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else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("%s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was not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found\n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word);</a:t>
            </a:r>
          </a:p>
          <a:p>
            <a:pPr>
              <a:spcBef>
                <a:spcPts val="20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>
              <a:spcBef>
                <a:spcPts val="500"/>
              </a:spcBef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447" y="1144325"/>
            <a:ext cx="5200153" cy="106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674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What is a String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153400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 smtClean="0"/>
              <a:t>In C, a </a:t>
            </a:r>
            <a:r>
              <a:rPr lang="en-US" b="1" dirty="0">
                <a:solidFill>
                  <a:srgbClr val="FF0000"/>
                </a:solidFill>
              </a:rPr>
              <a:t>string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is an </a:t>
            </a:r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/>
              <a:t> of </a:t>
            </a:r>
            <a:r>
              <a:rPr lang="en-US" dirty="0" smtClean="0"/>
              <a:t>type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/>
              <a:t>We </a:t>
            </a:r>
            <a:r>
              <a:rPr lang="en-US" dirty="0" smtClean="0"/>
              <a:t>can declare a </a:t>
            </a:r>
            <a:r>
              <a:rPr lang="en-US" dirty="0"/>
              <a:t>string </a:t>
            </a:r>
            <a:r>
              <a:rPr lang="en-US" dirty="0" smtClean="0"/>
              <a:t>variable as follows: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string_var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[20];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Array of char */</a:t>
            </a:r>
          </a:p>
          <a:p>
            <a:pPr lvl="0">
              <a:lnSpc>
                <a:spcPct val="110000"/>
              </a:lnSpc>
              <a:spcBef>
                <a:spcPts val="500"/>
              </a:spcBef>
              <a:buClr>
                <a:srgbClr val="FE8637"/>
              </a:buClr>
            </a:pPr>
            <a:r>
              <a:rPr lang="en-US" dirty="0">
                <a:solidFill>
                  <a:prstClr val="black"/>
                </a:solidFill>
              </a:rPr>
              <a:t>We can </a:t>
            </a:r>
            <a:r>
              <a:rPr lang="en-US" dirty="0" smtClean="0">
                <a:solidFill>
                  <a:prstClr val="black"/>
                </a:solidFill>
              </a:rPr>
              <a:t>initialize a </a:t>
            </a:r>
            <a:r>
              <a:rPr lang="en-US" dirty="0">
                <a:solidFill>
                  <a:prstClr val="black"/>
                </a:solidFill>
              </a:rPr>
              <a:t>string variable as follows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  <a:endParaRPr lang="en-US" sz="2400" b="1" i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 list of chars terminated by '\0' 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[16]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{'</a:t>
            </a: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H','e','l','l','o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',' ',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             '</a:t>
            </a: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W','o','r','l','d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','\0'};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 string enclosed between double quotes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[16]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"Hello World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020022"/>
              </p:ext>
            </p:extLst>
          </p:nvPr>
        </p:nvGraphicFramePr>
        <p:xfrm>
          <a:off x="762004" y="5562600"/>
          <a:ext cx="7315200" cy="73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6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7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8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9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H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W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r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d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\0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+mj-lt"/>
                        </a:rPr>
                        <a:t>?</a:t>
                      </a:r>
                      <a:endParaRPr lang="en-US" b="0" dirty="0">
                        <a:latin typeface="+mj-lt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61999" y="6324601"/>
            <a:ext cx="7315205" cy="304800"/>
            <a:chOff x="761999" y="6324601"/>
            <a:chExt cx="7315205" cy="304800"/>
          </a:xfrm>
        </p:grpSpPr>
        <p:sp>
          <p:nvSpPr>
            <p:cNvPr id="9" name="Left Bracket 8"/>
            <p:cNvSpPr/>
            <p:nvPr/>
          </p:nvSpPr>
          <p:spPr>
            <a:xfrm rot="16200000">
              <a:off x="4363568" y="2799232"/>
              <a:ext cx="112068" cy="7315205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29000" y="6324601"/>
              <a:ext cx="1981200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array </a:t>
              </a:r>
              <a:r>
                <a:rPr lang="en-US" sz="2000" b="1" dirty="0" err="1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str</a:t>
              </a:r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[16]</a:t>
              </a:r>
              <a:endPara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8205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792480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Constants and Variables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Input and Output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Character Related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Library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Arrays of Strings and Arrays of Pointers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40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65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868362"/>
          </a:xfrm>
        </p:spPr>
        <p:txBody>
          <a:bodyPr/>
          <a:lstStyle/>
          <a:p>
            <a:r>
              <a:rPr lang="en-US" dirty="0" smtClean="0"/>
              <a:t>Arrays of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An array </a:t>
            </a:r>
            <a:r>
              <a:rPr lang="en-US" dirty="0"/>
              <a:t>of strings </a:t>
            </a:r>
            <a:r>
              <a:rPr lang="en-US" dirty="0" smtClean="0"/>
              <a:t>is a </a:t>
            </a:r>
            <a:r>
              <a:rPr lang="en-US" b="1" dirty="0" smtClean="0">
                <a:solidFill>
                  <a:srgbClr val="FF0000"/>
                </a:solidFill>
              </a:rPr>
              <a:t>2D array </a:t>
            </a:r>
            <a:r>
              <a:rPr lang="en-US" dirty="0"/>
              <a:t>of </a:t>
            </a:r>
            <a:r>
              <a:rPr lang="en-US" dirty="0" smtClean="0"/>
              <a:t>characters </a:t>
            </a:r>
            <a:endParaRPr lang="en-US" dirty="0"/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/>
              <a:t>The first dimension represents the number of </a:t>
            </a:r>
            <a:r>
              <a:rPr lang="en-US" dirty="0" smtClean="0"/>
              <a:t>strings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The </a:t>
            </a:r>
            <a:r>
              <a:rPr lang="en-US" dirty="0"/>
              <a:t>second dimension represents the </a:t>
            </a:r>
            <a:r>
              <a:rPr lang="en-US" dirty="0" smtClean="0"/>
              <a:t>string itself</a:t>
            </a:r>
            <a:endParaRPr lang="en-US" dirty="0"/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US" dirty="0" smtClean="0"/>
              <a:t>Example: declare </a:t>
            </a:r>
            <a:r>
              <a:rPr lang="en-US" dirty="0"/>
              <a:t>an array to store up to </a:t>
            </a:r>
            <a:r>
              <a:rPr lang="en-US" dirty="0" smtClean="0"/>
              <a:t>30 names</a:t>
            </a:r>
            <a:r>
              <a:rPr lang="en-US" dirty="0"/>
              <a:t>, each of </a:t>
            </a:r>
            <a:r>
              <a:rPr lang="en-US" dirty="0" smtClean="0"/>
              <a:t>size 20 chars (including null character)</a:t>
            </a:r>
            <a:endParaRPr lang="en-US" dirty="0"/>
          </a:p>
          <a:p>
            <a:pPr marL="273050" lvl="2" indent="1111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MAX_NAMES 30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273050" lvl="2" indent="1111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#define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NAME_SIZE 20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273050" lvl="2" indent="1111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. . .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 marL="273050" lvl="2" indent="11113">
              <a:lnSpc>
                <a:spcPct val="130000"/>
              </a:lnSpc>
              <a:spcBef>
                <a:spcPts val="500"/>
              </a:spcBef>
              <a:buFont typeface="Times New Roman" pitchFamily="18" charset="0"/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names[MAX_NAMES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][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NAME_SIZE];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1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762000"/>
          </a:xfrm>
        </p:spPr>
        <p:txBody>
          <a:bodyPr/>
          <a:lstStyle/>
          <a:p>
            <a:r>
              <a:rPr lang="en-US" dirty="0" smtClean="0"/>
              <a:t>Arrays of 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153400" cy="5943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An array </a:t>
            </a:r>
            <a:r>
              <a:rPr lang="en-US" dirty="0"/>
              <a:t>of </a:t>
            </a:r>
            <a:r>
              <a:rPr lang="en-US" dirty="0" smtClean="0"/>
              <a:t>pointers is a </a:t>
            </a:r>
            <a:r>
              <a:rPr lang="en-US" b="1" dirty="0" smtClean="0">
                <a:solidFill>
                  <a:srgbClr val="FF0000"/>
                </a:solidFill>
              </a:rPr>
              <a:t>1D array </a:t>
            </a:r>
            <a:r>
              <a:rPr lang="en-US" dirty="0"/>
              <a:t>of </a:t>
            </a:r>
            <a:r>
              <a:rPr lang="en-US" b="1" dirty="0" smtClean="0">
                <a:solidFill>
                  <a:srgbClr val="FF0000"/>
                </a:solidFill>
              </a:rPr>
              <a:t>addresses</a:t>
            </a:r>
            <a:r>
              <a:rPr lang="en-US" dirty="0" smtClean="0"/>
              <a:t> </a:t>
            </a:r>
            <a:endParaRPr lang="en-US" dirty="0"/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char *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ptr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[30];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array of 30 pointers */</a:t>
            </a: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I</a:t>
            </a:r>
            <a:r>
              <a:rPr lang="en-US" dirty="0" smtClean="0"/>
              <a:t>nitializing an array of strings:</a:t>
            </a:r>
          </a:p>
          <a:p>
            <a:pPr marL="273050" lvl="2" indent="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month[12][10] = {"January",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February",</a:t>
            </a:r>
          </a:p>
          <a:p>
            <a:pPr marL="273050" lvl="2" inden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March",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"April",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"May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"June", "July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</a:t>
            </a:r>
          </a:p>
          <a:p>
            <a:pPr marL="273050" lvl="2" inden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"August",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"September", "October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</a:t>
            </a:r>
          </a:p>
          <a:p>
            <a:pPr marL="273050" lvl="2" inden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"November", "December" };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/>
              <a:t>I</a:t>
            </a:r>
            <a:r>
              <a:rPr lang="en-US" dirty="0" smtClean="0"/>
              <a:t>nitializing an array of pointers:</a:t>
            </a:r>
          </a:p>
          <a:p>
            <a:pPr marL="273050" lvl="2" indent="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7000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*month[12]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= { "January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"February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273050" lvl="2" inden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March", "April", "May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"June", "July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273050" lvl="2" inden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August", "September", "October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",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 marL="273050" lvl="2" indent="0">
              <a:lnSpc>
                <a:spcPct val="120000"/>
              </a:lnSpc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b="1" dirty="0" smtClean="0">
                <a:latin typeface="Consolas" pitchFamily="49" charset="0"/>
                <a:cs typeface="Consolas" pitchFamily="49" charset="0"/>
              </a:rPr>
              <a:t>  "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November", "December"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868362"/>
          </a:xfrm>
        </p:spPr>
        <p:txBody>
          <a:bodyPr/>
          <a:lstStyle/>
          <a:p>
            <a:r>
              <a:rPr lang="en-US" dirty="0" smtClean="0"/>
              <a:t>Array of Strings versus Pointers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975695"/>
              </p:ext>
            </p:extLst>
          </p:nvPr>
        </p:nvGraphicFramePr>
        <p:xfrm>
          <a:off x="533400" y="1833265"/>
          <a:ext cx="3048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u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u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u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J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u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l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y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u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u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S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p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O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t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o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N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o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v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m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r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\0</a:t>
                      </a:r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219200"/>
            <a:ext cx="3243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char month[12][10]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944031"/>
              </p:ext>
            </p:extLst>
          </p:nvPr>
        </p:nvGraphicFramePr>
        <p:xfrm>
          <a:off x="4724400" y="1833265"/>
          <a:ext cx="1242845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284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05559" y="1219200"/>
            <a:ext cx="27334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char *month[12]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303826"/>
              </p:ext>
            </p:extLst>
          </p:nvPr>
        </p:nvGraphicFramePr>
        <p:xfrm>
          <a:off x="6477000" y="1833265"/>
          <a:ext cx="1547645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4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"January"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"February"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"March"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"April"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"May"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"June"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"July"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"August"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"September"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"October"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"November"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"December"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5357645" y="2020833"/>
            <a:ext cx="990600" cy="4079632"/>
            <a:chOff x="5562600" y="2020833"/>
            <a:chExt cx="990600" cy="40796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5562600" y="2020833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562600" y="2401833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562600" y="2756457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562600" y="3128665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5562600" y="3509665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562600" y="3873081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5562600" y="4254081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5562600" y="4626289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562600" y="4992633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562600" y="5364841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562600" y="5719465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562600" y="6100465"/>
              <a:ext cx="99060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71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Sorting an Array of Names (1 of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Sort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an array of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names alphabetically */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include &lt;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string.h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#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define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MAX_NAMES 30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maximum number of names */</a:t>
            </a:r>
            <a:endParaRPr lang="en-US" sz="2200" b="1" i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#define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NAME_SIZE 20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maximum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ame size */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read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n names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into array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of strings 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read_names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(char array[][NAME_SIZE],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n);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2500"/>
              </a:spcBef>
              <a:buNone/>
            </a:pP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print an array of n names */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print_names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(char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array[][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NAME_SIZE],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sort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an array of n names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alphabetically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sort_names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(char array[][NAME_SIZE],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9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Sorting an Array of Names </a:t>
            </a:r>
            <a:r>
              <a:rPr lang="en-US" dirty="0" smtClean="0"/>
              <a:t>(2 </a:t>
            </a:r>
            <a:r>
              <a:rPr lang="en-US" dirty="0" smtClean="0"/>
              <a:t>of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main function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  <a:endParaRPr lang="en-US" sz="2200" b="1" i="1" dirty="0" smtClean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main() {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total;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char name[MAX_NAMES][NAME_SIZE];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("Enter total number of names: ");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("%d", &amp;total);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2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read_names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(name, total);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sort_names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(name, total);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("\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nAlphabetical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sorting of names\n\n");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print_names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(name, total);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2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return 0;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Sorting an Array of Names </a:t>
            </a:r>
            <a:r>
              <a:rPr lang="en-US" dirty="0" smtClean="0"/>
              <a:t>(3 </a:t>
            </a:r>
            <a:r>
              <a:rPr lang="en-US" dirty="0" smtClean="0"/>
              <a:t>of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 marL="0" indent="0">
              <a:spcBef>
                <a:spcPts val="1500"/>
              </a:spcBef>
              <a:buNone/>
            </a:pP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read n names into array of strings */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read_names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(char array[][NAME_SIZE],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i;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for (i=0; i&lt;n; i++)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("Enter name[%d]: ", i);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("%s", array[i]);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print an array of n names */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print_names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(char array[][NAME_SIZE],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 {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i;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for (i=0; i&lt;n; i++)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puts(array[i]);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US" dirty="0" smtClean="0"/>
              <a:t>Sorting an Array of Names </a:t>
            </a:r>
            <a:r>
              <a:rPr lang="en-US" dirty="0" smtClean="0"/>
              <a:t>(4 </a:t>
            </a:r>
            <a:r>
              <a:rPr lang="en-US" dirty="0" smtClean="0"/>
              <a:t>of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sort_names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(char array[][NAME_SIZE], 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 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fill,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, j;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char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temp_name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[NAME_SIZE];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temporary name */</a:t>
            </a:r>
            <a:endParaRPr lang="en-US" sz="22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1000"/>
              </a:spcBef>
              <a:buNone/>
            </a:pP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for (fill=0; fill &lt; n-1; fill++)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fill;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for (j=fill+1; j&lt;n; j++) {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if (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strcmp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(array[j], array[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]) &lt; 0)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= j;     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found a new min */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0" indent="0">
              <a:spcBef>
                <a:spcPts val="10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temp_name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, array[fill]);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(array[fill], array[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strcpy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(array[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index_min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], </a:t>
            </a:r>
            <a:r>
              <a:rPr lang="en-US" sz="2200" b="1" dirty="0" err="1" smtClean="0">
                <a:latin typeface="Consolas" pitchFamily="49" charset="0"/>
                <a:cs typeface="Consolas" pitchFamily="49" charset="0"/>
              </a:rPr>
              <a:t>temp_name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2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440" b="35728"/>
          <a:stretch/>
        </p:blipFill>
        <p:spPr bwMode="auto">
          <a:xfrm>
            <a:off x="914400" y="3657600"/>
            <a:ext cx="5451710" cy="279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5451710" cy="868362"/>
          </a:xfrm>
        </p:spPr>
        <p:txBody>
          <a:bodyPr/>
          <a:lstStyle/>
          <a:p>
            <a:r>
              <a:rPr lang="en-US" dirty="0" smtClean="0"/>
              <a:t>Sample Run . . 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48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66825"/>
            <a:ext cx="545171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03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String Variables (cont'd)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343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We can omit the string (array) size as follows: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str2[]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"Hello World";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400" b="1" i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12 chars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*/</a:t>
            </a:r>
            <a:endParaRPr lang="en-US" dirty="0" smtClean="0"/>
          </a:p>
          <a:p>
            <a:pPr marL="273050" indent="0">
              <a:lnSpc>
                <a:spcPct val="120000"/>
              </a:lnSpc>
              <a:buNone/>
            </a:pPr>
            <a:r>
              <a:rPr lang="en-US" dirty="0" smtClean="0"/>
              <a:t>Only 12 characters are allocated (including </a:t>
            </a:r>
            <a:r>
              <a:rPr lang="en-US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'\0'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We can also declare a pointer to a string as follows:</a:t>
            </a:r>
          </a:p>
          <a:p>
            <a:pPr marL="27305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2400" b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ptr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= "Hello World</a:t>
            </a:r>
            <a:r>
              <a:rPr lang="en-US" sz="2400" b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";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284951"/>
              </p:ext>
            </p:extLst>
          </p:nvPr>
        </p:nvGraphicFramePr>
        <p:xfrm>
          <a:off x="1143004" y="2971800"/>
          <a:ext cx="6324600" cy="73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6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7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8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9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H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W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r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d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\0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1143000" y="3733801"/>
            <a:ext cx="6324600" cy="304800"/>
            <a:chOff x="761999" y="6324601"/>
            <a:chExt cx="7315205" cy="304800"/>
          </a:xfrm>
        </p:grpSpPr>
        <p:sp>
          <p:nvSpPr>
            <p:cNvPr id="7" name="Left Bracket 6"/>
            <p:cNvSpPr/>
            <p:nvPr/>
          </p:nvSpPr>
          <p:spPr>
            <a:xfrm rot="16200000">
              <a:off x="4363568" y="2799232"/>
              <a:ext cx="112068" cy="7315205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29779" y="6324601"/>
              <a:ext cx="2379645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array str2[]</a:t>
              </a:r>
              <a:endPara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endParaRPr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10147"/>
              </p:ext>
            </p:extLst>
          </p:nvPr>
        </p:nvGraphicFramePr>
        <p:xfrm>
          <a:off x="1600200" y="5440680"/>
          <a:ext cx="6324600" cy="73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6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7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8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9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H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W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r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d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\0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304800" y="5361776"/>
            <a:ext cx="1295400" cy="810424"/>
            <a:chOff x="304800" y="5361776"/>
            <a:chExt cx="1295400" cy="810424"/>
          </a:xfrm>
        </p:grpSpPr>
        <p:sp>
          <p:nvSpPr>
            <p:cNvPr id="10" name="TextBox 9"/>
            <p:cNvSpPr txBox="1"/>
            <p:nvPr/>
          </p:nvSpPr>
          <p:spPr>
            <a:xfrm>
              <a:off x="304800" y="5361776"/>
              <a:ext cx="990600" cy="38546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2200" b="1" dirty="0" err="1" smtClean="0">
                  <a:latin typeface="Consolas" pitchFamily="49" charset="0"/>
                  <a:cs typeface="Consolas" pitchFamily="49" charset="0"/>
                </a:rPr>
                <a:t>ptr</a:t>
              </a:r>
              <a:endParaRPr lang="en-US" sz="2200" b="1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4800" y="5802923"/>
              <a:ext cx="990600" cy="369277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  <p:txBody>
            <a:bodyPr rtlCol="0" anchor="ctr">
              <a:noAutofit/>
            </a:bodyPr>
            <a:lstStyle/>
            <a:p>
              <a:pPr algn="ctr">
                <a:lnSpc>
                  <a:spcPct val="120000"/>
                </a:lnSpc>
              </a:pPr>
              <a:endParaRPr lang="en-US" sz="2400" dirty="0">
                <a:latin typeface="Calibri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838200" y="5987561"/>
              <a:ext cx="7620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1600200" y="6248400"/>
            <a:ext cx="6324600" cy="304800"/>
            <a:chOff x="761999" y="6324601"/>
            <a:chExt cx="7315205" cy="304800"/>
          </a:xfrm>
        </p:grpSpPr>
        <p:sp>
          <p:nvSpPr>
            <p:cNvPr id="16" name="Left Bracket 15"/>
            <p:cNvSpPr/>
            <p:nvPr/>
          </p:nvSpPr>
          <p:spPr>
            <a:xfrm rot="16200000">
              <a:off x="4363568" y="2799232"/>
              <a:ext cx="112068" cy="7315205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41644" y="6324601"/>
              <a:ext cx="2555915" cy="30480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 anchorCtr="0">
              <a:noAutofit/>
            </a:bodyPr>
            <a:lstStyle/>
            <a:p>
              <a:pPr algn="ctr"/>
              <a:r>
                <a:rPr lang="en-US" sz="2000" b="1" dirty="0" smtClean="0">
                  <a:latin typeface="Consolas" pitchFamily="49" charset="0"/>
                  <a:ea typeface="Verdana" pitchFamily="34" charset="0"/>
                  <a:cs typeface="Consolas" pitchFamily="49" charset="0"/>
                </a:rPr>
                <a:t>string constant</a:t>
              </a:r>
              <a:endParaRPr lang="en-US" sz="2000" b="1" dirty="0">
                <a:latin typeface="Consolas" pitchFamily="49" charset="0"/>
                <a:ea typeface="Verdana" pitchFamily="34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226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467600" cy="868362"/>
          </a:xfrm>
        </p:spPr>
        <p:txBody>
          <a:bodyPr/>
          <a:lstStyle/>
          <a:p>
            <a:r>
              <a:rPr lang="en-US" dirty="0" smtClean="0"/>
              <a:t>The NULL Character '\0'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229600" cy="5638800"/>
          </a:xfrm>
        </p:spPr>
        <p:txBody>
          <a:bodyPr>
            <a:noAutofit/>
          </a:bodyPr>
          <a:lstStyle/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It is a byte that has the value zero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Used to mark the end of a string in C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 string constant is always ended with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For example: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"Hello World"</a:t>
            </a:r>
            <a:r>
              <a:rPr lang="en-US" dirty="0" smtClean="0">
                <a:cs typeface="Consolas" pitchFamily="49" charset="0"/>
              </a:rPr>
              <a:t> has 12 chars (not 11)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endParaRPr lang="en-US" dirty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endParaRPr lang="en-US" dirty="0" smtClean="0"/>
          </a:p>
          <a:p>
            <a:pPr marL="360363" indent="-360363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C functions use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  <a:r>
              <a:rPr lang="en-US" dirty="0" smtClean="0"/>
              <a:t> to compute the string length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To avoid passing the size of a string to a function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A string variable must also terminate with a NULL char</a:t>
            </a:r>
          </a:p>
          <a:p>
            <a:pPr marL="536575" lvl="1" indent="-263525"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The empty string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""</a:t>
            </a:r>
            <a:r>
              <a:rPr lang="en-US" dirty="0" smtClean="0"/>
              <a:t> stores the NULL char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120146"/>
              </p:ext>
            </p:extLst>
          </p:nvPr>
        </p:nvGraphicFramePr>
        <p:xfrm>
          <a:off x="914400" y="3505200"/>
          <a:ext cx="6324600" cy="731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  <a:gridCol w="527050"/>
              </a:tblGrid>
              <a:tr h="243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2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3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4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5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6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7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8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9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10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Consolas" pitchFamily="49" charset="0"/>
                        </a:rPr>
                        <a:t>11</a:t>
                      </a:r>
                      <a:endParaRPr lang="en-US" b="0" dirty="0">
                        <a:latin typeface="Consolas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4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H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e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W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o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r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l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d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nsolas" pitchFamily="49" charset="0"/>
                        </a:rPr>
                        <a:t>\0</a:t>
                      </a:r>
                      <a:endParaRPr lang="en-US" b="1" dirty="0"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28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7924800" cy="5105400"/>
          </a:xfrm>
        </p:spPr>
        <p:txBody>
          <a:bodyPr>
            <a:noAutofit/>
          </a:bodyPr>
          <a:lstStyle/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String </a:t>
            </a:r>
            <a:r>
              <a:rPr lang="en-US" dirty="0"/>
              <a:t>C</a:t>
            </a:r>
            <a:r>
              <a:rPr lang="en-US" dirty="0" smtClean="0"/>
              <a:t>onstants and Variables</a:t>
            </a:r>
            <a:endParaRPr lang="en-US" dirty="0"/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b="1" dirty="0" smtClean="0">
                <a:solidFill>
                  <a:srgbClr val="FF0000"/>
                </a:solidFill>
              </a:rPr>
              <a:t>String Input and Output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Character Related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/>
              <a:t>String Library Functions</a:t>
            </a:r>
          </a:p>
          <a:p>
            <a:pPr marL="360363" indent="-360363">
              <a:lnSpc>
                <a:spcPct val="200000"/>
              </a:lnSpc>
              <a:spcBef>
                <a:spcPts val="1000"/>
              </a:spcBef>
            </a:pPr>
            <a:r>
              <a:rPr lang="en-US" dirty="0" smtClean="0"/>
              <a:t>Arrays of Strings and Arrays of Pointers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E3160-5E5F-4B57-9747-A4177137CE3B}" type="slidenum">
              <a:rPr lang="en-US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40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7467600" cy="868362"/>
          </a:xfrm>
        </p:spPr>
        <p:txBody>
          <a:bodyPr/>
          <a:lstStyle/>
          <a:p>
            <a:r>
              <a:rPr lang="en-US" dirty="0" smtClean="0"/>
              <a:t>Input a String with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912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/>
              <a:t>To </a:t>
            </a:r>
            <a:r>
              <a:rPr lang="en-US" dirty="0" smtClean="0"/>
              <a:t>input a string, the placeholder </a:t>
            </a:r>
            <a:r>
              <a:rPr lang="en-US" dirty="0"/>
              <a:t>must be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%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s</a:t>
            </a:r>
            <a:endParaRPr lang="en-US" dirty="0" smtClean="0">
              <a:cs typeface="Consolas" pitchFamily="49" charset="0"/>
            </a:endParaRP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[16];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</a:t>
            </a:r>
            <a:r>
              <a:rPr lang="en-US" sz="2400" b="1" i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length must not exceed 15 chars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("%s",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when reading a string, </a:t>
            </a:r>
            <a:r>
              <a:rPr lang="en-US" sz="2400" b="1" i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skips white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space such as blanks, newlines, and tabs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It stops reading at first white space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It inserts '\0' at end of </a:t>
            </a:r>
            <a:r>
              <a:rPr lang="en-US" sz="2400" b="1" i="1" dirty="0" err="1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("%15s",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73050" indent="0">
              <a:lnSpc>
                <a:spcPct val="110000"/>
              </a:lnSpc>
              <a:spcBef>
                <a:spcPts val="500"/>
              </a:spcBef>
              <a:buNone/>
            </a:pP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prevents reading more than 15 chars */</a:t>
            </a:r>
          </a:p>
          <a:p>
            <a:pPr>
              <a:lnSpc>
                <a:spcPct val="110000"/>
              </a:lnSpc>
              <a:spcBef>
                <a:spcPts val="500"/>
              </a:spcBef>
            </a:pPr>
            <a:r>
              <a:rPr lang="en-US" dirty="0" smtClean="0">
                <a:cs typeface="Consolas" pitchFamily="49" charset="0"/>
              </a:rPr>
              <a:t>Notice that there is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no</a:t>
            </a:r>
            <a:r>
              <a:rPr lang="en-US" dirty="0" smtClean="0">
                <a:solidFill>
                  <a:srgbClr val="FF0000"/>
                </a:solidFill>
                <a:cs typeface="Consolas" pitchFamily="49" charset="0"/>
              </a:rPr>
              <a:t> </a:t>
            </a:r>
            <a:r>
              <a:rPr lang="en-US" dirty="0" smtClean="0">
                <a:cs typeface="Consolas" pitchFamily="49" charset="0"/>
              </a:rPr>
              <a:t>need for </a:t>
            </a:r>
            <a:r>
              <a:rPr lang="en-US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</a:t>
            </a:r>
            <a:r>
              <a:rPr lang="en-US" dirty="0" smtClean="0">
                <a:cs typeface="Consolas" pitchFamily="49" charset="0"/>
              </a:rPr>
              <a:t> before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endParaRPr lang="en-US" dirty="0" smtClean="0">
              <a:cs typeface="Consolas" pitchFamily="49" charset="0"/>
            </a:endParaRPr>
          </a:p>
          <a:p>
            <a:pPr lvl="1">
              <a:lnSpc>
                <a:spcPct val="110000"/>
              </a:lnSpc>
              <a:spcBef>
                <a:spcPts val="500"/>
              </a:spcBef>
            </a:pPr>
            <a:r>
              <a:rPr lang="en-US" dirty="0" smtClean="0">
                <a:cs typeface="Consolas" pitchFamily="49" charset="0"/>
              </a:rPr>
              <a:t>Because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dirty="0" smtClean="0">
                <a:cs typeface="Consolas" pitchFamily="49" charset="0"/>
              </a:rPr>
              <a:t> is an array, and it is passed by </a:t>
            </a:r>
            <a:r>
              <a:rPr lang="en-US" b="1" dirty="0" smtClean="0">
                <a:solidFill>
                  <a:srgbClr val="FF0000"/>
                </a:solidFill>
                <a:cs typeface="Consolas" pitchFamily="49" charset="0"/>
              </a:rPr>
              <a:t>address</a:t>
            </a:r>
            <a:endParaRPr lang="en-US" dirty="0"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68362"/>
          </a:xfrm>
        </p:spPr>
        <p:txBody>
          <a:bodyPr/>
          <a:lstStyle/>
          <a:p>
            <a:r>
              <a:rPr lang="en-US" dirty="0" smtClean="0"/>
              <a:t>Output a String with </a:t>
            </a:r>
            <a:r>
              <a:rPr lang="en-US" cap="none" dirty="0" err="1" smtClean="0">
                <a:latin typeface="Consolas" pitchFamily="49" charset="0"/>
                <a:cs typeface="Consolas" pitchFamily="49" charset="0"/>
              </a:rPr>
              <a:t>printf</a:t>
            </a:r>
            <a:endParaRPr lang="en-US" cap="none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To print a string, the placeholder must also be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%s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Example of string input and output:</a:t>
            </a: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char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[16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];  </a:t>
            </a:r>
            <a:r>
              <a:rPr lang="en-US" sz="2400" b="1" i="1" dirty="0" smtClean="0">
                <a:solidFill>
                  <a:srgbClr val="0033CC"/>
                </a:solidFill>
                <a:latin typeface="Consolas" pitchFamily="49" charset="0"/>
                <a:cs typeface="Consolas" pitchFamily="49" charset="0"/>
              </a:rPr>
              <a:t>/* must not exceed 15 chars */</a:t>
            </a:r>
            <a:endParaRPr lang="en-US" sz="2400" b="1" i="1" dirty="0">
              <a:solidFill>
                <a:srgbClr val="0033CC"/>
              </a:solidFill>
              <a:latin typeface="Consolas" pitchFamily="49" charset="0"/>
              <a:cs typeface="Consolas" pitchFamily="49" charset="0"/>
            </a:endParaRP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("Enter your first name: ");</a:t>
            </a: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("%15s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",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27305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("Hello %s\n",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dirty="0" smtClean="0"/>
              <a:t>If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/>
              <a:t> displays a string that does not end with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'\0'</a:t>
            </a:r>
            <a:r>
              <a:rPr lang="en-US" dirty="0" smtClean="0"/>
              <a:t> then it causes a </a:t>
            </a:r>
            <a:r>
              <a:rPr lang="en-US" b="1" dirty="0" smtClean="0">
                <a:solidFill>
                  <a:srgbClr val="FF0000"/>
                </a:solidFill>
              </a:rPr>
              <a:t>run-time error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8FE215-8876-4708-B97B-E3AB79CEB1B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1" name="Picture 3" descr="C:\Users\mudawar\Documents\+ICS 103\103 Figures\Picture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85"/>
          <a:stretch/>
        </p:blipFill>
        <p:spPr bwMode="auto">
          <a:xfrm>
            <a:off x="762000" y="4287494"/>
            <a:ext cx="7010400" cy="1110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63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>
        <a:noAutofit/>
      </a:bodyPr>
      <a:lstStyle>
        <a:defPPr>
          <a:lnSpc>
            <a:spcPct val="120000"/>
          </a:lnSpc>
          <a:defRPr sz="2400" dirty="0">
            <a:latin typeface="Calibri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32946</TotalTime>
  <Words>3884</Words>
  <Application>Microsoft Office PowerPoint</Application>
  <PresentationFormat>On-screen Show (4:3)</PresentationFormat>
  <Paragraphs>872</Paragraphs>
  <Slides>48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Oriel</vt:lpstr>
      <vt:lpstr>PowerPoint Presentation</vt:lpstr>
      <vt:lpstr>Outline</vt:lpstr>
      <vt:lpstr>What is a String Constant?</vt:lpstr>
      <vt:lpstr>What is a String Variable?</vt:lpstr>
      <vt:lpstr>String Variables (cont'd)</vt:lpstr>
      <vt:lpstr>The NULL Character '\0'</vt:lpstr>
      <vt:lpstr>Next . . .</vt:lpstr>
      <vt:lpstr>Input a String with scanf </vt:lpstr>
      <vt:lpstr>Output a String with printf</vt:lpstr>
      <vt:lpstr>Example of String Input / Output</vt:lpstr>
      <vt:lpstr>Placeholders Used with printf</vt:lpstr>
      <vt:lpstr>The gets and puts functions</vt:lpstr>
      <vt:lpstr>Example of gets and puts</vt:lpstr>
      <vt:lpstr>File Input with fgets </vt:lpstr>
      <vt:lpstr>File Output with fputs</vt:lpstr>
      <vt:lpstr>Example of fgets and fputs</vt:lpstr>
      <vt:lpstr>Example of fgets and fputs</vt:lpstr>
      <vt:lpstr>Sample Run . . .</vt:lpstr>
      <vt:lpstr>Next . . .</vt:lpstr>
      <vt:lpstr>Character Related Functions</vt:lpstr>
      <vt:lpstr>Converting a String to Uppercase </vt:lpstr>
      <vt:lpstr>Counting Letters, Digits, Spaces, . . .</vt:lpstr>
      <vt:lpstr>Counting Letters, Digits, Spaces, . . .</vt:lpstr>
      <vt:lpstr>Sample Run . . .</vt:lpstr>
      <vt:lpstr>Counting Vowels </vt:lpstr>
      <vt:lpstr>Function isvowel</vt:lpstr>
      <vt:lpstr>Next . . .</vt:lpstr>
      <vt:lpstr>String Library Functions</vt:lpstr>
      <vt:lpstr>String Copy: strcpy</vt:lpstr>
      <vt:lpstr>Examples: strcpy</vt:lpstr>
      <vt:lpstr>String Length: strlen</vt:lpstr>
      <vt:lpstr>String Comparison: strcmp</vt:lpstr>
      <vt:lpstr>Examples: strcmp</vt:lpstr>
      <vt:lpstr>String Concatenation: strcat</vt:lpstr>
      <vt:lpstr>Example: strcat </vt:lpstr>
      <vt:lpstr>String Tokenization: strtok</vt:lpstr>
      <vt:lpstr>Example: strtok</vt:lpstr>
      <vt:lpstr>Searching a String</vt:lpstr>
      <vt:lpstr>Example of strstr</vt:lpstr>
      <vt:lpstr>Next . . .</vt:lpstr>
      <vt:lpstr>Arrays of Strings</vt:lpstr>
      <vt:lpstr>Arrays of Pointers</vt:lpstr>
      <vt:lpstr>Array of Strings versus Pointers</vt:lpstr>
      <vt:lpstr>Sorting an Array of Names (1 of 4)</vt:lpstr>
      <vt:lpstr>Sorting an Array of Names (2 of 4)</vt:lpstr>
      <vt:lpstr>Sorting an Array of Names (3 of 4)</vt:lpstr>
      <vt:lpstr>Sorting an Array of Names (4 of 4)</vt:lpstr>
      <vt:lpstr>Sample Run . .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 and Loop Statements</dc:title>
  <dc:creator>Muhamed F. Mudawar</dc:creator>
  <cp:lastModifiedBy>mudawar</cp:lastModifiedBy>
  <cp:revision>1095</cp:revision>
  <cp:lastPrinted>2014-04-12T13:17:35Z</cp:lastPrinted>
  <dcterms:created xsi:type="dcterms:W3CDTF">2006-12-07T16:06:22Z</dcterms:created>
  <dcterms:modified xsi:type="dcterms:W3CDTF">2014-05-04T20:26:51Z</dcterms:modified>
</cp:coreProperties>
</file>