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handoutMasterIdLst>
    <p:handoutMasterId r:id="rId44"/>
  </p:handoutMasterIdLst>
  <p:sldIdLst>
    <p:sldId id="256" r:id="rId2"/>
    <p:sldId id="339" r:id="rId3"/>
    <p:sldId id="678" r:id="rId4"/>
    <p:sldId id="679" r:id="rId5"/>
    <p:sldId id="686" r:id="rId6"/>
    <p:sldId id="681" r:id="rId7"/>
    <p:sldId id="680" r:id="rId8"/>
    <p:sldId id="685" r:id="rId9"/>
    <p:sldId id="682" r:id="rId10"/>
    <p:sldId id="684" r:id="rId11"/>
    <p:sldId id="735" r:id="rId12"/>
    <p:sldId id="688" r:id="rId13"/>
    <p:sldId id="689" r:id="rId14"/>
    <p:sldId id="690" r:id="rId15"/>
    <p:sldId id="696" r:id="rId16"/>
    <p:sldId id="697" r:id="rId17"/>
    <p:sldId id="701" r:id="rId18"/>
    <p:sldId id="736" r:id="rId19"/>
    <p:sldId id="691" r:id="rId20"/>
    <p:sldId id="702" r:id="rId21"/>
    <p:sldId id="707" r:id="rId22"/>
    <p:sldId id="737" r:id="rId23"/>
    <p:sldId id="704" r:id="rId24"/>
    <p:sldId id="711" r:id="rId25"/>
    <p:sldId id="712" r:id="rId26"/>
    <p:sldId id="713" r:id="rId27"/>
    <p:sldId id="716" r:id="rId28"/>
    <p:sldId id="722" r:id="rId29"/>
    <p:sldId id="724" r:id="rId30"/>
    <p:sldId id="726" r:id="rId31"/>
    <p:sldId id="727" r:id="rId32"/>
    <p:sldId id="725" r:id="rId33"/>
    <p:sldId id="723" r:id="rId34"/>
    <p:sldId id="728" r:id="rId35"/>
    <p:sldId id="738" r:id="rId36"/>
    <p:sldId id="714" r:id="rId37"/>
    <p:sldId id="730" r:id="rId38"/>
    <p:sldId id="732" r:id="rId39"/>
    <p:sldId id="617" r:id="rId40"/>
    <p:sldId id="733" r:id="rId41"/>
    <p:sldId id="734" r:id="rId42"/>
  </p:sldIdLst>
  <p:sldSz cx="9144000" cy="6858000" type="screen4x3"/>
  <p:notesSz cx="7099300" cy="10234613"/>
  <p:custDataLst>
    <p:tags r:id="rId4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66"/>
    <a:srgbClr val="339933"/>
    <a:srgbClr val="006600"/>
    <a:srgbClr val="FFDFC9"/>
    <a:srgbClr val="99FF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0" autoAdjust="0"/>
  </p:normalViewPr>
  <p:slideViewPr>
    <p:cSldViewPr>
      <p:cViewPr>
        <p:scale>
          <a:sx n="90" d="100"/>
          <a:sy n="90" d="100"/>
        </p:scale>
        <p:origin x="-606" y="-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AC444C24-1A28-42BF-B591-5829321AB2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8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4ACFF9F9-8C4B-4407-9933-87E2688279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03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A38005-41D3-4CEF-ABC6-24F1D4FB6569}" type="slidenum">
              <a:rPr lang="en-US"/>
              <a:pPr/>
              <a:t>1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2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11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18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22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35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1143000"/>
            <a:ext cx="6172200" cy="1894362"/>
          </a:xfrm>
        </p:spPr>
        <p:txBody>
          <a:bodyPr>
            <a:normAutofit/>
          </a:bodyPr>
          <a:lstStyle>
            <a:lvl1pPr>
              <a:defRPr sz="4800" b="1">
                <a:solidFill>
                  <a:srgbClr val="00206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022122"/>
            <a:ext cx="6172200" cy="1371600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rgbClr val="00206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12-Apr-14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8FE215-8876-4708-B97B-E3AB79CEB1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12-Apr-14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7106-1973-4AE2-BE3F-6870C0AF19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12-Apr-14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60E0-86A8-41BA-BFC0-A2D810264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12-Apr-14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C73575-CA9B-460E-821E-2267D3F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12-Apr-14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3E8C-3A80-480A-9D92-D0389F68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12-Apr-14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FF9CB0-B686-45AF-BF9C-BB149AA5F5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7467600" cy="5254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D7FDE6-DC96-4876-804D-64CA306F8D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b="1" kern="1200" cap="small" baseline="0">
          <a:solidFill>
            <a:srgbClr val="002060"/>
          </a:solidFill>
          <a:latin typeface="Calibri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828800" y="304800"/>
            <a:ext cx="7010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rgbClr val="002060"/>
                </a:solidFill>
                <a:latin typeface="Calibri" pitchFamily="34" charset="0"/>
              </a:rPr>
              <a:t>ICS103: </a:t>
            </a:r>
            <a:r>
              <a:rPr lang="en-US" sz="4800" b="1" dirty="0">
                <a:solidFill>
                  <a:srgbClr val="002060"/>
                </a:solidFill>
                <a:latin typeface="Calibri" pitchFamily="34" charset="0"/>
              </a:rPr>
              <a:t>Programming in </a:t>
            </a:r>
            <a:r>
              <a:rPr lang="en-US" sz="4800" b="1" dirty="0" smtClean="0">
                <a:solidFill>
                  <a:srgbClr val="002060"/>
                </a:solidFill>
                <a:latin typeface="Calibri" pitchFamily="34" charset="0"/>
              </a:rPr>
              <a:t>C</a:t>
            </a:r>
            <a:r>
              <a:rPr lang="en-US" sz="4800" b="1" dirty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US" sz="48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4800" b="1" dirty="0">
                <a:solidFill>
                  <a:srgbClr val="002060"/>
                </a:solidFill>
                <a:latin typeface="Calibri" pitchFamily="34" charset="0"/>
              </a:rPr>
              <a:t>7</a:t>
            </a:r>
            <a:r>
              <a:rPr lang="en-US" sz="4800" b="1" dirty="0" smtClean="0">
                <a:solidFill>
                  <a:srgbClr val="002060"/>
                </a:solidFill>
                <a:latin typeface="Calibri" pitchFamily="34" charset="0"/>
              </a:rPr>
              <a:t>: Arrays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05200" y="60198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Calibri" pitchFamily="34" charset="0"/>
              </a:rPr>
              <a:t>Muhamed</a:t>
            </a:r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 F. </a:t>
            </a:r>
            <a:r>
              <a:rPr lang="en-US" sz="2800" b="1" dirty="0" err="1" smtClean="0">
                <a:solidFill>
                  <a:srgbClr val="002060"/>
                </a:solidFill>
                <a:latin typeface="Calibri" pitchFamily="34" charset="0"/>
              </a:rPr>
              <a:t>Mudawar</a:t>
            </a:r>
            <a:endParaRPr lang="en-US" sz="28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161794" name="Picture 2" descr="C:\Users\mudawar\Documents\+ICS 103\103 Slides\KFUPM_logo_blac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895600"/>
            <a:ext cx="2819401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/>
              <a:t>Arrays of Characters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458200" cy="57150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You can declare and initialize a </a:t>
            </a:r>
            <a:r>
              <a:rPr lang="en-US" b="1" dirty="0" smtClean="0"/>
              <a:t>char array</a:t>
            </a:r>
            <a:r>
              <a:rPr lang="en-US" dirty="0" smtClean="0"/>
              <a:t> as follows:</a:t>
            </a:r>
          </a:p>
          <a:p>
            <a:pPr marL="273050" indent="0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char vowels[] = {'A','E','I','O','U'};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You can also use a string to initialize a </a:t>
            </a:r>
            <a:r>
              <a:rPr lang="en-US" b="1" dirty="0" smtClean="0"/>
              <a:t>char array</a:t>
            </a:r>
            <a:r>
              <a:rPr lang="en-US" dirty="0" smtClean="0"/>
              <a:t>:</a:t>
            </a:r>
          </a:p>
          <a:p>
            <a:pPr marL="273050" indent="0">
              <a:lnSpc>
                <a:spcPct val="110000"/>
              </a:lnSpc>
              <a:buNone/>
            </a:pP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char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string[] 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"This is a string";</a:t>
            </a:r>
            <a:endParaRPr lang="en-US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/>
              <a:t>It is better to use a named constant as the array size:</a:t>
            </a:r>
          </a:p>
          <a:p>
            <a:pPr marL="273050" indent="0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#define SIZE 100</a:t>
            </a:r>
          </a:p>
          <a:p>
            <a:pPr marL="273050" indent="0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. . .</a:t>
            </a:r>
          </a:p>
          <a:p>
            <a:pPr marL="273050" indent="0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char name[SIZE];  </a:t>
            </a: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Not initialized */</a:t>
            </a:r>
            <a:endParaRPr lang="en-US" i="1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You can declare arrays and variables on same line:</a:t>
            </a:r>
          </a:p>
          <a:p>
            <a:pPr marL="273050" indent="0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char name[SIZE], answer;</a:t>
            </a:r>
          </a:p>
        </p:txBody>
      </p:sp>
    </p:spTree>
    <p:extLst>
      <p:ext uri="{BB962C8B-B14F-4D97-AF65-F5344CB8AC3E}">
        <p14:creationId xmlns:p14="http://schemas.microsoft.com/office/powerpoint/2010/main" val="140292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143000"/>
            <a:ext cx="7924800" cy="4800600"/>
          </a:xfrm>
        </p:spPr>
        <p:txBody>
          <a:bodyPr>
            <a:noAutofit/>
          </a:bodyPr>
          <a:lstStyle/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Declaring, Initializing, and Indexing Arrays</a:t>
            </a:r>
            <a:endParaRPr lang="en-US" dirty="0"/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Using Loops for Sequential Array Access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Using Array Elements as Function Arguments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Array </a:t>
            </a:r>
            <a:r>
              <a:rPr lang="en-US" dirty="0" smtClean="0"/>
              <a:t>Arguments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Partially Filled Arrays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0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1534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Array Input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543800" cy="57150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include&lt;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#define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SIZE 5    </a:t>
            </a: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array size */</a:t>
            </a:r>
            <a:endParaRPr lang="en-US" sz="2000" b="1" i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main(void) {</a:t>
            </a: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x[SIZE];</a:t>
            </a:r>
            <a:endParaRPr lang="en-US" sz="2000" b="1" i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i;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i=0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;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i&lt;SIZE; i++) {</a:t>
            </a: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Enter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element[%d]: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",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("%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lf",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&amp;x[i]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}  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("\n");</a:t>
            </a: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i=0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;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i&lt;SIZE; i++)</a:t>
            </a: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("Element[%d] is %.2f\n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", i,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x[i]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	return 0;</a:t>
            </a:r>
          </a:p>
          <a:p>
            <a:pPr>
              <a:lnSpc>
                <a:spcPct val="110000"/>
              </a:lnSpc>
              <a:spcBef>
                <a:spcPts val="100"/>
              </a:spcBef>
              <a:buFontTx/>
              <a:buNone/>
              <a:tabLst>
                <a:tab pos="536575" algn="l"/>
              </a:tabLst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7" name="Picture 3" descr="C:\Users\mudawar\Documents\+ICS 103\103 Figures\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069975"/>
            <a:ext cx="2955060" cy="243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95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4582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Computing Sum and Sum of Squares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229600" cy="517855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We use a for loop to traverse an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* array sequentially and accumulate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* the sum and the sum of squares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*/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double sum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sum_sqr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= 0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for (i=0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;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i&lt;SIZE; i++)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sum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+=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x[i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sum_sqr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+=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x[i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] *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x[i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8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Computing Standard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447800"/>
            <a:ext cx="78486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</a:pPr>
            <a:r>
              <a:rPr lang="en-US" dirty="0" smtClean="0"/>
              <a:t>The </a:t>
            </a:r>
            <a:r>
              <a:rPr lang="en-US" b="1" dirty="0" smtClean="0"/>
              <a:t>mean</a:t>
            </a:r>
            <a:r>
              <a:rPr lang="en-US" dirty="0" smtClean="0"/>
              <a:t> is computed as: </a:t>
            </a:r>
            <a:r>
              <a:rPr lang="en-US" b="1" dirty="0" smtClean="0">
                <a:cs typeface="Times New Roman" pitchFamily="18" charset="0"/>
              </a:rPr>
              <a:t>sum</a:t>
            </a:r>
            <a:r>
              <a:rPr lang="en-US" b="1" i="1" dirty="0" smtClean="0"/>
              <a:t> </a:t>
            </a:r>
            <a:r>
              <a:rPr lang="en-US" b="1" dirty="0" smtClean="0"/>
              <a:t>/ SIZE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</a:pPr>
            <a:r>
              <a:rPr lang="en-US" dirty="0" smtClean="0"/>
              <a:t>The Standard </a:t>
            </a:r>
            <a:r>
              <a:rPr lang="en-US" dirty="0"/>
              <a:t>Deviation is computed as follows</a:t>
            </a:r>
            <a:r>
              <a:rPr lang="en-US" dirty="0" smtClean="0"/>
              <a:t>: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18162" y="3352800"/>
            <a:ext cx="7711438" cy="1600200"/>
            <a:chOff x="228600" y="2819400"/>
            <a:chExt cx="7711438" cy="16002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228600" y="2819400"/>
                  <a:ext cx="7711438" cy="1600200"/>
                </a:xfrm>
                <a:prstGeom prst="rect">
                  <a:avLst/>
                </a:prstGeom>
                <a:noFill/>
              </p:spPr>
              <p:txBody>
                <a:bodyPr wrap="none" rtlCol="0" anchor="ctr" anchorCtr="0">
                  <a:no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  <a:ea typeface="Cambria Math" pitchFamily="18" charset="0"/>
                        </a:rPr>
                        <m:t>𝑠𝑡𝑎𝑛𝑑𝑎𝑟𝑑</m:t>
                      </m:r>
                      <m:r>
                        <a:rPr lang="en-US" sz="2800" b="0" i="1" smtClean="0">
                          <a:latin typeface="Cambria Math"/>
                          <a:ea typeface="Cambria Math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  <a:ea typeface="Cambria Math" pitchFamily="18" charset="0"/>
                        </a:rPr>
                        <m:t>𝑑𝑒𝑣𝑖𝑎𝑡𝑖𝑜𝑛</m:t>
                      </m:r>
                      <m:r>
                        <a:rPr lang="en-US" sz="2800" b="0" i="1" smtClean="0">
                          <a:latin typeface="Cambria Math"/>
                          <a:ea typeface="Cambria Math" pitchFamily="18" charset="0"/>
                        </a:rPr>
                        <m:t>=</m:t>
                      </m:r>
                    </m:oMath>
                  </a14:m>
                  <a:r>
                    <a:rPr lang="en-US" sz="2800" dirty="0" smtClean="0">
                      <a:latin typeface="+mj-lt"/>
                      <a:ea typeface="Cambria Math" pitchFamily="18" charset="0"/>
                    </a:rPr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/>
                              <a:ea typeface="Cambria Math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800" i="1" smtClean="0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fPr>
                            <m:num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800" i="1" smtClean="0">
                                      <a:latin typeface="Cambria Math"/>
                                      <a:ea typeface="Cambria Math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2800" i="1" smtClean="0">
                                            <a:latin typeface="Cambria Math"/>
                                            <a:ea typeface="Cambria Math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m>
                                            <m:mPr>
                                              <m:mcs>
                                                <m:mc>
                                                  <m:mcPr>
                                                    <m:count m:val="1"/>
                                                    <m:mcJc m:val="center"/>
                                                  </m:mcPr>
                                                </m:mc>
                                              </m:mcs>
                                              <m:ctrlPr>
                                                <a:rPr lang="en-US" sz="2800" i="1" smtClean="0">
                                                  <a:latin typeface="Cambria Math"/>
                                                  <a:ea typeface="Cambria Math" pitchFamily="18" charset="0"/>
                                                </a:rPr>
                                              </m:ctrlPr>
                                            </m:mPr>
                                            <m:mr>
                                              <m:e/>
                                            </m:mr>
                                            <m:mr>
                                              <m:e/>
                                            </m:mr>
                                          </m:m>
                                        </m:e>
                                      </m:mr>
                                      <m:mr>
                                        <m:e/>
                                      </m:mr>
                                    </m:m>
                                  </m:e>
                                </m:mr>
                                <m:mr>
                                  <m:e/>
                                </m:mr>
                              </m:m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  <a:ea typeface="Cambria Math" pitchFamily="18" charset="0"/>
                                </a:rPr>
                                <m:t>          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 pitchFamily="18" charset="0"/>
                                </a:rPr>
                                <m:t>𝑆𝐼𝑍𝐸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 pitchFamily="18" charset="0"/>
                                </a:rPr>
                                <m:t>          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/>
                              <a:ea typeface="Cambria Math" pitchFamily="18" charset="0"/>
                            </a:rPr>
                            <m:t> −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  <a:ea typeface="Cambria Math" pitchFamily="18" charset="0"/>
                                </a:rPr>
                                <m:t>𝑚𝑒𝑎𝑛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  <a:ea typeface="Cambria Math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a14:m>
                  <a:r>
                    <a:rPr lang="en-US" sz="2800" dirty="0" smtClean="0">
                      <a:latin typeface="+mj-lt"/>
                      <a:ea typeface="Cambria Math" pitchFamily="18" charset="0"/>
                    </a:rPr>
                    <a:t> </a:t>
                  </a:r>
                  <a:endParaRPr lang="en-US" sz="2800" dirty="0">
                    <a:latin typeface="+mj-lt"/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600" y="2819400"/>
                  <a:ext cx="7711438" cy="160020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90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4191000" y="2936632"/>
                  <a:ext cx="1676400" cy="114300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 anchor="ctr" anchorCtr="0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pt-BR" sz="240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naryPr>
                          <m:sub>
                            <m:r>
                              <a:rPr lang="en-US" sz="2400" b="0" i="1" smtClean="0">
                                <a:latin typeface="Cambria Math"/>
                                <a:ea typeface="Cambria Math" pitchFamily="18" charset="0"/>
                              </a:rPr>
                              <m:t>𝑖</m:t>
                            </m:r>
                            <m:r>
                              <a:rPr lang="pt-BR" sz="2400" i="1" smtClean="0">
                                <a:latin typeface="Cambria Math"/>
                                <a:ea typeface="Cambria Math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 pitchFamily="18" charset="0"/>
                              </a:rPr>
                              <m:t>𝑆𝐼𝑍𝐸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 pitchFamily="18" charset="0"/>
                              </a:rPr>
                              <m:t>−1</m:t>
                            </m:r>
                          </m:sup>
                          <m:e>
                            <m:sSup>
                              <m:sSupPr>
                                <m:ctrlPr>
                                  <a:rPr lang="pt-BR" sz="2400" i="1" smtClean="0">
                                    <a:latin typeface="Cambria Math"/>
                                    <a:ea typeface="Cambria Math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sz="2400" i="1" smtClean="0">
                                    <a:latin typeface="Cambria Math"/>
                                    <a:ea typeface="Cambria Math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[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𝑖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]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  <a:ea typeface="Cambria Math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oMath>
                    </m:oMathPara>
                  </a14:m>
                  <a:endParaRPr lang="en-US" sz="2400" dirty="0">
                    <a:latin typeface="+mj-lt"/>
                    <a:ea typeface="Cambria Math" pitchFamily="18" charset="0"/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1000" y="2936632"/>
                  <a:ext cx="1676400" cy="114300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2656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76200"/>
            <a:ext cx="8458200" cy="6629400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Program that computes the mean and standard deviation */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math.h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#define SIZE  8    </a:t>
            </a: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array size */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main(void) {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double x[SIZE], mean,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st_dev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, sum=0,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sum_sqr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=0; 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i;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Input the data */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("Enter %d numbers separated by blanks\n&gt; ", SIZE);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for(i=0; i&lt;SIZE; i++)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("%lf",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&amp;x[i]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Compute the sum and the sum of the squares */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for(i=0; i&lt;SIZE; i++) {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sum += x[i];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sum_sqr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+= x[i] * x[i];</a:t>
            </a:r>
          </a:p>
          <a:p>
            <a:pPr fontAlgn="auto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}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1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" y="304800"/>
            <a:ext cx="8534400" cy="6324600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Compute and print the mean and standard deviation */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mean = sum / SIZE ;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st_dev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sqrt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sum_sqr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/SIZE - mean*mean);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("\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nThe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mean is %.2f.\n", mean);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("The standard deviation is %.2f.\n",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st_dev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Display the difference between an item and the mean */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("\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nTable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of differences ");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("\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nBetween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data values and the mean\n\n");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("Index    Item    Difference\n");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for(i=0;  i&lt;SIZE; i++)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("%3d %9.2f %9.2f\n", i, x[i], x[i]-mean);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return 0;</a:t>
            </a:r>
          </a:p>
          <a:p>
            <a:pPr fontAlgn="auto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9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467600" cy="868362"/>
          </a:xfrm>
        </p:spPr>
        <p:txBody>
          <a:bodyPr/>
          <a:lstStyle/>
          <a:p>
            <a:r>
              <a:rPr lang="en-US" dirty="0" smtClean="0"/>
              <a:t>Sample Run . 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050" name="Picture 2" descr="C:\Users\mudawar\Documents\+ICS 103\103 Figures\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7010400" cy="584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68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143000"/>
            <a:ext cx="7924800" cy="4800600"/>
          </a:xfrm>
        </p:spPr>
        <p:txBody>
          <a:bodyPr>
            <a:noAutofit/>
          </a:bodyPr>
          <a:lstStyle/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Declaring, Initializing, and Indexing Arrays</a:t>
            </a:r>
            <a:endParaRPr lang="en-US" dirty="0"/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Using Loops for Sequential Array Access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Using Array Elements as Function Arguments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Array </a:t>
            </a:r>
            <a:r>
              <a:rPr lang="en-US" dirty="0" smtClean="0"/>
              <a:t>Arguments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Partially Filled Arrays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Array Elements as Function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143000"/>
            <a:ext cx="8610600" cy="5178552"/>
          </a:xfrm>
        </p:spPr>
        <p:txBody>
          <a:bodyPr>
            <a:noAutofit/>
          </a:bodyPr>
          <a:lstStyle/>
          <a:p>
            <a:pPr lvl="0">
              <a:lnSpc>
                <a:spcPct val="140000"/>
              </a:lnSpc>
              <a:spcBef>
                <a:spcPts val="500"/>
              </a:spcBef>
              <a:buClr>
                <a:srgbClr val="FE8637"/>
              </a:buClr>
            </a:pPr>
            <a:r>
              <a:rPr lang="en-US" dirty="0" smtClean="0">
                <a:solidFill>
                  <a:prstClr val="black"/>
                </a:solidFill>
              </a:rPr>
              <a:t>From the last example:</a:t>
            </a:r>
          </a:p>
          <a:p>
            <a:pPr marL="273050" indent="0">
              <a:lnSpc>
                <a:spcPct val="140000"/>
              </a:lnSpc>
              <a:spcBef>
                <a:spcPts val="500"/>
              </a:spcBef>
              <a:buClr>
                <a:srgbClr val="FE8637"/>
              </a:buClr>
              <a:buNone/>
            </a:pP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x[i]</a:t>
            </a:r>
            <a:r>
              <a:rPr lang="en-US" dirty="0"/>
              <a:t> </a:t>
            </a:r>
            <a:r>
              <a:rPr lang="en-US" dirty="0" smtClean="0"/>
              <a:t>is used </a:t>
            </a:r>
            <a:r>
              <a:rPr lang="en-US" dirty="0"/>
              <a:t>as an actual argument to </a:t>
            </a:r>
            <a:r>
              <a:rPr lang="en-US" b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printf</a:t>
            </a:r>
            <a:endParaRPr lang="en-US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273050" indent="0">
              <a:lnSpc>
                <a:spcPct val="140000"/>
              </a:lnSpc>
              <a:spcBef>
                <a:spcPts val="500"/>
              </a:spcBef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("%3d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%9.2f %9.2f\n", i, 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x[i]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x[i</a:t>
            </a:r>
            <a:r>
              <a:rPr lang="en-US" sz="24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]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-mean);</a:t>
            </a:r>
            <a:endParaRPr lang="en-US" sz="2400" dirty="0"/>
          </a:p>
          <a:p>
            <a:pPr>
              <a:lnSpc>
                <a:spcPct val="140000"/>
              </a:lnSpc>
              <a:spcBef>
                <a:spcPts val="500"/>
              </a:spcBef>
            </a:pPr>
            <a:r>
              <a:rPr lang="en-US" dirty="0" smtClean="0"/>
              <a:t>The value of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x[i]</a:t>
            </a:r>
            <a:r>
              <a:rPr lang="en-US" dirty="0" smtClean="0"/>
              <a:t> is passed to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printf</a:t>
            </a:r>
            <a:endParaRPr lang="en-US" b="1" dirty="0" smtClean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40000"/>
              </a:lnSpc>
              <a:spcBef>
                <a:spcPts val="500"/>
              </a:spcBef>
            </a:pPr>
            <a:r>
              <a:rPr lang="en-US" dirty="0" smtClean="0"/>
              <a:t>Similarly,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&amp;x[i]</a:t>
            </a:r>
            <a:r>
              <a:rPr lang="en-US" dirty="0" smtClean="0"/>
              <a:t> was an actual argument to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scanf</a:t>
            </a:r>
            <a:endParaRPr lang="en-US" b="1" dirty="0" smtClean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273050" indent="0">
              <a:lnSpc>
                <a:spcPct val="140000"/>
              </a:lnSpc>
              <a:spcBef>
                <a:spcPts val="500"/>
              </a:spcBef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("%lf", </a:t>
            </a:r>
            <a:r>
              <a:rPr lang="en-US" sz="24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&amp;x[i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]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sz="800" b="1" dirty="0">
              <a:solidFill>
                <a:srgbClr val="0033CC"/>
              </a:solidFill>
            </a:endParaRPr>
          </a:p>
          <a:p>
            <a:pPr>
              <a:lnSpc>
                <a:spcPct val="140000"/>
              </a:lnSpc>
              <a:spcBef>
                <a:spcPts val="500"/>
              </a:spcBef>
            </a:pPr>
            <a:r>
              <a:rPr lang="en-US" dirty="0" smtClean="0"/>
              <a:t>The address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&amp;x[i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]</a:t>
            </a:r>
            <a:r>
              <a:rPr lang="en-US" dirty="0"/>
              <a:t> </a:t>
            </a:r>
            <a:r>
              <a:rPr lang="en-US" dirty="0" smtClean="0"/>
              <a:t>is passed to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scanf</a:t>
            </a:r>
            <a:endParaRPr lang="en-US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40000"/>
              </a:lnSpc>
              <a:spcBef>
                <a:spcPts val="500"/>
              </a:spcBef>
            </a:pPr>
            <a:r>
              <a:rPr lang="en-US" dirty="0"/>
              <a:t>A</a:t>
            </a:r>
            <a:r>
              <a:rPr lang="en-US" dirty="0" smtClean="0"/>
              <a:t>rray </a:t>
            </a:r>
            <a:r>
              <a:rPr lang="en-US" dirty="0"/>
              <a:t>elements are treated as scalar </a:t>
            </a:r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Outline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143000"/>
            <a:ext cx="7924800" cy="4800600"/>
          </a:xfrm>
        </p:spPr>
        <p:txBody>
          <a:bodyPr>
            <a:noAutofit/>
          </a:bodyPr>
          <a:lstStyle/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Declaring, Initializing, and Indexing Arrays</a:t>
            </a:r>
            <a:endParaRPr lang="en-US" b="1" dirty="0">
              <a:solidFill>
                <a:srgbClr val="FF0000"/>
              </a:solidFill>
            </a:endParaRP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Using Loops for Sequential Array Access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Using Array Elements as Function Arguments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Array </a:t>
            </a:r>
            <a:r>
              <a:rPr lang="en-US" dirty="0" smtClean="0"/>
              <a:t>Arguments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Partially Filled Arrays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4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792162"/>
          </a:xfrm>
        </p:spPr>
        <p:txBody>
          <a:bodyPr>
            <a:normAutofit fontScale="90000"/>
          </a:bodyPr>
          <a:lstStyle/>
          <a:p>
            <a:r>
              <a:rPr lang="en-US" dirty="0"/>
              <a:t>Array Elements as Function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305800" cy="57150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US" altLang="zh-TW" dirty="0">
                <a:ea typeface="新細明體" pitchFamily="18" charset="-120"/>
              </a:rPr>
              <a:t>Suppose that we have a function </a:t>
            </a:r>
            <a:r>
              <a:rPr lang="en-US" altLang="zh-TW" b="1" dirty="0" err="1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do_it</a:t>
            </a:r>
            <a:r>
              <a:rPr lang="en-US" altLang="zh-TW" dirty="0" smtClean="0">
                <a:ea typeface="新細明體" pitchFamily="18" charset="-120"/>
              </a:rPr>
              <a:t> defined as:</a:t>
            </a:r>
            <a:endParaRPr lang="en-US" altLang="zh-TW" dirty="0">
              <a:ea typeface="新細明體" pitchFamily="18" charset="-120"/>
            </a:endParaRPr>
          </a:p>
          <a:p>
            <a:pPr marL="273050" lvl="1" indent="0">
              <a:lnSpc>
                <a:spcPct val="110000"/>
              </a:lnSpc>
              <a:spcBef>
                <a:spcPts val="500"/>
              </a:spcBef>
              <a:buFont typeface="Wingdings" pitchFamily="2" charset="2"/>
              <a:buNone/>
            </a:pP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void </a:t>
            </a:r>
            <a:r>
              <a:rPr lang="en-US" altLang="zh-TW" b="1" dirty="0" err="1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do_it</a:t>
            </a: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(double x, double *p1, </a:t>
            </a:r>
            <a:r>
              <a:rPr lang="en-US" altLang="zh-TW" b="1" dirty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double </a:t>
            </a: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*p2) {</a:t>
            </a:r>
          </a:p>
          <a:p>
            <a:pPr marL="273050" lvl="1" indent="0">
              <a:lnSpc>
                <a:spcPct val="110000"/>
              </a:lnSpc>
              <a:spcBef>
                <a:spcPts val="500"/>
              </a:spcBef>
              <a:buFont typeface="Wingdings" pitchFamily="2" charset="2"/>
              <a:buNone/>
            </a:pPr>
            <a:r>
              <a:rPr lang="en-US" altLang="zh-TW" b="1" dirty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 </a:t>
            </a: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 *p1 = x + 5;</a:t>
            </a:r>
          </a:p>
          <a:p>
            <a:pPr marL="273050" lvl="1" indent="0">
              <a:lnSpc>
                <a:spcPct val="110000"/>
              </a:lnSpc>
              <a:spcBef>
                <a:spcPts val="500"/>
              </a:spcBef>
              <a:buFont typeface="Wingdings" pitchFamily="2" charset="2"/>
              <a:buNone/>
            </a:pPr>
            <a:r>
              <a:rPr lang="en-US" altLang="zh-TW" b="1" dirty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 </a:t>
            </a: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 *p2 = x * x;</a:t>
            </a:r>
          </a:p>
          <a:p>
            <a:pPr marL="273050" lvl="1" indent="0">
              <a:lnSpc>
                <a:spcPct val="110000"/>
              </a:lnSpc>
              <a:spcBef>
                <a:spcPts val="500"/>
              </a:spcBef>
              <a:buFont typeface="Wingdings" pitchFamily="2" charset="2"/>
              <a:buNone/>
            </a:pP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}</a:t>
            </a:r>
            <a:endParaRPr lang="en-US" altLang="zh-TW" b="1" dirty="0">
              <a:solidFill>
                <a:srgbClr val="1F4081"/>
              </a:solidFill>
              <a:latin typeface="Consolas" pitchFamily="49" charset="0"/>
              <a:ea typeface="新細明體" pitchFamily="18" charset="-12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US" altLang="zh-TW" dirty="0">
                <a:ea typeface="新細明體" pitchFamily="18" charset="-120"/>
              </a:rPr>
              <a:t>Let </a:t>
            </a: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y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be an array of </a:t>
            </a: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double</a:t>
            </a:r>
            <a:r>
              <a:rPr lang="en-US" altLang="zh-TW" dirty="0" smtClean="0">
                <a:ea typeface="新細明體" pitchFamily="18" charset="-120"/>
              </a:rPr>
              <a:t> elements declared as: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double y[6]; </a:t>
            </a:r>
            <a:r>
              <a:rPr lang="en-US" altLang="zh-TW" b="1" i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/* not initialized */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y[0] = 3.0;  </a:t>
            </a:r>
            <a:r>
              <a:rPr lang="en-US" altLang="zh-TW" b="1" i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/* initialize y[0] */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pitchFamily="18" charset="-120"/>
              </a:rPr>
              <a:t>We can call the function </a:t>
            </a:r>
            <a:r>
              <a:rPr lang="en-US" altLang="zh-TW" b="1" dirty="0" err="1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do_it</a:t>
            </a:r>
            <a:r>
              <a:rPr lang="en-US" altLang="zh-TW" dirty="0" smtClean="0">
                <a:ea typeface="新細明體" pitchFamily="18" charset="-120"/>
              </a:rPr>
              <a:t> as follows:</a:t>
            </a:r>
            <a:endParaRPr lang="en-US" altLang="zh-TW" dirty="0">
              <a:ea typeface="新細明體" pitchFamily="18" charset="-120"/>
            </a:endParaRP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altLang="zh-TW" b="1" dirty="0" err="1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do_it</a:t>
            </a: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(y[0</a:t>
            </a:r>
            <a:r>
              <a:rPr lang="en-US" altLang="zh-TW" b="1" dirty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], </a:t>
            </a: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&amp;y[1</a:t>
            </a:r>
            <a:r>
              <a:rPr lang="en-US" altLang="zh-TW" b="1" dirty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], </a:t>
            </a: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&amp;y[2</a:t>
            </a:r>
            <a:r>
              <a:rPr lang="en-US" altLang="zh-TW" b="1" dirty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]);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US" altLang="zh-TW" dirty="0" smtClean="0">
                <a:ea typeface="新細明體" pitchFamily="18" charset="-120"/>
              </a:rPr>
              <a:t>It will change </a:t>
            </a:r>
            <a:r>
              <a:rPr lang="en-US" altLang="zh-TW" dirty="0">
                <a:ea typeface="新細明體" pitchFamily="18" charset="-120"/>
              </a:rPr>
              <a:t>the values of </a:t>
            </a: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y[1</a:t>
            </a:r>
            <a:r>
              <a:rPr lang="en-US" altLang="zh-TW" b="1" dirty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]</a:t>
            </a:r>
            <a:r>
              <a:rPr lang="en-US" altLang="zh-TW" dirty="0">
                <a:ea typeface="新細明體" pitchFamily="18" charset="-120"/>
              </a:rPr>
              <a:t> and </a:t>
            </a:r>
            <a:r>
              <a:rPr lang="en-US" altLang="zh-TW" b="1" dirty="0" smtClean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y[2</a:t>
            </a:r>
            <a:r>
              <a:rPr lang="en-US" altLang="zh-TW" b="1" dirty="0">
                <a:solidFill>
                  <a:srgbClr val="0033CC"/>
                </a:solidFill>
                <a:latin typeface="Consolas" pitchFamily="49" charset="0"/>
                <a:ea typeface="新細明體" pitchFamily="18" charset="-120"/>
                <a:cs typeface="Consolas" pitchFamily="49" charset="0"/>
              </a:rPr>
              <a:t>]</a:t>
            </a:r>
            <a:endParaRPr lang="zh-TW" altLang="en-US" b="1" dirty="0">
              <a:solidFill>
                <a:srgbClr val="0033CC"/>
              </a:solidFill>
              <a:latin typeface="Consolas" pitchFamily="49" charset="0"/>
              <a:ea typeface="新細明體" pitchFamily="18" charset="-12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1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1524000"/>
            <a:ext cx="3124200" cy="4800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800" dirty="0" smtClean="0">
                <a:latin typeface="Calibri" pitchFamily="34" charset="0"/>
              </a:rPr>
              <a:t>Data Area of Caller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914400"/>
          </a:xfrm>
        </p:spPr>
        <p:txBody>
          <a:bodyPr>
            <a:normAutofit/>
          </a:bodyPr>
          <a:lstStyle/>
          <a:p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do_it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(y[0], &amp;y[1], &amp;y[2]) 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42114"/>
              </p:ext>
            </p:extLst>
          </p:nvPr>
        </p:nvGraphicFramePr>
        <p:xfrm>
          <a:off x="1752600" y="2656820"/>
          <a:ext cx="1524000" cy="3439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</a:tblGrid>
              <a:tr h="57319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3.0</a:t>
                      </a:r>
                      <a:endParaRPr lang="en-US" sz="2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7319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8.0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7319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9.0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7319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7319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7319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52600" y="2057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alibri" pitchFamily="34" charset="0"/>
                <a:ea typeface="Verdana" pitchFamily="34" charset="0"/>
                <a:cs typeface="Verdana" pitchFamily="34" charset="0"/>
              </a:rPr>
              <a:t>Array y</a:t>
            </a:r>
            <a:endParaRPr lang="en-US" sz="2800" b="1" dirty="0"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150947"/>
              </p:ext>
            </p:extLst>
          </p:nvPr>
        </p:nvGraphicFramePr>
        <p:xfrm>
          <a:off x="762000" y="2667000"/>
          <a:ext cx="952500" cy="3439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/>
              </a:tblGrid>
              <a:tr h="57319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y[0]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319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y[1]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319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y[2]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319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y[3]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319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y[4]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319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y[5]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0" y="1524000"/>
            <a:ext cx="3124200" cy="4800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800" b="1" dirty="0" err="1" smtClean="0">
                <a:latin typeface="Calibri" pitchFamily="34" charset="0"/>
              </a:rPr>
              <a:t>do_it</a:t>
            </a:r>
            <a:r>
              <a:rPr lang="en-US" sz="2800" dirty="0" smtClean="0">
                <a:latin typeface="Calibri" pitchFamily="34" charset="0"/>
              </a:rPr>
              <a:t> Data Area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07270" y="2319010"/>
            <a:ext cx="152693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7269" y="2719754"/>
            <a:ext cx="1526931" cy="556846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3.0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1" y="3614410"/>
            <a:ext cx="152693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p1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0200" y="4015154"/>
            <a:ext cx="1526931" cy="556846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&amp;y[1]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3132" y="4909810"/>
            <a:ext cx="152693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p2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3131" y="5310554"/>
            <a:ext cx="1526931" cy="556846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&amp;y[2]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279531" y="3505200"/>
            <a:ext cx="2321169" cy="803031"/>
          </a:xfrm>
          <a:custGeom>
            <a:avLst/>
            <a:gdLst>
              <a:gd name="connsiteX0" fmla="*/ 2321169 w 2321169"/>
              <a:gd name="connsiteY0" fmla="*/ 756139 h 756139"/>
              <a:gd name="connsiteX1" fmla="*/ 1081454 w 2321169"/>
              <a:gd name="connsiteY1" fmla="*/ 756139 h 756139"/>
              <a:gd name="connsiteX2" fmla="*/ 1081454 w 2321169"/>
              <a:gd name="connsiteY2" fmla="*/ 0 h 756139"/>
              <a:gd name="connsiteX3" fmla="*/ 0 w 2321169"/>
              <a:gd name="connsiteY3" fmla="*/ 0 h 756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1169" h="756139">
                <a:moveTo>
                  <a:pt x="2321169" y="756139"/>
                </a:moveTo>
                <a:lnTo>
                  <a:pt x="1081454" y="756139"/>
                </a:lnTo>
                <a:lnTo>
                  <a:pt x="1081454" y="0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279531" y="4114800"/>
            <a:ext cx="2321169" cy="1468315"/>
          </a:xfrm>
          <a:custGeom>
            <a:avLst/>
            <a:gdLst>
              <a:gd name="connsiteX0" fmla="*/ 2321169 w 2321169"/>
              <a:gd name="connsiteY0" fmla="*/ 1468315 h 1468315"/>
              <a:gd name="connsiteX1" fmla="*/ 764931 w 2321169"/>
              <a:gd name="connsiteY1" fmla="*/ 1468315 h 1468315"/>
              <a:gd name="connsiteX2" fmla="*/ 764931 w 2321169"/>
              <a:gd name="connsiteY2" fmla="*/ 0 h 1468315"/>
              <a:gd name="connsiteX3" fmla="*/ 0 w 2321169"/>
              <a:gd name="connsiteY3" fmla="*/ 0 h 1468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1169" h="1468315">
                <a:moveTo>
                  <a:pt x="2321169" y="1468315"/>
                </a:moveTo>
                <a:lnTo>
                  <a:pt x="764931" y="1468315"/>
                </a:lnTo>
                <a:lnTo>
                  <a:pt x="764931" y="0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276600" y="2971800"/>
            <a:ext cx="2130669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68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143000"/>
            <a:ext cx="7924800" cy="4800600"/>
          </a:xfrm>
        </p:spPr>
        <p:txBody>
          <a:bodyPr>
            <a:noAutofit/>
          </a:bodyPr>
          <a:lstStyle/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Declaring, Initializing, and Indexing Arrays</a:t>
            </a:r>
            <a:endParaRPr lang="en-US" dirty="0"/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Using Loops for Sequential Array Access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Using Array Elements as Function Arguments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Array </a:t>
            </a:r>
            <a:r>
              <a:rPr lang="en-US" b="1" dirty="0" smtClean="0">
                <a:solidFill>
                  <a:srgbClr val="FF0000"/>
                </a:solidFill>
              </a:rPr>
              <a:t>Arguments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Partially Filled Arrays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5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467600" cy="914400"/>
          </a:xfrm>
        </p:spPr>
        <p:txBody>
          <a:bodyPr/>
          <a:lstStyle/>
          <a:p>
            <a:r>
              <a:rPr lang="en-US" dirty="0" smtClean="0"/>
              <a:t>Array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077200" cy="517855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Besides passing array elements to functions</a:t>
            </a:r>
            <a:r>
              <a:rPr lang="en-US" dirty="0"/>
              <a:t>, we can </a:t>
            </a:r>
            <a:r>
              <a:rPr lang="en-US" dirty="0" smtClean="0"/>
              <a:t>write </a:t>
            </a:r>
            <a:r>
              <a:rPr lang="en-US" dirty="0"/>
              <a:t>functions that </a:t>
            </a:r>
            <a:r>
              <a:rPr lang="en-US" b="1" dirty="0" smtClean="0">
                <a:solidFill>
                  <a:srgbClr val="FF0000"/>
                </a:solidFill>
              </a:rPr>
              <a:t>have arrays as arguments</a:t>
            </a:r>
            <a:endParaRPr lang="en-US" b="1" dirty="0"/>
          </a:p>
          <a:p>
            <a:pPr>
              <a:lnSpc>
                <a:spcPct val="120000"/>
              </a:lnSpc>
            </a:pPr>
            <a:r>
              <a:rPr lang="en-US" dirty="0"/>
              <a:t>Such functions can </a:t>
            </a:r>
            <a:r>
              <a:rPr lang="en-US" dirty="0" smtClean="0"/>
              <a:t>compute </a:t>
            </a:r>
            <a:r>
              <a:rPr lang="en-US" dirty="0"/>
              <a:t>some or all of the array </a:t>
            </a:r>
            <a:r>
              <a:rPr lang="en-US" dirty="0" smtClean="0"/>
              <a:t>elements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U</a:t>
            </a:r>
            <a:r>
              <a:rPr lang="en-US" dirty="0" smtClean="0"/>
              <a:t>nlike </a:t>
            </a:r>
            <a:r>
              <a:rPr lang="en-US" dirty="0"/>
              <a:t>scalar variables where we have the option of </a:t>
            </a:r>
            <a:r>
              <a:rPr lang="en-US" dirty="0" smtClean="0"/>
              <a:t>passing either the </a:t>
            </a:r>
            <a:r>
              <a:rPr lang="en-US" b="1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b="1" dirty="0" smtClean="0">
                <a:solidFill>
                  <a:srgbClr val="FF0000"/>
                </a:solidFill>
              </a:rPr>
              <a:t>address</a:t>
            </a:r>
            <a:r>
              <a:rPr lang="en-US" dirty="0" smtClean="0"/>
              <a:t> </a:t>
            </a:r>
            <a:r>
              <a:rPr lang="en-US" dirty="0"/>
              <a:t>of a </a:t>
            </a:r>
            <a:r>
              <a:rPr lang="en-US" dirty="0" smtClean="0"/>
              <a:t>variable </a:t>
            </a:r>
            <a:r>
              <a:rPr lang="en-US" dirty="0"/>
              <a:t>to a function, </a:t>
            </a:r>
            <a:r>
              <a:rPr lang="en-US" b="1" dirty="0">
                <a:solidFill>
                  <a:srgbClr val="FF0000"/>
                </a:solidFill>
              </a:rPr>
              <a:t>C </a:t>
            </a:r>
            <a:r>
              <a:rPr lang="en-US" b="1" dirty="0" smtClean="0">
                <a:solidFill>
                  <a:srgbClr val="FF0000"/>
                </a:solidFill>
              </a:rPr>
              <a:t>only passes the address of an array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a function array argument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An array </a:t>
            </a:r>
            <a:r>
              <a:rPr lang="en-US" b="1" dirty="0" smtClean="0">
                <a:solidFill>
                  <a:srgbClr val="FF0000"/>
                </a:solidFill>
              </a:rPr>
              <a:t>cannot be passed by value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a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8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0010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Example: Function </a:t>
            </a:r>
            <a:r>
              <a:rPr lang="en-US" sz="4000" cap="none" dirty="0" err="1" smtClean="0">
                <a:latin typeface="Consolas" pitchFamily="49" charset="0"/>
                <a:cs typeface="Consolas" pitchFamily="49" charset="0"/>
              </a:rPr>
              <a:t>fill_array</a:t>
            </a:r>
            <a:endParaRPr lang="en-US" sz="4000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52400" y="1066800"/>
            <a:ext cx="8608687" cy="4404946"/>
            <a:chOff x="204841" y="1081454"/>
            <a:chExt cx="8608687" cy="4404946"/>
          </a:xfrm>
        </p:grpSpPr>
        <p:pic>
          <p:nvPicPr>
            <p:cNvPr id="5" name="Picture 4" descr="fig0805"/>
            <p:cNvPicPr preferRelativeResize="0"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74" r="22189" b="2859"/>
            <a:stretch/>
          </p:blipFill>
          <p:spPr bwMode="auto">
            <a:xfrm>
              <a:off x="204841" y="1081454"/>
              <a:ext cx="8493038" cy="4404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8179072" y="4089838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accent6">
                      <a:lumMod val="50000"/>
                    </a:schemeClr>
                  </a:solidFill>
                  <a:latin typeface="Courier New" pitchFamily="49" charset="0"/>
                  <a:ea typeface="Verdana" pitchFamily="34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ea typeface="Verdana" pitchFamily="34" charset="0"/>
                <a:cs typeface="Courier New" pitchFamily="49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950472" y="2743200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339966"/>
                  </a:solidFill>
                  <a:latin typeface="Courier New" pitchFamily="49" charset="0"/>
                  <a:ea typeface="Verdana" pitchFamily="34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rgbClr val="339966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382000" y="3014246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339966"/>
                  </a:solidFill>
                  <a:latin typeface="Courier New" pitchFamily="49" charset="0"/>
                  <a:ea typeface="Verdana" pitchFamily="34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rgbClr val="339966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315200" y="3276500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339966"/>
                  </a:solidFill>
                  <a:latin typeface="Courier New" pitchFamily="49" charset="0"/>
                  <a:ea typeface="Verdana" pitchFamily="34" charset="0"/>
                  <a:cs typeface="Courier New" pitchFamily="49" charset="0"/>
                </a:rPr>
                <a:t>*/</a:t>
              </a:r>
              <a:endParaRPr lang="en-US" sz="1600" b="1" dirty="0">
                <a:solidFill>
                  <a:srgbClr val="339966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endParaRPr>
            </a:p>
          </p:txBody>
        </p:sp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04842" y="5562600"/>
            <a:ext cx="7872358" cy="1143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-360363" fontAlgn="auto">
              <a:lnSpc>
                <a:spcPct val="120000"/>
              </a:lnSpc>
              <a:spcAft>
                <a:spcPts val="0"/>
              </a:spcAft>
            </a:pPr>
            <a:r>
              <a:rPr lang="en-US" altLang="zh-TW" b="1" dirty="0">
                <a:latin typeface="Consolas" pitchFamily="49" charset="0"/>
                <a:ea typeface="新細明體" pitchFamily="18" charset="-120"/>
                <a:cs typeface="Consolas" pitchFamily="49" charset="0"/>
              </a:rPr>
              <a:t>list[]</a:t>
            </a:r>
            <a:r>
              <a:rPr lang="en-US" altLang="zh-TW" dirty="0">
                <a:ea typeface="新細明體" pitchFamily="18" charset="-120"/>
              </a:rPr>
              <a:t> parameter does not specify the array </a:t>
            </a:r>
            <a:r>
              <a:rPr lang="en-US" altLang="zh-TW" dirty="0" smtClean="0">
                <a:ea typeface="新細明體" pitchFamily="18" charset="-120"/>
              </a:rPr>
              <a:t>size</a:t>
            </a:r>
            <a:endParaRPr lang="zh-TW" altLang="en-US" dirty="0">
              <a:ea typeface="新細明體" pitchFamily="18" charset="-120"/>
            </a:endParaRPr>
          </a:p>
          <a:p>
            <a:pPr marL="360363" indent="-360363" fontAlgn="auto">
              <a:lnSpc>
                <a:spcPct val="120000"/>
              </a:lnSpc>
              <a:spcAft>
                <a:spcPts val="0"/>
              </a:spcAft>
            </a:pPr>
            <a:r>
              <a:rPr lang="en-US" altLang="zh-TW" dirty="0" smtClean="0">
                <a:ea typeface="新細明體" pitchFamily="18" charset="-120"/>
              </a:rPr>
              <a:t>We can pass an array of </a:t>
            </a:r>
            <a:r>
              <a:rPr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any size </a:t>
            </a:r>
            <a:r>
              <a:rPr lang="en-US" altLang="zh-TW" dirty="0" smtClean="0">
                <a:ea typeface="新細明體" pitchFamily="18" charset="-120"/>
              </a:rPr>
              <a:t>to the function</a:t>
            </a:r>
          </a:p>
        </p:txBody>
      </p:sp>
    </p:spTree>
    <p:extLst>
      <p:ext uri="{BB962C8B-B14F-4D97-AF65-F5344CB8AC3E}">
        <p14:creationId xmlns:p14="http://schemas.microsoft.com/office/powerpoint/2010/main" val="40055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8438"/>
            <a:ext cx="7467600" cy="868362"/>
          </a:xfrm>
        </p:spPr>
        <p:txBody>
          <a:bodyPr/>
          <a:lstStyle/>
          <a:p>
            <a:r>
              <a:rPr lang="en-US" dirty="0" smtClean="0"/>
              <a:t>Calling Function </a:t>
            </a:r>
            <a:r>
              <a:rPr lang="en-US" cap="none" dirty="0" err="1">
                <a:latin typeface="Consolas" pitchFamily="49" charset="0"/>
                <a:cs typeface="Consolas" pitchFamily="49" charset="0"/>
              </a:rPr>
              <a:t>fill_array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6048"/>
            <a:ext cx="8001000" cy="540715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To call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fill_array</a:t>
            </a:r>
            <a:r>
              <a:rPr lang="en-US" dirty="0" smtClean="0"/>
              <a:t>, you must pass 3 arguments: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Actual array name to fill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Number of array elements to fill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Value to store in array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Examples of calling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fill_array</a:t>
            </a:r>
            <a:r>
              <a:rPr lang="en-US" dirty="0" smtClean="0"/>
              <a:t>:</a:t>
            </a:r>
          </a:p>
          <a:p>
            <a:pPr marL="27305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sz="24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fill 5 elements of x with 1 */</a:t>
            </a:r>
          </a:p>
          <a:p>
            <a:pPr marL="27305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fill_array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(x, 5, 1);</a:t>
            </a:r>
          </a:p>
          <a:p>
            <a:pPr marL="273050" indent="0">
              <a:lnSpc>
                <a:spcPct val="130000"/>
              </a:lnSpc>
              <a:spcBef>
                <a:spcPts val="1500"/>
              </a:spcBef>
              <a:buNone/>
            </a:pPr>
            <a:r>
              <a:rPr lang="en-US" sz="24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fill 10 elements of y with </a:t>
            </a:r>
            <a:r>
              <a:rPr lang="en-US" sz="2400" b="1" i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num</a:t>
            </a:r>
            <a:r>
              <a:rPr lang="en-US" sz="24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marL="273050" indent="0">
              <a:lnSpc>
                <a:spcPct val="130000"/>
              </a:lnSpc>
              <a:spcBef>
                <a:spcPts val="500"/>
              </a:spcBef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fill_array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(y, 10,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num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); 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22238"/>
            <a:ext cx="6482539" cy="868362"/>
          </a:xfrm>
        </p:spPr>
        <p:txBody>
          <a:bodyPr/>
          <a:lstStyle/>
          <a:p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fill_array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(x, 5, 1);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 descr="fig0806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5872939" cy="508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5029200"/>
            <a:ext cx="3505200" cy="1295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>
                <a:latin typeface="Calibri" pitchFamily="34" charset="0"/>
              </a:rPr>
              <a:t>The 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address</a:t>
            </a:r>
            <a:r>
              <a:rPr lang="en-US" sz="2800" dirty="0" smtClean="0">
                <a:latin typeface="Calibri" pitchFamily="34" charset="0"/>
              </a:rPr>
              <a:t> of array 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sz="2800" dirty="0" smtClean="0">
                <a:latin typeface="Calibri" pitchFamily="34" charset="0"/>
              </a:rPr>
              <a:t> is passed to 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list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88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An Array Argument is a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153400" cy="54102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 smtClean="0"/>
              <a:t>Equivalent declarations of function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fill_array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sz="2600" b="1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600" b="1" dirty="0" err="1" smtClean="0">
                <a:latin typeface="Consolas" pitchFamily="49" charset="0"/>
                <a:cs typeface="Consolas" pitchFamily="49" charset="0"/>
              </a:rPr>
              <a:t>fill_array</a:t>
            </a:r>
            <a:r>
              <a:rPr lang="en-US" sz="26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6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600" b="1" dirty="0" smtClean="0">
                <a:latin typeface="Consolas" pitchFamily="49" charset="0"/>
                <a:cs typeface="Consolas" pitchFamily="49" charset="0"/>
              </a:rPr>
              <a:t> list[], </a:t>
            </a:r>
            <a:r>
              <a:rPr lang="en-US" sz="26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600" b="1" dirty="0" smtClean="0">
                <a:latin typeface="Consolas" pitchFamily="49" charset="0"/>
                <a:cs typeface="Consolas" pitchFamily="49" charset="0"/>
              </a:rPr>
              <a:t> n, </a:t>
            </a:r>
            <a:r>
              <a:rPr lang="en-US" sz="26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6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600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en-US" sz="26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600" b="1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600" b="1" dirty="0" err="1" smtClean="0">
                <a:latin typeface="Consolas" pitchFamily="49" charset="0"/>
                <a:cs typeface="Consolas" pitchFamily="49" charset="0"/>
              </a:rPr>
              <a:t>fill_array</a:t>
            </a:r>
            <a:r>
              <a:rPr lang="en-US" sz="26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6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600" b="1" dirty="0" smtClean="0">
                <a:latin typeface="Consolas" pitchFamily="49" charset="0"/>
                <a:cs typeface="Consolas" pitchFamily="49" charset="0"/>
              </a:rPr>
              <a:t> *list,  </a:t>
            </a:r>
            <a:r>
              <a:rPr lang="en-US" sz="26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600" b="1" dirty="0" smtClean="0">
                <a:latin typeface="Consolas" pitchFamily="49" charset="0"/>
                <a:cs typeface="Consolas" pitchFamily="49" charset="0"/>
              </a:rPr>
              <a:t> n, </a:t>
            </a:r>
            <a:r>
              <a:rPr lang="en-US" sz="26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6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600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en-US" sz="26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dirty="0"/>
              <a:t>T</a:t>
            </a:r>
            <a:r>
              <a:rPr lang="en-US" dirty="0" smtClean="0"/>
              <a:t>he first declaration is more readable and preferable</a:t>
            </a:r>
          </a:p>
          <a:p>
            <a:pPr>
              <a:lnSpc>
                <a:spcPct val="130000"/>
              </a:lnSpc>
              <a:spcBef>
                <a:spcPts val="3000"/>
              </a:spcBef>
            </a:pPr>
            <a:r>
              <a:rPr lang="en-US" dirty="0" smtClean="0"/>
              <a:t>Equivalent calls to function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fill_array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fill_array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(x, 5,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num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fill_array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(&amp;x[0], 5,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num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dirty="0" smtClean="0"/>
              <a:t>The first call is more readable and preferable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8438"/>
            <a:ext cx="7467600" cy="868362"/>
          </a:xfrm>
        </p:spPr>
        <p:txBody>
          <a:bodyPr/>
          <a:lstStyle/>
          <a:p>
            <a:r>
              <a:rPr lang="en-US" dirty="0" smtClean="0"/>
              <a:t>Arrays as Input Arguments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2514600"/>
            <a:ext cx="8153400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Returns the max in an array of n elements */</a:t>
            </a:r>
          </a:p>
          <a:p>
            <a:pPr>
              <a:spcBef>
                <a:spcPts val="0"/>
              </a:spcBef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Pre: First n elements of list are defined */</a:t>
            </a:r>
          </a:p>
          <a:p>
            <a:pPr>
              <a:spcBef>
                <a:spcPts val="1000"/>
              </a:spcBef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get_max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double list[],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n) {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double max = list[0];</a:t>
            </a:r>
          </a:p>
          <a:p>
            <a:pPr>
              <a:spcBef>
                <a:spcPts val="1000"/>
              </a:spcBef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for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i=1; i&lt;n; ++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if (list[i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 &gt;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max) max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list[i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];</a:t>
            </a:r>
          </a:p>
          <a:p>
            <a:pPr>
              <a:spcBef>
                <a:spcPts val="1000"/>
              </a:spcBef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return max;     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82000" cy="1143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dirty="0" smtClean="0"/>
              <a:t> keyword indicates that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list[]</a:t>
            </a:r>
            <a:r>
              <a:rPr lang="en-US" dirty="0" smtClean="0"/>
              <a:t> is an input parameter that cannot be modified by the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6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8438"/>
            <a:ext cx="8382000" cy="868362"/>
          </a:xfrm>
        </p:spPr>
        <p:txBody>
          <a:bodyPr/>
          <a:lstStyle/>
          <a:p>
            <a:r>
              <a:rPr lang="en-US" dirty="0" smtClean="0"/>
              <a:t>Compute Average of Array Elements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1340187"/>
            <a:ext cx="8153400" cy="487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Returns the average of n array elements */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Pre: First n elements of list are defined */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get_average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double list[],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{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double sum = 0;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for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i=0; i&lt;n; ++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sum += list[i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];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return (sum/n);     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4191000" y="3200400"/>
            <a:ext cx="4343400" cy="213360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anchor="ctr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800" dirty="0">
                <a:latin typeface="Calibri" pitchFamily="34" charset="0"/>
              </a:rPr>
              <a:t>The </a:t>
            </a:r>
            <a:r>
              <a:rPr lang="en-US" sz="2800" b="1" dirty="0" err="1">
                <a:solidFill>
                  <a:srgbClr val="FF0000"/>
                </a:solidFill>
                <a:latin typeface="Calibri" pitchFamily="34" charset="0"/>
                <a:cs typeface="Consolas" pitchFamily="49" charset="0"/>
              </a:rPr>
              <a:t>const</a:t>
            </a:r>
            <a:r>
              <a:rPr lang="en-US" sz="2800" dirty="0">
                <a:latin typeface="Calibri" pitchFamily="34" charset="0"/>
              </a:rPr>
              <a:t> keyword indicates that 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list[]</a:t>
            </a:r>
            <a:r>
              <a:rPr lang="en-US" sz="2800" dirty="0">
                <a:latin typeface="Calibri" pitchFamily="34" charset="0"/>
              </a:rPr>
              <a:t> is an input parameter </a:t>
            </a:r>
            <a:r>
              <a:rPr lang="en-US" sz="2800" dirty="0" smtClean="0">
                <a:latin typeface="Calibri" pitchFamily="34" charset="0"/>
              </a:rPr>
              <a:t>that cannot </a:t>
            </a:r>
            <a:r>
              <a:rPr lang="en-US" sz="2800" dirty="0">
                <a:latin typeface="Calibri" pitchFamily="34" charset="0"/>
              </a:rPr>
              <a:t>be modified by the function</a:t>
            </a:r>
          </a:p>
        </p:txBody>
      </p:sp>
    </p:spTree>
    <p:extLst>
      <p:ext uri="{BB962C8B-B14F-4D97-AF65-F5344CB8AC3E}">
        <p14:creationId xmlns:p14="http://schemas.microsoft.com/office/powerpoint/2010/main" val="111252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Array?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b="1" dirty="0">
                <a:solidFill>
                  <a:srgbClr val="FF0000"/>
                </a:solidFill>
              </a:rPr>
              <a:t>Scalar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data </a:t>
            </a:r>
            <a:r>
              <a:rPr lang="en-US" dirty="0" smtClean="0"/>
              <a:t>types, such as </a:t>
            </a: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/>
              <a:t>, store </a:t>
            </a:r>
            <a:r>
              <a:rPr lang="en-US" dirty="0"/>
              <a:t>a </a:t>
            </a:r>
            <a:r>
              <a:rPr lang="en-US" b="1" dirty="0">
                <a:solidFill>
                  <a:srgbClr val="FF0000"/>
                </a:solidFill>
              </a:rPr>
              <a:t>single </a:t>
            </a:r>
            <a:r>
              <a:rPr lang="en-US" b="1" dirty="0" smtClean="0">
                <a:solidFill>
                  <a:srgbClr val="FF0000"/>
                </a:solidFill>
              </a:rPr>
              <a:t>value</a:t>
            </a:r>
            <a:endParaRPr lang="en-US" b="1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Sometimes, we need </a:t>
            </a:r>
            <a:r>
              <a:rPr lang="en-US" dirty="0"/>
              <a:t>to </a:t>
            </a:r>
            <a:r>
              <a:rPr lang="en-US" dirty="0" smtClean="0"/>
              <a:t>store a collection of values</a:t>
            </a:r>
            <a:endParaRPr lang="en-US" dirty="0"/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/>
              <a:t>An </a:t>
            </a:r>
            <a:r>
              <a:rPr lang="en-US" b="1" dirty="0">
                <a:solidFill>
                  <a:srgbClr val="FF0000"/>
                </a:solidFill>
              </a:rPr>
              <a:t>array</a:t>
            </a:r>
            <a:r>
              <a:rPr lang="en-US" b="1" dirty="0"/>
              <a:t> </a:t>
            </a:r>
            <a:r>
              <a:rPr lang="en-US" dirty="0"/>
              <a:t>is a collection of </a:t>
            </a:r>
            <a:r>
              <a:rPr lang="en-US" dirty="0" smtClean="0"/>
              <a:t>data items, such that:</a:t>
            </a:r>
            <a:endParaRPr lang="en-US" dirty="0"/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All data values are of the </a:t>
            </a:r>
            <a:r>
              <a:rPr lang="en-US" b="1" dirty="0" smtClean="0">
                <a:solidFill>
                  <a:srgbClr val="FF0000"/>
                </a:solidFill>
              </a:rPr>
              <a:t>same </a:t>
            </a:r>
            <a:r>
              <a:rPr lang="en-US" b="1" dirty="0">
                <a:solidFill>
                  <a:srgbClr val="FF0000"/>
                </a:solidFill>
              </a:rPr>
              <a:t>type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(such as </a:t>
            </a:r>
            <a:r>
              <a:rPr lang="en-US" b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/>
              <a:t>)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/>
              <a:t>Are referenced by the </a:t>
            </a:r>
            <a:r>
              <a:rPr lang="en-US" b="1" dirty="0">
                <a:solidFill>
                  <a:srgbClr val="FF0000"/>
                </a:solidFill>
              </a:rPr>
              <a:t>same </a:t>
            </a:r>
            <a:r>
              <a:rPr lang="en-US" b="1" dirty="0" smtClean="0">
                <a:solidFill>
                  <a:srgbClr val="FF0000"/>
                </a:solidFill>
              </a:rPr>
              <a:t>array name</a:t>
            </a:r>
            <a:endParaRPr lang="en-US" b="1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Individual </a:t>
            </a:r>
            <a:r>
              <a:rPr lang="en-US" dirty="0"/>
              <a:t>cells </a:t>
            </a:r>
            <a:r>
              <a:rPr lang="en-US" dirty="0" smtClean="0"/>
              <a:t>in an array are </a:t>
            </a:r>
            <a:r>
              <a:rPr lang="en-US" dirty="0"/>
              <a:t>called </a:t>
            </a:r>
            <a:r>
              <a:rPr lang="en-US" b="1" dirty="0">
                <a:solidFill>
                  <a:srgbClr val="FF0000"/>
                </a:solidFill>
              </a:rPr>
              <a:t>array elements</a:t>
            </a: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An array is called a </a:t>
            </a:r>
            <a:r>
              <a:rPr lang="en-US" b="1" dirty="0" smtClean="0">
                <a:solidFill>
                  <a:srgbClr val="FF0000"/>
                </a:solidFill>
              </a:rPr>
              <a:t>data structure</a:t>
            </a:r>
          </a:p>
          <a:p>
            <a:pPr lvl="1"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Because it stores many data items under the same name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Example</a:t>
            </a:r>
            <a:r>
              <a:rPr lang="en-US" dirty="0"/>
              <a:t>:</a:t>
            </a:r>
            <a:r>
              <a:rPr lang="en-US" dirty="0" smtClean="0"/>
              <a:t> using an array to store exam scores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7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868362"/>
          </a:xfrm>
        </p:spPr>
        <p:txBody>
          <a:bodyPr/>
          <a:lstStyle/>
          <a:p>
            <a:r>
              <a:rPr lang="en-US" dirty="0" smtClean="0"/>
              <a:t>Returning an Array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0"/>
            <a:ext cx="8229600" cy="4495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In C, the return type of a function </a:t>
            </a:r>
            <a:r>
              <a:rPr lang="en-US" b="1" dirty="0">
                <a:solidFill>
                  <a:srgbClr val="FF0000"/>
                </a:solidFill>
              </a:rPr>
              <a:t>cannot be an </a:t>
            </a:r>
            <a:r>
              <a:rPr lang="en-US" b="1" dirty="0" smtClean="0">
                <a:solidFill>
                  <a:srgbClr val="FF0000"/>
                </a:solidFill>
              </a:rPr>
              <a:t>array</a:t>
            </a:r>
            <a:endParaRPr lang="en-US" b="1" dirty="0"/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Thus, to return an array as result from a function, </a:t>
            </a:r>
            <a:r>
              <a:rPr lang="en-US" dirty="0" smtClean="0"/>
              <a:t>we can only have the array as an </a:t>
            </a:r>
            <a:r>
              <a:rPr lang="en-US" b="1" dirty="0" smtClean="0">
                <a:solidFill>
                  <a:srgbClr val="FF0000"/>
                </a:solidFill>
              </a:rPr>
              <a:t>output parameter</a:t>
            </a:r>
            <a:r>
              <a:rPr lang="en-US" dirty="0" smtClean="0"/>
              <a:t> </a:t>
            </a:r>
            <a:endParaRPr lang="en-US" dirty="0"/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Recall </a:t>
            </a:r>
            <a:r>
              <a:rPr lang="en-US" dirty="0"/>
              <a:t>that output parameters for a function are declared as </a:t>
            </a:r>
            <a:r>
              <a:rPr lang="en-US" dirty="0" smtClean="0"/>
              <a:t>pointers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An array parameter is also a pointer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Thus, an array parameter is an output parameter,   unless the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dirty="0" smtClean="0"/>
              <a:t> keyword is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30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09600" y="1219200"/>
            <a:ext cx="7315200" cy="929054"/>
            <a:chOff x="914400" y="5471746"/>
            <a:chExt cx="7315200" cy="929054"/>
          </a:xfrm>
        </p:grpSpPr>
        <p:sp>
          <p:nvSpPr>
            <p:cNvPr id="5" name="TextBox 4"/>
            <p:cNvSpPr txBox="1"/>
            <p:nvPr/>
          </p:nvSpPr>
          <p:spPr>
            <a:xfrm>
              <a:off x="3276600" y="5486400"/>
              <a:ext cx="1600200" cy="914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en-US" sz="28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function</a:t>
              </a:r>
              <a:endParaRPr lang="en-US" sz="2800" dirty="0">
                <a:latin typeface="Calibri" pitchFamily="34" charset="0"/>
                <a:ea typeface="Verdana" pitchFamily="34" charset="0"/>
                <a:cs typeface="Verdana" pitchFamily="34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590800" y="5715000"/>
              <a:ext cx="6858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590800" y="5943600"/>
              <a:ext cx="6858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590800" y="6172200"/>
              <a:ext cx="6858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876800" y="5943600"/>
              <a:ext cx="6858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914400" y="5471746"/>
              <a:ext cx="1658170" cy="914400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input</a:t>
              </a:r>
            </a:p>
            <a:p>
              <a:pPr algn="ctr"/>
              <a:r>
                <a:rPr lang="en-US" sz="24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parameters</a:t>
              </a:r>
              <a:endParaRPr lang="en-US" sz="2400" dirty="0">
                <a:latin typeface="Calibri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62600" y="5486400"/>
              <a:ext cx="2667000" cy="914400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txBody>
            <a:bodyPr wrap="none" rtlCol="0" anchor="ctr" anchorCtr="1">
              <a:noAutofit/>
            </a:bodyPr>
            <a:lstStyle/>
            <a:p>
              <a:pPr algn="ctr"/>
              <a:r>
                <a:rPr lang="en-US" sz="24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array result</a:t>
              </a:r>
            </a:p>
            <a:p>
              <a:pPr algn="ctr"/>
              <a:r>
                <a:rPr lang="en-US" sz="24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(output parameter)</a:t>
              </a:r>
              <a:endParaRPr lang="en-US" sz="2400" dirty="0">
                <a:latin typeface="Calibri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647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read_array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178552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read n doubles from the keyboard */</a:t>
            </a:r>
          </a:p>
          <a:p>
            <a:pPr marL="0" lvl="0" indent="0" fontAlgn="base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return an array of n doubles */</a:t>
            </a:r>
            <a:endParaRPr lang="en-US" sz="2400" b="1" i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0" lvl="0" indent="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read_array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(double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list[],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n)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lvl="0" indent="0" fontAlgn="base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i;</a:t>
            </a:r>
          </a:p>
          <a:p>
            <a:pPr marL="0" lvl="0" indent="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("Enter %d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real numbers\n", n);</a:t>
            </a:r>
          </a:p>
          <a:p>
            <a:pPr marL="0" lvl="0" indent="0" fontAlgn="base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("Separated by spaces or newlines\n");</a:t>
            </a:r>
          </a:p>
          <a:p>
            <a:pPr marL="0" lvl="0" indent="0" fontAlgn="base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("\n&gt;");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lvl="0" indent="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for (i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= 0;  i &lt;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n;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++i)</a:t>
            </a:r>
          </a:p>
          <a:p>
            <a:pPr marL="0" lvl="0" indent="0" fontAlgn="base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("%lf",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&amp;list[i]);</a:t>
            </a:r>
          </a:p>
          <a:p>
            <a:pPr marL="0" lvl="0" indent="0" fontAlgn="base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1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28600" y="152400"/>
            <a:ext cx="85344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Program to compute max and average of an array */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#define  SIZE 8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void  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read_array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 (double list[],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n);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get_max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  (</a:t>
            </a:r>
            <a:r>
              <a:rPr lang="en-US" sz="22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double list[],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n);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get_average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2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double list[],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double array[SIZE];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read_array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(array, SIZE);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double max =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get_max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(array, SIZE);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double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ave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get_average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(array, SIZE);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("\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nmax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= %.2f, average = %.2f\n", max,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ave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return 0;     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8289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7467600" cy="792162"/>
          </a:xfrm>
        </p:spPr>
        <p:txBody>
          <a:bodyPr/>
          <a:lstStyle/>
          <a:p>
            <a:r>
              <a:rPr lang="en-US" dirty="0" smtClean="0"/>
              <a:t>Sample Run . 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1026" name="Picture 2" descr="C:\Users\mudawar\Documents\+ICS 103\103 Figures\Pictur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04" y="1371600"/>
            <a:ext cx="7781896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95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467600" cy="868362"/>
          </a:xfrm>
        </p:spPr>
        <p:txBody>
          <a:bodyPr/>
          <a:lstStyle/>
          <a:p>
            <a:r>
              <a:rPr lang="en-US" dirty="0" smtClean="0"/>
              <a:t>Function to Add Two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382000" cy="5410200"/>
          </a:xfrm>
        </p:spPr>
        <p:txBody>
          <a:bodyPr>
            <a:noAutofit/>
          </a:bodyPr>
          <a:lstStyle/>
          <a:p>
            <a:pPr marL="0" lvl="0" indent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Add n corresponding elements of arrays</a:t>
            </a:r>
          </a:p>
          <a:p>
            <a:pPr marL="0" lvl="0" indent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a[] and b[], storing result in array sum[] */</a:t>
            </a:r>
          </a:p>
          <a:p>
            <a:pPr marL="0" lvl="0" indent="0" fontAlgn="base">
              <a:lnSpc>
                <a:spcPct val="11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void</a:t>
            </a:r>
          </a:p>
          <a:p>
            <a:pPr marL="0" lvl="0" indent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add_arrays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double a[], 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input array  */</a:t>
            </a:r>
          </a:p>
          <a:p>
            <a:pPr marL="0" lvl="0" indent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      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double b[], 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sz="24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input array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*/</a:t>
            </a: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 marL="0" lvl="0" indent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sum[],     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output array */</a:t>
            </a:r>
          </a:p>
          <a:p>
            <a:pPr marL="0" lvl="0" indent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     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n)         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n elements   */</a:t>
            </a:r>
            <a:endParaRPr lang="en-US" sz="2400" b="1" i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0" lvl="0" indent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lvl="0" indent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lvl="0" indent="0" fontAlgn="base">
              <a:lnSpc>
                <a:spcPct val="11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for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(i=0;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i&lt;n;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i++)</a:t>
            </a:r>
          </a:p>
          <a:p>
            <a:pPr marL="0" lvl="0" indent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sum[i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 =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a[i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 + b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[i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];</a:t>
            </a:r>
          </a:p>
          <a:p>
            <a:pPr marL="0" lvl="0" indent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6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Next . . 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143000"/>
            <a:ext cx="7924800" cy="4800600"/>
          </a:xfrm>
        </p:spPr>
        <p:txBody>
          <a:bodyPr>
            <a:noAutofit/>
          </a:bodyPr>
          <a:lstStyle/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Declaring, Initializing, and Indexing Arrays</a:t>
            </a:r>
            <a:endParaRPr lang="en-US" dirty="0"/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Using Loops for Sequential Array Access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Using Array Elements as Function Arguments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dirty="0" smtClean="0"/>
              <a:t>Array </a:t>
            </a:r>
            <a:r>
              <a:rPr lang="en-US" dirty="0" smtClean="0"/>
              <a:t>Arguments</a:t>
            </a:r>
          </a:p>
          <a:p>
            <a:pPr marL="360363" indent="-360363">
              <a:lnSpc>
                <a:spcPct val="20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Partially Filled Arrays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Partially Filled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077200" cy="517855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The format of array declaration requires that we specify </a:t>
            </a:r>
            <a:r>
              <a:rPr lang="en-US" dirty="0" smtClean="0"/>
              <a:t>the array </a:t>
            </a:r>
            <a:r>
              <a:rPr lang="en-US" dirty="0"/>
              <a:t>size at the point of </a:t>
            </a:r>
            <a:r>
              <a:rPr lang="en-US" dirty="0" smtClean="0"/>
              <a:t>declaration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Moreover, once we </a:t>
            </a:r>
            <a:r>
              <a:rPr lang="en-US" dirty="0" smtClean="0"/>
              <a:t>declare the array, its size cannot </a:t>
            </a:r>
            <a:r>
              <a:rPr lang="en-US" dirty="0"/>
              <a:t>be </a:t>
            </a:r>
            <a:r>
              <a:rPr lang="en-US" dirty="0" smtClean="0"/>
              <a:t>changed. The array </a:t>
            </a:r>
            <a:r>
              <a:rPr lang="en-US" dirty="0"/>
              <a:t>is </a:t>
            </a:r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fixed </a:t>
            </a:r>
            <a:r>
              <a:rPr lang="en-US" b="1" dirty="0">
                <a:solidFill>
                  <a:srgbClr val="FF0000"/>
                </a:solidFill>
              </a:rPr>
              <a:t>size</a:t>
            </a:r>
            <a:r>
              <a:rPr lang="en-US" dirty="0"/>
              <a:t> data </a:t>
            </a:r>
            <a:r>
              <a:rPr lang="en-US" dirty="0" smtClean="0"/>
              <a:t>structure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There are many programming situations where we do not really know the </a:t>
            </a:r>
            <a:r>
              <a:rPr lang="en-US" dirty="0" smtClean="0"/>
              <a:t>array size before hand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For example, suppose we </a:t>
            </a:r>
            <a:r>
              <a:rPr lang="en-US" dirty="0" smtClean="0"/>
              <a:t>want </a:t>
            </a:r>
            <a:r>
              <a:rPr lang="en-US" dirty="0"/>
              <a:t>to </a:t>
            </a:r>
            <a:r>
              <a:rPr lang="en-US" dirty="0" smtClean="0"/>
              <a:t>read test scores from a data file and </a:t>
            </a:r>
            <a:r>
              <a:rPr lang="en-US" dirty="0"/>
              <a:t>store them into an </a:t>
            </a:r>
            <a:r>
              <a:rPr lang="en-US" dirty="0" smtClean="0"/>
              <a:t>array, we do not know how many test scores exist in the file.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So, what should be the array size?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9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Partially Filled Arrays (cont'd)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924800" cy="5178552"/>
          </a:xfrm>
        </p:spPr>
        <p:txBody>
          <a:bodyPr/>
          <a:lstStyle/>
          <a:p>
            <a:pPr marL="273050" indent="-273050">
              <a:lnSpc>
                <a:spcPct val="120000"/>
              </a:lnSpc>
            </a:pPr>
            <a:r>
              <a:rPr lang="en-US" dirty="0"/>
              <a:t>One solution is to declare the array big enough so that it can work in the worst-case </a:t>
            </a:r>
            <a:r>
              <a:rPr lang="en-US" dirty="0" smtClean="0"/>
              <a:t>scenario</a:t>
            </a:r>
            <a:endParaRPr lang="en-US" dirty="0"/>
          </a:p>
          <a:p>
            <a:pPr marL="273050" indent="-273050">
              <a:lnSpc>
                <a:spcPct val="120000"/>
              </a:lnSpc>
            </a:pPr>
            <a:r>
              <a:rPr lang="en-US" dirty="0"/>
              <a:t>For the </a:t>
            </a:r>
            <a:r>
              <a:rPr lang="en-US" dirty="0" smtClean="0"/>
              <a:t>test scores </a:t>
            </a:r>
            <a:r>
              <a:rPr lang="en-US" dirty="0"/>
              <a:t>data file, we can safely assume that no section is more than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50</a:t>
            </a:r>
            <a:r>
              <a:rPr lang="en-US" dirty="0"/>
              <a:t> </a:t>
            </a:r>
            <a:r>
              <a:rPr lang="en-US" dirty="0" smtClean="0"/>
              <a:t>students</a:t>
            </a:r>
            <a:endParaRPr lang="en-US" dirty="0"/>
          </a:p>
          <a:p>
            <a:pPr marL="273050" indent="-273050">
              <a:lnSpc>
                <a:spcPct val="120000"/>
              </a:lnSpc>
            </a:pPr>
            <a:r>
              <a:rPr lang="en-US" dirty="0"/>
              <a:t>W</a:t>
            </a:r>
            <a:r>
              <a:rPr lang="en-US" dirty="0" smtClean="0"/>
              <a:t>e define 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SIZE</a:t>
            </a:r>
            <a:r>
              <a:rPr lang="en-US" dirty="0" smtClean="0"/>
              <a:t> of the array to be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50</a:t>
            </a:r>
          </a:p>
          <a:p>
            <a:pPr marL="273050" indent="-273050">
              <a:lnSpc>
                <a:spcPct val="120000"/>
              </a:lnSpc>
            </a:pPr>
            <a:r>
              <a:rPr lang="en-US" dirty="0" smtClean="0"/>
              <a:t>However</a:t>
            </a:r>
            <a:r>
              <a:rPr lang="en-US" dirty="0"/>
              <a:t>, in this case, the array will be partially </a:t>
            </a:r>
            <a:r>
              <a:rPr lang="en-US" dirty="0" smtClean="0"/>
              <a:t>filled and </a:t>
            </a:r>
            <a:r>
              <a:rPr lang="en-US" dirty="0"/>
              <a:t>we cannot use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SIZE</a:t>
            </a:r>
            <a:r>
              <a:rPr lang="en-US" dirty="0" smtClean="0"/>
              <a:t> to process it</a:t>
            </a:r>
          </a:p>
          <a:p>
            <a:pPr marL="273050" indent="-273050">
              <a:lnSpc>
                <a:spcPct val="120000"/>
              </a:lnSpc>
            </a:pPr>
            <a:r>
              <a:rPr lang="en-US" dirty="0" smtClean="0"/>
              <a:t>We </a:t>
            </a:r>
            <a:r>
              <a:rPr lang="en-US" dirty="0"/>
              <a:t>must keep track of the actual </a:t>
            </a:r>
            <a:r>
              <a:rPr lang="en-US" dirty="0" smtClean="0"/>
              <a:t>number of elements </a:t>
            </a:r>
            <a:r>
              <a:rPr lang="en-US" dirty="0"/>
              <a:t>in the array using another </a:t>
            </a:r>
            <a:r>
              <a:rPr lang="en-US" dirty="0" smtClean="0"/>
              <a:t>variable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038"/>
            <a:ext cx="8534400" cy="868362"/>
          </a:xfrm>
        </p:spPr>
        <p:txBody>
          <a:bodyPr>
            <a:normAutofit/>
          </a:bodyPr>
          <a:lstStyle/>
          <a:p>
            <a:r>
              <a:rPr lang="en-US" sz="4200" dirty="0" smtClean="0"/>
              <a:t>Program to Read an Array from a File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458200" cy="56388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include &lt;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#define  SIZE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50   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maximum array size */</a:t>
            </a:r>
            <a:endParaRPr lang="en-US" sz="2200" b="1" i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read_file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sz="22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char filename[], double list[]);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print_array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sz="22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double list[],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n);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double array[SIZE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];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count =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read_file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("scores.txt", array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("Count of array elements = %d\n", count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print_array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(array, count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return 0;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0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382000" cy="647700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read_file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char filename[], double list[]) {</a:t>
            </a:r>
          </a:p>
          <a:p>
            <a:pPr marL="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count = 0;</a:t>
            </a:r>
            <a:endParaRPr lang="en-US" sz="2200" b="1" i="1" dirty="0" smtClean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FILE *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infile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fopen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(filename,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"r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");</a:t>
            </a:r>
          </a:p>
          <a:p>
            <a:pPr marL="0" indent="0">
              <a:lnSpc>
                <a:spcPct val="110000"/>
              </a:lnSpc>
              <a:spcBef>
                <a:spcPts val="10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if (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infile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== NULL) { 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failed to open file */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("Cannot open file %s\n", filename);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return 0;                 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exit function */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} 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1000"/>
              </a:spcBef>
              <a:buFontTx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status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fscanf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infile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, "%lf",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&amp;list[count]);  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while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(status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== 1) {     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successful read */</a:t>
            </a:r>
            <a:endParaRPr lang="en-US" sz="2200" b="1" i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sz="22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count++;                  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count element */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if (count == SIZE) break;    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exit while */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status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fscanf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infile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, "%lf",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&amp;list[count]);  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1000"/>
              </a:spcBef>
              <a:buFontTx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fclose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infile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return count;     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number of elements read */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}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        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07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77200" cy="34290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To declare an array, we must </a:t>
            </a:r>
            <a:r>
              <a:rPr lang="en-US" dirty="0" smtClean="0"/>
              <a:t>declare: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array </a:t>
            </a:r>
            <a:r>
              <a:rPr lang="en-US" b="1" dirty="0" smtClean="0">
                <a:solidFill>
                  <a:srgbClr val="FF0000"/>
                </a:solidFill>
              </a:rPr>
              <a:t>name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type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array element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number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array elements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Example: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double x[8];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Associate </a:t>
            </a:r>
            <a:r>
              <a:rPr lang="en-US" dirty="0"/>
              <a:t>8 elements with array name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x</a:t>
            </a:r>
          </a:p>
          <a:p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fig0801"/>
          <p:cNvPicPr preferRelativeResize="0"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84"/>
          <a:stretch/>
        </p:blipFill>
        <p:spPr bwMode="auto">
          <a:xfrm>
            <a:off x="762000" y="4610094"/>
            <a:ext cx="6859162" cy="1714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655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467600" cy="868362"/>
          </a:xfrm>
        </p:spPr>
        <p:txBody>
          <a:bodyPr/>
          <a:lstStyle/>
          <a:p>
            <a:r>
              <a:rPr lang="en-US" dirty="0" smtClean="0"/>
              <a:t>Function to Print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229600" cy="3276600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print_array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double list[],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n)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i;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for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(i=0; i&lt;n; i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++)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Element[%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d] = %.2f\n", i, list[i]);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5554427" cy="868362"/>
          </a:xfrm>
        </p:spPr>
        <p:txBody>
          <a:bodyPr/>
          <a:lstStyle/>
          <a:p>
            <a:r>
              <a:rPr lang="en-US" dirty="0" smtClean="0"/>
              <a:t>Sample Run . 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3074" name="Picture 2" descr="C:\Users\mudawar\Documents\+ICS 103\103 Figures\Picture5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40" b="14929"/>
          <a:stretch/>
        </p:blipFill>
        <p:spPr bwMode="auto">
          <a:xfrm>
            <a:off x="304800" y="990600"/>
            <a:ext cx="5630627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udawar\Documents\+ICS 103\103 Figures\Picture7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67"/>
          <a:stretch/>
        </p:blipFill>
        <p:spPr bwMode="auto">
          <a:xfrm>
            <a:off x="3320560" y="2838974"/>
            <a:ext cx="5383852" cy="379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5562599"/>
            <a:ext cx="2855336" cy="106680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 anchor="ctr" anchorCtr="1">
            <a:noAutofit/>
          </a:bodyPr>
          <a:lstStyle/>
          <a:p>
            <a:pPr algn="ctr"/>
            <a:r>
              <a:rPr lang="en-US" sz="2800" dirty="0" smtClean="0">
                <a:latin typeface="Calibri" pitchFamily="34" charset="0"/>
                <a:ea typeface="Verdana" pitchFamily="34" charset="0"/>
                <a:cs typeface="Verdana" pitchFamily="34" charset="0"/>
              </a:rPr>
              <a:t>Cannot read</a:t>
            </a:r>
          </a:p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abc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ea typeface="Verdana" pitchFamily="34" charset="0"/>
                <a:cs typeface="Verdana" pitchFamily="34" charset="0"/>
              </a:rPr>
              <a:t>as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double</a:t>
            </a:r>
            <a:endParaRPr lang="en-US" sz="2800" b="1" dirty="0">
              <a:solidFill>
                <a:srgbClr val="FF0000"/>
              </a:solidFill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81" name="Picture 9" descr="C:\Users\mudawar\Documents\+ICS 103\103 Figures\Picture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3039074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0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7467600" cy="868362"/>
          </a:xfrm>
        </p:spPr>
        <p:txBody>
          <a:bodyPr/>
          <a:lstStyle/>
          <a:p>
            <a:r>
              <a:rPr lang="en-US" dirty="0" smtClean="0"/>
              <a:t>Initializing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You can declare a variable without initialization</a:t>
            </a:r>
          </a:p>
          <a:p>
            <a:pPr marL="273050" indent="0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double average;  </a:t>
            </a: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Not initialized */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You can also declare a variable with initialization</a:t>
            </a:r>
          </a:p>
          <a:p>
            <a:pPr marL="273050" indent="0">
              <a:lnSpc>
                <a:spcPct val="110000"/>
              </a:lnSpc>
              <a:buNone/>
            </a:pP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sum = 0;     </a:t>
            </a: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Initialized to 0 */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Similarly, you can declare arrays without initialization</a:t>
            </a:r>
          </a:p>
          <a:p>
            <a:pPr marL="273050" indent="0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double x[20];    </a:t>
            </a: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Not initialized */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You can also declare an array and initialize it</a:t>
            </a:r>
          </a:p>
          <a:p>
            <a:pPr marL="273050" indent="0">
              <a:lnSpc>
                <a:spcPct val="110000"/>
              </a:lnSpc>
              <a:buNone/>
            </a:pP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prime[5] = {2, 3, 5, 7, 11};</a:t>
            </a:r>
          </a:p>
          <a:p>
            <a:pPr>
              <a:lnSpc>
                <a:spcPct val="110000"/>
              </a:lnSpc>
            </a:pPr>
            <a:r>
              <a:rPr lang="en-US" dirty="0"/>
              <a:t>N</a:t>
            </a:r>
            <a:r>
              <a:rPr lang="en-US" dirty="0" smtClean="0"/>
              <a:t>o need to specify the array size when initializing it</a:t>
            </a:r>
          </a:p>
          <a:p>
            <a:pPr marL="273050" indent="0">
              <a:lnSpc>
                <a:spcPct val="110000"/>
              </a:lnSpc>
              <a:buNone/>
            </a:pP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prime[] 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{2, 3, 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5,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7, 11};</a:t>
            </a:r>
            <a:endParaRPr lang="en-US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6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/>
              <a:t>Visualizing an Array 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6400800" y="2433935"/>
            <a:ext cx="1524000" cy="3981450"/>
            <a:chOff x="6477000" y="1295400"/>
            <a:chExt cx="1524000" cy="3981450"/>
          </a:xfrm>
        </p:grpSpPr>
        <p:graphicFrame>
          <p:nvGraphicFramePr>
            <p:cNvPr id="6" name="Group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62429921"/>
                </p:ext>
              </p:extLst>
            </p:nvPr>
          </p:nvGraphicFramePr>
          <p:xfrm>
            <a:off x="6629400" y="2133600"/>
            <a:ext cx="1295400" cy="3143250"/>
          </p:xfrm>
          <a:graphic>
            <a:graphicData uri="http://schemas.openxmlformats.org/drawingml/2006/table">
              <a:tbl>
                <a:tblPr/>
                <a:tblGrid>
                  <a:gridCol w="1295400"/>
                </a:tblGrid>
                <a:tr h="52387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342900</a:t>
                        </a:r>
                      </a:p>
                    </a:txBody>
                    <a:tcPr horzOverflow="overflow">
                      <a:lnL cap="flat">
                        <a:noFill/>
                      </a:lnL>
                      <a:lnR cap="flat">
                        <a:noFill/>
                      </a:lnR>
                      <a:lnT cap="flat"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52387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342904</a:t>
                        </a:r>
                      </a:p>
                    </a:txBody>
                    <a:tcPr horzOverflow="overflow">
                      <a:lnL cap="flat">
                        <a:noFill/>
                      </a:lnL>
                      <a:lnR cap="flat"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52387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342908</a:t>
                        </a:r>
                      </a:p>
                    </a:txBody>
                    <a:tcPr horzOverflow="overflow">
                      <a:lnL cap="flat">
                        <a:noFill/>
                      </a:lnL>
                      <a:lnR cap="flat"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52387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342912</a:t>
                        </a:r>
                      </a:p>
                    </a:txBody>
                    <a:tcPr horzOverflow="overflow">
                      <a:lnL cap="flat">
                        <a:noFill/>
                      </a:lnL>
                      <a:lnR cap="flat"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52387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342916</a:t>
                        </a:r>
                      </a:p>
                    </a:txBody>
                    <a:tcPr horzOverflow="overflow">
                      <a:lnL cap="flat">
                        <a:noFill/>
                      </a:lnL>
                      <a:lnR cap="flat"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52387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342920</a:t>
                        </a:r>
                      </a:p>
                    </a:txBody>
                    <a:tcPr horzOverflow="overflow">
                      <a:lnL cap="flat">
                        <a:noFill/>
                      </a:lnL>
                      <a:lnR cap="flat"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</a:tbl>
            </a:graphicData>
          </a:graphic>
        </p:graphicFrame>
        <p:sp>
          <p:nvSpPr>
            <p:cNvPr id="7" name="Text Box 78"/>
            <p:cNvSpPr txBox="1">
              <a:spLocks noChangeArrowheads="1"/>
            </p:cNvSpPr>
            <p:nvPr/>
          </p:nvSpPr>
          <p:spPr bwMode="auto">
            <a:xfrm>
              <a:off x="6477000" y="1295400"/>
              <a:ext cx="15240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400" b="1" dirty="0" smtClean="0">
                  <a:solidFill>
                    <a:srgbClr val="FF0000"/>
                  </a:solidFill>
                  <a:latin typeface="Calibri" pitchFamily="34" charset="0"/>
                </a:rPr>
                <a:t>Memory</a:t>
              </a:r>
            </a:p>
            <a:p>
              <a:pPr algn="ctr">
                <a:spcBef>
                  <a:spcPts val="0"/>
                </a:spcBef>
              </a:pPr>
              <a:r>
                <a:rPr lang="en-US" sz="2400" b="1" dirty="0" smtClean="0">
                  <a:solidFill>
                    <a:srgbClr val="FF0000"/>
                  </a:solidFill>
                  <a:latin typeface="Calibri" pitchFamily="34" charset="0"/>
                </a:rPr>
                <a:t>Addresses</a:t>
              </a:r>
              <a:endParaRPr lang="en-US" sz="24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267200" y="2658355"/>
            <a:ext cx="2057400" cy="3777665"/>
            <a:chOff x="4343400" y="1519820"/>
            <a:chExt cx="2057400" cy="3777665"/>
          </a:xfrm>
        </p:grpSpPr>
        <p:graphicFrame>
          <p:nvGraphicFramePr>
            <p:cNvPr id="5" name="Group 3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49163734"/>
                </p:ext>
              </p:extLst>
            </p:nvPr>
          </p:nvGraphicFramePr>
          <p:xfrm>
            <a:off x="4876800" y="2144448"/>
            <a:ext cx="1524000" cy="3108960"/>
          </p:xfrm>
          <a:graphic>
            <a:graphicData uri="http://schemas.openxmlformats.org/drawingml/2006/table">
              <a:tbl>
                <a:tblPr/>
                <a:tblGrid>
                  <a:gridCol w="1524000"/>
                </a:tblGrid>
                <a:tr h="27305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8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 9</a:t>
                        </a:r>
                      </a:p>
                    </a:txBody>
                    <a:tcPr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27305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8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 5</a:t>
                        </a:r>
                      </a:p>
                    </a:txBody>
                    <a:tcPr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27305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8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-3</a:t>
                        </a:r>
                      </a:p>
                    </a:txBody>
                    <a:tcPr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274638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8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10</a:t>
                        </a:r>
                      </a:p>
                    </a:txBody>
                    <a:tcPr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27305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8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27</a:t>
                        </a:r>
                      </a:p>
                    </a:txBody>
                    <a:tcPr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27305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8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-8</a:t>
                        </a:r>
                      </a:p>
                    </a:txBody>
                    <a:tcPr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</a:tbl>
            </a:graphicData>
          </a:graphic>
        </p:graphicFrame>
        <p:sp>
          <p:nvSpPr>
            <p:cNvPr id="9" name="Text Box 78"/>
            <p:cNvSpPr txBox="1">
              <a:spLocks noChangeArrowheads="1"/>
            </p:cNvSpPr>
            <p:nvPr/>
          </p:nvSpPr>
          <p:spPr bwMode="auto">
            <a:xfrm>
              <a:off x="4876800" y="1519820"/>
              <a:ext cx="1524000" cy="537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 dirty="0" smtClean="0">
                  <a:latin typeface="Calibri" pitchFamily="34" charset="0"/>
                </a:rPr>
                <a:t>Array A</a:t>
              </a:r>
              <a:endParaRPr lang="en-US" sz="2800" b="1" dirty="0">
                <a:latin typeface="Calibri" pitchFamily="34" charset="0"/>
              </a:endParaRPr>
            </a:p>
          </p:txBody>
        </p:sp>
        <p:graphicFrame>
          <p:nvGraphicFramePr>
            <p:cNvPr id="10" name="Group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65978072"/>
                </p:ext>
              </p:extLst>
            </p:nvPr>
          </p:nvGraphicFramePr>
          <p:xfrm>
            <a:off x="4343400" y="2154235"/>
            <a:ext cx="457200" cy="3143250"/>
          </p:xfrm>
          <a:graphic>
            <a:graphicData uri="http://schemas.openxmlformats.org/drawingml/2006/table">
              <a:tbl>
                <a:tblPr/>
                <a:tblGrid>
                  <a:gridCol w="457200"/>
                </a:tblGrid>
                <a:tr h="52387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0</a:t>
                        </a:r>
                      </a:p>
                    </a:txBody>
                    <a:tcPr horzOverflow="overflow">
                      <a:lnL cap="flat">
                        <a:noFill/>
                      </a:lnL>
                      <a:lnR cap="flat">
                        <a:noFill/>
                      </a:lnR>
                      <a:lnT cap="flat"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52387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1</a:t>
                        </a:r>
                      </a:p>
                    </a:txBody>
                    <a:tcPr horzOverflow="overflow">
                      <a:lnL cap="flat">
                        <a:noFill/>
                      </a:lnL>
                      <a:lnR cap="flat"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52387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2</a:t>
                        </a:r>
                      </a:p>
                    </a:txBody>
                    <a:tcPr horzOverflow="overflow">
                      <a:lnL cap="flat">
                        <a:noFill/>
                      </a:lnL>
                      <a:lnR cap="flat"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52387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3</a:t>
                        </a:r>
                      </a:p>
                    </a:txBody>
                    <a:tcPr horzOverflow="overflow">
                      <a:lnL cap="flat">
                        <a:noFill/>
                      </a:lnL>
                      <a:lnR cap="flat"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52387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4</a:t>
                        </a:r>
                      </a:p>
                    </a:txBody>
                    <a:tcPr horzOverflow="overflow">
                      <a:lnL cap="flat">
                        <a:noFill/>
                      </a:lnL>
                      <a:lnR cap="flat"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52387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onsolas" pitchFamily="49" charset="0"/>
                            <a:cs typeface="Consolas" pitchFamily="49" charset="0"/>
                          </a:rPr>
                          <a:t>5</a:t>
                        </a:r>
                      </a:p>
                    </a:txBody>
                    <a:tcPr horzOverflow="overflow">
                      <a:lnL cap="flat">
                        <a:noFill/>
                      </a:lnL>
                      <a:lnR cap="flat"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17" name="Group 16"/>
          <p:cNvGrpSpPr/>
          <p:nvPr/>
        </p:nvGrpSpPr>
        <p:grpSpPr>
          <a:xfrm>
            <a:off x="381000" y="4343400"/>
            <a:ext cx="3733800" cy="461665"/>
            <a:chOff x="609600" y="4800600"/>
            <a:chExt cx="3733800" cy="461665"/>
          </a:xfrm>
        </p:grpSpPr>
        <p:sp>
          <p:nvSpPr>
            <p:cNvPr id="11" name="Text Box 80"/>
            <p:cNvSpPr txBox="1">
              <a:spLocks noChangeArrowheads="1"/>
            </p:cNvSpPr>
            <p:nvPr/>
          </p:nvSpPr>
          <p:spPr bwMode="auto">
            <a:xfrm>
              <a:off x="609600" y="4800600"/>
              <a:ext cx="32004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400" b="1" dirty="0">
                  <a:solidFill>
                    <a:srgbClr val="FF0000"/>
                  </a:solidFill>
                  <a:latin typeface="Calibri" pitchFamily="34" charset="0"/>
                </a:rPr>
                <a:t>Array </a:t>
              </a:r>
              <a:r>
                <a:rPr lang="en-US" sz="2400" b="1" dirty="0" smtClean="0">
                  <a:solidFill>
                    <a:srgbClr val="FF0000"/>
                  </a:solidFill>
                  <a:latin typeface="Calibri" pitchFamily="34" charset="0"/>
                </a:rPr>
                <a:t>Index (subscript)</a:t>
              </a:r>
              <a:endParaRPr lang="en-US" sz="24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2" name="Line 81"/>
            <p:cNvSpPr>
              <a:spLocks noChangeShapeType="1"/>
            </p:cNvSpPr>
            <p:nvPr/>
          </p:nvSpPr>
          <p:spPr bwMode="auto">
            <a:xfrm>
              <a:off x="3810000" y="5031432"/>
              <a:ext cx="533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371600" y="4643735"/>
            <a:ext cx="3733801" cy="690265"/>
            <a:chOff x="1295399" y="5105400"/>
            <a:chExt cx="3733801" cy="690265"/>
          </a:xfrm>
        </p:grpSpPr>
        <p:sp>
          <p:nvSpPr>
            <p:cNvPr id="13" name="Text Box 80"/>
            <p:cNvSpPr txBox="1">
              <a:spLocks noChangeArrowheads="1"/>
            </p:cNvSpPr>
            <p:nvPr/>
          </p:nvSpPr>
          <p:spPr bwMode="auto">
            <a:xfrm>
              <a:off x="1295399" y="5334000"/>
              <a:ext cx="2209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400" b="1" dirty="0" smtClean="0">
                  <a:solidFill>
                    <a:srgbClr val="FF0000"/>
                  </a:solidFill>
                  <a:latin typeface="Calibri" pitchFamily="34" charset="0"/>
                </a:rPr>
                <a:t>Array Element</a:t>
              </a:r>
              <a:endParaRPr lang="en-US" sz="24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4" name="Line 81"/>
            <p:cNvSpPr>
              <a:spLocks noChangeShapeType="1"/>
            </p:cNvSpPr>
            <p:nvPr/>
          </p:nvSpPr>
          <p:spPr bwMode="auto">
            <a:xfrm flipV="1">
              <a:off x="3505200" y="5105400"/>
              <a:ext cx="1524000" cy="459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Text Box 84"/>
          <p:cNvSpPr txBox="1">
            <a:spLocks noChangeArrowheads="1"/>
          </p:cNvSpPr>
          <p:nvPr/>
        </p:nvSpPr>
        <p:spPr bwMode="auto">
          <a:xfrm>
            <a:off x="457200" y="3276600"/>
            <a:ext cx="3581400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b="1" dirty="0" smtClean="0">
                <a:latin typeface="Calibri" pitchFamily="34" charset="0"/>
              </a:rPr>
              <a:t>All arrays start at index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0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57200" y="1143000"/>
            <a:ext cx="7924800" cy="1290936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Array A has 6 elements </a:t>
            </a: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*/</a:t>
            </a:r>
            <a:endParaRPr lang="en-US" b="1" dirty="0" smtClean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</a:pPr>
            <a:r>
              <a:rPr lang="en-US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A[] = {9, 5, -3, 10, 27, -8};</a:t>
            </a:r>
          </a:p>
        </p:txBody>
      </p:sp>
    </p:spTree>
    <p:extLst>
      <p:ext uri="{BB962C8B-B14F-4D97-AF65-F5344CB8AC3E}">
        <p14:creationId xmlns:p14="http://schemas.microsoft.com/office/powerpoint/2010/main" val="190798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229600" cy="5410200"/>
          </a:xfrm>
        </p:spPr>
        <p:txBody>
          <a:bodyPr>
            <a:noAutofit/>
          </a:bodyPr>
          <a:lstStyle/>
          <a:p>
            <a:pPr marL="273050" indent="0">
              <a:lnSpc>
                <a:spcPct val="140000"/>
              </a:lnSpc>
              <a:spcBef>
                <a:spcPts val="500"/>
              </a:spcBef>
              <a:buNone/>
            </a:pP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double x[8];</a:t>
            </a:r>
          </a:p>
          <a:p>
            <a:pPr>
              <a:lnSpc>
                <a:spcPct val="140000"/>
              </a:lnSpc>
              <a:spcBef>
                <a:spcPts val="500"/>
              </a:spcBef>
            </a:pPr>
            <a:r>
              <a:rPr lang="en-US" dirty="0"/>
              <a:t>Each </a:t>
            </a:r>
            <a:r>
              <a:rPr lang="en-US" b="1" dirty="0">
                <a:solidFill>
                  <a:srgbClr val="FF0000"/>
                </a:solidFill>
              </a:rPr>
              <a:t>element</a:t>
            </a:r>
            <a:r>
              <a:rPr lang="en-US" dirty="0"/>
              <a:t> of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 stores a value </a:t>
            </a:r>
            <a:r>
              <a:rPr lang="en-US" dirty="0"/>
              <a:t>of type 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double</a:t>
            </a:r>
            <a:endParaRPr lang="en-US" b="1" dirty="0" smtClean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40000"/>
              </a:lnSpc>
              <a:spcBef>
                <a:spcPts val="500"/>
              </a:spcBef>
            </a:pPr>
            <a:r>
              <a:rPr lang="en-US" dirty="0"/>
              <a:t>The elements are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indexed</a:t>
            </a:r>
            <a:r>
              <a:rPr lang="en-US" dirty="0" smtClean="0"/>
              <a:t> starting </a:t>
            </a:r>
            <a:r>
              <a:rPr lang="en-US" dirty="0"/>
              <a:t>with </a:t>
            </a:r>
            <a:r>
              <a:rPr lang="en-US" b="1" dirty="0" smtClean="0">
                <a:solidFill>
                  <a:srgbClr val="FF0000"/>
                </a:solidFill>
              </a:rPr>
              <a:t>index 0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lnSpc>
                <a:spcPct val="140000"/>
              </a:lnSpc>
              <a:spcBef>
                <a:spcPts val="500"/>
              </a:spcBef>
            </a:pPr>
            <a:r>
              <a:rPr lang="en-US" dirty="0"/>
              <a:t>An array with </a:t>
            </a:r>
            <a:r>
              <a:rPr lang="en-US" b="1" dirty="0">
                <a:solidFill>
                  <a:srgbClr val="FF0000"/>
                </a:solidFill>
              </a:rPr>
              <a:t>8 elements</a:t>
            </a:r>
            <a:r>
              <a:rPr lang="en-US" dirty="0"/>
              <a:t> </a:t>
            </a:r>
            <a:r>
              <a:rPr lang="en-US" dirty="0" smtClean="0"/>
              <a:t>is indexed from </a:t>
            </a:r>
            <a:r>
              <a:rPr lang="en-US" b="1" dirty="0" smtClean="0">
                <a:solidFill>
                  <a:srgbClr val="FF0000"/>
                </a:solidFill>
              </a:rPr>
              <a:t>0 to 7</a:t>
            </a:r>
            <a:endParaRPr lang="en-US" b="1" dirty="0">
              <a:solidFill>
                <a:srgbClr val="FF0000"/>
              </a:solidFill>
            </a:endParaRPr>
          </a:p>
          <a:p>
            <a:pPr>
              <a:lnSpc>
                <a:spcPct val="14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x[0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]</a:t>
            </a:r>
            <a:r>
              <a:rPr lang="en-US" b="1" dirty="0"/>
              <a:t> </a:t>
            </a:r>
            <a:r>
              <a:rPr lang="en-US" dirty="0" smtClean="0"/>
              <a:t>refers </a:t>
            </a:r>
            <a:r>
              <a:rPr lang="en-US" dirty="0"/>
              <a:t>to </a:t>
            </a:r>
            <a:r>
              <a:rPr lang="en-US" b="1" dirty="0" smtClean="0">
                <a:solidFill>
                  <a:srgbClr val="FF0000"/>
                </a:solidFill>
              </a:rPr>
              <a:t>0th </a:t>
            </a:r>
            <a:r>
              <a:rPr lang="en-US" b="1" dirty="0">
                <a:solidFill>
                  <a:srgbClr val="FF0000"/>
                </a:solidFill>
              </a:rPr>
              <a:t>element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(first element) of array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x</a:t>
            </a:r>
          </a:p>
          <a:p>
            <a:pPr>
              <a:lnSpc>
                <a:spcPct val="140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x[1</a:t>
            </a:r>
            <a:r>
              <a:rPr lang="en-US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]</a:t>
            </a:r>
            <a:r>
              <a:rPr lang="en-US" dirty="0"/>
              <a:t> is the next element in the array, and so </a:t>
            </a:r>
            <a:r>
              <a:rPr lang="en-US" dirty="0" smtClean="0"/>
              <a:t>on</a:t>
            </a:r>
            <a:endParaRPr lang="en-US" dirty="0"/>
          </a:p>
          <a:p>
            <a:pPr>
              <a:lnSpc>
                <a:spcPct val="140000"/>
              </a:lnSpc>
              <a:spcBef>
                <a:spcPts val="500"/>
              </a:spcBef>
            </a:pPr>
            <a:r>
              <a:rPr lang="en-US" dirty="0"/>
              <a:t>The integer enclosed in brackets is the </a:t>
            </a:r>
            <a:r>
              <a:rPr lang="en-US" b="1" dirty="0">
                <a:solidFill>
                  <a:srgbClr val="FF0000"/>
                </a:solidFill>
              </a:rPr>
              <a:t>array</a:t>
            </a:r>
            <a:r>
              <a:rPr lang="en-US" b="1" dirty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index</a:t>
            </a:r>
          </a:p>
          <a:p>
            <a:pPr>
              <a:lnSpc>
                <a:spcPct val="140000"/>
              </a:lnSpc>
              <a:spcBef>
                <a:spcPts val="500"/>
              </a:spcBef>
            </a:pPr>
            <a:r>
              <a:rPr lang="en-US" dirty="0" smtClean="0"/>
              <a:t>The index must range </a:t>
            </a:r>
            <a:r>
              <a:rPr lang="en-US" dirty="0"/>
              <a:t>from </a:t>
            </a:r>
            <a:r>
              <a:rPr lang="en-US" b="1" dirty="0">
                <a:solidFill>
                  <a:srgbClr val="FF0000"/>
                </a:solidFill>
              </a:rPr>
              <a:t>zero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array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size – 1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Indexing (cont'd)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53400" cy="54102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An array </a:t>
            </a:r>
            <a:r>
              <a:rPr lang="en-US" b="1" dirty="0" smtClean="0">
                <a:solidFill>
                  <a:srgbClr val="FF0000"/>
                </a:solidFill>
              </a:rPr>
              <a:t>index</a:t>
            </a:r>
            <a:r>
              <a:rPr lang="en-US" dirty="0" smtClean="0"/>
              <a:t> is also called a </a:t>
            </a:r>
            <a:r>
              <a:rPr lang="en-US" b="1" dirty="0" smtClean="0">
                <a:solidFill>
                  <a:srgbClr val="FF0000"/>
                </a:solidFill>
              </a:rPr>
              <a:t>subscript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Used to access individual array elements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Examples of array indexing:</a:t>
            </a:r>
          </a:p>
          <a:p>
            <a:pPr marL="360363" indent="0">
              <a:lnSpc>
                <a:spcPct val="120000"/>
              </a:lnSpc>
              <a:spcBef>
                <a:spcPts val="500"/>
              </a:spcBef>
              <a:buNone/>
              <a:tabLst>
                <a:tab pos="3227388" algn="l"/>
              </a:tabLst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x[2] = 6.0;	</a:t>
            </a: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index 2 */</a:t>
            </a:r>
          </a:p>
          <a:p>
            <a:pPr marL="360363" indent="0">
              <a:lnSpc>
                <a:spcPct val="120000"/>
              </a:lnSpc>
              <a:spcBef>
                <a:spcPts val="500"/>
              </a:spcBef>
              <a:buNone/>
              <a:tabLst>
                <a:tab pos="3227388" algn="l"/>
              </a:tabLst>
            </a:pP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y = x[i+1];	</a:t>
            </a:r>
            <a:r>
              <a:rPr lang="en-US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index i+1 */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Array index should be any expression of type </a:t>
            </a:r>
            <a:r>
              <a:rPr lang="en-US" b="1" dirty="0" err="1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int</a:t>
            </a:r>
            <a:endParaRPr lang="en-US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A valid index must range from 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 to </a:t>
            </a:r>
            <a:r>
              <a:rPr lang="en-US" b="1" dirty="0" smtClean="0">
                <a:solidFill>
                  <a:srgbClr val="FF0000"/>
                </a:solidFill>
              </a:rPr>
              <a:t>array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size – 1</a:t>
            </a:r>
            <a:endParaRPr lang="en-US" b="1" dirty="0">
              <a:solidFill>
                <a:srgbClr val="FF0000"/>
              </a:solidFill>
            </a:endParaRP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C compiler does not provide </a:t>
            </a:r>
            <a:r>
              <a:rPr lang="en-US" dirty="0" smtClean="0"/>
              <a:t>array </a:t>
            </a:r>
            <a:r>
              <a:rPr lang="en-US" dirty="0"/>
              <a:t>bound </a:t>
            </a:r>
            <a:r>
              <a:rPr lang="en-US" dirty="0" smtClean="0"/>
              <a:t>checking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It </a:t>
            </a:r>
            <a:r>
              <a:rPr lang="en-US" dirty="0"/>
              <a:t>is your job to </a:t>
            </a:r>
            <a:r>
              <a:rPr lang="en-US" dirty="0" smtClean="0"/>
              <a:t>ensure </a:t>
            </a:r>
            <a:r>
              <a:rPr lang="en-US" dirty="0"/>
              <a:t>that </a:t>
            </a:r>
            <a:r>
              <a:rPr lang="en-US" dirty="0" smtClean="0"/>
              <a:t>each index is </a:t>
            </a:r>
            <a:r>
              <a:rPr lang="en-US" dirty="0"/>
              <a:t>valid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36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868362"/>
          </a:xfrm>
        </p:spPr>
        <p:txBody>
          <a:bodyPr/>
          <a:lstStyle/>
          <a:p>
            <a:r>
              <a:rPr lang="en-US" dirty="0" smtClean="0"/>
              <a:t>Statements that Manipulate Array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5" descr="table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4" b="2187"/>
          <a:stretch/>
        </p:blipFill>
        <p:spPr bwMode="auto">
          <a:xfrm>
            <a:off x="228988" y="3092400"/>
            <a:ext cx="8475396" cy="353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fig0801"/>
          <p:cNvPicPr preferRelativeResize="0"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60"/>
          <a:stretch/>
        </p:blipFill>
        <p:spPr bwMode="auto">
          <a:xfrm>
            <a:off x="1218038" y="1524000"/>
            <a:ext cx="6325762" cy="1043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2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>
        <a:noAutofit/>
      </a:bodyPr>
      <a:lstStyle>
        <a:defPPr>
          <a:lnSpc>
            <a:spcPct val="120000"/>
          </a:lnSpc>
          <a:defRPr sz="2400" dirty="0">
            <a:latin typeface="Calibri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27006</TotalTime>
  <Words>2519</Words>
  <Application>Microsoft Office PowerPoint</Application>
  <PresentationFormat>On-screen Show (4:3)</PresentationFormat>
  <Paragraphs>434</Paragraphs>
  <Slides>41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Oriel</vt:lpstr>
      <vt:lpstr>PowerPoint Presentation</vt:lpstr>
      <vt:lpstr>Outline</vt:lpstr>
      <vt:lpstr>What is an Array?</vt:lpstr>
      <vt:lpstr>Declaring Arrays</vt:lpstr>
      <vt:lpstr>Initializing Arrays</vt:lpstr>
      <vt:lpstr>Visualizing an Array in Memory</vt:lpstr>
      <vt:lpstr>Array Indexing</vt:lpstr>
      <vt:lpstr>Array Indexing (cont'd)</vt:lpstr>
      <vt:lpstr>Statements that Manipulate Array x</vt:lpstr>
      <vt:lpstr>Arrays of Characters</vt:lpstr>
      <vt:lpstr>Next . . .</vt:lpstr>
      <vt:lpstr>Array Input and Output</vt:lpstr>
      <vt:lpstr>Computing Sum and Sum of Squares</vt:lpstr>
      <vt:lpstr>Computing Standard Deviation</vt:lpstr>
      <vt:lpstr>PowerPoint Presentation</vt:lpstr>
      <vt:lpstr>PowerPoint Presentation</vt:lpstr>
      <vt:lpstr>Sample Run . . .</vt:lpstr>
      <vt:lpstr>Next . . .</vt:lpstr>
      <vt:lpstr>Array Elements as Function Arguments</vt:lpstr>
      <vt:lpstr>Array Elements as Function Arguments</vt:lpstr>
      <vt:lpstr>do_it(y[0], &amp;y[1], &amp;y[2]) </vt:lpstr>
      <vt:lpstr>Next . . .</vt:lpstr>
      <vt:lpstr>Array Arguments</vt:lpstr>
      <vt:lpstr>Example: Function fill_array</vt:lpstr>
      <vt:lpstr>Calling Function fill_array </vt:lpstr>
      <vt:lpstr>fill_array(x, 5, 1);</vt:lpstr>
      <vt:lpstr>An Array Argument is a Pointer</vt:lpstr>
      <vt:lpstr>Arrays as Input Arguments</vt:lpstr>
      <vt:lpstr>Compute Average of Array Elements</vt:lpstr>
      <vt:lpstr>Returning an Array Result</vt:lpstr>
      <vt:lpstr>Example: read_array</vt:lpstr>
      <vt:lpstr>PowerPoint Presentation</vt:lpstr>
      <vt:lpstr>Sample Run . . .</vt:lpstr>
      <vt:lpstr>Function to Add Two Arrays</vt:lpstr>
      <vt:lpstr>Next . . .</vt:lpstr>
      <vt:lpstr>Partially Filled Arrays</vt:lpstr>
      <vt:lpstr>Partially Filled Arrays (cont'd)</vt:lpstr>
      <vt:lpstr>Program to Read an Array from a File</vt:lpstr>
      <vt:lpstr>PowerPoint Presentation</vt:lpstr>
      <vt:lpstr>Function to Print an Array</vt:lpstr>
      <vt:lpstr>Sample Run . . 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 and Loop Statements</dc:title>
  <dc:creator>Muhamed F. Mudawar</dc:creator>
  <cp:lastModifiedBy>mudawar</cp:lastModifiedBy>
  <cp:revision>883</cp:revision>
  <cp:lastPrinted>2014-04-12T13:17:35Z</cp:lastPrinted>
  <dcterms:created xsi:type="dcterms:W3CDTF">2006-12-07T16:06:22Z</dcterms:created>
  <dcterms:modified xsi:type="dcterms:W3CDTF">2014-04-12T13:19:13Z</dcterms:modified>
</cp:coreProperties>
</file>