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6" r:id="rId2"/>
    <p:sldId id="339" r:id="rId3"/>
    <p:sldId id="595" r:id="rId4"/>
    <p:sldId id="596" r:id="rId5"/>
    <p:sldId id="597" r:id="rId6"/>
    <p:sldId id="598" r:id="rId7"/>
    <p:sldId id="606" r:id="rId8"/>
    <p:sldId id="607" r:id="rId9"/>
    <p:sldId id="639" r:id="rId10"/>
    <p:sldId id="599" r:id="rId11"/>
    <p:sldId id="608" r:id="rId12"/>
    <p:sldId id="601" r:id="rId13"/>
    <p:sldId id="602" r:id="rId14"/>
    <p:sldId id="603" r:id="rId15"/>
    <p:sldId id="610" r:id="rId16"/>
    <p:sldId id="609" r:id="rId17"/>
    <p:sldId id="611" r:id="rId18"/>
    <p:sldId id="612" r:id="rId19"/>
    <p:sldId id="613" r:id="rId20"/>
    <p:sldId id="614" r:id="rId21"/>
    <p:sldId id="640" r:id="rId22"/>
    <p:sldId id="618" r:id="rId23"/>
    <p:sldId id="619" r:id="rId24"/>
    <p:sldId id="620" r:id="rId25"/>
    <p:sldId id="621" r:id="rId26"/>
    <p:sldId id="627" r:id="rId27"/>
    <p:sldId id="633" r:id="rId28"/>
    <p:sldId id="622" r:id="rId29"/>
    <p:sldId id="623" r:id="rId30"/>
    <p:sldId id="637" r:id="rId31"/>
    <p:sldId id="638" r:id="rId32"/>
    <p:sldId id="629" r:id="rId33"/>
    <p:sldId id="630" r:id="rId34"/>
    <p:sldId id="616" r:id="rId35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00"/>
    <a:srgbClr val="99FF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0" autoAdjust="0"/>
  </p:normalViewPr>
  <p:slideViewPr>
    <p:cSldViewPr>
      <p:cViewPr>
        <p:scale>
          <a:sx n="90" d="100"/>
          <a:sy n="90" d="100"/>
        </p:scale>
        <p:origin x="-336" y="67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C444C24-1A28-42BF-B591-5829321AB2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ACFF9F9-8C4B-4407-9933-87E2688279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03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A38005-41D3-4CEF-ABC6-24F1D4FB6569}" type="slidenum">
              <a:rPr lang="en-US"/>
              <a:pPr/>
              <a:t>1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AEE1D-FBC2-45E0-9312-3AE33DAE71AB}" type="slidenum">
              <a:rPr lang="en-US"/>
              <a:pPr/>
              <a:t>27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48B0E8-7449-481D-A59C-871BBE722B58}" type="slidenum">
              <a:rPr lang="en-US"/>
              <a:pPr/>
              <a:t>28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93ABE1-5350-4078-8A49-538459758232}" type="slidenum">
              <a:rPr lang="en-US"/>
              <a:pPr/>
              <a:t>29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71C16D-18D1-45CD-BE97-60BA3C6FBD75}" type="slidenum">
              <a:rPr lang="en-US"/>
              <a:pPr/>
              <a:t>32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802341-C5F6-4A76-8B10-C71E3B9F38D0}" type="slidenum">
              <a:rPr lang="en-US"/>
              <a:pPr/>
              <a:t>33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9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21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BFE864-943D-4928-A825-4C5863CE52D3}" type="slidenum">
              <a:rPr lang="en-US"/>
              <a:pPr/>
              <a:t>22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6B39EC-F9C4-4371-BE64-1C88756CC8AE}" type="slidenum">
              <a:rPr lang="en-US"/>
              <a:pPr/>
              <a:t>23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72262-14CD-45B6-91E0-A5D22E7F79FC}" type="slidenum">
              <a:rPr lang="en-US"/>
              <a:pPr/>
              <a:t>24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6C93B5-ED89-4C29-99CD-9A275ADDA44F}" type="slidenum">
              <a:rPr lang="en-US"/>
              <a:pPr/>
              <a:t>25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AEE1D-FBC2-45E0-9312-3AE33DAE71AB}" type="slidenum">
              <a:rPr lang="en-US"/>
              <a:pPr/>
              <a:t>26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1143000"/>
            <a:ext cx="6172200" cy="1894362"/>
          </a:xfrm>
        </p:spPr>
        <p:txBody>
          <a:bodyPr>
            <a:normAutofit/>
          </a:bodyPr>
          <a:lstStyle>
            <a:lvl1pPr>
              <a:defRPr sz="4800" b="1">
                <a:solidFill>
                  <a:srgbClr val="00206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022122"/>
            <a:ext cx="6172200" cy="1371600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00206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07-Apr-14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8FE215-8876-4708-B97B-E3AB79CEB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07-Apr-14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7106-1973-4AE2-BE3F-6870C0AF19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07-Apr-14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60E0-86A8-41BA-BFC0-A2D810264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07-Apr-14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C73575-CA9B-460E-821E-2267D3F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07-Apr-14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3E8C-3A80-480A-9D92-D0389F68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07-Apr-14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FF9CB0-B686-45AF-BF9C-BB149AA5F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7467600" cy="5254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D7FDE6-DC96-4876-804D-64CA306F8D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b="1" kern="1200" cap="small" baseline="0">
          <a:solidFill>
            <a:srgbClr val="002060"/>
          </a:solidFill>
          <a:latin typeface="Calibri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295400" y="304800"/>
            <a:ext cx="7543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ICS103: </a:t>
            </a:r>
            <a:r>
              <a:rPr lang="en-US" sz="4800" b="1" dirty="0">
                <a:solidFill>
                  <a:srgbClr val="002060"/>
                </a:solidFill>
                <a:latin typeface="Calibri" pitchFamily="34" charset="0"/>
              </a:rPr>
              <a:t>Programming in </a:t>
            </a: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C</a:t>
            </a:r>
            <a:r>
              <a:rPr lang="en-US" sz="4800" b="1" dirty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sz="48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</a:rPr>
              <a:t>6: Pointers and Modular Programming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05200" y="60198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Calibri" pitchFamily="34" charset="0"/>
              </a:rPr>
              <a:t>Muhamed</a:t>
            </a: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 F. </a:t>
            </a:r>
            <a:r>
              <a:rPr lang="en-US" sz="2800" b="1" dirty="0" err="1" smtClean="0">
                <a:solidFill>
                  <a:srgbClr val="002060"/>
                </a:solidFill>
                <a:latin typeface="Calibri" pitchFamily="34" charset="0"/>
              </a:rPr>
              <a:t>Mudawar</a:t>
            </a:r>
            <a:endParaRPr lang="en-US" sz="28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161794" name="Picture 2" descr="C:\Users\mudawar\Documents\+ICS 103\103 Slides\KFUPM_logo_blac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895600"/>
            <a:ext cx="2819401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153400" cy="868362"/>
          </a:xfrm>
        </p:spPr>
        <p:txBody>
          <a:bodyPr/>
          <a:lstStyle/>
          <a:p>
            <a:r>
              <a:rPr lang="en-US" dirty="0" smtClean="0"/>
              <a:t>Functions with Output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22248"/>
            <a:ext cx="7924800" cy="540715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So far, we know how </a:t>
            </a:r>
            <a:r>
              <a:rPr lang="en-US" dirty="0" smtClean="0"/>
              <a:t>to: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Pass </a:t>
            </a:r>
            <a:r>
              <a:rPr lang="en-US" b="1" dirty="0" smtClean="0">
                <a:solidFill>
                  <a:srgbClr val="FF0000"/>
                </a:solidFill>
              </a:rPr>
              <a:t>input parameters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/>
              <a:t>a </a:t>
            </a:r>
            <a:r>
              <a:rPr lang="en-US" dirty="0" smtClean="0"/>
              <a:t>function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Use the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/>
              <a:t> statement to return one function result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Functions can also have </a:t>
            </a:r>
            <a:r>
              <a:rPr lang="en-US" b="1" dirty="0" smtClean="0">
                <a:solidFill>
                  <a:srgbClr val="FF0000"/>
                </a:solidFill>
              </a:rPr>
              <a:t>output parameters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To return </a:t>
            </a:r>
            <a:r>
              <a:rPr lang="en-US" b="1" dirty="0" smtClean="0">
                <a:solidFill>
                  <a:srgbClr val="FF0000"/>
                </a:solidFill>
              </a:rPr>
              <a:t>multiple results </a:t>
            </a:r>
            <a:r>
              <a:rPr lang="en-US" dirty="0" smtClean="0"/>
              <a:t>from a function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Output parameters are </a:t>
            </a:r>
            <a:r>
              <a:rPr lang="en-US" b="1" dirty="0" smtClean="0">
                <a:solidFill>
                  <a:srgbClr val="FF0000"/>
                </a:solidFill>
              </a:rPr>
              <a:t>pointer</a:t>
            </a:r>
            <a:r>
              <a:rPr lang="en-US" dirty="0" smtClean="0"/>
              <a:t> variables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The caller passes the </a:t>
            </a:r>
            <a:r>
              <a:rPr lang="en-US" b="1" dirty="0" smtClean="0">
                <a:solidFill>
                  <a:srgbClr val="FF0000"/>
                </a:solidFill>
              </a:rPr>
              <a:t>addresses</a:t>
            </a:r>
            <a:r>
              <a:rPr lang="en-US" dirty="0" smtClean="0"/>
              <a:t> of variables in memory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The function uses </a:t>
            </a:r>
            <a:r>
              <a:rPr lang="en-US" b="1" dirty="0" smtClean="0">
                <a:solidFill>
                  <a:srgbClr val="FF0000"/>
                </a:solidFill>
              </a:rPr>
              <a:t>indirect reference</a:t>
            </a:r>
            <a:r>
              <a:rPr lang="en-US" dirty="0" smtClean="0"/>
              <a:t> to modify variables in the calling function (for output results)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5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/>
              <a:t>Example: Function </a:t>
            </a:r>
            <a:r>
              <a:rPr lang="en-US" cap="none" dirty="0">
                <a:latin typeface="Consolas" pitchFamily="49" charset="0"/>
                <a:cs typeface="Consolas" pitchFamily="49" charset="0"/>
              </a:rPr>
              <a:t>separate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077200" cy="1219200"/>
          </a:xfrm>
        </p:spPr>
        <p:txBody>
          <a:bodyPr>
            <a:normAutofit/>
          </a:bodyPr>
          <a:lstStyle/>
          <a:p>
            <a:pPr marL="274320" lvl="1">
              <a:lnSpc>
                <a:spcPct val="120000"/>
              </a:lnSpc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800" dirty="0"/>
              <a:t>Write a function that separates a number into a sign, a whole number magnitude, and a fractional part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2" descr="fig0602"/>
          <p:cNvPicPr preferRelativeResize="0"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74" y="2438400"/>
            <a:ext cx="8277726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733800"/>
            <a:ext cx="8077200" cy="2743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void separate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function separate */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0" lvl="1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(double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num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,   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input number */</a:t>
            </a:r>
          </a:p>
          <a:p>
            <a:pPr marL="0" lvl="1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char *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signp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,  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sign pointer */</a:t>
            </a:r>
          </a:p>
          <a:p>
            <a:pPr marL="0" lvl="1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wholep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,  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whole number pointer */</a:t>
            </a:r>
          </a:p>
          <a:p>
            <a:pPr marL="0" lvl="1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double *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fracp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);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fraction pointer */</a:t>
            </a:r>
            <a:endParaRPr lang="en-US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31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11016" y="30810"/>
            <a:ext cx="8551984" cy="6750990"/>
            <a:chOff x="211016" y="30810"/>
            <a:chExt cx="8551984" cy="6750990"/>
          </a:xfrm>
        </p:grpSpPr>
        <p:pic>
          <p:nvPicPr>
            <p:cNvPr id="5" name="Picture 2" descr="fig0601"/>
            <p:cNvPicPr preferRelativeResize="0">
              <a:picLocks noChangeAspect="1" noChangeArrowheads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19" t="1812" r="14044" b="1739"/>
            <a:stretch/>
          </p:blipFill>
          <p:spPr bwMode="auto">
            <a:xfrm>
              <a:off x="211016" y="30810"/>
              <a:ext cx="8534400" cy="675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7010400" y="1312984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10400" y="1557654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331472" y="1853662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543800" y="2124808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721872" y="2624454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36072" y="5452646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003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971" y="152400"/>
            <a:ext cx="8464829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Calling the Function </a:t>
            </a:r>
            <a:r>
              <a:rPr lang="en-US" cap="none" dirty="0">
                <a:latin typeface="Consolas" pitchFamily="49" charset="0"/>
                <a:cs typeface="Consolas" pitchFamily="49" charset="0"/>
              </a:rPr>
              <a:t>separate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39555" y="1219200"/>
            <a:ext cx="8464829" cy="5364846"/>
            <a:chOff x="221971" y="1362808"/>
            <a:chExt cx="8464829" cy="5364846"/>
          </a:xfrm>
        </p:grpSpPr>
        <p:pic>
          <p:nvPicPr>
            <p:cNvPr id="1026" name="Picture 2" descr="C:\Users\mudawar\Documents\+ICS 103\103 Figures\Picture1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07" r="14401"/>
            <a:stretch/>
          </p:blipFill>
          <p:spPr bwMode="auto">
            <a:xfrm>
              <a:off x="221971" y="1362808"/>
              <a:ext cx="8464829" cy="53648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553200" y="2057400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53200" y="2286000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88472" y="2803230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950472" y="2557046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45072" y="3276600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45472" y="4258408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54672" y="4977862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233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mudawar\Documents\+ICS 103\103 Figures\Pic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888" y="154334"/>
            <a:ext cx="5109712" cy="540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688" y="381000"/>
            <a:ext cx="3017837" cy="3124200"/>
          </a:xfrm>
        </p:spPr>
        <p:txBody>
          <a:bodyPr/>
          <a:lstStyle/>
          <a:p>
            <a:r>
              <a:rPr lang="en-US" dirty="0" smtClean="0"/>
              <a:t>Parameter</a:t>
            </a:r>
            <a:br>
              <a:rPr lang="en-US" dirty="0" smtClean="0"/>
            </a:br>
            <a:r>
              <a:rPr lang="en-US" dirty="0" smtClean="0"/>
              <a:t>Passing for</a:t>
            </a:r>
            <a:br>
              <a:rPr lang="en-US" dirty="0" smtClean="0"/>
            </a:br>
            <a:r>
              <a:rPr lang="en-US" dirty="0" smtClean="0"/>
              <a:t>Function</a:t>
            </a:r>
            <a:br>
              <a:rPr lang="en-US" dirty="0" smtClean="0"/>
            </a:b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separate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050" name="Picture 2" descr="C:\Users\mudawar\Documents\+ICS 103\103 Figures\Picture2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83"/>
          <a:stretch/>
        </p:blipFill>
        <p:spPr bwMode="auto">
          <a:xfrm>
            <a:off x="304800" y="4724400"/>
            <a:ext cx="5616994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4948688" y="1371600"/>
            <a:ext cx="2209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77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/>
              <a:t>Example 2: Function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order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143000"/>
            <a:ext cx="8077200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fontAlgn="auto">
              <a:spcBef>
                <a:spcPts val="500"/>
              </a:spcBef>
              <a:spcAft>
                <a:spcPts val="0"/>
              </a:spcAft>
              <a:buSzPct val="70000"/>
              <a:buNone/>
            </a:pP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Arranges arguments in ascending order */</a:t>
            </a:r>
          </a:p>
          <a:p>
            <a:pPr marL="0" lvl="1" indent="0" fontAlgn="auto">
              <a:spcBef>
                <a:spcPts val="500"/>
              </a:spcBef>
              <a:spcAft>
                <a:spcPts val="0"/>
              </a:spcAft>
              <a:buSzPct val="70000"/>
              <a:buNone/>
            </a:pP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sz="2200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smp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and </a:t>
            </a:r>
            <a:r>
              <a:rPr lang="en-US" sz="2200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lgp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are pointer parameters */</a:t>
            </a:r>
          </a:p>
          <a:p>
            <a:pPr marL="0" lvl="1" indent="0" fontAlgn="auto">
              <a:spcBef>
                <a:spcPts val="500"/>
              </a:spcBef>
              <a:spcAft>
                <a:spcPts val="0"/>
              </a:spcAft>
              <a:buSzPct val="70000"/>
              <a:buNone/>
            </a:pP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Order variables pointed by </a:t>
            </a:r>
            <a:r>
              <a:rPr lang="en-US" sz="2200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smp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and </a:t>
            </a:r>
            <a:r>
              <a:rPr lang="en-US" sz="2200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lgp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0" lvl="1" indent="0" fontAlgn="auto">
              <a:spcBef>
                <a:spcPts val="2000"/>
              </a:spcBef>
              <a:spcAft>
                <a:spcPts val="0"/>
              </a:spcAft>
              <a:buSzPct val="70000"/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void order(double *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smp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, double *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lgp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0" lvl="1" indent="0" fontAlgn="auto">
              <a:spcBef>
                <a:spcPts val="2000"/>
              </a:spcBef>
              <a:spcAft>
                <a:spcPts val="0"/>
              </a:spcAft>
              <a:buSzPct val="70000"/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double temp;        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temporary variable */</a:t>
            </a:r>
          </a:p>
          <a:p>
            <a:pPr marL="0" lvl="1" indent="0" fontAlgn="auto">
              <a:spcBef>
                <a:spcPts val="2000"/>
              </a:spcBef>
              <a:spcAft>
                <a:spcPts val="0"/>
              </a:spcAft>
              <a:buSzPct val="70000"/>
              <a:buNone/>
            </a:pPr>
            <a:r>
              <a:rPr lang="en-US" sz="2200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/* compare variables pointed by </a:t>
            </a:r>
            <a:r>
              <a:rPr lang="en-US" sz="2200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smp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and </a:t>
            </a:r>
            <a:r>
              <a:rPr lang="en-US" sz="2200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lgp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0" lvl="1" indent="0" fontAlgn="auto">
              <a:spcBef>
                <a:spcPts val="500"/>
              </a:spcBef>
              <a:spcAft>
                <a:spcPts val="0"/>
              </a:spcAft>
              <a:buSzPct val="70000"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if (*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smp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&gt; *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lgp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0" lvl="1" indent="0" fontAlgn="auto">
              <a:spcBef>
                <a:spcPts val="500"/>
              </a:spcBef>
              <a:spcAft>
                <a:spcPts val="0"/>
              </a:spcAft>
              <a:buSzPct val="70000"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temp = *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smp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;      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sz="2200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swap variables */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 marL="0" lvl="1" indent="0" fontAlgn="auto">
              <a:spcBef>
                <a:spcPts val="500"/>
              </a:spcBef>
              <a:spcAft>
                <a:spcPts val="0"/>
              </a:spcAft>
              <a:buSzPct val="70000"/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*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smp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= *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lgp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;      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pointed by </a:t>
            </a:r>
            <a:r>
              <a:rPr lang="en-US" sz="2200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smp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and */</a:t>
            </a:r>
          </a:p>
          <a:p>
            <a:pPr marL="0" lvl="1" indent="0" fontAlgn="auto">
              <a:spcBef>
                <a:spcPts val="500"/>
              </a:spcBef>
              <a:spcAft>
                <a:spcPts val="0"/>
              </a:spcAft>
              <a:buSzPct val="70000"/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*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lgp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= temp;      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pointed by </a:t>
            </a:r>
            <a:r>
              <a:rPr lang="en-US" sz="2200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lgp</a:t>
            </a:r>
            <a:r>
              <a:rPr lang="en-US" sz="22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0" lvl="1" indent="0" fontAlgn="auto">
              <a:spcBef>
                <a:spcPts val="500"/>
              </a:spcBef>
              <a:spcAft>
                <a:spcPts val="0"/>
              </a:spcAft>
              <a:buSzPct val="70000"/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0" lvl="1" indent="0" fontAlgn="auto">
              <a:spcBef>
                <a:spcPts val="500"/>
              </a:spcBef>
              <a:spcAft>
                <a:spcPts val="0"/>
              </a:spcAft>
              <a:buSzPct val="70000"/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200" b="1" i="1" dirty="0" smtClean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76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65713" y="298021"/>
            <a:ext cx="8538671" cy="6255179"/>
            <a:chOff x="165713" y="298021"/>
            <a:chExt cx="8538671" cy="6255179"/>
          </a:xfrm>
        </p:grpSpPr>
        <p:pic>
          <p:nvPicPr>
            <p:cNvPr id="5" name="Picture 2" descr="fig0606a"/>
            <p:cNvPicPr preferRelativeResize="0">
              <a:picLocks noChangeAspect="1" noChangeArrowheads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5" t="11664" r="14394" b="8986"/>
            <a:stretch/>
          </p:blipFill>
          <p:spPr bwMode="auto">
            <a:xfrm>
              <a:off x="165713" y="298021"/>
              <a:ext cx="8538671" cy="6255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8102872" y="2083776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02272" y="2590800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21472" y="3623846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07072" y="4919246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52400"/>
            <a:ext cx="3505200" cy="1577182"/>
          </a:xfrm>
        </p:spPr>
        <p:txBody>
          <a:bodyPr>
            <a:normAutofit/>
          </a:bodyPr>
          <a:lstStyle/>
          <a:p>
            <a:r>
              <a:rPr lang="en-US" dirty="0" smtClean="0"/>
              <a:t>Multiple Calls</a:t>
            </a:r>
            <a:br>
              <a:rPr lang="en-US" dirty="0" smtClean="0"/>
            </a:br>
            <a:r>
              <a:rPr lang="en-US" dirty="0" smtClean="0"/>
              <a:t>to a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962400" y="3962400"/>
            <a:ext cx="3774832" cy="712391"/>
            <a:chOff x="3962400" y="3962400"/>
            <a:chExt cx="3774832" cy="712391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4384432" y="3994640"/>
              <a:ext cx="3352800" cy="636191"/>
            </a:xfrm>
            <a:prstGeom prst="rect">
              <a:avLst/>
            </a:prstGeom>
          </p:spPr>
          <p:txBody>
            <a:bodyPr vert="horz" anchor="b">
              <a:normAutofit lnSpcReduction="10000"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400" b="1" kern="1200" cap="small" baseline="0">
                  <a:solidFill>
                    <a:srgbClr val="002060"/>
                  </a:solidFill>
                  <a:latin typeface="Calibri" pitchFamily="34" charset="0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</a:pPr>
              <a:r>
                <a:rPr lang="en-US" sz="3600" dirty="0" smtClean="0">
                  <a:solidFill>
                    <a:srgbClr val="FF0000"/>
                  </a:solidFill>
                </a:rPr>
                <a:t>Sorts 3 Numbers</a:t>
              </a:r>
              <a:endParaRPr lang="en-US" sz="3600" dirty="0">
                <a:solidFill>
                  <a:srgbClr val="FF0000"/>
                </a:solidFill>
              </a:endParaRPr>
            </a:p>
          </p:txBody>
        </p:sp>
        <p:sp>
          <p:nvSpPr>
            <p:cNvPr id="14" name="Right Brace 13"/>
            <p:cNvSpPr/>
            <p:nvPr/>
          </p:nvSpPr>
          <p:spPr>
            <a:xfrm>
              <a:off x="3962400" y="3962400"/>
              <a:ext cx="236324" cy="712391"/>
            </a:xfrm>
            <a:prstGeom prst="rightBrace">
              <a:avLst>
                <a:gd name="adj1" fmla="val 23215"/>
                <a:gd name="adj2" fmla="val 50000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779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438"/>
            <a:ext cx="81534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Tracing Program: Sort 3 Numbers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41551324"/>
              </p:ext>
            </p:extLst>
          </p:nvPr>
        </p:nvGraphicFramePr>
        <p:xfrm>
          <a:off x="228600" y="1295400"/>
          <a:ext cx="83820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914400"/>
                <a:gridCol w="914400"/>
                <a:gridCol w="914400"/>
                <a:gridCol w="2590800"/>
              </a:tblGrid>
              <a:tr h="80010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Statement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num1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num2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num3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Effect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9342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scanf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. . .);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7.5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9.6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5.5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Input Data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</a:tr>
              <a:tr h="69342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order(&amp;num1, &amp;num2);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7.5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9.6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5.5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No change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</a:tr>
              <a:tr h="69342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order(&amp;num1, &amp;num3);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5.5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9.6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7.5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swap num1,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  <a:sym typeface="Wingdings" pitchFamily="2" charset="2"/>
                        </a:rPr>
                        <a:t>num3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</a:tr>
              <a:tr h="69342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order(&amp;num2, &amp;num3);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5.5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7.5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9.6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swap num2,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  <a:sym typeface="Wingdings" pitchFamily="2" charset="2"/>
                        </a:rPr>
                        <a:t>num3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</a:tr>
              <a:tr h="69342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printf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(. . .);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5.50 7.50 9.60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4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05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TRACE: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order(&amp;num1,&amp;num3);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2" descr="fig0607"/>
          <p:cNvPicPr preferRelativeResize="0"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1343004"/>
            <a:ext cx="6388100" cy="4905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6200000">
            <a:off x="-1639758" y="3538484"/>
            <a:ext cx="4869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Data areas after:</a:t>
            </a:r>
            <a:r>
              <a:rPr lang="en-US" sz="2800" b="1" dirty="0" smtClean="0">
                <a:latin typeface="Calibri" pitchFamily="34" charset="0"/>
              </a:rPr>
              <a:t>  </a:t>
            </a:r>
            <a:r>
              <a:rPr lang="en-US" sz="2800" b="1" dirty="0" smtClean="0">
                <a:latin typeface="Calibri" pitchFamily="34" charset="0"/>
                <a:cs typeface="Consolas" pitchFamily="49" charset="0"/>
              </a:rPr>
              <a:t>temp = *</a:t>
            </a:r>
            <a:r>
              <a:rPr lang="en-US" sz="2800" b="1" dirty="0" err="1" smtClean="0">
                <a:latin typeface="Calibri" pitchFamily="34" charset="0"/>
                <a:cs typeface="Consolas" pitchFamily="49" charset="0"/>
              </a:rPr>
              <a:t>smp</a:t>
            </a:r>
            <a:r>
              <a:rPr lang="en-US" sz="2800" b="1" dirty="0" smtClean="0">
                <a:latin typeface="Calibri" pitchFamily="34" charset="0"/>
                <a:cs typeface="Consolas" pitchFamily="49" charset="0"/>
              </a:rPr>
              <a:t>;</a:t>
            </a:r>
            <a:endParaRPr lang="en-US" sz="2800" b="1" dirty="0">
              <a:latin typeface="Calibri" pitchFamily="34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2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/>
              <a:t>Scope of a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077200" cy="5562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Region of program where a name is visible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Region of program where a name can be referenced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Scope of: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#define NAME value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From the definition line until the end of file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Visible to all functions that appear after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#define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Scope of a function prototype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Visible to all functions defined after the prototype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Scope of a parameter and a local variable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Visible only inside the function where it is defined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Same name can be re-declared in different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Outline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143000"/>
            <a:ext cx="7086600" cy="51816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Pointer Variables</a:t>
            </a:r>
            <a:endParaRPr lang="en-US" b="1" dirty="0">
              <a:solidFill>
                <a:srgbClr val="FF0000"/>
              </a:solidFill>
            </a:endParaRP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Address Operator and Indirect Reference</a:t>
            </a:r>
            <a:endParaRPr lang="en-US" b="1" dirty="0">
              <a:solidFill>
                <a:srgbClr val="FF0000"/>
              </a:solidFill>
            </a:endParaRP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Functions with Output Parameters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Multiple Calls to a Function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Scope of Names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File Input and Output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4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2" descr="fig0608"/>
          <p:cNvPicPr preferRelativeResize="0"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56" r="26320" b="1115"/>
          <a:stretch/>
        </p:blipFill>
        <p:spPr bwMode="auto">
          <a:xfrm>
            <a:off x="228600" y="76199"/>
            <a:ext cx="6826636" cy="6702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24200" y="147935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MAX</a:t>
            </a:r>
            <a:r>
              <a:rPr lang="en-US" sz="2400" b="1" dirty="0" smtClean="0">
                <a:latin typeface="Calibri" pitchFamily="34" charset="0"/>
              </a:rPr>
              <a:t> and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LIMIT</a:t>
            </a:r>
            <a:r>
              <a:rPr lang="en-US" sz="2400" b="1" dirty="0" smtClean="0">
                <a:latin typeface="Calibri" pitchFamily="34" charset="0"/>
              </a:rPr>
              <a:t> are visible to all functions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22860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Calibri" pitchFamily="34" charset="0"/>
              </a:rPr>
              <a:t>localvar</a:t>
            </a:r>
            <a:r>
              <a:rPr lang="en-US" sz="2400" b="1" dirty="0" smtClean="0">
                <a:latin typeface="Calibri" pitchFamily="34" charset="0"/>
              </a:rPr>
              <a:t> is visible inside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main</a:t>
            </a:r>
            <a:r>
              <a:rPr lang="en-US" sz="2400" b="1" dirty="0" smtClean="0">
                <a:latin typeface="Calibri" pitchFamily="34" charset="0"/>
              </a:rPr>
              <a:t> only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3741003"/>
            <a:ext cx="4343400" cy="8951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</a:pPr>
            <a:r>
              <a:rPr lang="en-US" sz="2400" b="1" dirty="0" err="1" smtClean="0">
                <a:solidFill>
                  <a:srgbClr val="FF0000"/>
                </a:solidFill>
                <a:latin typeface="Calibri" pitchFamily="34" charset="0"/>
              </a:rPr>
              <a:t>anarg</a:t>
            </a:r>
            <a:r>
              <a:rPr lang="en-US" sz="2400" b="1" dirty="0" smtClean="0">
                <a:latin typeface="Calibri" pitchFamily="34" charset="0"/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second</a:t>
            </a:r>
            <a:r>
              <a:rPr lang="en-US" sz="2400" b="1" dirty="0" smtClean="0">
                <a:latin typeface="Calibri" pitchFamily="34" charset="0"/>
              </a:rPr>
              <a:t>, and </a:t>
            </a:r>
            <a:r>
              <a:rPr lang="en-US" sz="2400" b="1" dirty="0" err="1" smtClean="0">
                <a:solidFill>
                  <a:srgbClr val="FF0000"/>
                </a:solidFill>
                <a:latin typeface="Calibri" pitchFamily="34" charset="0"/>
              </a:rPr>
              <a:t>onelocal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are</a:t>
            </a:r>
          </a:p>
          <a:p>
            <a:pPr>
              <a:spcBef>
                <a:spcPts val="500"/>
              </a:spcBef>
            </a:pPr>
            <a:r>
              <a:rPr lang="en-US" sz="2400" b="1" dirty="0" smtClean="0">
                <a:latin typeface="Calibri" pitchFamily="34" charset="0"/>
              </a:rPr>
              <a:t>visible inside function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one</a:t>
            </a:r>
            <a:r>
              <a:rPr lang="en-US" sz="2400" b="1" dirty="0" smtClean="0">
                <a:latin typeface="Calibri" pitchFamily="34" charset="0"/>
              </a:rPr>
              <a:t> only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5638800"/>
            <a:ext cx="3886200" cy="8951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one</a:t>
            </a:r>
            <a:r>
              <a:rPr lang="en-US" sz="2400" b="1" dirty="0" smtClean="0">
                <a:latin typeface="Calibri" pitchFamily="34" charset="0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Calibri" pitchFamily="34" charset="0"/>
              </a:rPr>
              <a:t>anarg</a:t>
            </a:r>
            <a:r>
              <a:rPr lang="en-US" sz="2400" b="1" dirty="0" smtClean="0">
                <a:latin typeface="Calibri" pitchFamily="34" charset="0"/>
              </a:rPr>
              <a:t>, and </a:t>
            </a:r>
            <a:r>
              <a:rPr lang="en-US" sz="2400" b="1" dirty="0" err="1" smtClean="0">
                <a:solidFill>
                  <a:srgbClr val="FF0000"/>
                </a:solidFill>
                <a:latin typeface="Calibri" pitchFamily="34" charset="0"/>
              </a:rPr>
              <a:t>localvar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are</a:t>
            </a:r>
          </a:p>
          <a:p>
            <a:pPr>
              <a:spcBef>
                <a:spcPts val="500"/>
              </a:spcBef>
            </a:pPr>
            <a:r>
              <a:rPr lang="en-US" sz="2400" b="1" dirty="0" smtClean="0">
                <a:latin typeface="Calibri" pitchFamily="34" charset="0"/>
              </a:rPr>
              <a:t>visible inside </a:t>
            </a:r>
            <a:r>
              <a:rPr lang="en-US" sz="2400" b="1" dirty="0" err="1" smtClean="0">
                <a:solidFill>
                  <a:srgbClr val="FF0000"/>
                </a:solidFill>
                <a:latin typeface="Calibri" pitchFamily="34" charset="0"/>
              </a:rPr>
              <a:t>fun_two</a:t>
            </a:r>
            <a:r>
              <a:rPr lang="en-US" sz="2400" b="1" dirty="0" smtClean="0">
                <a:latin typeface="Calibri" pitchFamily="34" charset="0"/>
              </a:rPr>
              <a:t> only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3000" y="685800"/>
            <a:ext cx="32766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</a:pPr>
            <a:r>
              <a:rPr lang="en-US" sz="2400" b="1" dirty="0" smtClean="0">
                <a:latin typeface="Calibri" pitchFamily="34" charset="0"/>
              </a:rPr>
              <a:t>prototypes are typically visible to all functions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28800" y="1550313"/>
            <a:ext cx="6858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en-US" sz="2200" b="1" dirty="0">
                <a:latin typeface="Calibri" pitchFamily="34" charset="0"/>
              </a:rPr>
              <a:t>function </a:t>
            </a:r>
            <a:r>
              <a:rPr lang="en-US" sz="2200" b="1" dirty="0">
                <a:solidFill>
                  <a:srgbClr val="FF0000"/>
                </a:solidFill>
                <a:latin typeface="Calibri" pitchFamily="34" charset="0"/>
              </a:rPr>
              <a:t>one</a:t>
            </a:r>
            <a:r>
              <a:rPr lang="en-US" sz="2200" b="1" dirty="0">
                <a:latin typeface="Calibri" pitchFamily="34" charset="0"/>
              </a:rPr>
              <a:t> </a:t>
            </a:r>
            <a:r>
              <a:rPr lang="en-US" sz="2200" b="1" dirty="0" smtClean="0">
                <a:latin typeface="Calibri" pitchFamily="34" charset="0"/>
              </a:rPr>
              <a:t>is not </a:t>
            </a:r>
            <a:r>
              <a:rPr lang="en-US" sz="2200" b="1" dirty="0">
                <a:latin typeface="Calibri" pitchFamily="34" charset="0"/>
              </a:rPr>
              <a:t>visible </a:t>
            </a:r>
            <a:r>
              <a:rPr lang="en-US" sz="2200" b="1" dirty="0" smtClean="0">
                <a:latin typeface="Calibri" pitchFamily="34" charset="0"/>
              </a:rPr>
              <a:t>to </a:t>
            </a:r>
            <a:r>
              <a:rPr lang="en-US" sz="2200" b="1" dirty="0" err="1" smtClean="0">
                <a:solidFill>
                  <a:srgbClr val="FF0000"/>
                </a:solidFill>
                <a:latin typeface="Calibri" pitchFamily="34" charset="0"/>
              </a:rPr>
              <a:t>fun_two</a:t>
            </a:r>
            <a:r>
              <a:rPr lang="en-US" sz="2200" b="1" dirty="0" smtClean="0">
                <a:latin typeface="Calibri" pitchFamily="34" charset="0"/>
              </a:rPr>
              <a:t>: has parameter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</a:rPr>
              <a:t>one</a:t>
            </a:r>
            <a:endParaRPr lang="en-US" sz="22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1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143000"/>
            <a:ext cx="7086600" cy="51816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Pointer Variables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Address Operator and Indirect Reference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Functions with Output Parameters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Multiple Calls to a Function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Scope of Names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File Input and Output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Common Programming Errors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5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Data Files</a:t>
            </a:r>
            <a:r>
              <a:rPr lang="en-US" dirty="0"/>
              <a:t>?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143000"/>
            <a:ext cx="8229600" cy="5410200"/>
          </a:xfrm>
        </p:spPr>
        <p:txBody>
          <a:bodyPr>
            <a:noAutofit/>
          </a:bodyPr>
          <a:lstStyle/>
          <a:p>
            <a:pPr marL="357188" indent="-357188"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So far, all our examples obtained their input from the keyboard and displayed their output on the </a:t>
            </a:r>
            <a:r>
              <a:rPr lang="en-US" dirty="0" smtClean="0"/>
              <a:t>screen</a:t>
            </a:r>
            <a:endParaRPr lang="en-US" dirty="0"/>
          </a:p>
          <a:p>
            <a:pPr marL="357188" indent="-357188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However, the </a:t>
            </a:r>
            <a:r>
              <a:rPr lang="en-US" dirty="0"/>
              <a:t>input data </a:t>
            </a:r>
            <a:r>
              <a:rPr lang="en-US" dirty="0" smtClean="0"/>
              <a:t>can be large that </a:t>
            </a:r>
            <a:r>
              <a:rPr lang="en-US" dirty="0"/>
              <a:t>it will be inconvenient to </a:t>
            </a:r>
            <a:r>
              <a:rPr lang="en-US" dirty="0" smtClean="0"/>
              <a:t>enter the input from the keyboard</a:t>
            </a:r>
            <a:endParaRPr lang="en-US" dirty="0"/>
          </a:p>
          <a:p>
            <a:pPr marL="628650" lvl="1" indent="-271463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Example: processing large number of employees data</a:t>
            </a:r>
            <a:endParaRPr lang="en-US" dirty="0"/>
          </a:p>
          <a:p>
            <a:pPr marL="357188" indent="-357188"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Similarly, there are </a:t>
            </a:r>
            <a:r>
              <a:rPr lang="en-US" dirty="0" smtClean="0"/>
              <a:t>applications </a:t>
            </a:r>
            <a:r>
              <a:rPr lang="en-US" dirty="0"/>
              <a:t>where the output will be more useful if it is stored in a </a:t>
            </a:r>
            <a:r>
              <a:rPr lang="en-US" dirty="0" smtClean="0"/>
              <a:t>file</a:t>
            </a:r>
            <a:endParaRPr lang="en-US" dirty="0"/>
          </a:p>
          <a:p>
            <a:pPr marL="357188" indent="-357188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The good news is that C </a:t>
            </a:r>
            <a:r>
              <a:rPr lang="en-US" dirty="0"/>
              <a:t>allows </a:t>
            </a:r>
            <a:r>
              <a:rPr lang="en-US" dirty="0" smtClean="0"/>
              <a:t>the </a:t>
            </a:r>
            <a:r>
              <a:rPr lang="en-US" dirty="0"/>
              <a:t>programmer to </a:t>
            </a:r>
            <a:r>
              <a:rPr lang="en-US" dirty="0" smtClean="0"/>
              <a:t>use </a:t>
            </a:r>
            <a:r>
              <a:rPr lang="en-US" dirty="0"/>
              <a:t>data files, both for input and </a:t>
            </a:r>
            <a:r>
              <a:rPr lang="en-US" dirty="0" smtClean="0"/>
              <a:t>output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27AA05-C0CC-405E-A4A4-E9F1DDCDD62D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/>
              <a:t>Data Files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357188" indent="-357188">
              <a:lnSpc>
                <a:spcPct val="150000"/>
              </a:lnSpc>
              <a:spcBef>
                <a:spcPts val="500"/>
              </a:spcBef>
            </a:pPr>
            <a:r>
              <a:rPr lang="en-US" dirty="0"/>
              <a:t>The process of using data files for input/output involves four steps as follows:</a:t>
            </a:r>
          </a:p>
          <a:p>
            <a:pPr marL="715963" lvl="2" indent="-358775">
              <a:lnSpc>
                <a:spcPct val="150000"/>
              </a:lnSpc>
              <a:spcBef>
                <a:spcPts val="500"/>
              </a:spcBef>
              <a:buSzPct val="100000"/>
              <a:buFontTx/>
              <a:buAutoNum type="arabicPeriod"/>
            </a:pPr>
            <a:r>
              <a:rPr lang="en-US" dirty="0"/>
              <a:t>Declare </a:t>
            </a:r>
            <a:r>
              <a:rPr lang="en-US" dirty="0" smtClean="0"/>
              <a:t>pointer variables </a:t>
            </a:r>
            <a:r>
              <a:rPr lang="en-US" dirty="0"/>
              <a:t>of </a:t>
            </a:r>
            <a:r>
              <a:rPr lang="en-US" dirty="0" smtClean="0"/>
              <a:t>type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FILE *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715963" lvl="2" indent="-358775">
              <a:lnSpc>
                <a:spcPct val="150000"/>
              </a:lnSpc>
              <a:spcBef>
                <a:spcPts val="500"/>
              </a:spcBef>
              <a:buSzPct val="100000"/>
              <a:buFontTx/>
              <a:buAutoNum type="arabicPeriod"/>
            </a:pPr>
            <a:r>
              <a:rPr lang="en-US" dirty="0"/>
              <a:t>Open the files for reading/writing using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dirty="0" smtClean="0"/>
              <a:t> function </a:t>
            </a:r>
            <a:endParaRPr lang="en-US" dirty="0"/>
          </a:p>
          <a:p>
            <a:pPr marL="715963" lvl="2" indent="-358775">
              <a:lnSpc>
                <a:spcPct val="150000"/>
              </a:lnSpc>
              <a:spcBef>
                <a:spcPts val="500"/>
              </a:spcBef>
              <a:buSzPct val="100000"/>
              <a:buFontTx/>
              <a:buAutoNum type="arabicPeriod"/>
            </a:pPr>
            <a:r>
              <a:rPr lang="en-US" dirty="0"/>
              <a:t>Read/write </a:t>
            </a:r>
            <a:r>
              <a:rPr lang="en-US" dirty="0" smtClean="0"/>
              <a:t>the </a:t>
            </a:r>
            <a:r>
              <a:rPr lang="en-US" dirty="0"/>
              <a:t>files using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fprintf</a:t>
            </a:r>
            <a:r>
              <a:rPr lang="en-US" dirty="0" smtClean="0"/>
              <a:t> </a:t>
            </a:r>
            <a:endParaRPr lang="en-US" dirty="0"/>
          </a:p>
          <a:p>
            <a:pPr marL="715963" lvl="2" indent="-358775">
              <a:lnSpc>
                <a:spcPct val="150000"/>
              </a:lnSpc>
              <a:spcBef>
                <a:spcPts val="500"/>
              </a:spcBef>
              <a:buSzPct val="100000"/>
              <a:buFontTx/>
              <a:buAutoNum type="arabicPeriod"/>
            </a:pPr>
            <a:r>
              <a:rPr lang="en-US" dirty="0"/>
              <a:t>Close the files after processing the data using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fclose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357188" indent="-357188">
              <a:lnSpc>
                <a:spcPct val="150000"/>
              </a:lnSpc>
              <a:spcBef>
                <a:spcPts val="500"/>
              </a:spcBef>
            </a:pPr>
            <a:r>
              <a:rPr lang="en-US" dirty="0"/>
              <a:t>In what follows, we explain each of these </a:t>
            </a:r>
            <a:r>
              <a:rPr lang="en-US" dirty="0" smtClean="0"/>
              <a:t>steps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BC08E58-AA8D-49E7-99AE-EE64A8E39CDA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848600" cy="868362"/>
          </a:xfrm>
        </p:spPr>
        <p:txBody>
          <a:bodyPr>
            <a:normAutofit/>
          </a:bodyPr>
          <a:lstStyle/>
          <a:p>
            <a:r>
              <a:rPr lang="en-US" dirty="0"/>
              <a:t>Declaring FILE </a:t>
            </a:r>
            <a:r>
              <a:rPr lang="en-US" dirty="0" smtClean="0"/>
              <a:t>Pointer Variables</a:t>
            </a: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 marL="357188" indent="-357188">
              <a:lnSpc>
                <a:spcPct val="150000"/>
              </a:lnSpc>
              <a:spcBef>
                <a:spcPts val="500"/>
              </a:spcBef>
            </a:pPr>
            <a:r>
              <a:rPr lang="en-US" sz="2800" dirty="0" smtClean="0"/>
              <a:t>Declare pointer variables to </a:t>
            </a:r>
            <a:r>
              <a:rPr lang="en-US" dirty="0" smtClean="0"/>
              <a:t>files </a:t>
            </a:r>
            <a:r>
              <a:rPr lang="en-US" sz="2800" dirty="0" smtClean="0"/>
              <a:t>as </a:t>
            </a:r>
            <a:r>
              <a:rPr lang="en-US" sz="2800" dirty="0"/>
              <a:t>follows:</a:t>
            </a:r>
          </a:p>
          <a:p>
            <a:pPr marL="357188" lvl="2" indent="0">
              <a:lnSpc>
                <a:spcPct val="150000"/>
              </a:lnSpc>
              <a:spcBef>
                <a:spcPts val="500"/>
              </a:spcBef>
              <a:buFont typeface="Symbol" pitchFamily="18" charset="2"/>
              <a:buNone/>
            </a:pP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FILE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;  /* pointer to input file */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357188" lvl="2" indent="0">
              <a:lnSpc>
                <a:spcPct val="150000"/>
              </a:lnSpc>
              <a:spcBef>
                <a:spcPts val="500"/>
              </a:spcBef>
              <a:buFont typeface="Symbol" pitchFamily="18" charset="2"/>
              <a:buNone/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FILE *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outp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; /* pointer to output file */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357188" indent="-357188">
              <a:lnSpc>
                <a:spcPct val="150000"/>
              </a:lnSpc>
              <a:spcBef>
                <a:spcPts val="500"/>
              </a:spcBef>
            </a:pPr>
            <a:r>
              <a:rPr lang="en-US" sz="2800" dirty="0"/>
              <a:t>Note that the type </a:t>
            </a:r>
            <a:r>
              <a:rPr lang="en-US" sz="28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FILE</a:t>
            </a:r>
            <a:r>
              <a:rPr lang="en-US" sz="2800" dirty="0" smtClean="0"/>
              <a:t> is in </a:t>
            </a:r>
            <a:r>
              <a:rPr lang="en-US" sz="2800" dirty="0"/>
              <a:t>upper </a:t>
            </a:r>
            <a:r>
              <a:rPr lang="en-US" sz="2800" dirty="0" smtClean="0"/>
              <a:t>case</a:t>
            </a:r>
          </a:p>
          <a:p>
            <a:pPr marL="628650" lvl="1" indent="-263525">
              <a:lnSpc>
                <a:spcPct val="150000"/>
              </a:lnSpc>
              <a:spcBef>
                <a:spcPts val="500"/>
              </a:spcBef>
            </a:pPr>
            <a:r>
              <a:rPr lang="en-US" sz="2400" dirty="0" smtClean="0"/>
              <a:t>The type 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FILE</a:t>
            </a:r>
            <a:r>
              <a:rPr lang="en-US" sz="2400" dirty="0" smtClean="0"/>
              <a:t> stores information about an open file</a:t>
            </a:r>
            <a:endParaRPr lang="en-US" sz="2400" dirty="0"/>
          </a:p>
          <a:p>
            <a:pPr marL="357188" indent="-357188">
              <a:lnSpc>
                <a:spcPct val="150000"/>
              </a:lnSpc>
              <a:spcBef>
                <a:spcPts val="500"/>
              </a:spcBef>
            </a:pPr>
            <a:r>
              <a:rPr lang="en-US" sz="2800" dirty="0"/>
              <a:t>Also note the use of </a:t>
            </a:r>
            <a:r>
              <a:rPr lang="en-US" sz="28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2800" dirty="0" smtClean="0"/>
              <a:t> before a pointer variable  </a:t>
            </a:r>
            <a:endParaRPr lang="en-US" sz="2800" dirty="0"/>
          </a:p>
          <a:p>
            <a:pPr marL="628650" lvl="1" indent="-271463">
              <a:lnSpc>
                <a:spcPct val="150000"/>
              </a:lnSpc>
              <a:spcBef>
                <a:spcPts val="500"/>
              </a:spcBef>
            </a:pP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</a:t>
            </a:r>
            <a:r>
              <a:rPr lang="en-US" dirty="0"/>
              <a:t>  and </a:t>
            </a: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outp</a:t>
            </a:r>
            <a:r>
              <a:rPr lang="en-US" dirty="0"/>
              <a:t> are pointer variables</a:t>
            </a:r>
          </a:p>
          <a:p>
            <a:pPr marL="628650" lvl="1" indent="-271463">
              <a:lnSpc>
                <a:spcPct val="150000"/>
              </a:lnSpc>
              <a:spcBef>
                <a:spcPts val="500"/>
              </a:spcBef>
            </a:pPr>
            <a:r>
              <a:rPr lang="en-US" sz="2400" dirty="0" smtClean="0"/>
              <a:t>Recall that </a:t>
            </a:r>
            <a:r>
              <a:rPr lang="en-US" dirty="0" smtClean="0"/>
              <a:t>pointer variables store memory addresses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166427-698C-4E38-A837-FC6E07202E0F}" type="slidenum">
              <a:rPr lang="en-US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/>
          </a:bodyPr>
          <a:lstStyle/>
          <a:p>
            <a:r>
              <a:rPr lang="en-US" dirty="0"/>
              <a:t>Opening </a:t>
            </a:r>
            <a:r>
              <a:rPr lang="en-US" dirty="0" smtClean="0"/>
              <a:t>Data Files for </a:t>
            </a:r>
            <a:r>
              <a:rPr lang="en-US" dirty="0" err="1" smtClean="0"/>
              <a:t>Input/Output</a:t>
            </a:r>
            <a:endParaRPr lang="en-US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914400"/>
            <a:ext cx="8382000" cy="5562600"/>
          </a:xfrm>
        </p:spPr>
        <p:txBody>
          <a:bodyPr>
            <a:noAutofit/>
          </a:bodyPr>
          <a:lstStyle/>
          <a:p>
            <a:pPr marL="357188" indent="-357188"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The second step is to open </a:t>
            </a:r>
            <a:r>
              <a:rPr lang="en-US" dirty="0" smtClean="0"/>
              <a:t>a file </a:t>
            </a:r>
            <a:r>
              <a:rPr lang="en-US" dirty="0"/>
              <a:t>for reading </a:t>
            </a:r>
            <a:r>
              <a:rPr lang="en-US" dirty="0" smtClean="0"/>
              <a:t>or writing</a:t>
            </a:r>
            <a:endParaRPr lang="en-US" dirty="0"/>
          </a:p>
          <a:p>
            <a:pPr marL="357188" indent="-357188"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Suppose </a:t>
            </a:r>
            <a:r>
              <a:rPr lang="en-US" dirty="0" smtClean="0"/>
              <a:t>our input data exists in file: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"data.txt"</a:t>
            </a:r>
          </a:p>
          <a:p>
            <a:pPr marL="357188" indent="-357188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To open a file </a:t>
            </a:r>
            <a:r>
              <a:rPr lang="en-US" dirty="0"/>
              <a:t>for </a:t>
            </a:r>
            <a:r>
              <a:rPr lang="en-US" dirty="0" smtClean="0"/>
              <a:t>reading, write the following:</a:t>
            </a:r>
          </a:p>
          <a:p>
            <a:pPr marL="357188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data.txt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r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57188" indent="-357188"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The 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r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/>
              <a:t>  indicates the purpose of reading from a file</a:t>
            </a:r>
          </a:p>
          <a:p>
            <a:pPr marL="357188" indent="-357188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Suppose we want to output data to: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"results.txt"</a:t>
            </a:r>
          </a:p>
          <a:p>
            <a:pPr marL="357188" indent="-357188"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To open a file for </a:t>
            </a:r>
            <a:r>
              <a:rPr lang="en-US" dirty="0" smtClean="0"/>
              <a:t>writing</a:t>
            </a:r>
            <a:r>
              <a:rPr lang="en-US" dirty="0"/>
              <a:t>, write the following:</a:t>
            </a:r>
          </a:p>
          <a:p>
            <a:pPr marL="357188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outp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"results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.txt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w</a:t>
            </a:r>
            <a:r>
              <a:rPr lang="en-US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58775" indent="-342900"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The </a:t>
            </a:r>
            <a:r>
              <a:rPr lang="en-US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w</a:t>
            </a:r>
            <a:r>
              <a:rPr lang="en-US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/>
              <a:t>  </a:t>
            </a:r>
            <a:r>
              <a:rPr lang="en-US" dirty="0"/>
              <a:t>indicates the purpose of </a:t>
            </a:r>
            <a:r>
              <a:rPr lang="en-US" dirty="0" smtClean="0"/>
              <a:t>writing to a file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AFADC16-39AD-4C87-833E-820E90610801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838200"/>
          </a:xfrm>
        </p:spPr>
        <p:txBody>
          <a:bodyPr>
            <a:normAutofit/>
          </a:bodyPr>
          <a:lstStyle/>
          <a:p>
            <a:r>
              <a:rPr lang="en-US" dirty="0"/>
              <a:t>Handling </a:t>
            </a:r>
            <a:r>
              <a:rPr lang="en-US" dirty="0" smtClean="0"/>
              <a:t>File NOT Found Error</a:t>
            </a:r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data.txt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r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);</a:t>
            </a:r>
            <a:r>
              <a:rPr lang="en-US" dirty="0" smtClean="0"/>
              <a:t> </a:t>
            </a:r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If the above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dirty="0" smtClean="0"/>
              <a:t> operation succeeds:</a:t>
            </a:r>
          </a:p>
          <a:p>
            <a:pPr marL="722948" lvl="1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It returns the address of the open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FILE</a:t>
            </a:r>
            <a:r>
              <a:rPr lang="en-US" dirty="0" smtClean="0"/>
              <a:t> in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</a:t>
            </a:r>
            <a:endParaRPr lang="en-US" b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722948" lvl="1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</a:t>
            </a:r>
            <a:r>
              <a:rPr lang="en-US" dirty="0" smtClean="0"/>
              <a:t> pointer can be used in all file read operations</a:t>
            </a:r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If the above </a:t>
            </a: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dirty="0" smtClean="0"/>
              <a:t> operation fails:</a:t>
            </a:r>
          </a:p>
          <a:p>
            <a:pPr marL="722948" lvl="1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For example, </a:t>
            </a:r>
            <a:r>
              <a:rPr lang="en-US" dirty="0"/>
              <a:t>if the file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data.txt</a:t>
            </a:r>
            <a:r>
              <a:rPr lang="en-US" dirty="0" smtClean="0"/>
              <a:t> is </a:t>
            </a:r>
            <a:r>
              <a:rPr lang="en-US" dirty="0"/>
              <a:t>not </a:t>
            </a:r>
            <a:r>
              <a:rPr lang="en-US" dirty="0" smtClean="0"/>
              <a:t>found on disk</a:t>
            </a:r>
          </a:p>
          <a:p>
            <a:pPr marL="722948" lvl="1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It returns the </a:t>
            </a:r>
            <a:r>
              <a:rPr lang="en-US" b="1" dirty="0" smtClean="0">
                <a:solidFill>
                  <a:srgbClr val="0033CC"/>
                </a:solidFill>
              </a:rPr>
              <a:t>NULL</a:t>
            </a:r>
            <a:r>
              <a:rPr lang="en-US" dirty="0" smtClean="0"/>
              <a:t> pointer value and assign it to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C</a:t>
            </a:r>
            <a:r>
              <a:rPr lang="en-US" dirty="0" smtClean="0"/>
              <a:t>heck the pointer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</a:t>
            </a:r>
            <a:r>
              <a:rPr lang="en-US" dirty="0" smtClean="0"/>
              <a:t> immediately </a:t>
            </a:r>
            <a:r>
              <a:rPr lang="en-US" dirty="0"/>
              <a:t>after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endParaRPr lang="en-US" dirty="0"/>
          </a:p>
          <a:p>
            <a:pPr marL="357188" indent="9525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if (</a:t>
            </a:r>
            <a:r>
              <a:rPr lang="en-US" sz="24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== NULL)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2400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357188" lvl="2" indent="9525">
              <a:lnSpc>
                <a:spcPct val="120000"/>
              </a:lnSpc>
              <a:spcBef>
                <a:spcPts val="500"/>
              </a:spcBef>
              <a:buFont typeface="Symbol" pitchFamily="18" charset="2"/>
              <a:buNone/>
            </a:pP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("Cannot open file: data.txt\n");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E1BA54-8A70-4C82-8CE0-D7D830CB24A0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Creating a File for Writing</a:t>
            </a:r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outp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results.txt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w</a:t>
            </a:r>
            <a:r>
              <a:rPr lang="en-US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);</a:t>
            </a:r>
            <a:r>
              <a:rPr lang="en-US" dirty="0" smtClean="0"/>
              <a:t> </a:t>
            </a:r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If the above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dirty="0" smtClean="0"/>
              <a:t> operation succeeds:</a:t>
            </a:r>
          </a:p>
          <a:p>
            <a:pPr marL="722948" lvl="1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It returns the address of the open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FILE</a:t>
            </a:r>
            <a:r>
              <a:rPr lang="en-US" dirty="0" smtClean="0"/>
              <a:t> in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outp</a:t>
            </a:r>
            <a:endParaRPr lang="en-US" b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722948" lvl="1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outp</a:t>
            </a:r>
            <a:r>
              <a:rPr lang="en-US" dirty="0" smtClean="0"/>
              <a:t> pointer can be used in all file write operations</a:t>
            </a:r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If file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results.txt</a:t>
            </a:r>
            <a:r>
              <a:rPr lang="en-US" dirty="0" smtClean="0"/>
              <a:t> does not exist on the disk</a:t>
            </a:r>
          </a:p>
          <a:p>
            <a:pPr marL="722948" lvl="1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OS typically creates a new file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results.txt</a:t>
            </a:r>
            <a:r>
              <a:rPr lang="en-US" dirty="0" smtClean="0"/>
              <a:t> on disk</a:t>
            </a:r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If </a:t>
            </a:r>
            <a:r>
              <a:rPr lang="en-US" dirty="0"/>
              <a:t>file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results.txt</a:t>
            </a:r>
            <a:r>
              <a:rPr lang="en-US" dirty="0" smtClean="0"/>
              <a:t> already exists </a:t>
            </a:r>
            <a:r>
              <a:rPr lang="en-US" dirty="0"/>
              <a:t>on the disk</a:t>
            </a:r>
          </a:p>
          <a:p>
            <a:pPr marL="722948" lvl="1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The OS typically </a:t>
            </a:r>
            <a:r>
              <a:rPr lang="en-US" dirty="0" smtClean="0"/>
              <a:t>clears its content to make it a new file</a:t>
            </a:r>
            <a:endParaRPr lang="en-US" dirty="0"/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If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dirty="0" smtClean="0"/>
              <a:t> fails to create a new file for writing, it returns the </a:t>
            </a:r>
            <a:r>
              <a:rPr lang="en-US" b="1" dirty="0" smtClean="0">
                <a:solidFill>
                  <a:srgbClr val="0033CC"/>
                </a:solidFill>
              </a:rPr>
              <a:t>NULL</a:t>
            </a:r>
            <a:r>
              <a:rPr lang="en-US" dirty="0" smtClean="0"/>
              <a:t> pointer in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outp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E1BA54-8A70-4C82-8CE0-D7D830CB24A0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6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>
            <a:noAutofit/>
          </a:bodyPr>
          <a:lstStyle/>
          <a:p>
            <a:r>
              <a:rPr lang="en-US" dirty="0" smtClean="0"/>
              <a:t>Input from &amp; Output to Data Files</a:t>
            </a:r>
            <a:endParaRPr lang="en-US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990600"/>
            <a:ext cx="8229600" cy="5638800"/>
          </a:xfrm>
        </p:spPr>
        <p:txBody>
          <a:bodyPr>
            <a:noAutofit/>
          </a:bodyPr>
          <a:lstStyle/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The third step is to scan data from </a:t>
            </a:r>
            <a:r>
              <a:rPr lang="en-US" dirty="0" smtClean="0"/>
              <a:t>an input </a:t>
            </a:r>
            <a:r>
              <a:rPr lang="en-US" dirty="0"/>
              <a:t>file and </a:t>
            </a:r>
            <a:r>
              <a:rPr lang="en-US" dirty="0" smtClean="0"/>
              <a:t>to print results </a:t>
            </a:r>
            <a:r>
              <a:rPr lang="en-US" dirty="0"/>
              <a:t>into </a:t>
            </a:r>
            <a:r>
              <a:rPr lang="en-US" dirty="0" smtClean="0"/>
              <a:t>an output file</a:t>
            </a:r>
            <a:endParaRPr lang="en-US" dirty="0"/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To input a double value from file 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data.txt</a:t>
            </a:r>
            <a:r>
              <a:rPr lang="en-US" dirty="0">
                <a:solidFill>
                  <a:srgbClr val="0033CC"/>
                </a:solidFill>
              </a:rPr>
              <a:t>,</a:t>
            </a:r>
            <a:r>
              <a:rPr lang="en-US" dirty="0"/>
              <a:t> </a:t>
            </a:r>
            <a:r>
              <a:rPr lang="en-US" dirty="0" smtClean="0"/>
              <a:t>use:</a:t>
            </a:r>
          </a:p>
          <a:p>
            <a:pPr marL="357188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8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fscanf</a:t>
            </a:r>
            <a:r>
              <a:rPr lang="en-US" sz="28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</a:t>
            </a:r>
            <a:r>
              <a:rPr lang="en-US" sz="28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2800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8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%lf</a:t>
            </a:r>
            <a:r>
              <a:rPr lang="en-US" sz="2800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8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28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&amp;data);</a:t>
            </a:r>
            <a:endParaRPr lang="en-US" sz="2800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The </a:t>
            </a: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fscanf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function works </a:t>
            </a:r>
            <a:r>
              <a:rPr lang="en-US" dirty="0" smtClean="0"/>
              <a:t>the </a:t>
            </a:r>
            <a:r>
              <a:rPr lang="en-US" dirty="0"/>
              <a:t>same way as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scanf</a:t>
            </a:r>
            <a:endParaRPr lang="en-US" dirty="0" smtClean="0"/>
          </a:p>
          <a:p>
            <a:pPr marL="722948" lvl="1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Except </a:t>
            </a:r>
            <a:r>
              <a:rPr lang="en-US" dirty="0"/>
              <a:t>that </a:t>
            </a:r>
            <a:r>
              <a:rPr lang="en-US" dirty="0" smtClean="0"/>
              <a:t>its first argument is an input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FILE</a:t>
            </a:r>
            <a:r>
              <a:rPr lang="en-US" dirty="0" smtClean="0"/>
              <a:t> pointer</a:t>
            </a:r>
            <a:endParaRPr lang="en-US" dirty="0"/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To </a:t>
            </a:r>
            <a:r>
              <a:rPr lang="en-US" dirty="0" smtClean="0"/>
              <a:t>output a </a:t>
            </a:r>
            <a:r>
              <a:rPr lang="en-US" dirty="0"/>
              <a:t>double value </a:t>
            </a:r>
            <a:r>
              <a:rPr lang="en-US" dirty="0" smtClean="0"/>
              <a:t>to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results.txt</a:t>
            </a:r>
            <a:r>
              <a:rPr lang="en-US" dirty="0">
                <a:solidFill>
                  <a:srgbClr val="0033CC"/>
                </a:solidFill>
              </a:rPr>
              <a:t>,</a:t>
            </a:r>
            <a:r>
              <a:rPr lang="en-US" dirty="0"/>
              <a:t> </a:t>
            </a:r>
            <a:r>
              <a:rPr lang="en-US" dirty="0" smtClean="0"/>
              <a:t>use:</a:t>
            </a:r>
            <a:endParaRPr lang="en-US" dirty="0"/>
          </a:p>
          <a:p>
            <a:pPr marL="357188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fprintf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outp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%f</a:t>
            </a:r>
            <a:r>
              <a:rPr lang="en-US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data);</a:t>
            </a:r>
          </a:p>
          <a:p>
            <a:pPr marL="357188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Again</a:t>
            </a:r>
            <a:r>
              <a:rPr lang="en-US" dirty="0"/>
              <a:t>,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fprintf</a:t>
            </a:r>
            <a:r>
              <a:rPr lang="en-US" dirty="0" smtClean="0"/>
              <a:t> works </a:t>
            </a:r>
            <a:r>
              <a:rPr lang="en-US" dirty="0"/>
              <a:t>similar to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printf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722948" lvl="1" indent="-357188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Except </a:t>
            </a:r>
            <a:r>
              <a:rPr lang="en-US" dirty="0"/>
              <a:t>that </a:t>
            </a:r>
            <a:r>
              <a:rPr lang="en-US" dirty="0" smtClean="0"/>
              <a:t>its first argument is an output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FILE</a:t>
            </a:r>
            <a:r>
              <a:rPr lang="en-US" dirty="0" smtClean="0"/>
              <a:t> pointer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7919D9-1AEF-4B69-9077-51532A50CEF0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Closing </a:t>
            </a:r>
            <a:r>
              <a:rPr lang="en-US" dirty="0" smtClean="0"/>
              <a:t>Input </a:t>
            </a:r>
            <a:r>
              <a:rPr lang="en-US" dirty="0"/>
              <a:t>and </a:t>
            </a:r>
            <a:r>
              <a:rPr lang="en-US" dirty="0" smtClean="0"/>
              <a:t>Output Files</a:t>
            </a:r>
            <a:endParaRPr lang="en-US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914400"/>
            <a:ext cx="8077200" cy="5715000"/>
          </a:xfrm>
        </p:spPr>
        <p:txBody>
          <a:bodyPr>
            <a:noAutofit/>
          </a:bodyPr>
          <a:lstStyle/>
          <a:p>
            <a:pPr marL="357188" indent="-357188">
              <a:lnSpc>
                <a:spcPct val="120000"/>
              </a:lnSpc>
              <a:spcBef>
                <a:spcPts val="700"/>
              </a:spcBef>
            </a:pPr>
            <a:r>
              <a:rPr lang="en-US" sz="2800" dirty="0"/>
              <a:t>The final step in using data files is to close the files after you finish using </a:t>
            </a:r>
            <a:r>
              <a:rPr lang="en-US" sz="2800" dirty="0" smtClean="0"/>
              <a:t>them</a:t>
            </a:r>
            <a:endParaRPr lang="en-US" sz="2800" dirty="0"/>
          </a:p>
          <a:p>
            <a:pPr marL="357188" indent="-357188">
              <a:lnSpc>
                <a:spcPct val="120000"/>
              </a:lnSpc>
              <a:spcBef>
                <a:spcPts val="700"/>
              </a:spcBef>
            </a:pPr>
            <a:r>
              <a:rPr lang="en-US" sz="2800" dirty="0"/>
              <a:t>The </a:t>
            </a:r>
            <a:r>
              <a:rPr lang="en-US" sz="2800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fclose</a:t>
            </a:r>
            <a:r>
              <a:rPr lang="en-US" sz="2800" dirty="0"/>
              <a:t> function is used to close both input and output files as shown below:</a:t>
            </a:r>
          </a:p>
          <a:p>
            <a:pPr marL="357188" lvl="2" indent="-357188">
              <a:lnSpc>
                <a:spcPct val="120000"/>
              </a:lnSpc>
              <a:spcBef>
                <a:spcPts val="700"/>
              </a:spcBef>
              <a:buFont typeface="Symbol" pitchFamily="18" charset="2"/>
              <a:buNone/>
            </a:pPr>
            <a:r>
              <a:rPr lang="en-US" sz="2800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800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fclose(in</a:t>
            </a:r>
            <a:r>
              <a:rPr lang="en-US" sz="2800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p</a:t>
            </a:r>
            <a:r>
              <a:rPr lang="en-US" sz="2800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2800" b="1" noProof="1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357188" lvl="2" indent="-357188">
              <a:lnSpc>
                <a:spcPct val="120000"/>
              </a:lnSpc>
              <a:spcBef>
                <a:spcPts val="700"/>
              </a:spcBef>
              <a:buFont typeface="Symbol" pitchFamily="18" charset="2"/>
              <a:buNone/>
            </a:pPr>
            <a:r>
              <a:rPr lang="en-US" sz="2800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800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fclose(out</a:t>
            </a:r>
            <a:r>
              <a:rPr lang="en-US" sz="2800" b="1" noProof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p</a:t>
            </a:r>
            <a:r>
              <a:rPr lang="en-US" sz="2800" b="1" noProof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2800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357188" indent="-357188">
              <a:lnSpc>
                <a:spcPct val="120000"/>
              </a:lnSpc>
              <a:spcBef>
                <a:spcPts val="700"/>
              </a:spcBef>
            </a:pPr>
            <a:r>
              <a:rPr lang="en-US" sz="2800" b="1" dirty="0">
                <a:solidFill>
                  <a:srgbClr val="FF3300"/>
                </a:solidFill>
              </a:rPr>
              <a:t>Warning:</a:t>
            </a:r>
            <a:r>
              <a:rPr lang="en-US" sz="2800" dirty="0"/>
              <a:t> </a:t>
            </a:r>
            <a:r>
              <a:rPr lang="en-US" sz="2800" dirty="0" smtClean="0"/>
              <a:t>Do not forget </a:t>
            </a:r>
            <a:r>
              <a:rPr lang="en-US" sz="2800" dirty="0"/>
              <a:t>to close </a:t>
            </a:r>
            <a:r>
              <a:rPr lang="en-US" sz="2800" dirty="0" smtClean="0"/>
              <a:t>files, especially output files. This is necessary if you want to re-open a file for reading after writing data to it</a:t>
            </a:r>
            <a:r>
              <a:rPr lang="en-US" dirty="0" smtClean="0"/>
              <a:t>. The OS might </a:t>
            </a:r>
            <a:r>
              <a:rPr lang="en-US" dirty="0"/>
              <a:t>delay writing data to </a:t>
            </a:r>
            <a:r>
              <a:rPr lang="en-US" dirty="0" smtClean="0"/>
              <a:t>a file </a:t>
            </a:r>
            <a:r>
              <a:rPr lang="en-US" dirty="0"/>
              <a:t>until </a:t>
            </a:r>
            <a:r>
              <a:rPr lang="en-US" dirty="0" smtClean="0"/>
              <a:t>closed.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B7EA52-84BC-4421-8AC2-DA184F768696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9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178552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A pointer is a variable that stores a </a:t>
            </a:r>
            <a:r>
              <a:rPr lang="en-US" b="1" dirty="0" smtClean="0">
                <a:solidFill>
                  <a:srgbClr val="FF0000"/>
                </a:solidFill>
              </a:rPr>
              <a:t>memory address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The address of another variable in memory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Pointer variable declaration:</a:t>
            </a:r>
          </a:p>
          <a:p>
            <a:pPr marL="27305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b="1" i="1" dirty="0" smtClean="0">
                <a:latin typeface="Consolas" pitchFamily="49" charset="0"/>
                <a:cs typeface="Consolas" pitchFamily="49" charset="0"/>
              </a:rPr>
              <a:t>type *variable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Example:</a:t>
            </a:r>
          </a:p>
          <a:p>
            <a:pPr marL="27305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double *p;</a:t>
            </a:r>
          </a:p>
          <a:p>
            <a:pPr marL="27305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p</a:t>
            </a:r>
            <a:r>
              <a:rPr lang="en-US" dirty="0" smtClean="0"/>
              <a:t> is a pointer to a variable of type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double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>
                <a:cs typeface="Consolas" pitchFamily="49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cs typeface="Consolas" pitchFamily="49" charset="0"/>
              </a:rPr>
              <a:t>value</a:t>
            </a:r>
            <a:r>
              <a:rPr lang="en-US" dirty="0" smtClean="0">
                <a:cs typeface="Consolas" pitchFamily="49" charset="0"/>
              </a:rPr>
              <a:t> of a pointer is a </a:t>
            </a:r>
            <a:r>
              <a:rPr lang="en-US" dirty="0" smtClean="0">
                <a:solidFill>
                  <a:srgbClr val="FF0000"/>
                </a:solidFill>
                <a:cs typeface="Consolas" pitchFamily="49" charset="0"/>
              </a:rPr>
              <a:t>memory</a:t>
            </a:r>
            <a:r>
              <a:rPr lang="en-US" dirty="0" smtClean="0"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Consolas" pitchFamily="49" charset="0"/>
              </a:rPr>
              <a:t>address</a:t>
            </a:r>
            <a:endParaRPr lang="en-US" dirty="0">
              <a:solidFill>
                <a:srgbClr val="FF0000"/>
              </a:solidFill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0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"/>
            <a:ext cx="8077200" cy="6705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This program reads numbers from an input file, formats 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* writes each number on a separate line in an output file */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main(void)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FILE *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inp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;   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pointer to input file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FILE *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outp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;  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pointer to output file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double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num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;  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number read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status;  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status of </a:t>
            </a:r>
            <a:r>
              <a:rPr lang="en-US" sz="1800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fscanf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Prepare files for input and output */</a:t>
            </a:r>
            <a:endParaRPr lang="en-US" sz="18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inp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fopen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("indata.txt", "r");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outp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fopen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("outdata.txt", "w");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read </a:t>
            </a:r>
            <a:r>
              <a:rPr lang="en-US" sz="1800" b="1" i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each </a:t>
            </a:r>
            <a:r>
              <a:rPr lang="en-US" sz="1800" b="1" i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number,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and then write it */</a:t>
            </a:r>
            <a:endParaRPr lang="en-US" sz="1800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status =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fscanf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inp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, "%lf", &amp;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num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while (status == 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fprintf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outp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, "%.2f\n",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num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 status =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fscanf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inp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, "%lf", &amp;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num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close the files */</a:t>
            </a:r>
            <a:endParaRPr lang="en-US" sz="1800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fclose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inp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fclose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outp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}</a:t>
            </a:r>
            <a:endParaRPr lang="en-US" sz="18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1143000"/>
            <a:ext cx="23622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 smtClean="0"/>
              <a:t>Program of File Input &amp;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5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/>
              <a:t>Sample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6048"/>
            <a:ext cx="7467600" cy="5483352"/>
          </a:xfrm>
        </p:spPr>
        <p:txBody>
          <a:bodyPr>
            <a:normAutofit/>
          </a:bodyPr>
          <a:lstStyle/>
          <a:p>
            <a:pPr marL="357188" indent="-357188">
              <a:lnSpc>
                <a:spcPct val="120000"/>
              </a:lnSpc>
            </a:pPr>
            <a:r>
              <a:rPr lang="en-US" dirty="0" smtClean="0"/>
              <a:t>File: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indata.txt</a:t>
            </a:r>
          </a:p>
          <a:p>
            <a:pPr marL="357188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344 55 6.3556 9.4</a:t>
            </a:r>
          </a:p>
          <a:p>
            <a:pPr marL="357188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43.123 47.596</a:t>
            </a:r>
          </a:p>
          <a:p>
            <a:pPr marL="357188" indent="-357188">
              <a:lnSpc>
                <a:spcPct val="120000"/>
              </a:lnSpc>
            </a:pPr>
            <a:r>
              <a:rPr lang="en-US" dirty="0" smtClean="0"/>
              <a:t>File: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outdata.txt</a:t>
            </a:r>
          </a:p>
          <a:p>
            <a:pPr marL="357188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344.00</a:t>
            </a:r>
          </a:p>
          <a:p>
            <a:pPr marL="357188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55.00</a:t>
            </a:r>
          </a:p>
          <a:p>
            <a:pPr marL="357188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6.36</a:t>
            </a:r>
          </a:p>
          <a:p>
            <a:pPr marL="357188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9.40</a:t>
            </a:r>
          </a:p>
          <a:p>
            <a:pPr marL="357188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43.12</a:t>
            </a:r>
          </a:p>
          <a:p>
            <a:pPr marL="357188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47.60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8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End-Of-File Controlled </a:t>
            </a:r>
            <a:r>
              <a:rPr lang="en-US" dirty="0"/>
              <a:t>Loops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990600"/>
            <a:ext cx="8229600" cy="5638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When reading input from a data file, the program does not know how many data items to read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Example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finding class average from </a:t>
            </a:r>
            <a:r>
              <a:rPr lang="en-US" dirty="0" smtClean="0"/>
              <a:t>student grades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The grades are </a:t>
            </a:r>
            <a:r>
              <a:rPr lang="en-US" dirty="0" smtClean="0"/>
              <a:t>read from an </a:t>
            </a:r>
            <a:r>
              <a:rPr lang="en-US" dirty="0"/>
              <a:t>input file </a:t>
            </a:r>
            <a:r>
              <a:rPr lang="en-US" dirty="0" smtClean="0"/>
              <a:t>one </a:t>
            </a:r>
            <a:r>
              <a:rPr lang="en-US" dirty="0"/>
              <a:t>at a time in a loop, until </a:t>
            </a:r>
            <a:r>
              <a:rPr lang="en-US" dirty="0" smtClean="0"/>
              <a:t>the end of file is reached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The question here </a:t>
            </a:r>
            <a:r>
              <a:rPr lang="en-US" dirty="0" smtClean="0"/>
              <a:t>is how to detect the end of file?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/>
              <a:t>good news </a:t>
            </a:r>
            <a:r>
              <a:rPr lang="en-US" dirty="0" smtClean="0"/>
              <a:t>is that </a:t>
            </a: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fscanf</a:t>
            </a:r>
            <a:r>
              <a:rPr lang="en-US" dirty="0"/>
              <a:t> returns a special value</a:t>
            </a:r>
            <a:r>
              <a:rPr lang="en-US" dirty="0" smtClean="0"/>
              <a:t>, named </a:t>
            </a:r>
            <a:r>
              <a:rPr lang="en-US" b="1" dirty="0">
                <a:solidFill>
                  <a:srgbClr val="0033CC"/>
                </a:solidFill>
                <a:cs typeface="Consolas" pitchFamily="49" charset="0"/>
              </a:rPr>
              <a:t>EOF</a:t>
            </a:r>
            <a:r>
              <a:rPr lang="en-US" dirty="0"/>
              <a:t>, when it encounters </a:t>
            </a:r>
            <a:r>
              <a:rPr lang="en-US" b="1" dirty="0" smtClean="0">
                <a:solidFill>
                  <a:srgbClr val="FF0000"/>
                </a:solidFill>
              </a:rPr>
              <a:t>End-Of-File</a:t>
            </a: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dirty="0"/>
              <a:t>We can take advantage of this by using </a:t>
            </a:r>
            <a:r>
              <a:rPr lang="en-US" b="1" dirty="0" smtClean="0">
                <a:solidFill>
                  <a:srgbClr val="0033CC"/>
                </a:solidFill>
                <a:cs typeface="Consolas" pitchFamily="49" charset="0"/>
              </a:rPr>
              <a:t>EOF</a:t>
            </a:r>
            <a:r>
              <a:rPr lang="en-US" dirty="0" smtClean="0"/>
              <a:t> </a:t>
            </a:r>
            <a:r>
              <a:rPr lang="en-US" dirty="0"/>
              <a:t>as a condition </a:t>
            </a:r>
            <a:r>
              <a:rPr lang="en-US" dirty="0" smtClean="0"/>
              <a:t>to control the termination of a loop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5A984E3-DC4C-4310-AE62-5F360B2A92E1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8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94466F6-8B01-4DD0-AAD1-05BD0D9B3E7F}" type="slidenum">
              <a:rPr lang="en-US"/>
              <a:pPr/>
              <a:t>33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28600" y="76200"/>
            <a:ext cx="7391400" cy="6699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This program computes </a:t>
            </a:r>
            <a:r>
              <a:rPr lang="en-US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the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average </a:t>
            </a:r>
            <a:r>
              <a:rPr lang="en-US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score of a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class</a:t>
            </a:r>
            <a:endParaRPr lang="en-US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The </a:t>
            </a:r>
            <a:r>
              <a:rPr lang="en-US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scores are read from an input file, scores.txt */</a:t>
            </a:r>
          </a:p>
          <a:p>
            <a:pPr>
              <a:spcBef>
                <a:spcPts val="500"/>
              </a:spcBef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main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(void)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FILE *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infile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double score, sum=0, average;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count=0,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status;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infile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fopen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("scores.txt", "r");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status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fscanf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infile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, "%lf", &amp;score);</a:t>
            </a:r>
          </a:p>
          <a:p>
            <a:pPr>
              <a:spcBef>
                <a:spcPts val="1000"/>
              </a:spcBef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while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status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!= EOF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{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("%5.1f\n",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score);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   sum += score;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   count++;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status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fscanf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infile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, "%lf",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&amp;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score);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}</a:t>
            </a:r>
          </a:p>
          <a:p>
            <a:pPr>
              <a:spcBef>
                <a:spcPts val="1000"/>
              </a:spcBef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average = sum / count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("\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nSum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of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scores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is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%.1f\n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", sum);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("Average score is %.2f\n", average);</a:t>
            </a:r>
          </a:p>
          <a:p>
            <a:pPr>
              <a:spcBef>
                <a:spcPts val="500"/>
              </a:spcBef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fclose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infile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return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0;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1027" name="Picture 3" descr="C:\Users\mudawar\Documents\+ICS 103\103 Figures\Pictur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354" y="838200"/>
            <a:ext cx="317904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udawar\Documents\+ICS 103\103 Figures\Picture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671" y="3314699"/>
            <a:ext cx="2581011" cy="331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80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/>
          <a:lstStyle/>
          <a:p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305800" cy="5867400"/>
          </a:xfrm>
        </p:spPr>
        <p:txBody>
          <a:bodyPr>
            <a:noAutofit/>
          </a:bodyPr>
          <a:lstStyle/>
          <a:p>
            <a:pPr marL="357188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 smtClean="0"/>
              <a:t>Be careful when using pointer variables</a:t>
            </a:r>
          </a:p>
          <a:p>
            <a:pPr marL="722948" lvl="1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 smtClean="0"/>
              <a:t>A pointer should be initialized to a valid address before use</a:t>
            </a:r>
          </a:p>
          <a:p>
            <a:pPr marL="722948" lvl="1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 smtClean="0"/>
              <a:t>De-referencing an invalid/NULL pointer is a runtime error </a:t>
            </a:r>
          </a:p>
          <a:p>
            <a:pPr marL="357188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C</a:t>
            </a:r>
            <a:r>
              <a:rPr lang="en-US" dirty="0" smtClean="0"/>
              <a:t>alling functions with output parameters</a:t>
            </a:r>
          </a:p>
          <a:p>
            <a:pPr marL="722948" lvl="1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 smtClean="0"/>
              <a:t>Remember that output parameters are pointers</a:t>
            </a:r>
          </a:p>
          <a:p>
            <a:pPr marL="722948" lvl="1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P</a:t>
            </a:r>
            <a:r>
              <a:rPr lang="en-US" dirty="0" smtClean="0"/>
              <a:t>ass the address of a variable to a pointer parameter</a:t>
            </a:r>
          </a:p>
          <a:p>
            <a:pPr marL="357188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Do not reference names outside their scope</a:t>
            </a:r>
          </a:p>
          <a:p>
            <a:pPr marL="357188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 smtClean="0"/>
              <a:t>Create a file before reading it in a program</a:t>
            </a:r>
          </a:p>
          <a:p>
            <a:pPr marL="722948" lvl="1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 smtClean="0"/>
              <a:t>Remember that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dirty="0" smtClean="0"/>
              <a:t> prepares a file for input/output</a:t>
            </a:r>
          </a:p>
          <a:p>
            <a:pPr marL="722948" lvl="1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T</a:t>
            </a:r>
            <a:r>
              <a:rPr lang="en-US" dirty="0" smtClean="0"/>
              <a:t>he result of </a:t>
            </a: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dirty="0" smtClean="0"/>
              <a:t> should not be a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dirty="0" smtClean="0"/>
              <a:t> pointer</a:t>
            </a:r>
          </a:p>
          <a:p>
            <a:pPr marL="722948" lvl="1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 smtClean="0"/>
              <a:t>Check the status of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fscanf</a:t>
            </a:r>
            <a:r>
              <a:rPr lang="en-US" dirty="0" smtClean="0"/>
              <a:t> to ensure correct input</a:t>
            </a:r>
          </a:p>
          <a:p>
            <a:pPr marL="722948" lvl="1" indent="-357188">
              <a:lnSpc>
                <a:spcPct val="110000"/>
              </a:lnSpc>
              <a:spcBef>
                <a:spcPts val="400"/>
              </a:spcBef>
            </a:pPr>
            <a:r>
              <a:rPr lang="en-US" dirty="0" smtClean="0"/>
              <a:t>Remember to use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fclose</a:t>
            </a:r>
            <a:r>
              <a:rPr lang="en-US" dirty="0" smtClean="0"/>
              <a:t> to close </a:t>
            </a:r>
            <a:r>
              <a:rPr lang="en-US" smtClean="0"/>
              <a:t>a file, when done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5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868362"/>
          </a:xfrm>
        </p:spPr>
        <p:txBody>
          <a:bodyPr/>
          <a:lstStyle/>
          <a:p>
            <a:r>
              <a:rPr lang="en-US" dirty="0" smtClean="0"/>
              <a:t>Address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4267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How to initialize a pointer variable?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We can use the </a:t>
            </a:r>
            <a:r>
              <a:rPr lang="en-US" dirty="0" smtClean="0">
                <a:solidFill>
                  <a:srgbClr val="FF0000"/>
                </a:solidFill>
              </a:rPr>
              <a:t>address operator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&amp;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Example:</a:t>
            </a:r>
          </a:p>
          <a:p>
            <a:pPr marL="273050" indent="0">
              <a:lnSpc>
                <a:spcPct val="12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double d;</a:t>
            </a:r>
            <a:endParaRPr lang="en-US" b="1" i="1" dirty="0" smtClean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 marL="273050" indent="0">
              <a:lnSpc>
                <a:spcPct val="12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double *p;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pointer variable */</a:t>
            </a:r>
          </a:p>
          <a:p>
            <a:pPr marL="273050" indent="0">
              <a:lnSpc>
                <a:spcPct val="12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d = 13.5;</a:t>
            </a:r>
          </a:p>
          <a:p>
            <a:pPr marL="273050" indent="0">
              <a:lnSpc>
                <a:spcPct val="12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p = &amp;d; 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 = address of d */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914400" y="5496580"/>
            <a:ext cx="5621543" cy="599420"/>
            <a:chOff x="990600" y="5801380"/>
            <a:chExt cx="5621543" cy="599420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5801380"/>
              <a:ext cx="1828800" cy="5994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800" b="1" dirty="0" smtClean="0">
                  <a:latin typeface="Consolas" pitchFamily="49" charset="0"/>
                  <a:cs typeface="Consolas" pitchFamily="49" charset="0"/>
                </a:rPr>
                <a:t>p = &amp;d</a:t>
              </a:r>
              <a:endParaRPr lang="en-US" sz="2800" b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00600" y="5801380"/>
              <a:ext cx="1811543" cy="59942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800" b="1" dirty="0" smtClean="0">
                  <a:latin typeface="Consolas" pitchFamily="49" charset="0"/>
                  <a:cs typeface="Consolas" pitchFamily="49" charset="0"/>
                </a:rPr>
                <a:t>d = 13.5</a:t>
              </a:r>
              <a:endParaRPr lang="en-US" sz="2800" b="1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667000" y="6101090"/>
              <a:ext cx="21336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0237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153400" cy="868362"/>
          </a:xfrm>
        </p:spPr>
        <p:txBody>
          <a:bodyPr/>
          <a:lstStyle/>
          <a:p>
            <a:r>
              <a:rPr lang="en-US" dirty="0" smtClean="0"/>
              <a:t>Indirect Reference (De-Reference)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382000" cy="5178552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dirty="0" smtClean="0"/>
              <a:t>We can access and modify a variable:</a:t>
            </a:r>
          </a:p>
          <a:p>
            <a:pPr marL="360363" indent="-360363">
              <a:lnSpc>
                <a:spcPct val="130000"/>
              </a:lnSpc>
              <a:buSzPct val="100000"/>
              <a:buFont typeface="+mj-lt"/>
              <a:buAutoNum type="arabicPeriod"/>
            </a:pPr>
            <a:r>
              <a:rPr lang="en-US" dirty="0" smtClean="0"/>
              <a:t>Either directly using the variable name</a:t>
            </a:r>
          </a:p>
          <a:p>
            <a:pPr marL="360363" indent="-360363">
              <a:lnSpc>
                <a:spcPct val="130000"/>
              </a:lnSpc>
              <a:buSzPct val="100000"/>
              <a:buFont typeface="+mj-lt"/>
              <a:buAutoNum type="arabicPeriod"/>
            </a:pPr>
            <a:r>
              <a:rPr lang="en-US" dirty="0" smtClean="0"/>
              <a:t>Or indirectly, using a pointer to the variable</a:t>
            </a:r>
          </a:p>
          <a:p>
            <a:pPr>
              <a:lnSpc>
                <a:spcPct val="13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Example:</a:t>
            </a: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d = 13.5;</a:t>
            </a:r>
            <a:endParaRPr lang="en-US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double *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= &amp;d;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 = address of d </a:t>
            </a:r>
            <a:r>
              <a:rPr lang="en-US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*/</a:t>
            </a: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*p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-5.3;     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d = -5.3 */</a:t>
            </a:r>
            <a:endParaRPr lang="en-US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 marL="273050" indent="0">
              <a:lnSpc>
                <a:spcPct val="130000"/>
              </a:lnSpc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("%.2f", d);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-5.30 */</a:t>
            </a:r>
            <a:endParaRPr lang="en-US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467600" cy="868362"/>
          </a:xfrm>
        </p:spPr>
        <p:txBody>
          <a:bodyPr/>
          <a:lstStyle/>
          <a:p>
            <a:r>
              <a:rPr lang="en-US" dirty="0" smtClean="0"/>
              <a:t>Triple Use of * (Asterisk)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05800" cy="5410200"/>
          </a:xfrm>
        </p:spPr>
        <p:txBody>
          <a:bodyPr>
            <a:normAutofit/>
          </a:bodyPr>
          <a:lstStyle/>
          <a:p>
            <a:pPr marL="444500" indent="-44450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US" dirty="0" smtClean="0"/>
              <a:t>As a </a:t>
            </a:r>
            <a:r>
              <a:rPr lang="en-US" dirty="0" smtClean="0">
                <a:solidFill>
                  <a:srgbClr val="FF0000"/>
                </a:solidFill>
              </a:rPr>
              <a:t>multiplication operator:</a:t>
            </a:r>
          </a:p>
          <a:p>
            <a:pPr marL="444500" indent="0">
              <a:lnSpc>
                <a:spcPct val="120000"/>
              </a:lnSpc>
              <a:buSzPct val="100000"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z  = x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y ;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z = x times y */</a:t>
            </a:r>
          </a:p>
          <a:p>
            <a:pPr marL="444500" indent="-444500">
              <a:lnSpc>
                <a:spcPct val="120000"/>
              </a:lnSpc>
              <a:buSzPct val="100000"/>
              <a:buFont typeface="+mj-lt"/>
              <a:buAutoNum type="arabicPeriod" startAt="2"/>
            </a:pPr>
            <a:r>
              <a:rPr lang="en-US" dirty="0" smtClean="0"/>
              <a:t>To declare </a:t>
            </a:r>
            <a:r>
              <a:rPr lang="en-US" dirty="0" smtClean="0">
                <a:solidFill>
                  <a:srgbClr val="FF0000"/>
                </a:solidFill>
              </a:rPr>
              <a:t>pointer variables:</a:t>
            </a:r>
          </a:p>
          <a:p>
            <a:pPr marL="444500" indent="0">
              <a:lnSpc>
                <a:spcPct val="120000"/>
              </a:lnSpc>
              <a:buSzPct val="100000"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ch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  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is a character */</a:t>
            </a:r>
          </a:p>
          <a:p>
            <a:pPr marL="444500" indent="0">
              <a:lnSpc>
                <a:spcPct val="120000"/>
              </a:lnSpc>
              <a:buSzPct val="100000"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  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 is pointer to char */</a:t>
            </a:r>
          </a:p>
          <a:p>
            <a:pPr marL="444500" indent="-444500">
              <a:lnSpc>
                <a:spcPct val="120000"/>
              </a:lnSpc>
              <a:buSzPct val="100000"/>
              <a:buFont typeface="+mj-lt"/>
              <a:buAutoNum type="arabicPeriod" startAt="3"/>
            </a:pPr>
            <a:r>
              <a:rPr lang="en-US" dirty="0" smtClean="0"/>
              <a:t>As an </a:t>
            </a:r>
            <a:r>
              <a:rPr lang="en-US" dirty="0" smtClean="0">
                <a:solidFill>
                  <a:srgbClr val="FF0000"/>
                </a:solidFill>
              </a:rPr>
              <a:t>indirection operator:</a:t>
            </a:r>
          </a:p>
          <a:p>
            <a:pPr marL="444500" indent="0">
              <a:lnSpc>
                <a:spcPct val="120000"/>
              </a:lnSpc>
              <a:buSzPct val="100000"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p = &amp;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ch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 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 = address of </a:t>
            </a:r>
            <a:r>
              <a:rPr lang="en-US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444500" indent="0">
              <a:lnSpc>
                <a:spcPct val="120000"/>
              </a:lnSpc>
              <a:buSzPct val="100000"/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= 'A';   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= 'A' */</a:t>
            </a:r>
          </a:p>
          <a:p>
            <a:pPr marL="444500" indent="0">
              <a:lnSpc>
                <a:spcPct val="120000"/>
              </a:lnSpc>
              <a:buSzPct val="100000"/>
              <a:buNone/>
            </a:pP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+ 1; 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b="1" i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</a:t>
            </a:r>
            <a:r>
              <a:rPr lang="en-US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= 'A' + 1 = 'B' */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620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7010400" cy="5638800"/>
          </a:xfrm>
        </p:spPr>
        <p:txBody>
          <a:bodyPr>
            <a:no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main(void)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{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double d = 13.5; 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double *p; 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 is a pointer to double */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i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p = &amp;d;    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p = address of d */</a:t>
            </a:r>
            <a:endParaRPr lang="en-US" sz="1800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("Value of  d = %.2f\n", d);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("Value of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&amp;d 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= %d\n",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&amp;d);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("Value of  p = %d\n", p);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("Value of *p = %.2f\n", *p);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("Value of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&amp;p 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%d\n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",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&amp;p);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 *p = -5.3;  </a:t>
            </a:r>
            <a:r>
              <a:rPr lang="en-US" sz="1800" b="1" i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/* d = -5.3 */</a:t>
            </a:r>
            <a:endParaRPr lang="en-US" sz="1800" b="1" i="1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("Value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of  d 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= %.2f\n",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d);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return 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0;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 descr="C:\Users\mudawar\Documents\+ICS 103\103 Figures\Picture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30"/>
          <a:stretch/>
        </p:blipFill>
        <p:spPr bwMode="auto">
          <a:xfrm>
            <a:off x="4903930" y="3817734"/>
            <a:ext cx="4163870" cy="265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Group 21"/>
          <p:cNvGrpSpPr/>
          <p:nvPr/>
        </p:nvGrpSpPr>
        <p:grpSpPr>
          <a:xfrm>
            <a:off x="3581401" y="609600"/>
            <a:ext cx="5029198" cy="1107986"/>
            <a:chOff x="3581401" y="609600"/>
            <a:chExt cx="5029198" cy="1107986"/>
          </a:xfrm>
        </p:grpSpPr>
        <p:grpSp>
          <p:nvGrpSpPr>
            <p:cNvPr id="12" name="Group 11"/>
            <p:cNvGrpSpPr/>
            <p:nvPr/>
          </p:nvGrpSpPr>
          <p:grpSpPr>
            <a:xfrm>
              <a:off x="6781800" y="609600"/>
              <a:ext cx="1828799" cy="1107986"/>
              <a:chOff x="6781800" y="609600"/>
              <a:chExt cx="1828799" cy="1107986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6781800" y="1118166"/>
                <a:ext cx="1828799" cy="59942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</p:spPr>
            <p:txBody>
              <a:bodyPr wrap="none" rtlCol="0" anchor="ctr" anchorCtr="0">
                <a:noAutofit/>
              </a:bodyPr>
              <a:lstStyle/>
              <a:p>
                <a:pPr algn="ctr"/>
                <a:r>
                  <a:rPr lang="en-US" sz="2400" b="1" dirty="0" smtClean="0">
                    <a:latin typeface="Consolas" pitchFamily="49" charset="0"/>
                    <a:cs typeface="Consolas" pitchFamily="49" charset="0"/>
                  </a:rPr>
                  <a:t>d = 13.5</a:t>
                </a:r>
                <a:endParaRPr lang="en-US" sz="2400" b="1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781800" y="609600"/>
                <a:ext cx="1828799" cy="5206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 anchor="ctr" anchorCtr="0">
                <a:noAutofit/>
              </a:bodyPr>
              <a:lstStyle/>
              <a:p>
                <a:pPr algn="ctr"/>
                <a:r>
                  <a:rPr lang="en-US" sz="2400" b="1" dirty="0" smtClean="0">
                    <a:latin typeface="Consolas" pitchFamily="49" charset="0"/>
                    <a:cs typeface="Consolas" pitchFamily="49" charset="0"/>
                  </a:rPr>
                  <a:t>&amp;d:2293320</a:t>
                </a:r>
                <a:endParaRPr lang="en-US" sz="2400" b="1" dirty="0"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3581401" y="609600"/>
              <a:ext cx="3200399" cy="1107986"/>
              <a:chOff x="3581401" y="609600"/>
              <a:chExt cx="3200399" cy="1107986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3581401" y="609600"/>
                <a:ext cx="1828799" cy="1107986"/>
                <a:chOff x="6781800" y="609600"/>
                <a:chExt cx="1828799" cy="1107986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6781800" y="1118166"/>
                  <a:ext cx="1828799" cy="59942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txBody>
                <a:bodyPr wrap="none" rtlCol="0" anchor="ctr" anchorCtr="0">
                  <a:noAutofit/>
                </a:bodyPr>
                <a:lstStyle/>
                <a:p>
                  <a:pPr algn="ctr"/>
                  <a:r>
                    <a:rPr lang="en-US" sz="2400" b="1" dirty="0" smtClean="0">
                      <a:latin typeface="Consolas" pitchFamily="49" charset="0"/>
                      <a:cs typeface="Consolas" pitchFamily="49" charset="0"/>
                    </a:rPr>
                    <a:t>p=2293320</a:t>
                  </a:r>
                  <a:endParaRPr lang="en-US" sz="2400" b="1" dirty="0"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781800" y="609600"/>
                  <a:ext cx="1828799" cy="520600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 anchor="ctr" anchorCtr="0">
                  <a:noAutofit/>
                </a:bodyPr>
                <a:lstStyle/>
                <a:p>
                  <a:pPr algn="ctr"/>
                  <a:r>
                    <a:rPr lang="en-US" sz="2400" b="1" dirty="0" smtClean="0">
                      <a:latin typeface="Consolas" pitchFamily="49" charset="0"/>
                      <a:cs typeface="Consolas" pitchFamily="49" charset="0"/>
                    </a:rPr>
                    <a:t>&amp;p:2293312</a:t>
                  </a:r>
                  <a:endParaRPr lang="en-US" sz="2400" b="1" dirty="0">
                    <a:latin typeface="Consolas" pitchFamily="49" charset="0"/>
                    <a:cs typeface="Consolas" pitchFamily="49" charset="0"/>
                  </a:endParaRPr>
                </a:p>
              </p:txBody>
            </p:sp>
          </p:grpSp>
          <p:cxnSp>
            <p:nvCxnSpPr>
              <p:cNvPr id="11" name="Straight Arrow Connector 10"/>
              <p:cNvCxnSpPr/>
              <p:nvPr/>
            </p:nvCxnSpPr>
            <p:spPr>
              <a:xfrm>
                <a:off x="5410200" y="1417876"/>
                <a:ext cx="13716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1420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014"/>
            <a:ext cx="2667000" cy="1488986"/>
          </a:xfrm>
        </p:spPr>
        <p:txBody>
          <a:bodyPr>
            <a:normAutofit/>
          </a:bodyPr>
          <a:lstStyle/>
          <a:p>
            <a:r>
              <a:rPr lang="en-US" dirty="0" smtClean="0"/>
              <a:t>Pointer</a:t>
            </a:r>
            <a:br>
              <a:rPr lang="en-US" dirty="0" smtClean="0"/>
            </a:b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382000" cy="4949952"/>
          </a:xfrm>
        </p:spPr>
        <p:txBody>
          <a:bodyPr/>
          <a:lstStyle/>
          <a:p>
            <a:pPr marL="357188" indent="-357188"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Using a pointer variable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</a:t>
            </a:r>
            <a:r>
              <a:rPr lang="en-US" dirty="0" smtClean="0"/>
              <a:t>, one can access:</a:t>
            </a:r>
            <a:endParaRPr lang="en-US" dirty="0"/>
          </a:p>
          <a:p>
            <a:pPr marL="357188" indent="-357188">
              <a:lnSpc>
                <a:spcPct val="120000"/>
              </a:lnSpc>
              <a:spcBef>
                <a:spcPts val="1000"/>
              </a:spcBef>
              <a:buSzPct val="100000"/>
              <a:buFont typeface="+mj-lt"/>
              <a:buAutoNum type="arabicPeriod"/>
            </a:pPr>
            <a:r>
              <a:rPr lang="en-US" dirty="0"/>
              <a:t>Its </a:t>
            </a:r>
            <a:r>
              <a:rPr lang="en-US" b="1" dirty="0">
                <a:solidFill>
                  <a:srgbClr val="FF0000"/>
                </a:solidFill>
              </a:rPr>
              <a:t>direct </a:t>
            </a:r>
            <a:r>
              <a:rPr lang="en-US" b="1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:</a:t>
            </a:r>
            <a:r>
              <a:rPr lang="en-US" b="1" dirty="0" smtClean="0"/>
              <a:t> </a:t>
            </a:r>
            <a:r>
              <a:rPr lang="en-US" dirty="0" smtClean="0"/>
              <a:t>the value of pointer variable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In the example</a:t>
            </a:r>
            <a:r>
              <a:rPr lang="en-US" dirty="0"/>
              <a:t>, </a:t>
            </a:r>
            <a:r>
              <a:rPr lang="en-US" dirty="0" smtClean="0"/>
              <a:t>the value of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2293320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It is the </a:t>
            </a:r>
            <a:r>
              <a:rPr lang="en-US" b="1" dirty="0" smtClean="0">
                <a:solidFill>
                  <a:srgbClr val="FF0000"/>
                </a:solidFill>
              </a:rPr>
              <a:t>address</a:t>
            </a:r>
            <a:r>
              <a:rPr lang="en-US" dirty="0" smtClean="0"/>
              <a:t> of variable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 (&amp;d is 2293320)</a:t>
            </a:r>
            <a:endParaRPr lang="en-US" dirty="0"/>
          </a:p>
          <a:p>
            <a:pPr marL="357188" indent="-357188">
              <a:lnSpc>
                <a:spcPct val="120000"/>
              </a:lnSpc>
              <a:spcBef>
                <a:spcPts val="1000"/>
              </a:spcBef>
              <a:buSzPct val="100000"/>
              <a:buFont typeface="+mj-lt"/>
              <a:buAutoNum type="arabicPeriod"/>
            </a:pPr>
            <a:r>
              <a:rPr lang="en-US" dirty="0"/>
              <a:t>Its </a:t>
            </a:r>
            <a:r>
              <a:rPr lang="en-US" b="1" dirty="0">
                <a:solidFill>
                  <a:srgbClr val="FF0000"/>
                </a:solidFill>
              </a:rPr>
              <a:t>indirect </a:t>
            </a:r>
            <a:r>
              <a:rPr lang="en-US" b="1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: using </a:t>
            </a:r>
            <a:r>
              <a:rPr lang="en-US" dirty="0"/>
              <a:t>the indirection </a:t>
            </a:r>
            <a:r>
              <a:rPr lang="en-US" dirty="0" smtClean="0"/>
              <a:t>operator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dirty="0" smtClean="0"/>
              <a:t> 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In the example,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*p</a:t>
            </a:r>
            <a:r>
              <a:rPr lang="en-US" dirty="0" smtClean="0"/>
              <a:t> is the value of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dirty="0" smtClean="0"/>
              <a:t>, which is </a:t>
            </a:r>
            <a:r>
              <a:rPr lang="en-US" b="1" dirty="0" smtClean="0">
                <a:solidFill>
                  <a:srgbClr val="FF0000"/>
                </a:solidFill>
              </a:rPr>
              <a:t>13.5</a:t>
            </a:r>
            <a:endParaRPr lang="en-US" dirty="0" smtClean="0"/>
          </a:p>
          <a:p>
            <a:pPr marL="357188" indent="-357188">
              <a:lnSpc>
                <a:spcPct val="120000"/>
              </a:lnSpc>
              <a:spcBef>
                <a:spcPts val="10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Its </a:t>
            </a:r>
            <a:r>
              <a:rPr lang="en-US" b="1" dirty="0" smtClean="0">
                <a:solidFill>
                  <a:srgbClr val="FF0000"/>
                </a:solidFill>
              </a:rPr>
              <a:t>address value</a:t>
            </a:r>
            <a:r>
              <a:rPr lang="en-US" dirty="0"/>
              <a:t>:</a:t>
            </a:r>
            <a:r>
              <a:rPr lang="en-US" dirty="0" smtClean="0"/>
              <a:t> using the address operator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&amp;</a:t>
            </a:r>
            <a:endParaRPr lang="en-US" dirty="0" smtClean="0"/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In the example,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&amp;p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2293312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3733801" y="228600"/>
            <a:ext cx="4495799" cy="1107986"/>
            <a:chOff x="2438399" y="1101814"/>
            <a:chExt cx="4495799" cy="1107986"/>
          </a:xfrm>
        </p:grpSpPr>
        <p:grpSp>
          <p:nvGrpSpPr>
            <p:cNvPr id="5" name="Group 4"/>
            <p:cNvGrpSpPr/>
            <p:nvPr/>
          </p:nvGrpSpPr>
          <p:grpSpPr>
            <a:xfrm>
              <a:off x="5105399" y="1101814"/>
              <a:ext cx="1828799" cy="1107986"/>
              <a:chOff x="6781800" y="609600"/>
              <a:chExt cx="1828799" cy="1107986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6781800" y="1118166"/>
                <a:ext cx="1828799" cy="59942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</p:spPr>
            <p:txBody>
              <a:bodyPr wrap="none" rtlCol="0" anchor="ctr" anchorCtr="0">
                <a:noAutofit/>
              </a:bodyPr>
              <a:lstStyle/>
              <a:p>
                <a:pPr algn="ctr"/>
                <a:r>
                  <a:rPr lang="en-US" sz="2400" b="1" dirty="0" smtClean="0">
                    <a:latin typeface="Consolas" pitchFamily="49" charset="0"/>
                    <a:cs typeface="Consolas" pitchFamily="49" charset="0"/>
                  </a:rPr>
                  <a:t>d = 13.5</a:t>
                </a:r>
                <a:endParaRPr lang="en-US" sz="2400" b="1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781800" y="609600"/>
                <a:ext cx="1828799" cy="5206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 anchor="ctr" anchorCtr="0">
                <a:noAutofit/>
              </a:bodyPr>
              <a:lstStyle/>
              <a:p>
                <a:pPr algn="ctr"/>
                <a:r>
                  <a:rPr lang="en-US" sz="2400" b="1" dirty="0" smtClean="0">
                    <a:latin typeface="Consolas" pitchFamily="49" charset="0"/>
                    <a:cs typeface="Consolas" pitchFamily="49" charset="0"/>
                  </a:rPr>
                  <a:t>&amp;d:2293320</a:t>
                </a:r>
                <a:endParaRPr lang="en-US" sz="2400" b="1" dirty="0"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438399" y="1101814"/>
              <a:ext cx="2667000" cy="1107986"/>
              <a:chOff x="4114800" y="609600"/>
              <a:chExt cx="2667000" cy="1107986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4114800" y="609600"/>
                <a:ext cx="1828799" cy="1107986"/>
                <a:chOff x="7315199" y="609600"/>
                <a:chExt cx="1828799" cy="1107986"/>
              </a:xfrm>
            </p:grpSpPr>
            <p:sp>
              <p:nvSpPr>
                <p:cNvPr id="11" name="TextBox 10"/>
                <p:cNvSpPr txBox="1"/>
                <p:nvPr/>
              </p:nvSpPr>
              <p:spPr>
                <a:xfrm>
                  <a:off x="7315199" y="1118166"/>
                  <a:ext cx="1828799" cy="59942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txBody>
                <a:bodyPr wrap="none" rtlCol="0" anchor="ctr" anchorCtr="0">
                  <a:noAutofit/>
                </a:bodyPr>
                <a:lstStyle/>
                <a:p>
                  <a:pPr algn="ctr"/>
                  <a:r>
                    <a:rPr lang="en-US" sz="2400" b="1" dirty="0" smtClean="0">
                      <a:latin typeface="Consolas" pitchFamily="49" charset="0"/>
                      <a:cs typeface="Consolas" pitchFamily="49" charset="0"/>
                    </a:rPr>
                    <a:t>p=2293320</a:t>
                  </a:r>
                  <a:endParaRPr lang="en-US" sz="2400" b="1" dirty="0"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7315199" y="609600"/>
                  <a:ext cx="1828799" cy="520600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 anchor="ctr" anchorCtr="0">
                  <a:noAutofit/>
                </a:bodyPr>
                <a:lstStyle/>
                <a:p>
                  <a:pPr algn="ctr"/>
                  <a:r>
                    <a:rPr lang="en-US" sz="2400" b="1" dirty="0" smtClean="0">
                      <a:latin typeface="Consolas" pitchFamily="49" charset="0"/>
                      <a:cs typeface="Consolas" pitchFamily="49" charset="0"/>
                    </a:rPr>
                    <a:t>&amp;p:2293312</a:t>
                  </a:r>
                  <a:endParaRPr lang="en-US" sz="2400" b="1" dirty="0">
                    <a:latin typeface="Consolas" pitchFamily="49" charset="0"/>
                    <a:cs typeface="Consolas" pitchFamily="49" charset="0"/>
                  </a:endParaRPr>
                </a:p>
              </p:txBody>
            </p:sp>
          </p:grpSp>
          <p:cxnSp>
            <p:nvCxnSpPr>
              <p:cNvPr id="10" name="Straight Arrow Connector 9"/>
              <p:cNvCxnSpPr/>
              <p:nvPr/>
            </p:nvCxnSpPr>
            <p:spPr>
              <a:xfrm>
                <a:off x="5943599" y="1417876"/>
                <a:ext cx="838201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5435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143000"/>
            <a:ext cx="7086600" cy="51816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Pointer Variables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Address Operator and Indirect Reference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Functions with Output Parameters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Multiple Calls to a Function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Scope of Names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File Input and Output</a:t>
            </a:r>
          </a:p>
          <a:p>
            <a:pPr marL="360363" indent="-360363">
              <a:lnSpc>
                <a:spcPct val="150000"/>
              </a:lnSpc>
              <a:spcBef>
                <a:spcPts val="500"/>
              </a:spcBef>
            </a:pPr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84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25648</TotalTime>
  <Words>2343</Words>
  <Application>Microsoft Office PowerPoint</Application>
  <PresentationFormat>On-screen Show (4:3)</PresentationFormat>
  <Paragraphs>387</Paragraphs>
  <Slides>34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Oriel</vt:lpstr>
      <vt:lpstr>PowerPoint Presentation</vt:lpstr>
      <vt:lpstr>Outline</vt:lpstr>
      <vt:lpstr>Pointer Variable</vt:lpstr>
      <vt:lpstr>Address Operator</vt:lpstr>
      <vt:lpstr>Indirect Reference (De-Reference)</vt:lpstr>
      <vt:lpstr>Triple Use of * (Asterisk)</vt:lpstr>
      <vt:lpstr>Example</vt:lpstr>
      <vt:lpstr>Pointer Summary</vt:lpstr>
      <vt:lpstr>Next . . .</vt:lpstr>
      <vt:lpstr>Functions with Output Parameters</vt:lpstr>
      <vt:lpstr>Example: Function separate </vt:lpstr>
      <vt:lpstr>PowerPoint Presentation</vt:lpstr>
      <vt:lpstr>Calling the Function separate</vt:lpstr>
      <vt:lpstr>Parameter Passing for Function separate</vt:lpstr>
      <vt:lpstr>Example 2: Function order </vt:lpstr>
      <vt:lpstr>Multiple Calls to a Function</vt:lpstr>
      <vt:lpstr>Tracing Program: Sort 3 Numbers</vt:lpstr>
      <vt:lpstr>TRACE: order(&amp;num1,&amp;num3);</vt:lpstr>
      <vt:lpstr>Scope of a Name</vt:lpstr>
      <vt:lpstr>PowerPoint Presentation</vt:lpstr>
      <vt:lpstr>Next . . .</vt:lpstr>
      <vt:lpstr>Why Data Files?</vt:lpstr>
      <vt:lpstr>Using Data Files</vt:lpstr>
      <vt:lpstr>Declaring FILE Pointer Variables</vt:lpstr>
      <vt:lpstr>Opening Data Files for Input/Output</vt:lpstr>
      <vt:lpstr>Handling File NOT Found Error</vt:lpstr>
      <vt:lpstr>Creating a File for Writing</vt:lpstr>
      <vt:lpstr>Input from &amp; Output to Data Files</vt:lpstr>
      <vt:lpstr>Closing Input and Output Files</vt:lpstr>
      <vt:lpstr>Example Program of File Input &amp; Output</vt:lpstr>
      <vt:lpstr>Sample Run</vt:lpstr>
      <vt:lpstr>End-Of-File Controlled Loops</vt:lpstr>
      <vt:lpstr>PowerPoint Presentation</vt:lpstr>
      <vt:lpstr>Common Programming Errors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and Loop Statements</dc:title>
  <dc:creator>Muhamed F. Mudawar</dc:creator>
  <cp:lastModifiedBy>mudawar</cp:lastModifiedBy>
  <cp:revision>749</cp:revision>
  <dcterms:created xsi:type="dcterms:W3CDTF">2006-12-07T16:06:22Z</dcterms:created>
  <dcterms:modified xsi:type="dcterms:W3CDTF">2014-04-07T07:50:46Z</dcterms:modified>
</cp:coreProperties>
</file>