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9" r:id="rId3"/>
    <p:sldId id="365" r:id="rId4"/>
    <p:sldId id="366" r:id="rId5"/>
    <p:sldId id="279" r:id="rId6"/>
    <p:sldId id="367" r:id="rId7"/>
    <p:sldId id="369" r:id="rId8"/>
    <p:sldId id="338" r:id="rId9"/>
    <p:sldId id="337" r:id="rId10"/>
    <p:sldId id="370" r:id="rId11"/>
    <p:sldId id="341" r:id="rId12"/>
    <p:sldId id="342" r:id="rId13"/>
    <p:sldId id="343" r:id="rId14"/>
    <p:sldId id="362" r:id="rId15"/>
    <p:sldId id="363" r:id="rId16"/>
    <p:sldId id="346" r:id="rId17"/>
    <p:sldId id="364" r:id="rId18"/>
    <p:sldId id="291" r:id="rId19"/>
    <p:sldId id="293" r:id="rId20"/>
    <p:sldId id="294" r:id="rId21"/>
    <p:sldId id="371" r:id="rId22"/>
    <p:sldId id="350" r:id="rId23"/>
    <p:sldId id="349" r:id="rId24"/>
    <p:sldId id="351" r:id="rId25"/>
    <p:sldId id="348" r:id="rId26"/>
    <p:sldId id="352" r:id="rId27"/>
    <p:sldId id="353" r:id="rId28"/>
    <p:sldId id="356" r:id="rId29"/>
    <p:sldId id="355" r:id="rId30"/>
    <p:sldId id="354" r:id="rId31"/>
    <p:sldId id="357" r:id="rId32"/>
    <p:sldId id="295" r:id="rId33"/>
    <p:sldId id="358" r:id="rId34"/>
  </p:sldIdLst>
  <p:sldSz cx="9906000" cy="6858000" type="A4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0" autoAdjust="0"/>
  </p:normalViewPr>
  <p:slideViewPr>
    <p:cSldViewPr>
      <p:cViewPr>
        <p:scale>
          <a:sx n="100" d="100"/>
          <a:sy n="100" d="100"/>
        </p:scale>
        <p:origin x="-346" y="-17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444C24-1A28-42BF-B591-5829321AB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ACFF9F9-8C4B-4407-9933-87E268827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38005-41D3-4CEF-ABC6-24F1D4FB6569}" type="slidenum">
              <a:rPr lang="en-US"/>
              <a:pPr/>
              <a:t>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27044-FB8F-4DCD-B71A-800D672476FE}" type="slidenum">
              <a:rPr lang="en-US"/>
              <a:pPr/>
              <a:t>21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5F0D9-0395-4991-B86F-8948B693C2A1}" type="slidenum">
              <a:rPr lang="en-US"/>
              <a:pPr/>
              <a:t>22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C8F8-0E9F-4994-BC8A-93B000744213}" type="slidenum">
              <a:rPr lang="en-US"/>
              <a:pPr/>
              <a:t>28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79828-0D26-4759-BD76-1ADF06D7148C}" type="slidenum">
              <a:rPr lang="en-US"/>
              <a:pPr/>
              <a:t>31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8AD44-A2F4-4255-9880-81A7B64188F6}" type="slidenum">
              <a:rPr lang="en-US"/>
              <a:pPr/>
              <a:t>32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9665C-0EEB-47AD-90FC-2163519835A4}" type="slidenum">
              <a:rPr lang="en-US"/>
              <a:pPr/>
              <a:t>33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27044-FB8F-4DCD-B71A-800D672476FE}" type="slidenum">
              <a:rPr lang="en-US"/>
              <a:pPr/>
              <a:t>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956A3-6AD4-4D6A-9622-F47C1E5CE174}" type="slidenum">
              <a:rPr lang="en-US"/>
              <a:pPr/>
              <a:t>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92E85-6C7A-4A7F-9476-C628FEEB05C5}" type="slidenum">
              <a:rPr lang="en-US"/>
              <a:pPr/>
              <a:t>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27044-FB8F-4DCD-B71A-800D672476FE}" type="slidenum">
              <a:rPr lang="en-US"/>
              <a:pPr/>
              <a:t>10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01E8-2832-4C86-BE71-FF3A6010B287}" type="slidenum">
              <a:rPr lang="en-US"/>
              <a:pPr/>
              <a:t>16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83418-29C0-40CD-92C3-7C71FAE311C5}" type="slidenum">
              <a:rPr lang="en-US"/>
              <a:pPr/>
              <a:t>18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F13BC-BB71-49C2-8433-70DB48DC5349}" type="slidenum">
              <a:rPr lang="en-US"/>
              <a:pPr/>
              <a:t>19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2B0B2-559C-4100-8A64-92B05288BCBF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76500" y="1143000"/>
            <a:ext cx="6686550" cy="1894362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76500" y="3022122"/>
            <a:ext cx="6686550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29-Oct-17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8FE215-8876-4708-B97B-E3AB79CEB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7106-1973-4AE2-BE3F-6870C0AF1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29-Oct-17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60E0-86A8-41BA-BFC0-A2D810264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29-Oct-17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C73575-CA9B-460E-821E-2267D3F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29-Oct-17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3E8C-3A80-480A-9D92-D0389F682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29-Oct-17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FF9CB0-B686-45AF-BF9C-BB149AA5F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D7FDE6-DC96-4876-804D-64CA306F8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 cap="small" baseline="0">
          <a:solidFill>
            <a:srgbClr val="002060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81200" y="304800"/>
            <a:ext cx="759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Calibri" pitchFamily="34" charset="0"/>
              </a:rPr>
              <a:t>ICS103: 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</a:rPr>
              <a:t>Programming in </a:t>
            </a:r>
            <a:r>
              <a:rPr lang="en-US" sz="4800" b="1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48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Top-Down 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Design with Functions</a:t>
            </a:r>
          </a:p>
        </p:txBody>
      </p:sp>
      <p:pic>
        <p:nvPicPr>
          <p:cNvPr id="161794" name="Picture 2" descr="C:\Users\mudawar\Documents\+ICS 103\103 Slides\KFUPM_logo_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2895601"/>
            <a:ext cx="305435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1" y="6019800"/>
            <a:ext cx="3567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Muhamed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F.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</a:rPr>
              <a:t>Mudawar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7850" y="1219200"/>
            <a:ext cx="8255000" cy="5334000"/>
          </a:xfrm>
        </p:spPr>
        <p:txBody>
          <a:bodyPr>
            <a:noAutofit/>
          </a:bodyPr>
          <a:lstStyle/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Introduction to Functions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Library Functions </a:t>
            </a:r>
            <a:r>
              <a:rPr lang="en-US" dirty="0"/>
              <a:t>and Code </a:t>
            </a:r>
            <a:r>
              <a:rPr lang="en-US" dirty="0" smtClean="0"/>
              <a:t>Reuse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>
                <a:solidFill>
                  <a:srgbClr val="FF0000"/>
                </a:solidFill>
              </a:rPr>
              <a:t>Top-Down Design and Structure </a:t>
            </a:r>
            <a:r>
              <a:rPr lang="en-US" b="1" dirty="0" smtClean="0">
                <a:solidFill>
                  <a:srgbClr val="FF0000"/>
                </a:solidFill>
              </a:rPr>
              <a:t>Charts</a:t>
            </a:r>
            <a:endParaRPr lang="en-US" b="1" dirty="0" smtClean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Functions without Arguments or Results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Function Prototypes, Definitions, and Function Calls</a:t>
            </a:r>
            <a:endParaRPr lang="en-US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Functions with Input Arguments and a Single Result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Testing </a:t>
            </a:r>
            <a:r>
              <a:rPr lang="en-US" dirty="0" smtClean="0"/>
              <a:t>Functions and Function Data Area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Advantages </a:t>
            </a:r>
            <a:r>
              <a:rPr lang="en-US" dirty="0"/>
              <a:t>of </a:t>
            </a:r>
            <a:r>
              <a:rPr lang="en-US" dirty="0" smtClean="0"/>
              <a:t>Functions and Common Errors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6E3160-5E5F-4B57-9747-A4177137CE3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638"/>
            <a:ext cx="916305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Top-Down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1028700"/>
            <a:ext cx="8915400" cy="55245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Algorithms are often complex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To solve a problem, the programmer must break it into sub-problems at a lower level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This process is called </a:t>
            </a:r>
            <a:r>
              <a:rPr lang="en-US" b="1" dirty="0" smtClean="0">
                <a:solidFill>
                  <a:srgbClr val="FF0000"/>
                </a:solidFill>
              </a:rPr>
              <a:t>top-down design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Examples:</a:t>
            </a:r>
          </a:p>
          <a:p>
            <a:pPr marL="0" indent="0">
              <a:lnSpc>
                <a:spcPct val="130000"/>
              </a:lnSpc>
              <a:buNone/>
              <a:tabLst>
                <a:tab pos="541338" algn="l"/>
              </a:tabLst>
            </a:pPr>
            <a:r>
              <a:rPr lang="en-US" dirty="0" smtClean="0"/>
              <a:t>	Drawing</a:t>
            </a:r>
          </a:p>
          <a:p>
            <a:pPr marL="0" indent="0">
              <a:lnSpc>
                <a:spcPct val="130000"/>
              </a:lnSpc>
              <a:buNone/>
              <a:tabLst>
                <a:tab pos="541338" algn="l"/>
              </a:tabLst>
            </a:pPr>
            <a:r>
              <a:rPr lang="en-US" dirty="0" smtClean="0"/>
              <a:t>	Simple</a:t>
            </a:r>
          </a:p>
          <a:p>
            <a:pPr marL="0" indent="0">
              <a:lnSpc>
                <a:spcPct val="130000"/>
              </a:lnSpc>
              <a:buNone/>
              <a:tabLst>
                <a:tab pos="541338" algn="l"/>
              </a:tabLst>
            </a:pPr>
            <a:r>
              <a:rPr lang="en-US" dirty="0" smtClean="0"/>
              <a:t>	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1794" name="Picture 2" descr="C:\Users\mudawar\Documents\+ICS 103\103 Fig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1" y="3505201"/>
            <a:ext cx="1922727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5" name="Picture 3" descr="C:\Users\mudawar\Documents\+ICS 103\103 Fig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53" y="3505201"/>
            <a:ext cx="1915848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638"/>
            <a:ext cx="916305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Structure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990600"/>
            <a:ext cx="9080500" cy="2286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Structure Charts show the relationship between the original problem and its sub-problems.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The sub-problem (Draw a triangle) can also be refined. It has its own sub-problems at level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fig0310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429000"/>
            <a:ext cx="845311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502650" cy="868362"/>
          </a:xfrm>
        </p:spPr>
        <p:txBody>
          <a:bodyPr/>
          <a:lstStyle/>
          <a:p>
            <a:r>
              <a:rPr lang="en-US" dirty="0" smtClean="0"/>
              <a:t>Functions Without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750" y="1295400"/>
            <a:ext cx="9112250" cy="541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One way to achieve top-down design is to </a:t>
            </a:r>
            <a:r>
              <a:rPr lang="en-US" b="1" dirty="0" smtClean="0">
                <a:solidFill>
                  <a:srgbClr val="FF0000"/>
                </a:solidFill>
              </a:rPr>
              <a:t>define a function</a:t>
            </a:r>
            <a:r>
              <a:rPr lang="en-US" dirty="0" smtClean="0"/>
              <a:t> for each sub-program.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For example, one can define functions to draw a circle, intersecting lines, base line, and a triangle.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draw a circle, call the function:</a:t>
            </a:r>
          </a:p>
          <a:p>
            <a:pPr marL="0" indent="0">
              <a:lnSpc>
                <a:spcPct val="120000"/>
              </a:lnSpc>
              <a:buNone/>
              <a:tabLst>
                <a:tab pos="269875" algn="l"/>
              </a:tabLst>
            </a:pPr>
            <a:r>
              <a:rPr lang="en-US" dirty="0" smtClean="0"/>
              <a:t>	</a:t>
            </a:r>
            <a:r>
              <a:rPr lang="en-US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draw_circle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/*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No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argument, No result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draw a triangle, call the function:</a:t>
            </a:r>
          </a:p>
          <a:p>
            <a:pPr marL="0" indent="0">
              <a:lnSpc>
                <a:spcPct val="120000"/>
              </a:lnSpc>
              <a:buNone/>
              <a:tabLst>
                <a:tab pos="269875" algn="l"/>
              </a:tabLst>
            </a:pPr>
            <a:r>
              <a:rPr lang="en-US" dirty="0" smtClean="0"/>
              <a:t>	</a:t>
            </a:r>
            <a:r>
              <a:rPr lang="en-US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draw_triangle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 /* No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argument, No result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above draw functions </a:t>
            </a:r>
            <a:r>
              <a:rPr lang="en-US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no </a:t>
            </a:r>
            <a:r>
              <a:rPr lang="en-US" b="1" dirty="0" smtClean="0">
                <a:solidFill>
                  <a:srgbClr val="FF0000"/>
                </a:solidFill>
              </a:rPr>
              <a:t>arguments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 r="31939" b="47253"/>
          <a:stretch/>
        </p:blipFill>
        <p:spPr bwMode="auto">
          <a:xfrm>
            <a:off x="273275" y="152400"/>
            <a:ext cx="9137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400" y="152400"/>
            <a:ext cx="3841750" cy="2438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 cap="small" baseline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Functions to Draw a Stick Figure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No Argument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No Result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8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0" r="47041" b="1224"/>
          <a:stretch/>
        </p:blipFill>
        <p:spPr bwMode="auto">
          <a:xfrm>
            <a:off x="330200" y="208578"/>
            <a:ext cx="8420100" cy="654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US" dirty="0"/>
              <a:t>Function Prototypes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650" y="1238250"/>
            <a:ext cx="9163050" cy="5467350"/>
          </a:xfrm>
        </p:spPr>
        <p:txBody>
          <a:bodyPr>
            <a:noAutofit/>
          </a:bodyPr>
          <a:lstStyle/>
          <a:p>
            <a:pPr marL="357188" indent="-357188">
              <a:lnSpc>
                <a:spcPct val="130000"/>
              </a:lnSpc>
              <a:spcBef>
                <a:spcPts val="500"/>
              </a:spcBef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function must be declared before it can be used in a program.</a:t>
            </a:r>
          </a:p>
          <a:p>
            <a:pPr marL="357188" indent="-357188">
              <a:lnSpc>
                <a:spcPct val="130000"/>
              </a:lnSpc>
              <a:spcBef>
                <a:spcPts val="500"/>
              </a:spcBef>
            </a:pPr>
            <a:r>
              <a:rPr lang="en-US" sz="2400" dirty="0"/>
              <a:t>To do this, you can add a </a:t>
            </a:r>
            <a:r>
              <a:rPr lang="en-US" sz="2400" b="1" dirty="0">
                <a:solidFill>
                  <a:srgbClr val="FF0000"/>
                </a:solidFill>
              </a:rPr>
              <a:t>function prototype </a:t>
            </a:r>
            <a:r>
              <a:rPr lang="en-US" sz="2400" dirty="0"/>
              <a:t>before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to tell the compiler what functions you are planning to use.</a:t>
            </a:r>
          </a:p>
          <a:p>
            <a:pPr marL="357188" indent="-357188">
              <a:lnSpc>
                <a:spcPct val="130000"/>
              </a:lnSpc>
              <a:spcBef>
                <a:spcPts val="500"/>
              </a:spcBef>
            </a:pPr>
            <a:r>
              <a:rPr lang="en-US" sz="2400" dirty="0"/>
              <a:t>A function prototype tells the C compiler:</a:t>
            </a:r>
          </a:p>
          <a:p>
            <a:pPr marL="715963" lvl="1" indent="-358775">
              <a:lnSpc>
                <a:spcPct val="13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en-US" sz="2400" dirty="0"/>
              <a:t>The </a:t>
            </a:r>
            <a:r>
              <a:rPr lang="en-US" sz="2400" dirty="0" smtClean="0"/>
              <a:t>result data </a:t>
            </a:r>
            <a:r>
              <a:rPr lang="en-US" sz="2400" dirty="0"/>
              <a:t>type </a:t>
            </a:r>
            <a:r>
              <a:rPr lang="en-US" sz="2400" dirty="0" smtClean="0"/>
              <a:t>that the </a:t>
            </a:r>
            <a:r>
              <a:rPr lang="en-US" sz="2400" dirty="0"/>
              <a:t>function will return</a:t>
            </a:r>
          </a:p>
          <a:p>
            <a:pPr marL="715963" lvl="1" indent="-358775">
              <a:lnSpc>
                <a:spcPct val="13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function name</a:t>
            </a:r>
          </a:p>
          <a:p>
            <a:pPr marL="715963" lvl="1" indent="-358775">
              <a:lnSpc>
                <a:spcPct val="13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en-US" sz="2400" dirty="0"/>
              <a:t>Information about the arguments that the function </a:t>
            </a:r>
            <a:r>
              <a:rPr lang="en-US" sz="2400" dirty="0" smtClean="0"/>
              <a:t>expects</a:t>
            </a:r>
            <a:endParaRPr lang="en-US" sz="2000" dirty="0"/>
          </a:p>
          <a:p>
            <a:pPr marL="357188" indent="-357188">
              <a:lnSpc>
                <a:spcPct val="130000"/>
              </a:lnSpc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Function prototypes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for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draw_circle</a:t>
            </a:r>
            <a:r>
              <a:rPr lang="en-US" sz="2400" dirty="0" smtClean="0"/>
              <a:t> and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7188" indent="-357188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 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draw_circle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(void);</a:t>
            </a:r>
          </a:p>
          <a:p>
            <a:pPr marL="357188" indent="-357188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x); </a:t>
            </a:r>
            <a:endParaRPr lang="en-US" sz="2400" b="1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683E37-1692-4A07-8282-425E38D31BB5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 r="15036" b="1697"/>
          <a:stretch/>
        </p:blipFill>
        <p:spPr bwMode="auto">
          <a:xfrm>
            <a:off x="247650" y="43802"/>
            <a:ext cx="8353263" cy="673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0E8FE215-8876-4708-B97B-E3AB79CEB1B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65750" y="3810000"/>
            <a:ext cx="2971800" cy="2425540"/>
            <a:chOff x="4419600" y="4191000"/>
            <a:chExt cx="2743200" cy="2425540"/>
          </a:xfrm>
        </p:grpSpPr>
        <p:pic>
          <p:nvPicPr>
            <p:cNvPr id="8" name="Picture 3" descr="C:\Users\mudawar\Documents\+ICS 103\103 Figures\Picture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91000"/>
              <a:ext cx="1371600" cy="242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Brace 8"/>
            <p:cNvSpPr/>
            <p:nvPr/>
          </p:nvSpPr>
          <p:spPr>
            <a:xfrm>
              <a:off x="4419600" y="4648200"/>
              <a:ext cx="228600" cy="1676400"/>
            </a:xfrm>
            <a:prstGeom prst="rightBrace">
              <a:avLst>
                <a:gd name="adj1" fmla="val 67464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4840069"/>
              <a:ext cx="990600" cy="13321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</a:rPr>
                <a:t>Draws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</a:rPr>
                <a:t>This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</a:rPr>
                <a:t>Stick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</a:rPr>
                <a:t>Figure</a:t>
              </a:r>
              <a:endParaRPr lang="en-US" sz="2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2400" y="198438"/>
            <a:ext cx="5283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Function Prototypes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49650" y="1143000"/>
            <a:ext cx="3219450" cy="2362200"/>
            <a:chOff x="3276600" y="1143000"/>
            <a:chExt cx="2971800" cy="2362200"/>
          </a:xfrm>
        </p:grpSpPr>
        <p:sp>
          <p:nvSpPr>
            <p:cNvPr id="14" name="Right Brace 13"/>
            <p:cNvSpPr/>
            <p:nvPr/>
          </p:nvSpPr>
          <p:spPr>
            <a:xfrm>
              <a:off x="3429000" y="1828800"/>
              <a:ext cx="228600" cy="1676400"/>
            </a:xfrm>
            <a:prstGeom prst="rightBrace">
              <a:avLst>
                <a:gd name="adj1" fmla="val 67464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3276600" y="1143000"/>
              <a:ext cx="2971800" cy="457200"/>
            </a:xfrm>
            <a:prstGeom prst="wedgeRoundRectCallout">
              <a:avLst>
                <a:gd name="adj1" fmla="val -41429"/>
                <a:gd name="adj2" fmla="val 11933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Before main function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52400"/>
            <a:ext cx="8915400" cy="762000"/>
          </a:xfrm>
        </p:spPr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2750" y="990600"/>
            <a:ext cx="8997950" cy="3200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function </a:t>
            </a:r>
            <a:r>
              <a:rPr lang="en-US" sz="2400" b="1" dirty="0">
                <a:solidFill>
                  <a:srgbClr val="FF0000"/>
                </a:solidFill>
              </a:rPr>
              <a:t>prototype</a:t>
            </a:r>
            <a:r>
              <a:rPr lang="en-US" sz="2400" dirty="0"/>
              <a:t> tells the </a:t>
            </a:r>
            <a:r>
              <a:rPr lang="en-US" sz="2400" dirty="0" smtClean="0"/>
              <a:t>compiler </a:t>
            </a:r>
            <a:r>
              <a:rPr lang="en-US" sz="2400" dirty="0"/>
              <a:t>what arguments the function takes and what it returns, </a:t>
            </a:r>
            <a:r>
              <a:rPr lang="en-US" sz="2400" b="1" dirty="0">
                <a:solidFill>
                  <a:srgbClr val="FF0000"/>
                </a:solidFill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</a:rPr>
              <a:t>NOT </a:t>
            </a:r>
            <a:r>
              <a:rPr lang="en-US" sz="2400" b="1" dirty="0">
                <a:solidFill>
                  <a:srgbClr val="FF0000"/>
                </a:solidFill>
              </a:rPr>
              <a:t>what it </a:t>
            </a:r>
            <a:r>
              <a:rPr lang="en-US" sz="2400" b="1" dirty="0" smtClean="0">
                <a:solidFill>
                  <a:srgbClr val="FF0000"/>
                </a:solidFill>
              </a:rPr>
              <a:t>does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function definition</a:t>
            </a:r>
            <a:r>
              <a:rPr lang="en-US" sz="2400" dirty="0" smtClean="0"/>
              <a:t> tells the compiler </a:t>
            </a:r>
            <a:r>
              <a:rPr lang="en-US" sz="2400" b="1" dirty="0" smtClean="0">
                <a:solidFill>
                  <a:srgbClr val="FF0000"/>
                </a:solidFill>
              </a:rPr>
              <a:t>what the function does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Function </a:t>
            </a:r>
            <a:r>
              <a:rPr lang="en-US" sz="2400" b="1" dirty="0" smtClean="0">
                <a:solidFill>
                  <a:srgbClr val="FF0000"/>
                </a:solidFill>
              </a:rPr>
              <a:t>Header: </a:t>
            </a:r>
            <a:r>
              <a:rPr lang="en-US" dirty="0"/>
              <a:t>S</a:t>
            </a:r>
            <a:r>
              <a:rPr lang="en-US" sz="2400" dirty="0" smtClean="0"/>
              <a:t>ame </a:t>
            </a:r>
            <a:r>
              <a:rPr lang="en-US" sz="2400" dirty="0"/>
              <a:t>as the prototype, except it </a:t>
            </a:r>
            <a:r>
              <a:rPr lang="en-US" sz="2400" dirty="0" smtClean="0"/>
              <a:t>does not end with a semicolon 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Function </a:t>
            </a:r>
            <a:r>
              <a:rPr lang="en-US" sz="2400" b="1" dirty="0" smtClean="0">
                <a:solidFill>
                  <a:srgbClr val="FF0000"/>
                </a:solidFill>
              </a:rPr>
              <a:t>Body:</a:t>
            </a:r>
            <a:r>
              <a:rPr lang="en-US" sz="2400" b="1" dirty="0" smtClean="0"/>
              <a:t> </a:t>
            </a:r>
            <a:r>
              <a:rPr lang="en-US" sz="2400" dirty="0" smtClean="0"/>
              <a:t>enclosed </a:t>
            </a:r>
            <a:r>
              <a:rPr lang="en-US" sz="2400" dirty="0"/>
              <a:t>by </a:t>
            </a:r>
            <a:r>
              <a:rPr lang="en-US" sz="2400" b="1" dirty="0" smtClean="0">
                <a:solidFill>
                  <a:srgbClr val="FF0000"/>
                </a:solidFill>
              </a:rPr>
              <a:t>{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}</a:t>
            </a:r>
            <a:r>
              <a:rPr lang="en-US" sz="2400" dirty="0" smtClean="0"/>
              <a:t> </a:t>
            </a:r>
            <a:r>
              <a:rPr lang="en-US" sz="2400" dirty="0"/>
              <a:t>containing variable declarations and executable </a:t>
            </a:r>
            <a:r>
              <a:rPr lang="en-US" sz="2400" dirty="0" smtClean="0"/>
              <a:t>statements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AF5E4A-1816-4262-B1CA-87153232E945}" type="slidenum">
              <a:rPr lang="en-US"/>
              <a:pPr/>
              <a:t>18</a:t>
            </a:fld>
            <a:endParaRPr lang="en-US"/>
          </a:p>
        </p:txBody>
      </p:sp>
      <p:pic>
        <p:nvPicPr>
          <p:cNvPr id="6" name="Picture 2" descr="fig0312"/>
          <p:cNvPicPr preferRelativeResize="0"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2" r="62917" b="5723"/>
          <a:stretch/>
        </p:blipFill>
        <p:spPr bwMode="auto">
          <a:xfrm>
            <a:off x="1205947" y="4182462"/>
            <a:ext cx="3581953" cy="25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ig0313"/>
          <p:cNvPicPr preferRelativeResize="0"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5" t="5664" r="65733" b="4147"/>
          <a:stretch/>
        </p:blipFill>
        <p:spPr bwMode="auto">
          <a:xfrm>
            <a:off x="5365750" y="4182462"/>
            <a:ext cx="3309755" cy="240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36900" y="4812268"/>
            <a:ext cx="1816100" cy="419690"/>
            <a:chOff x="2514600" y="4812268"/>
            <a:chExt cx="1676400" cy="419690"/>
          </a:xfrm>
        </p:grpSpPr>
        <p:sp>
          <p:nvSpPr>
            <p:cNvPr id="4" name="TextBox 3"/>
            <p:cNvSpPr txBox="1"/>
            <p:nvPr/>
          </p:nvSpPr>
          <p:spPr>
            <a:xfrm>
              <a:off x="2667000" y="4812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No Argument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14600" y="4985468"/>
              <a:ext cx="174929" cy="246490"/>
            </a:xfrm>
            <a:custGeom>
              <a:avLst/>
              <a:gdLst>
                <a:gd name="connsiteX0" fmla="*/ 174929 w 174929"/>
                <a:gd name="connsiteY0" fmla="*/ 0 h 246490"/>
                <a:gd name="connsiteX1" fmla="*/ 0 w 174929"/>
                <a:gd name="connsiteY1" fmla="*/ 0 h 246490"/>
                <a:gd name="connsiteX2" fmla="*/ 0 w 174929"/>
                <a:gd name="connsiteY2" fmla="*/ 246490 h 2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929" h="246490">
                  <a:moveTo>
                    <a:pt x="174929" y="0"/>
                  </a:moveTo>
                  <a:lnTo>
                    <a:pt x="0" y="0"/>
                  </a:lnTo>
                  <a:lnTo>
                    <a:pt x="0" y="24649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967" y="4583669"/>
            <a:ext cx="1106200" cy="544261"/>
            <a:chOff x="189200" y="4583668"/>
            <a:chExt cx="1021108" cy="544261"/>
          </a:xfrm>
        </p:grpSpPr>
        <p:sp>
          <p:nvSpPr>
            <p:cNvPr id="15" name="TextBox 14"/>
            <p:cNvSpPr txBox="1"/>
            <p:nvPr/>
          </p:nvSpPr>
          <p:spPr>
            <a:xfrm>
              <a:off x="189200" y="4583668"/>
              <a:ext cx="1021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No Result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905230" y="4917220"/>
              <a:ext cx="174929" cy="246490"/>
            </a:xfrm>
            <a:custGeom>
              <a:avLst/>
              <a:gdLst>
                <a:gd name="connsiteX0" fmla="*/ 174929 w 174929"/>
                <a:gd name="connsiteY0" fmla="*/ 0 h 246490"/>
                <a:gd name="connsiteX1" fmla="*/ 0 w 174929"/>
                <a:gd name="connsiteY1" fmla="*/ 0 h 246490"/>
                <a:gd name="connsiteX2" fmla="*/ 0 w 174929"/>
                <a:gd name="connsiteY2" fmla="*/ 246490 h 2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929" h="246490">
                  <a:moveTo>
                    <a:pt x="174929" y="0"/>
                  </a:moveTo>
                  <a:lnTo>
                    <a:pt x="0" y="0"/>
                  </a:lnTo>
                  <a:lnTo>
                    <a:pt x="0" y="24649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74638"/>
            <a:ext cx="8832850" cy="868362"/>
          </a:xfrm>
        </p:spPr>
        <p:txBody>
          <a:bodyPr>
            <a:normAutofit/>
          </a:bodyPr>
          <a:lstStyle/>
          <a:p>
            <a:r>
              <a:rPr lang="en-US" dirty="0"/>
              <a:t>Placement of Functions in a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2750" y="1219200"/>
            <a:ext cx="8667750" cy="54102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In general, </a:t>
            </a:r>
            <a:r>
              <a:rPr lang="en-US" sz="2800" dirty="0" smtClean="0"/>
              <a:t>declare </a:t>
            </a:r>
            <a:r>
              <a:rPr lang="en-US" sz="2800" dirty="0"/>
              <a:t>all </a:t>
            </a:r>
            <a:r>
              <a:rPr lang="en-US" sz="2800" dirty="0" smtClean="0"/>
              <a:t>function </a:t>
            </a:r>
            <a:r>
              <a:rPr lang="en-US" sz="2800" dirty="0"/>
              <a:t>prototypes at the beginning (after </a:t>
            </a:r>
            <a:r>
              <a:rPr lang="en-US" sz="28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28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</a:t>
            </a:r>
            <a:r>
              <a:rPr lang="en-US" sz="2800" dirty="0"/>
              <a:t>)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This is followed by the </a:t>
            </a:r>
            <a:r>
              <a:rPr lang="en-US" sz="28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dirty="0"/>
              <a:t> function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After that, we define all of our </a:t>
            </a:r>
            <a:r>
              <a:rPr lang="en-US" sz="2800" dirty="0" smtClean="0"/>
              <a:t>functions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dirty="0"/>
              <a:t>However, this is just a </a:t>
            </a:r>
            <a:r>
              <a:rPr lang="en-US" sz="2800" dirty="0" smtClean="0"/>
              <a:t>convention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dirty="0"/>
              <a:t>As long as a function’s prototype appears before it is used, it doesn’t matter where in the file it is </a:t>
            </a:r>
            <a:r>
              <a:rPr lang="en-US" sz="2800" dirty="0" smtClean="0"/>
              <a:t>defined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dirty="0"/>
              <a:t>The order we define </a:t>
            </a:r>
            <a:r>
              <a:rPr lang="en-US" sz="2800" dirty="0" smtClean="0"/>
              <a:t>functions in a program does not have </a:t>
            </a:r>
            <a:r>
              <a:rPr lang="en-US" sz="2800" dirty="0"/>
              <a:t>any impact on how they are executed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CE647F-B9FE-4F66-BE19-AF5E6AE2CB8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Outline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7850" y="1219200"/>
            <a:ext cx="8255000" cy="5334000"/>
          </a:xfrm>
        </p:spPr>
        <p:txBody>
          <a:bodyPr>
            <a:noAutofit/>
          </a:bodyPr>
          <a:lstStyle/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Introduction to Functions</a:t>
            </a:r>
            <a:endParaRPr lang="en-US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Library Functions </a:t>
            </a:r>
            <a:r>
              <a:rPr lang="en-US" b="1" dirty="0">
                <a:solidFill>
                  <a:srgbClr val="FF0000"/>
                </a:solidFill>
              </a:rPr>
              <a:t>and Code </a:t>
            </a:r>
            <a:r>
              <a:rPr lang="en-US" b="1" dirty="0" smtClean="0">
                <a:solidFill>
                  <a:srgbClr val="FF0000"/>
                </a:solidFill>
              </a:rPr>
              <a:t>Reuse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Top-Down Design and Structure Charts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Functions without Arguments or Results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Function </a:t>
            </a:r>
            <a:r>
              <a:rPr lang="en-US" dirty="0" smtClean="0"/>
              <a:t>Prototypes, Definitions, and Function Calls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Functions with Input Arguments and a Single Result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Testing </a:t>
            </a:r>
            <a:r>
              <a:rPr lang="en-US" dirty="0" smtClean="0"/>
              <a:t>Functions and Function Data Area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Advantages </a:t>
            </a:r>
            <a:r>
              <a:rPr lang="en-US" dirty="0"/>
              <a:t>of </a:t>
            </a:r>
            <a:r>
              <a:rPr lang="en-US" dirty="0" smtClean="0"/>
              <a:t>Functions and Common Errors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6E3160-5E5F-4B57-9747-A4177137CE3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/>
              <a:t>Execution Order of Functions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19201"/>
            <a:ext cx="8750300" cy="2819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Program execution always starts in </a:t>
            </a:r>
            <a:r>
              <a:rPr lang="en-US" sz="28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dirty="0" smtClean="0"/>
              <a:t> function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Execution </a:t>
            </a:r>
            <a:r>
              <a:rPr lang="en-US" sz="2800" dirty="0"/>
              <a:t>order of functions is determined by the </a:t>
            </a:r>
            <a:r>
              <a:rPr lang="en-US" sz="2800" b="1" dirty="0">
                <a:solidFill>
                  <a:srgbClr val="FF0000"/>
                </a:solidFill>
              </a:rPr>
              <a:t>order of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function call</a:t>
            </a:r>
            <a:r>
              <a:rPr lang="en-US" sz="2800" dirty="0"/>
              <a:t> </a:t>
            </a:r>
            <a:r>
              <a:rPr lang="en-US" sz="2800" dirty="0" smtClean="0"/>
              <a:t>statements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At </a:t>
            </a:r>
            <a:r>
              <a:rPr lang="en-US" sz="2800" dirty="0"/>
              <a:t>the end of a function, control </a:t>
            </a:r>
            <a:r>
              <a:rPr lang="en-US" sz="2800" dirty="0" smtClean="0"/>
              <a:t>returns immediately after the </a:t>
            </a:r>
            <a:r>
              <a:rPr lang="en-US" sz="2800" dirty="0"/>
              <a:t>point where </a:t>
            </a:r>
            <a:r>
              <a:rPr lang="en-US" sz="2800" dirty="0" smtClean="0"/>
              <a:t>the function call was made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92CFC2-358C-48AC-B49F-B44F961A568C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8050" y="3979000"/>
            <a:ext cx="7677150" cy="2650401"/>
            <a:chOff x="838200" y="4119323"/>
            <a:chExt cx="7086600" cy="2650401"/>
          </a:xfrm>
        </p:grpSpPr>
        <p:pic>
          <p:nvPicPr>
            <p:cNvPr id="1026" name="Picture 2" descr="C:\Users\mudawar\Documents\+ICS 103\103 Figures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19323"/>
              <a:ext cx="7086600" cy="265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2743200" y="5112689"/>
              <a:ext cx="2133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160498" y="4736068"/>
              <a:ext cx="1253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function call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7850" y="1219200"/>
            <a:ext cx="8255000" cy="5334000"/>
          </a:xfrm>
        </p:spPr>
        <p:txBody>
          <a:bodyPr>
            <a:noAutofit/>
          </a:bodyPr>
          <a:lstStyle/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Introduction to Functions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Library Functions </a:t>
            </a:r>
            <a:r>
              <a:rPr lang="en-US" dirty="0"/>
              <a:t>and Code </a:t>
            </a:r>
            <a:r>
              <a:rPr lang="en-US" dirty="0" smtClean="0"/>
              <a:t>Reuse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Top-Down Design and Structure </a:t>
            </a:r>
            <a:r>
              <a:rPr lang="en-US" dirty="0" smtClean="0"/>
              <a:t>Charts</a:t>
            </a:r>
            <a:endParaRPr lang="en-US" dirty="0" smtClean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Functions without Arguments or Results</a:t>
            </a: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dirty="0" smtClean="0"/>
              <a:t>Function Prototypes, Definitions, and Function Calls</a:t>
            </a:r>
            <a:endParaRPr lang="en-US" dirty="0"/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Functions with Input Arguments and a Single Result</a:t>
            </a:r>
            <a:endParaRPr lang="en-US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Testing </a:t>
            </a:r>
            <a:r>
              <a:rPr lang="en-US" b="1" dirty="0" smtClean="0">
                <a:solidFill>
                  <a:srgbClr val="FF0000"/>
                </a:solidFill>
              </a:rPr>
              <a:t>Functions and Function Data Area</a:t>
            </a:r>
            <a:endParaRPr lang="en-US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14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Advantages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Functions and Common Errors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6E3160-5E5F-4B57-9747-A4177137CE3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US" dirty="0" smtClean="0"/>
              <a:t>Functions </a:t>
            </a:r>
            <a:r>
              <a:rPr lang="en-US" dirty="0" smtClean="0"/>
              <a:t>and Arguments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650" y="1219200"/>
            <a:ext cx="8997950" cy="541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 use </a:t>
            </a:r>
            <a:r>
              <a:rPr lang="en-US" b="1" dirty="0" smtClean="0">
                <a:solidFill>
                  <a:srgbClr val="FF0000"/>
                </a:solidFill>
              </a:rPr>
              <a:t>arguments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communicate with the function </a:t>
            </a:r>
          </a:p>
          <a:p>
            <a:pPr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wo types of function arguments: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Input arguments:</a:t>
            </a:r>
            <a:r>
              <a:rPr lang="en-US" dirty="0" smtClean="0"/>
              <a:t> pass data from the caller </a:t>
            </a:r>
            <a:r>
              <a:rPr lang="en-US" b="1" dirty="0" smtClean="0">
                <a:solidFill>
                  <a:srgbClr val="FF0000"/>
                </a:solidFill>
              </a:rPr>
              <a:t>to the function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Output arguments:</a:t>
            </a:r>
            <a:r>
              <a:rPr lang="en-US" dirty="0" smtClean="0"/>
              <a:t> pass results </a:t>
            </a:r>
            <a:r>
              <a:rPr lang="en-US" b="1" dirty="0" smtClean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back to the caller [chapter 6]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Types of Functions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 input </a:t>
            </a:r>
            <a:r>
              <a:rPr lang="en-US" dirty="0" smtClean="0"/>
              <a:t>arguments </a:t>
            </a:r>
            <a:r>
              <a:rPr lang="en-US" dirty="0" smtClean="0"/>
              <a:t>(void) and </a:t>
            </a:r>
            <a:r>
              <a:rPr lang="en-US" dirty="0"/>
              <a:t>no value </a:t>
            </a:r>
            <a:r>
              <a:rPr lang="en-US" dirty="0" smtClean="0"/>
              <a:t>returned (void)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Input arguments, but no value </a:t>
            </a:r>
            <a:r>
              <a:rPr lang="en-US" dirty="0" smtClean="0"/>
              <a:t>returned (void)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Input arguments and </a:t>
            </a:r>
            <a:r>
              <a:rPr lang="en-US" dirty="0"/>
              <a:t>single value </a:t>
            </a:r>
            <a:r>
              <a:rPr lang="en-US" dirty="0" smtClean="0"/>
              <a:t>returned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Input </a:t>
            </a:r>
            <a:r>
              <a:rPr lang="en-US" dirty="0" smtClean="0"/>
              <a:t>arguments and </a:t>
            </a:r>
            <a:r>
              <a:rPr lang="en-US" dirty="0"/>
              <a:t>multiple </a:t>
            </a:r>
            <a:r>
              <a:rPr lang="en-US" dirty="0" smtClean="0"/>
              <a:t>values </a:t>
            </a:r>
            <a:r>
              <a:rPr lang="en-US" dirty="0"/>
              <a:t>returned </a:t>
            </a:r>
            <a:r>
              <a:rPr lang="en-US" dirty="0" smtClean="0"/>
              <a:t>[chapter 6]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FE4176-B762-4F9D-95B2-B32DDB38A364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585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Function </a:t>
            </a:r>
            <a:r>
              <a:rPr lang="en-US" dirty="0"/>
              <a:t>with Input </a:t>
            </a:r>
            <a:r>
              <a:rPr lang="en-US" dirty="0" smtClean="0"/>
              <a:t>Argument But No Return Value</a:t>
            </a:r>
            <a:endParaRPr lang="en-US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24000"/>
            <a:ext cx="883285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print_rboxed</a:t>
            </a:r>
            <a:r>
              <a:rPr lang="en-US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</a:t>
            </a:r>
            <a:r>
              <a:rPr lang="en-US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rnum</a:t>
            </a:r>
            <a:r>
              <a:rPr lang="en-US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69875" indent="-269875">
              <a:lnSpc>
                <a:spcPct val="110000"/>
              </a:lnSpc>
            </a:pPr>
            <a:r>
              <a:rPr lang="en-US" dirty="0"/>
              <a:t>Display its </a:t>
            </a:r>
            <a:r>
              <a:rPr lang="en-US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 argument </a:t>
            </a:r>
            <a:r>
              <a:rPr lang="en-US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rnum</a:t>
            </a:r>
            <a:r>
              <a:rPr lang="en-US" dirty="0"/>
              <a:t> in a </a:t>
            </a:r>
            <a:r>
              <a:rPr lang="en-US" dirty="0" smtClean="0"/>
              <a:t>box</a:t>
            </a:r>
          </a:p>
          <a:p>
            <a:pPr marL="269875" indent="-269875">
              <a:lnSpc>
                <a:spcPct val="110000"/>
              </a:lnSpc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void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function  </a:t>
            </a:r>
            <a:r>
              <a:rPr lang="en-US" dirty="0"/>
              <a:t>No return </a:t>
            </a:r>
            <a:r>
              <a:rPr lang="en-US" dirty="0" smtClean="0"/>
              <a:t>value</a:t>
            </a:r>
            <a:endParaRPr lang="en-US" dirty="0"/>
          </a:p>
          <a:p>
            <a:pPr marL="727075" indent="-457200">
              <a:lnSpc>
                <a:spcPct val="110000"/>
              </a:lnSpc>
            </a:pP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fig0319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276601"/>
            <a:ext cx="7924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888" r="80337" b="10825"/>
          <a:stretch/>
        </p:blipFill>
        <p:spPr bwMode="auto">
          <a:xfrm>
            <a:off x="742951" y="4572000"/>
            <a:ext cx="24901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1" y="4267201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Sample Run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038"/>
            <a:ext cx="80899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Formal and Actual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990600"/>
            <a:ext cx="8997950" cy="5791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b="1" dirty="0">
                <a:solidFill>
                  <a:srgbClr val="FF0000"/>
                </a:solidFill>
              </a:rPr>
              <a:t>Formal Parameter</a:t>
            </a:r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/>
              <a:t>An identifier that represents a parameter in a function prototype or definition.</a:t>
            </a:r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 smtClean="0"/>
              <a:t>Example: 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40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print_rbox</a:t>
            </a:r>
            <a:r>
              <a:rPr lang="en-US" sz="24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</a:t>
            </a:r>
            <a:r>
              <a:rPr lang="en-US" sz="240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rnum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b="1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/>
              <a:t>The formal parameter is </a:t>
            </a:r>
            <a:r>
              <a:rPr lang="en-US" sz="240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rnum</a:t>
            </a:r>
            <a:r>
              <a:rPr lang="en-US" sz="2400" dirty="0"/>
              <a:t> of type </a:t>
            </a:r>
            <a:r>
              <a:rPr lang="en-US" sz="24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Actual Parameter (or Argument)</a:t>
            </a:r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 smtClean="0"/>
              <a:t>An expression used inside the parentheses of a function call </a:t>
            </a:r>
            <a:endParaRPr lang="en-US" sz="2400" dirty="0"/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 smtClean="0"/>
              <a:t>Example: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print_rbox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/* function call */</a:t>
            </a:r>
          </a:p>
          <a:p>
            <a:pPr marL="269875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400" dirty="0" smtClean="0"/>
              <a:t>Actual argument is the value of the expression </a:t>
            </a:r>
            <a:r>
              <a:rPr lang="en-US" sz="24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endParaRPr lang="en-US" sz="2400" b="1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Parameters make functions more useful. Different arguments are passed each time a function is called.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46038"/>
            <a:ext cx="850265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Functions with Input Arguments and a Single Result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1714624"/>
            <a:ext cx="9080500" cy="499097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area of a circle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circle_area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return (PI * r * r);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diagonal of rectangle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(double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l, double w)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d =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(l*l + w*w);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return 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>
                <a:cs typeface="Courier New" pitchFamily="49" charset="0"/>
              </a:rPr>
              <a:t>F</a:t>
            </a:r>
            <a:r>
              <a:rPr lang="en-US" dirty="0" smtClean="0">
                <a:cs typeface="Courier New" pitchFamily="49" charset="0"/>
              </a:rPr>
              <a:t>unctions in the math library are of this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 descr="fig0320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17" y="1447800"/>
            <a:ext cx="4035083" cy="23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667750" cy="868362"/>
          </a:xfrm>
        </p:spPr>
        <p:txBody>
          <a:bodyPr/>
          <a:lstStyle/>
          <a:p>
            <a:r>
              <a:rPr lang="en-US" dirty="0" smtClean="0"/>
              <a:t>Testing Functions Using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750" y="1447800"/>
            <a:ext cx="866775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A function is an independent program module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It should be tested separately to ensure correctness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driver function</a:t>
            </a:r>
            <a:r>
              <a:rPr lang="en-US" dirty="0" smtClean="0"/>
              <a:t> is written to test another function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Input or define the arguments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Call the function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Display the function result and verify its correctness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We can use the </a:t>
            </a:r>
            <a:r>
              <a:rPr lang="en-US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dirty="0" smtClean="0"/>
              <a:t> function as a driver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52400"/>
            <a:ext cx="916305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Testing </a:t>
            </a:r>
            <a:r>
              <a:rPr lang="en-US" dirty="0"/>
              <a:t>Function </a:t>
            </a:r>
            <a:r>
              <a:rPr lang="en-US" dirty="0" smtClean="0"/>
              <a:t> </a:t>
            </a:r>
            <a:r>
              <a:rPr lang="en-US" sz="4000" cap="non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200" y="1295400"/>
            <a:ext cx="9163050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Testing </a:t>
            </a:r>
            <a:r>
              <a:rPr lang="en-US" sz="2000" b="1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function 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en-US" sz="2000" b="1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main(void)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length, width;   /* of a rectangle */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diagonal;        /* of a rectangle */</a:t>
            </a:r>
          </a:p>
          <a:p>
            <a:pPr>
              <a:lnSpc>
                <a:spcPct val="130000"/>
              </a:lnSpc>
            </a:pPr>
            <a:endParaRPr lang="en-US" sz="2000" b="1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("Enter length and width of rectangle&gt; ");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("%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lf%lf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&amp;length, &amp;width);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diagonal =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(length, width);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("Result of </a:t>
            </a:r>
            <a:r>
              <a:rPr lang="en-US" sz="2000" b="1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%f\n", diagonal);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0;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944562"/>
          </a:xfrm>
        </p:spPr>
        <p:txBody>
          <a:bodyPr/>
          <a:lstStyle/>
          <a:p>
            <a:r>
              <a:rPr lang="en-US"/>
              <a:t>The Function Data Area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1295400"/>
            <a:ext cx="9080500" cy="5257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dirty="0"/>
              <a:t>Each time a function call is executed, an area of memory is allocated for </a:t>
            </a:r>
            <a:r>
              <a:rPr lang="en-US" sz="2600" dirty="0" smtClean="0"/>
              <a:t>formal parameters and local variables</a:t>
            </a:r>
            <a:endParaRPr lang="en-US" sz="2600" dirty="0"/>
          </a:p>
          <a:p>
            <a:pPr>
              <a:lnSpc>
                <a:spcPct val="13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Local </a:t>
            </a:r>
            <a:r>
              <a:rPr lang="en-US" sz="2600" b="1" dirty="0">
                <a:solidFill>
                  <a:srgbClr val="FF0000"/>
                </a:solidFill>
              </a:rPr>
              <a:t>Variables</a:t>
            </a:r>
            <a:r>
              <a:rPr lang="en-US" sz="2600" dirty="0"/>
              <a:t>: </a:t>
            </a:r>
            <a:r>
              <a:rPr lang="en-US" sz="2600" dirty="0" smtClean="0"/>
              <a:t>variables declared </a:t>
            </a:r>
            <a:r>
              <a:rPr lang="en-US" sz="2600" dirty="0"/>
              <a:t>within a function </a:t>
            </a:r>
            <a:r>
              <a:rPr lang="en-US" sz="2600" dirty="0" smtClean="0"/>
              <a:t>body</a:t>
            </a:r>
          </a:p>
          <a:p>
            <a:pPr>
              <a:lnSpc>
                <a:spcPct val="13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Function Data Area: Formal Parameters + Local Variables </a:t>
            </a:r>
            <a:endParaRPr lang="en-US" sz="2600" b="1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Allocated when </a:t>
            </a:r>
            <a:r>
              <a:rPr lang="en-US" dirty="0"/>
              <a:t>the function is called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an be used </a:t>
            </a:r>
            <a:r>
              <a:rPr lang="en-US" dirty="0"/>
              <a:t>only from within the </a:t>
            </a:r>
            <a:r>
              <a:rPr lang="en-US" dirty="0" smtClean="0"/>
              <a:t>function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other function can see </a:t>
            </a:r>
            <a:r>
              <a:rPr lang="en-US" dirty="0" smtClean="0"/>
              <a:t>them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function data area is </a:t>
            </a:r>
            <a:r>
              <a:rPr lang="en-US" sz="2600" b="1" dirty="0" smtClean="0">
                <a:solidFill>
                  <a:srgbClr val="FF0000"/>
                </a:solidFill>
              </a:rPr>
              <a:t>lost</a:t>
            </a:r>
            <a:r>
              <a:rPr lang="en-US" sz="2600" dirty="0" smtClean="0"/>
              <a:t> </a:t>
            </a:r>
            <a:r>
              <a:rPr lang="en-US" sz="2600" dirty="0"/>
              <a:t>when </a:t>
            </a: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FF0000"/>
                </a:solidFill>
              </a:rPr>
              <a:t>function returns</a:t>
            </a:r>
            <a:endParaRPr lang="en-US" sz="26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600" dirty="0"/>
              <a:t>It is </a:t>
            </a:r>
            <a:r>
              <a:rPr lang="en-US" sz="2600" b="1" dirty="0" smtClean="0">
                <a:solidFill>
                  <a:srgbClr val="FF0000"/>
                </a:solidFill>
              </a:rPr>
              <a:t>reallocated</a:t>
            </a:r>
            <a:r>
              <a:rPr lang="en-US" sz="2600" dirty="0" smtClean="0"/>
              <a:t> when </a:t>
            </a:r>
            <a:r>
              <a:rPr lang="en-US" sz="2600" dirty="0"/>
              <a:t>the function is </a:t>
            </a:r>
            <a:r>
              <a:rPr lang="en-US" sz="2600" b="1" dirty="0">
                <a:solidFill>
                  <a:srgbClr val="FF0000"/>
                </a:solidFill>
              </a:rPr>
              <a:t>called </a:t>
            </a:r>
            <a:r>
              <a:rPr lang="en-US" sz="2600" b="1" dirty="0" smtClean="0">
                <a:solidFill>
                  <a:srgbClr val="FF0000"/>
                </a:solidFill>
              </a:rPr>
              <a:t>again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02BB92-5F4F-4AC0-AD43-90B7E2D15611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dirty="0" smtClean="0"/>
              <a:t>Example of Function Data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55700" y="1905000"/>
            <a:ext cx="7181850" cy="4648200"/>
            <a:chOff x="1066800" y="1371600"/>
            <a:chExt cx="6629400" cy="4648200"/>
          </a:xfrm>
        </p:grpSpPr>
        <p:grpSp>
          <p:nvGrpSpPr>
            <p:cNvPr id="25" name="Group 24"/>
            <p:cNvGrpSpPr/>
            <p:nvPr/>
          </p:nvGrpSpPr>
          <p:grpSpPr>
            <a:xfrm>
              <a:off x="1066800" y="1371600"/>
              <a:ext cx="2286000" cy="4648200"/>
              <a:chOff x="1143000" y="1371600"/>
              <a:chExt cx="2286000" cy="464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43000" y="1371600"/>
                <a:ext cx="2286000" cy="4648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32662" y="1447800"/>
                <a:ext cx="13073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  <a:ea typeface="Verdana" pitchFamily="34" charset="0"/>
                    <a:cs typeface="Verdana" pitchFamily="34" charset="0"/>
                  </a:rPr>
                  <a:t>Function</a:t>
                </a:r>
              </a:p>
              <a:p>
                <a:pPr algn="ctr"/>
                <a:r>
                  <a:rPr lang="en-US" sz="24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main</a:t>
                </a:r>
              </a:p>
              <a:p>
                <a:pPr algn="ctr"/>
                <a:r>
                  <a:rPr lang="en-US" sz="2400" dirty="0" smtClean="0">
                    <a:latin typeface="Calibri" pitchFamily="34" charset="0"/>
                    <a:ea typeface="Verdana" pitchFamily="34" charset="0"/>
                    <a:cs typeface="Verdana" pitchFamily="34" charset="0"/>
                  </a:rPr>
                  <a:t>Data Area</a:t>
                </a:r>
                <a:endParaRPr lang="en-US" sz="2400" dirty="0"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89532" y="2743200"/>
                <a:ext cx="951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length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09649" y="31242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1.5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54639" y="3810000"/>
                <a:ext cx="821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width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09649" y="41910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2.0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60063" y="4876800"/>
                <a:ext cx="1212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diagonal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10393" y="52578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?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953000" y="1371600"/>
              <a:ext cx="2743200" cy="4648200"/>
              <a:chOff x="4648200" y="1371600"/>
              <a:chExt cx="2743200" cy="46482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48200" y="1371600"/>
                <a:ext cx="2743200" cy="4648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15392" y="1447800"/>
                <a:ext cx="22094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  <a:ea typeface="Verdana" pitchFamily="34" charset="0"/>
                    <a:cs typeface="Verdana" pitchFamily="34" charset="0"/>
                  </a:rPr>
                  <a:t>Function</a:t>
                </a:r>
              </a:p>
              <a:p>
                <a:pPr algn="ctr"/>
                <a:r>
                  <a:rPr lang="en-US" sz="2400" b="1" dirty="0" err="1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rect_diagonal</a:t>
                </a:r>
                <a:endParaRPr lang="en-US" sz="2400" b="1" dirty="0" smtClean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  <a:p>
                <a:pPr algn="ctr"/>
                <a:r>
                  <a:rPr lang="en-US" sz="2400" dirty="0" smtClean="0">
                    <a:latin typeface="Calibri" pitchFamily="34" charset="0"/>
                    <a:ea typeface="Verdana" pitchFamily="34" charset="0"/>
                    <a:cs typeface="Verdana" pitchFamily="34" charset="0"/>
                  </a:rPr>
                  <a:t>Data Area</a:t>
                </a:r>
                <a:endParaRPr lang="en-US" sz="2400" dirty="0"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42945" y="2743200"/>
                <a:ext cx="31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l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43449" y="31242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1.5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2946" y="3810000"/>
                <a:ext cx="31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w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543449" y="41910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2.0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43690" y="4876800"/>
                <a:ext cx="312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d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44193" y="5257800"/>
                <a:ext cx="912167" cy="4763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onsolas" panose="020B0609020204030204" pitchFamily="49" charset="0"/>
                    <a:ea typeface="Verdana" pitchFamily="34" charset="0"/>
                    <a:cs typeface="Consolas" panose="020B0609020204030204" pitchFamily="49" charset="0"/>
                  </a:rPr>
                  <a:t>2.5</a:t>
                </a:r>
                <a:endParaRPr lang="en-US" sz="2000" b="1" dirty="0">
                  <a:latin typeface="Consolas" panose="020B0609020204030204" pitchFamily="49" charset="0"/>
                  <a:ea typeface="Verdana" pitchFamily="34" charset="0"/>
                  <a:cs typeface="Consolas" panose="020B0609020204030204" pitchFamily="49" charset="0"/>
                </a:endParaRPr>
              </a:p>
            </p:txBody>
          </p:sp>
        </p:grpSp>
        <p:cxnSp>
          <p:nvCxnSpPr>
            <p:cNvPr id="27" name="Straight Arrow Connector 26"/>
            <p:cNvCxnSpPr>
              <a:stCxn id="8" idx="3"/>
              <a:endCxn id="19" idx="1"/>
            </p:cNvCxnSpPr>
            <p:nvPr/>
          </p:nvCxnSpPr>
          <p:spPr>
            <a:xfrm>
              <a:off x="2645616" y="3362355"/>
              <a:ext cx="320263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47183" y="4419600"/>
              <a:ext cx="320263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647183" y="5486400"/>
              <a:ext cx="320263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48545" y="2895600"/>
              <a:ext cx="69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  <a:ea typeface="Verdana" pitchFamily="34" charset="0"/>
                  <a:cs typeface="Courier New" pitchFamily="49" charset="0"/>
                </a:rPr>
                <a:t>pass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58790" y="3957935"/>
              <a:ext cx="69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  <a:ea typeface="Verdana" pitchFamily="34" charset="0"/>
                  <a:cs typeface="Courier New" pitchFamily="49" charset="0"/>
                </a:rPr>
                <a:t>pass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57672" y="5020270"/>
              <a:ext cx="914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  <a:ea typeface="Verdana" pitchFamily="34" charset="0"/>
                  <a:cs typeface="Courier New" pitchFamily="49" charset="0"/>
                </a:rPr>
                <a:t>return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ourier New" pitchFamily="49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0401" y="1214736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diagonal = </a:t>
            </a:r>
            <a:r>
              <a:rPr lang="en-US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rect_diagonal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(length, width);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US" dirty="0"/>
              <a:t>Introduction to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208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95300" y="1143001"/>
                <a:ext cx="8648700" cy="5486400"/>
              </a:xfrm>
            </p:spPr>
            <p:txBody>
              <a:bodyPr>
                <a:noAutofit/>
              </a:bodyPr>
              <a:lstStyle/>
              <a:p>
                <a:pPr marL="360363" indent="-360363"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dirty="0" smtClean="0"/>
                  <a:t>So far, we know how to use operators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–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*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%</a:t>
                </a:r>
                <a:r>
                  <a:rPr lang="en-US" dirty="0" smtClean="0"/>
                  <a:t> </a:t>
                </a:r>
                <a:r>
                  <a:rPr lang="en-US" dirty="0"/>
                  <a:t>to form simple arithmetic </a:t>
                </a:r>
                <a:r>
                  <a:rPr lang="en-US" dirty="0" smtClean="0"/>
                  <a:t>expressions</a:t>
                </a:r>
                <a:endParaRPr lang="en-US" dirty="0"/>
              </a:p>
              <a:p>
                <a:pPr marL="360363" indent="-360363"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dirty="0"/>
                  <a:t>However, we are not yet able to write many other  mathematical expressions we are used </a:t>
                </a:r>
                <a:r>
                  <a:rPr lang="en-US" dirty="0" smtClean="0"/>
                  <a:t>to </a:t>
                </a:r>
                <a:endParaRPr lang="en-US" dirty="0"/>
              </a:p>
              <a:p>
                <a:pPr marL="360363" indent="-360363"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dirty="0"/>
                  <a:t>For example, we cannot yet represent any of the following expressions in C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marL="360363" indent="-360363"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dirty="0"/>
                  <a:t>C does not have operators for </a:t>
                </a:r>
                <a:r>
                  <a:rPr lang="en-US" i="1" dirty="0" smtClean="0"/>
                  <a:t>square root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exponential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log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sine</a:t>
                </a:r>
                <a:r>
                  <a:rPr lang="en-US" dirty="0"/>
                  <a:t>, </a:t>
                </a:r>
                <a:r>
                  <a:rPr lang="en-US" dirty="0" smtClean="0"/>
                  <a:t>etc</a:t>
                </a:r>
                <a:r>
                  <a:rPr lang="en-US" dirty="0"/>
                  <a:t>.</a:t>
                </a:r>
              </a:p>
              <a:p>
                <a:pPr marL="360363" indent="-360363">
                  <a:lnSpc>
                    <a:spcPct val="110000"/>
                  </a:lnSpc>
                  <a:spcBef>
                    <a:spcPts val="500"/>
                  </a:spcBef>
                </a:pPr>
                <a:r>
                  <a:rPr lang="en-US" dirty="0"/>
                  <a:t>Instead, C provides program units called </a:t>
                </a:r>
                <a:r>
                  <a:rPr lang="en-US" dirty="0">
                    <a:solidFill>
                      <a:srgbClr val="FF3300"/>
                    </a:solidFill>
                  </a:rPr>
                  <a:t>functions</a:t>
                </a:r>
                <a:r>
                  <a:rPr lang="en-US" dirty="0"/>
                  <a:t> to carry out these and other mathematical </a:t>
                </a:r>
                <a:r>
                  <a:rPr lang="en-US" dirty="0" smtClean="0"/>
                  <a:t>operations</a:t>
                </a:r>
                <a:endParaRPr lang="en-US" dirty="0"/>
              </a:p>
            </p:txBody>
          </p:sp>
        </mc:Choice>
        <mc:Fallback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5300" y="1143001"/>
                <a:ext cx="8648700" cy="5486400"/>
              </a:xfrm>
              <a:blipFill rotWithShape="1">
                <a:blip r:embed="rId3"/>
                <a:stretch>
                  <a:fillRect l="-564" t="-778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5FE0BE-64AB-41FA-AD1A-94DDA0A681C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667750" cy="944562"/>
          </a:xfrm>
        </p:spPr>
        <p:txBody>
          <a:bodyPr/>
          <a:lstStyle/>
          <a:p>
            <a:r>
              <a:rPr lang="en-US" dirty="0" smtClean="0"/>
              <a:t>Argument List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750" y="1295400"/>
            <a:ext cx="857885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Number</a:t>
            </a:r>
            <a:r>
              <a:rPr lang="en-US" dirty="0" smtClean="0"/>
              <a:t> of actual arguments used in a call to a function must be equal to the number of formal parameters listed in the function prototype.</a:t>
            </a:r>
          </a:p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</a:t>
            </a:r>
            <a:r>
              <a:rPr lang="en-US" dirty="0"/>
              <a:t>of the actual arguments used in the function call must correspond to the order of the parameters listed in the function prototype.</a:t>
            </a:r>
          </a:p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dirty="0" smtClean="0"/>
              <a:t>Each actual argument must be of a data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 that can be assigned to the corresponding formal parameter with no unexpected loss of information.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Functions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219200"/>
            <a:ext cx="8585200" cy="5181600"/>
          </a:xfrm>
        </p:spPr>
        <p:txBody>
          <a:bodyPr>
            <a:normAutofit lnSpcReduction="10000"/>
          </a:bodyPr>
          <a:lstStyle/>
          <a:p>
            <a:pPr marL="360363" indent="-360363">
              <a:lnSpc>
                <a:spcPct val="13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large problem can be </a:t>
            </a:r>
            <a:r>
              <a:rPr lang="en-US" sz="2800" dirty="0" smtClean="0"/>
              <a:t>better solved by </a:t>
            </a:r>
            <a:r>
              <a:rPr lang="en-US" sz="2800" dirty="0"/>
              <a:t>breaking it up into several </a:t>
            </a:r>
            <a:r>
              <a:rPr lang="en-US" sz="2800" dirty="0" smtClean="0"/>
              <a:t>functions (sub-problems)</a:t>
            </a:r>
          </a:p>
          <a:p>
            <a:pPr marL="360363" indent="-360363">
              <a:lnSpc>
                <a:spcPct val="130000"/>
              </a:lnSpc>
            </a:pPr>
            <a:r>
              <a:rPr lang="en-US" sz="2800" dirty="0" smtClean="0"/>
              <a:t>Easier to write and </a:t>
            </a:r>
            <a:r>
              <a:rPr lang="en-US" dirty="0" smtClean="0"/>
              <a:t>maintain </a:t>
            </a:r>
            <a:r>
              <a:rPr lang="en-US" sz="2800" dirty="0" smtClean="0"/>
              <a:t>small functions than writing one large main function</a:t>
            </a:r>
          </a:p>
          <a:p>
            <a:pPr marL="360363" indent="-360363">
              <a:lnSpc>
                <a:spcPct val="130000"/>
              </a:lnSpc>
            </a:pPr>
            <a:r>
              <a:rPr lang="en-US" dirty="0" smtClean="0"/>
              <a:t>Once you have written and tested a function, it can be reused as a building block for a large program</a:t>
            </a:r>
          </a:p>
          <a:p>
            <a:pPr marL="360363" indent="-360363">
              <a:lnSpc>
                <a:spcPct val="130000"/>
              </a:lnSpc>
            </a:pPr>
            <a:r>
              <a:rPr lang="en-US" dirty="0" smtClean="0"/>
              <a:t>Well written and tested functions reduce the overall length of the program and the chance of error</a:t>
            </a:r>
          </a:p>
          <a:p>
            <a:pPr marL="360363" indent="-360363">
              <a:lnSpc>
                <a:spcPct val="130000"/>
              </a:lnSpc>
            </a:pPr>
            <a:r>
              <a:rPr lang="en-US" sz="2800" dirty="0" smtClean="0"/>
              <a:t>Useful functions can be bundled into libraries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DC141E-D872-46CB-8BB5-1A9DAD810754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/>
              <a:t>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524000"/>
            <a:ext cx="8832850" cy="494995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Each function should begin with a comment that describes its </a:t>
            </a:r>
            <a:r>
              <a:rPr lang="en-US" sz="2800" dirty="0" smtClean="0"/>
              <a:t>purpose, input arguments, and result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 smtClean="0"/>
              <a:t>Include comments within the function body to describe local variables and the algorithm steps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Place </a:t>
            </a:r>
            <a:r>
              <a:rPr lang="en-US" dirty="0"/>
              <a:t>prototypes for your own </a:t>
            </a:r>
            <a:r>
              <a:rPr lang="en-US" dirty="0" smtClean="0"/>
              <a:t>functions in </a:t>
            </a:r>
            <a:r>
              <a:rPr lang="en-US" dirty="0"/>
              <a:t>the source file </a:t>
            </a:r>
            <a:r>
              <a:rPr lang="en-US" dirty="0" smtClean="0"/>
              <a:t>before the </a:t>
            </a:r>
            <a:r>
              <a:rPr lang="en-US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dirty="0"/>
              <a:t> </a:t>
            </a:r>
            <a:r>
              <a:rPr lang="en-US" dirty="0" smtClean="0"/>
              <a:t>function</a:t>
            </a:r>
          </a:p>
          <a:p>
            <a:pPr>
              <a:lnSpc>
                <a:spcPct val="130000"/>
              </a:lnSpc>
            </a:pPr>
            <a:r>
              <a:rPr lang="en-US" dirty="0"/>
              <a:t>P</a:t>
            </a:r>
            <a:r>
              <a:rPr lang="en-US" dirty="0" smtClean="0"/>
              <a:t>lace </a:t>
            </a:r>
            <a:r>
              <a:rPr lang="en-US" dirty="0"/>
              <a:t>the </a:t>
            </a:r>
            <a:r>
              <a:rPr lang="en-US" dirty="0" smtClean="0"/>
              <a:t>function </a:t>
            </a:r>
            <a:r>
              <a:rPr lang="en-US" dirty="0"/>
              <a:t>definitions after the </a:t>
            </a:r>
            <a:r>
              <a:rPr lang="en-US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dirty="0"/>
              <a:t> </a:t>
            </a:r>
            <a:r>
              <a:rPr lang="en-US" dirty="0" smtClean="0"/>
              <a:t>function in any order that you want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2287B9-844D-46BD-B015-7CFD212E1AC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337550" cy="792162"/>
          </a:xfrm>
        </p:spPr>
        <p:txBody>
          <a:bodyPr/>
          <a:lstStyle/>
          <a:p>
            <a:r>
              <a:rPr lang="en-US" dirty="0"/>
              <a:t>Common Programming Errors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143000"/>
            <a:ext cx="8585200" cy="54864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Remember to use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include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/>
              <a:t>directive </a:t>
            </a:r>
            <a:r>
              <a:rPr lang="en-US" dirty="0"/>
              <a:t>for every standard library from which you are using </a:t>
            </a:r>
            <a:r>
              <a:rPr lang="en-US" dirty="0" smtClean="0"/>
              <a:t>functions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For each function call: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Provide the required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/>
              <a:t>umber</a:t>
            </a:r>
            <a:r>
              <a:rPr lang="en-US" dirty="0"/>
              <a:t> of arguments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sure the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rder</a:t>
            </a:r>
            <a:r>
              <a:rPr lang="en-US" dirty="0"/>
              <a:t> of arguments is correct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sure each argument is the correct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ype</a:t>
            </a:r>
            <a:r>
              <a:rPr lang="en-US" dirty="0"/>
              <a:t> or that conversion to the correct type will </a:t>
            </a:r>
            <a:r>
              <a:rPr lang="en-US" dirty="0" smtClean="0"/>
              <a:t>not lose information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Document and test every </a:t>
            </a:r>
            <a:r>
              <a:rPr lang="en-US" dirty="0"/>
              <a:t>function you </a:t>
            </a:r>
            <a:r>
              <a:rPr lang="en-US" dirty="0" smtClean="0"/>
              <a:t>write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Do not call a function and pass arguments that are out of range. A function will not work properly when passing invalid arguments: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(-1.0)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65140-D404-4C5E-AC32-863E0EC5608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963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A function is like a box that</a:t>
            </a:r>
          </a:p>
          <a:p>
            <a:pPr marL="273050" indent="0">
              <a:buNone/>
            </a:pPr>
            <a:r>
              <a:rPr lang="en-US" dirty="0" smtClean="0"/>
              <a:t>receives input arguments and </a:t>
            </a:r>
          </a:p>
          <a:p>
            <a:pPr marL="273050" indent="0">
              <a:buNone/>
            </a:pPr>
            <a:r>
              <a:rPr lang="en-US" dirty="0" smtClean="0"/>
              <a:t>returns a result value</a:t>
            </a:r>
          </a:p>
          <a:p>
            <a:r>
              <a:rPr lang="en-US" dirty="0" smtClean="0"/>
              <a:t>For example: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 =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(x);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US" dirty="0" smtClean="0">
                <a:cs typeface="Consolas" panose="020B0609020204030204" pitchFamily="49" charset="0"/>
              </a:rPr>
              <a:t>is the input argument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result value is assigned to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For example: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 =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(16.0);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result value is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4.0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The math library provides many standard functions in C</a:t>
            </a: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fig0320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8" y="1752600"/>
            <a:ext cx="385253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8600"/>
            <a:ext cx="90805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Library Functions </a:t>
            </a:r>
            <a:r>
              <a:rPr lang="en-US" dirty="0"/>
              <a:t>and Code Reuse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0200" y="1295400"/>
            <a:ext cx="9080500" cy="5486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The primary goal of software engineering is to write error-free code.</a:t>
            </a:r>
          </a:p>
          <a:p>
            <a:pPr>
              <a:lnSpc>
                <a:spcPct val="130000"/>
              </a:lnSpc>
            </a:pPr>
            <a:r>
              <a:rPr lang="en-US" dirty="0"/>
              <a:t>Reusing code that has already been written </a:t>
            </a:r>
            <a:r>
              <a:rPr lang="en-US" dirty="0" smtClean="0"/>
              <a:t>and </a:t>
            </a:r>
            <a:r>
              <a:rPr lang="en-US" dirty="0"/>
              <a:t>tested is one way to achieve </a:t>
            </a:r>
            <a:r>
              <a:rPr lang="en-US" dirty="0" smtClean="0"/>
              <a:t>this.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 </a:t>
            </a:r>
            <a:r>
              <a:rPr lang="en-US" dirty="0"/>
              <a:t>promotes </a:t>
            </a:r>
            <a:r>
              <a:rPr lang="en-US" dirty="0" smtClean="0"/>
              <a:t>code reuse </a:t>
            </a:r>
            <a:r>
              <a:rPr lang="en-US" dirty="0"/>
              <a:t>by providing </a:t>
            </a:r>
            <a:r>
              <a:rPr lang="en-US" dirty="0" smtClean="0"/>
              <a:t>library functions.</a:t>
            </a:r>
            <a:endParaRPr lang="en-US" dirty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err="1"/>
              <a:t>Input/Output</a:t>
            </a:r>
            <a:r>
              <a:rPr lang="en-US" dirty="0"/>
              <a:t> functions: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/>
              <a:t> , etc.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Mathematical functions: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String functions: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strcmp</a:t>
            </a:r>
            <a:r>
              <a:rPr lang="en-US" dirty="0" smtClean="0"/>
              <a:t>, etc.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Appendix </a:t>
            </a:r>
            <a:r>
              <a:rPr lang="en-US" dirty="0"/>
              <a:t>B </a:t>
            </a:r>
            <a:r>
              <a:rPr lang="en-US" dirty="0" smtClean="0"/>
              <a:t>lists many </a:t>
            </a:r>
            <a:r>
              <a:rPr lang="en-US" dirty="0"/>
              <a:t>C standard library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C5E200-8EC2-4AA7-977A-CFA36A75068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6" y="1186960"/>
            <a:ext cx="913727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/>
              <a:t>Square Root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868362"/>
          </a:xfrm>
        </p:spPr>
        <p:txBody>
          <a:bodyPr/>
          <a:lstStyle/>
          <a:p>
            <a:r>
              <a:rPr lang="en-US" dirty="0" smtClean="0"/>
              <a:t>Square Root Program (cont'd)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9" y="1371600"/>
            <a:ext cx="91948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832850" cy="792162"/>
          </a:xfrm>
        </p:spPr>
        <p:txBody>
          <a:bodyPr>
            <a:normAutofit/>
          </a:bodyPr>
          <a:lstStyle/>
          <a:p>
            <a:r>
              <a:rPr lang="en-US" sz="4000" dirty="0"/>
              <a:t>Some Mathematical Library Functions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99238"/>
              </p:ext>
            </p:extLst>
          </p:nvPr>
        </p:nvGraphicFramePr>
        <p:xfrm>
          <a:off x="182328" y="1006502"/>
          <a:ext cx="9245598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865"/>
                <a:gridCol w="1765068"/>
                <a:gridCol w="1512916"/>
                <a:gridCol w="1176712"/>
                <a:gridCol w="3362037"/>
              </a:tblGrid>
              <a:tr h="4426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Function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Header file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Argument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Result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Example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abs(x)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stdlib.h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int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int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abs(-5) </a:t>
                      </a:r>
                      <a:r>
                        <a:rPr lang="en-US" dirty="0" smtClean="0">
                          <a:latin typeface="Lucida Console" pitchFamily="49" charset="0"/>
                          <a:sym typeface="Wingdings" pitchFamily="2" charset="2"/>
                        </a:rPr>
                        <a:t>is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Lucida Console" pitchFamily="49" charset="0"/>
                        </a:rPr>
                        <a:t>5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fabs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Console" pitchFamily="49" charset="0"/>
                        </a:rPr>
                        <a:t>fabs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(-2.3)</a:t>
                      </a:r>
                      <a:r>
                        <a:rPr lang="en-US" baseline="0" dirty="0" smtClean="0">
                          <a:latin typeface="Lucida Console" pitchFamily="49" charset="0"/>
                        </a:rPr>
                        <a:t> is 2.3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sqrt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Console" pitchFamily="49" charset="0"/>
                        </a:rPr>
                        <a:t>sqrt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(2.25)</a:t>
                      </a:r>
                      <a:r>
                        <a:rPr lang="en-US" baseline="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baseline="0" dirty="0" smtClean="0">
                          <a:latin typeface="Lucida Console" pitchFamily="49" charset="0"/>
                          <a:sym typeface="Wingdings" pitchFamily="2" charset="2"/>
                        </a:rPr>
                        <a:t>is</a:t>
                      </a:r>
                      <a:r>
                        <a:rPr lang="en-US" baseline="0" dirty="0" smtClean="0">
                          <a:latin typeface="Lucida Console" pitchFamily="49" charset="0"/>
                        </a:rPr>
                        <a:t> 1.5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exp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Console" pitchFamily="49" charset="0"/>
                        </a:rPr>
                        <a:t>exp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(1.0) is 2.71828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log(x)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log(2.71828) is 1.0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log10(x)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log10(100.0) is 2.0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715084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pow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x,y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)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double, 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Console" pitchFamily="49" charset="0"/>
                        </a:rPr>
                        <a:t>pow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(2.0,3.0) is 8.0</a:t>
                      </a:r>
                    </a:p>
                    <a:p>
                      <a:r>
                        <a:rPr lang="en-US" dirty="0" smtClean="0">
                          <a:latin typeface="Lucida Console" pitchFamily="49" charset="0"/>
                        </a:rPr>
                        <a:t>returns </a:t>
                      </a:r>
                      <a:r>
                        <a:rPr lang="en-US" dirty="0" err="1" smtClean="0">
                          <a:latin typeface="Lucida Console" pitchFamily="49" charset="0"/>
                        </a:rPr>
                        <a:t>x</a:t>
                      </a:r>
                      <a:r>
                        <a:rPr lang="en-US" baseline="30000" dirty="0" err="1" smtClean="0">
                          <a:latin typeface="Lucida Console" pitchFamily="49" charset="0"/>
                        </a:rPr>
                        <a:t>y</a:t>
                      </a:r>
                      <a:endParaRPr lang="en-US" baseline="30000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sin(x)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sin(PI/2.0) is 1.0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cos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Console" pitchFamily="49" charset="0"/>
                        </a:rPr>
                        <a:t>cos</a:t>
                      </a:r>
                      <a:r>
                        <a:rPr lang="en-US" dirty="0" smtClean="0">
                          <a:latin typeface="Lucida Console" pitchFamily="49" charset="0"/>
                        </a:rPr>
                        <a:t>(PI/3.0) is 0.5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tan(x)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tan(PI/4.0) is 1.0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ceil(x)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ceil(45.2) is 46.0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  <a:tr h="41429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floor(x)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0" dirty="0" err="1" smtClean="0">
                          <a:latin typeface="Lucida Console" pitchFamily="49" charset="0"/>
                          <a:cs typeface="Courier New" pitchFamily="49" charset="0"/>
                        </a:rPr>
                        <a:t>math.h</a:t>
                      </a:r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&gt;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Lucida Console" pitchFamily="49" charset="0"/>
                          <a:cs typeface="Courier New" pitchFamily="49" charset="0"/>
                        </a:rPr>
                        <a:t>double</a:t>
                      </a:r>
                      <a:endParaRPr lang="en-US" b="0" dirty="0">
                        <a:latin typeface="Lucida Console" pitchFamily="49" charset="0"/>
                        <a:cs typeface="Courier New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onsole" pitchFamily="49" charset="0"/>
                        </a:rPr>
                        <a:t>floor(45.2) is 45.0</a:t>
                      </a:r>
                      <a:endParaRPr lang="en-US" dirty="0">
                        <a:latin typeface="Lucida Console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792162"/>
          </a:xfrm>
        </p:spPr>
        <p:txBody>
          <a:bodyPr/>
          <a:lstStyle/>
          <a:p>
            <a:r>
              <a:rPr lang="en-US" dirty="0" smtClean="0"/>
              <a:t>Using Math Library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143000"/>
            <a:ext cx="8915400" cy="5562600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Computing the roots of: </a:t>
            </a:r>
            <a:r>
              <a:rPr lang="en-US" i="1" dirty="0" smtClean="0">
                <a:latin typeface="+mn-lt"/>
                <a:cs typeface="Times New Roman" pitchFamily="18" charset="0"/>
              </a:rPr>
              <a:t>ax</a:t>
            </a:r>
            <a:r>
              <a:rPr lang="en-US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en-US" dirty="0" smtClean="0">
                <a:latin typeface="+mn-lt"/>
                <a:cs typeface="Times New Roman" pitchFamily="18" charset="0"/>
              </a:rPr>
              <a:t> + </a:t>
            </a:r>
            <a:r>
              <a:rPr lang="en-US" i="1" dirty="0" err="1" smtClean="0">
                <a:latin typeface="+mn-lt"/>
                <a:cs typeface="Times New Roman" pitchFamily="18" charset="0"/>
              </a:rPr>
              <a:t>bx</a:t>
            </a:r>
            <a:r>
              <a:rPr lang="en-US" dirty="0" smtClean="0">
                <a:latin typeface="+mn-lt"/>
                <a:cs typeface="Times New Roman" pitchFamily="18" charset="0"/>
              </a:rPr>
              <a:t> + </a:t>
            </a:r>
            <a:r>
              <a:rPr lang="en-US" i="1" dirty="0" smtClean="0">
                <a:latin typeface="+mn-lt"/>
                <a:cs typeface="Times New Roman" pitchFamily="18" charset="0"/>
              </a:rPr>
              <a:t>c</a:t>
            </a:r>
            <a:r>
              <a:rPr lang="en-US" dirty="0" smtClean="0">
                <a:latin typeface="+mn-lt"/>
                <a:cs typeface="Times New Roman" pitchFamily="18" charset="0"/>
              </a:rPr>
              <a:t> = 0</a:t>
            </a:r>
          </a:p>
          <a:p>
            <a:pPr marL="269875" indent="0">
              <a:spcBef>
                <a:spcPts val="900"/>
              </a:spcBef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delta = b*b – 4*a*c;</a:t>
            </a:r>
          </a:p>
          <a:p>
            <a:pPr marL="269875" indent="0">
              <a:spcBef>
                <a:spcPts val="900"/>
              </a:spcBef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root1 = (-b +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(delta))/(2.0 * a);</a:t>
            </a:r>
          </a:p>
          <a:p>
            <a:pPr marL="269875" indent="0">
              <a:spcBef>
                <a:spcPts val="900"/>
              </a:spcBef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root2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= (-b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(delta))/(2.0 * a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cs typeface="Times New Roman" pitchFamily="18" charset="0"/>
              </a:rPr>
              <a:t>Computing the unknown side of a triangle</a:t>
            </a:r>
          </a:p>
          <a:p>
            <a:pPr>
              <a:spcBef>
                <a:spcPts val="900"/>
              </a:spcBef>
            </a:pPr>
            <a:r>
              <a:rPr lang="en-US" i="1" dirty="0" smtClean="0">
                <a:latin typeface="+mj-lt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=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i="1" dirty="0" smtClean="0">
                <a:latin typeface="+mj-lt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en-US" i="1" dirty="0" smtClean="0">
                <a:latin typeface="+mj-lt"/>
                <a:cs typeface="Times New Roman" pitchFamily="18" charset="0"/>
              </a:rPr>
              <a:t> + </a:t>
            </a:r>
            <a:r>
              <a:rPr lang="en-US" i="1" dirty="0" smtClean="0">
                <a:solidFill>
                  <a:prstClr val="black"/>
                </a:solidFill>
                <a:latin typeface="Century Schoolbook"/>
                <a:cs typeface="Times New Roman" pitchFamily="18" charset="0"/>
              </a:rPr>
              <a:t>c</a:t>
            </a:r>
            <a:r>
              <a:rPr lang="en-US" baseline="30000" dirty="0" smtClean="0">
                <a:solidFill>
                  <a:prstClr val="black"/>
                </a:solidFill>
                <a:latin typeface="Century Schoolbook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 – 2 </a:t>
            </a:r>
            <a:r>
              <a:rPr lang="en-US" i="1" dirty="0" smtClean="0">
                <a:latin typeface="+mj-lt"/>
                <a:cs typeface="Times New Roman" pitchFamily="18" charset="0"/>
              </a:rPr>
              <a:t>b c </a:t>
            </a:r>
            <a:r>
              <a:rPr lang="en-US" dirty="0" err="1" smtClean="0">
                <a:latin typeface="+mj-lt"/>
                <a:cs typeface="Times New Roman" pitchFamily="18" charset="0"/>
              </a:rPr>
              <a:t>cos</a:t>
            </a:r>
            <a:r>
              <a:rPr lang="en-US" dirty="0">
                <a:latin typeface="+mj-lt"/>
                <a:cs typeface="Times New Roman" pitchFamily="18" charset="0"/>
              </a:rPr>
              <a:t>(</a:t>
            </a:r>
            <a:r>
              <a:rPr lang="en-US" dirty="0" smtClean="0">
                <a:latin typeface="+mj-lt"/>
                <a:cs typeface="Times New Roman" pitchFamily="18" charset="0"/>
                <a:sym typeface="Symbol"/>
              </a:rPr>
              <a:t>)</a:t>
            </a:r>
          </a:p>
          <a:p>
            <a:pPr marL="269875" indent="0">
              <a:spcBef>
                <a:spcPts val="90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(b*b + c*c -</a:t>
            </a:r>
          </a:p>
          <a:p>
            <a:pPr marL="269875" indent="0">
              <a:spcBef>
                <a:spcPts val="9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2*b*c*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(alpha));</a:t>
            </a:r>
          </a:p>
          <a:p>
            <a:pPr marL="269875" indent="-269875">
              <a:spcBef>
                <a:spcPts val="9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alpha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must be in </a:t>
            </a:r>
            <a:r>
              <a:rPr lang="en-US" dirty="0" smtClean="0">
                <a:cs typeface="Times New Roman" pitchFamily="18" charset="0"/>
              </a:rPr>
              <a:t>radians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8FE215-8876-4708-B97B-E3AB79CEB1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fig0308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419601"/>
            <a:ext cx="2641600" cy="23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20809</TotalTime>
  <Words>1918</Words>
  <Application>Microsoft Office PowerPoint</Application>
  <PresentationFormat>A4 Paper (210x297 mm)</PresentationFormat>
  <Paragraphs>354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PowerPoint Presentation</vt:lpstr>
      <vt:lpstr>Outline</vt:lpstr>
      <vt:lpstr>Introduction to Functions</vt:lpstr>
      <vt:lpstr>Introduction to Functions</vt:lpstr>
      <vt:lpstr>Library Functions and Code Reuse</vt:lpstr>
      <vt:lpstr>Square Root Program</vt:lpstr>
      <vt:lpstr>Square Root Program (cont'd)</vt:lpstr>
      <vt:lpstr>Some Mathematical Library Functions</vt:lpstr>
      <vt:lpstr>Using Math Library Functions </vt:lpstr>
      <vt:lpstr>Next . . .</vt:lpstr>
      <vt:lpstr>Top-Down Design</vt:lpstr>
      <vt:lpstr>Structure Charts</vt:lpstr>
      <vt:lpstr>Functions Without Arguments</vt:lpstr>
      <vt:lpstr>PowerPoint Presentation</vt:lpstr>
      <vt:lpstr>PowerPoint Presentation</vt:lpstr>
      <vt:lpstr>Function Prototypes</vt:lpstr>
      <vt:lpstr>Function Prototypes</vt:lpstr>
      <vt:lpstr>Function Definition </vt:lpstr>
      <vt:lpstr>Placement of Functions in a Program</vt:lpstr>
      <vt:lpstr>Execution Order of Functions</vt:lpstr>
      <vt:lpstr>Next . . .</vt:lpstr>
      <vt:lpstr>Functions and Arguments</vt:lpstr>
      <vt:lpstr>Function with Input Argument But No Return Value</vt:lpstr>
      <vt:lpstr>Formal and Actual Parameters</vt:lpstr>
      <vt:lpstr>Functions with Input Arguments and a Single Result Value</vt:lpstr>
      <vt:lpstr>Testing Functions Using Drivers</vt:lpstr>
      <vt:lpstr>Testing Function  rect_diagonal</vt:lpstr>
      <vt:lpstr>The Function Data Area</vt:lpstr>
      <vt:lpstr>Example of Function Data Areas</vt:lpstr>
      <vt:lpstr>Argument List Correspondence</vt:lpstr>
      <vt:lpstr>Advantages of Functions</vt:lpstr>
      <vt:lpstr>Programming Style</vt:lpstr>
      <vt:lpstr>Common Programming Errors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Top-Down Design with Functions</dc:title>
  <dc:creator>Muhamed F. Mudawar</dc:creator>
  <cp:lastModifiedBy>mudawar</cp:lastModifiedBy>
  <cp:revision>398</cp:revision>
  <dcterms:created xsi:type="dcterms:W3CDTF">2006-12-07T16:06:22Z</dcterms:created>
  <dcterms:modified xsi:type="dcterms:W3CDTF">2017-10-29T20:45:48Z</dcterms:modified>
</cp:coreProperties>
</file>