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handoutMasterIdLst>
    <p:handoutMasterId r:id="rId42"/>
  </p:handoutMasterIdLst>
  <p:sldIdLst>
    <p:sldId id="256" r:id="rId2"/>
    <p:sldId id="339" r:id="rId3"/>
    <p:sldId id="407" r:id="rId4"/>
    <p:sldId id="408" r:id="rId5"/>
    <p:sldId id="409" r:id="rId6"/>
    <p:sldId id="411" r:id="rId7"/>
    <p:sldId id="413" r:id="rId8"/>
    <p:sldId id="412" r:id="rId9"/>
    <p:sldId id="415" r:id="rId10"/>
    <p:sldId id="420" r:id="rId11"/>
    <p:sldId id="417" r:id="rId12"/>
    <p:sldId id="444" r:id="rId13"/>
    <p:sldId id="426" r:id="rId14"/>
    <p:sldId id="427" r:id="rId15"/>
    <p:sldId id="424" r:id="rId16"/>
    <p:sldId id="425" r:id="rId17"/>
    <p:sldId id="428" r:id="rId18"/>
    <p:sldId id="445" r:id="rId19"/>
    <p:sldId id="429" r:id="rId20"/>
    <p:sldId id="430" r:id="rId21"/>
    <p:sldId id="431" r:id="rId22"/>
    <p:sldId id="432" r:id="rId23"/>
    <p:sldId id="459" r:id="rId24"/>
    <p:sldId id="435" r:id="rId25"/>
    <p:sldId id="436" r:id="rId26"/>
    <p:sldId id="446" r:id="rId27"/>
    <p:sldId id="437" r:id="rId28"/>
    <p:sldId id="438" r:id="rId29"/>
    <p:sldId id="439" r:id="rId30"/>
    <p:sldId id="440" r:id="rId31"/>
    <p:sldId id="441" r:id="rId32"/>
    <p:sldId id="458" r:id="rId33"/>
    <p:sldId id="453" r:id="rId34"/>
    <p:sldId id="454" r:id="rId35"/>
    <p:sldId id="455" r:id="rId36"/>
    <p:sldId id="456" r:id="rId37"/>
    <p:sldId id="457" r:id="rId38"/>
    <p:sldId id="442" r:id="rId39"/>
    <p:sldId id="443" r:id="rId40"/>
  </p:sldIdLst>
  <p:sldSz cx="9906000" cy="6858000" type="A4"/>
  <p:notesSz cx="7099300" cy="10234613"/>
  <p:custDataLst>
    <p:tags r:id="rId4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66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40" autoAdjust="0"/>
  </p:normalViewPr>
  <p:slideViewPr>
    <p:cSldViewPr>
      <p:cViewPr>
        <p:scale>
          <a:sx n="90" d="100"/>
          <a:sy n="90" d="100"/>
        </p:scale>
        <p:origin x="-1097" y="-371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69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69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fld id="{AC444C24-1A28-42BF-B591-5829321AB2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78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fld id="{4ACFF9F9-8C4B-4407-9933-87E2688279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903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A38005-41D3-4CEF-ABC6-24F1D4FB6569}" type="slidenum">
              <a:rPr lang="en-US"/>
              <a:pPr/>
              <a:t>1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27044-FB8F-4DCD-B71A-800D672476FE}" type="slidenum">
              <a:rPr lang="en-US"/>
              <a:pPr/>
              <a:t>2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27044-FB8F-4DCD-B71A-800D672476FE}" type="slidenum">
              <a:rPr lang="en-US"/>
              <a:pPr/>
              <a:t>12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27044-FB8F-4DCD-B71A-800D672476FE}" type="slidenum">
              <a:rPr lang="en-US"/>
              <a:pPr/>
              <a:t>18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27044-FB8F-4DCD-B71A-800D672476FE}" type="slidenum">
              <a:rPr lang="en-US"/>
              <a:pPr/>
              <a:t>26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27044-FB8F-4DCD-B71A-800D672476FE}" type="slidenum">
              <a:rPr lang="en-US"/>
              <a:pPr/>
              <a:t>32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476500" y="1143000"/>
            <a:ext cx="6686550" cy="1894362"/>
          </a:xfrm>
        </p:spPr>
        <p:txBody>
          <a:bodyPr>
            <a:normAutofit/>
          </a:bodyPr>
          <a:lstStyle>
            <a:lvl1pPr>
              <a:defRPr sz="4800" b="1">
                <a:solidFill>
                  <a:srgbClr val="002060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476500" y="3022122"/>
            <a:ext cx="6686550" cy="1371600"/>
          </a:xfrm>
        </p:spPr>
        <p:txBody>
          <a:bodyPr>
            <a:normAutofit/>
          </a:bodyPr>
          <a:lstStyle>
            <a:lvl1pPr marL="0" indent="0" algn="l">
              <a:buNone/>
              <a:defRPr sz="3600" b="1">
                <a:solidFill>
                  <a:srgbClr val="00206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412750" y="0"/>
            <a:ext cx="6604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99364" y="0"/>
            <a:ext cx="113386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1073150" y="0"/>
            <a:ext cx="197028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236430" y="0"/>
            <a:ext cx="24947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520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906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925288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87052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1557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8733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320800" y="0"/>
            <a:ext cx="8255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60400" y="3429000"/>
            <a:ext cx="140335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418768" y="4866752"/>
            <a:ext cx="694876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182003" y="5500632"/>
            <a:ext cx="14859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802892" y="5788152"/>
            <a:ext cx="29718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2063750" y="4495800"/>
            <a:ext cx="39624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089900" cy="868362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95300" y="1295400"/>
            <a:ext cx="8089900" cy="5178552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>
          <a:xfrm rot="5400000">
            <a:off x="8305800" y="1065849"/>
            <a:ext cx="2011680" cy="416052"/>
          </a:xfrm>
          <a:prstGeom prst="rect">
            <a:avLst/>
          </a:prstGeom>
        </p:spPr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11-Oct-17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E8FE215-8876-4708-B97B-E3AB79CEB1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>
          <a:xfrm rot="5400000">
            <a:off x="7706052" y="3722000"/>
            <a:ext cx="3200400" cy="39624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8305800" y="1065849"/>
            <a:ext cx="2011680" cy="416052"/>
          </a:xfrm>
          <a:prstGeom prst="rect">
            <a:avLst/>
          </a:prstGeo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11-Oct-17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7706052" y="3722000"/>
            <a:ext cx="3200400" cy="3962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7106-1973-4AE2-BE3F-6870C0AF19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95300" y="1600200"/>
            <a:ext cx="39624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26102" y="1600200"/>
            <a:ext cx="39624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817245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8305800" y="1065849"/>
            <a:ext cx="2011680" cy="416052"/>
          </a:xfrm>
          <a:prstGeom prst="rect">
            <a:avLst/>
          </a:prstGeo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11-Oct-17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7706052" y="3722000"/>
            <a:ext cx="3200400" cy="3962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B60E0-86A8-41BA-BFC0-A2D810264E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5300" y="2362200"/>
            <a:ext cx="39624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736306" y="2362200"/>
            <a:ext cx="39624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95300" y="1569720"/>
            <a:ext cx="39624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705350" y="1569720"/>
            <a:ext cx="39624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8305800" y="1065849"/>
            <a:ext cx="2011680" cy="416052"/>
          </a:xfrm>
          <a:prstGeom prst="rect">
            <a:avLst/>
          </a:prstGeom>
        </p:spPr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11-Oct-17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4C73575-CA9B-460E-821E-2267D3F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7706052" y="3722000"/>
            <a:ext cx="3200400" cy="39624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8305800" y="1065849"/>
            <a:ext cx="2011680" cy="416052"/>
          </a:xfrm>
          <a:prstGeom prst="rect">
            <a:avLst/>
          </a:prstGeo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11-Oct-17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7706052" y="3722000"/>
            <a:ext cx="3200400" cy="3962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3E8C-3A80-480A-9D92-D0389F682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949325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915728" y="3181350"/>
            <a:ext cx="6309360" cy="4953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379970" y="274320"/>
            <a:ext cx="1654302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7691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708321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7409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9575800" y="0"/>
            <a:ext cx="3302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965835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836152" y="5715000"/>
            <a:ext cx="59436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30200" y="274320"/>
            <a:ext cx="61087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8305800" y="1065849"/>
            <a:ext cx="2011680" cy="416052"/>
          </a:xfrm>
          <a:prstGeom prst="rect">
            <a:avLst/>
          </a:prstGeom>
        </p:spPr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11-Oct-17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EFF9CB0-B686-45AF-BF9C-BB149AA5F5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7706052" y="3722000"/>
            <a:ext cx="3200400" cy="39624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949325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089900" cy="79216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95300" y="1219200"/>
            <a:ext cx="8089900" cy="5254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255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7409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9575800" y="0"/>
            <a:ext cx="3302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65835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836152" y="5715000"/>
            <a:ext cx="59436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806434" y="5734050"/>
            <a:ext cx="6604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FD7FDE6-DC96-4876-804D-64CA306F8D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b="1" kern="1200" cap="small" baseline="0">
          <a:solidFill>
            <a:srgbClr val="002060"/>
          </a:solidFill>
          <a:latin typeface="Calibri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981200" y="304800"/>
            <a:ext cx="7594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en-US" sz="4800" b="1" dirty="0" smtClean="0">
                <a:solidFill>
                  <a:srgbClr val="002060"/>
                </a:solidFill>
                <a:latin typeface="Calibri" pitchFamily="34" charset="0"/>
              </a:rPr>
              <a:t>ICS103: </a:t>
            </a:r>
            <a:r>
              <a:rPr lang="en-US" sz="4800" b="1" dirty="0">
                <a:solidFill>
                  <a:srgbClr val="002060"/>
                </a:solidFill>
                <a:latin typeface="Calibri" pitchFamily="34" charset="0"/>
              </a:rPr>
              <a:t>Programming in </a:t>
            </a:r>
            <a:r>
              <a:rPr lang="en-US" sz="4800" b="1" dirty="0" smtClean="0">
                <a:solidFill>
                  <a:srgbClr val="002060"/>
                </a:solidFill>
                <a:latin typeface="Calibri" pitchFamily="34" charset="0"/>
              </a:rPr>
              <a:t>C</a:t>
            </a:r>
            <a:r>
              <a:rPr lang="en-US" sz="4800" b="1">
                <a:solidFill>
                  <a:srgbClr val="002060"/>
                </a:solidFill>
                <a:latin typeface="Calibri" pitchFamily="34" charset="0"/>
              </a:rPr>
              <a:t/>
            </a:r>
            <a:br>
              <a:rPr lang="en-US" sz="4800" b="1">
                <a:solidFill>
                  <a:srgbClr val="002060"/>
                </a:solidFill>
                <a:latin typeface="Calibri" pitchFamily="34" charset="0"/>
              </a:rPr>
            </a:br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  <a:r>
              <a:rPr lang="en-US" sz="3600" b="1" smtClean="0">
                <a:solidFill>
                  <a:srgbClr val="002060"/>
                </a:solidFill>
                <a:latin typeface="Calibri" pitchFamily="34" charset="0"/>
              </a:rPr>
              <a:t>: </a:t>
            </a:r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</a:rPr>
              <a:t>Selection Structures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797300" y="6019800"/>
            <a:ext cx="40449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Calibri" pitchFamily="34" charset="0"/>
              </a:rPr>
              <a:t>Muhamed</a:t>
            </a:r>
            <a:r>
              <a:rPr lang="en-US" sz="2800" b="1" dirty="0" smtClean="0">
                <a:solidFill>
                  <a:srgbClr val="002060"/>
                </a:solidFill>
                <a:latin typeface="Calibri" pitchFamily="34" charset="0"/>
              </a:rPr>
              <a:t> F. </a:t>
            </a:r>
            <a:r>
              <a:rPr lang="en-US" sz="2800" b="1" dirty="0" err="1" smtClean="0">
                <a:solidFill>
                  <a:srgbClr val="002060"/>
                </a:solidFill>
                <a:latin typeface="Calibri" pitchFamily="34" charset="0"/>
              </a:rPr>
              <a:t>Mudawar</a:t>
            </a:r>
            <a:endParaRPr lang="en-US" sz="28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161794" name="Picture 2" descr="C:\Users\mudawar\Documents\+ICS 103\103 Slides\KFUPM_logo_blac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601" y="2895601"/>
            <a:ext cx="3054351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295400"/>
            <a:ext cx="8089900" cy="11430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We can also compare characters in C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U</a:t>
            </a:r>
            <a:r>
              <a:rPr lang="en-US" dirty="0" smtClean="0"/>
              <a:t>sing the relational and equality operators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890503"/>
              </p:ext>
            </p:extLst>
          </p:nvPr>
        </p:nvGraphicFramePr>
        <p:xfrm>
          <a:off x="660400" y="2697480"/>
          <a:ext cx="7842250" cy="3568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/>
                <a:gridCol w="3384550"/>
              </a:tblGrid>
              <a:tr h="57912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Expression</a:t>
                      </a:r>
                      <a:endParaRPr lang="en-US" sz="28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Value</a:t>
                      </a:r>
                      <a:endParaRPr lang="en-US" sz="28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98204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'9'</a:t>
                      </a:r>
                      <a:r>
                        <a:rPr lang="en-US" sz="2400" b="1" baseline="0" dirty="0" smtClean="0">
                          <a:latin typeface="Consolas" pitchFamily="49" charset="0"/>
                          <a:cs typeface="Consolas" pitchFamily="49" charset="0"/>
                        </a:rPr>
                        <a:t> &gt;= '0'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1 (true)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</a:tr>
              <a:tr h="498204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'a' &lt; 'e'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1 (true)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</a:tr>
              <a:tr h="498204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'B' &lt;=</a:t>
                      </a:r>
                      <a:r>
                        <a:rPr lang="en-US" sz="2400" b="1" baseline="0" dirty="0" smtClean="0">
                          <a:latin typeface="Consolas" pitchFamily="49" charset="0"/>
                          <a:cs typeface="Consolas" pitchFamily="49" charset="0"/>
                        </a:rPr>
                        <a:t> 'A'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0 (false)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</a:tr>
              <a:tr h="498204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'Z' == 'z'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0 (false)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</a:tr>
              <a:tr h="498204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'A' &lt;= 'a'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1 (true)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</a:tr>
              <a:tr h="498204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Consolas" pitchFamily="49" charset="0"/>
                          <a:cs typeface="Consolas" pitchFamily="49" charset="0"/>
                        </a:rPr>
                        <a:t>ch</a:t>
                      </a:r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 &gt;= 'a' &amp;&amp; </a:t>
                      </a:r>
                      <a:r>
                        <a:rPr lang="en-US" sz="2400" b="1" dirty="0" err="1" smtClean="0">
                          <a:latin typeface="Consolas" pitchFamily="49" charset="0"/>
                          <a:cs typeface="Consolas" pitchFamily="49" charset="0"/>
                        </a:rPr>
                        <a:t>ch</a:t>
                      </a:r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 &lt;= 'z'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Consolas" pitchFamily="49" charset="0"/>
                          <a:cs typeface="Consolas" pitchFamily="49" charset="0"/>
                        </a:rPr>
                        <a:t>ch</a:t>
                      </a:r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 is lowercase?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488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832850" cy="868362"/>
          </a:xfrm>
        </p:spPr>
        <p:txBody>
          <a:bodyPr/>
          <a:lstStyle/>
          <a:p>
            <a:r>
              <a:rPr lang="en-US" dirty="0" smtClean="0"/>
              <a:t>English Conditions as C Expressions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84605261"/>
              </p:ext>
            </p:extLst>
          </p:nvPr>
        </p:nvGraphicFramePr>
        <p:xfrm>
          <a:off x="495300" y="1447800"/>
          <a:ext cx="8750300" cy="3271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5150"/>
                <a:gridCol w="4375150"/>
              </a:tblGrid>
              <a:tr h="756269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English Condition</a:t>
                      </a:r>
                      <a:endParaRPr lang="en-US" sz="28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Logical Expression</a:t>
                      </a:r>
                      <a:endParaRPr lang="en-US" sz="28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28712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x</a:t>
                      </a:r>
                      <a:r>
                        <a:rPr lang="en-US" sz="2400" dirty="0" smtClean="0">
                          <a:latin typeface="Calibri" pitchFamily="34" charset="0"/>
                        </a:rPr>
                        <a:t> and </a:t>
                      </a:r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y</a:t>
                      </a:r>
                      <a:r>
                        <a:rPr lang="en-US" sz="2400" dirty="0" smtClean="0">
                          <a:latin typeface="Calibri" pitchFamily="34" charset="0"/>
                        </a:rPr>
                        <a:t> are greater than</a:t>
                      </a:r>
                      <a:r>
                        <a:rPr lang="en-US" sz="2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2400" b="1" baseline="0" dirty="0" smtClean="0">
                          <a:latin typeface="Consolas" pitchFamily="49" charset="0"/>
                          <a:cs typeface="Consolas" pitchFamily="49" charset="0"/>
                        </a:rPr>
                        <a:t>z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x</a:t>
                      </a:r>
                      <a:r>
                        <a:rPr lang="en-US" sz="2400" b="1" baseline="0" dirty="0" smtClean="0">
                          <a:latin typeface="Consolas" pitchFamily="49" charset="0"/>
                          <a:cs typeface="Consolas" pitchFamily="49" charset="0"/>
                        </a:rPr>
                        <a:t> &gt; z  &amp;&amp;  y &gt; z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</a:tr>
              <a:tr h="628712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x</a:t>
                      </a:r>
                      <a:r>
                        <a:rPr lang="en-US" sz="2400" dirty="0" smtClean="0">
                          <a:latin typeface="Calibri" pitchFamily="34" charset="0"/>
                        </a:rPr>
                        <a:t> is equal to </a:t>
                      </a:r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r>
                        <a:rPr lang="en-US" sz="2400" dirty="0" smtClean="0">
                          <a:latin typeface="Calibri" pitchFamily="34" charset="0"/>
                        </a:rPr>
                        <a:t> or </a:t>
                      </a:r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x == 1  ||  x == 3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</a:tr>
              <a:tr h="628712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x</a:t>
                      </a:r>
                      <a:r>
                        <a:rPr lang="en-US" sz="2400" dirty="0" smtClean="0">
                          <a:latin typeface="Calibri" pitchFamily="34" charset="0"/>
                        </a:rPr>
                        <a:t> is in the range </a:t>
                      </a:r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min</a:t>
                      </a:r>
                      <a:r>
                        <a:rPr lang="en-US" sz="2400" dirty="0" smtClean="0">
                          <a:latin typeface="Calibri" pitchFamily="34" charset="0"/>
                        </a:rPr>
                        <a:t> to </a:t>
                      </a:r>
                      <a:r>
                        <a:rPr lang="en-US" sz="2400" b="1" dirty="0" smtClean="0">
                          <a:latin typeface="Calibri" pitchFamily="34" charset="0"/>
                        </a:rPr>
                        <a:t>max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x &gt;= min  &amp;&amp;  x &lt;= max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</a:tr>
              <a:tr h="628712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x</a:t>
                      </a:r>
                      <a:r>
                        <a:rPr lang="en-US" sz="2400" dirty="0" smtClean="0">
                          <a:latin typeface="Calibri" pitchFamily="34" charset="0"/>
                        </a:rPr>
                        <a:t> is outside the range </a:t>
                      </a:r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z</a:t>
                      </a:r>
                      <a:r>
                        <a:rPr lang="en-US" sz="2400" dirty="0" smtClean="0">
                          <a:latin typeface="Calibri" pitchFamily="34" charset="0"/>
                        </a:rPr>
                        <a:t> to </a:t>
                      </a:r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y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x &lt; z  ||  x &gt; y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2"/>
          <p:cNvPicPr preferRelativeResize="0"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8"/>
          <a:stretch/>
        </p:blipFill>
        <p:spPr bwMode="auto">
          <a:xfrm>
            <a:off x="577850" y="5410201"/>
            <a:ext cx="3673475" cy="1182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 preferRelativeResize="0"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1" y="5386807"/>
            <a:ext cx="4292599" cy="1144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077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Next . . .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77850" y="1219200"/>
            <a:ext cx="8832850" cy="5105400"/>
          </a:xfrm>
        </p:spPr>
        <p:txBody>
          <a:bodyPr>
            <a:noAutofit/>
          </a:bodyPr>
          <a:lstStyle/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Control Structures</a:t>
            </a:r>
            <a:endParaRPr lang="en-US" dirty="0"/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Conditions, Relational, and Logic Operators</a:t>
            </a:r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>
                <a:solidFill>
                  <a:srgbClr val="FF0000"/>
                </a:solidFill>
              </a:rPr>
              <a:t> Statement and Flowchart</a:t>
            </a:r>
            <a:endParaRPr lang="en-US" dirty="0">
              <a:solidFill>
                <a:srgbClr val="FF0000"/>
              </a:solidFill>
            </a:endParaRPr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>
                <a:solidFill>
                  <a:srgbClr val="FF0000"/>
                </a:solidFill>
              </a:rPr>
              <a:t> with Compound Statements</a:t>
            </a:r>
            <a:endParaRPr lang="en-US" dirty="0">
              <a:solidFill>
                <a:srgbClr val="FF0000"/>
              </a:solidFill>
            </a:endParaRPr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Nested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/>
              <a:t> statements</a:t>
            </a:r>
            <a:endParaRPr lang="en-US" dirty="0"/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The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switch</a:t>
            </a:r>
            <a:r>
              <a:rPr lang="en-US" dirty="0" smtClean="0"/>
              <a:t> Statement</a:t>
            </a:r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Operator Precedence, </a:t>
            </a:r>
            <a:r>
              <a:rPr lang="en-US" dirty="0" smtClean="0"/>
              <a:t>Complementing </a:t>
            </a:r>
            <a:r>
              <a:rPr lang="en-US" dirty="0"/>
              <a:t>a </a:t>
            </a:r>
            <a:r>
              <a:rPr lang="en-US" dirty="0" smtClean="0"/>
              <a:t>Condition</a:t>
            </a:r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Common Programming Errors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6E3160-5E5F-4B57-9747-A4177137CE3B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7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198438"/>
            <a:ext cx="8997950" cy="868362"/>
          </a:xfrm>
        </p:spPr>
        <p:txBody>
          <a:bodyPr/>
          <a:lstStyle/>
          <a:p>
            <a:r>
              <a:rPr lang="en-US" cap="none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US" cap="none" dirty="0" smtClean="0">
                <a:cs typeface="Courier New" pitchFamily="49" charset="0"/>
              </a:rPr>
              <a:t> </a:t>
            </a:r>
            <a:r>
              <a:rPr lang="en-US" dirty="0" smtClean="0"/>
              <a:t>Statement (One Alternative)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12750" y="1219200"/>
            <a:ext cx="8915400" cy="53340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altLang="zh-TW" sz="3200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if</a:t>
            </a:r>
            <a:r>
              <a:rPr lang="en-US" altLang="zh-TW" sz="32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(condition) </a:t>
            </a:r>
            <a:r>
              <a:rPr lang="en-US" altLang="zh-TW" sz="3200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statement</a:t>
            </a:r>
            <a:r>
              <a:rPr lang="en-US" altLang="zh-TW" sz="3200" b="1" baseline="-25000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T</a:t>
            </a:r>
            <a:r>
              <a:rPr lang="en-US" altLang="zh-TW" sz="32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;</a:t>
            </a:r>
          </a:p>
          <a:p>
            <a:pPr marL="0" indent="0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altLang="zh-TW" sz="3200" dirty="0" smtClean="0">
                <a:ea typeface="新細明體" charset="-120"/>
                <a:cs typeface="Consolas" pitchFamily="49" charset="0"/>
              </a:rPr>
              <a:t>if </a:t>
            </a:r>
            <a:r>
              <a:rPr lang="en-US" altLang="zh-TW" sz="3200" b="1" dirty="0" smtClean="0">
                <a:ea typeface="新細明體" charset="-120"/>
                <a:cs typeface="Consolas" pitchFamily="49" charset="0"/>
              </a:rPr>
              <a:t>condition</a:t>
            </a:r>
            <a:r>
              <a:rPr lang="en-US" altLang="zh-TW" sz="3200" dirty="0" smtClean="0">
                <a:ea typeface="新細明體" charset="-120"/>
                <a:cs typeface="Consolas" pitchFamily="49" charset="0"/>
              </a:rPr>
              <a:t> evaluates to </a:t>
            </a:r>
            <a:r>
              <a:rPr lang="en-US" altLang="zh-TW" sz="3200" b="1" dirty="0" smtClean="0">
                <a:ea typeface="新細明體" charset="-120"/>
                <a:cs typeface="Consolas" pitchFamily="49" charset="0"/>
              </a:rPr>
              <a:t>true</a:t>
            </a:r>
            <a:r>
              <a:rPr lang="en-US" altLang="zh-TW" sz="3200" dirty="0" smtClean="0">
                <a:ea typeface="新細明體" charset="-120"/>
                <a:cs typeface="Consolas" pitchFamily="49" charset="0"/>
              </a:rPr>
              <a:t> then </a:t>
            </a:r>
            <a:r>
              <a:rPr lang="en-US" altLang="zh-TW" sz="3200" b="1" dirty="0" err="1" smtClean="0">
                <a:ea typeface="新細明體" charset="-120"/>
                <a:cs typeface="Consolas" pitchFamily="49" charset="0"/>
              </a:rPr>
              <a:t>statement</a:t>
            </a:r>
            <a:r>
              <a:rPr lang="en-US" altLang="zh-TW" sz="3200" b="1" baseline="-25000" dirty="0" err="1" smtClean="0">
                <a:ea typeface="新細明體" charset="-120"/>
                <a:cs typeface="Consolas" pitchFamily="49" charset="0"/>
              </a:rPr>
              <a:t>T</a:t>
            </a:r>
            <a:r>
              <a:rPr lang="en-US" altLang="zh-TW" sz="3200" dirty="0" smtClean="0">
                <a:ea typeface="新細明體" charset="-120"/>
                <a:cs typeface="Consolas" pitchFamily="49" charset="0"/>
              </a:rPr>
              <a:t> is executed; Otherwise, </a:t>
            </a:r>
            <a:r>
              <a:rPr lang="en-US" altLang="zh-TW" sz="3200" b="1" dirty="0" err="1" smtClean="0">
                <a:ea typeface="新細明體" charset="-120"/>
                <a:cs typeface="Consolas" pitchFamily="49" charset="0"/>
              </a:rPr>
              <a:t>statement</a:t>
            </a:r>
            <a:r>
              <a:rPr lang="en-US" altLang="zh-TW" sz="3200" b="1" baseline="-25000" dirty="0" err="1" smtClean="0">
                <a:ea typeface="新細明體" charset="-120"/>
                <a:cs typeface="Consolas" pitchFamily="49" charset="0"/>
              </a:rPr>
              <a:t>T</a:t>
            </a:r>
            <a:r>
              <a:rPr lang="en-US" altLang="zh-TW" sz="3200" dirty="0" smtClean="0">
                <a:ea typeface="新細明體" charset="-120"/>
                <a:cs typeface="Consolas" pitchFamily="49" charset="0"/>
              </a:rPr>
              <a:t> is skipped</a:t>
            </a:r>
          </a:p>
          <a:p>
            <a:pPr marL="0" indent="0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altLang="zh-TW" sz="3200" b="1" dirty="0" smtClean="0">
                <a:ea typeface="新細明體" charset="-120"/>
                <a:cs typeface="Consolas" pitchFamily="49" charset="0"/>
              </a:rPr>
              <a:t>Example:</a:t>
            </a:r>
            <a:endParaRPr lang="en-US" altLang="zh-TW" sz="3200" dirty="0" smtClean="0">
              <a:ea typeface="新細明體" charset="-120"/>
            </a:endParaRPr>
          </a:p>
          <a:p>
            <a:pPr marL="0" indent="0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altLang="zh-TW" sz="3200" b="1" dirty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if</a:t>
            </a:r>
            <a:r>
              <a:rPr lang="en-US" altLang="zh-TW" sz="3200" b="1" dirty="0">
                <a:solidFill>
                  <a:srgbClr val="FF33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3200" b="1" dirty="0">
                <a:latin typeface="Consolas" pitchFamily="49" charset="0"/>
                <a:ea typeface="新細明體" charset="-120"/>
                <a:cs typeface="Consolas" pitchFamily="49" charset="0"/>
              </a:rPr>
              <a:t>(</a:t>
            </a:r>
            <a:r>
              <a:rPr lang="en-US" altLang="zh-TW" sz="32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x != 0.0)</a:t>
            </a:r>
          </a:p>
          <a:p>
            <a:pPr marL="0" indent="0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altLang="zh-TW" sz="3200" b="1" dirty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32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product </a:t>
            </a:r>
            <a:r>
              <a:rPr lang="en-US" altLang="zh-TW" sz="3200" b="1" dirty="0">
                <a:latin typeface="Consolas" pitchFamily="49" charset="0"/>
                <a:ea typeface="新細明體" charset="-120"/>
                <a:cs typeface="Consolas" pitchFamily="49" charset="0"/>
              </a:rPr>
              <a:t>= product * x </a:t>
            </a:r>
            <a:r>
              <a:rPr lang="en-US" altLang="zh-TW" sz="32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;</a:t>
            </a:r>
            <a:endParaRPr lang="en-US" altLang="zh-TW" sz="3200" b="1" dirty="0">
              <a:latin typeface="Consolas" pitchFamily="49" charset="0"/>
              <a:ea typeface="新細明體" charset="-12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6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198438"/>
            <a:ext cx="8997950" cy="868362"/>
          </a:xfrm>
        </p:spPr>
        <p:txBody>
          <a:bodyPr/>
          <a:lstStyle/>
          <a:p>
            <a:r>
              <a:rPr lang="en-US" cap="none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cap="none" dirty="0" smtClean="0">
                <a:cs typeface="Courier New" pitchFamily="49" charset="0"/>
              </a:rPr>
              <a:t> </a:t>
            </a:r>
            <a:r>
              <a:rPr lang="en-US" dirty="0" smtClean="0"/>
              <a:t>Statement (Two Alternatives)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0200" y="1066800"/>
            <a:ext cx="9080500" cy="5638800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spcBef>
                <a:spcPts val="500"/>
              </a:spcBef>
              <a:buNone/>
            </a:pPr>
            <a:r>
              <a:rPr lang="en-US" altLang="zh-TW" sz="3200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if</a:t>
            </a:r>
            <a:r>
              <a:rPr lang="en-US" altLang="zh-TW" sz="32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(condition) </a:t>
            </a:r>
            <a:r>
              <a:rPr lang="en-US" altLang="zh-TW" sz="3200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statement</a:t>
            </a:r>
            <a:r>
              <a:rPr lang="en-US" altLang="zh-TW" sz="3200" b="1" baseline="-25000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T</a:t>
            </a:r>
            <a:r>
              <a:rPr lang="en-US" altLang="zh-TW" sz="32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;</a:t>
            </a:r>
          </a:p>
          <a:p>
            <a:pPr marL="0" indent="0">
              <a:lnSpc>
                <a:spcPct val="130000"/>
              </a:lnSpc>
              <a:spcBef>
                <a:spcPts val="500"/>
              </a:spcBef>
              <a:buNone/>
            </a:pPr>
            <a:r>
              <a:rPr lang="en-US" altLang="zh-TW" sz="3200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else </a:t>
            </a:r>
            <a:r>
              <a:rPr lang="en-US" altLang="zh-TW" sz="3200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statement</a:t>
            </a:r>
            <a:r>
              <a:rPr lang="en-US" altLang="zh-TW" sz="3200" b="1" baseline="-25000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F</a:t>
            </a:r>
            <a:r>
              <a:rPr lang="en-US" altLang="zh-TW" sz="32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;</a:t>
            </a:r>
          </a:p>
          <a:p>
            <a:pPr marL="0" indent="0">
              <a:lnSpc>
                <a:spcPct val="130000"/>
              </a:lnSpc>
              <a:spcBef>
                <a:spcPts val="500"/>
              </a:spcBef>
              <a:buNone/>
            </a:pPr>
            <a:r>
              <a:rPr lang="en-US" altLang="zh-TW" sz="3200" dirty="0" smtClean="0">
                <a:ea typeface="新細明體" charset="-120"/>
                <a:cs typeface="Consolas" pitchFamily="49" charset="0"/>
              </a:rPr>
              <a:t>if </a:t>
            </a:r>
            <a:r>
              <a:rPr lang="en-US" altLang="zh-TW" sz="3200" b="1" dirty="0" smtClean="0">
                <a:ea typeface="新細明體" charset="-120"/>
                <a:cs typeface="Consolas" pitchFamily="49" charset="0"/>
              </a:rPr>
              <a:t>condition</a:t>
            </a:r>
            <a:r>
              <a:rPr lang="en-US" altLang="zh-TW" sz="3200" dirty="0" smtClean="0">
                <a:ea typeface="新細明體" charset="-120"/>
                <a:cs typeface="Consolas" pitchFamily="49" charset="0"/>
              </a:rPr>
              <a:t> evaluates to </a:t>
            </a:r>
            <a:r>
              <a:rPr lang="en-US" altLang="zh-TW" sz="3200" b="1" dirty="0" smtClean="0">
                <a:ea typeface="新細明體" charset="-120"/>
                <a:cs typeface="Consolas" pitchFamily="49" charset="0"/>
              </a:rPr>
              <a:t>true</a:t>
            </a:r>
            <a:r>
              <a:rPr lang="en-US" altLang="zh-TW" sz="3200" dirty="0" smtClean="0">
                <a:ea typeface="新細明體" charset="-120"/>
                <a:cs typeface="Consolas" pitchFamily="49" charset="0"/>
              </a:rPr>
              <a:t> then </a:t>
            </a:r>
            <a:r>
              <a:rPr lang="en-US" altLang="zh-TW" sz="3200" b="1" dirty="0" err="1" smtClean="0">
                <a:ea typeface="新細明體" charset="-120"/>
                <a:cs typeface="Consolas" pitchFamily="49" charset="0"/>
              </a:rPr>
              <a:t>statement</a:t>
            </a:r>
            <a:r>
              <a:rPr lang="en-US" altLang="zh-TW" sz="3200" b="1" baseline="-25000" dirty="0" err="1" smtClean="0">
                <a:ea typeface="新細明體" charset="-120"/>
                <a:cs typeface="Consolas" pitchFamily="49" charset="0"/>
              </a:rPr>
              <a:t>T</a:t>
            </a:r>
            <a:r>
              <a:rPr lang="en-US" altLang="zh-TW" sz="3200" dirty="0" smtClean="0">
                <a:ea typeface="新細明體" charset="-120"/>
                <a:cs typeface="Consolas" pitchFamily="49" charset="0"/>
              </a:rPr>
              <a:t> is executed and </a:t>
            </a:r>
            <a:r>
              <a:rPr lang="en-US" altLang="zh-TW" sz="3200" b="1" dirty="0" err="1" smtClean="0">
                <a:ea typeface="新細明體" charset="-120"/>
                <a:cs typeface="Consolas" pitchFamily="49" charset="0"/>
              </a:rPr>
              <a:t>statement</a:t>
            </a:r>
            <a:r>
              <a:rPr lang="en-US" altLang="zh-TW" sz="3200" b="1" baseline="-25000" dirty="0" err="1" smtClean="0">
                <a:ea typeface="新細明體" charset="-120"/>
                <a:cs typeface="Consolas" pitchFamily="49" charset="0"/>
              </a:rPr>
              <a:t>F</a:t>
            </a:r>
            <a:r>
              <a:rPr lang="en-US" altLang="zh-TW" sz="3200" dirty="0" smtClean="0">
                <a:ea typeface="新細明體" charset="-120"/>
                <a:cs typeface="Consolas" pitchFamily="49" charset="0"/>
              </a:rPr>
              <a:t> is skipped; Otherwise, </a:t>
            </a:r>
            <a:r>
              <a:rPr lang="en-US" altLang="zh-TW" sz="3200" b="1" dirty="0" err="1" smtClean="0">
                <a:ea typeface="新細明體" charset="-120"/>
                <a:cs typeface="Consolas" pitchFamily="49" charset="0"/>
              </a:rPr>
              <a:t>statement</a:t>
            </a:r>
            <a:r>
              <a:rPr lang="en-US" altLang="zh-TW" sz="3200" b="1" baseline="-25000" dirty="0" err="1" smtClean="0">
                <a:ea typeface="新細明體" charset="-120"/>
                <a:cs typeface="Consolas" pitchFamily="49" charset="0"/>
              </a:rPr>
              <a:t>T</a:t>
            </a:r>
            <a:r>
              <a:rPr lang="en-US" altLang="zh-TW" sz="3200" dirty="0" smtClean="0">
                <a:ea typeface="新細明體" charset="-120"/>
                <a:cs typeface="Consolas" pitchFamily="49" charset="0"/>
              </a:rPr>
              <a:t> is skipped and </a:t>
            </a:r>
            <a:r>
              <a:rPr lang="en-US" altLang="zh-TW" sz="3200" b="1" dirty="0" err="1" smtClean="0">
                <a:ea typeface="新細明體" charset="-120"/>
                <a:cs typeface="Consolas" pitchFamily="49" charset="0"/>
              </a:rPr>
              <a:t>statement</a:t>
            </a:r>
            <a:r>
              <a:rPr lang="en-US" altLang="zh-TW" sz="3200" b="1" baseline="-25000" dirty="0" err="1" smtClean="0">
                <a:ea typeface="新細明體" charset="-120"/>
                <a:cs typeface="Consolas" pitchFamily="49" charset="0"/>
              </a:rPr>
              <a:t>F</a:t>
            </a:r>
            <a:r>
              <a:rPr lang="en-US" altLang="zh-TW" sz="3200" dirty="0" smtClean="0">
                <a:ea typeface="新細明體" charset="-120"/>
                <a:cs typeface="Consolas" pitchFamily="49" charset="0"/>
              </a:rPr>
              <a:t> is executed</a:t>
            </a:r>
          </a:p>
          <a:p>
            <a:pPr marL="0" indent="0">
              <a:lnSpc>
                <a:spcPct val="130000"/>
              </a:lnSpc>
              <a:spcBef>
                <a:spcPts val="500"/>
              </a:spcBef>
              <a:buNone/>
            </a:pPr>
            <a:r>
              <a:rPr lang="en-US" altLang="zh-TW" sz="3200" b="1" dirty="0" smtClean="0">
                <a:ea typeface="新細明體" charset="-120"/>
                <a:cs typeface="Consolas" pitchFamily="49" charset="0"/>
              </a:rPr>
              <a:t>Example:</a:t>
            </a:r>
            <a:endParaRPr lang="en-US" altLang="zh-TW" sz="3200" dirty="0" smtClean="0">
              <a:ea typeface="新細明體" charset="-120"/>
            </a:endParaRPr>
          </a:p>
          <a:p>
            <a:pPr marL="0" indent="0">
              <a:lnSpc>
                <a:spcPct val="130000"/>
              </a:lnSpc>
              <a:spcBef>
                <a:spcPts val="500"/>
              </a:spcBef>
              <a:buNone/>
            </a:pPr>
            <a:r>
              <a:rPr lang="en-US" altLang="zh-TW" sz="3200" b="1" dirty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if</a:t>
            </a:r>
            <a:r>
              <a:rPr lang="en-US" altLang="zh-TW" sz="3200" b="1" dirty="0">
                <a:solidFill>
                  <a:srgbClr val="FF33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3200" b="1" dirty="0">
                <a:latin typeface="Consolas" pitchFamily="49" charset="0"/>
                <a:ea typeface="新細明體" charset="-120"/>
                <a:cs typeface="Consolas" pitchFamily="49" charset="0"/>
              </a:rPr>
              <a:t>(</a:t>
            </a:r>
            <a:r>
              <a:rPr lang="en-US" altLang="zh-TW" sz="32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x &gt;= 0.0) </a:t>
            </a:r>
            <a:r>
              <a:rPr lang="en-US" altLang="zh-TW" sz="3200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printf</a:t>
            </a:r>
            <a:r>
              <a:rPr lang="en-US" altLang="zh-TW" sz="32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("Positive");</a:t>
            </a:r>
          </a:p>
          <a:p>
            <a:pPr marL="0" indent="0">
              <a:lnSpc>
                <a:spcPct val="130000"/>
              </a:lnSpc>
              <a:spcBef>
                <a:spcPts val="500"/>
              </a:spcBef>
              <a:buNone/>
            </a:pPr>
            <a:r>
              <a:rPr lang="en-US" altLang="zh-TW" sz="3200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else</a:t>
            </a:r>
            <a:r>
              <a:rPr lang="en-US" altLang="zh-TW" sz="32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3200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printf</a:t>
            </a:r>
            <a:r>
              <a:rPr lang="en-US" altLang="zh-TW" sz="32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("Negative");</a:t>
            </a:r>
            <a:endParaRPr lang="en-US" altLang="zh-TW" sz="3200" b="1" dirty="0">
              <a:latin typeface="Consolas" pitchFamily="49" charset="0"/>
              <a:ea typeface="新細明體" charset="-12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8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274638"/>
            <a:ext cx="8089900" cy="868362"/>
          </a:xfrm>
        </p:spPr>
        <p:txBody>
          <a:bodyPr/>
          <a:lstStyle/>
          <a:p>
            <a:r>
              <a:rPr lang="en-US" dirty="0" smtClean="0"/>
              <a:t>Flowcharts of </a:t>
            </a:r>
            <a:r>
              <a:rPr lang="en-US" cap="none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/>
              <a:t>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2"/>
          <p:cNvPicPr preferRelativeResize="0"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1" y="1339850"/>
            <a:ext cx="9078367" cy="422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65912" y="5638801"/>
            <a:ext cx="2339102" cy="9787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b="1" dirty="0" smtClean="0">
                <a:latin typeface="Calibri" pitchFamily="34" charset="0"/>
                <a:ea typeface="Verdana" pitchFamily="34" charset="0"/>
                <a:cs typeface="Verdana" pitchFamily="34" charset="0"/>
              </a:rPr>
              <a:t>Two Alternatives</a:t>
            </a:r>
          </a:p>
          <a:p>
            <a:pPr algn="ctr">
              <a:lnSpc>
                <a:spcPct val="120000"/>
              </a:lnSpc>
            </a:pPr>
            <a:r>
              <a:rPr lang="en-US" sz="2400" b="1" dirty="0" smtClean="0">
                <a:latin typeface="Calibri" pitchFamily="34" charset="0"/>
                <a:ea typeface="Verdana" pitchFamily="34" charset="0"/>
                <a:cs typeface="Verdana" pitchFamily="34" charset="0"/>
              </a:rPr>
              <a:t>if-else statement</a:t>
            </a:r>
            <a:endParaRPr lang="en-US" sz="2400" b="1" dirty="0">
              <a:latin typeface="Calibri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70488" y="5638801"/>
            <a:ext cx="2207720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b="1" dirty="0" smtClean="0">
                <a:latin typeface="Calibri" pitchFamily="34" charset="0"/>
                <a:ea typeface="Verdana" pitchFamily="34" charset="0"/>
                <a:cs typeface="Verdana" pitchFamily="34" charset="0"/>
              </a:rPr>
              <a:t>One Alternative</a:t>
            </a:r>
          </a:p>
          <a:p>
            <a:pPr algn="ctr"/>
            <a:r>
              <a:rPr lang="en-US" sz="2400" b="1" dirty="0" smtClean="0">
                <a:latin typeface="Calibri" pitchFamily="34" charset="0"/>
                <a:ea typeface="Verdana" pitchFamily="34" charset="0"/>
                <a:cs typeface="Verdana" pitchFamily="34" charset="0"/>
              </a:rPr>
              <a:t>if statement</a:t>
            </a:r>
            <a:endParaRPr lang="en-US" sz="2400" b="1" dirty="0">
              <a:latin typeface="Calibri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14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255000" cy="868362"/>
          </a:xfrm>
        </p:spPr>
        <p:txBody>
          <a:bodyPr>
            <a:normAutofit/>
          </a:bodyPr>
          <a:lstStyle/>
          <a:p>
            <a:r>
              <a:rPr lang="en-US" cap="none" dirty="0">
                <a:latin typeface="Consolas" pitchFamily="49" charset="0"/>
                <a:cs typeface="Consolas" pitchFamily="49" charset="0"/>
              </a:rPr>
              <a:t>if</a:t>
            </a:r>
            <a:r>
              <a:rPr lang="en-US" cap="none" dirty="0">
                <a:cs typeface="Courier New" pitchFamily="49" charset="0"/>
              </a:rPr>
              <a:t> </a:t>
            </a:r>
            <a:r>
              <a:rPr lang="en-US" dirty="0" smtClean="0"/>
              <a:t>with Compound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77850" y="1295400"/>
            <a:ext cx="8832850" cy="533400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if</a:t>
            </a:r>
            <a:r>
              <a:rPr lang="en-US" sz="24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(</a:t>
            </a:r>
            <a:r>
              <a:rPr lang="en-US" sz="2400" b="1" dirty="0" err="1" smtClean="0">
                <a:latin typeface="Consolas" pitchFamily="49" charset="0"/>
                <a:ea typeface="Verdana" pitchFamily="34" charset="0"/>
                <a:cs typeface="Consolas" pitchFamily="49" charset="0"/>
              </a:rPr>
              <a:t>ch</a:t>
            </a:r>
            <a:r>
              <a:rPr lang="en-US" sz="24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&gt;= 'A' &amp;&amp; </a:t>
            </a:r>
            <a:r>
              <a:rPr lang="en-US" sz="2400" b="1" dirty="0" err="1" smtClean="0">
                <a:latin typeface="Consolas" pitchFamily="49" charset="0"/>
                <a:ea typeface="Verdana" pitchFamily="34" charset="0"/>
                <a:cs typeface="Consolas" pitchFamily="49" charset="0"/>
              </a:rPr>
              <a:t>ch</a:t>
            </a:r>
            <a:r>
              <a:rPr lang="en-US" sz="24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&lt;= 'Z') {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</a:t>
            </a:r>
            <a:r>
              <a:rPr lang="en-US" sz="2400" b="1" dirty="0" err="1" smtClean="0">
                <a:latin typeface="Consolas" pitchFamily="49" charset="0"/>
                <a:ea typeface="Verdana" pitchFamily="34" charset="0"/>
                <a:cs typeface="Consolas" pitchFamily="49" charset="0"/>
              </a:rPr>
              <a:t>printf</a:t>
            </a:r>
            <a:r>
              <a:rPr lang="en-US" sz="24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("Letter '%c' is Uppercase\n", </a:t>
            </a:r>
            <a:r>
              <a:rPr lang="en-US" sz="2400" b="1" dirty="0" err="1" smtClean="0">
                <a:latin typeface="Consolas" pitchFamily="49" charset="0"/>
                <a:ea typeface="Verdana" pitchFamily="34" charset="0"/>
                <a:cs typeface="Consolas" pitchFamily="49" charset="0"/>
              </a:rPr>
              <a:t>ch</a:t>
            </a:r>
            <a:r>
              <a:rPr lang="en-US" sz="24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);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</a:t>
            </a:r>
            <a:r>
              <a:rPr lang="en-US" sz="2400" b="1" dirty="0" err="1" smtClean="0">
                <a:latin typeface="Consolas" pitchFamily="49" charset="0"/>
                <a:ea typeface="Verdana" pitchFamily="34" charset="0"/>
                <a:cs typeface="Consolas" pitchFamily="49" charset="0"/>
              </a:rPr>
              <a:t>ch</a:t>
            </a:r>
            <a:r>
              <a:rPr lang="en-US" sz="24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= </a:t>
            </a:r>
            <a:r>
              <a:rPr lang="en-US" sz="2400" b="1" dirty="0" err="1" smtClean="0">
                <a:latin typeface="Consolas" pitchFamily="49" charset="0"/>
                <a:ea typeface="Verdana" pitchFamily="34" charset="0"/>
                <a:cs typeface="Consolas" pitchFamily="49" charset="0"/>
              </a:rPr>
              <a:t>ch</a:t>
            </a:r>
            <a:r>
              <a:rPr lang="en-US" sz="24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– 'A' + 'a';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 </a:t>
            </a:r>
            <a:r>
              <a:rPr lang="en-US" sz="2400" b="1" dirty="0" err="1" smtClean="0">
                <a:latin typeface="Consolas" pitchFamily="49" charset="0"/>
                <a:ea typeface="Verdana" pitchFamily="34" charset="0"/>
                <a:cs typeface="Consolas" pitchFamily="49" charset="0"/>
              </a:rPr>
              <a:t>printf</a:t>
            </a:r>
            <a:r>
              <a:rPr lang="en-US" sz="24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("Converted to lowercase '%c'\n", </a:t>
            </a:r>
            <a:r>
              <a:rPr lang="en-US" sz="2400" b="1" dirty="0" err="1" smtClean="0">
                <a:latin typeface="Consolas" pitchFamily="49" charset="0"/>
                <a:ea typeface="Verdana" pitchFamily="34" charset="0"/>
                <a:cs typeface="Consolas" pitchFamily="49" charset="0"/>
              </a:rPr>
              <a:t>ch</a:t>
            </a:r>
            <a:r>
              <a:rPr lang="en-US" sz="24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);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}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else</a:t>
            </a:r>
            <a:r>
              <a:rPr lang="en-US" sz="24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{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</a:t>
            </a:r>
            <a:r>
              <a:rPr lang="en-US" sz="2400" b="1" dirty="0" err="1" smtClean="0">
                <a:latin typeface="Consolas" pitchFamily="49" charset="0"/>
                <a:ea typeface="Verdana" pitchFamily="34" charset="0"/>
                <a:cs typeface="Consolas" pitchFamily="49" charset="0"/>
              </a:rPr>
              <a:t>printf</a:t>
            </a:r>
            <a:r>
              <a:rPr lang="en-US" sz="24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("'%c' is not Uppercase letter\n", </a:t>
            </a:r>
            <a:r>
              <a:rPr lang="en-US" sz="2400" b="1" dirty="0" err="1" smtClean="0">
                <a:latin typeface="Consolas" pitchFamily="49" charset="0"/>
                <a:ea typeface="Verdana" pitchFamily="34" charset="0"/>
                <a:cs typeface="Consolas" pitchFamily="49" charset="0"/>
              </a:rPr>
              <a:t>ch</a:t>
            </a:r>
            <a:r>
              <a:rPr lang="en-US" sz="24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);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</a:t>
            </a:r>
            <a:r>
              <a:rPr lang="en-US" sz="2400" b="1" dirty="0" err="1" smtClean="0">
                <a:latin typeface="Consolas" pitchFamily="49" charset="0"/>
                <a:ea typeface="Verdana" pitchFamily="34" charset="0"/>
                <a:cs typeface="Consolas" pitchFamily="49" charset="0"/>
              </a:rPr>
              <a:t>printf</a:t>
            </a:r>
            <a:r>
              <a:rPr lang="en-US" sz="24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("No conversion is done\n");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}</a:t>
            </a:r>
            <a:endParaRPr lang="en-US" sz="2400" b="1" dirty="0" smtClean="0">
              <a:latin typeface="Consolas" pitchFamily="49" charset="0"/>
              <a:ea typeface="Verdana" pitchFamily="34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62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98438"/>
            <a:ext cx="8089900" cy="868362"/>
          </a:xfrm>
        </p:spPr>
        <p:txBody>
          <a:bodyPr/>
          <a:lstStyle/>
          <a:p>
            <a:r>
              <a:rPr lang="en-US" dirty="0" smtClean="0"/>
              <a:t>Hand Tracing an </a:t>
            </a:r>
            <a:r>
              <a:rPr lang="en-US" cap="none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/>
              <a:t> Statement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7850" y="1143000"/>
            <a:ext cx="6851650" cy="236220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no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if</a:t>
            </a:r>
            <a:r>
              <a:rPr lang="en-US" sz="24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(x &gt; y) {  /* switch x and y  */</a:t>
            </a:r>
          </a:p>
          <a:p>
            <a:pPr>
              <a:lnSpc>
                <a:spcPct val="130000"/>
              </a:lnSpc>
            </a:pPr>
            <a:r>
              <a:rPr lang="en-US" sz="24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temp = x;   /* save x in temp  */</a:t>
            </a:r>
          </a:p>
          <a:p>
            <a:pPr>
              <a:lnSpc>
                <a:spcPct val="130000"/>
              </a:lnSpc>
            </a:pPr>
            <a:r>
              <a:rPr lang="en-US" sz="2400" b="1" dirty="0">
                <a:latin typeface="Consolas" pitchFamily="49" charset="0"/>
                <a:ea typeface="Verdana" pitchFamily="34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x = y;      /* x becomes y     */</a:t>
            </a:r>
          </a:p>
          <a:p>
            <a:pPr>
              <a:lnSpc>
                <a:spcPct val="130000"/>
              </a:lnSpc>
            </a:pPr>
            <a:r>
              <a:rPr lang="en-US" sz="24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 y = temp;   /* y becomes old x */</a:t>
            </a:r>
          </a:p>
          <a:p>
            <a:pPr>
              <a:lnSpc>
                <a:spcPct val="130000"/>
              </a:lnSpc>
            </a:pPr>
            <a:r>
              <a:rPr lang="en-US" sz="24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}</a:t>
            </a:r>
          </a:p>
        </p:txBody>
      </p:sp>
      <p:graphicFrame>
        <p:nvGraphicFramePr>
          <p:cNvPr id="6" name="Group 8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8003222"/>
              </p:ext>
            </p:extLst>
          </p:nvPr>
        </p:nvGraphicFramePr>
        <p:xfrm>
          <a:off x="577850" y="3733800"/>
          <a:ext cx="8089900" cy="2743201"/>
        </p:xfrm>
        <a:graphic>
          <a:graphicData uri="http://schemas.openxmlformats.org/drawingml/2006/table">
            <a:tbl>
              <a:tblPr/>
              <a:tblGrid>
                <a:gridCol w="2063750"/>
                <a:gridCol w="908050"/>
                <a:gridCol w="908050"/>
                <a:gridCol w="990600"/>
                <a:gridCol w="3219450"/>
              </a:tblGrid>
              <a:tr h="489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if statement</a:t>
                      </a: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x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y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temp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Effect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8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新細明體" charset="-120"/>
                        <a:cs typeface="Consolas" pitchFamily="49" charset="0"/>
                      </a:endParaRP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12.5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5.0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?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36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if (x&gt;y) {</a:t>
                      </a: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新細明體" charset="-120"/>
                        <a:cs typeface="Consolas" pitchFamily="49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新細明體" charset="-120"/>
                        <a:cs typeface="Consolas" pitchFamily="49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新細明體" charset="-120"/>
                        <a:cs typeface="Consolas" pitchFamily="49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12.5&gt;5.0 is true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  temp = x ;</a:t>
                      </a: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新細明體" charset="-120"/>
                        <a:cs typeface="Consolas" pitchFamily="49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新細明體" charset="-120"/>
                        <a:cs typeface="Consolas" pitchFamily="49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12.5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Store old x in temp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1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  x = y ;</a:t>
                      </a: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5.0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新細明體" charset="-120"/>
                        <a:cs typeface="Consolas" pitchFamily="49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新細明體" charset="-120"/>
                        <a:cs typeface="Consolas" pitchFamily="49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Store y in x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  y = temp ;</a:t>
                      </a: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新細明體" charset="-120"/>
                        <a:cs typeface="Consolas" pitchFamily="49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12.5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新細明體" charset="-120"/>
                        <a:cs typeface="Consolas" pitchFamily="49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Store old x in y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047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Next . . .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77850" y="1219200"/>
            <a:ext cx="8832850" cy="5105400"/>
          </a:xfrm>
        </p:spPr>
        <p:txBody>
          <a:bodyPr>
            <a:noAutofit/>
          </a:bodyPr>
          <a:lstStyle/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Control Structures</a:t>
            </a:r>
            <a:endParaRPr lang="en-US" dirty="0"/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Conditions, Relational, and Logic Operators</a:t>
            </a:r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The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/>
              <a:t> Statement and Flowchart</a:t>
            </a:r>
            <a:endParaRPr lang="en-US" dirty="0"/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/>
              <a:t> with Compound Statements</a:t>
            </a:r>
            <a:endParaRPr lang="en-US" dirty="0"/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Nested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>
                <a:solidFill>
                  <a:srgbClr val="FF0000"/>
                </a:solidFill>
              </a:rPr>
              <a:t> statements</a:t>
            </a:r>
            <a:endParaRPr lang="en-US" dirty="0">
              <a:solidFill>
                <a:srgbClr val="FF0000"/>
              </a:solidFill>
            </a:endParaRPr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The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switch</a:t>
            </a:r>
            <a:r>
              <a:rPr lang="en-US" dirty="0" smtClean="0"/>
              <a:t> Statement</a:t>
            </a:r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Operator Precedence, </a:t>
            </a:r>
            <a:r>
              <a:rPr lang="en-US" dirty="0" smtClean="0"/>
              <a:t>Complementing </a:t>
            </a:r>
            <a:r>
              <a:rPr lang="en-US" dirty="0"/>
              <a:t>a </a:t>
            </a:r>
            <a:r>
              <a:rPr lang="en-US" dirty="0" smtClean="0"/>
              <a:t>Condition</a:t>
            </a:r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Common Programming Errors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6E3160-5E5F-4B57-9747-A4177137CE3B}" type="slidenum">
              <a:rPr lang="en-US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0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6200"/>
            <a:ext cx="8089900" cy="868362"/>
          </a:xfrm>
        </p:spPr>
        <p:txBody>
          <a:bodyPr/>
          <a:lstStyle/>
          <a:p>
            <a:r>
              <a:rPr lang="en-US" dirty="0" smtClean="0"/>
              <a:t>Nested if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838200"/>
            <a:ext cx="8089900" cy="58674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tabLst>
                <a:tab pos="809625" algn="l"/>
                <a:tab pos="1344613" algn="l"/>
              </a:tabLst>
            </a:pPr>
            <a:r>
              <a:rPr lang="en-US" altLang="zh-TW" dirty="0" smtClean="0">
                <a:ea typeface="新細明體" charset="-120"/>
              </a:rPr>
              <a:t>Nested 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if</a:t>
            </a:r>
            <a:r>
              <a:rPr lang="en-US" altLang="zh-TW" dirty="0">
                <a:ea typeface="新細明體" charset="-120"/>
              </a:rPr>
              <a:t> statement</a:t>
            </a:r>
          </a:p>
          <a:p>
            <a:pPr lvl="1">
              <a:lnSpc>
                <a:spcPct val="130000"/>
              </a:lnSpc>
              <a:spcBef>
                <a:spcPts val="0"/>
              </a:spcBef>
              <a:tabLst>
                <a:tab pos="809625" algn="l"/>
                <a:tab pos="1344613" algn="l"/>
              </a:tabLst>
            </a:pP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if</a:t>
            </a:r>
            <a:r>
              <a:rPr lang="en-US" altLang="zh-TW" dirty="0" smtClean="0">
                <a:ea typeface="新細明體" charset="-120"/>
              </a:rPr>
              <a:t> </a:t>
            </a:r>
            <a:r>
              <a:rPr lang="en-US" altLang="zh-TW" dirty="0">
                <a:ea typeface="新細明體" charset="-120"/>
              </a:rPr>
              <a:t>statement </a:t>
            </a:r>
            <a:r>
              <a:rPr lang="en-US" altLang="zh-TW" dirty="0" smtClean="0">
                <a:ea typeface="新細明體" charset="-120"/>
              </a:rPr>
              <a:t>inside another 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if</a:t>
            </a:r>
            <a:r>
              <a:rPr lang="en-US" altLang="zh-TW" dirty="0">
                <a:ea typeface="新細明體" charset="-120"/>
              </a:rPr>
              <a:t> </a:t>
            </a:r>
            <a:r>
              <a:rPr lang="en-US" altLang="zh-TW" dirty="0" smtClean="0">
                <a:ea typeface="新細明體" charset="-120"/>
              </a:rPr>
              <a:t>statement</a:t>
            </a:r>
          </a:p>
          <a:p>
            <a:pPr lvl="1">
              <a:lnSpc>
                <a:spcPct val="130000"/>
              </a:lnSpc>
              <a:spcBef>
                <a:spcPts val="0"/>
              </a:spcBef>
              <a:tabLst>
                <a:tab pos="809625" algn="l"/>
                <a:tab pos="1344613" algn="l"/>
              </a:tabLst>
            </a:pPr>
            <a:r>
              <a:rPr lang="en-US" altLang="zh-TW" dirty="0" smtClean="0">
                <a:ea typeface="新細明體" charset="-120"/>
              </a:rPr>
              <a:t>Program decisions with </a:t>
            </a:r>
            <a:r>
              <a:rPr lang="en-US" altLang="zh-TW" b="1" dirty="0" smtClean="0">
                <a:solidFill>
                  <a:srgbClr val="FF0000"/>
                </a:solidFill>
                <a:ea typeface="新細明體" charset="-120"/>
              </a:rPr>
              <a:t>multiple alternatives</a:t>
            </a:r>
            <a:endParaRPr lang="en-US" altLang="zh-TW" b="1" dirty="0">
              <a:solidFill>
                <a:srgbClr val="FF0000"/>
              </a:solidFill>
              <a:ea typeface="新細明體" charset="-120"/>
            </a:endParaRP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tabLst>
                <a:tab pos="809625" algn="l"/>
                <a:tab pos="1344613" algn="l"/>
              </a:tabLst>
            </a:pPr>
            <a:r>
              <a:rPr lang="en-US" altLang="zh-TW" dirty="0" smtClean="0">
                <a:ea typeface="新細明體" charset="-120"/>
              </a:rPr>
              <a:t>Example</a:t>
            </a:r>
          </a:p>
          <a:p>
            <a:pPr marL="273050" indent="0">
              <a:lnSpc>
                <a:spcPct val="130000"/>
              </a:lnSpc>
              <a:spcBef>
                <a:spcPts val="0"/>
              </a:spcBef>
              <a:buNone/>
              <a:tabLst>
                <a:tab pos="809625" algn="l"/>
                <a:tab pos="1344613" algn="l"/>
              </a:tabLst>
            </a:pPr>
            <a:r>
              <a:rPr lang="en-US" altLang="zh-TW" sz="2400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if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(x &gt; 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0)</a:t>
            </a:r>
          </a:p>
          <a:p>
            <a:pPr marL="273050" indent="0">
              <a:lnSpc>
                <a:spcPct val="130000"/>
              </a:lnSpc>
              <a:spcBef>
                <a:spcPts val="0"/>
              </a:spcBef>
              <a:buNone/>
              <a:tabLst>
                <a:tab pos="809625" algn="l"/>
                <a:tab pos="1344613" algn="l"/>
              </a:tabLst>
            </a:pP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	</a:t>
            </a:r>
            <a:r>
              <a:rPr lang="en-US" altLang="zh-TW" sz="2400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num_pos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= </a:t>
            </a:r>
            <a:r>
              <a:rPr lang="en-US" altLang="zh-TW" sz="2400" b="1" dirty="0" err="1">
                <a:latin typeface="Consolas" pitchFamily="49" charset="0"/>
                <a:ea typeface="新細明體" charset="-120"/>
                <a:cs typeface="Consolas" pitchFamily="49" charset="0"/>
              </a:rPr>
              <a:t>num_pos</a:t>
            </a: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 + 1;</a:t>
            </a:r>
          </a:p>
          <a:p>
            <a:pPr marL="273050" indent="0">
              <a:lnSpc>
                <a:spcPct val="130000"/>
              </a:lnSpc>
              <a:spcBef>
                <a:spcPts val="0"/>
              </a:spcBef>
              <a:buFontTx/>
              <a:buNone/>
              <a:tabLst>
                <a:tab pos="809625" algn="l"/>
                <a:tab pos="1344613" algn="l"/>
              </a:tabLst>
            </a:pPr>
            <a:r>
              <a:rPr lang="en-US" altLang="zh-TW" sz="2400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else</a:t>
            </a:r>
            <a:endParaRPr lang="en-US" altLang="zh-TW" sz="2400" b="1" dirty="0">
              <a:solidFill>
                <a:srgbClr val="FF0000"/>
              </a:solidFill>
              <a:latin typeface="Consolas" pitchFamily="49" charset="0"/>
              <a:ea typeface="新細明體" charset="-120"/>
              <a:cs typeface="Consolas" pitchFamily="49" charset="0"/>
            </a:endParaRPr>
          </a:p>
          <a:p>
            <a:pPr marL="273050" indent="0">
              <a:lnSpc>
                <a:spcPct val="130000"/>
              </a:lnSpc>
              <a:spcBef>
                <a:spcPts val="0"/>
              </a:spcBef>
              <a:buFontTx/>
              <a:buNone/>
              <a:tabLst>
                <a:tab pos="809625" algn="l"/>
                <a:tab pos="1344613" algn="l"/>
              </a:tabLst>
            </a:pP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	</a:t>
            </a:r>
            <a:r>
              <a:rPr lang="en-US" altLang="zh-TW" sz="2400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if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(x &lt; 0)</a:t>
            </a:r>
          </a:p>
          <a:p>
            <a:pPr marL="273050" indent="0">
              <a:lnSpc>
                <a:spcPct val="130000"/>
              </a:lnSpc>
              <a:spcBef>
                <a:spcPts val="0"/>
              </a:spcBef>
              <a:buFontTx/>
              <a:buNone/>
              <a:tabLst>
                <a:tab pos="809625" algn="l"/>
                <a:tab pos="1344613" algn="l"/>
              </a:tabLst>
            </a:pP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		</a:t>
            </a:r>
            <a:r>
              <a:rPr lang="en-US" altLang="zh-TW" sz="2400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num_neg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= </a:t>
            </a:r>
            <a:r>
              <a:rPr lang="en-US" altLang="zh-TW" sz="2400" b="1" dirty="0" err="1">
                <a:latin typeface="Consolas" pitchFamily="49" charset="0"/>
                <a:ea typeface="新細明體" charset="-120"/>
                <a:cs typeface="Consolas" pitchFamily="49" charset="0"/>
              </a:rPr>
              <a:t>num_neg</a:t>
            </a: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+ 1</a:t>
            </a: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;</a:t>
            </a:r>
          </a:p>
          <a:p>
            <a:pPr marL="273050" indent="0">
              <a:lnSpc>
                <a:spcPct val="130000"/>
              </a:lnSpc>
              <a:spcBef>
                <a:spcPts val="0"/>
              </a:spcBef>
              <a:buFontTx/>
              <a:buNone/>
              <a:tabLst>
                <a:tab pos="809625" algn="l"/>
                <a:tab pos="1344613" algn="l"/>
              </a:tabLst>
            </a:pP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	</a:t>
            </a:r>
            <a:r>
              <a:rPr lang="en-US" altLang="zh-TW" sz="2400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else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/* x equals 0 */</a:t>
            </a:r>
            <a:endParaRPr lang="en-US" altLang="zh-TW" sz="2400" b="1" dirty="0">
              <a:latin typeface="Consolas" pitchFamily="49" charset="0"/>
              <a:ea typeface="新細明體" charset="-120"/>
              <a:cs typeface="Consolas" pitchFamily="49" charset="0"/>
            </a:endParaRPr>
          </a:p>
          <a:p>
            <a:pPr marL="273050" indent="0">
              <a:lnSpc>
                <a:spcPct val="130000"/>
              </a:lnSpc>
              <a:spcBef>
                <a:spcPts val="0"/>
              </a:spcBef>
              <a:buFontTx/>
              <a:buNone/>
              <a:tabLst>
                <a:tab pos="809625" algn="l"/>
                <a:tab pos="1344613" algn="l"/>
              </a:tabLst>
            </a:pP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		</a:t>
            </a:r>
            <a:r>
              <a:rPr lang="en-US" altLang="zh-TW" sz="2400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num_zero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= </a:t>
            </a:r>
            <a:r>
              <a:rPr lang="en-US" altLang="zh-TW" sz="2400" b="1" dirty="0" err="1">
                <a:latin typeface="Consolas" pitchFamily="49" charset="0"/>
                <a:ea typeface="新細明體" charset="-120"/>
                <a:cs typeface="Consolas" pitchFamily="49" charset="0"/>
              </a:rPr>
              <a:t>num_zero</a:t>
            </a: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+ 1;</a:t>
            </a:r>
            <a:endParaRPr lang="en-US" altLang="zh-TW" sz="2400" b="1" dirty="0">
              <a:latin typeface="Consolas" pitchFamily="49" charset="0"/>
              <a:ea typeface="新細明體" charset="-12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42950" y="3048000"/>
            <a:ext cx="6191250" cy="3581400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20800" y="4495800"/>
            <a:ext cx="5200650" cy="1981200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4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Outline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77850" y="1219200"/>
            <a:ext cx="8832850" cy="5105400"/>
          </a:xfrm>
        </p:spPr>
        <p:txBody>
          <a:bodyPr>
            <a:noAutofit/>
          </a:bodyPr>
          <a:lstStyle/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Control Structures</a:t>
            </a:r>
            <a:endParaRPr lang="en-US" b="1" dirty="0">
              <a:solidFill>
                <a:srgbClr val="FF0000"/>
              </a:solidFill>
            </a:endParaRPr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Conditions, Relational, and Logic Operators</a:t>
            </a:r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The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/>
              <a:t> Statement and Flowchart</a:t>
            </a:r>
            <a:endParaRPr lang="en-US" dirty="0"/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/>
              <a:t> with Compound Statements</a:t>
            </a:r>
            <a:endParaRPr lang="en-US" dirty="0"/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Nested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/>
              <a:t> statements</a:t>
            </a:r>
            <a:endParaRPr lang="en-US" dirty="0"/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The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switch</a:t>
            </a:r>
            <a:r>
              <a:rPr lang="en-US" dirty="0" smtClean="0"/>
              <a:t> Statement</a:t>
            </a:r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Operator Precedence, </a:t>
            </a:r>
            <a:r>
              <a:rPr lang="en-US" dirty="0" smtClean="0"/>
              <a:t>Complementing </a:t>
            </a:r>
            <a:r>
              <a:rPr lang="en-US" dirty="0"/>
              <a:t>a </a:t>
            </a:r>
            <a:r>
              <a:rPr lang="en-US" dirty="0" smtClean="0"/>
              <a:t>Condition</a:t>
            </a:r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Common Programming Errors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6E3160-5E5F-4B57-9747-A4177137CE3B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4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832850" cy="868362"/>
          </a:xfrm>
        </p:spPr>
        <p:txBody>
          <a:bodyPr/>
          <a:lstStyle/>
          <a:p>
            <a:r>
              <a:rPr lang="en-US" dirty="0" smtClean="0"/>
              <a:t>Multiple-Alternative Decision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143000"/>
            <a:ext cx="8585200" cy="5562600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</a:pPr>
            <a:r>
              <a:rPr lang="en-US" dirty="0" smtClean="0"/>
              <a:t>The conditions are evaluated in sequence until a true condition is reached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If a condition is true, the statement following it is executed, and the rest is skipped</a:t>
            </a:r>
            <a:endParaRPr lang="en-US" dirty="0"/>
          </a:p>
          <a:p>
            <a:pPr marL="273050" indent="0">
              <a:lnSpc>
                <a:spcPct val="130000"/>
              </a:lnSpc>
              <a:buNone/>
              <a:tabLst>
                <a:tab pos="809625" algn="l"/>
                <a:tab pos="1344613" algn="l"/>
              </a:tabLst>
            </a:pPr>
            <a:r>
              <a:rPr lang="en-US" altLang="zh-TW" b="1" dirty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if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 (x &gt; 0)</a:t>
            </a:r>
          </a:p>
          <a:p>
            <a:pPr marL="273050" indent="0">
              <a:lnSpc>
                <a:spcPct val="130000"/>
              </a:lnSpc>
              <a:spcBef>
                <a:spcPts val="0"/>
              </a:spcBef>
              <a:buNone/>
              <a:tabLst>
                <a:tab pos="809625" algn="l"/>
                <a:tab pos="1344613" algn="l"/>
              </a:tabLst>
            </a:pP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	</a:t>
            </a:r>
            <a:r>
              <a:rPr lang="en-US" altLang="zh-TW" b="1" dirty="0" err="1">
                <a:latin typeface="Consolas" pitchFamily="49" charset="0"/>
                <a:ea typeface="新細明體" charset="-120"/>
                <a:cs typeface="Consolas" pitchFamily="49" charset="0"/>
              </a:rPr>
              <a:t>num_pos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 = </a:t>
            </a:r>
            <a:r>
              <a:rPr lang="en-US" altLang="zh-TW" b="1" dirty="0" err="1">
                <a:latin typeface="Consolas" pitchFamily="49" charset="0"/>
                <a:ea typeface="新細明體" charset="-120"/>
                <a:cs typeface="Consolas" pitchFamily="49" charset="0"/>
              </a:rPr>
              <a:t>num_pos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 + 1;</a:t>
            </a:r>
          </a:p>
          <a:p>
            <a:pPr marL="273050" indent="0">
              <a:lnSpc>
                <a:spcPct val="130000"/>
              </a:lnSpc>
              <a:spcBef>
                <a:spcPts val="0"/>
              </a:spcBef>
              <a:buFontTx/>
              <a:buNone/>
              <a:tabLst>
                <a:tab pos="809625" algn="l"/>
                <a:tab pos="1344613" algn="l"/>
              </a:tabLst>
            </a:pPr>
            <a:r>
              <a:rPr lang="en-US" altLang="zh-TW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else if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(x &lt; 0)</a:t>
            </a:r>
          </a:p>
          <a:p>
            <a:pPr marL="273050" indent="0">
              <a:lnSpc>
                <a:spcPct val="130000"/>
              </a:lnSpc>
              <a:spcBef>
                <a:spcPts val="0"/>
              </a:spcBef>
              <a:buFontTx/>
              <a:buNone/>
              <a:tabLst>
                <a:tab pos="809625" algn="l"/>
                <a:tab pos="1344613" algn="l"/>
              </a:tabLst>
            </a:pP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	</a:t>
            </a:r>
            <a:r>
              <a:rPr lang="en-US" altLang="zh-TW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num_neg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= </a:t>
            </a:r>
            <a:r>
              <a:rPr lang="en-US" altLang="zh-TW" b="1" dirty="0" err="1">
                <a:latin typeface="Consolas" pitchFamily="49" charset="0"/>
                <a:ea typeface="新細明體" charset="-120"/>
                <a:cs typeface="Consolas" pitchFamily="49" charset="0"/>
              </a:rPr>
              <a:t>num_neg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+ 1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;</a:t>
            </a:r>
          </a:p>
          <a:p>
            <a:pPr marL="273050" indent="0">
              <a:lnSpc>
                <a:spcPct val="130000"/>
              </a:lnSpc>
              <a:spcBef>
                <a:spcPts val="0"/>
              </a:spcBef>
              <a:buFontTx/>
              <a:buNone/>
              <a:tabLst>
                <a:tab pos="809625" algn="l"/>
                <a:tab pos="1344613" algn="l"/>
              </a:tabLst>
            </a:pPr>
            <a:r>
              <a:rPr lang="en-US" altLang="zh-TW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else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/* x equals 0 */</a:t>
            </a:r>
          </a:p>
          <a:p>
            <a:pPr marL="273050" indent="0">
              <a:lnSpc>
                <a:spcPct val="130000"/>
              </a:lnSpc>
              <a:spcBef>
                <a:spcPts val="0"/>
              </a:spcBef>
              <a:buFontTx/>
              <a:buNone/>
              <a:tabLst>
                <a:tab pos="809625" algn="l"/>
                <a:tab pos="1344613" algn="l"/>
              </a:tabLst>
            </a:pP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	</a:t>
            </a:r>
            <a:r>
              <a:rPr lang="en-US" altLang="zh-TW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num_zero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= </a:t>
            </a:r>
            <a:r>
              <a:rPr lang="en-US" altLang="zh-TW" b="1" dirty="0" err="1">
                <a:latin typeface="Consolas" pitchFamily="49" charset="0"/>
                <a:ea typeface="新細明體" charset="-120"/>
                <a:cs typeface="Consolas" pitchFamily="49" charset="0"/>
              </a:rPr>
              <a:t>num_zero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+ 1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;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112365" y="4343400"/>
            <a:ext cx="1572417" cy="1212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More</a:t>
            </a:r>
          </a:p>
          <a:p>
            <a:pPr algn="ctr">
              <a:lnSpc>
                <a:spcPct val="13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Readable</a:t>
            </a:r>
          </a:p>
        </p:txBody>
      </p:sp>
      <p:sp>
        <p:nvSpPr>
          <p:cNvPr id="6" name="Right Brace 5"/>
          <p:cNvSpPr/>
          <p:nvPr/>
        </p:nvSpPr>
        <p:spPr>
          <a:xfrm>
            <a:off x="6686550" y="3505200"/>
            <a:ext cx="247650" cy="2971800"/>
          </a:xfrm>
          <a:prstGeom prst="rightBrace">
            <a:avLst>
              <a:gd name="adj1" fmla="val 54487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77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of </a:t>
            </a:r>
            <a:r>
              <a:rPr lang="en-US" cap="none" dirty="0">
                <a:latin typeface="Consolas" pitchFamily="49" charset="0"/>
                <a:ea typeface="+mn-ea"/>
                <a:cs typeface="Consolas" pitchFamily="49" charset="0"/>
              </a:rPr>
              <a:t>if</a:t>
            </a:r>
            <a:r>
              <a:rPr lang="en-US" dirty="0" smtClean="0"/>
              <a:t>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295400"/>
            <a:ext cx="8832850" cy="5178552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dirty="0" smtClean="0"/>
              <a:t>All conditions are always tested (none is skipped)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Less efficient than nested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/>
              <a:t> for alternative decisions</a:t>
            </a:r>
          </a:p>
          <a:p>
            <a:pPr marL="273050" indent="0">
              <a:lnSpc>
                <a:spcPct val="130000"/>
              </a:lnSpc>
              <a:spcBef>
                <a:spcPts val="2000"/>
              </a:spcBef>
              <a:buNone/>
              <a:tabLst>
                <a:tab pos="809625" algn="l"/>
                <a:tab pos="1344613" algn="l"/>
              </a:tabLst>
            </a:pPr>
            <a:r>
              <a:rPr lang="en-US" altLang="zh-TW" b="1" dirty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if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 (x &gt; 0)</a:t>
            </a:r>
          </a:p>
          <a:p>
            <a:pPr marL="273050" indent="0">
              <a:lnSpc>
                <a:spcPct val="130000"/>
              </a:lnSpc>
              <a:spcBef>
                <a:spcPts val="0"/>
              </a:spcBef>
              <a:buNone/>
              <a:tabLst>
                <a:tab pos="809625" algn="l"/>
                <a:tab pos="1344613" algn="l"/>
              </a:tabLst>
            </a:pP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	</a:t>
            </a:r>
            <a:r>
              <a:rPr lang="en-US" altLang="zh-TW" b="1" dirty="0" err="1">
                <a:latin typeface="Consolas" pitchFamily="49" charset="0"/>
                <a:ea typeface="新細明體" charset="-120"/>
                <a:cs typeface="Consolas" pitchFamily="49" charset="0"/>
              </a:rPr>
              <a:t>num_pos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 = </a:t>
            </a:r>
            <a:r>
              <a:rPr lang="en-US" altLang="zh-TW" b="1" dirty="0" err="1">
                <a:latin typeface="Consolas" pitchFamily="49" charset="0"/>
                <a:ea typeface="新細明體" charset="-120"/>
                <a:cs typeface="Consolas" pitchFamily="49" charset="0"/>
              </a:rPr>
              <a:t>num_pos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 + 1;</a:t>
            </a:r>
          </a:p>
          <a:p>
            <a:pPr marL="273050" indent="0">
              <a:lnSpc>
                <a:spcPct val="130000"/>
              </a:lnSpc>
              <a:spcBef>
                <a:spcPts val="0"/>
              </a:spcBef>
              <a:buFontTx/>
              <a:buNone/>
              <a:tabLst>
                <a:tab pos="809625" algn="l"/>
                <a:tab pos="1344613" algn="l"/>
              </a:tabLst>
            </a:pPr>
            <a:r>
              <a:rPr lang="en-US" altLang="zh-TW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if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(x &lt; 0)</a:t>
            </a:r>
          </a:p>
          <a:p>
            <a:pPr marL="273050" indent="0">
              <a:lnSpc>
                <a:spcPct val="130000"/>
              </a:lnSpc>
              <a:spcBef>
                <a:spcPts val="0"/>
              </a:spcBef>
              <a:buFontTx/>
              <a:buNone/>
              <a:tabLst>
                <a:tab pos="809625" algn="l"/>
                <a:tab pos="1344613" algn="l"/>
              </a:tabLst>
            </a:pP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	</a:t>
            </a:r>
            <a:r>
              <a:rPr lang="en-US" altLang="zh-TW" b="1" dirty="0" err="1">
                <a:latin typeface="Consolas" pitchFamily="49" charset="0"/>
                <a:ea typeface="新細明體" charset="-120"/>
                <a:cs typeface="Consolas" pitchFamily="49" charset="0"/>
              </a:rPr>
              <a:t>num_neg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 = </a:t>
            </a:r>
            <a:r>
              <a:rPr lang="en-US" altLang="zh-TW" b="1" dirty="0" err="1">
                <a:latin typeface="Consolas" pitchFamily="49" charset="0"/>
                <a:ea typeface="新細明體" charset="-120"/>
                <a:cs typeface="Consolas" pitchFamily="49" charset="0"/>
              </a:rPr>
              <a:t>num_neg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+ 1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;</a:t>
            </a:r>
          </a:p>
          <a:p>
            <a:pPr marL="273050" indent="0">
              <a:lnSpc>
                <a:spcPct val="130000"/>
              </a:lnSpc>
              <a:spcBef>
                <a:spcPts val="0"/>
              </a:spcBef>
              <a:buFontTx/>
              <a:buNone/>
              <a:tabLst>
                <a:tab pos="809625" algn="l"/>
                <a:tab pos="1344613" algn="l"/>
              </a:tabLst>
            </a:pPr>
            <a:r>
              <a:rPr lang="en-US" altLang="zh-TW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if 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(x == 0)</a:t>
            </a:r>
            <a:endParaRPr lang="en-US" altLang="zh-TW" b="1" dirty="0">
              <a:latin typeface="Consolas" pitchFamily="49" charset="0"/>
              <a:ea typeface="新細明體" charset="-120"/>
              <a:cs typeface="Consolas" pitchFamily="49" charset="0"/>
            </a:endParaRPr>
          </a:p>
          <a:p>
            <a:pPr marL="273050" indent="0">
              <a:lnSpc>
                <a:spcPct val="130000"/>
              </a:lnSpc>
              <a:spcBef>
                <a:spcPts val="0"/>
              </a:spcBef>
              <a:buFontTx/>
              <a:buNone/>
              <a:tabLst>
                <a:tab pos="809625" algn="l"/>
                <a:tab pos="1344613" algn="l"/>
              </a:tabLst>
            </a:pP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	</a:t>
            </a:r>
            <a:r>
              <a:rPr lang="en-US" altLang="zh-TW" b="1" dirty="0" err="1">
                <a:latin typeface="Consolas" pitchFamily="49" charset="0"/>
                <a:ea typeface="新細明體" charset="-120"/>
                <a:cs typeface="Consolas" pitchFamily="49" charset="0"/>
              </a:rPr>
              <a:t>num_zero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 = </a:t>
            </a:r>
            <a:r>
              <a:rPr lang="en-US" altLang="zh-TW" b="1" dirty="0" err="1">
                <a:latin typeface="Consolas" pitchFamily="49" charset="0"/>
                <a:ea typeface="新細明體" charset="-120"/>
                <a:cs typeface="Consolas" pitchFamily="49" charset="0"/>
              </a:rPr>
              <a:t>num_zero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+ 1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;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69143" y="3352800"/>
            <a:ext cx="1667058" cy="23329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Less</a:t>
            </a:r>
          </a:p>
          <a:p>
            <a:pPr algn="ctr">
              <a:lnSpc>
                <a:spcPct val="13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Efficient</a:t>
            </a:r>
          </a:p>
          <a:p>
            <a:pPr algn="ctr">
              <a:lnSpc>
                <a:spcPct val="13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than</a:t>
            </a:r>
          </a:p>
          <a:p>
            <a:pPr algn="ctr">
              <a:lnSpc>
                <a:spcPct val="13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  <a:ea typeface="Verdana" pitchFamily="34" charset="0"/>
                <a:cs typeface="Consolas" pitchFamily="49" charset="0"/>
              </a:rPr>
              <a:t>nested 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if</a:t>
            </a:r>
          </a:p>
        </p:txBody>
      </p:sp>
      <p:sp>
        <p:nvSpPr>
          <p:cNvPr id="6" name="Right Brace 5"/>
          <p:cNvSpPr/>
          <p:nvPr/>
        </p:nvSpPr>
        <p:spPr>
          <a:xfrm>
            <a:off x="6686550" y="3091960"/>
            <a:ext cx="247650" cy="2971800"/>
          </a:xfrm>
          <a:prstGeom prst="rightBrace">
            <a:avLst>
              <a:gd name="adj1" fmla="val 54487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4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274638"/>
            <a:ext cx="8089900" cy="868362"/>
          </a:xfrm>
        </p:spPr>
        <p:txBody>
          <a:bodyPr/>
          <a:lstStyle/>
          <a:p>
            <a:r>
              <a:rPr lang="en-US" altLang="zh-TW" dirty="0">
                <a:ea typeface="新細明體" charset="-120"/>
              </a:rPr>
              <a:t>Implementing a Decision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0200" y="1295400"/>
            <a:ext cx="8750300" cy="1295400"/>
          </a:xfrm>
        </p:spPr>
        <p:txBody>
          <a:bodyPr/>
          <a:lstStyle/>
          <a:p>
            <a:pPr marL="0" indent="0">
              <a:lnSpc>
                <a:spcPct val="130000"/>
              </a:lnSpc>
              <a:buNone/>
            </a:pPr>
            <a:r>
              <a:rPr lang="en-US" altLang="zh-TW" dirty="0">
                <a:ea typeface="新細明體" charset="-120"/>
              </a:rPr>
              <a:t>Use a multiple-alternative 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if</a:t>
            </a:r>
            <a:r>
              <a:rPr lang="en-US" altLang="zh-TW" dirty="0">
                <a:ea typeface="新細明體" charset="-120"/>
              </a:rPr>
              <a:t> statement to implement a decision table that describes several alternatives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5" name="Group 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9309325"/>
              </p:ext>
            </p:extLst>
          </p:nvPr>
        </p:nvGraphicFramePr>
        <p:xfrm>
          <a:off x="330201" y="2819402"/>
          <a:ext cx="8313473" cy="3352798"/>
        </p:xfrm>
        <a:graphic>
          <a:graphicData uri="http://schemas.openxmlformats.org/drawingml/2006/table">
            <a:tbl>
              <a:tblPr/>
              <a:tblGrid>
                <a:gridCol w="5118100"/>
                <a:gridCol w="1981200"/>
                <a:gridCol w="1214173"/>
              </a:tblGrid>
              <a:tr h="717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Salary Range ($)</a:t>
                      </a: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Base Tax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Rate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271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     Salary &lt; $15,000</a:t>
                      </a: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$0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15%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1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$15,000 ≤ Salary &lt; $30,000</a:t>
                      </a: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$2,250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18%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1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$30,000 ≤ Salary &lt; $50,000</a:t>
                      </a: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$4,950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22%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1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$50,000 ≤ Salary &lt; $80,000</a:t>
                      </a: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$9,350</a:t>
                      </a:r>
                      <a:endParaRPr kumimoji="0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新細明體" charset="-120"/>
                        <a:cs typeface="Consolas" pitchFamily="49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27%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1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Salary 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  <a:sym typeface="Symbol"/>
                        </a:rPr>
                        <a:t>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 $80,000</a:t>
                      </a: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$17,450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33%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69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Computing the Tax from a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295400"/>
            <a:ext cx="8832850" cy="5178552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if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(salary &lt; 15000)</a:t>
            </a:r>
          </a:p>
          <a:p>
            <a:pPr marL="0" indent="0">
              <a:buNone/>
            </a:pP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tax = 0.15*salary;</a:t>
            </a: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else if 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(salary &lt; 30000)</a:t>
            </a:r>
          </a:p>
          <a:p>
            <a:pPr marL="0" indent="0">
              <a:buNone/>
            </a:pP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tax = 2250 + (salary – 15000)*0.18;</a:t>
            </a: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else if 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(salary &lt; 50000)</a:t>
            </a:r>
          </a:p>
          <a:p>
            <a:pPr marL="0" indent="0">
              <a:buNone/>
            </a:pP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tax = 4950 + (salary – 30000)*0.22;</a:t>
            </a:r>
            <a:endParaRPr lang="en-US" altLang="zh-TW" b="1" dirty="0">
              <a:latin typeface="Consolas" pitchFamily="49" charset="0"/>
              <a:ea typeface="新細明體" charset="-120"/>
              <a:cs typeface="Consolas" pitchFamily="49" charset="0"/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else if 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(salary &lt; 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80000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)</a:t>
            </a:r>
          </a:p>
          <a:p>
            <a:pPr marL="0" indent="0">
              <a:buNone/>
            </a:pP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  tax = 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9350 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+ (salary – 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50000</a:t>
            </a: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)*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0.27;</a:t>
            </a: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else</a:t>
            </a:r>
          </a:p>
          <a:p>
            <a:pPr marL="0" indent="0">
              <a:buNone/>
            </a:pPr>
            <a:r>
              <a:rPr lang="en-US" altLang="zh-TW" b="1" dirty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tax = 17450 + (salary – 80000)*0.33;</a:t>
            </a:r>
            <a:endParaRPr lang="en-US" altLang="zh-TW" b="1" dirty="0">
              <a:latin typeface="Consolas" pitchFamily="49" charset="0"/>
              <a:ea typeface="新細明體" charset="-120"/>
              <a:cs typeface="Consolas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3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52400"/>
            <a:ext cx="8089900" cy="868362"/>
          </a:xfrm>
        </p:spPr>
        <p:txBody>
          <a:bodyPr/>
          <a:lstStyle/>
          <a:p>
            <a:r>
              <a:rPr lang="en-US" dirty="0" smtClean="0"/>
              <a:t>Road Sign Decision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143000"/>
            <a:ext cx="8832850" cy="12954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TW" dirty="0" smtClean="0">
                <a:ea typeface="新細明體" charset="-120"/>
              </a:rPr>
              <a:t>You are writing a program to control </a:t>
            </a:r>
            <a:r>
              <a:rPr lang="en-US" altLang="zh-TW" dirty="0">
                <a:ea typeface="新細明體" charset="-120"/>
              </a:rPr>
              <a:t>the warning signs at the exists of major tunnels</a:t>
            </a:r>
            <a:r>
              <a:rPr lang="en-US" altLang="zh-TW" dirty="0" smtClean="0">
                <a:ea typeface="新細明體" charset="-120"/>
              </a:rPr>
              <a:t>.</a:t>
            </a:r>
            <a:endParaRPr lang="en-US" altLang="zh-TW" dirty="0">
              <a:ea typeface="新細明體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" name="Picture 2"/>
          <p:cNvPicPr preferRelativeResize="0"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229" y="2590801"/>
            <a:ext cx="8893042" cy="389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98651" y="2510136"/>
            <a:ext cx="436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alibri" pitchFamily="34" charset="0"/>
              </a:rPr>
              <a:t>'S' </a:t>
            </a:r>
            <a:r>
              <a:rPr lang="en-US" sz="2400" dirty="0" smtClean="0">
                <a:latin typeface="Calibri" pitchFamily="34" charset="0"/>
              </a:rPr>
              <a:t>means road is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Slick </a:t>
            </a:r>
            <a:r>
              <a:rPr lang="en-US" sz="2400" dirty="0" smtClean="0">
                <a:latin typeface="Calibri" pitchFamily="34" charset="0"/>
              </a:rPr>
              <a:t>or</a:t>
            </a:r>
            <a:r>
              <a:rPr lang="en-US" sz="2400" b="1" dirty="0" smtClean="0">
                <a:latin typeface="Calibri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Slippery</a:t>
            </a:r>
            <a:endParaRPr lang="en-US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0468" y="3272136"/>
            <a:ext cx="1799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temperature</a:t>
            </a:r>
            <a:endParaRPr lang="en-US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58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6200"/>
            <a:ext cx="8420100" cy="792162"/>
          </a:xfrm>
        </p:spPr>
        <p:txBody>
          <a:bodyPr/>
          <a:lstStyle/>
          <a:p>
            <a:r>
              <a:rPr lang="en-US" dirty="0"/>
              <a:t>Road </a:t>
            </a:r>
            <a:r>
              <a:rPr lang="en-US" dirty="0" smtClean="0"/>
              <a:t>Sign Nested </a:t>
            </a:r>
            <a:r>
              <a:rPr lang="en-US" cap="none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/>
              <a:t>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42950" y="990600"/>
            <a:ext cx="8172450" cy="563880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  <a:tabLst>
                <a:tab pos="536575" algn="l"/>
                <a:tab pos="1073150" algn="l"/>
              </a:tabLst>
            </a:pPr>
            <a:r>
              <a:rPr lang="en-US" altLang="zh-TW" sz="2400" b="1" dirty="0" smtClean="0">
                <a:solidFill>
                  <a:srgbClr val="0033CC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if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(</a:t>
            </a:r>
            <a:r>
              <a:rPr lang="en-US" altLang="zh-TW" sz="2400" b="1" dirty="0" err="1">
                <a:latin typeface="Consolas" pitchFamily="49" charset="0"/>
                <a:ea typeface="新細明體" charset="-120"/>
                <a:cs typeface="Consolas" pitchFamily="49" charset="0"/>
              </a:rPr>
              <a:t>road_status</a:t>
            </a: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 == 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'S')</a:t>
            </a:r>
            <a:endParaRPr lang="en-US" altLang="zh-TW" sz="2400" b="1" dirty="0">
              <a:latin typeface="Consolas" pitchFamily="49" charset="0"/>
              <a:ea typeface="新細明體" charset="-120"/>
              <a:cs typeface="Consolas" pitchFamily="49" charset="0"/>
            </a:endParaRPr>
          </a:p>
          <a:p>
            <a:pPr marL="0" indent="0">
              <a:lnSpc>
                <a:spcPct val="120000"/>
              </a:lnSpc>
              <a:buNone/>
              <a:tabLst>
                <a:tab pos="536575" algn="l"/>
                <a:tab pos="1073150" algn="l"/>
              </a:tabLst>
            </a:pP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	</a:t>
            </a:r>
            <a:r>
              <a:rPr lang="en-US" altLang="zh-TW" sz="2400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if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(temp 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&gt; 0) {</a:t>
            </a:r>
            <a:endParaRPr lang="en-US" altLang="zh-TW" sz="2400" b="1" dirty="0">
              <a:latin typeface="Consolas" pitchFamily="49" charset="0"/>
              <a:ea typeface="新細明體" charset="-120"/>
              <a:cs typeface="Consolas" pitchFamily="49" charset="0"/>
            </a:endParaRPr>
          </a:p>
          <a:p>
            <a:pPr marL="0" indent="0">
              <a:lnSpc>
                <a:spcPct val="120000"/>
              </a:lnSpc>
              <a:buNone/>
              <a:tabLst>
                <a:tab pos="536575" algn="l"/>
                <a:tab pos="1073150" algn="l"/>
              </a:tabLst>
            </a:pP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		</a:t>
            </a:r>
            <a:r>
              <a:rPr lang="en-US" altLang="zh-TW" sz="2400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printf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("Wet </a:t>
            </a: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roads 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ahead\n");</a:t>
            </a:r>
            <a:endParaRPr lang="en-US" altLang="zh-TW" sz="2400" b="1" dirty="0">
              <a:latin typeface="Consolas" pitchFamily="49" charset="0"/>
              <a:ea typeface="新細明體" charset="-120"/>
              <a:cs typeface="Consolas" pitchFamily="49" charset="0"/>
            </a:endParaRPr>
          </a:p>
          <a:p>
            <a:pPr marL="0" indent="0">
              <a:lnSpc>
                <a:spcPct val="120000"/>
              </a:lnSpc>
              <a:buNone/>
              <a:tabLst>
                <a:tab pos="536575" algn="l"/>
                <a:tab pos="1073150" algn="l"/>
              </a:tabLst>
            </a:pP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		</a:t>
            </a:r>
            <a:r>
              <a:rPr lang="en-US" altLang="zh-TW" sz="2400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printf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("Stopping </a:t>
            </a: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time 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= 10 minutes\n");</a:t>
            </a:r>
            <a:endParaRPr lang="en-US" altLang="zh-TW" sz="2400" b="1" dirty="0">
              <a:latin typeface="Consolas" pitchFamily="49" charset="0"/>
              <a:ea typeface="新細明體" charset="-120"/>
              <a:cs typeface="Consolas" pitchFamily="49" charset="0"/>
            </a:endParaRPr>
          </a:p>
          <a:p>
            <a:pPr marL="0" indent="0">
              <a:lnSpc>
                <a:spcPct val="120000"/>
              </a:lnSpc>
              <a:buNone/>
              <a:tabLst>
                <a:tab pos="536575" algn="l"/>
                <a:tab pos="1073150" algn="l"/>
              </a:tabLst>
            </a:pP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	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buNone/>
              <a:tabLst>
                <a:tab pos="536575" algn="l"/>
                <a:tab pos="1073150" algn="l"/>
              </a:tabLst>
            </a:pP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	</a:t>
            </a:r>
            <a:r>
              <a:rPr lang="en-US" altLang="zh-TW" sz="2400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else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{</a:t>
            </a:r>
          </a:p>
          <a:p>
            <a:pPr marL="0" indent="0">
              <a:lnSpc>
                <a:spcPct val="120000"/>
              </a:lnSpc>
              <a:buNone/>
              <a:tabLst>
                <a:tab pos="536575" algn="l"/>
                <a:tab pos="1073150" algn="l"/>
              </a:tabLst>
            </a:pP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		</a:t>
            </a:r>
            <a:r>
              <a:rPr lang="en-US" altLang="zh-TW" sz="2400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printf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("Icy </a:t>
            </a: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roads 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ahead\n</a:t>
            </a: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"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);</a:t>
            </a: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		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		</a:t>
            </a:r>
            <a:r>
              <a:rPr lang="en-US" altLang="zh-TW" sz="2400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printf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("Stopping </a:t>
            </a: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time 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= 20 minutes\n");</a:t>
            </a:r>
            <a:endParaRPr lang="en-US" altLang="zh-TW" sz="2400" b="1" dirty="0">
              <a:latin typeface="Consolas" pitchFamily="49" charset="0"/>
              <a:ea typeface="新細明體" charset="-120"/>
              <a:cs typeface="Consolas" pitchFamily="49" charset="0"/>
            </a:endParaRPr>
          </a:p>
          <a:p>
            <a:pPr marL="0" indent="0">
              <a:lnSpc>
                <a:spcPct val="120000"/>
              </a:lnSpc>
              <a:buNone/>
              <a:tabLst>
                <a:tab pos="536575" algn="l"/>
                <a:tab pos="1073150" algn="l"/>
              </a:tabLst>
            </a:pP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	}</a:t>
            </a:r>
          </a:p>
          <a:p>
            <a:pPr marL="0" indent="0">
              <a:lnSpc>
                <a:spcPct val="120000"/>
              </a:lnSpc>
              <a:buNone/>
              <a:tabLst>
                <a:tab pos="536575" algn="l"/>
                <a:tab pos="1073150" algn="l"/>
              </a:tabLst>
            </a:pPr>
            <a:r>
              <a:rPr lang="en-US" altLang="zh-TW" sz="2400" b="1" dirty="0">
                <a:solidFill>
                  <a:srgbClr val="0033CC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else</a:t>
            </a:r>
          </a:p>
          <a:p>
            <a:pPr marL="0" indent="0">
              <a:lnSpc>
                <a:spcPct val="120000"/>
              </a:lnSpc>
              <a:buNone/>
              <a:tabLst>
                <a:tab pos="536575" algn="l"/>
                <a:tab pos="1073150" algn="l"/>
              </a:tabLst>
            </a:pP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	</a:t>
            </a:r>
            <a:r>
              <a:rPr lang="en-US" altLang="zh-TW" sz="2400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printf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("Drive </a:t>
            </a:r>
            <a:r>
              <a:rPr lang="en-US" altLang="zh-TW" sz="2400" b="1" dirty="0">
                <a:latin typeface="Consolas" pitchFamily="49" charset="0"/>
                <a:ea typeface="新細明體" charset="-120"/>
                <a:cs typeface="Consolas" pitchFamily="49" charset="0"/>
              </a:rPr>
              <a:t>carefully!\</a:t>
            </a:r>
            <a:r>
              <a:rPr lang="en-US" altLang="zh-TW" sz="24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n");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89250" y="3200401"/>
            <a:ext cx="4044950" cy="769441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sz="2000" dirty="0"/>
              <a:t>C associates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with the most recent incomplete 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if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6824" y="1524000"/>
            <a:ext cx="7648576" cy="4038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60400" y="914400"/>
            <a:ext cx="8667750" cy="5715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2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Next . . .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77850" y="1219200"/>
            <a:ext cx="8750300" cy="5105400"/>
          </a:xfrm>
        </p:spPr>
        <p:txBody>
          <a:bodyPr>
            <a:noAutofit/>
          </a:bodyPr>
          <a:lstStyle/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Control Structures</a:t>
            </a:r>
            <a:endParaRPr lang="en-US" dirty="0"/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Conditions, Relational, and Logic Operators</a:t>
            </a:r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The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/>
              <a:t> Statement and Flowchart</a:t>
            </a:r>
            <a:endParaRPr lang="en-US" dirty="0"/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/>
              <a:t> with Compound Statements</a:t>
            </a:r>
            <a:endParaRPr lang="en-US" dirty="0"/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Nested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/>
              <a:t> statements</a:t>
            </a:r>
            <a:endParaRPr lang="en-US" dirty="0"/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switch</a:t>
            </a:r>
            <a:r>
              <a:rPr lang="en-US" dirty="0" smtClean="0">
                <a:solidFill>
                  <a:srgbClr val="FF0000"/>
                </a:solidFill>
              </a:rPr>
              <a:t> Statement</a:t>
            </a:r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Operator Precedence, </a:t>
            </a:r>
            <a:r>
              <a:rPr lang="en-US" dirty="0" smtClean="0"/>
              <a:t>Complementing </a:t>
            </a:r>
            <a:r>
              <a:rPr lang="en-US" dirty="0"/>
              <a:t>a </a:t>
            </a:r>
            <a:r>
              <a:rPr lang="en-US" dirty="0" smtClean="0"/>
              <a:t>Condition</a:t>
            </a:r>
            <a:endParaRPr lang="en-US" dirty="0" smtClean="0">
              <a:solidFill>
                <a:srgbClr val="FF0000"/>
              </a:solidFill>
            </a:endParaRPr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Common Programming Errors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6E3160-5E5F-4B57-9747-A4177137CE3B}" type="slidenum">
              <a:rPr lang="en-US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18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6200"/>
            <a:ext cx="8089900" cy="868362"/>
          </a:xfrm>
        </p:spPr>
        <p:txBody>
          <a:bodyPr/>
          <a:lstStyle/>
          <a:p>
            <a:r>
              <a:rPr lang="en-US" altLang="zh-TW" dirty="0">
                <a:ea typeface="新細明體" charset="-120"/>
              </a:rPr>
              <a:t>The </a:t>
            </a:r>
            <a:r>
              <a:rPr lang="en-US" altLang="zh-TW" cap="none" dirty="0">
                <a:latin typeface="Consolas" pitchFamily="49" charset="0"/>
                <a:ea typeface="新細明體" charset="-120"/>
                <a:cs typeface="Consolas" pitchFamily="49" charset="0"/>
              </a:rPr>
              <a:t>switch</a:t>
            </a:r>
            <a:r>
              <a:rPr lang="en-US" altLang="zh-TW" dirty="0">
                <a:ea typeface="新細明體" charset="-120"/>
              </a:rPr>
              <a:t>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914400"/>
            <a:ext cx="8915400" cy="29718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Can be used to select one of several alternatives</a:t>
            </a:r>
          </a:p>
          <a:p>
            <a:pPr>
              <a:lnSpc>
                <a:spcPct val="120000"/>
              </a:lnSpc>
            </a:pPr>
            <a:r>
              <a:rPr lang="en-US" altLang="zh-TW" dirty="0" smtClean="0">
                <a:ea typeface="新細明體" charset="-120"/>
              </a:rPr>
              <a:t>Based </a:t>
            </a:r>
            <a:r>
              <a:rPr lang="en-US" altLang="zh-TW" dirty="0">
                <a:ea typeface="新細明體" charset="-120"/>
              </a:rPr>
              <a:t>on the value of a </a:t>
            </a:r>
            <a:r>
              <a:rPr lang="en-US" altLang="zh-TW" dirty="0" smtClean="0">
                <a:ea typeface="新細明體" charset="-120"/>
              </a:rPr>
              <a:t>variable </a:t>
            </a:r>
            <a:r>
              <a:rPr lang="en-US" altLang="zh-TW" dirty="0">
                <a:ea typeface="新細明體" charset="-120"/>
              </a:rPr>
              <a:t>or </a:t>
            </a:r>
            <a:r>
              <a:rPr lang="en-US" altLang="zh-TW" dirty="0" smtClean="0">
                <a:ea typeface="新細明體" charset="-120"/>
              </a:rPr>
              <a:t>simple expression</a:t>
            </a:r>
          </a:p>
          <a:p>
            <a:pPr>
              <a:lnSpc>
                <a:spcPct val="120000"/>
              </a:lnSpc>
            </a:pPr>
            <a:r>
              <a:rPr lang="en-US" altLang="zh-TW" dirty="0" smtClean="0">
                <a:ea typeface="新細明體" charset="-120"/>
              </a:rPr>
              <a:t>Variable or expression </a:t>
            </a:r>
            <a:r>
              <a:rPr lang="en-US" altLang="zh-TW" dirty="0">
                <a:ea typeface="新細明體" charset="-120"/>
              </a:rPr>
              <a:t>may be of type </a:t>
            </a:r>
            <a:r>
              <a:rPr lang="en-US" altLang="zh-TW" b="1" dirty="0" err="1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int</a:t>
            </a:r>
            <a:r>
              <a:rPr lang="en-US" altLang="zh-TW" dirty="0">
                <a:ea typeface="新細明體" charset="-120"/>
              </a:rPr>
              <a:t> or </a:t>
            </a:r>
            <a:r>
              <a:rPr lang="en-US" altLang="zh-TW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char</a:t>
            </a:r>
            <a:endParaRPr lang="en-US" altLang="zh-TW" b="1" dirty="0">
              <a:solidFill>
                <a:srgbClr val="FF0000"/>
              </a:solidFill>
              <a:latin typeface="Consolas" pitchFamily="49" charset="0"/>
              <a:ea typeface="新細明體" charset="-120"/>
              <a:cs typeface="Consolas" pitchFamily="49" charset="0"/>
            </a:endParaRPr>
          </a:p>
          <a:p>
            <a:pPr>
              <a:lnSpc>
                <a:spcPct val="120000"/>
              </a:lnSpc>
            </a:pPr>
            <a:r>
              <a:rPr lang="en-US" altLang="zh-TW" dirty="0">
                <a:ea typeface="新細明體" charset="-120"/>
              </a:rPr>
              <a:t>B</a:t>
            </a:r>
            <a:r>
              <a:rPr lang="en-US" altLang="zh-TW" dirty="0" smtClean="0">
                <a:ea typeface="新細明體" charset="-120"/>
              </a:rPr>
              <a:t>ut </a:t>
            </a:r>
            <a:r>
              <a:rPr lang="en-US" altLang="zh-TW" dirty="0">
                <a:ea typeface="新細明體" charset="-120"/>
              </a:rPr>
              <a:t>not of type </a:t>
            </a:r>
            <a:r>
              <a:rPr lang="en-US" altLang="zh-TW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double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FF0000"/>
                </a:solidFill>
                <a:ea typeface="新細明體" charset="-120"/>
                <a:cs typeface="Consolas" pitchFamily="49" charset="0"/>
              </a:rPr>
              <a:t>Example: </a:t>
            </a:r>
            <a:r>
              <a:rPr lang="en-US" dirty="0" smtClean="0">
                <a:ea typeface="新細明體" charset="-120"/>
                <a:cs typeface="Consolas" pitchFamily="49" charset="0"/>
              </a:rPr>
              <a:t>Simple Calculator</a:t>
            </a:r>
            <a:endParaRPr lang="en-US" b="1" dirty="0"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5" name="Group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0743512"/>
              </p:ext>
            </p:extLst>
          </p:nvPr>
        </p:nvGraphicFramePr>
        <p:xfrm>
          <a:off x="577850" y="3977640"/>
          <a:ext cx="6203950" cy="2651760"/>
        </p:xfrm>
        <a:graphic>
          <a:graphicData uri="http://schemas.openxmlformats.org/drawingml/2006/table">
            <a:tbl>
              <a:tblPr/>
              <a:tblGrid>
                <a:gridCol w="2546350"/>
                <a:gridCol w="3657600"/>
              </a:tblGrid>
              <a:tr h="4421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User Input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Operation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21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'+'</a:t>
                      </a:r>
                      <a:endParaRPr kumimoji="0" lang="en-US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新細明體" charset="-120"/>
                        <a:cs typeface="Consolas" pitchFamily="49" charset="0"/>
                      </a:endParaRP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result </a:t>
                      </a:r>
                      <a:r>
                        <a:rPr kumimoji="0" lang="en-US" altLang="zh-TW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= a + b;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'–'</a:t>
                      </a:r>
                      <a:endParaRPr kumimoji="0" lang="en-US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新細明體" charset="-120"/>
                        <a:cs typeface="Consolas" pitchFamily="49" charset="0"/>
                      </a:endParaRP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result </a:t>
                      </a:r>
                      <a:r>
                        <a:rPr kumimoji="0" lang="en-US" altLang="zh-TW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= a – b;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1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'*'</a:t>
                      </a:r>
                      <a:endParaRPr kumimoji="0" lang="en-US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新細明體" charset="-120"/>
                        <a:cs typeface="Consolas" pitchFamily="49" charset="0"/>
                      </a:endParaRP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result </a:t>
                      </a:r>
                      <a:r>
                        <a:rPr kumimoji="0" lang="en-US" altLang="zh-TW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= a * b;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1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'/'</a:t>
                      </a:r>
                      <a:endParaRPr kumimoji="0" lang="en-US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新細明體" charset="-120"/>
                        <a:cs typeface="Consolas" pitchFamily="49" charset="0"/>
                      </a:endParaRP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result </a:t>
                      </a:r>
                      <a:r>
                        <a:rPr kumimoji="0" lang="en-US" altLang="zh-TW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= a / b;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865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228600"/>
            <a:ext cx="883285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000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switch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(</a:t>
            </a:r>
            <a:r>
              <a:rPr lang="en-US" altLang="zh-TW" sz="2000" b="1" dirty="0" smtClean="0">
                <a:solidFill>
                  <a:srgbClr val="0033CC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op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) {		</a:t>
            </a:r>
            <a:r>
              <a:rPr lang="en-US" altLang="zh-TW" sz="2000" b="1" i="1" dirty="0" smtClean="0">
                <a:solidFill>
                  <a:srgbClr val="0066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// op must be of type char</a:t>
            </a:r>
          </a:p>
          <a:p>
            <a:pPr marL="0" indent="0">
              <a:buNone/>
            </a:pPr>
            <a:r>
              <a:rPr lang="en-US" altLang="zh-TW" sz="2000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  case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'+':</a:t>
            </a:r>
            <a:endParaRPr lang="en-US" altLang="zh-TW" sz="2000" b="1" dirty="0" smtClean="0">
              <a:latin typeface="Consolas" pitchFamily="49" charset="0"/>
              <a:ea typeface="新細明體" charset="-120"/>
              <a:cs typeface="Consolas" pitchFamily="49" charset="0"/>
            </a:endParaRPr>
          </a:p>
          <a:p>
            <a:pPr marL="0" indent="0">
              <a:buNone/>
            </a:pP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   result 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= a + b;</a:t>
            </a:r>
          </a:p>
          <a:p>
            <a:pPr marL="0" indent="0">
              <a:buNone/>
            </a:pPr>
            <a:r>
              <a:rPr lang="en-US" altLang="zh-TW" sz="2000" b="1" dirty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  </a:t>
            </a:r>
            <a:r>
              <a:rPr lang="en-US" altLang="zh-TW" sz="2000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break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;</a:t>
            </a:r>
          </a:p>
          <a:p>
            <a:pPr marL="0" indent="0">
              <a:buNone/>
            </a:pPr>
            <a:r>
              <a:rPr lang="en-US" altLang="zh-TW" sz="2000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  case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'-':</a:t>
            </a:r>
            <a:endParaRPr lang="en-US" altLang="zh-TW" sz="2000" b="1" dirty="0" smtClean="0">
              <a:latin typeface="Consolas" pitchFamily="49" charset="0"/>
              <a:ea typeface="新細明體" charset="-120"/>
              <a:cs typeface="Consolas" pitchFamily="49" charset="0"/>
            </a:endParaRPr>
          </a:p>
          <a:p>
            <a:pPr marL="0" indent="0">
              <a:buNone/>
            </a:pP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   result 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= a – b;</a:t>
            </a:r>
          </a:p>
          <a:p>
            <a:pPr marL="0" indent="0">
              <a:buNone/>
            </a:pPr>
            <a:r>
              <a:rPr lang="en-US" altLang="zh-TW" sz="2000" b="1" dirty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  </a:t>
            </a:r>
            <a:r>
              <a:rPr lang="en-US" altLang="zh-TW" sz="2000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break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;</a:t>
            </a:r>
          </a:p>
          <a:p>
            <a:pPr marL="0" indent="0">
              <a:buNone/>
            </a:pPr>
            <a:r>
              <a:rPr lang="en-US" altLang="zh-TW" sz="2000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  case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'*':</a:t>
            </a:r>
            <a:endParaRPr lang="en-US" altLang="zh-TW" sz="2000" b="1" dirty="0">
              <a:latin typeface="Consolas" pitchFamily="49" charset="0"/>
              <a:ea typeface="新細明體" charset="-120"/>
              <a:cs typeface="Consolas" pitchFamily="49" charset="0"/>
            </a:endParaRPr>
          </a:p>
          <a:p>
            <a:pPr marL="0" indent="0">
              <a:buNone/>
            </a:pPr>
            <a:r>
              <a:rPr lang="en-US" altLang="zh-TW" sz="2000" b="1" dirty="0">
                <a:latin typeface="Consolas" pitchFamily="49" charset="0"/>
                <a:ea typeface="新細明體" charset="-120"/>
                <a:cs typeface="Consolas" pitchFamily="49" charset="0"/>
              </a:rPr>
              <a:t>  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 result </a:t>
            </a:r>
            <a:r>
              <a:rPr lang="en-US" altLang="zh-TW" sz="2000" b="1" dirty="0">
                <a:latin typeface="Consolas" pitchFamily="49" charset="0"/>
                <a:ea typeface="新細明體" charset="-120"/>
                <a:cs typeface="Consolas" pitchFamily="49" charset="0"/>
              </a:rPr>
              <a:t>= a 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* </a:t>
            </a:r>
            <a:r>
              <a:rPr lang="en-US" altLang="zh-TW" sz="2000" b="1" dirty="0">
                <a:latin typeface="Consolas" pitchFamily="49" charset="0"/>
                <a:ea typeface="新細明體" charset="-120"/>
                <a:cs typeface="Consolas" pitchFamily="49" charset="0"/>
              </a:rPr>
              <a:t>b;</a:t>
            </a:r>
          </a:p>
          <a:p>
            <a:pPr marL="0" indent="0">
              <a:buNone/>
            </a:pPr>
            <a:r>
              <a:rPr lang="en-US" altLang="zh-TW" sz="2000" b="1" dirty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  </a:t>
            </a:r>
            <a:r>
              <a:rPr lang="en-US" altLang="zh-TW" sz="2000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break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;</a:t>
            </a:r>
          </a:p>
          <a:p>
            <a:pPr marL="0" indent="0">
              <a:buNone/>
            </a:pPr>
            <a:r>
              <a:rPr lang="en-US" altLang="zh-TW" sz="2000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  case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'/':</a:t>
            </a:r>
            <a:endParaRPr lang="en-US" altLang="zh-TW" sz="2000" b="1" dirty="0">
              <a:latin typeface="Consolas" pitchFamily="49" charset="0"/>
              <a:ea typeface="新細明體" charset="-120"/>
              <a:cs typeface="Consolas" pitchFamily="49" charset="0"/>
            </a:endParaRPr>
          </a:p>
          <a:p>
            <a:pPr marL="0" indent="0">
              <a:buNone/>
            </a:pP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   result </a:t>
            </a:r>
            <a:r>
              <a:rPr lang="en-US" altLang="zh-TW" sz="2000" b="1" dirty="0">
                <a:latin typeface="Consolas" pitchFamily="49" charset="0"/>
                <a:ea typeface="新細明體" charset="-120"/>
                <a:cs typeface="Consolas" pitchFamily="49" charset="0"/>
              </a:rPr>
              <a:t>= a 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/ </a:t>
            </a:r>
            <a:r>
              <a:rPr lang="en-US" altLang="zh-TW" sz="2000" b="1" dirty="0">
                <a:latin typeface="Consolas" pitchFamily="49" charset="0"/>
                <a:ea typeface="新細明體" charset="-120"/>
                <a:cs typeface="Consolas" pitchFamily="49" charset="0"/>
              </a:rPr>
              <a:t>b;</a:t>
            </a:r>
          </a:p>
          <a:p>
            <a:pPr marL="0" indent="0">
              <a:buNone/>
            </a:pPr>
            <a:r>
              <a:rPr lang="en-US" altLang="zh-TW" sz="2000" b="1" dirty="0">
                <a:latin typeface="Consolas" pitchFamily="49" charset="0"/>
                <a:ea typeface="新細明體" charset="-120"/>
                <a:cs typeface="Consolas" pitchFamily="49" charset="0"/>
              </a:rPr>
              <a:t>  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 </a:t>
            </a:r>
            <a:r>
              <a:rPr lang="en-US" altLang="zh-TW" sz="2000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break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;</a:t>
            </a:r>
          </a:p>
          <a:p>
            <a:pPr marL="0" indent="0">
              <a:buNone/>
            </a:pPr>
            <a:r>
              <a:rPr lang="en-US" altLang="zh-TW" sz="2000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  default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:</a:t>
            </a:r>
          </a:p>
          <a:p>
            <a:pPr marL="0" indent="0">
              <a:buNone/>
            </a:pPr>
            <a:r>
              <a:rPr lang="en-US" altLang="zh-TW" sz="2000" b="1" dirty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  </a:t>
            </a:r>
            <a:r>
              <a:rPr lang="en-US" altLang="zh-TW" sz="2000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printf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("Error: unknown operation 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%c\n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", </a:t>
            </a:r>
            <a:r>
              <a:rPr lang="en-US" altLang="zh-TW" sz="2000" b="1" dirty="0" smtClean="0">
                <a:solidFill>
                  <a:srgbClr val="0033CC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op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);</a:t>
            </a:r>
          </a:p>
          <a:p>
            <a:pPr marL="0" indent="0">
              <a:buNone/>
            </a:pPr>
            <a:r>
              <a:rPr lang="en-US" altLang="zh-TW" sz="2000" b="1" dirty="0">
                <a:latin typeface="Consolas" pitchFamily="49" charset="0"/>
                <a:ea typeface="新細明體" charset="-120"/>
                <a:cs typeface="Consolas" pitchFamily="49" charset="0"/>
              </a:rPr>
              <a:t> 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  </a:t>
            </a:r>
            <a:r>
              <a:rPr lang="en-US" altLang="zh-TW" sz="2000" b="1" dirty="0" smtClean="0">
                <a:solidFill>
                  <a:srgbClr val="FF33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return</a:t>
            </a:r>
            <a:r>
              <a:rPr lang="en-US" altLang="zh-TW" sz="2000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;		</a:t>
            </a:r>
            <a:r>
              <a:rPr lang="en-US" altLang="zh-TW" sz="2000" b="1" i="1" dirty="0" smtClean="0">
                <a:solidFill>
                  <a:srgbClr val="0066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// to terminate the function</a:t>
            </a:r>
          </a:p>
          <a:p>
            <a:pPr marL="0" indent="0">
              <a:buNone/>
            </a:pPr>
            <a:r>
              <a:rPr lang="en-US" altLang="zh-TW" sz="2000" b="1" dirty="0">
                <a:latin typeface="Consolas" pitchFamily="49" charset="0"/>
                <a:ea typeface="新細明體" charset="-120"/>
                <a:cs typeface="Consolas" pitchFamily="49" charset="0"/>
              </a:rPr>
              <a:t>}</a:t>
            </a:r>
          </a:p>
          <a:p>
            <a:pPr marL="0" indent="0">
              <a:buNone/>
            </a:pPr>
            <a:endParaRPr lang="en-US" altLang="zh-TW" sz="2000" b="1" dirty="0">
              <a:latin typeface="Consolas" pitchFamily="49" charset="0"/>
              <a:ea typeface="新細明體" charset="-120"/>
              <a:cs typeface="Consolas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0" y="1066800"/>
            <a:ext cx="3352800" cy="2209800"/>
          </a:xfrm>
        </p:spPr>
        <p:txBody>
          <a:bodyPr>
            <a:normAutofit/>
          </a:bodyPr>
          <a:lstStyle/>
          <a:p>
            <a:r>
              <a:rPr lang="en-US" dirty="0" smtClean="0"/>
              <a:t>Example of a</a:t>
            </a:r>
            <a:br>
              <a:rPr lang="en-US" dirty="0" smtClean="0"/>
            </a:br>
            <a:r>
              <a:rPr lang="en-US" cap="none" dirty="0" smtClean="0">
                <a:latin typeface="Consolas" pitchFamily="49" charset="0"/>
                <a:cs typeface="Consolas" pitchFamily="49" charset="0"/>
              </a:rPr>
              <a:t>switch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Statement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48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76200"/>
            <a:ext cx="8832850" cy="868362"/>
          </a:xfrm>
        </p:spPr>
        <p:txBody>
          <a:bodyPr/>
          <a:lstStyle/>
          <a:p>
            <a:r>
              <a:rPr lang="en-US" dirty="0" smtClean="0"/>
              <a:t>Explanation of </a:t>
            </a:r>
            <a:r>
              <a:rPr lang="en-US" cap="none" dirty="0" smtClean="0">
                <a:latin typeface="Consolas" pitchFamily="49" charset="0"/>
                <a:cs typeface="Consolas" pitchFamily="49" charset="0"/>
              </a:rPr>
              <a:t>switch</a:t>
            </a:r>
            <a:r>
              <a:rPr lang="en-US" dirty="0" smtClean="0"/>
              <a:t>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0200" y="990600"/>
            <a:ext cx="9042400" cy="56388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It takes </a:t>
            </a:r>
            <a:r>
              <a:rPr lang="en-US" dirty="0"/>
              <a:t>the value of the </a:t>
            </a:r>
            <a:r>
              <a:rPr lang="en-US" dirty="0" smtClean="0"/>
              <a:t>character </a:t>
            </a:r>
            <a:r>
              <a:rPr lang="en-US" b="1" dirty="0" smtClean="0">
                <a:solidFill>
                  <a:srgbClr val="0033CC"/>
                </a:solidFill>
                <a:latin typeface="Courier New" pitchFamily="49" charset="0"/>
              </a:rPr>
              <a:t>op</a:t>
            </a:r>
            <a:r>
              <a:rPr lang="en-US" dirty="0" smtClean="0"/>
              <a:t> and </a:t>
            </a:r>
            <a:r>
              <a:rPr lang="en-US" dirty="0"/>
              <a:t>compares it to each of the cases in a top down approach.</a:t>
            </a:r>
          </a:p>
          <a:p>
            <a:pPr>
              <a:lnSpc>
                <a:spcPct val="110000"/>
              </a:lnSpc>
            </a:pPr>
            <a:r>
              <a:rPr lang="en-US" dirty="0"/>
              <a:t>It stops after it finds the first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dirty="0"/>
              <a:t> that is equal to the value of the variable </a:t>
            </a:r>
            <a:r>
              <a:rPr lang="en-US" b="1" dirty="0" smtClean="0">
                <a:solidFill>
                  <a:srgbClr val="0033CC"/>
                </a:solidFill>
                <a:latin typeface="Courier New" pitchFamily="49" charset="0"/>
              </a:rPr>
              <a:t>op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It then starts to execute each line </a:t>
            </a:r>
            <a:r>
              <a:rPr lang="en-US" dirty="0" smtClean="0"/>
              <a:t>following </a:t>
            </a:r>
            <a:r>
              <a:rPr lang="en-US" dirty="0"/>
              <a:t>the matching case till it finds a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break</a:t>
            </a:r>
            <a:r>
              <a:rPr lang="en-US" dirty="0"/>
              <a:t> </a:t>
            </a:r>
            <a:r>
              <a:rPr lang="en-US" dirty="0" smtClean="0"/>
              <a:t>statement.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If no case is equal to the value of </a:t>
            </a:r>
            <a:r>
              <a:rPr lang="en-US" b="1" dirty="0" smtClean="0">
                <a:solidFill>
                  <a:srgbClr val="0033CC"/>
                </a:solidFill>
                <a:latin typeface="Courier New" pitchFamily="49" charset="0"/>
              </a:rPr>
              <a:t>op</a:t>
            </a:r>
            <a:r>
              <a:rPr lang="en-US" dirty="0" smtClean="0"/>
              <a:t>, </a:t>
            </a:r>
            <a:r>
              <a:rPr lang="en-US" dirty="0"/>
              <a:t>then the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dirty="0"/>
              <a:t> case is executed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is </a:t>
            </a:r>
            <a:r>
              <a:rPr lang="en-US" b="1" dirty="0"/>
              <a:t>optional</a:t>
            </a:r>
            <a:r>
              <a:rPr lang="en-US" dirty="0"/>
              <a:t>. I</a:t>
            </a:r>
            <a:r>
              <a:rPr lang="en-US" dirty="0" smtClean="0"/>
              <a:t>f </a:t>
            </a:r>
            <a:r>
              <a:rPr lang="en-US" dirty="0"/>
              <a:t>no other case is equal to the value of the </a:t>
            </a:r>
            <a:r>
              <a:rPr lang="en-US" i="1" dirty="0"/>
              <a:t>controlling expression </a:t>
            </a:r>
            <a:r>
              <a:rPr lang="en-US" dirty="0"/>
              <a:t>and there is </a:t>
            </a:r>
            <a:r>
              <a:rPr lang="en-US" dirty="0" smtClean="0"/>
              <a:t>no </a:t>
            </a:r>
            <a:r>
              <a:rPr lang="en-US" dirty="0"/>
              <a:t>default case, </a:t>
            </a:r>
            <a:r>
              <a:rPr lang="en-US" dirty="0" smtClean="0"/>
              <a:t>the </a:t>
            </a:r>
            <a:r>
              <a:rPr lang="en-US" dirty="0"/>
              <a:t>entire switch body is skipped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0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089900" cy="868362"/>
          </a:xfrm>
        </p:spPr>
        <p:txBody>
          <a:bodyPr/>
          <a:lstStyle/>
          <a:p>
            <a:r>
              <a:rPr lang="en-US" dirty="0" smtClean="0"/>
              <a:t>Control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8832850" cy="5562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>
                <a:ea typeface="新細明體" charset="-120"/>
              </a:rPr>
              <a:t>Control structure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US" altLang="zh-TW" dirty="0">
                <a:ea typeface="新細明體" charset="-120"/>
              </a:rPr>
              <a:t>Control the flow of execution in a </a:t>
            </a:r>
            <a:r>
              <a:rPr lang="en-US" altLang="zh-TW" dirty="0" smtClean="0">
                <a:ea typeface="新細明體" charset="-120"/>
              </a:rPr>
              <a:t>program or a function</a:t>
            </a:r>
            <a:endParaRPr lang="en-US" altLang="zh-TW" dirty="0">
              <a:ea typeface="新細明體" charset="-120"/>
            </a:endParaRPr>
          </a:p>
          <a:p>
            <a:pPr>
              <a:lnSpc>
                <a:spcPct val="150000"/>
              </a:lnSpc>
            </a:pPr>
            <a:r>
              <a:rPr lang="en-US" altLang="zh-TW" dirty="0" smtClean="0">
                <a:ea typeface="新細明體" charset="-120"/>
              </a:rPr>
              <a:t>Three </a:t>
            </a:r>
            <a:r>
              <a:rPr lang="en-US" altLang="zh-TW" dirty="0">
                <a:ea typeface="新細明體" charset="-120"/>
              </a:rPr>
              <a:t>kinds of control structures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US" altLang="zh-TW" b="1" dirty="0" smtClean="0">
                <a:solidFill>
                  <a:srgbClr val="FF0000"/>
                </a:solidFill>
                <a:ea typeface="新細明體" charset="-120"/>
              </a:rPr>
              <a:t>Sequence </a:t>
            </a:r>
            <a:r>
              <a:rPr lang="en-US" altLang="zh-TW" dirty="0" smtClean="0">
                <a:ea typeface="新細明體" charset="-120"/>
              </a:rPr>
              <a:t>(Compound Statement)</a:t>
            </a:r>
            <a:endParaRPr lang="en-US" altLang="zh-TW" dirty="0">
              <a:ea typeface="新細明體" charset="-120"/>
            </a:endParaRP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US" altLang="zh-TW" b="1" dirty="0" smtClean="0">
                <a:solidFill>
                  <a:srgbClr val="FF0000"/>
                </a:solidFill>
                <a:ea typeface="新細明體" charset="-120"/>
              </a:rPr>
              <a:t>Selection </a:t>
            </a:r>
            <a:r>
              <a:rPr lang="en-US" altLang="zh-TW" dirty="0" smtClean="0">
                <a:ea typeface="新細明體" charset="-120"/>
              </a:rPr>
              <a:t>(</a:t>
            </a:r>
            <a:r>
              <a:rPr lang="en-US" altLang="zh-TW" b="1" dirty="0" smtClean="0">
                <a:solidFill>
                  <a:srgbClr val="002060"/>
                </a:solidFill>
                <a:latin typeface="Courier New" pitchFamily="49" charset="0"/>
                <a:ea typeface="新細明體" charset="-120"/>
                <a:cs typeface="Courier New" pitchFamily="49" charset="0"/>
              </a:rPr>
              <a:t>if</a:t>
            </a:r>
            <a:r>
              <a:rPr lang="en-US" altLang="zh-TW" dirty="0" smtClean="0">
                <a:ea typeface="新細明體" charset="-120"/>
              </a:rPr>
              <a:t> and </a:t>
            </a:r>
            <a:r>
              <a:rPr lang="en-US" altLang="zh-TW" b="1" dirty="0" smtClean="0">
                <a:solidFill>
                  <a:srgbClr val="002060"/>
                </a:solidFill>
                <a:latin typeface="Courier New" pitchFamily="49" charset="0"/>
                <a:ea typeface="新細明體" charset="-120"/>
                <a:cs typeface="Courier New" pitchFamily="49" charset="0"/>
              </a:rPr>
              <a:t>switch</a:t>
            </a:r>
            <a:r>
              <a:rPr lang="en-US" altLang="zh-TW" dirty="0" smtClean="0">
                <a:ea typeface="新細明體" charset="-120"/>
              </a:rPr>
              <a:t> Statements)</a:t>
            </a:r>
            <a:endParaRPr lang="en-US" altLang="zh-TW" dirty="0">
              <a:ea typeface="新細明體" charset="-120"/>
            </a:endParaRP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US" altLang="zh-TW" b="1" dirty="0" smtClean="0">
                <a:solidFill>
                  <a:srgbClr val="FF0000"/>
                </a:solidFill>
                <a:ea typeface="新細明體" charset="-120"/>
              </a:rPr>
              <a:t>Repetition </a:t>
            </a:r>
            <a:r>
              <a:rPr lang="en-US" altLang="zh-TW" dirty="0" smtClean="0">
                <a:ea typeface="新細明體" charset="-120"/>
              </a:rPr>
              <a:t>[Chapter 5]</a:t>
            </a:r>
          </a:p>
          <a:p>
            <a:pPr>
              <a:lnSpc>
                <a:spcPct val="150000"/>
              </a:lnSpc>
            </a:pPr>
            <a:r>
              <a:rPr lang="en-US" altLang="zh-TW" b="1" dirty="0" smtClean="0">
                <a:solidFill>
                  <a:srgbClr val="FF0000"/>
                </a:solidFill>
                <a:ea typeface="新細明體" charset="-120"/>
              </a:rPr>
              <a:t>Selection control structure</a:t>
            </a:r>
          </a:p>
          <a:p>
            <a:pPr lvl="1">
              <a:lnSpc>
                <a:spcPct val="150000"/>
              </a:lnSpc>
            </a:pPr>
            <a:r>
              <a:rPr lang="en-US" altLang="zh-TW" dirty="0" smtClean="0">
                <a:ea typeface="新細明體" charset="-120"/>
              </a:rPr>
              <a:t>Chooses among alternative program statements</a:t>
            </a:r>
            <a:endParaRPr lang="en-US" altLang="zh-TW" dirty="0">
              <a:ea typeface="新細明體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04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750" y="350838"/>
            <a:ext cx="89154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More About the </a:t>
            </a:r>
            <a:r>
              <a:rPr lang="en-US" cap="none" dirty="0">
                <a:latin typeface="Consolas" pitchFamily="49" charset="0"/>
                <a:cs typeface="Consolas" pitchFamily="49" charset="0"/>
              </a:rPr>
              <a:t>switch</a:t>
            </a:r>
            <a:r>
              <a:rPr lang="en-US" dirty="0"/>
              <a:t> Statement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143000"/>
            <a:ext cx="8750300" cy="5410200"/>
          </a:xfrm>
        </p:spPr>
        <p:txBody>
          <a:bodyPr>
            <a:noAutofit/>
          </a:bodyPr>
          <a:lstStyle/>
          <a:p>
            <a:pPr>
              <a:lnSpc>
                <a:spcPct val="135000"/>
              </a:lnSpc>
              <a:spcBef>
                <a:spcPts val="500"/>
              </a:spcBef>
            </a:pPr>
            <a:r>
              <a:rPr lang="en-US" dirty="0" smtClean="0"/>
              <a:t>One or more C statements may follow a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dirty="0" smtClean="0"/>
              <a:t> label.</a:t>
            </a:r>
          </a:p>
          <a:p>
            <a:pPr>
              <a:lnSpc>
                <a:spcPct val="135000"/>
              </a:lnSpc>
              <a:spcBef>
                <a:spcPts val="500"/>
              </a:spcBef>
            </a:pPr>
            <a:r>
              <a:rPr lang="en-US" dirty="0"/>
              <a:t>Y</a:t>
            </a:r>
            <a:r>
              <a:rPr lang="en-US" dirty="0" smtClean="0"/>
              <a:t>ou </a:t>
            </a:r>
            <a:r>
              <a:rPr lang="en-US" dirty="0"/>
              <a:t>do not need </a:t>
            </a:r>
            <a:r>
              <a:rPr lang="en-US" dirty="0" smtClean="0"/>
              <a:t>to enclose multiple </a:t>
            </a:r>
            <a:r>
              <a:rPr lang="en-US" dirty="0"/>
              <a:t>statements </a:t>
            </a:r>
            <a:r>
              <a:rPr lang="en-US" dirty="0" smtClean="0"/>
              <a:t>in curly brackets after a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dirty="0" smtClean="0"/>
              <a:t> label.</a:t>
            </a:r>
            <a:endParaRPr lang="en-US" dirty="0"/>
          </a:p>
          <a:p>
            <a:pPr>
              <a:lnSpc>
                <a:spcPct val="135000"/>
              </a:lnSpc>
              <a:spcBef>
                <a:spcPts val="500"/>
              </a:spcBef>
            </a:pPr>
            <a:r>
              <a:rPr lang="en-US" dirty="0"/>
              <a:t>You cannot use a string </a:t>
            </a:r>
            <a:r>
              <a:rPr lang="en-US" dirty="0" smtClean="0"/>
              <a:t>as </a:t>
            </a:r>
            <a:r>
              <a:rPr lang="en-US" dirty="0"/>
              <a:t>a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dirty="0"/>
              <a:t> label</a:t>
            </a:r>
            <a:r>
              <a:rPr lang="en-US" dirty="0" smtClean="0"/>
              <a:t>.</a:t>
            </a:r>
          </a:p>
          <a:p>
            <a:pPr marL="276225" lvl="1" indent="0">
              <a:lnSpc>
                <a:spcPct val="135000"/>
              </a:lnSpc>
              <a:spcBef>
                <a:spcPts val="500"/>
              </a:spcBef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 "Add":</a:t>
            </a:r>
            <a:r>
              <a:rPr lang="en-US" sz="2800" dirty="0" smtClean="0"/>
              <a:t> is not allowed</a:t>
            </a:r>
            <a:endParaRPr lang="en-US" sz="2800" dirty="0"/>
          </a:p>
          <a:p>
            <a:pPr>
              <a:lnSpc>
                <a:spcPct val="135000"/>
              </a:lnSpc>
              <a:spcBef>
                <a:spcPts val="500"/>
              </a:spcBef>
            </a:pPr>
            <a:r>
              <a:rPr lang="en-US" dirty="0" smtClean="0"/>
              <a:t>Do not forget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dirty="0" smtClean="0"/>
              <a:t> at </a:t>
            </a:r>
            <a:r>
              <a:rPr lang="en-US" dirty="0"/>
              <a:t>the end of </a:t>
            </a:r>
            <a:r>
              <a:rPr lang="en-US" dirty="0" smtClean="0"/>
              <a:t>each alternative</a:t>
            </a:r>
            <a:r>
              <a:rPr lang="en-US" dirty="0"/>
              <a:t>.</a:t>
            </a:r>
          </a:p>
          <a:p>
            <a:pPr lvl="1">
              <a:lnSpc>
                <a:spcPct val="135000"/>
              </a:lnSpc>
              <a:spcBef>
                <a:spcPts val="500"/>
              </a:spcBef>
            </a:pPr>
            <a:r>
              <a:rPr lang="en-US" dirty="0" smtClean="0"/>
              <a:t>If </a:t>
            </a:r>
            <a:r>
              <a:rPr lang="en-US" dirty="0"/>
              <a:t>the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dirty="0"/>
              <a:t> statement </a:t>
            </a:r>
            <a:r>
              <a:rPr lang="en-US" dirty="0" smtClean="0"/>
              <a:t>is omitted then </a:t>
            </a:r>
            <a:r>
              <a:rPr lang="en-US" dirty="0"/>
              <a:t>execution </a:t>
            </a:r>
            <a:r>
              <a:rPr lang="en-US" dirty="0" smtClean="0"/>
              <a:t>falls through </a:t>
            </a:r>
            <a:r>
              <a:rPr lang="en-US" dirty="0"/>
              <a:t>into the next alternative. </a:t>
            </a:r>
          </a:p>
          <a:p>
            <a:pPr>
              <a:lnSpc>
                <a:spcPct val="135000"/>
              </a:lnSpc>
              <a:spcBef>
                <a:spcPts val="500"/>
              </a:spcBef>
            </a:pPr>
            <a:r>
              <a:rPr lang="en-US" dirty="0" smtClean="0"/>
              <a:t>Do not forget the </a:t>
            </a:r>
            <a:r>
              <a:rPr lang="en-US" b="1" dirty="0" smtClean="0"/>
              <a:t>{ }</a:t>
            </a:r>
            <a:r>
              <a:rPr lang="en-US" dirty="0" smtClean="0"/>
              <a:t> </a:t>
            </a:r>
            <a:r>
              <a:rPr lang="en-US" dirty="0"/>
              <a:t>of the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dirty="0"/>
              <a:t> </a:t>
            </a:r>
            <a:r>
              <a:rPr lang="en-US" dirty="0" smtClean="0"/>
              <a:t>statement.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1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22238"/>
            <a:ext cx="8089900" cy="868362"/>
          </a:xfrm>
        </p:spPr>
        <p:txBody>
          <a:bodyPr/>
          <a:lstStyle/>
          <a:p>
            <a:r>
              <a:rPr lang="en-US" dirty="0" smtClean="0"/>
              <a:t>Nested </a:t>
            </a:r>
            <a:r>
              <a:rPr lang="en-US" cap="none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/>
              <a:t> Versus </a:t>
            </a:r>
            <a:r>
              <a:rPr lang="en-US" cap="none" dirty="0" smtClean="0">
                <a:latin typeface="Consolas" pitchFamily="49" charset="0"/>
                <a:cs typeface="Consolas" pitchFamily="49" charset="0"/>
              </a:rPr>
              <a:t>switch</a:t>
            </a:r>
            <a:endParaRPr lang="en-US" cap="none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066800"/>
            <a:ext cx="8915400" cy="5562600"/>
          </a:xfrm>
        </p:spPr>
        <p:txBody>
          <a:bodyPr>
            <a:normAutofit lnSpcReduction="10000"/>
          </a:bodyPr>
          <a:lstStyle/>
          <a:p>
            <a:pPr>
              <a:lnSpc>
                <a:spcPct val="135000"/>
              </a:lnSpc>
              <a:spcBef>
                <a:spcPts val="500"/>
              </a:spcBef>
            </a:pPr>
            <a:r>
              <a:rPr lang="en-US" altLang="zh-TW" dirty="0">
                <a:ea typeface="新細明體" charset="-120"/>
              </a:rPr>
              <a:t>Nested </a:t>
            </a:r>
            <a:r>
              <a:rPr lang="en-US" altLang="zh-TW" b="1" dirty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if</a:t>
            </a:r>
            <a:r>
              <a:rPr lang="en-US" altLang="zh-TW" dirty="0">
                <a:ea typeface="新細明體" charset="-120"/>
              </a:rPr>
              <a:t> </a:t>
            </a:r>
            <a:r>
              <a:rPr lang="en-US" altLang="zh-TW" dirty="0" smtClean="0">
                <a:ea typeface="新細明體" charset="-120"/>
              </a:rPr>
              <a:t>statements</a:t>
            </a:r>
            <a:endParaRPr lang="en-US" altLang="zh-TW" dirty="0">
              <a:ea typeface="新細明體" charset="-120"/>
            </a:endParaRPr>
          </a:p>
          <a:p>
            <a:pPr lvl="1">
              <a:lnSpc>
                <a:spcPct val="135000"/>
              </a:lnSpc>
              <a:spcBef>
                <a:spcPts val="500"/>
              </a:spcBef>
            </a:pPr>
            <a:r>
              <a:rPr lang="en-US" altLang="zh-TW" dirty="0" smtClean="0">
                <a:ea typeface="新細明體" charset="-120"/>
              </a:rPr>
              <a:t>More general than a </a:t>
            </a:r>
            <a:r>
              <a:rPr lang="en-US" altLang="zh-TW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switch</a:t>
            </a:r>
            <a:r>
              <a:rPr lang="en-US" altLang="zh-TW" dirty="0" smtClean="0">
                <a:ea typeface="新細明體" charset="-120"/>
              </a:rPr>
              <a:t> statement</a:t>
            </a:r>
          </a:p>
          <a:p>
            <a:pPr lvl="1">
              <a:lnSpc>
                <a:spcPct val="135000"/>
              </a:lnSpc>
              <a:spcBef>
                <a:spcPts val="500"/>
              </a:spcBef>
            </a:pPr>
            <a:r>
              <a:rPr lang="en-US" altLang="zh-TW" dirty="0" smtClean="0">
                <a:ea typeface="新細明體" charset="-120"/>
              </a:rPr>
              <a:t>Can </a:t>
            </a:r>
            <a:r>
              <a:rPr lang="en-US" altLang="zh-TW" dirty="0">
                <a:ea typeface="新細明體" charset="-120"/>
              </a:rPr>
              <a:t>implement any multiple-alternative </a:t>
            </a:r>
            <a:r>
              <a:rPr lang="en-US" altLang="zh-TW" dirty="0" smtClean="0">
                <a:ea typeface="新細明體" charset="-120"/>
              </a:rPr>
              <a:t>decision</a:t>
            </a:r>
          </a:p>
          <a:p>
            <a:pPr lvl="1">
              <a:lnSpc>
                <a:spcPct val="135000"/>
              </a:lnSpc>
              <a:spcBef>
                <a:spcPts val="500"/>
              </a:spcBef>
            </a:pPr>
            <a:r>
              <a:rPr lang="en-US" altLang="zh-TW" dirty="0" smtClean="0">
                <a:ea typeface="新細明體" charset="-120"/>
              </a:rPr>
              <a:t>Can be used to check ranges of values</a:t>
            </a:r>
          </a:p>
          <a:p>
            <a:pPr lvl="1">
              <a:lnSpc>
                <a:spcPct val="135000"/>
              </a:lnSpc>
              <a:spcBef>
                <a:spcPts val="500"/>
              </a:spcBef>
            </a:pPr>
            <a:r>
              <a:rPr lang="en-US" altLang="zh-TW" dirty="0" smtClean="0">
                <a:ea typeface="新細明體" charset="-120"/>
              </a:rPr>
              <a:t>Can be used to compare double values</a:t>
            </a:r>
            <a:endParaRPr lang="en-US" altLang="zh-TW" dirty="0">
              <a:ea typeface="新細明體" charset="-120"/>
            </a:endParaRPr>
          </a:p>
          <a:p>
            <a:pPr>
              <a:lnSpc>
                <a:spcPct val="135000"/>
              </a:lnSpc>
              <a:spcBef>
                <a:spcPts val="500"/>
              </a:spcBef>
            </a:pPr>
            <a:r>
              <a:rPr lang="en-US" altLang="zh-TW" b="1" dirty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switch</a:t>
            </a:r>
            <a:r>
              <a:rPr lang="en-US" altLang="zh-TW" dirty="0">
                <a:ea typeface="新細明體" charset="-120"/>
              </a:rPr>
              <a:t> statement</a:t>
            </a:r>
          </a:p>
          <a:p>
            <a:pPr lvl="1">
              <a:lnSpc>
                <a:spcPct val="135000"/>
              </a:lnSpc>
              <a:spcBef>
                <a:spcPts val="500"/>
              </a:spcBef>
            </a:pPr>
            <a:r>
              <a:rPr lang="en-US" altLang="zh-TW" dirty="0" smtClean="0">
                <a:ea typeface="新細明體" charset="-120"/>
              </a:rPr>
              <a:t>Syntax is </a:t>
            </a:r>
            <a:r>
              <a:rPr lang="en-US" altLang="zh-TW" dirty="0">
                <a:ea typeface="新細明體" charset="-120"/>
              </a:rPr>
              <a:t>more </a:t>
            </a:r>
            <a:r>
              <a:rPr lang="en-US" altLang="zh-TW" dirty="0" smtClean="0">
                <a:ea typeface="新細明體" charset="-120"/>
              </a:rPr>
              <a:t>readable</a:t>
            </a:r>
          </a:p>
          <a:p>
            <a:pPr lvl="1">
              <a:lnSpc>
                <a:spcPct val="135000"/>
              </a:lnSpc>
              <a:spcBef>
                <a:spcPts val="500"/>
              </a:spcBef>
            </a:pPr>
            <a:r>
              <a:rPr lang="en-US" altLang="zh-TW" dirty="0" smtClean="0">
                <a:ea typeface="新細明體" charset="-120"/>
              </a:rPr>
              <a:t>Implemented more efficiently in machine language</a:t>
            </a:r>
          </a:p>
          <a:p>
            <a:pPr lvl="1">
              <a:lnSpc>
                <a:spcPct val="135000"/>
              </a:lnSpc>
              <a:spcBef>
                <a:spcPts val="500"/>
              </a:spcBef>
            </a:pPr>
            <a:r>
              <a:rPr lang="en-US" altLang="zh-TW" dirty="0" smtClean="0">
                <a:ea typeface="新細明體" charset="-120"/>
              </a:rPr>
              <a:t>Use </a:t>
            </a:r>
            <a:r>
              <a:rPr lang="en-US" altLang="zh-TW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switch</a:t>
            </a:r>
            <a:r>
              <a:rPr lang="en-US" altLang="zh-TW" dirty="0" smtClean="0">
                <a:ea typeface="新細明體" charset="-120"/>
              </a:rPr>
              <a:t> whenever there are few </a:t>
            </a:r>
            <a:r>
              <a:rPr lang="en-US" altLang="zh-TW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case</a:t>
            </a:r>
            <a:r>
              <a:rPr lang="en-US" altLang="zh-TW" dirty="0" smtClean="0">
                <a:ea typeface="新細明體" charset="-120"/>
              </a:rPr>
              <a:t> labels</a:t>
            </a:r>
            <a:endParaRPr lang="en-US" altLang="zh-TW" dirty="0">
              <a:ea typeface="新細明體" charset="-120"/>
            </a:endParaRPr>
          </a:p>
          <a:p>
            <a:pPr lvl="1">
              <a:lnSpc>
                <a:spcPct val="135000"/>
              </a:lnSpc>
              <a:spcBef>
                <a:spcPts val="500"/>
              </a:spcBef>
            </a:pPr>
            <a:r>
              <a:rPr lang="en-US" altLang="zh-TW" dirty="0" smtClean="0">
                <a:ea typeface="新細明體" charset="-120"/>
              </a:rPr>
              <a:t>Use </a:t>
            </a:r>
            <a:r>
              <a:rPr lang="en-US" altLang="zh-TW" b="1" dirty="0" smtClean="0">
                <a:solidFill>
                  <a:srgbClr val="FF000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default</a:t>
            </a:r>
            <a:r>
              <a:rPr lang="en-US" altLang="zh-TW" dirty="0" smtClean="0">
                <a:ea typeface="新細明體" charset="-120"/>
              </a:rPr>
              <a:t> for values outside the set </a:t>
            </a:r>
            <a:r>
              <a:rPr lang="en-US" altLang="zh-TW" dirty="0">
                <a:ea typeface="新細明體" charset="-120"/>
              </a:rPr>
              <a:t>of case </a:t>
            </a:r>
            <a:r>
              <a:rPr lang="en-US" altLang="zh-TW" dirty="0" smtClean="0">
                <a:ea typeface="新細明體" charset="-120"/>
              </a:rPr>
              <a:t>labels</a:t>
            </a:r>
            <a:endParaRPr lang="en-US" altLang="zh-TW" dirty="0">
              <a:ea typeface="新細明體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3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Next . . .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77850" y="1219200"/>
            <a:ext cx="8750300" cy="5105400"/>
          </a:xfrm>
        </p:spPr>
        <p:txBody>
          <a:bodyPr>
            <a:noAutofit/>
          </a:bodyPr>
          <a:lstStyle/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Control Structures</a:t>
            </a:r>
            <a:endParaRPr lang="en-US" dirty="0"/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Conditions, Relational, and Logic Operators</a:t>
            </a:r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The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/>
              <a:t> Statement and Flowchart</a:t>
            </a:r>
            <a:endParaRPr lang="en-US" dirty="0"/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/>
              <a:t> with Compound Statements</a:t>
            </a:r>
            <a:endParaRPr lang="en-US" dirty="0"/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Nested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/>
              <a:t> statements</a:t>
            </a:r>
            <a:endParaRPr lang="en-US" dirty="0"/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The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switch</a:t>
            </a:r>
            <a:r>
              <a:rPr lang="en-US" dirty="0" smtClean="0"/>
              <a:t> Statement</a:t>
            </a:r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Operator Precedence, Complementing a Condition</a:t>
            </a:r>
          </a:p>
          <a:p>
            <a:pPr marL="360363" indent="-360363"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Common Programming Errors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6E3160-5E5F-4B57-9747-A4177137CE3B}" type="slidenum">
              <a:rPr lang="en-US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9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Precedence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5" name="Group 5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5768170"/>
              </p:ext>
            </p:extLst>
          </p:nvPr>
        </p:nvGraphicFramePr>
        <p:xfrm>
          <a:off x="577850" y="1371600"/>
          <a:ext cx="8172450" cy="5181600"/>
        </p:xfrm>
        <a:graphic>
          <a:graphicData uri="http://schemas.openxmlformats.org/drawingml/2006/table">
            <a:tbl>
              <a:tblPr/>
              <a:tblGrid>
                <a:gridCol w="5260804"/>
                <a:gridCol w="2911646"/>
              </a:tblGrid>
              <a:tr h="4197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Operator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Precedence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function calls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highest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! + - &amp; </a:t>
                      </a:r>
                      <a:r>
                        <a:rPr kumimoji="0" lang="en-US" altLang="zh-TW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-120"/>
                        </a:rPr>
                        <a:t> </a:t>
                      </a:r>
                      <a:r>
                        <a:rPr kumimoji="0" lang="en-US" altLang="zh-TW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(unary operators)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* </a:t>
                      </a: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/  %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+ –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&lt;  &lt;=  &gt;=  &gt;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==   !=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&amp;&amp;  </a:t>
                      </a:r>
                      <a:r>
                        <a:rPr kumimoji="0" lang="en-US" altLang="zh-TW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Consolas" pitchFamily="49" charset="0"/>
                        </a:rPr>
                        <a:t>(logical AND)</a:t>
                      </a:r>
                      <a:endParaRPr kumimoji="0" lang="en-US" altLang="zh-TW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新細明體" charset="-120"/>
                        <a:cs typeface="Consolas" pitchFamily="49" charset="0"/>
                      </a:endParaRP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||  </a:t>
                      </a:r>
                      <a:r>
                        <a:rPr kumimoji="0" lang="en-US" altLang="zh-TW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Consolas" pitchFamily="49" charset="0"/>
                        </a:rPr>
                        <a:t>(logical OR)</a:t>
                      </a:r>
                      <a:endParaRPr kumimoji="0" lang="en-US" altLang="zh-TW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Consolas" pitchFamily="49" charset="0"/>
                      </a:endParaRP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=   </a:t>
                      </a:r>
                      <a:r>
                        <a:rPr kumimoji="0" lang="en-US" altLang="zh-TW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Consolas" pitchFamily="49" charset="0"/>
                        </a:rPr>
                        <a:t>(assignment operator)</a:t>
                      </a:r>
                      <a:endParaRPr kumimoji="0" lang="en-US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新細明體" charset="-120"/>
                        <a:cs typeface="Consolas" pitchFamily="49" charset="0"/>
                      </a:endParaRP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lowest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Line 54"/>
          <p:cNvSpPr>
            <a:spLocks noChangeShapeType="1"/>
          </p:cNvSpPr>
          <p:nvPr/>
        </p:nvSpPr>
        <p:spPr bwMode="auto">
          <a:xfrm>
            <a:off x="7264400" y="2514600"/>
            <a:ext cx="0" cy="33845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71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" y="152400"/>
            <a:ext cx="916305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Evaluation Tree, Step-by-Step Evaluation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C73575-CA9B-460E-821E-2267D3F17DB5}" type="slidenum">
              <a:rPr lang="en-US" smtClean="0"/>
              <a:pPr/>
              <a:t>34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361670" y="1210222"/>
            <a:ext cx="8942141" cy="5562787"/>
            <a:chOff x="427633" y="1219200"/>
            <a:chExt cx="8254284" cy="5562787"/>
          </a:xfrm>
        </p:grpSpPr>
        <p:pic>
          <p:nvPicPr>
            <p:cNvPr id="4" name="Picture 2"/>
            <p:cNvPicPr preferRelativeResize="0"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633" y="1219200"/>
              <a:ext cx="8182967" cy="5562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8412316" y="2485247"/>
              <a:ext cx="2696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ea typeface="Verdana" pitchFamily="34" charset="0"/>
                  <a:cs typeface="Courier New" pitchFamily="49" charset="0"/>
                </a:rPr>
                <a:t>)</a:t>
              </a:r>
              <a:endParaRPr lang="en-US" sz="1400" b="1" dirty="0">
                <a:latin typeface="Courier New" pitchFamily="49" charset="0"/>
                <a:ea typeface="Verdana" pitchFamily="34" charset="0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972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6200"/>
            <a:ext cx="8089900" cy="762000"/>
          </a:xfrm>
        </p:spPr>
        <p:txBody>
          <a:bodyPr/>
          <a:lstStyle/>
          <a:p>
            <a:r>
              <a:rPr lang="en-US" dirty="0" smtClean="0"/>
              <a:t>Short-Circuit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12750" y="914400"/>
            <a:ext cx="8915400" cy="5867400"/>
          </a:xfrm>
        </p:spPr>
        <p:txBody>
          <a:bodyPr>
            <a:normAutofit/>
          </a:bodyPr>
          <a:lstStyle/>
          <a:p>
            <a:pPr>
              <a:lnSpc>
                <a:spcPct val="105000"/>
              </a:lnSpc>
              <a:spcBef>
                <a:spcPts val="500"/>
              </a:spcBef>
            </a:pPr>
            <a:r>
              <a:rPr lang="en-US" altLang="zh-TW" dirty="0">
                <a:ea typeface="新細明體" charset="-120"/>
              </a:rPr>
              <a:t>Stopping </a:t>
            </a:r>
            <a:r>
              <a:rPr lang="en-US" altLang="zh-TW" dirty="0" smtClean="0">
                <a:ea typeface="新細明體" charset="-120"/>
              </a:rPr>
              <a:t>the evaluation </a:t>
            </a:r>
            <a:r>
              <a:rPr lang="en-US" altLang="zh-TW" dirty="0">
                <a:ea typeface="新細明體" charset="-120"/>
              </a:rPr>
              <a:t>of a logical expression as soon as its value can be </a:t>
            </a:r>
            <a:r>
              <a:rPr lang="en-US" altLang="zh-TW" dirty="0" smtClean="0">
                <a:ea typeface="新細明體" charset="-120"/>
              </a:rPr>
              <a:t>determined</a:t>
            </a:r>
            <a:endParaRPr lang="en-US" dirty="0" smtClean="0"/>
          </a:p>
          <a:p>
            <a:pPr>
              <a:lnSpc>
                <a:spcPct val="105000"/>
              </a:lnSpc>
              <a:spcBef>
                <a:spcPts val="500"/>
              </a:spcBef>
            </a:pPr>
            <a:r>
              <a:rPr lang="en-US" dirty="0" smtClean="0"/>
              <a:t>Logical-OR expression of the form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(a || b)</a:t>
            </a:r>
          </a:p>
          <a:p>
            <a:pPr lvl="1">
              <a:lnSpc>
                <a:spcPct val="105000"/>
              </a:lnSpc>
              <a:spcBef>
                <a:spcPts val="500"/>
              </a:spcBef>
            </a:pPr>
            <a:r>
              <a:rPr lang="en-US" dirty="0" smtClean="0"/>
              <a:t>If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dirty="0" smtClean="0"/>
              <a:t> is </a:t>
            </a:r>
            <a:r>
              <a:rPr lang="en-US" b="1" dirty="0" smtClean="0">
                <a:solidFill>
                  <a:srgbClr val="FF0000"/>
                </a:solidFill>
              </a:rPr>
              <a:t>true</a:t>
            </a:r>
            <a:r>
              <a:rPr lang="en-US" dirty="0" smtClean="0"/>
              <a:t> then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(a || b)</a:t>
            </a:r>
            <a:r>
              <a:rPr lang="en-US" dirty="0" smtClean="0"/>
              <a:t> must be </a:t>
            </a:r>
            <a:r>
              <a:rPr lang="en-US" b="1" dirty="0" smtClean="0">
                <a:solidFill>
                  <a:srgbClr val="FF0000"/>
                </a:solidFill>
              </a:rPr>
              <a:t>true</a:t>
            </a:r>
            <a:r>
              <a:rPr lang="en-US" dirty="0" smtClean="0"/>
              <a:t>, regardless of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b</a:t>
            </a:r>
            <a:endParaRPr lang="en-US" b="1" dirty="0" smtClean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 lvl="1">
              <a:lnSpc>
                <a:spcPct val="105000"/>
              </a:lnSpc>
              <a:spcBef>
                <a:spcPts val="500"/>
              </a:spcBef>
            </a:pPr>
            <a:r>
              <a:rPr lang="en-US" dirty="0">
                <a:sym typeface="Wingdings" pitchFamily="2" charset="2"/>
              </a:rPr>
              <a:t>N</a:t>
            </a:r>
            <a:r>
              <a:rPr lang="en-US" dirty="0" smtClean="0">
                <a:sym typeface="Wingdings" pitchFamily="2" charset="2"/>
              </a:rPr>
              <a:t>o need to evaluate </a:t>
            </a:r>
            <a:r>
              <a:rPr lang="en-US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b</a:t>
            </a:r>
            <a:endParaRPr lang="en-US" dirty="0">
              <a:cs typeface="Consolas" pitchFamily="49" charset="0"/>
              <a:sym typeface="Wingdings" pitchFamily="2" charset="2"/>
            </a:endParaRPr>
          </a:p>
          <a:p>
            <a:pPr lvl="1">
              <a:lnSpc>
                <a:spcPct val="105000"/>
              </a:lnSpc>
              <a:spcBef>
                <a:spcPts val="500"/>
              </a:spcBef>
            </a:pPr>
            <a:r>
              <a:rPr lang="en-US" dirty="0" smtClean="0">
                <a:cs typeface="Consolas" pitchFamily="49" charset="0"/>
                <a:sym typeface="Wingdings" pitchFamily="2" charset="2"/>
              </a:rPr>
              <a:t>However, if </a:t>
            </a:r>
            <a:r>
              <a:rPr lang="en-US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a</a:t>
            </a:r>
            <a:r>
              <a:rPr lang="en-US" dirty="0" smtClean="0">
                <a:cs typeface="Consolas" pitchFamily="49" charset="0"/>
                <a:sym typeface="Wingdings" pitchFamily="2" charset="2"/>
              </a:rPr>
              <a:t> is </a:t>
            </a:r>
            <a:r>
              <a:rPr lang="en-US" b="1" dirty="0" smtClean="0">
                <a:solidFill>
                  <a:srgbClr val="FF0000"/>
                </a:solidFill>
                <a:cs typeface="Consolas" pitchFamily="49" charset="0"/>
                <a:sym typeface="Wingdings" pitchFamily="2" charset="2"/>
              </a:rPr>
              <a:t>false</a:t>
            </a:r>
            <a:r>
              <a:rPr lang="en-US" dirty="0" smtClean="0">
                <a:cs typeface="Consolas" pitchFamily="49" charset="0"/>
                <a:sym typeface="Wingdings" pitchFamily="2" charset="2"/>
              </a:rPr>
              <a:t> then we should evaluate </a:t>
            </a:r>
            <a:r>
              <a:rPr lang="en-US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b</a:t>
            </a:r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05000"/>
              </a:lnSpc>
              <a:spcBef>
                <a:spcPts val="500"/>
              </a:spcBef>
            </a:pPr>
            <a:r>
              <a:rPr lang="en-US" dirty="0" smtClean="0"/>
              <a:t>Logical-AND expression of the form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(a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&amp;&amp;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b)</a:t>
            </a:r>
            <a:endParaRPr lang="en-US" dirty="0" smtClean="0"/>
          </a:p>
          <a:p>
            <a:pPr lvl="1">
              <a:lnSpc>
                <a:spcPct val="105000"/>
              </a:lnSpc>
              <a:spcBef>
                <a:spcPts val="500"/>
              </a:spcBef>
            </a:pPr>
            <a:r>
              <a:rPr lang="en-US" dirty="0"/>
              <a:t>If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a</a:t>
            </a:r>
            <a:r>
              <a:rPr lang="en-US" dirty="0"/>
              <a:t> is </a:t>
            </a:r>
            <a:r>
              <a:rPr lang="en-US" b="1" dirty="0" smtClean="0">
                <a:solidFill>
                  <a:srgbClr val="FF0000"/>
                </a:solidFill>
              </a:rPr>
              <a:t>false </a:t>
            </a:r>
            <a:r>
              <a:rPr lang="en-US" dirty="0" smtClean="0"/>
              <a:t>then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(a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&amp;&amp;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b)</a:t>
            </a:r>
            <a:r>
              <a:rPr lang="en-US" dirty="0"/>
              <a:t> must be </a:t>
            </a:r>
            <a:r>
              <a:rPr lang="en-US" b="1" dirty="0" smtClean="0">
                <a:solidFill>
                  <a:srgbClr val="FF0000"/>
                </a:solidFill>
              </a:rPr>
              <a:t>false</a:t>
            </a:r>
            <a:r>
              <a:rPr lang="en-US" dirty="0" smtClean="0"/>
              <a:t>, </a:t>
            </a:r>
            <a:r>
              <a:rPr lang="en-US" dirty="0"/>
              <a:t>regardless of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b</a:t>
            </a:r>
            <a:endParaRPr lang="en-US" b="1" dirty="0">
              <a:solidFill>
                <a:srgbClr val="FF0000"/>
              </a:solidFill>
            </a:endParaRPr>
          </a:p>
          <a:p>
            <a:pPr lvl="1">
              <a:lnSpc>
                <a:spcPct val="105000"/>
              </a:lnSpc>
              <a:spcBef>
                <a:spcPts val="500"/>
              </a:spcBef>
            </a:pPr>
            <a:r>
              <a:rPr lang="en-US" dirty="0">
                <a:sym typeface="Wingdings" pitchFamily="2" charset="2"/>
              </a:rPr>
              <a:t>No need to evaluate </a:t>
            </a:r>
            <a:r>
              <a:rPr lang="en-US" b="1" dirty="0">
                <a:latin typeface="Consolas" pitchFamily="49" charset="0"/>
                <a:cs typeface="Consolas" pitchFamily="49" charset="0"/>
                <a:sym typeface="Wingdings" pitchFamily="2" charset="2"/>
              </a:rPr>
              <a:t>b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 lvl="1">
              <a:lnSpc>
                <a:spcPct val="105000"/>
              </a:lnSpc>
              <a:spcBef>
                <a:spcPts val="500"/>
              </a:spcBef>
            </a:pPr>
            <a:r>
              <a:rPr lang="en-US" dirty="0">
                <a:cs typeface="Consolas" pitchFamily="49" charset="0"/>
                <a:sym typeface="Wingdings" pitchFamily="2" charset="2"/>
              </a:rPr>
              <a:t>However, if </a:t>
            </a:r>
            <a:r>
              <a:rPr lang="en-US" b="1" dirty="0">
                <a:latin typeface="Consolas" pitchFamily="49" charset="0"/>
                <a:cs typeface="Consolas" pitchFamily="49" charset="0"/>
                <a:sym typeface="Wingdings" pitchFamily="2" charset="2"/>
              </a:rPr>
              <a:t>a</a:t>
            </a:r>
            <a:r>
              <a:rPr lang="en-US" dirty="0">
                <a:cs typeface="Consolas" pitchFamily="49" charset="0"/>
                <a:sym typeface="Wingdings" pitchFamily="2" charset="2"/>
              </a:rPr>
              <a:t> is </a:t>
            </a:r>
            <a:r>
              <a:rPr lang="en-US" b="1" dirty="0" smtClean="0">
                <a:solidFill>
                  <a:srgbClr val="FF0000"/>
                </a:solidFill>
                <a:cs typeface="Consolas" pitchFamily="49" charset="0"/>
                <a:sym typeface="Wingdings" pitchFamily="2" charset="2"/>
              </a:rPr>
              <a:t>true </a:t>
            </a:r>
            <a:r>
              <a:rPr lang="en-US" dirty="0" smtClean="0">
                <a:cs typeface="Consolas" pitchFamily="49" charset="0"/>
                <a:sym typeface="Wingdings" pitchFamily="2" charset="2"/>
              </a:rPr>
              <a:t>then we </a:t>
            </a:r>
            <a:r>
              <a:rPr lang="en-US" dirty="0">
                <a:cs typeface="Consolas" pitchFamily="49" charset="0"/>
                <a:sym typeface="Wingdings" pitchFamily="2" charset="2"/>
              </a:rPr>
              <a:t>should evaluate </a:t>
            </a:r>
            <a:r>
              <a:rPr lang="en-US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b</a:t>
            </a:r>
            <a:endParaRPr lang="en-US" dirty="0" smtClean="0"/>
          </a:p>
          <a:p>
            <a:pPr>
              <a:lnSpc>
                <a:spcPct val="105000"/>
              </a:lnSpc>
              <a:spcBef>
                <a:spcPts val="500"/>
              </a:spcBef>
            </a:pPr>
            <a:r>
              <a:rPr lang="en-US" dirty="0" smtClean="0"/>
              <a:t>Can be used to prevent division by zero</a:t>
            </a:r>
          </a:p>
          <a:p>
            <a:pPr marL="0" indent="0">
              <a:lnSpc>
                <a:spcPct val="105000"/>
              </a:lnSpc>
              <a:spcBef>
                <a:spcPts val="500"/>
              </a:spcBef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 (divisor != 0  &amp;&amp;  x / divisor &gt; 5)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8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295400"/>
            <a:ext cx="8750300" cy="5410200"/>
          </a:xfrm>
        </p:spPr>
        <p:txBody>
          <a:bodyPr>
            <a:normAutofit/>
          </a:bodyPr>
          <a:lstStyle/>
          <a:p>
            <a:pPr marL="274320" lvl="1">
              <a:lnSpc>
                <a:spcPct val="130000"/>
              </a:lnSpc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altLang="zh-TW" sz="2800" dirty="0" smtClean="0">
                <a:ea typeface="新細明體" charset="-120"/>
              </a:rPr>
              <a:t>Use assignment to set </a:t>
            </a:r>
            <a:r>
              <a:rPr lang="en-US" altLang="zh-TW" sz="2800" b="1" dirty="0" err="1" smtClean="0">
                <a:solidFill>
                  <a:srgbClr val="002060"/>
                </a:solidFill>
                <a:latin typeface="Consolas" pitchFamily="49" charset="0"/>
                <a:ea typeface="新細明體" charset="-120"/>
                <a:cs typeface="Consolas" pitchFamily="49" charset="0"/>
              </a:rPr>
              <a:t>int</a:t>
            </a:r>
            <a:r>
              <a:rPr lang="en-US" altLang="zh-TW" sz="2800" dirty="0" smtClean="0">
                <a:ea typeface="新細明體" charset="-120"/>
              </a:rPr>
              <a:t> variables to </a:t>
            </a:r>
            <a:r>
              <a:rPr lang="en-US" altLang="zh-TW" sz="2800" b="1" dirty="0" smtClean="0">
                <a:solidFill>
                  <a:srgbClr val="FF0000"/>
                </a:solidFill>
                <a:ea typeface="新細明體" charset="-120"/>
              </a:rPr>
              <a:t>false </a:t>
            </a:r>
            <a:r>
              <a:rPr lang="en-US" altLang="zh-TW" sz="2800" dirty="0" smtClean="0">
                <a:ea typeface="新細明體" charset="-120"/>
              </a:rPr>
              <a:t>or </a:t>
            </a:r>
            <a:r>
              <a:rPr lang="en-US" altLang="zh-TW" sz="2800" b="1" dirty="0" smtClean="0">
                <a:solidFill>
                  <a:srgbClr val="FF0000"/>
                </a:solidFill>
                <a:ea typeface="新細明體" charset="-120"/>
              </a:rPr>
              <a:t>true</a:t>
            </a:r>
          </a:p>
          <a:p>
            <a:pPr marL="274320" lvl="1">
              <a:lnSpc>
                <a:spcPct val="130000"/>
              </a:lnSpc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altLang="zh-TW" sz="2800" dirty="0">
                <a:ea typeface="新細明體" charset="-120"/>
              </a:rPr>
              <a:t>The </a:t>
            </a:r>
            <a:r>
              <a:rPr lang="en-US" altLang="zh-TW" sz="2800" b="1" dirty="0">
                <a:solidFill>
                  <a:srgbClr val="FF0000"/>
                </a:solidFill>
                <a:ea typeface="新細明體" charset="-120"/>
              </a:rPr>
              <a:t>false </a:t>
            </a:r>
            <a:r>
              <a:rPr lang="en-US" altLang="zh-TW" sz="2800" dirty="0">
                <a:ea typeface="新細明體" charset="-120"/>
              </a:rPr>
              <a:t>value is </a:t>
            </a:r>
            <a:r>
              <a:rPr lang="en-US" altLang="zh-TW" sz="2800" b="1" dirty="0" smtClean="0">
                <a:solidFill>
                  <a:srgbClr val="FF0000"/>
                </a:solidFill>
                <a:ea typeface="新細明體" charset="-120"/>
              </a:rPr>
              <a:t>zero</a:t>
            </a:r>
            <a:endParaRPr lang="en-US" altLang="zh-TW" sz="2800" b="1" dirty="0">
              <a:solidFill>
                <a:srgbClr val="FF0000"/>
              </a:solidFill>
              <a:ea typeface="新細明體" charset="-120"/>
            </a:endParaRPr>
          </a:p>
          <a:p>
            <a:pPr marL="274320" lvl="1">
              <a:lnSpc>
                <a:spcPct val="130000"/>
              </a:lnSpc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altLang="zh-TW" sz="2800" dirty="0" smtClean="0">
                <a:ea typeface="新細明體" charset="-120"/>
              </a:rPr>
              <a:t>C </a:t>
            </a:r>
            <a:r>
              <a:rPr lang="en-US" altLang="zh-TW" sz="2800" dirty="0">
                <a:ea typeface="新細明體" charset="-120"/>
              </a:rPr>
              <a:t>accepts any </a:t>
            </a:r>
            <a:r>
              <a:rPr lang="en-US" altLang="zh-TW" sz="2800" b="1" dirty="0">
                <a:solidFill>
                  <a:srgbClr val="FF0000"/>
                </a:solidFill>
                <a:ea typeface="新細明體" charset="-120"/>
              </a:rPr>
              <a:t>non-zero value </a:t>
            </a:r>
            <a:r>
              <a:rPr lang="en-US" altLang="zh-TW" sz="2800" b="1" dirty="0">
                <a:ea typeface="新細明體" charset="-120"/>
              </a:rPr>
              <a:t>as </a:t>
            </a:r>
            <a:r>
              <a:rPr lang="en-US" altLang="zh-TW" sz="2800" b="1" dirty="0" smtClean="0">
                <a:solidFill>
                  <a:srgbClr val="FF0000"/>
                </a:solidFill>
                <a:ea typeface="新細明體" charset="-120"/>
              </a:rPr>
              <a:t>true</a:t>
            </a:r>
          </a:p>
          <a:p>
            <a:pPr marL="0" lvl="1" indent="0">
              <a:lnSpc>
                <a:spcPct val="130000"/>
              </a:lnSpc>
              <a:spcBef>
                <a:spcPts val="600"/>
              </a:spcBef>
              <a:buSzPct val="70000"/>
              <a:buNone/>
            </a:pPr>
            <a:r>
              <a:rPr lang="en-US" altLang="zh-TW" sz="2800" b="1" dirty="0" smtClean="0">
                <a:ea typeface="新細明體" charset="-120"/>
              </a:rPr>
              <a:t>Examples of Logical Assignment</a:t>
            </a:r>
          </a:p>
          <a:p>
            <a:pPr marL="273050" lvl="1" indent="0">
              <a:lnSpc>
                <a:spcPct val="130000"/>
              </a:lnSpc>
              <a:spcBef>
                <a:spcPts val="600"/>
              </a:spcBef>
              <a:buSzPct val="70000"/>
              <a:buNone/>
            </a:pPr>
            <a:r>
              <a:rPr lang="en-US" altLang="zh-TW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senior_citizen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= (age &gt;= 65);</a:t>
            </a:r>
          </a:p>
          <a:p>
            <a:pPr marL="273050" lvl="1" indent="0">
              <a:lnSpc>
                <a:spcPct val="130000"/>
              </a:lnSpc>
              <a:spcBef>
                <a:spcPts val="600"/>
              </a:spcBef>
              <a:buSzPct val="70000"/>
              <a:buNone/>
            </a:pP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even = (n%2 == 0);</a:t>
            </a:r>
          </a:p>
          <a:p>
            <a:pPr marL="273050" lvl="1" indent="0">
              <a:lnSpc>
                <a:spcPct val="130000"/>
              </a:lnSpc>
              <a:spcBef>
                <a:spcPts val="600"/>
              </a:spcBef>
              <a:buSzPct val="70000"/>
              <a:buNone/>
            </a:pP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uppercase = (</a:t>
            </a:r>
            <a:r>
              <a:rPr lang="en-US" altLang="zh-TW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ch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&gt;= 'A' &amp;&amp; </a:t>
            </a:r>
            <a:r>
              <a:rPr lang="en-US" altLang="zh-TW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ch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&lt;= 'Z');</a:t>
            </a:r>
          </a:p>
          <a:p>
            <a:pPr marL="273050" lvl="1" indent="0">
              <a:lnSpc>
                <a:spcPct val="130000"/>
              </a:lnSpc>
              <a:spcBef>
                <a:spcPts val="600"/>
              </a:spcBef>
              <a:buSzPct val="70000"/>
              <a:buNone/>
            </a:pP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lowercase = (</a:t>
            </a:r>
            <a:r>
              <a:rPr lang="en-US" altLang="zh-TW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ch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&gt;= 'a' &amp;&amp; </a:t>
            </a:r>
            <a:r>
              <a:rPr lang="en-US" altLang="zh-TW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ch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&lt;= 'z');</a:t>
            </a:r>
          </a:p>
          <a:p>
            <a:pPr marL="273050" lvl="1" indent="0">
              <a:lnSpc>
                <a:spcPct val="130000"/>
              </a:lnSpc>
              <a:spcBef>
                <a:spcPts val="600"/>
              </a:spcBef>
              <a:buSzPct val="70000"/>
              <a:buNone/>
            </a:pPr>
            <a:r>
              <a:rPr lang="en-US" altLang="zh-TW" b="1" dirty="0" err="1" smtClean="0">
                <a:latin typeface="Consolas" pitchFamily="49" charset="0"/>
                <a:ea typeface="新細明體" charset="-120"/>
                <a:cs typeface="Consolas" pitchFamily="49" charset="0"/>
              </a:rPr>
              <a:t>is_letter</a:t>
            </a:r>
            <a:r>
              <a:rPr lang="en-US" altLang="zh-TW" b="1" dirty="0" smtClean="0">
                <a:latin typeface="Consolas" pitchFamily="49" charset="0"/>
                <a:ea typeface="新細明體" charset="-120"/>
                <a:cs typeface="Consolas" pitchFamily="49" charset="0"/>
              </a:rPr>
              <a:t> = (uppercase || lowercase);</a:t>
            </a:r>
            <a:endParaRPr lang="en-US" altLang="zh-TW" b="1" dirty="0">
              <a:latin typeface="Consolas" pitchFamily="49" charset="0"/>
              <a:ea typeface="新細明體" charset="-120"/>
              <a:cs typeface="Consolas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45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Complementing a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12750" y="1219200"/>
            <a:ext cx="8832850" cy="1828800"/>
          </a:xfrm>
        </p:spPr>
        <p:txBody>
          <a:bodyPr/>
          <a:lstStyle/>
          <a:p>
            <a:pPr marL="360363" indent="-360363">
              <a:lnSpc>
                <a:spcPct val="130000"/>
              </a:lnSpc>
            </a:pPr>
            <a:r>
              <a:rPr lang="en-US" b="1" dirty="0" err="1" smtClean="0">
                <a:solidFill>
                  <a:srgbClr val="FF0000"/>
                </a:solidFill>
              </a:rPr>
              <a:t>DeMorgan's</a:t>
            </a:r>
            <a:r>
              <a:rPr lang="en-US" b="1" dirty="0" smtClean="0">
                <a:solidFill>
                  <a:srgbClr val="FF0000"/>
                </a:solidFill>
              </a:rPr>
              <a:t> Theorem</a:t>
            </a:r>
          </a:p>
          <a:p>
            <a:pPr marL="363538" lvl="1" indent="0">
              <a:lnSpc>
                <a:spcPct val="130000"/>
              </a:lnSpc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!(expr1 &amp;&amp; expr2) == (!expr1 || !expr2)</a:t>
            </a:r>
          </a:p>
          <a:p>
            <a:pPr marL="363538" lvl="1" indent="0">
              <a:lnSpc>
                <a:spcPct val="130000"/>
              </a:lnSpc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!(expr1 || expr2) == (!expr1 &amp;&amp; !expr2)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449280"/>
              </p:ext>
            </p:extLst>
          </p:nvPr>
        </p:nvGraphicFramePr>
        <p:xfrm>
          <a:off x="339725" y="3217605"/>
          <a:ext cx="9080500" cy="3411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2800"/>
                <a:gridCol w="4457700"/>
              </a:tblGrid>
              <a:tr h="645475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Example</a:t>
                      </a:r>
                      <a:endParaRPr lang="en-US" sz="28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Equivalent Expression</a:t>
                      </a:r>
                      <a:endParaRPr lang="en-US" sz="28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53264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!(item == 5)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item != 5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</a:tr>
              <a:tr h="553264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!(age &gt;= 65)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age &lt; 65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</a:tr>
              <a:tr h="553264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!(n &gt; 0 &amp;&amp; n &lt; 10)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lang="en-US" sz="2400" b="1" smtClean="0">
                          <a:latin typeface="Consolas" pitchFamily="49" charset="0"/>
                          <a:cs typeface="Consolas" pitchFamily="49" charset="0"/>
                        </a:rPr>
                        <a:t>n &lt;= 0 || n</a:t>
                      </a:r>
                      <a:r>
                        <a:rPr lang="en-US" sz="2400" b="1" baseline="0" smtClean="0">
                          <a:latin typeface="Consolas" pitchFamily="49" charset="0"/>
                          <a:cs typeface="Consolas" pitchFamily="49" charset="0"/>
                        </a:rPr>
                        <a:t> &gt;= 10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</a:tr>
              <a:tr h="553264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!(x == 1 || x == 3)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nsolas" pitchFamily="49" charset="0"/>
                          <a:cs typeface="Consolas" pitchFamily="49" charset="0"/>
                        </a:rPr>
                        <a:t>x != 1 &amp;&amp; x != 3</a:t>
                      </a:r>
                      <a:endParaRPr lang="en-US" sz="24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</a:tr>
              <a:tr h="553264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!(x&gt;y &amp;&amp;</a:t>
                      </a:r>
                      <a:r>
                        <a:rPr lang="en-US" sz="2000" b="1" baseline="0" dirty="0" smtClean="0">
                          <a:latin typeface="Consolas" pitchFamily="49" charset="0"/>
                          <a:cs typeface="Consolas" pitchFamily="49" charset="0"/>
                        </a:rPr>
                        <a:t> (c=='Y' || c=='y'))</a:t>
                      </a:r>
                      <a:endParaRPr lang="en-US" sz="20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(x&lt;=y)</a:t>
                      </a:r>
                      <a:r>
                        <a:rPr lang="en-US" sz="2000" b="1" baseline="0" dirty="0" smtClean="0">
                          <a:latin typeface="Consolas" pitchFamily="49" charset="0"/>
                          <a:cs typeface="Consolas" pitchFamily="49" charset="0"/>
                        </a:rPr>
                        <a:t> || (c!='Y' &amp;&amp; c!='y')</a:t>
                      </a:r>
                      <a:endParaRPr lang="en-US" sz="20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47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585200" cy="868362"/>
          </a:xfrm>
        </p:spPr>
        <p:txBody>
          <a:bodyPr/>
          <a:lstStyle/>
          <a:p>
            <a:r>
              <a:rPr lang="en-US" dirty="0" smtClean="0"/>
              <a:t>Common Programming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8089900" cy="53340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Do Not write:</a:t>
            </a:r>
            <a:r>
              <a:rPr lang="en-US" dirty="0" smtClean="0"/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if (0 &lt;= x &lt;= 4)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0 &lt;= x </a:t>
            </a:r>
            <a:r>
              <a:rPr lang="en-US" dirty="0" smtClean="0">
                <a:cs typeface="Courier New" pitchFamily="49" charset="0"/>
              </a:rPr>
              <a:t>is either </a:t>
            </a:r>
            <a:r>
              <a:rPr lang="en-US" b="1" dirty="0" smtClean="0">
                <a:solidFill>
                  <a:srgbClr val="FF0000"/>
                </a:solidFill>
                <a:cs typeface="Courier New" pitchFamily="49" charset="0"/>
              </a:rPr>
              <a:t>false (0)</a:t>
            </a:r>
            <a:r>
              <a:rPr lang="en-US" b="1" dirty="0">
                <a:solidFill>
                  <a:srgbClr val="FF0000"/>
                </a:solidFill>
                <a:cs typeface="Courier New" pitchFamily="49" charset="0"/>
              </a:rPr>
              <a:t> </a:t>
            </a:r>
            <a:r>
              <a:rPr lang="en-US" dirty="0">
                <a:cs typeface="Courier New" pitchFamily="49" charset="0"/>
              </a:rPr>
              <a:t>or </a:t>
            </a:r>
            <a:r>
              <a:rPr lang="en-US" b="1" dirty="0" smtClean="0">
                <a:solidFill>
                  <a:srgbClr val="FF0000"/>
                </a:solidFill>
                <a:cs typeface="Courier New" pitchFamily="49" charset="0"/>
              </a:rPr>
              <a:t>true </a:t>
            </a:r>
            <a:r>
              <a:rPr lang="en-US" b="1" dirty="0">
                <a:solidFill>
                  <a:srgbClr val="FF0000"/>
                </a:solidFill>
                <a:cs typeface="Courier New" pitchFamily="49" charset="0"/>
              </a:rPr>
              <a:t>(1</a:t>
            </a:r>
            <a:r>
              <a:rPr lang="en-US" b="1" dirty="0" smtClean="0">
                <a:solidFill>
                  <a:srgbClr val="FF0000"/>
                </a:solidFill>
                <a:cs typeface="Courier New" pitchFamily="49" charset="0"/>
              </a:rPr>
              <a:t>)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dirty="0" smtClean="0">
                <a:cs typeface="Courier New" pitchFamily="49" charset="0"/>
              </a:rPr>
              <a:t>Then, </a:t>
            </a:r>
            <a:r>
              <a:rPr lang="en-US" b="1" dirty="0" smtClean="0">
                <a:solidFill>
                  <a:srgbClr val="FF0000"/>
                </a:solidFill>
                <a:cs typeface="Courier New" pitchFamily="49" charset="0"/>
              </a:rPr>
              <a:t>false(0) or true(1) are always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&lt;= 4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dirty="0" smtClean="0">
                <a:cs typeface="Consolas" pitchFamily="49" charset="0"/>
              </a:rPr>
              <a:t>Therefore,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(0 &lt;= x &lt;= 4) </a:t>
            </a:r>
            <a:r>
              <a:rPr lang="en-US" b="1" dirty="0" smtClean="0">
                <a:solidFill>
                  <a:srgbClr val="FF0000"/>
                </a:solidFill>
                <a:cs typeface="Consolas" pitchFamily="49" charset="0"/>
              </a:rPr>
              <a:t>is always true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b="1" dirty="0" smtClean="0">
                <a:solidFill>
                  <a:srgbClr val="FF0000"/>
                </a:solidFill>
                <a:cs typeface="Consolas" pitchFamily="49" charset="0"/>
              </a:rPr>
              <a:t>Instead, write: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if (0 &lt;= x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&amp;&amp; x &lt;=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4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b="1" dirty="0">
                <a:solidFill>
                  <a:srgbClr val="FF0000"/>
                </a:solidFill>
              </a:rPr>
              <a:t>Do </a:t>
            </a:r>
            <a:r>
              <a:rPr lang="en-US" b="1" dirty="0" smtClean="0">
                <a:solidFill>
                  <a:srgbClr val="FF0000"/>
                </a:solidFill>
              </a:rPr>
              <a:t>Not </a:t>
            </a:r>
            <a:r>
              <a:rPr lang="en-US" b="1" dirty="0">
                <a:solidFill>
                  <a:srgbClr val="FF0000"/>
                </a:solidFill>
              </a:rPr>
              <a:t>write:</a:t>
            </a:r>
            <a:r>
              <a:rPr lang="en-US" dirty="0"/>
              <a:t>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if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(x = 10)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 smtClean="0">
                <a:cs typeface="Consolas" pitchFamily="49" charset="0"/>
              </a:rPr>
              <a:t> is the </a:t>
            </a:r>
            <a:r>
              <a:rPr lang="en-US" b="1" dirty="0" smtClean="0">
                <a:solidFill>
                  <a:srgbClr val="FF0000"/>
                </a:solidFill>
                <a:cs typeface="Consolas" pitchFamily="49" charset="0"/>
              </a:rPr>
              <a:t>assignment operator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en-US" b="1" dirty="0" smtClean="0">
                <a:solidFill>
                  <a:srgbClr val="FF0000"/>
                </a:solidFill>
                <a:cs typeface="Consolas" pitchFamily="49" charset="0"/>
              </a:rPr>
              <a:t> becomes 10 </a:t>
            </a:r>
            <a:r>
              <a:rPr lang="en-US" dirty="0" smtClean="0">
                <a:cs typeface="Consolas" pitchFamily="49" charset="0"/>
              </a:rPr>
              <a:t>which is </a:t>
            </a:r>
            <a:r>
              <a:rPr lang="en-US" b="1" dirty="0" smtClean="0">
                <a:solidFill>
                  <a:srgbClr val="FF0000"/>
                </a:solidFill>
                <a:cs typeface="Consolas" pitchFamily="49" charset="0"/>
              </a:rPr>
              <a:t>non-zero (true)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x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= 10) </a:t>
            </a:r>
            <a:r>
              <a:rPr lang="en-US" b="1" dirty="0" smtClean="0">
                <a:solidFill>
                  <a:srgbClr val="FF0000"/>
                </a:solidFill>
                <a:cs typeface="Consolas" pitchFamily="49" charset="0"/>
              </a:rPr>
              <a:t>is always true</a:t>
            </a:r>
          </a:p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en-US" b="1" dirty="0" smtClean="0">
                <a:solidFill>
                  <a:srgbClr val="FF0000"/>
                </a:solidFill>
                <a:cs typeface="Consolas" pitchFamily="49" charset="0"/>
              </a:rPr>
              <a:t>Instead, write: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if (x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==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10)</a:t>
            </a:r>
            <a:endParaRPr lang="en-US" b="1" dirty="0">
              <a:solidFill>
                <a:srgbClr val="FF0000"/>
              </a:solidFill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4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52400"/>
            <a:ext cx="8089900" cy="792162"/>
          </a:xfrm>
        </p:spPr>
        <p:txBody>
          <a:bodyPr/>
          <a:lstStyle/>
          <a:p>
            <a:r>
              <a:rPr lang="en-US" dirty="0" smtClean="0"/>
              <a:t>More Common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914400"/>
            <a:ext cx="8420100" cy="57150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In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/>
              <a:t> statements: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Don’t </a:t>
            </a:r>
            <a:r>
              <a:rPr lang="en-US" dirty="0"/>
              <a:t>forget to parenthesize the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b="1" dirty="0" smtClean="0">
                <a:solidFill>
                  <a:srgbClr val="FF0000"/>
                </a:solidFill>
                <a:cs typeface="Consolas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(condition)</a:t>
            </a:r>
            <a:endParaRPr lang="en-US" b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Don’t forget </a:t>
            </a:r>
            <a:r>
              <a:rPr lang="en-US" b="1" dirty="0" smtClean="0">
                <a:solidFill>
                  <a:srgbClr val="FF0000"/>
                </a:solidFill>
              </a:rPr>
              <a:t>{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}</a:t>
            </a:r>
            <a:r>
              <a:rPr lang="en-US" dirty="0" smtClean="0"/>
              <a:t> in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with compound statements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Correct </a:t>
            </a:r>
            <a:r>
              <a:rPr lang="en-US" dirty="0"/>
              <a:t>pairings of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n-US" dirty="0"/>
              <a:t> </a:t>
            </a:r>
            <a:r>
              <a:rPr lang="en-US" dirty="0" smtClean="0"/>
              <a:t>statements: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b="1" dirty="0"/>
              <a:t>C matches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/>
              <a:t>with the closest unmatched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if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In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switch</a:t>
            </a:r>
            <a:r>
              <a:rPr lang="en-US" dirty="0"/>
              <a:t> </a:t>
            </a:r>
            <a:r>
              <a:rPr lang="en-US" dirty="0" smtClean="0"/>
              <a:t>statements: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Make </a:t>
            </a:r>
            <a:r>
              <a:rPr lang="en-US" dirty="0"/>
              <a:t>sure the controlling expression and case labels are of the same permitted </a:t>
            </a:r>
            <a:r>
              <a:rPr lang="en-US" dirty="0" smtClean="0"/>
              <a:t>type (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/>
              <a:t> or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dirty="0" smtClean="0"/>
              <a:t>)</a:t>
            </a:r>
            <a:endParaRPr lang="en-US" dirty="0"/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Remember to include the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default</a:t>
            </a:r>
            <a:r>
              <a:rPr lang="en-US" dirty="0"/>
              <a:t> </a:t>
            </a:r>
            <a:r>
              <a:rPr lang="en-US" dirty="0" smtClean="0"/>
              <a:t>case</a:t>
            </a:r>
            <a:endParaRPr lang="en-US" dirty="0"/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Don’t forget </a:t>
            </a:r>
            <a:r>
              <a:rPr lang="en-US" b="1" dirty="0" smtClean="0">
                <a:solidFill>
                  <a:srgbClr val="FF0000"/>
                </a:solidFill>
                <a:cs typeface="Consolas" pitchFamily="49" charset="0"/>
              </a:rPr>
              <a:t>{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>
                <a:solidFill>
                  <a:srgbClr val="FF0000"/>
                </a:solidFill>
              </a:rPr>
              <a:t>}</a:t>
            </a:r>
            <a:r>
              <a:rPr lang="en-US" dirty="0"/>
              <a:t> for the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switch</a:t>
            </a:r>
            <a:r>
              <a:rPr lang="en-US" dirty="0"/>
              <a:t> </a:t>
            </a:r>
            <a:r>
              <a:rPr lang="en-US" dirty="0" smtClean="0"/>
              <a:t>statement</a:t>
            </a:r>
            <a:endParaRPr lang="en-US" dirty="0"/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Don’t </a:t>
            </a:r>
            <a:r>
              <a:rPr lang="en-US" smtClean="0"/>
              <a:t>forget the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break</a:t>
            </a:r>
            <a:r>
              <a:rPr lang="en-US" dirty="0" smtClean="0"/>
              <a:t> at the end of </a:t>
            </a:r>
            <a:r>
              <a:rPr lang="en-US" smtClean="0"/>
              <a:t>each case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01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Compound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295400"/>
            <a:ext cx="8750300" cy="54102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A group of </a:t>
            </a:r>
            <a:r>
              <a:rPr lang="en-US" dirty="0" smtClean="0"/>
              <a:t>statements </a:t>
            </a:r>
            <a:r>
              <a:rPr lang="en-US" dirty="0"/>
              <a:t>bracketed by </a:t>
            </a:r>
            <a:r>
              <a:rPr lang="en-US" b="1" dirty="0">
                <a:solidFill>
                  <a:srgbClr val="FF0000"/>
                </a:solidFill>
              </a:rPr>
              <a:t>{</a:t>
            </a:r>
            <a:r>
              <a:rPr lang="en-US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}</a:t>
            </a:r>
          </a:p>
          <a:p>
            <a:pPr>
              <a:lnSpc>
                <a:spcPct val="120000"/>
              </a:lnSpc>
            </a:pPr>
            <a:r>
              <a:rPr lang="en-US" dirty="0"/>
              <a:t>Executed Sequentially</a:t>
            </a:r>
          </a:p>
          <a:p>
            <a:pPr>
              <a:lnSpc>
                <a:spcPct val="120000"/>
              </a:lnSpc>
            </a:pPr>
            <a:r>
              <a:rPr lang="en-US" dirty="0"/>
              <a:t>A function body consists of a </a:t>
            </a:r>
            <a:r>
              <a:rPr lang="en-US" dirty="0" smtClean="0"/>
              <a:t>compound statement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statement</a:t>
            </a:r>
            <a:r>
              <a:rPr lang="en-US" b="1" baseline="-250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statement</a:t>
            </a:r>
            <a:r>
              <a:rPr lang="en-US" b="1" baseline="-250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;</a:t>
            </a:r>
            <a:endParaRPr lang="en-US" b="1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. . 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statement</a:t>
            </a:r>
            <a:r>
              <a:rPr lang="en-US" b="1" baseline="-250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;</a:t>
            </a:r>
            <a:endParaRPr lang="en-US" b="1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48301" y="3733800"/>
            <a:ext cx="1886405" cy="23083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Compound</a:t>
            </a:r>
          </a:p>
          <a:p>
            <a:pPr algn="ctr">
              <a:lnSpc>
                <a:spcPct val="12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Statement</a:t>
            </a:r>
          </a:p>
          <a:p>
            <a:pPr algn="ctr">
              <a:lnSpc>
                <a:spcPct val="12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Specifies</a:t>
            </a:r>
          </a:p>
          <a:p>
            <a:pPr algn="ctr">
              <a:lnSpc>
                <a:spcPct val="12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Sequential</a:t>
            </a:r>
          </a:p>
          <a:p>
            <a:pPr algn="ctr">
              <a:lnSpc>
                <a:spcPct val="12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Execution</a:t>
            </a:r>
            <a:endParaRPr lang="en-US" sz="2400" b="1" dirty="0">
              <a:solidFill>
                <a:srgbClr val="FF0000"/>
              </a:solidFill>
              <a:latin typeface="Calibri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787900" y="3787676"/>
            <a:ext cx="0" cy="22321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08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8915400" cy="5410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rgbClr val="FF0000"/>
                </a:solidFill>
                <a:ea typeface="新細明體" charset="-120"/>
              </a:rPr>
              <a:t>Condition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US" altLang="zh-TW" dirty="0">
                <a:ea typeface="新細明體" charset="-120"/>
              </a:rPr>
              <a:t>An expression that </a:t>
            </a:r>
            <a:r>
              <a:rPr lang="en-US" altLang="zh-TW" dirty="0" smtClean="0">
                <a:ea typeface="新細明體" charset="-120"/>
              </a:rPr>
              <a:t>evaluates to </a:t>
            </a:r>
            <a:r>
              <a:rPr lang="en-US" altLang="zh-TW" b="1" dirty="0" smtClean="0">
                <a:solidFill>
                  <a:srgbClr val="FF0000"/>
                </a:solidFill>
                <a:ea typeface="新細明體" charset="-120"/>
              </a:rPr>
              <a:t>false (0)</a:t>
            </a:r>
            <a:r>
              <a:rPr lang="en-US" altLang="zh-TW" dirty="0" smtClean="0">
                <a:ea typeface="新細明體" charset="-120"/>
              </a:rPr>
              <a:t> </a:t>
            </a:r>
            <a:r>
              <a:rPr lang="en-US" altLang="zh-TW" dirty="0">
                <a:ea typeface="新細明體" charset="-120"/>
              </a:rPr>
              <a:t>or </a:t>
            </a:r>
            <a:r>
              <a:rPr lang="en-US" altLang="zh-TW" b="1" dirty="0" smtClean="0">
                <a:solidFill>
                  <a:srgbClr val="FF0000"/>
                </a:solidFill>
                <a:ea typeface="新細明體" charset="-120"/>
              </a:rPr>
              <a:t>true (1)</a:t>
            </a:r>
            <a:endParaRPr lang="en-US" altLang="zh-TW" dirty="0">
              <a:solidFill>
                <a:srgbClr val="FF0000"/>
              </a:solidFill>
              <a:ea typeface="新細明體" charset="-120"/>
            </a:endParaRPr>
          </a:p>
          <a:p>
            <a:pPr>
              <a:lnSpc>
                <a:spcPct val="150000"/>
              </a:lnSpc>
            </a:pPr>
            <a:r>
              <a:rPr lang="en-US" altLang="zh-TW" dirty="0" smtClean="0">
                <a:ea typeface="新細明體" charset="-120"/>
              </a:rPr>
              <a:t>Conditions are used in </a:t>
            </a:r>
            <a:r>
              <a:rPr lang="en-US" altLang="zh-TW" b="1" dirty="0" smtClean="0">
                <a:solidFill>
                  <a:srgbClr val="002060"/>
                </a:solidFill>
                <a:latin typeface="Courier New" pitchFamily="49" charset="0"/>
                <a:ea typeface="新細明體" charset="-120"/>
                <a:cs typeface="Courier New" pitchFamily="49" charset="0"/>
              </a:rPr>
              <a:t>if</a:t>
            </a:r>
            <a:r>
              <a:rPr lang="en-US" altLang="zh-TW" dirty="0" smtClean="0">
                <a:ea typeface="新細明體" charset="-120"/>
              </a:rPr>
              <a:t> statements, such as:</a:t>
            </a:r>
          </a:p>
          <a:p>
            <a:pPr marL="273050" indent="0">
              <a:lnSpc>
                <a:spcPct val="150000"/>
              </a:lnSpc>
              <a:buNone/>
            </a:pPr>
            <a:r>
              <a:rPr lang="en-US" altLang="zh-TW" sz="2600" b="1" dirty="0" smtClean="0">
                <a:solidFill>
                  <a:srgbClr val="002060"/>
                </a:solidFill>
                <a:latin typeface="Courier New" pitchFamily="49" charset="0"/>
                <a:ea typeface="新細明體" charset="-120"/>
                <a:cs typeface="Courier New" pitchFamily="49" charset="0"/>
              </a:rPr>
              <a:t>if (a &gt;= b)</a:t>
            </a:r>
          </a:p>
          <a:p>
            <a:pPr marL="273050" indent="0">
              <a:lnSpc>
                <a:spcPct val="150000"/>
              </a:lnSpc>
              <a:spcBef>
                <a:spcPts val="300"/>
              </a:spcBef>
              <a:buNone/>
            </a:pPr>
            <a:r>
              <a:rPr lang="en-US" altLang="zh-TW" sz="2600" b="1" dirty="0">
                <a:solidFill>
                  <a:srgbClr val="002060"/>
                </a:solidFill>
                <a:latin typeface="Courier New" pitchFamily="49" charset="0"/>
                <a:ea typeface="新細明體" charset="-120"/>
                <a:cs typeface="Courier New" pitchFamily="49" charset="0"/>
              </a:rPr>
              <a:t> </a:t>
            </a:r>
            <a:r>
              <a:rPr lang="en-US" altLang="zh-TW" sz="2600" b="1" dirty="0" smtClean="0">
                <a:solidFill>
                  <a:srgbClr val="002060"/>
                </a:solidFill>
                <a:latin typeface="Courier New" pitchFamily="49" charset="0"/>
                <a:ea typeface="新細明體" charset="-120"/>
                <a:cs typeface="Courier New" pitchFamily="49" charset="0"/>
              </a:rPr>
              <a:t> </a:t>
            </a:r>
            <a:r>
              <a:rPr lang="en-US" altLang="zh-TW" sz="2600" b="1" dirty="0" err="1" smtClean="0">
                <a:solidFill>
                  <a:srgbClr val="002060"/>
                </a:solidFill>
                <a:latin typeface="Courier New" pitchFamily="49" charset="0"/>
                <a:ea typeface="新細明體" charset="-120"/>
                <a:cs typeface="Courier New" pitchFamily="49" charset="0"/>
              </a:rPr>
              <a:t>printf</a:t>
            </a:r>
            <a:r>
              <a:rPr lang="en-US" altLang="zh-TW" sz="2600" b="1" dirty="0" smtClean="0">
                <a:solidFill>
                  <a:srgbClr val="002060"/>
                </a:solidFill>
                <a:latin typeface="Courier New" pitchFamily="49" charset="0"/>
                <a:ea typeface="新細明體" charset="-120"/>
                <a:cs typeface="Courier New" pitchFamily="49" charset="0"/>
              </a:rPr>
              <a:t>("a is greater or equal to b");</a:t>
            </a:r>
          </a:p>
          <a:p>
            <a:pPr marL="273050" indent="0">
              <a:lnSpc>
                <a:spcPct val="150000"/>
              </a:lnSpc>
              <a:spcBef>
                <a:spcPts val="300"/>
              </a:spcBef>
              <a:buNone/>
            </a:pPr>
            <a:r>
              <a:rPr lang="en-US" altLang="zh-TW" sz="2600" b="1" dirty="0" smtClean="0">
                <a:solidFill>
                  <a:srgbClr val="002060"/>
                </a:solidFill>
                <a:latin typeface="Courier New" pitchFamily="49" charset="0"/>
                <a:ea typeface="新細明體" charset="-120"/>
                <a:cs typeface="Courier New" pitchFamily="49" charset="0"/>
              </a:rPr>
              <a:t>else</a:t>
            </a:r>
          </a:p>
          <a:p>
            <a:pPr marL="273050" indent="0">
              <a:lnSpc>
                <a:spcPct val="150000"/>
              </a:lnSpc>
              <a:spcBef>
                <a:spcPts val="300"/>
              </a:spcBef>
              <a:buNone/>
            </a:pPr>
            <a:r>
              <a:rPr lang="en-US" altLang="zh-TW" sz="2600" b="1" dirty="0">
                <a:solidFill>
                  <a:srgbClr val="002060"/>
                </a:solidFill>
                <a:latin typeface="Courier New" pitchFamily="49" charset="0"/>
                <a:ea typeface="新細明體" charset="-120"/>
                <a:cs typeface="Courier New" pitchFamily="49" charset="0"/>
              </a:rPr>
              <a:t> </a:t>
            </a:r>
            <a:r>
              <a:rPr lang="en-US" altLang="zh-TW" sz="2600" b="1" dirty="0" smtClean="0">
                <a:solidFill>
                  <a:srgbClr val="002060"/>
                </a:solidFill>
                <a:latin typeface="Courier New" pitchFamily="49" charset="0"/>
                <a:ea typeface="新細明體" charset="-120"/>
                <a:cs typeface="Courier New" pitchFamily="49" charset="0"/>
              </a:rPr>
              <a:t> </a:t>
            </a:r>
            <a:r>
              <a:rPr lang="en-US" altLang="zh-TW" sz="2600" b="1" dirty="0" err="1" smtClean="0">
                <a:solidFill>
                  <a:srgbClr val="002060"/>
                </a:solidFill>
                <a:latin typeface="Courier New" pitchFamily="49" charset="0"/>
                <a:ea typeface="新細明體" charset="-120"/>
                <a:cs typeface="Courier New" pitchFamily="49" charset="0"/>
              </a:rPr>
              <a:t>printf</a:t>
            </a:r>
            <a:r>
              <a:rPr lang="en-US" altLang="zh-TW" sz="2600" b="1" dirty="0" smtClean="0">
                <a:solidFill>
                  <a:srgbClr val="002060"/>
                </a:solidFill>
                <a:latin typeface="Courier New" pitchFamily="49" charset="0"/>
                <a:ea typeface="新細明體" charset="-120"/>
                <a:cs typeface="Courier New" pitchFamily="49" charset="0"/>
              </a:rPr>
              <a:t>("a is less than b");</a:t>
            </a:r>
            <a:endParaRPr lang="en-US" altLang="zh-TW" sz="2600" b="1" dirty="0">
              <a:solidFill>
                <a:srgbClr val="002060"/>
              </a:solidFill>
              <a:latin typeface="Courier New" pitchFamily="49" charset="0"/>
              <a:ea typeface="新細明體" charset="-120"/>
              <a:cs typeface="Courier New" pitchFamily="49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/>
              <a:t>The condition in the above example: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(a &gt;= b)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6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832850" cy="868362"/>
          </a:xfrm>
        </p:spPr>
        <p:txBody>
          <a:bodyPr/>
          <a:lstStyle/>
          <a:p>
            <a:r>
              <a:rPr lang="en-US" dirty="0" smtClean="0"/>
              <a:t>Relational and Equality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5638800"/>
            <a:ext cx="8089900" cy="838200"/>
          </a:xfrm>
        </p:spPr>
        <p:txBody>
          <a:bodyPr/>
          <a:lstStyle/>
          <a:p>
            <a:r>
              <a:rPr lang="en-US" dirty="0" smtClean="0"/>
              <a:t>Evaluate to either </a:t>
            </a:r>
            <a:r>
              <a:rPr lang="en-US" b="1" dirty="0" smtClean="0"/>
              <a:t>false (0) </a:t>
            </a:r>
            <a:r>
              <a:rPr lang="en-US" dirty="0" smtClean="0"/>
              <a:t>or </a:t>
            </a:r>
            <a:r>
              <a:rPr lang="en-US" b="1" dirty="0" smtClean="0"/>
              <a:t>true 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505256"/>
              </p:ext>
            </p:extLst>
          </p:nvPr>
        </p:nvGraphicFramePr>
        <p:xfrm>
          <a:off x="577850" y="1295400"/>
          <a:ext cx="8502650" cy="408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3750"/>
                <a:gridCol w="4127500"/>
                <a:gridCol w="23114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Operator</a:t>
                      </a:r>
                    </a:p>
                  </a:txBody>
                  <a:tcPr marL="99060" marR="99060" anchor="ctr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Meaning</a:t>
                      </a:r>
                    </a:p>
                  </a:txBody>
                  <a:tcPr marL="99060" marR="99060" anchor="ctr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Type</a:t>
                      </a:r>
                    </a:p>
                  </a:txBody>
                  <a:tcPr marL="99060" marR="99060" anchor="ctr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&lt;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less than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relational</a:t>
                      </a:r>
                    </a:p>
                  </a:txBody>
                  <a:tcPr marL="99060" marR="99060" anchor="ctr" horzOverflow="overflow"/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&gt;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greater than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relational</a:t>
                      </a:r>
                      <a:endParaRPr kumimoji="0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marL="99060" marR="99060" anchor="ctr" horzOverflow="overflow"/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&lt;=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less than or equal to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relational</a:t>
                      </a:r>
                      <a:endParaRPr kumimoji="0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marL="99060" marR="99060" anchor="ctr" horzOverflow="overflow"/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&gt;=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greater than or equal to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relational</a:t>
                      </a:r>
                      <a:endParaRPr kumimoji="0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marL="99060" marR="99060" anchor="ctr" horzOverflow="overflow"/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==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equal to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equality</a:t>
                      </a:r>
                      <a:endParaRPr kumimoji="0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marL="99060" marR="99060" anchor="ctr" horzOverflow="overflow"/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!=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not equal to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equality</a:t>
                      </a:r>
                    </a:p>
                  </a:txBody>
                  <a:tcPr marL="99060" marR="99060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16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6200"/>
            <a:ext cx="80899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Examples of Relational and </a:t>
            </a:r>
            <a:br>
              <a:rPr lang="en-US" dirty="0" smtClean="0"/>
            </a:br>
            <a:r>
              <a:rPr lang="en-US" dirty="0" smtClean="0"/>
              <a:t>Equality Operators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660400" y="1752600"/>
            <a:ext cx="7842250" cy="781110"/>
            <a:chOff x="533400" y="1230868"/>
            <a:chExt cx="7239000" cy="781110"/>
          </a:xfrm>
        </p:grpSpPr>
        <p:grpSp>
          <p:nvGrpSpPr>
            <p:cNvPr id="7" name="Group 6"/>
            <p:cNvGrpSpPr/>
            <p:nvPr/>
          </p:nvGrpSpPr>
          <p:grpSpPr>
            <a:xfrm>
              <a:off x="533400" y="1230868"/>
              <a:ext cx="838200" cy="781110"/>
              <a:chOff x="533400" y="1230868"/>
              <a:chExt cx="838200" cy="78111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533400" y="1611868"/>
                <a:ext cx="838200" cy="40011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-5</a:t>
                </a:r>
                <a:endParaRPr lang="en-US" sz="20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533400" y="1230868"/>
                <a:ext cx="838200" cy="304800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txBody>
              <a:bodyPr wrap="square" tIns="0" bIns="0" rtlCol="0">
                <a:noAutofit/>
              </a:bodyPr>
              <a:lstStyle/>
              <a:p>
                <a:pPr algn="ctr"/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x</a:t>
                </a:r>
                <a:endParaRPr lang="en-US" sz="20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1447800" y="1230868"/>
              <a:ext cx="838200" cy="781110"/>
              <a:chOff x="533400" y="1230868"/>
              <a:chExt cx="838200" cy="781110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533400" y="1611868"/>
                <a:ext cx="838200" cy="40011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1024</a:t>
                </a:r>
                <a:endParaRPr lang="en-US" sz="20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33400" y="1230868"/>
                <a:ext cx="838200" cy="304800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txBody>
              <a:bodyPr wrap="square" tIns="0" bIns="0" rtlCol="0">
                <a:noAutofit/>
              </a:bodyPr>
              <a:lstStyle/>
              <a:p>
                <a:pPr algn="ctr"/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i</a:t>
                </a:r>
                <a:endParaRPr lang="en-US" sz="20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362200" y="1230868"/>
              <a:ext cx="838200" cy="781110"/>
              <a:chOff x="533400" y="1230868"/>
              <a:chExt cx="838200" cy="781110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533400" y="1611868"/>
                <a:ext cx="838200" cy="40011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1024</a:t>
                </a:r>
                <a:endParaRPr lang="en-US" sz="20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33400" y="1230868"/>
                <a:ext cx="838200" cy="304800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txBody>
              <a:bodyPr wrap="square" tIns="0" bIns="0" rtlCol="0">
                <a:noAutofit/>
              </a:bodyPr>
              <a:lstStyle/>
              <a:p>
                <a:pPr algn="ctr"/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MAX</a:t>
                </a:r>
                <a:endParaRPr lang="en-US" sz="20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3276600" y="1230868"/>
              <a:ext cx="838200" cy="781110"/>
              <a:chOff x="533400" y="1230868"/>
              <a:chExt cx="838200" cy="781110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533400" y="1611868"/>
                <a:ext cx="838200" cy="40011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7</a:t>
                </a:r>
                <a:endParaRPr lang="en-US" sz="20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33400" y="1230868"/>
                <a:ext cx="838200" cy="304800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txBody>
              <a:bodyPr wrap="square" tIns="0" bIns="0" rtlCol="0">
                <a:noAutofit/>
              </a:bodyPr>
              <a:lstStyle/>
              <a:p>
                <a:pPr algn="ctr"/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y</a:t>
                </a:r>
                <a:endParaRPr lang="en-US" sz="20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4191000" y="1230868"/>
              <a:ext cx="838200" cy="781110"/>
              <a:chOff x="533400" y="1230868"/>
              <a:chExt cx="838200" cy="781110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533400" y="1611868"/>
                <a:ext cx="838200" cy="40011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5.5</a:t>
                </a:r>
                <a:endParaRPr lang="en-US" sz="20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33400" y="1230868"/>
                <a:ext cx="838200" cy="304800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txBody>
              <a:bodyPr wrap="square" tIns="0" bIns="0" rtlCol="0">
                <a:noAutofit/>
              </a:bodyPr>
              <a:lstStyle/>
              <a:p>
                <a:pPr algn="ctr"/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item</a:t>
                </a:r>
                <a:endParaRPr lang="en-US" sz="20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5105400" y="1230868"/>
              <a:ext cx="838200" cy="781110"/>
              <a:chOff x="533400" y="1230868"/>
              <a:chExt cx="838200" cy="781110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533400" y="1611868"/>
                <a:ext cx="838200" cy="40011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7.2</a:t>
                </a:r>
                <a:endParaRPr lang="en-US" sz="20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33400" y="1230868"/>
                <a:ext cx="838200" cy="304800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txBody>
              <a:bodyPr wrap="square" tIns="0" bIns="0" rtlCol="0">
                <a:noAutofit/>
              </a:bodyPr>
              <a:lstStyle/>
              <a:p>
                <a:pPr algn="ctr"/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mean</a:t>
                </a:r>
                <a:endParaRPr lang="en-US" sz="20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6019800" y="1230868"/>
              <a:ext cx="838200" cy="781110"/>
              <a:chOff x="533400" y="1230868"/>
              <a:chExt cx="838200" cy="781110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533400" y="1611868"/>
                <a:ext cx="838200" cy="40011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'M'</a:t>
                </a:r>
                <a:endParaRPr lang="en-US" sz="20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533400" y="1230868"/>
                <a:ext cx="838200" cy="304800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txBody>
              <a:bodyPr wrap="square" tIns="0" bIns="0" rtlCol="0">
                <a:noAutofit/>
              </a:bodyPr>
              <a:lstStyle/>
              <a:p>
                <a:pPr algn="ctr"/>
                <a:r>
                  <a:rPr lang="en-US" sz="2000" b="1" dirty="0" err="1" smtClean="0">
                    <a:latin typeface="Courier New" pitchFamily="49" charset="0"/>
                    <a:cs typeface="Courier New" pitchFamily="49" charset="0"/>
                  </a:rPr>
                  <a:t>ch</a:t>
                </a:r>
                <a:endParaRPr lang="en-US" sz="20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6934200" y="1230868"/>
              <a:ext cx="838200" cy="781110"/>
              <a:chOff x="533400" y="1230868"/>
              <a:chExt cx="838200" cy="781110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533400" y="1611868"/>
                <a:ext cx="838200" cy="40011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999</a:t>
                </a:r>
                <a:endParaRPr lang="en-US" sz="20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33400" y="1230868"/>
                <a:ext cx="838200" cy="304800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txBody>
              <a:bodyPr wrap="square" tIns="0" bIns="0" rtlCol="0">
                <a:noAutofit/>
              </a:bodyPr>
              <a:lstStyle/>
              <a:p>
                <a:pPr algn="ctr"/>
                <a:r>
                  <a:rPr lang="en-US" sz="2000" b="1" dirty="0" err="1" smtClean="0">
                    <a:latin typeface="Courier New" pitchFamily="49" charset="0"/>
                    <a:cs typeface="Courier New" pitchFamily="49" charset="0"/>
                  </a:rPr>
                  <a:t>num</a:t>
                </a:r>
                <a:endParaRPr lang="en-US" sz="20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959194"/>
              </p:ext>
            </p:extLst>
          </p:nvPr>
        </p:nvGraphicFramePr>
        <p:xfrm>
          <a:off x="577850" y="2667001"/>
          <a:ext cx="7924800" cy="3886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3219450"/>
                <a:gridCol w="2724150"/>
              </a:tblGrid>
              <a:tr h="5551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Operator</a:t>
                      </a:r>
                    </a:p>
                  </a:txBody>
                  <a:tcPr marL="99060" marR="99060" anchor="ctr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Condition</a:t>
                      </a:r>
                    </a:p>
                  </a:txBody>
                  <a:tcPr marL="99060" marR="99060" anchor="ctr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Value</a:t>
                      </a:r>
                    </a:p>
                  </a:txBody>
                  <a:tcPr marL="99060" marR="99060" anchor="ctr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551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&lt;=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x &lt;= 0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true  (1)</a:t>
                      </a:r>
                    </a:p>
                  </a:txBody>
                  <a:tcPr marL="99060" marR="99060" anchor="ctr" horzOverflow="overflow"/>
                </a:tc>
              </a:tr>
              <a:tr h="5551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&lt;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 &lt; MAX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false (0)</a:t>
                      </a:r>
                      <a:endParaRPr kumimoji="0" lang="zh-TW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新細明體" charset="-120"/>
                        <a:cs typeface="Courier New" pitchFamily="49" charset="0"/>
                      </a:endParaRPr>
                    </a:p>
                  </a:txBody>
                  <a:tcPr marL="99060" marR="99060" anchor="ctr" horzOverflow="overflow"/>
                </a:tc>
              </a:tr>
              <a:tr h="5551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&gt;=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x &gt;= y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false (0)</a:t>
                      </a:r>
                      <a:endParaRPr kumimoji="0" lang="zh-TW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新細明體" charset="-120"/>
                        <a:cs typeface="Courier New" pitchFamily="49" charset="0"/>
                      </a:endParaRPr>
                    </a:p>
                  </a:txBody>
                  <a:tcPr marL="99060" marR="99060" anchor="ctr" horzOverflow="overflow"/>
                </a:tc>
              </a:tr>
              <a:tr h="5551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&gt;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item &gt; mean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false (0)</a:t>
                      </a:r>
                      <a:endParaRPr kumimoji="0" lang="zh-TW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新細明體" charset="-120"/>
                        <a:cs typeface="Courier New" pitchFamily="49" charset="0"/>
                      </a:endParaRPr>
                    </a:p>
                  </a:txBody>
                  <a:tcPr marL="99060" marR="99060" anchor="ctr" horzOverflow="overflow"/>
                </a:tc>
              </a:tr>
              <a:tr h="5551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==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ch</a:t>
                      </a: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== 'M'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true  (1)</a:t>
                      </a:r>
                      <a:endParaRPr kumimoji="0" lang="zh-TW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新細明體" charset="-120"/>
                        <a:cs typeface="Courier New" pitchFamily="49" charset="0"/>
                      </a:endParaRPr>
                    </a:p>
                  </a:txBody>
                  <a:tcPr marL="99060" marR="99060" anchor="ctr" horzOverflow="overflow"/>
                </a:tc>
              </a:tr>
              <a:tr h="5551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!=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num</a:t>
                      </a: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 != MAX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新細明體" charset="-120"/>
                          <a:cs typeface="Courier New" pitchFamily="49" charset="0"/>
                        </a:rPr>
                        <a:t>true  (1)</a:t>
                      </a:r>
                    </a:p>
                  </a:txBody>
                  <a:tcPr marL="99060" marR="99060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12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750" y="76200"/>
            <a:ext cx="8089900" cy="868362"/>
          </a:xfrm>
        </p:spPr>
        <p:txBody>
          <a:bodyPr/>
          <a:lstStyle/>
          <a:p>
            <a:r>
              <a:rPr lang="en-US" dirty="0" smtClean="0"/>
              <a:t>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12750" y="990600"/>
            <a:ext cx="8172450" cy="29718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>
                <a:cs typeface="Consolas" pitchFamily="49" charset="0"/>
              </a:rPr>
              <a:t>Three Logical Operators</a:t>
            </a:r>
          </a:p>
          <a:p>
            <a:pPr marL="273050" indent="0">
              <a:lnSpc>
                <a:spcPct val="120000"/>
              </a:lnSpc>
              <a:spcBef>
                <a:spcPts val="500"/>
              </a:spcBef>
              <a:buNone/>
              <a:tabLst>
                <a:tab pos="1257300" algn="l"/>
              </a:tabLst>
            </a:pPr>
            <a:r>
              <a:rPr lang="en-US" b="1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&amp;&amp;</a:t>
            </a:r>
            <a:r>
              <a:rPr lang="en-US" dirty="0" smtClean="0"/>
              <a:t>	logical AND</a:t>
            </a:r>
          </a:p>
          <a:p>
            <a:pPr marL="273050" indent="0">
              <a:lnSpc>
                <a:spcPct val="120000"/>
              </a:lnSpc>
              <a:spcBef>
                <a:spcPts val="500"/>
              </a:spcBef>
              <a:buNone/>
              <a:tabLst>
                <a:tab pos="1257300" algn="l"/>
              </a:tabLst>
            </a:pPr>
            <a:r>
              <a:rPr lang="en-US" b="1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||</a:t>
            </a:r>
            <a:r>
              <a:rPr lang="en-US" dirty="0"/>
              <a:t>	</a:t>
            </a:r>
            <a:r>
              <a:rPr lang="en-US" dirty="0" smtClean="0"/>
              <a:t>logical OR</a:t>
            </a:r>
          </a:p>
          <a:p>
            <a:pPr marL="273050" indent="0">
              <a:lnSpc>
                <a:spcPct val="120000"/>
              </a:lnSpc>
              <a:spcBef>
                <a:spcPts val="500"/>
              </a:spcBef>
              <a:buNone/>
              <a:tabLst>
                <a:tab pos="1257300" algn="l"/>
              </a:tabLst>
            </a:pPr>
            <a:r>
              <a:rPr lang="en-US" b="1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!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/>
              <a:t>logical NOT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Truth Table for logical operators</a:t>
            </a:r>
            <a:endParaRPr lang="en-US" b="1" dirty="0" smtClean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661946"/>
              </p:ext>
            </p:extLst>
          </p:nvPr>
        </p:nvGraphicFramePr>
        <p:xfrm>
          <a:off x="495299" y="4038600"/>
          <a:ext cx="8089902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667"/>
                <a:gridCol w="1447667"/>
                <a:gridCol w="1958608"/>
                <a:gridCol w="1873452"/>
                <a:gridCol w="1362508"/>
              </a:tblGrid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B</a:t>
                      </a:r>
                      <a:endParaRPr lang="en-US" sz="2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(A &amp;&amp; B)</a:t>
                      </a:r>
                      <a:endParaRPr lang="en-US" sz="2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(A || B)</a:t>
                      </a:r>
                      <a:endParaRPr lang="en-US" sz="2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!A</a:t>
                      </a:r>
                      <a:endParaRPr lang="en-US" sz="2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true</a:t>
                      </a:r>
                      <a:endParaRPr lang="en-US" sz="2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true</a:t>
                      </a:r>
                      <a:endParaRPr lang="en-US" sz="2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true</a:t>
                      </a:r>
                      <a:endParaRPr lang="en-US" sz="2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true</a:t>
                      </a:r>
                      <a:endParaRPr lang="en-US" sz="2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false</a:t>
                      </a:r>
                      <a:endParaRPr lang="en-US" sz="2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</a:tr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true</a:t>
                      </a:r>
                      <a:endParaRPr lang="en-US" sz="2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false</a:t>
                      </a:r>
                      <a:endParaRPr lang="en-US" sz="2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false</a:t>
                      </a:r>
                      <a:endParaRPr lang="en-US" sz="2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true</a:t>
                      </a:r>
                      <a:endParaRPr lang="en-US" sz="2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false</a:t>
                      </a:r>
                      <a:endParaRPr lang="en-US" sz="2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</a:tr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false</a:t>
                      </a:r>
                      <a:endParaRPr lang="en-US" sz="2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true</a:t>
                      </a:r>
                      <a:endParaRPr lang="en-US" sz="2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false</a:t>
                      </a:r>
                      <a:endParaRPr lang="en-US" sz="2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true</a:t>
                      </a:r>
                      <a:endParaRPr lang="en-US" sz="2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true</a:t>
                      </a:r>
                      <a:endParaRPr lang="en-US" sz="2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</a:tr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false</a:t>
                      </a:r>
                      <a:endParaRPr lang="en-US" sz="2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false</a:t>
                      </a:r>
                      <a:endParaRPr lang="en-US" sz="2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false</a:t>
                      </a:r>
                      <a:endParaRPr lang="en-US" sz="2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false</a:t>
                      </a:r>
                      <a:endParaRPr lang="en-US" sz="2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true</a:t>
                      </a:r>
                      <a:endParaRPr lang="en-US" sz="24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9060" marR="9906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40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8915400" cy="1219200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dirty="0"/>
              <a:t>Logical </a:t>
            </a:r>
            <a:r>
              <a:rPr lang="en-US" dirty="0" smtClean="0"/>
              <a:t>Expression</a:t>
            </a:r>
          </a:p>
          <a:p>
            <a:pPr lvl="1"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Condition that uses </a:t>
            </a:r>
            <a:r>
              <a:rPr lang="en-US" dirty="0"/>
              <a:t>one or more logical operators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80197"/>
              </p:ext>
            </p:extLst>
          </p:nvPr>
        </p:nvGraphicFramePr>
        <p:xfrm>
          <a:off x="330200" y="3624946"/>
          <a:ext cx="8337550" cy="2775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57514"/>
                <a:gridCol w="1880036"/>
              </a:tblGrid>
              <a:tr h="5551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Logical Expression</a:t>
                      </a:r>
                    </a:p>
                  </a:txBody>
                  <a:tcPr marL="99060" marR="99060" anchor="ctr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Value</a:t>
                      </a:r>
                    </a:p>
                  </a:txBody>
                  <a:tcPr marL="99060" marR="99060" anchor="ctr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551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salary &lt; 1000 || children &gt; 4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true  (1)</a:t>
                      </a:r>
                    </a:p>
                  </a:txBody>
                  <a:tcPr marL="99060" marR="99060" anchor="ctr" horzOverflow="overflow"/>
                </a:tc>
              </a:tr>
              <a:tr h="5551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temperature &gt; 35.0 &amp;&amp; humidity &gt; 0.90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false (0)</a:t>
                      </a:r>
                      <a:endParaRPr kumimoji="0" lang="zh-TW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新細明體" charset="-120"/>
                        <a:cs typeface="Consolas" pitchFamily="49" charset="0"/>
                      </a:endParaRPr>
                    </a:p>
                  </a:txBody>
                  <a:tcPr marL="99060" marR="99060" anchor="ctr" horzOverflow="overflow"/>
                </a:tc>
              </a:tr>
              <a:tr h="5551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n &gt;= 0 &amp;&amp; n &lt;= 100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false (0)</a:t>
                      </a:r>
                      <a:endParaRPr kumimoji="0" lang="zh-TW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新細明體" charset="-120"/>
                        <a:cs typeface="Consolas" pitchFamily="49" charset="0"/>
                      </a:endParaRPr>
                    </a:p>
                  </a:txBody>
                  <a:tcPr marL="99060" marR="99060" anchor="ctr" horzOverflow="overflow"/>
                </a:tc>
              </a:tr>
              <a:tr h="5551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!(n &gt;= 0 &amp;&amp; n &lt;= 100)</a:t>
                      </a:r>
                    </a:p>
                  </a:txBody>
                  <a:tcPr marL="99060" marR="990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新細明體" charset="-120"/>
                          <a:cs typeface="Consolas" pitchFamily="49" charset="0"/>
                        </a:rPr>
                        <a:t>true  (1)</a:t>
                      </a:r>
                      <a:endParaRPr kumimoji="0" lang="zh-TW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新細明體" charset="-120"/>
                        <a:cs typeface="Consolas" pitchFamily="49" charset="0"/>
                      </a:endParaRPr>
                    </a:p>
                  </a:txBody>
                  <a:tcPr marL="99060" marR="99060" anchor="ctr" horzOverflow="overflow"/>
                </a:tc>
              </a:tr>
            </a:tbl>
          </a:graphicData>
        </a:graphic>
      </p:graphicFrame>
      <p:grpSp>
        <p:nvGrpSpPr>
          <p:cNvPr id="46" name="Group 45"/>
          <p:cNvGrpSpPr/>
          <p:nvPr/>
        </p:nvGrpSpPr>
        <p:grpSpPr>
          <a:xfrm>
            <a:off x="577850" y="2602468"/>
            <a:ext cx="7924800" cy="750332"/>
            <a:chOff x="609600" y="2514600"/>
            <a:chExt cx="7315200" cy="750332"/>
          </a:xfrm>
        </p:grpSpPr>
        <p:grpSp>
          <p:nvGrpSpPr>
            <p:cNvPr id="7" name="Group 6"/>
            <p:cNvGrpSpPr/>
            <p:nvPr/>
          </p:nvGrpSpPr>
          <p:grpSpPr>
            <a:xfrm>
              <a:off x="609600" y="2514600"/>
              <a:ext cx="1219200" cy="750332"/>
              <a:chOff x="533400" y="1230868"/>
              <a:chExt cx="838200" cy="750332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33400" y="1611868"/>
                <a:ext cx="838200" cy="3693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latin typeface="Consolas" pitchFamily="49" charset="0"/>
                    <a:cs typeface="Consolas" pitchFamily="49" charset="0"/>
                  </a:rPr>
                  <a:t>1050</a:t>
                </a:r>
                <a:endParaRPr lang="en-US" b="1" dirty="0"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33400" y="1230868"/>
                <a:ext cx="838200" cy="304800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txBody>
              <a:bodyPr wrap="square" tIns="0" bIns="0" rtlCol="0">
                <a:noAutofit/>
              </a:bodyPr>
              <a:lstStyle/>
              <a:p>
                <a:pPr algn="ctr"/>
                <a:r>
                  <a:rPr lang="en-US" sz="2000" b="1" dirty="0" smtClean="0">
                    <a:latin typeface="Consolas" pitchFamily="49" charset="0"/>
                    <a:cs typeface="Consolas" pitchFamily="49" charset="0"/>
                  </a:rPr>
                  <a:t>salary</a:t>
                </a:r>
                <a:endParaRPr lang="en-US" sz="2000" b="1" dirty="0">
                  <a:latin typeface="Consolas" pitchFamily="49" charset="0"/>
                  <a:cs typeface="Consolas" pitchFamily="49" charset="0"/>
                </a:endParaRP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3200400" y="2514600"/>
              <a:ext cx="1676400" cy="750332"/>
              <a:chOff x="533400" y="1230868"/>
              <a:chExt cx="768350" cy="750332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533400" y="1611868"/>
                <a:ext cx="768350" cy="3693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latin typeface="Consolas" pitchFamily="49" charset="0"/>
                    <a:cs typeface="Consolas" pitchFamily="49" charset="0"/>
                  </a:rPr>
                  <a:t>38.2</a:t>
                </a:r>
                <a:endParaRPr lang="en-US" b="1" dirty="0"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533400" y="1230868"/>
                <a:ext cx="768350" cy="304800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algn="ctr"/>
                <a:r>
                  <a:rPr lang="en-US" sz="2000" b="1" dirty="0" smtClean="0">
                    <a:latin typeface="Consolas" pitchFamily="49" charset="0"/>
                    <a:cs typeface="Consolas" pitchFamily="49" charset="0"/>
                  </a:rPr>
                  <a:t>temperature</a:t>
                </a:r>
                <a:endParaRPr lang="en-US" sz="2000" b="1" dirty="0">
                  <a:latin typeface="Consolas" pitchFamily="49" charset="0"/>
                  <a:cs typeface="Consolas" pitchFamily="49" charset="0"/>
                </a:endParaRP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4953000" y="2514600"/>
              <a:ext cx="1676400" cy="750332"/>
              <a:chOff x="533400" y="1230868"/>
              <a:chExt cx="768350" cy="750332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533400" y="1611868"/>
                <a:ext cx="768350" cy="3693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latin typeface="Consolas" pitchFamily="49" charset="0"/>
                    <a:cs typeface="Consolas" pitchFamily="49" charset="0"/>
                  </a:rPr>
                  <a:t>0.85</a:t>
                </a:r>
                <a:endParaRPr lang="en-US" b="1" dirty="0"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533400" y="1230868"/>
                <a:ext cx="768350" cy="304800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algn="ctr"/>
                <a:r>
                  <a:rPr lang="en-US" sz="2000" b="1" dirty="0" smtClean="0">
                    <a:latin typeface="Consolas" pitchFamily="49" charset="0"/>
                    <a:cs typeface="Consolas" pitchFamily="49" charset="0"/>
                  </a:rPr>
                  <a:t>humidity</a:t>
                </a:r>
                <a:endParaRPr lang="en-US" sz="2000" b="1" dirty="0">
                  <a:latin typeface="Consolas" pitchFamily="49" charset="0"/>
                  <a:cs typeface="Consolas" pitchFamily="49" charset="0"/>
                </a:endParaRPr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6705600" y="2514600"/>
              <a:ext cx="1219200" cy="750332"/>
              <a:chOff x="533400" y="1230868"/>
              <a:chExt cx="838200" cy="750332"/>
            </a:xfrm>
          </p:grpSpPr>
          <p:sp>
            <p:nvSpPr>
              <p:cNvPr id="41" name="TextBox 40"/>
              <p:cNvSpPr txBox="1"/>
              <p:nvPr/>
            </p:nvSpPr>
            <p:spPr>
              <a:xfrm>
                <a:off x="533400" y="1611868"/>
                <a:ext cx="838200" cy="3693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latin typeface="Consolas" pitchFamily="49" charset="0"/>
                    <a:cs typeface="Consolas" pitchFamily="49" charset="0"/>
                  </a:rPr>
                  <a:t>101</a:t>
                </a:r>
                <a:endParaRPr lang="en-US" b="1" dirty="0"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533400" y="1230868"/>
                <a:ext cx="838200" cy="304800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txBody>
              <a:bodyPr wrap="square" tIns="0" bIns="0" rtlCol="0">
                <a:noAutofit/>
              </a:bodyPr>
              <a:lstStyle/>
              <a:p>
                <a:pPr algn="ctr"/>
                <a:r>
                  <a:rPr lang="en-US" sz="2000" b="1" dirty="0" smtClean="0">
                    <a:latin typeface="Consolas" pitchFamily="49" charset="0"/>
                    <a:cs typeface="Consolas" pitchFamily="49" charset="0"/>
                  </a:rPr>
                  <a:t>n</a:t>
                </a:r>
                <a:endParaRPr lang="en-US" sz="2000" b="1" dirty="0">
                  <a:latin typeface="Consolas" pitchFamily="49" charset="0"/>
                  <a:cs typeface="Consolas" pitchFamily="49" charset="0"/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1905000" y="2514600"/>
              <a:ext cx="1219200" cy="750332"/>
              <a:chOff x="533400" y="1230868"/>
              <a:chExt cx="838200" cy="750332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533400" y="1611868"/>
                <a:ext cx="838200" cy="3693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latin typeface="Consolas" pitchFamily="49" charset="0"/>
                    <a:cs typeface="Consolas" pitchFamily="49" charset="0"/>
                  </a:rPr>
                  <a:t>6</a:t>
                </a:r>
                <a:endParaRPr lang="en-US" b="1" dirty="0"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533400" y="1230868"/>
                <a:ext cx="838200" cy="304800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algn="ctr"/>
                <a:r>
                  <a:rPr lang="en-US" sz="2000" b="1" dirty="0" smtClean="0">
                    <a:latin typeface="Consolas" pitchFamily="49" charset="0"/>
                    <a:cs typeface="Consolas" pitchFamily="49" charset="0"/>
                  </a:rPr>
                  <a:t>children</a:t>
                </a:r>
                <a:endParaRPr lang="en-US" sz="2000" b="1" dirty="0">
                  <a:latin typeface="Consolas" pitchFamily="49" charset="0"/>
                  <a:cs typeface="Consolas" pitchFamily="49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7647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22055</TotalTime>
  <Words>2234</Words>
  <Application>Microsoft Office PowerPoint</Application>
  <PresentationFormat>A4 Paper (210x297 mm)</PresentationFormat>
  <Paragraphs>538</Paragraphs>
  <Slides>39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Oriel</vt:lpstr>
      <vt:lpstr>PowerPoint Presentation</vt:lpstr>
      <vt:lpstr>Outline</vt:lpstr>
      <vt:lpstr>Control Structures</vt:lpstr>
      <vt:lpstr>Compound Statement</vt:lpstr>
      <vt:lpstr>Conditions</vt:lpstr>
      <vt:lpstr>Relational and Equality Operators</vt:lpstr>
      <vt:lpstr>Examples of Relational and  Equality Operators</vt:lpstr>
      <vt:lpstr>Logical Operators</vt:lpstr>
      <vt:lpstr>Logical Expressions</vt:lpstr>
      <vt:lpstr>Comparing Characters</vt:lpstr>
      <vt:lpstr>English Conditions as C Expressions</vt:lpstr>
      <vt:lpstr>Next . . .</vt:lpstr>
      <vt:lpstr>if Statement (One Alternative) </vt:lpstr>
      <vt:lpstr>if Statement (Two Alternatives) </vt:lpstr>
      <vt:lpstr>Flowcharts of if Statements</vt:lpstr>
      <vt:lpstr>if with Compound Statements</vt:lpstr>
      <vt:lpstr>Hand Tracing an if Statement </vt:lpstr>
      <vt:lpstr>Next . . .</vt:lpstr>
      <vt:lpstr>Nested if Statements</vt:lpstr>
      <vt:lpstr>Multiple-Alternative Decision Form</vt:lpstr>
      <vt:lpstr>Sequence of if Statements</vt:lpstr>
      <vt:lpstr>Implementing a Decision Table</vt:lpstr>
      <vt:lpstr>Computing the Tax from a Table</vt:lpstr>
      <vt:lpstr>Road Sign Decision</vt:lpstr>
      <vt:lpstr>Road Sign Nested if Statement</vt:lpstr>
      <vt:lpstr>Next . . .</vt:lpstr>
      <vt:lpstr>The switch Statement</vt:lpstr>
      <vt:lpstr>Example of a switch Statement</vt:lpstr>
      <vt:lpstr>Explanation of switch Statement</vt:lpstr>
      <vt:lpstr>More About the switch Statement </vt:lpstr>
      <vt:lpstr>Nested if Versus switch</vt:lpstr>
      <vt:lpstr>Next . . .</vt:lpstr>
      <vt:lpstr>Operator Precedence</vt:lpstr>
      <vt:lpstr>Evaluation Tree, Step-by-Step Evaluation</vt:lpstr>
      <vt:lpstr>Short-Circuit Evaluation</vt:lpstr>
      <vt:lpstr>Logical Assignment</vt:lpstr>
      <vt:lpstr>Complementing a Condition</vt:lpstr>
      <vt:lpstr>Common Programming Errors</vt:lpstr>
      <vt:lpstr>More Common Errors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Selection Structures</dc:title>
  <dc:creator>Muhamed F. Mudawar</dc:creator>
  <cp:lastModifiedBy>mudawar</cp:lastModifiedBy>
  <cp:revision>505</cp:revision>
  <cp:lastPrinted>2017-10-10T17:49:44Z</cp:lastPrinted>
  <dcterms:created xsi:type="dcterms:W3CDTF">2006-12-07T16:06:22Z</dcterms:created>
  <dcterms:modified xsi:type="dcterms:W3CDTF">2017-10-11T06:16:59Z</dcterms:modified>
</cp:coreProperties>
</file>