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0" r:id="rId2"/>
    <p:sldMasterId id="2147483673" r:id="rId3"/>
  </p:sldMasterIdLst>
  <p:notesMasterIdLst>
    <p:notesMasterId r:id="rId57"/>
  </p:notesMasterIdLst>
  <p:sldIdLst>
    <p:sldId id="302" r:id="rId4"/>
    <p:sldId id="257" r:id="rId5"/>
    <p:sldId id="354" r:id="rId6"/>
    <p:sldId id="355" r:id="rId7"/>
    <p:sldId id="379" r:id="rId8"/>
    <p:sldId id="366" r:id="rId9"/>
    <p:sldId id="356" r:id="rId10"/>
    <p:sldId id="357" r:id="rId11"/>
    <p:sldId id="358" r:id="rId12"/>
    <p:sldId id="278" r:id="rId13"/>
    <p:sldId id="304" r:id="rId14"/>
    <p:sldId id="306" r:id="rId15"/>
    <p:sldId id="307" r:id="rId16"/>
    <p:sldId id="308" r:id="rId17"/>
    <p:sldId id="359" r:id="rId18"/>
    <p:sldId id="313" r:id="rId19"/>
    <p:sldId id="364" r:id="rId20"/>
    <p:sldId id="365" r:id="rId21"/>
    <p:sldId id="312" r:id="rId22"/>
    <p:sldId id="314" r:id="rId23"/>
    <p:sldId id="316" r:id="rId24"/>
    <p:sldId id="362" r:id="rId25"/>
    <p:sldId id="363" r:id="rId26"/>
    <p:sldId id="320" r:id="rId27"/>
    <p:sldId id="367" r:id="rId28"/>
    <p:sldId id="368" r:id="rId29"/>
    <p:sldId id="323" r:id="rId30"/>
    <p:sldId id="324" r:id="rId31"/>
    <p:sldId id="369" r:id="rId32"/>
    <p:sldId id="327" r:id="rId33"/>
    <p:sldId id="370" r:id="rId34"/>
    <p:sldId id="371" r:id="rId35"/>
    <p:sldId id="329" r:id="rId36"/>
    <p:sldId id="346" r:id="rId37"/>
    <p:sldId id="347" r:id="rId38"/>
    <p:sldId id="348" r:id="rId39"/>
    <p:sldId id="350" r:id="rId40"/>
    <p:sldId id="332" r:id="rId41"/>
    <p:sldId id="372" r:id="rId42"/>
    <p:sldId id="373" r:id="rId43"/>
    <p:sldId id="335" r:id="rId44"/>
    <p:sldId id="336" r:id="rId45"/>
    <p:sldId id="337" r:id="rId46"/>
    <p:sldId id="338" r:id="rId47"/>
    <p:sldId id="339" r:id="rId48"/>
    <p:sldId id="340" r:id="rId49"/>
    <p:sldId id="374" r:id="rId50"/>
    <p:sldId id="375" r:id="rId51"/>
    <p:sldId id="376" r:id="rId52"/>
    <p:sldId id="377" r:id="rId53"/>
    <p:sldId id="351" r:id="rId54"/>
    <p:sldId id="352" r:id="rId55"/>
    <p:sldId id="378" r:id="rId56"/>
  </p:sldIdLst>
  <p:sldSz cx="9906000" cy="6858000" type="A4"/>
  <p:notesSz cx="7099300" cy="10234613"/>
  <p:custDataLst>
    <p:tags r:id="rId58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F"/>
    <a:srgbClr val="FF3300"/>
    <a:srgbClr val="EAEAEA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456" y="105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tags" Target="tags/tag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notesMaster" Target="notesMasters/notesMaster1.xml"/><Relationship Id="rId61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endParaRPr 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294" y="0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79463" y="768350"/>
            <a:ext cx="554037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930" y="4861441"/>
            <a:ext cx="5679440" cy="4605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106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endParaRPr lang="en-US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294" y="9721106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9A6BFAE7-09E4-4F51-8076-3A7C2EAA804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8174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3A9CFB5-821F-4F06-AA77-77064C3399E9}" type="slidenum">
              <a:rPr lang="en-US"/>
              <a:pPr/>
              <a:t>2</a:t>
            </a:fld>
            <a:endParaRPr lang="en-US"/>
          </a:p>
        </p:txBody>
      </p:sp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79463" y="768350"/>
            <a:ext cx="5540375" cy="3836988"/>
          </a:xfrm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6A9D551-3D96-451B-99D6-5F1044D69851}" type="slidenum">
              <a:rPr lang="ar-SA"/>
              <a:pPr/>
              <a:t>13</a:t>
            </a:fld>
            <a:endParaRPr lang="en-US"/>
          </a:p>
        </p:txBody>
      </p:sp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79463" y="768350"/>
            <a:ext cx="5540375" cy="3836988"/>
          </a:xfrm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E2FD204-277C-435C-B870-40C57C0763DE}" type="slidenum">
              <a:rPr lang="ar-SA"/>
              <a:pPr/>
              <a:t>14</a:t>
            </a:fld>
            <a:endParaRPr lang="en-US"/>
          </a:p>
        </p:txBody>
      </p:sp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79463" y="768350"/>
            <a:ext cx="5540375" cy="3836988"/>
          </a:xfrm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3A9CFB5-821F-4F06-AA77-77064C3399E9}" type="slidenum">
              <a:rPr lang="en-US"/>
              <a:pPr/>
              <a:t>15</a:t>
            </a:fld>
            <a:endParaRPr lang="en-US"/>
          </a:p>
        </p:txBody>
      </p:sp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79463" y="768350"/>
            <a:ext cx="5540375" cy="3836988"/>
          </a:xfrm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8636900-D9C2-44B7-B89D-C1CFEEBAB370}" type="slidenum">
              <a:rPr lang="en-US"/>
              <a:pPr/>
              <a:t>16</a:t>
            </a:fld>
            <a:endParaRPr lang="en-US"/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79463" y="768350"/>
            <a:ext cx="5540375" cy="3836988"/>
          </a:xfrm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6407FB-115D-4860-B55A-40C588EA6ECC}" type="slidenum">
              <a:rPr lang="en-US"/>
              <a:pPr/>
              <a:t>19</a:t>
            </a:fld>
            <a:endParaRPr lang="en-US"/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79463" y="768350"/>
            <a:ext cx="5540375" cy="3836988"/>
          </a:xfrm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0B5C8C-08C1-48FE-B8F4-4203E68F9AA8}" type="slidenum">
              <a:rPr lang="ar-SA"/>
              <a:pPr/>
              <a:t>20</a:t>
            </a:fld>
            <a:endParaRPr lang="en-US"/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79463" y="768350"/>
            <a:ext cx="5540375" cy="3836988"/>
          </a:xfrm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CA96AB-9BB1-4BA8-9269-126FE5817019}" type="slidenum">
              <a:rPr lang="ar-SA"/>
              <a:pPr/>
              <a:t>21</a:t>
            </a:fld>
            <a:endParaRPr lang="en-US"/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79463" y="768350"/>
            <a:ext cx="5540375" cy="3836988"/>
          </a:xfrm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F77DAFD-0FA8-4577-90F4-E6E6A7BB56B8}" type="slidenum">
              <a:rPr lang="ar-SA"/>
              <a:pPr/>
              <a:t>24</a:t>
            </a:fld>
            <a:endParaRPr lang="en-US"/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79463" y="768350"/>
            <a:ext cx="5540375" cy="3836988"/>
          </a:xfrm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3982C0C-9A3B-4EB4-8990-1CB9A9EBE11D}" type="slidenum">
              <a:rPr lang="ar-SA"/>
              <a:pPr/>
              <a:t>27</a:t>
            </a:fld>
            <a:endParaRPr lang="en-US"/>
          </a:p>
        </p:txBody>
      </p:sp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79463" y="768350"/>
            <a:ext cx="5540375" cy="3836988"/>
          </a:xfrm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5BBE5DC-89AB-44C5-95D6-1309F5277F4C}" type="slidenum">
              <a:rPr lang="ar-SA"/>
              <a:pPr/>
              <a:t>28</a:t>
            </a:fld>
            <a:endParaRPr lang="en-US"/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79463" y="768350"/>
            <a:ext cx="5540375" cy="3836988"/>
          </a:xfrm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609B30E-1A26-49DB-A541-EC31CC24CE08}" type="slidenum">
              <a:rPr lang="en-US"/>
              <a:pPr/>
              <a:t>3</a:t>
            </a:fld>
            <a:endParaRPr lang="en-US"/>
          </a:p>
        </p:txBody>
      </p:sp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79463" y="768350"/>
            <a:ext cx="5540375" cy="3836988"/>
          </a:xfrm>
          <a:ln/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B995B98-E33D-4062-B9F9-F9527FD61B86}" type="slidenum">
              <a:rPr lang="ar-SA"/>
              <a:pPr/>
              <a:t>30</a:t>
            </a:fld>
            <a:endParaRPr lang="en-US"/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79463" y="768350"/>
            <a:ext cx="5540375" cy="3836988"/>
          </a:xfrm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3A9CFB5-821F-4F06-AA77-77064C3399E9}" type="slidenum">
              <a:rPr lang="en-US"/>
              <a:pPr/>
              <a:t>31</a:t>
            </a:fld>
            <a:endParaRPr lang="en-US"/>
          </a:p>
        </p:txBody>
      </p:sp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79463" y="768350"/>
            <a:ext cx="5540375" cy="3836988"/>
          </a:xfrm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F06EFC2-F2B9-42BD-ABE6-154A4FAE9A34}" type="slidenum">
              <a:rPr lang="en-US"/>
              <a:pPr/>
              <a:t>33</a:t>
            </a:fld>
            <a:endParaRPr lang="en-US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79463" y="768350"/>
            <a:ext cx="5540375" cy="3836988"/>
          </a:xfrm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BF5652C-0BD3-4D1C-90DC-EB519D43041A}" type="slidenum">
              <a:rPr lang="en-US"/>
              <a:pPr/>
              <a:t>34</a:t>
            </a:fld>
            <a:endParaRPr lang="en-US"/>
          </a:p>
        </p:txBody>
      </p:sp>
      <p:sp>
        <p:nvSpPr>
          <p:cNvPr id="147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79463" y="768350"/>
            <a:ext cx="5540375" cy="3836988"/>
          </a:xfrm>
          <a:ln/>
        </p:spPr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C893C1-1879-4353-B714-2AF363961DE5}" type="slidenum">
              <a:rPr lang="en-US"/>
              <a:pPr/>
              <a:t>35</a:t>
            </a:fld>
            <a:endParaRPr lang="en-US"/>
          </a:p>
        </p:txBody>
      </p:sp>
      <p:sp>
        <p:nvSpPr>
          <p:cNvPr id="149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79463" y="768350"/>
            <a:ext cx="5540375" cy="3836988"/>
          </a:xfrm>
          <a:ln/>
        </p:spPr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48017A0-069C-43A1-820D-AD30B61678BB}" type="slidenum">
              <a:rPr lang="en-US"/>
              <a:pPr/>
              <a:t>36</a:t>
            </a:fld>
            <a:endParaRPr lang="en-US"/>
          </a:p>
        </p:txBody>
      </p:sp>
      <p:sp>
        <p:nvSpPr>
          <p:cNvPr id="151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79463" y="768350"/>
            <a:ext cx="5540375" cy="3836988"/>
          </a:xfrm>
          <a:ln/>
        </p:spPr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08B3670-12AB-4C9A-9653-9B2DFC78F79B}" type="slidenum">
              <a:rPr lang="en-US"/>
              <a:pPr/>
              <a:t>37</a:t>
            </a:fld>
            <a:endParaRPr lang="en-US"/>
          </a:p>
        </p:txBody>
      </p:sp>
      <p:sp>
        <p:nvSpPr>
          <p:cNvPr id="177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79463" y="768350"/>
            <a:ext cx="5540375" cy="3836988"/>
          </a:xfrm>
          <a:ln/>
        </p:spPr>
      </p:sp>
      <p:sp>
        <p:nvSpPr>
          <p:cNvPr id="177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15A83F0-9DE9-4C71-9FB2-2C721984C543}" type="slidenum">
              <a:rPr lang="en-US"/>
              <a:pPr/>
              <a:t>38</a:t>
            </a:fld>
            <a:endParaRPr lang="en-US"/>
          </a:p>
        </p:txBody>
      </p:sp>
      <p:sp>
        <p:nvSpPr>
          <p:cNvPr id="164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79463" y="768350"/>
            <a:ext cx="5540375" cy="3836988"/>
          </a:xfrm>
          <a:ln/>
        </p:spPr>
      </p:sp>
      <p:sp>
        <p:nvSpPr>
          <p:cNvPr id="164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CB3C21A-2D05-45B7-9829-E721D3707669}" type="slidenum">
              <a:rPr lang="en-US"/>
              <a:pPr/>
              <a:t>41</a:t>
            </a:fld>
            <a:endParaRPr lang="en-US"/>
          </a:p>
        </p:txBody>
      </p:sp>
      <p:sp>
        <p:nvSpPr>
          <p:cNvPr id="167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79463" y="768350"/>
            <a:ext cx="5540375" cy="3836988"/>
          </a:xfrm>
          <a:ln/>
        </p:spPr>
      </p:sp>
      <p:sp>
        <p:nvSpPr>
          <p:cNvPr id="167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8FE8A50-76BA-42A5-8A02-B8FE874D2EB4}" type="slidenum">
              <a:rPr lang="en-US"/>
              <a:pPr/>
              <a:t>42</a:t>
            </a:fld>
            <a:endParaRPr lang="en-US"/>
          </a:p>
        </p:txBody>
      </p:sp>
      <p:sp>
        <p:nvSpPr>
          <p:cNvPr id="168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79463" y="768350"/>
            <a:ext cx="5540375" cy="3836988"/>
          </a:xfrm>
          <a:ln/>
        </p:spPr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EBA9B21-D03C-4145-9B65-8BF5DFD6B3DB}" type="slidenum">
              <a:rPr lang="en-US"/>
              <a:pPr/>
              <a:t>4</a:t>
            </a:fld>
            <a:endParaRPr lang="en-US"/>
          </a:p>
        </p:txBody>
      </p:sp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79463" y="768350"/>
            <a:ext cx="5540375" cy="3836988"/>
          </a:xfrm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5DE2F82-2857-46CB-8132-7C8805835278}" type="slidenum">
              <a:rPr lang="en-US"/>
              <a:pPr/>
              <a:t>43</a:t>
            </a:fld>
            <a:endParaRPr lang="en-US"/>
          </a:p>
        </p:txBody>
      </p:sp>
      <p:sp>
        <p:nvSpPr>
          <p:cNvPr id="169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79463" y="768350"/>
            <a:ext cx="5540375" cy="3836988"/>
          </a:xfrm>
          <a:ln/>
        </p:spPr>
      </p:sp>
      <p:sp>
        <p:nvSpPr>
          <p:cNvPr id="169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7EEAA6A-07C9-4752-AED1-FDCD08650C29}" type="slidenum">
              <a:rPr lang="en-US"/>
              <a:pPr/>
              <a:t>44</a:t>
            </a:fld>
            <a:endParaRPr lang="en-US"/>
          </a:p>
        </p:txBody>
      </p:sp>
      <p:sp>
        <p:nvSpPr>
          <p:cNvPr id="205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79463" y="768350"/>
            <a:ext cx="5540375" cy="3836988"/>
          </a:xfrm>
          <a:ln/>
        </p:spPr>
      </p:sp>
      <p:sp>
        <p:nvSpPr>
          <p:cNvPr id="205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11A2B12-4678-4549-BAEF-A0E220E822D6}" type="slidenum">
              <a:rPr lang="en-US"/>
              <a:pPr/>
              <a:t>45</a:t>
            </a:fld>
            <a:endParaRPr lang="en-US"/>
          </a:p>
        </p:txBody>
      </p:sp>
      <p:sp>
        <p:nvSpPr>
          <p:cNvPr id="171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79463" y="768350"/>
            <a:ext cx="5540375" cy="3836988"/>
          </a:xfrm>
          <a:ln/>
        </p:spPr>
      </p:sp>
      <p:sp>
        <p:nvSpPr>
          <p:cNvPr id="171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7907486-B354-4F24-A948-F45F8D7E81A0}" type="slidenum">
              <a:rPr lang="en-US"/>
              <a:pPr/>
              <a:t>46</a:t>
            </a:fld>
            <a:endParaRPr lang="en-US"/>
          </a:p>
        </p:txBody>
      </p:sp>
      <p:sp>
        <p:nvSpPr>
          <p:cNvPr id="172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79463" y="768350"/>
            <a:ext cx="5540375" cy="3836988"/>
          </a:xfrm>
          <a:ln/>
        </p:spPr>
      </p:sp>
      <p:sp>
        <p:nvSpPr>
          <p:cNvPr id="172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0C8F5DD-D7A7-4AD8-9A22-184350D25371}" type="slidenum">
              <a:rPr lang="ar-SA"/>
              <a:pPr/>
              <a:t>51</a:t>
            </a:fld>
            <a:endParaRPr lang="en-US"/>
          </a:p>
        </p:txBody>
      </p:sp>
      <p:sp>
        <p:nvSpPr>
          <p:cNvPr id="11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79463" y="768350"/>
            <a:ext cx="5540375" cy="3836988"/>
          </a:xfrm>
          <a:ln/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40A268-A684-415D-9A18-D3D5391F5F2F}" type="slidenum">
              <a:rPr lang="ar-SA"/>
              <a:pPr/>
              <a:t>52</a:t>
            </a:fld>
            <a:endParaRPr lang="en-US"/>
          </a:p>
        </p:txBody>
      </p:sp>
      <p:sp>
        <p:nvSpPr>
          <p:cNvPr id="117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79463" y="768350"/>
            <a:ext cx="5540375" cy="3836988"/>
          </a:xfrm>
          <a:ln/>
        </p:spPr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D09A536-621D-42B1-8466-9B7532EF7E7D}" type="slidenum">
              <a:rPr lang="en-US"/>
              <a:pPr/>
              <a:t>7</a:t>
            </a:fld>
            <a:endParaRPr lang="en-US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79463" y="768350"/>
            <a:ext cx="5540375" cy="3836988"/>
          </a:xfrm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5EE9884-F16C-442B-BC8C-0D51AAA07ABD}" type="slidenum">
              <a:rPr lang="en-US"/>
              <a:pPr/>
              <a:t>8</a:t>
            </a:fld>
            <a:endParaRPr lang="en-US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79463" y="768350"/>
            <a:ext cx="5540375" cy="3836988"/>
          </a:xfrm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8CAF3E-E6D9-4EDE-A4C7-FBDE50158847}" type="slidenum">
              <a:rPr lang="en-US"/>
              <a:pPr/>
              <a:t>9</a:t>
            </a:fld>
            <a:endParaRPr lang="en-US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79463" y="768350"/>
            <a:ext cx="5540375" cy="3836988"/>
          </a:xfrm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8E3352-0083-4E1C-8B45-48EC59DC23A5}" type="slidenum">
              <a:rPr lang="en-US"/>
              <a:pPr/>
              <a:t>10</a:t>
            </a:fld>
            <a:endParaRPr lang="en-US"/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79463" y="768350"/>
            <a:ext cx="5540375" cy="3836988"/>
          </a:xfrm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5F32329-EDDA-4BC0-9CC0-A0DF8508168F}" type="slidenum">
              <a:rPr lang="ar-SA"/>
              <a:pPr/>
              <a:t>11</a:t>
            </a:fld>
            <a:endParaRPr lang="en-US"/>
          </a:p>
        </p:txBody>
      </p:sp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79463" y="768350"/>
            <a:ext cx="5540375" cy="3836988"/>
          </a:xfrm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6103F4A-38C8-45ED-A6AF-3F71D31F4F10}" type="slidenum">
              <a:rPr lang="ar-SA"/>
              <a:pPr/>
              <a:t>12</a:t>
            </a:fld>
            <a:endParaRPr lang="en-US"/>
          </a:p>
        </p:txBody>
      </p:sp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79463" y="768350"/>
            <a:ext cx="5540375" cy="3836988"/>
          </a:xfrm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B8C0D59-51DB-4251-863C-E44B5FE76B3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1EDD826-9E04-4607-B995-118BF8BF9BA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232B6DF-751D-4E70-A5F7-D0BDE2967E5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F129FFF-B62A-4070-B88C-EDD4B83CD45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CAB916F-8E89-4208-9F02-D8511B699CE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8CB8DCE-5929-47DA-BA56-BACA9C47C31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D8A63EA-2E61-41BD-ABB8-05C054E4E71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3D27C87-CFEC-48FB-8E3C-872F33D5DB2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23C12A7-2096-492D-9BD2-EF3012F8232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1B8AAE1-4B1D-4463-BE3F-45237562376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D6EF362-D6BB-41DB-9FB1-298F4140D4C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13D75E8-E125-47EE-8042-B00356E1F67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821965F-5B81-498C-9A23-EFAACF9B9F2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4BB5C1C-39FD-42D8-83C9-401F0CBD262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9EDEC91-C197-409B-A2D7-2F231CBB5EB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476500" y="3124200"/>
            <a:ext cx="6686550" cy="1894362"/>
          </a:xfrm>
        </p:spPr>
        <p:txBody>
          <a:bodyPr>
            <a:normAutofit/>
          </a:bodyPr>
          <a:lstStyle>
            <a:lvl1pPr>
              <a:defRPr sz="4400" b="1">
                <a:latin typeface="Calibri" pitchFamily="34" charset="0"/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476500" y="5003322"/>
            <a:ext cx="668655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8506923" y="1158222"/>
            <a:ext cx="2286000" cy="412750"/>
          </a:xfrm>
        </p:spPr>
        <p:txBody>
          <a:bodyPr/>
          <a:lstStyle/>
          <a:p>
            <a:fld id="{E6F9B8CD-342D-4579-98EC-A8FD6B7370E1}" type="datetimeFigureOut">
              <a:rPr lang="en-US" smtClean="0"/>
              <a:pPr/>
              <a:t>27-Sep-17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819441" y="4165667"/>
            <a:ext cx="3657600" cy="416052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412750" y="0"/>
            <a:ext cx="6604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99364" y="0"/>
            <a:ext cx="113386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1073150" y="0"/>
            <a:ext cx="197028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236430" y="0"/>
            <a:ext cx="24947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1520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906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925288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87052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1557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8733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320800" y="0"/>
            <a:ext cx="8255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60400" y="3429000"/>
            <a:ext cx="140335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418768" y="4866752"/>
            <a:ext cx="694876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182003" y="5500632"/>
            <a:ext cx="14859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802892" y="5788152"/>
            <a:ext cx="29718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2063750" y="4495800"/>
            <a:ext cx="39624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436006" y="4928702"/>
            <a:ext cx="660400" cy="517524"/>
          </a:xfrm>
        </p:spPr>
        <p:txBody>
          <a:bodyPr/>
          <a:lstStyle/>
          <a:p>
            <a:fld id="{5F129FFF-B62A-4070-B88C-EDD4B83CD4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 b="1">
                <a:solidFill>
                  <a:srgbClr val="002060"/>
                </a:solidFill>
                <a:latin typeface="Calibri" pitchFamily="34" charset="0"/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95300" y="1600200"/>
            <a:ext cx="8089900" cy="4873752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400">
                <a:latin typeface="Calibri" pitchFamily="34" charset="0"/>
              </a:defRPr>
            </a:lvl3pPr>
            <a:lvl4pPr>
              <a:defRPr sz="2400">
                <a:latin typeface="Calibri" pitchFamily="34" charset="0"/>
              </a:defRPr>
            </a:lvl4pPr>
            <a:lvl5pPr>
              <a:defRPr sz="2400">
                <a:latin typeface="Calibri" pitchFamily="34" charset="0"/>
              </a:defRPr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 algn="r" eaLnBrk="1" latinLnBrk="0" hangingPunct="1"/>
            <a:fld id="{E6F9B8CD-342D-4579-98EC-A8FD6B7370E1}" type="datetimeFigureOut">
              <a:rPr lang="en-US" smtClean="0"/>
              <a:pPr algn="r" eaLnBrk="1" latinLnBrk="0" hangingPunct="1"/>
              <a:t>27-Sep-17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9CAB916F-8E89-4208-9F02-D8511B699CE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6500" y="2895600"/>
            <a:ext cx="668655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76500" y="5010150"/>
            <a:ext cx="668655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8505444" y="1154557"/>
            <a:ext cx="2286000" cy="412750"/>
          </a:xfrm>
        </p:spPr>
        <p:txBody>
          <a:bodyPr/>
          <a:lstStyle/>
          <a:p>
            <a:fld id="{E6F9B8CD-342D-4579-98EC-A8FD6B7370E1}" type="datetimeFigureOut">
              <a:rPr lang="en-US" smtClean="0"/>
              <a:pPr/>
              <a:t>27-Sep-17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819644" y="4162806"/>
            <a:ext cx="3657600" cy="416052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412750" y="0"/>
            <a:ext cx="6604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99364" y="0"/>
            <a:ext cx="113386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1073150" y="0"/>
            <a:ext cx="197028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236430" y="0"/>
            <a:ext cx="24947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1520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906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925288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87052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1557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320800" y="0"/>
            <a:ext cx="8255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60400" y="3429000"/>
            <a:ext cx="140335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435096" y="4866752"/>
            <a:ext cx="694876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182003" y="5500632"/>
            <a:ext cx="14859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802892" y="5791200"/>
            <a:ext cx="29718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2035627" y="4479888"/>
            <a:ext cx="39624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85610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452334" y="4928702"/>
            <a:ext cx="660400" cy="517524"/>
          </a:xfrm>
        </p:spPr>
        <p:txBody>
          <a:bodyPr/>
          <a:lstStyle/>
          <a:p>
            <a:fld id="{68CB8DCE-5929-47DA-BA56-BACA9C47C3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9B8CD-342D-4579-98EC-A8FD6B7370E1}" type="datetimeFigureOut">
              <a:rPr lang="en-US" smtClean="0"/>
              <a:pPr/>
              <a:t>27-Sep-17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A63EA-2E61-41BD-ABB8-05C054E4E71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95300" y="1600200"/>
            <a:ext cx="39624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26102" y="1600200"/>
            <a:ext cx="39624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817245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9B8CD-342D-4579-98EC-A8FD6B7370E1}" type="datetimeFigureOut">
              <a:rPr lang="en-US" smtClean="0"/>
              <a:pPr/>
              <a:t>27-Sep-17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27C87-CFEC-48FB-8E3C-872F33D5DB2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5300" y="2362200"/>
            <a:ext cx="39624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736306" y="2362200"/>
            <a:ext cx="39624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95300" y="1569720"/>
            <a:ext cx="39624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705350" y="1569720"/>
            <a:ext cx="39624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algn="r" eaLnBrk="1" latinLnBrk="0" hangingPunct="1"/>
            <a:fld id="{E6F9B8CD-342D-4579-98EC-A8FD6B7370E1}" type="datetimeFigureOut">
              <a:rPr lang="en-US" smtClean="0"/>
              <a:pPr algn="r" eaLnBrk="1" latinLnBrk="0" hangingPunct="1"/>
              <a:t>27-Sep-17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23C12A7-2096-492D-9BD2-EF3012F8232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9B8CD-342D-4579-98EC-A8FD6B7370E1}" type="datetimeFigureOut">
              <a:rPr lang="en-US" smtClean="0"/>
              <a:pPr/>
              <a:t>27-Sep-17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8AAE1-4B1D-4463-BE3F-4523756237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833542C-6E7E-49EA-9680-F68EAD6B93B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949325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915728" y="3181350"/>
            <a:ext cx="6309360" cy="4953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7379970" y="274320"/>
            <a:ext cx="1654302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7691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708321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97409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9575800" y="0"/>
            <a:ext cx="3302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965835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836152" y="5715000"/>
            <a:ext cx="59436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30200" y="274320"/>
            <a:ext cx="61087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 algn="r" eaLnBrk="1" latinLnBrk="0" hangingPunct="1"/>
            <a:fld id="{E6F9B8CD-342D-4579-98EC-A8FD6B7370E1}" type="datetimeFigureOut">
              <a:rPr lang="en-US" smtClean="0"/>
              <a:pPr algn="r" eaLnBrk="1" latinLnBrk="0" hangingPunct="1"/>
              <a:t>27-Sep-17</a:t>
            </a:fld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D6EF362-D6BB-41DB-9FB1-298F4140D4C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949325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836152" y="5715000"/>
            <a:ext cx="59436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892201" y="3181350"/>
            <a:ext cx="6309360" cy="4953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68655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29615" y="264795"/>
            <a:ext cx="1651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97409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575800" y="0"/>
            <a:ext cx="3302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965835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7691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708321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algn="r" eaLnBrk="1" latinLnBrk="0" hangingPunct="1"/>
            <a:fld id="{E6F9B8CD-342D-4579-98EC-A8FD6B7370E1}" type="datetimeFigureOut">
              <a:rPr lang="en-US" smtClean="0"/>
              <a:pPr algn="r" eaLnBrk="1" latinLnBrk="0" hangingPunct="1"/>
              <a:t>27-Sep-17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821965F-5B81-498C-9A23-EFAACF9B9F2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9B8CD-342D-4579-98EC-A8FD6B7370E1}" type="datetimeFigureOut">
              <a:rPr lang="en-US" smtClean="0"/>
              <a:pPr/>
              <a:t>27-Sep-17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B5C1C-39FD-42D8-83C9-401F0CBD26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40"/>
            <a:ext cx="18161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9B8CD-342D-4579-98EC-A8FD6B7370E1}" type="datetimeFigureOut">
              <a:rPr lang="en-US" smtClean="0"/>
              <a:pPr/>
              <a:t>27-Sep-17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DEC91-C197-409B-A2D7-2F231CBB5E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64FCC31-A99D-46D5-80D5-BCBA2856384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2E7173F-012E-4F60-9B1A-E2A33D143E1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406B92D-D2A5-4EC0-90E3-BE006E5B595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FD9C53F-1CC5-4CDF-864A-1269BAE475C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34CB598-E989-4D9B-A752-66CA23C730F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8D3724C-3727-4C98-BBE0-2E8A3C1BCDB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600201"/>
            <a:ext cx="8915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0116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95300" y="6272213"/>
            <a:ext cx="4292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90117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89900" y="6245225"/>
            <a:ext cx="132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64DAB98-DC55-4745-A452-64690A02F511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90118" name="Picture 6" descr="slide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95300" y="6267450"/>
            <a:ext cx="4230688" cy="53340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600201"/>
            <a:ext cx="8915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95300" y="6272213"/>
            <a:ext cx="4292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89900" y="6245225"/>
            <a:ext cx="132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F969F8A-0FD8-4D21-915A-4314013EF1F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949325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0899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95300" y="1600200"/>
            <a:ext cx="80899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8305800" y="1065849"/>
            <a:ext cx="2011680" cy="416052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fld id="{E6F9B8CD-342D-4579-98EC-A8FD6B7370E1}" type="datetimeFigureOut">
              <a:rPr lang="en-US" smtClean="0"/>
              <a:pPr algn="r" eaLnBrk="1" latinLnBrk="0" hangingPunct="1"/>
              <a:t>27-Sep-17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7706052" y="3722000"/>
            <a:ext cx="3200400" cy="39624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8255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97409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9575800" y="0"/>
            <a:ext cx="3302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965835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836152" y="5715000"/>
            <a:ext cx="59436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806434" y="5734050"/>
            <a:ext cx="6604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464DAB98-DC55-4745-A452-64690A02F51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4.xml"/></Relationships>
</file>

<file path=ppt/slides/_rels/slide3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4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93950" y="228600"/>
            <a:ext cx="6769100" cy="21336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dirty="0" smtClean="0">
                <a:solidFill>
                  <a:srgbClr val="002060"/>
                </a:solidFill>
              </a:rPr>
              <a:t>ICS103: Programming in C</a:t>
            </a:r>
            <a:br>
              <a:rPr lang="en-US" dirty="0" smtClean="0">
                <a:solidFill>
                  <a:srgbClr val="002060"/>
                </a:solidFill>
              </a:rPr>
            </a:br>
            <a:r>
              <a:rPr lang="en-US" dirty="0" smtClean="0">
                <a:solidFill>
                  <a:srgbClr val="002060"/>
                </a:solidFill>
              </a:rPr>
              <a:t>2: Overview of C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3879850" y="6019800"/>
            <a:ext cx="3962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sz="2800" b="1" dirty="0" err="1" smtClean="0">
                <a:solidFill>
                  <a:srgbClr val="002060"/>
                </a:solidFill>
                <a:latin typeface="Calibri" pitchFamily="34" charset="0"/>
              </a:rPr>
              <a:t>Muhamed</a:t>
            </a:r>
            <a:r>
              <a:rPr lang="en-US" sz="2800" b="1" dirty="0" smtClean="0">
                <a:solidFill>
                  <a:srgbClr val="002060"/>
                </a:solidFill>
                <a:latin typeface="Calibri" pitchFamily="34" charset="0"/>
              </a:rPr>
              <a:t> F. </a:t>
            </a:r>
            <a:r>
              <a:rPr lang="en-US" sz="2800" b="1" dirty="0" err="1" smtClean="0">
                <a:solidFill>
                  <a:srgbClr val="002060"/>
                </a:solidFill>
                <a:latin typeface="Calibri" pitchFamily="34" charset="0"/>
              </a:rPr>
              <a:t>Mudawar</a:t>
            </a:r>
            <a:endParaRPr lang="en-US" sz="2800" b="1" dirty="0" smtClean="0">
              <a:solidFill>
                <a:srgbClr val="002060"/>
              </a:solidFill>
              <a:latin typeface="Calibri" pitchFamily="34" charset="0"/>
            </a:endParaRPr>
          </a:p>
        </p:txBody>
      </p:sp>
      <p:pic>
        <p:nvPicPr>
          <p:cNvPr id="6" name="Picture 2" descr="C:\Users\mudawar\Documents\+ICS 103\103 Slides\KFUPM_logo_black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2601" y="2819400"/>
            <a:ext cx="3054351" cy="2819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495300" y="274638"/>
            <a:ext cx="8089900" cy="868362"/>
          </a:xfrm>
        </p:spPr>
        <p:txBody>
          <a:bodyPr/>
          <a:lstStyle/>
          <a:p>
            <a:r>
              <a:rPr lang="en-US" dirty="0" smtClean="0"/>
              <a:t>The  </a:t>
            </a:r>
            <a:r>
              <a:rPr lang="en-US" cap="none" dirty="0" smtClean="0">
                <a:latin typeface="Courier New" pitchFamily="49" charset="0"/>
                <a:cs typeface="Courier New" pitchFamily="49" charset="0"/>
              </a:rPr>
              <a:t>main</a:t>
            </a:r>
            <a:r>
              <a:rPr lang="en-US" dirty="0" smtClean="0"/>
              <a:t>  Function</a:t>
            </a:r>
            <a:endParaRPr lang="en-US" dirty="0"/>
          </a:p>
        </p:txBody>
      </p:sp>
      <p:sp>
        <p:nvSpPr>
          <p:cNvPr id="3379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95300" y="1295400"/>
            <a:ext cx="8337550" cy="5178552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  <a:spcBef>
                <a:spcPts val="1000"/>
              </a:spcBef>
            </a:pPr>
            <a:r>
              <a:rPr lang="en-US" sz="2400" b="1" dirty="0" err="1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400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b="1" dirty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main(void)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dirty="0"/>
              <a:t>marks the beginning of the </a:t>
            </a:r>
            <a:r>
              <a:rPr lang="en-US" sz="2400" b="1" dirty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main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dirty="0"/>
              <a:t>function where program execution begins.</a:t>
            </a:r>
          </a:p>
          <a:p>
            <a:pPr>
              <a:lnSpc>
                <a:spcPct val="110000"/>
              </a:lnSpc>
              <a:spcBef>
                <a:spcPts val="1000"/>
              </a:spcBef>
            </a:pPr>
            <a:r>
              <a:rPr lang="en-US" sz="2400" dirty="0"/>
              <a:t>Every C program has a </a:t>
            </a:r>
            <a:r>
              <a:rPr lang="en-US" sz="2400" b="1" dirty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main</a:t>
            </a:r>
            <a:r>
              <a:rPr lang="en-US" sz="2400" dirty="0"/>
              <a:t> function.</a:t>
            </a:r>
          </a:p>
          <a:p>
            <a:pPr>
              <a:lnSpc>
                <a:spcPct val="110000"/>
              </a:lnSpc>
              <a:spcBef>
                <a:spcPts val="1000"/>
              </a:spcBef>
            </a:pPr>
            <a:r>
              <a:rPr lang="en-US" sz="2400" dirty="0"/>
              <a:t>Braces </a:t>
            </a:r>
            <a:r>
              <a:rPr lang="en-US" sz="2400" b="1" dirty="0" smtClean="0">
                <a:solidFill>
                  <a:srgbClr val="002060"/>
                </a:solidFill>
              </a:rPr>
              <a:t>{</a:t>
            </a:r>
            <a:r>
              <a:rPr lang="en-US" sz="2400" dirty="0"/>
              <a:t> </a:t>
            </a:r>
            <a:r>
              <a:rPr lang="en-US" sz="2400" dirty="0" smtClean="0"/>
              <a:t>and </a:t>
            </a:r>
            <a:r>
              <a:rPr lang="en-US" sz="2400" b="1" dirty="0" smtClean="0">
                <a:solidFill>
                  <a:srgbClr val="002060"/>
                </a:solidFill>
              </a:rPr>
              <a:t>}</a:t>
            </a:r>
            <a:r>
              <a:rPr lang="en-US" sz="2400" dirty="0" smtClean="0"/>
              <a:t> </a:t>
            </a:r>
            <a:r>
              <a:rPr lang="en-US" sz="2400" dirty="0"/>
              <a:t>mark the beginning and end of the body of function main.</a:t>
            </a:r>
          </a:p>
          <a:p>
            <a:pPr>
              <a:lnSpc>
                <a:spcPct val="110000"/>
              </a:lnSpc>
              <a:spcBef>
                <a:spcPts val="1000"/>
              </a:spcBef>
            </a:pPr>
            <a:r>
              <a:rPr lang="en-US" sz="2400" dirty="0"/>
              <a:t>A function body has two parts:</a:t>
            </a:r>
          </a:p>
          <a:p>
            <a:pPr lvl="1">
              <a:lnSpc>
                <a:spcPct val="110000"/>
              </a:lnSpc>
              <a:spcBef>
                <a:spcPts val="1000"/>
              </a:spcBef>
            </a:pPr>
            <a:r>
              <a:rPr lang="en-US" sz="2400" b="1" dirty="0" smtClean="0">
                <a:solidFill>
                  <a:srgbClr val="FF0000"/>
                </a:solidFill>
              </a:rPr>
              <a:t>Declarations</a:t>
            </a:r>
            <a:r>
              <a:rPr lang="en-US" sz="2400" dirty="0" smtClean="0"/>
              <a:t> </a:t>
            </a:r>
            <a:r>
              <a:rPr lang="en-US" sz="2400" dirty="0"/>
              <a:t>- tell the compiler what memory cells are needed in the function</a:t>
            </a:r>
          </a:p>
          <a:p>
            <a:pPr lvl="1">
              <a:lnSpc>
                <a:spcPct val="110000"/>
              </a:lnSpc>
              <a:spcBef>
                <a:spcPts val="1000"/>
              </a:spcBef>
            </a:pPr>
            <a:r>
              <a:rPr lang="en-US" sz="2400" b="1" dirty="0" smtClean="0">
                <a:solidFill>
                  <a:srgbClr val="FF0000"/>
                </a:solidFill>
              </a:rPr>
              <a:t>Executable </a:t>
            </a:r>
            <a:r>
              <a:rPr lang="en-US" sz="2400" b="1" dirty="0">
                <a:solidFill>
                  <a:srgbClr val="FF0000"/>
                </a:solidFill>
              </a:rPr>
              <a:t>statements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/>
              <a:t>- (derived from the algorithm) are translated into machine language and later executed by the </a:t>
            </a:r>
            <a:r>
              <a:rPr lang="en-US" sz="2400" dirty="0" smtClean="0"/>
              <a:t>computer</a:t>
            </a:r>
            <a:endParaRPr lang="en-US" sz="2000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711F233-6FEF-433D-B0DB-D6895A8A5059}" type="slidenum">
              <a:rPr lang="en-US"/>
              <a:pPr/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495300" y="274638"/>
            <a:ext cx="8089900" cy="944562"/>
          </a:xfrm>
        </p:spPr>
        <p:txBody>
          <a:bodyPr/>
          <a:lstStyle/>
          <a:p>
            <a:r>
              <a:rPr lang="en-US" dirty="0"/>
              <a:t>Reserved words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95300" y="1447800"/>
            <a:ext cx="8915400" cy="4592639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1000"/>
              </a:spcBef>
            </a:pPr>
            <a:r>
              <a:rPr lang="en-US" sz="2800" dirty="0"/>
              <a:t>A word that has special meaning </a:t>
            </a:r>
            <a:r>
              <a:rPr lang="en-US" sz="2800" dirty="0" smtClean="0"/>
              <a:t>to C </a:t>
            </a:r>
            <a:r>
              <a:rPr lang="en-US" sz="2800" dirty="0"/>
              <a:t>and can not be used for other purposes.</a:t>
            </a:r>
          </a:p>
          <a:p>
            <a:pPr>
              <a:lnSpc>
                <a:spcPct val="150000"/>
              </a:lnSpc>
              <a:spcBef>
                <a:spcPts val="1000"/>
              </a:spcBef>
            </a:pPr>
            <a:r>
              <a:rPr lang="en-US" sz="2800" dirty="0"/>
              <a:t>These are words that C reserves for its own </a:t>
            </a:r>
            <a:r>
              <a:rPr lang="en-US" sz="2800" dirty="0" smtClean="0"/>
              <a:t>uses</a:t>
            </a:r>
          </a:p>
          <a:p>
            <a:pPr>
              <a:lnSpc>
                <a:spcPct val="150000"/>
              </a:lnSpc>
              <a:spcBef>
                <a:spcPts val="1000"/>
              </a:spcBef>
            </a:pPr>
            <a:r>
              <a:rPr lang="en-US" dirty="0" smtClean="0"/>
              <a:t>Built-in Types: </a:t>
            </a:r>
            <a:r>
              <a:rPr lang="en-US" b="1" dirty="0" err="1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dirty="0" smtClean="0"/>
              <a:t>, </a:t>
            </a:r>
            <a:r>
              <a:rPr lang="en-US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double</a:t>
            </a:r>
            <a:r>
              <a:rPr lang="en-US" dirty="0" smtClean="0"/>
              <a:t>, </a:t>
            </a:r>
            <a:r>
              <a:rPr lang="en-US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char</a:t>
            </a:r>
            <a:r>
              <a:rPr lang="en-US" dirty="0" smtClean="0"/>
              <a:t>, etc.</a:t>
            </a:r>
            <a:endParaRPr lang="en-US" dirty="0"/>
          </a:p>
          <a:p>
            <a:pPr>
              <a:lnSpc>
                <a:spcPct val="150000"/>
              </a:lnSpc>
              <a:spcBef>
                <a:spcPts val="1000"/>
              </a:spcBef>
            </a:pPr>
            <a:r>
              <a:rPr lang="en-US" dirty="0"/>
              <a:t>C</a:t>
            </a:r>
            <a:r>
              <a:rPr lang="en-US" sz="2800" dirty="0" smtClean="0"/>
              <a:t>ontrol flow</a:t>
            </a:r>
            <a:r>
              <a:rPr lang="en-US" dirty="0" smtClean="0"/>
              <a:t>: </a:t>
            </a:r>
            <a:r>
              <a:rPr lang="en-US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if</a:t>
            </a:r>
            <a:r>
              <a:rPr lang="en-US" dirty="0" smtClean="0"/>
              <a:t>, </a:t>
            </a:r>
            <a:r>
              <a:rPr lang="en-US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else</a:t>
            </a:r>
            <a:r>
              <a:rPr lang="en-US" dirty="0" smtClean="0"/>
              <a:t>, </a:t>
            </a:r>
            <a:r>
              <a:rPr lang="en-US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for</a:t>
            </a:r>
            <a:r>
              <a:rPr lang="en-US" dirty="0" smtClean="0"/>
              <a:t>, </a:t>
            </a:r>
            <a:r>
              <a:rPr lang="en-US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while</a:t>
            </a:r>
            <a:r>
              <a:rPr lang="en-US" dirty="0" smtClean="0"/>
              <a:t>, </a:t>
            </a:r>
            <a:r>
              <a:rPr lang="en-US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return</a:t>
            </a:r>
            <a:r>
              <a:rPr lang="en-US" dirty="0" smtClean="0"/>
              <a:t>, etc.</a:t>
            </a:r>
            <a:endParaRPr lang="en-US" sz="2800" dirty="0"/>
          </a:p>
          <a:p>
            <a:pPr>
              <a:lnSpc>
                <a:spcPct val="150000"/>
              </a:lnSpc>
              <a:spcBef>
                <a:spcPts val="1000"/>
              </a:spcBef>
            </a:pPr>
            <a:r>
              <a:rPr lang="en-US" sz="2800" dirty="0" smtClean="0"/>
              <a:t>Always </a:t>
            </a:r>
            <a:r>
              <a:rPr lang="en-US" sz="2800" dirty="0"/>
              <a:t>lower </a:t>
            </a:r>
            <a:r>
              <a:rPr lang="en-US" sz="2800" dirty="0" smtClean="0"/>
              <a:t>case</a:t>
            </a:r>
            <a:endParaRPr lang="en-US" sz="2800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82C9CD6-CDE5-466C-896A-C24A50BCBF2F}" type="slidenum">
              <a:rPr lang="ar-SA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367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495300" y="274638"/>
            <a:ext cx="8089900" cy="868362"/>
          </a:xfrm>
        </p:spPr>
        <p:txBody>
          <a:bodyPr/>
          <a:lstStyle/>
          <a:p>
            <a:r>
              <a:rPr lang="en-US" dirty="0"/>
              <a:t>Standard Identifiers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95300" y="1219200"/>
            <a:ext cx="8585200" cy="5334000"/>
          </a:xfrm>
        </p:spPr>
        <p:txBody>
          <a:bodyPr>
            <a:noAutofit/>
          </a:bodyPr>
          <a:lstStyle/>
          <a:p>
            <a:pPr>
              <a:lnSpc>
                <a:spcPct val="140000"/>
              </a:lnSpc>
              <a:spcBef>
                <a:spcPts val="500"/>
              </a:spcBef>
            </a:pPr>
            <a:r>
              <a:rPr lang="en-US" sz="2800" b="1" dirty="0">
                <a:solidFill>
                  <a:srgbClr val="FF0000"/>
                </a:solidFill>
              </a:rPr>
              <a:t>Identifier</a:t>
            </a:r>
            <a:r>
              <a:rPr lang="en-US" sz="2800" b="1" dirty="0"/>
              <a:t> -</a:t>
            </a:r>
            <a:r>
              <a:rPr lang="en-US" sz="2800" dirty="0"/>
              <a:t> A name given </a:t>
            </a:r>
            <a:r>
              <a:rPr lang="en-US" sz="2800" dirty="0" smtClean="0"/>
              <a:t>to </a:t>
            </a:r>
            <a:r>
              <a:rPr lang="en-US" sz="2800" dirty="0"/>
              <a:t>a variable or </a:t>
            </a:r>
            <a:r>
              <a:rPr lang="en-US" sz="2800" dirty="0" smtClean="0"/>
              <a:t>a function</a:t>
            </a:r>
            <a:endParaRPr lang="en-US" sz="2800" dirty="0"/>
          </a:p>
          <a:p>
            <a:pPr>
              <a:lnSpc>
                <a:spcPct val="140000"/>
              </a:lnSpc>
              <a:spcBef>
                <a:spcPts val="500"/>
              </a:spcBef>
            </a:pPr>
            <a:r>
              <a:rPr lang="en-US" sz="2800" b="1" dirty="0" smtClean="0">
                <a:solidFill>
                  <a:srgbClr val="FF0000"/>
                </a:solidFill>
              </a:rPr>
              <a:t>Standard </a:t>
            </a:r>
            <a:r>
              <a:rPr lang="en-US" sz="2800" b="1" dirty="0">
                <a:solidFill>
                  <a:srgbClr val="FF0000"/>
                </a:solidFill>
              </a:rPr>
              <a:t>Identifier </a:t>
            </a:r>
            <a:r>
              <a:rPr lang="en-US" sz="2800" b="1" dirty="0"/>
              <a:t>- </a:t>
            </a:r>
            <a:r>
              <a:rPr lang="en-US" sz="2800" dirty="0"/>
              <a:t>An identifier </a:t>
            </a:r>
            <a:r>
              <a:rPr lang="en-US" sz="2800" dirty="0" smtClean="0"/>
              <a:t>defined </a:t>
            </a:r>
            <a:r>
              <a:rPr lang="en-US" sz="2800" dirty="0"/>
              <a:t>in </a:t>
            </a:r>
            <a:r>
              <a:rPr lang="en-US" sz="2800" dirty="0" smtClean="0"/>
              <a:t>a standard </a:t>
            </a:r>
            <a:r>
              <a:rPr lang="en-US" sz="2800" dirty="0"/>
              <a:t>C </a:t>
            </a:r>
            <a:r>
              <a:rPr lang="en-US" sz="2800" dirty="0" smtClean="0"/>
              <a:t>library </a:t>
            </a:r>
            <a:r>
              <a:rPr lang="en-US" sz="2800" dirty="0"/>
              <a:t>and has special meaning in C.</a:t>
            </a:r>
          </a:p>
          <a:p>
            <a:pPr lvl="1">
              <a:lnSpc>
                <a:spcPct val="140000"/>
              </a:lnSpc>
              <a:spcBef>
                <a:spcPts val="500"/>
              </a:spcBef>
            </a:pPr>
            <a:r>
              <a:rPr lang="en-US" sz="2400" dirty="0" smtClean="0"/>
              <a:t>Examples: </a:t>
            </a:r>
            <a:r>
              <a:rPr lang="en-US" sz="2400" b="1" dirty="0" err="1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printf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2400" b="1" dirty="0" err="1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scanf</a:t>
            </a:r>
            <a:endParaRPr lang="en-US" sz="2400" b="1" dirty="0">
              <a:solidFill>
                <a:srgbClr val="002060"/>
              </a:solidFill>
              <a:latin typeface="Courier New" pitchFamily="49" charset="0"/>
              <a:cs typeface="Courier New" pitchFamily="49" charset="0"/>
            </a:endParaRPr>
          </a:p>
          <a:p>
            <a:pPr lvl="1">
              <a:lnSpc>
                <a:spcPct val="140000"/>
              </a:lnSpc>
              <a:spcBef>
                <a:spcPts val="500"/>
              </a:spcBef>
            </a:pPr>
            <a:r>
              <a:rPr lang="en-US" sz="2400" dirty="0"/>
              <a:t>Standard identifiers are not </a:t>
            </a:r>
            <a:r>
              <a:rPr lang="en-US" sz="2400" dirty="0" smtClean="0"/>
              <a:t>reserved words</a:t>
            </a:r>
          </a:p>
          <a:p>
            <a:pPr lvl="1">
              <a:lnSpc>
                <a:spcPct val="140000"/>
              </a:lnSpc>
              <a:spcBef>
                <a:spcPts val="500"/>
              </a:spcBef>
            </a:pPr>
            <a:r>
              <a:rPr lang="en-US" dirty="0"/>
              <a:t>Y</a:t>
            </a:r>
            <a:r>
              <a:rPr lang="en-US" sz="2400" dirty="0" smtClean="0"/>
              <a:t>ou can </a:t>
            </a:r>
            <a:r>
              <a:rPr lang="en-US" sz="2400" dirty="0"/>
              <a:t>redefine </a:t>
            </a:r>
            <a:r>
              <a:rPr lang="en-US" sz="2400" dirty="0" smtClean="0"/>
              <a:t>standard identifiers </a:t>
            </a:r>
            <a:r>
              <a:rPr lang="en-US" sz="2400" dirty="0"/>
              <a:t>if you want </a:t>
            </a:r>
            <a:r>
              <a:rPr lang="en-US" sz="2400" dirty="0" smtClean="0"/>
              <a:t>to, but </a:t>
            </a:r>
            <a:r>
              <a:rPr lang="en-US" sz="2400" dirty="0"/>
              <a:t>it is not </a:t>
            </a:r>
            <a:r>
              <a:rPr lang="en-US" sz="2400" dirty="0" smtClean="0"/>
              <a:t>recommended.</a:t>
            </a:r>
            <a:endParaRPr lang="en-US" sz="2400" dirty="0"/>
          </a:p>
          <a:p>
            <a:pPr lvl="1">
              <a:lnSpc>
                <a:spcPct val="140000"/>
              </a:lnSpc>
              <a:spcBef>
                <a:spcPts val="500"/>
              </a:spcBef>
            </a:pPr>
            <a:r>
              <a:rPr lang="en-US" dirty="0"/>
              <a:t>For example, if you </a:t>
            </a:r>
            <a:r>
              <a:rPr lang="en-US" dirty="0" smtClean="0"/>
              <a:t>define </a:t>
            </a:r>
            <a:r>
              <a:rPr lang="en-US" dirty="0"/>
              <a:t>your own function </a:t>
            </a:r>
            <a:r>
              <a:rPr lang="en-US" b="1" dirty="0" err="1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printf</a:t>
            </a:r>
            <a:r>
              <a:rPr lang="en-US" dirty="0"/>
              <a:t>, then you </a:t>
            </a:r>
            <a:r>
              <a:rPr lang="en-US" dirty="0" smtClean="0"/>
              <a:t>cannot use </a:t>
            </a:r>
            <a:r>
              <a:rPr lang="en-US" dirty="0"/>
              <a:t>the </a:t>
            </a:r>
            <a:r>
              <a:rPr lang="en-US" dirty="0" smtClean="0"/>
              <a:t>C library function </a:t>
            </a:r>
            <a:r>
              <a:rPr lang="en-US" b="1" dirty="0" err="1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printf</a:t>
            </a:r>
            <a:r>
              <a:rPr lang="en-US" dirty="0">
                <a:cs typeface="Courier New" pitchFamily="49" charset="0"/>
              </a:rPr>
              <a:t>.</a:t>
            </a: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31529B4-B1AC-4830-A8F1-54E5189CA8C5}" type="slidenum">
              <a:rPr lang="ar-SA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476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495300" y="274638"/>
            <a:ext cx="8089900" cy="868362"/>
          </a:xfrm>
        </p:spPr>
        <p:txBody>
          <a:bodyPr/>
          <a:lstStyle/>
          <a:p>
            <a:r>
              <a:rPr lang="en-US" dirty="0" smtClean="0"/>
              <a:t>User-Defined </a:t>
            </a:r>
            <a:r>
              <a:rPr lang="en-US" dirty="0"/>
              <a:t>Identifiers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95300" y="1143001"/>
            <a:ext cx="8997950" cy="5562600"/>
          </a:xfrm>
        </p:spPr>
        <p:txBody>
          <a:bodyPr>
            <a:noAutofit/>
          </a:bodyPr>
          <a:lstStyle/>
          <a:p>
            <a:pPr>
              <a:spcBef>
                <a:spcPts val="500"/>
              </a:spcBef>
            </a:pPr>
            <a:r>
              <a:rPr lang="en-US" dirty="0"/>
              <a:t>We choose our own identifiers </a:t>
            </a:r>
            <a:r>
              <a:rPr lang="en-US" dirty="0" smtClean="0"/>
              <a:t>to</a:t>
            </a:r>
          </a:p>
          <a:p>
            <a:pPr lvl="1">
              <a:spcBef>
                <a:spcPts val="500"/>
              </a:spcBef>
            </a:pPr>
            <a:r>
              <a:rPr lang="en-US" dirty="0"/>
              <a:t>N</a:t>
            </a:r>
            <a:r>
              <a:rPr lang="en-US" dirty="0" smtClean="0"/>
              <a:t>ame </a:t>
            </a:r>
            <a:r>
              <a:rPr lang="en-US" dirty="0"/>
              <a:t>memory cells that will hold data and program </a:t>
            </a:r>
            <a:r>
              <a:rPr lang="en-US" dirty="0" smtClean="0"/>
              <a:t>results</a:t>
            </a:r>
          </a:p>
          <a:p>
            <a:pPr lvl="1">
              <a:spcBef>
                <a:spcPts val="500"/>
              </a:spcBef>
            </a:pPr>
            <a:r>
              <a:rPr lang="en-US" dirty="0" smtClean="0"/>
              <a:t>Name functions </a:t>
            </a:r>
            <a:r>
              <a:rPr lang="en-US" dirty="0"/>
              <a:t>that we </a:t>
            </a:r>
            <a:r>
              <a:rPr lang="en-US" dirty="0" smtClean="0"/>
              <a:t>define</a:t>
            </a:r>
            <a:endParaRPr lang="en-US" dirty="0"/>
          </a:p>
          <a:p>
            <a:pPr>
              <a:spcBef>
                <a:spcPts val="500"/>
              </a:spcBef>
            </a:pPr>
            <a:r>
              <a:rPr lang="en-US" b="1" dirty="0">
                <a:solidFill>
                  <a:srgbClr val="FF0000"/>
                </a:solidFill>
              </a:rPr>
              <a:t>Rules for Naming Identifiers:</a:t>
            </a:r>
          </a:p>
          <a:p>
            <a:pPr lvl="1">
              <a:spcBef>
                <a:spcPts val="500"/>
              </a:spcBef>
            </a:pPr>
            <a:r>
              <a:rPr lang="en-US" sz="2400" dirty="0"/>
              <a:t>An identifier </a:t>
            </a:r>
            <a:r>
              <a:rPr lang="en-US" sz="2400" dirty="0" smtClean="0"/>
              <a:t>consists </a:t>
            </a:r>
            <a:r>
              <a:rPr lang="en-US" sz="2400" dirty="0"/>
              <a:t>only of letters, digits, and </a:t>
            </a:r>
            <a:r>
              <a:rPr lang="en-US" sz="2400" dirty="0" smtClean="0"/>
              <a:t>underscores</a:t>
            </a:r>
            <a:endParaRPr lang="en-US" sz="2400" dirty="0"/>
          </a:p>
          <a:p>
            <a:pPr lvl="1">
              <a:spcBef>
                <a:spcPts val="500"/>
              </a:spcBef>
            </a:pPr>
            <a:r>
              <a:rPr lang="en-US" sz="2400" dirty="0"/>
              <a:t>An identifier cannot begin with a </a:t>
            </a:r>
            <a:r>
              <a:rPr lang="en-US" sz="2400" dirty="0" smtClean="0"/>
              <a:t>digit</a:t>
            </a:r>
            <a:endParaRPr lang="en-US" sz="2400" dirty="0"/>
          </a:p>
          <a:p>
            <a:pPr lvl="1">
              <a:spcBef>
                <a:spcPts val="500"/>
              </a:spcBef>
            </a:pPr>
            <a:r>
              <a:rPr lang="en-US" sz="2400" dirty="0"/>
              <a:t>A C reserved word cannot be used as an </a:t>
            </a:r>
            <a:r>
              <a:rPr lang="en-US" sz="2400" dirty="0" smtClean="0"/>
              <a:t>identifier</a:t>
            </a:r>
            <a:endParaRPr lang="en-US" sz="2400" dirty="0"/>
          </a:p>
          <a:p>
            <a:pPr lvl="1">
              <a:spcBef>
                <a:spcPts val="500"/>
              </a:spcBef>
            </a:pPr>
            <a:r>
              <a:rPr lang="en-US" sz="2400" dirty="0"/>
              <a:t>A standard </a:t>
            </a:r>
            <a:r>
              <a:rPr lang="en-US" sz="2400" dirty="0" smtClean="0"/>
              <a:t>C identifier </a:t>
            </a:r>
            <a:r>
              <a:rPr lang="en-US" sz="2400" dirty="0"/>
              <a:t>should not be </a:t>
            </a:r>
            <a:r>
              <a:rPr lang="en-US" sz="2400" dirty="0" smtClean="0"/>
              <a:t>redefined</a:t>
            </a:r>
            <a:endParaRPr lang="en-US" sz="2400" dirty="0"/>
          </a:p>
          <a:p>
            <a:pPr>
              <a:spcBef>
                <a:spcPts val="500"/>
              </a:spcBef>
            </a:pPr>
            <a:r>
              <a:rPr lang="en-US" dirty="0" smtClean="0"/>
              <a:t>Examples of Valid identifiers:</a:t>
            </a:r>
          </a:p>
          <a:p>
            <a:pPr lvl="1">
              <a:spcBef>
                <a:spcPts val="500"/>
              </a:spcBef>
            </a:pPr>
            <a:r>
              <a:rPr lang="en-US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letter1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b="1" dirty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inches</a:t>
            </a:r>
            <a:r>
              <a:rPr lang="en-US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b="1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KMS_PER_MILE</a:t>
            </a:r>
            <a:endParaRPr lang="en-US" b="1" dirty="0">
              <a:solidFill>
                <a:srgbClr val="002060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spcBef>
                <a:spcPts val="500"/>
              </a:spcBef>
            </a:pPr>
            <a:r>
              <a:rPr lang="en-US" dirty="0" smtClean="0"/>
              <a:t>Examples of Invalid </a:t>
            </a:r>
            <a:r>
              <a:rPr lang="en-US" dirty="0"/>
              <a:t>identifiers: </a:t>
            </a:r>
            <a:endParaRPr lang="en-US" dirty="0" smtClean="0"/>
          </a:p>
          <a:p>
            <a:pPr lvl="1">
              <a:spcBef>
                <a:spcPts val="500"/>
              </a:spcBef>
            </a:pPr>
            <a:r>
              <a:rPr lang="en-US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1letter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b="1" dirty="0" err="1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Happy$trout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b="1" dirty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return</a:t>
            </a: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8B17DAB-95A6-4D59-8008-8EBD2272312C}" type="slidenum">
              <a:rPr lang="ar-SA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786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495300" y="274638"/>
            <a:ext cx="8089900" cy="715962"/>
          </a:xfrm>
        </p:spPr>
        <p:txBody>
          <a:bodyPr>
            <a:normAutofit/>
          </a:bodyPr>
          <a:lstStyle/>
          <a:p>
            <a:r>
              <a:rPr lang="en-US" dirty="0" smtClean="0"/>
              <a:t>Guidelines </a:t>
            </a:r>
            <a:r>
              <a:rPr lang="en-US" dirty="0"/>
              <a:t>for Naming Identifiers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95300" y="1066800"/>
            <a:ext cx="8915400" cy="5486400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  <a:spcBef>
                <a:spcPts val="500"/>
              </a:spcBef>
            </a:pPr>
            <a:r>
              <a:rPr lang="en-US" dirty="0" smtClean="0"/>
              <a:t>Uppercase </a:t>
            </a:r>
            <a:r>
              <a:rPr lang="en-US" dirty="0"/>
              <a:t>and lowercase are different</a:t>
            </a:r>
          </a:p>
          <a:p>
            <a:pPr lvl="1">
              <a:lnSpc>
                <a:spcPct val="110000"/>
              </a:lnSpc>
              <a:spcBef>
                <a:spcPts val="500"/>
              </a:spcBef>
            </a:pPr>
            <a:r>
              <a:rPr lang="en-US" b="1" dirty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LETTER</a:t>
            </a:r>
            <a:r>
              <a:rPr lang="en-US" dirty="0"/>
              <a:t> ,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Letter</a:t>
            </a:r>
            <a:r>
              <a:rPr lang="en-US" dirty="0" smtClean="0"/>
              <a:t>, </a:t>
            </a:r>
            <a:r>
              <a:rPr lang="en-US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letter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 smtClean="0">
                <a:cs typeface="Courier New" pitchFamily="49" charset="0"/>
              </a:rPr>
              <a:t>are different identifiers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  <a:p>
            <a:pPr lvl="1">
              <a:lnSpc>
                <a:spcPct val="110000"/>
              </a:lnSpc>
              <a:spcBef>
                <a:spcPts val="500"/>
              </a:spcBef>
            </a:pPr>
            <a:r>
              <a:rPr lang="en-US" dirty="0"/>
              <a:t>Avoid names that only differ by </a:t>
            </a:r>
            <a:r>
              <a:rPr lang="en-US" dirty="0" smtClean="0"/>
              <a:t>case. They </a:t>
            </a:r>
            <a:r>
              <a:rPr lang="en-US" dirty="0"/>
              <a:t>can lead to problems </a:t>
            </a:r>
            <a:r>
              <a:rPr lang="en-US" dirty="0" smtClean="0"/>
              <a:t>of finding bugs (errors) in the program.</a:t>
            </a:r>
            <a:endParaRPr lang="en-US" dirty="0"/>
          </a:p>
          <a:p>
            <a:pPr>
              <a:lnSpc>
                <a:spcPct val="110000"/>
              </a:lnSpc>
              <a:spcBef>
                <a:spcPts val="500"/>
              </a:spcBef>
            </a:pPr>
            <a:r>
              <a:rPr lang="en-US" dirty="0"/>
              <a:t>Choose meaningful identifiers </a:t>
            </a:r>
            <a:r>
              <a:rPr lang="en-US" dirty="0" smtClean="0"/>
              <a:t>(easy </a:t>
            </a:r>
            <a:r>
              <a:rPr lang="en-US" dirty="0"/>
              <a:t>to </a:t>
            </a:r>
            <a:r>
              <a:rPr lang="en-US" dirty="0" smtClean="0"/>
              <a:t>understand)</a:t>
            </a:r>
          </a:p>
          <a:p>
            <a:pPr>
              <a:lnSpc>
                <a:spcPct val="110000"/>
              </a:lnSpc>
              <a:spcBef>
                <a:spcPts val="500"/>
              </a:spcBef>
            </a:pPr>
            <a:r>
              <a:rPr lang="en-US" dirty="0" smtClean="0"/>
              <a:t>Example</a:t>
            </a:r>
            <a:r>
              <a:rPr lang="en-US" dirty="0"/>
              <a:t>:  </a:t>
            </a:r>
            <a:r>
              <a:rPr lang="en-US" b="1" dirty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distance = rate * </a:t>
            </a:r>
            <a:r>
              <a:rPr lang="en-US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time</a:t>
            </a:r>
            <a:endParaRPr lang="en-US" dirty="0"/>
          </a:p>
          <a:p>
            <a:pPr lvl="1">
              <a:lnSpc>
                <a:spcPct val="110000"/>
              </a:lnSpc>
              <a:spcBef>
                <a:spcPts val="500"/>
              </a:spcBef>
            </a:pPr>
            <a:r>
              <a:rPr lang="en-US" dirty="0"/>
              <a:t>M</a:t>
            </a:r>
            <a:r>
              <a:rPr lang="en-US" dirty="0" smtClean="0"/>
              <a:t>eans </a:t>
            </a:r>
            <a:r>
              <a:rPr lang="en-US" dirty="0"/>
              <a:t>a lot more than </a:t>
            </a:r>
            <a:r>
              <a:rPr lang="en-US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z = x * y</a:t>
            </a:r>
            <a:endParaRPr lang="en-US" b="1" dirty="0">
              <a:solidFill>
                <a:srgbClr val="002060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110000"/>
              </a:lnSpc>
              <a:spcBef>
                <a:spcPts val="500"/>
              </a:spcBef>
            </a:pPr>
            <a:r>
              <a:rPr lang="en-US" dirty="0" smtClean="0"/>
              <a:t>Choose </a:t>
            </a:r>
            <a:r>
              <a:rPr lang="en-US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#define</a:t>
            </a:r>
            <a:r>
              <a:rPr lang="en-US" dirty="0" smtClean="0"/>
              <a:t> constants to be ALL UPPERCASE</a:t>
            </a:r>
            <a:endParaRPr lang="en-US" dirty="0"/>
          </a:p>
          <a:p>
            <a:pPr lvl="1">
              <a:lnSpc>
                <a:spcPct val="110000"/>
              </a:lnSpc>
              <a:spcBef>
                <a:spcPts val="500"/>
              </a:spcBef>
            </a:pPr>
            <a:r>
              <a:rPr lang="en-US" dirty="0" smtClean="0">
                <a:cs typeface="Courier New" pitchFamily="49" charset="0"/>
              </a:rPr>
              <a:t>Example:  </a:t>
            </a:r>
            <a:r>
              <a:rPr lang="en-US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KMS_PER_MILE</a:t>
            </a:r>
            <a:r>
              <a:rPr lang="en-US" dirty="0" smtClean="0"/>
              <a:t>  is </a:t>
            </a:r>
            <a:r>
              <a:rPr lang="en-US" dirty="0"/>
              <a:t>a defined constant</a:t>
            </a:r>
          </a:p>
          <a:p>
            <a:pPr lvl="1">
              <a:lnSpc>
                <a:spcPct val="110000"/>
              </a:lnSpc>
              <a:spcBef>
                <a:spcPts val="500"/>
              </a:spcBef>
            </a:pPr>
            <a:r>
              <a:rPr lang="en-US" dirty="0"/>
              <a:t>As a variable, we </a:t>
            </a:r>
            <a:r>
              <a:rPr lang="en-US" dirty="0" smtClean="0"/>
              <a:t>can probably </a:t>
            </a:r>
            <a:r>
              <a:rPr lang="en-US" dirty="0"/>
              <a:t>name </a:t>
            </a:r>
            <a:r>
              <a:rPr lang="en-US" dirty="0" smtClean="0"/>
              <a:t>it:</a:t>
            </a:r>
          </a:p>
          <a:p>
            <a:pPr marL="622300" lvl="1" indent="0">
              <a:lnSpc>
                <a:spcPct val="110000"/>
              </a:lnSpc>
              <a:spcBef>
                <a:spcPts val="500"/>
              </a:spcBef>
              <a:buNone/>
            </a:pPr>
            <a:r>
              <a:rPr lang="en-US" b="1" dirty="0" err="1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KmsPerMile</a:t>
            </a:r>
            <a:r>
              <a:rPr lang="en-US" dirty="0" smtClean="0"/>
              <a:t>   or  </a:t>
            </a:r>
            <a:r>
              <a:rPr lang="en-US" b="1" dirty="0" err="1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Kms_Per_Mile</a:t>
            </a:r>
            <a:endParaRPr lang="en-US" b="1" dirty="0">
              <a:solidFill>
                <a:srgbClr val="00206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CAB1B56-8455-4407-A060-A0CC3BCC0D54}" type="slidenum">
              <a:rPr lang="ar-SA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538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95300" y="274638"/>
            <a:ext cx="8915400" cy="715962"/>
          </a:xfrm>
        </p:spPr>
        <p:txBody>
          <a:bodyPr/>
          <a:lstStyle/>
          <a:p>
            <a:r>
              <a:rPr lang="en-US" dirty="0" smtClean="0">
                <a:cs typeface="Times New Roman" pitchFamily="18" charset="0"/>
              </a:rPr>
              <a:t>Next . . .</a:t>
            </a:r>
            <a:endParaRPr lang="en-US" dirty="0">
              <a:cs typeface="Times New Roman" pitchFamily="18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95300" y="1143000"/>
            <a:ext cx="8915400" cy="5334000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/>
              <a:t>History of C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C </a:t>
            </a:r>
            <a:r>
              <a:rPr lang="en-US" sz="2800" dirty="0"/>
              <a:t>Language Elements</a:t>
            </a:r>
          </a:p>
          <a:p>
            <a:pPr>
              <a:lnSpc>
                <a:spcPct val="150000"/>
              </a:lnSpc>
            </a:pPr>
            <a:r>
              <a:rPr lang="en-US" sz="2700" b="1" dirty="0" smtClean="0">
                <a:solidFill>
                  <a:srgbClr val="FF0000"/>
                </a:solidFill>
                <a:cs typeface="Times New Roman" pitchFamily="18" charset="0"/>
              </a:rPr>
              <a:t>Data Types and Variable Declarations</a:t>
            </a:r>
          </a:p>
          <a:p>
            <a:pPr>
              <a:lnSpc>
                <a:spcPct val="150000"/>
              </a:lnSpc>
            </a:pPr>
            <a:r>
              <a:rPr lang="en-US" sz="2700" b="1" dirty="0">
                <a:solidFill>
                  <a:srgbClr val="FF0000"/>
                </a:solidFill>
                <a:cs typeface="Times New Roman" pitchFamily="18" charset="0"/>
              </a:rPr>
              <a:t>Executable </a:t>
            </a:r>
            <a:r>
              <a:rPr lang="en-US" sz="2700" b="1" dirty="0" smtClean="0">
                <a:solidFill>
                  <a:srgbClr val="FF0000"/>
                </a:solidFill>
                <a:cs typeface="Times New Roman" pitchFamily="18" charset="0"/>
              </a:rPr>
              <a:t>Statements</a:t>
            </a:r>
          </a:p>
          <a:p>
            <a:pPr>
              <a:lnSpc>
                <a:spcPct val="150000"/>
              </a:lnSpc>
            </a:pPr>
            <a:r>
              <a:rPr lang="en-US" sz="2700" b="1" dirty="0" smtClean="0">
                <a:solidFill>
                  <a:srgbClr val="FF0000"/>
                </a:solidFill>
                <a:cs typeface="Times New Roman" pitchFamily="18" charset="0"/>
              </a:rPr>
              <a:t>Input and Output Functions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General form of a C </a:t>
            </a:r>
            <a:r>
              <a:rPr lang="en-US" sz="2800" dirty="0" smtClean="0"/>
              <a:t>program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Arithmetic </a:t>
            </a:r>
            <a:r>
              <a:rPr lang="en-US" sz="2800" dirty="0" smtClean="0"/>
              <a:t>Expressions</a:t>
            </a:r>
          </a:p>
          <a:p>
            <a:pPr>
              <a:lnSpc>
                <a:spcPct val="150000"/>
              </a:lnSpc>
            </a:pPr>
            <a:r>
              <a:rPr lang="en-US" sz="2700" dirty="0">
                <a:cs typeface="Times New Roman" pitchFamily="18" charset="0"/>
              </a:rPr>
              <a:t>Formatting Numbers in Program </a:t>
            </a:r>
            <a:r>
              <a:rPr lang="en-US" sz="2700" dirty="0" smtClean="0">
                <a:cs typeface="Times New Roman" pitchFamily="18" charset="0"/>
              </a:rPr>
              <a:t>Output</a:t>
            </a:r>
            <a:endParaRPr lang="en-US" sz="2700" dirty="0">
              <a:cs typeface="Times New Roman" pitchFamily="18" charset="0"/>
            </a:endParaRPr>
          </a:p>
          <a:p>
            <a:pPr lvl="1">
              <a:lnSpc>
                <a:spcPct val="80000"/>
              </a:lnSpc>
            </a:pPr>
            <a:endParaRPr lang="en-US" sz="2400" dirty="0"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endParaRPr lang="en-US" sz="2400" dirty="0">
              <a:solidFill>
                <a:srgbClr val="EAEAEA"/>
              </a:solidFill>
              <a:cs typeface="Times New Roman" pitchFamily="18" charset="0"/>
            </a:endParaRP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767156E-AABD-42DC-A8D9-197242A795EF}" type="slidenum">
              <a:rPr lang="en-US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229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495300" y="217488"/>
            <a:ext cx="8915400" cy="868362"/>
          </a:xfrm>
        </p:spPr>
        <p:txBody>
          <a:bodyPr/>
          <a:lstStyle/>
          <a:p>
            <a:r>
              <a:rPr lang="en-US" dirty="0"/>
              <a:t>Data Types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95300" y="1143000"/>
            <a:ext cx="8832850" cy="5486400"/>
          </a:xfrm>
        </p:spPr>
        <p:txBody>
          <a:bodyPr>
            <a:noAutofit/>
          </a:bodyPr>
          <a:lstStyle/>
          <a:p>
            <a:pPr>
              <a:spcBef>
                <a:spcPts val="1000"/>
              </a:spcBef>
            </a:pPr>
            <a:r>
              <a:rPr lang="en-US" sz="2800" b="1" dirty="0">
                <a:solidFill>
                  <a:srgbClr val="FF0000"/>
                </a:solidFill>
              </a:rPr>
              <a:t>Data Types</a:t>
            </a:r>
            <a:r>
              <a:rPr lang="en-US" sz="2800" dirty="0"/>
              <a:t>: a set of values and a set of operations that can be performed on those values</a:t>
            </a:r>
          </a:p>
          <a:p>
            <a:pPr lvl="1">
              <a:spcBef>
                <a:spcPts val="1000"/>
              </a:spcBef>
            </a:pPr>
            <a:r>
              <a:rPr lang="en-US" sz="2400" b="1" dirty="0" err="1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400" dirty="0"/>
              <a:t>: Stores </a:t>
            </a:r>
            <a:r>
              <a:rPr lang="en-US" sz="2400" dirty="0" smtClean="0"/>
              <a:t>signed integer values: </a:t>
            </a:r>
            <a:r>
              <a:rPr lang="en-US" sz="2400" dirty="0"/>
              <a:t>whole numbers</a:t>
            </a:r>
          </a:p>
          <a:p>
            <a:pPr lvl="2">
              <a:spcBef>
                <a:spcPts val="1000"/>
              </a:spcBef>
            </a:pPr>
            <a:r>
              <a:rPr lang="en-US" sz="2000" dirty="0" smtClean="0"/>
              <a:t>Examples: </a:t>
            </a:r>
            <a:r>
              <a:rPr lang="en-US" sz="2000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65</a:t>
            </a:r>
            <a:r>
              <a:rPr lang="en-US" sz="2000" dirty="0"/>
              <a:t>, </a:t>
            </a:r>
            <a:r>
              <a:rPr lang="en-US" sz="2000" b="1" dirty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-12345</a:t>
            </a:r>
          </a:p>
          <a:p>
            <a:pPr lvl="1">
              <a:spcBef>
                <a:spcPts val="1000"/>
              </a:spcBef>
            </a:pPr>
            <a:r>
              <a:rPr lang="en-US" sz="2400" b="1" dirty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double</a:t>
            </a:r>
            <a:r>
              <a:rPr lang="en-US" sz="2400" dirty="0"/>
              <a:t>: Stores real numbers </a:t>
            </a:r>
            <a:r>
              <a:rPr lang="en-US" sz="2400" dirty="0" smtClean="0"/>
              <a:t>that </a:t>
            </a:r>
            <a:r>
              <a:rPr lang="en-US" sz="2400" dirty="0"/>
              <a:t>use a decimal </a:t>
            </a:r>
            <a:r>
              <a:rPr lang="en-US" sz="2400" dirty="0" smtClean="0"/>
              <a:t>point</a:t>
            </a:r>
            <a:endParaRPr lang="en-US" sz="2400" dirty="0"/>
          </a:p>
          <a:p>
            <a:pPr lvl="2">
              <a:spcBef>
                <a:spcPts val="1000"/>
              </a:spcBef>
            </a:pPr>
            <a:r>
              <a:rPr lang="en-US" sz="2000" dirty="0" smtClean="0"/>
              <a:t>Examples: </a:t>
            </a:r>
            <a:r>
              <a:rPr lang="en-US" sz="2000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3.14159</a:t>
            </a:r>
            <a:r>
              <a:rPr lang="en-US" sz="2000" dirty="0" smtClean="0"/>
              <a:t> </a:t>
            </a:r>
            <a:r>
              <a:rPr lang="en-US" sz="2000" dirty="0"/>
              <a:t>or </a:t>
            </a:r>
            <a:r>
              <a:rPr lang="en-US" sz="2000" b="1" dirty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1.23e5</a:t>
            </a:r>
            <a:r>
              <a:rPr lang="en-US" sz="2000" dirty="0"/>
              <a:t> (which equals </a:t>
            </a:r>
            <a:r>
              <a:rPr lang="en-US" sz="2000" b="1" dirty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123000.0</a:t>
            </a:r>
            <a:r>
              <a:rPr lang="en-US" sz="2000" dirty="0"/>
              <a:t>)</a:t>
            </a:r>
          </a:p>
          <a:p>
            <a:pPr lvl="1">
              <a:spcBef>
                <a:spcPts val="1000"/>
              </a:spcBef>
            </a:pPr>
            <a:r>
              <a:rPr lang="en-US" sz="2400" b="1" dirty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char</a:t>
            </a:r>
            <a:r>
              <a:rPr lang="en-US" sz="2400" dirty="0"/>
              <a:t>: </a:t>
            </a:r>
            <a:r>
              <a:rPr lang="en-US" sz="2400" dirty="0" smtClean="0"/>
              <a:t>Stores character values</a:t>
            </a:r>
            <a:endParaRPr lang="en-US" sz="2400" dirty="0"/>
          </a:p>
          <a:p>
            <a:pPr lvl="2">
              <a:spcBef>
                <a:spcPts val="1000"/>
              </a:spcBef>
            </a:pPr>
            <a:r>
              <a:rPr lang="en-US" sz="2000" dirty="0"/>
              <a:t>Each char value is enclosed in single </a:t>
            </a:r>
            <a:r>
              <a:rPr lang="en-US" sz="2000" dirty="0" smtClean="0"/>
              <a:t>quotes: </a:t>
            </a:r>
            <a:r>
              <a:rPr lang="en-US" sz="2000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'A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'</a:t>
            </a:r>
            <a:r>
              <a:rPr lang="en-US" sz="2000" dirty="0"/>
              <a:t>, </a:t>
            </a:r>
            <a:r>
              <a:rPr lang="en-US" sz="2000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'*'</a:t>
            </a:r>
            <a:endParaRPr lang="en-US" sz="2000" dirty="0"/>
          </a:p>
          <a:p>
            <a:pPr lvl="2">
              <a:spcBef>
                <a:spcPts val="1000"/>
              </a:spcBef>
            </a:pPr>
            <a:r>
              <a:rPr lang="en-US" sz="2000" dirty="0"/>
              <a:t>Can be a letter, </a:t>
            </a:r>
            <a:r>
              <a:rPr lang="en-US" sz="2000" dirty="0" smtClean="0"/>
              <a:t>digit</a:t>
            </a:r>
            <a:r>
              <a:rPr lang="en-US" sz="2000" dirty="0"/>
              <a:t>, or </a:t>
            </a:r>
            <a:r>
              <a:rPr lang="en-US" sz="2000" dirty="0" smtClean="0"/>
              <a:t>special character symbol</a:t>
            </a:r>
            <a:endParaRPr lang="en-US" sz="2000" dirty="0"/>
          </a:p>
          <a:p>
            <a:pPr lvl="1">
              <a:spcBef>
                <a:spcPts val="1000"/>
              </a:spcBef>
            </a:pPr>
            <a:r>
              <a:rPr lang="en-US" sz="2400" dirty="0"/>
              <a:t>Arithmetic operations (</a:t>
            </a:r>
            <a:r>
              <a:rPr lang="en-US" sz="2400" b="1" dirty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+</a:t>
            </a:r>
            <a:r>
              <a:rPr lang="en-US" sz="2400" dirty="0"/>
              <a:t>, </a:t>
            </a:r>
            <a:r>
              <a:rPr lang="en-US" sz="2400" b="1" dirty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-</a:t>
            </a:r>
            <a:r>
              <a:rPr lang="en-US" sz="2400" dirty="0"/>
              <a:t>, </a:t>
            </a:r>
            <a:r>
              <a:rPr lang="en-US" sz="2400" b="1" dirty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*</a:t>
            </a:r>
            <a:r>
              <a:rPr lang="en-US" sz="2400" dirty="0"/>
              <a:t>, </a:t>
            </a:r>
            <a:r>
              <a:rPr lang="en-US" sz="2400" b="1" dirty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/</a:t>
            </a:r>
            <a:r>
              <a:rPr lang="en-US" sz="2400" dirty="0"/>
              <a:t>) and compare </a:t>
            </a:r>
            <a:r>
              <a:rPr lang="en-US" sz="2400" dirty="0" smtClean="0"/>
              <a:t>can </a:t>
            </a:r>
            <a:r>
              <a:rPr lang="en-US" sz="2400" dirty="0"/>
              <a:t>be performed </a:t>
            </a:r>
            <a:r>
              <a:rPr lang="en-US" sz="2400" dirty="0" smtClean="0"/>
              <a:t>on </a:t>
            </a:r>
            <a:r>
              <a:rPr lang="en-US" sz="2400" b="1" dirty="0" err="1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400" dirty="0" smtClean="0"/>
              <a:t> </a:t>
            </a:r>
            <a:r>
              <a:rPr lang="en-US" sz="2400" dirty="0"/>
              <a:t>and </a:t>
            </a:r>
            <a:r>
              <a:rPr lang="en-US" sz="2400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double</a:t>
            </a:r>
            <a:r>
              <a:rPr lang="en-US" dirty="0"/>
              <a:t> </a:t>
            </a:r>
            <a:r>
              <a:rPr lang="en-US" dirty="0" smtClean="0"/>
              <a:t>variables. </a:t>
            </a:r>
            <a:r>
              <a:rPr lang="en-US" sz="2400" dirty="0" smtClean="0"/>
              <a:t>Compare operations can </a:t>
            </a:r>
            <a:r>
              <a:rPr lang="en-US" sz="2400" dirty="0"/>
              <a:t>be performed </a:t>
            </a:r>
            <a:r>
              <a:rPr lang="en-US" sz="2400" dirty="0" smtClean="0"/>
              <a:t>on </a:t>
            </a:r>
            <a:r>
              <a:rPr lang="en-US" sz="2400" b="1" dirty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char</a:t>
            </a:r>
            <a:r>
              <a:rPr lang="en-US" sz="2400" dirty="0"/>
              <a:t> </a:t>
            </a:r>
            <a:r>
              <a:rPr lang="en-US" sz="2400" dirty="0" smtClean="0"/>
              <a:t>variables. </a:t>
            </a:r>
            <a:endParaRPr lang="en-US" sz="2400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45A2A41-61AB-4D82-834F-A57B9290BEEC}" type="slidenum">
              <a:rPr lang="en-US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206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750300" cy="868362"/>
          </a:xfrm>
        </p:spPr>
        <p:txBody>
          <a:bodyPr>
            <a:normAutofit/>
          </a:bodyPr>
          <a:lstStyle/>
          <a:p>
            <a:r>
              <a:rPr lang="en-US" dirty="0" smtClean="0"/>
              <a:t>Integer and Floating-Point Data Types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95300" y="1143000"/>
            <a:ext cx="4457700" cy="6096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 smtClean="0"/>
              <a:t>Integer Types in 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CAB916F-8E89-4208-9F02-D8511B699CE9}" type="slidenum">
              <a:rPr lang="en-US" smtClean="0"/>
              <a:pPr/>
              <a:t>17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2194569"/>
              </p:ext>
            </p:extLst>
          </p:nvPr>
        </p:nvGraphicFramePr>
        <p:xfrm>
          <a:off x="412752" y="1747520"/>
          <a:ext cx="8750299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93949"/>
                <a:gridCol w="2146300"/>
                <a:gridCol w="421005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itchFamily="34" charset="0"/>
                        </a:rPr>
                        <a:t>Type</a:t>
                      </a:r>
                      <a:endParaRPr lang="en-US" dirty="0">
                        <a:latin typeface="Calibri" pitchFamily="34" charset="0"/>
                      </a:endParaRPr>
                    </a:p>
                  </a:txBody>
                  <a:tcPr marL="99060" marR="990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itchFamily="34" charset="0"/>
                        </a:rPr>
                        <a:t>Size in Memory</a:t>
                      </a:r>
                      <a:endParaRPr lang="en-US" dirty="0">
                        <a:latin typeface="Calibri" pitchFamily="34" charset="0"/>
                      </a:endParaRPr>
                    </a:p>
                  </a:txBody>
                  <a:tcPr marL="99060" marR="990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itchFamily="34" charset="0"/>
                        </a:rPr>
                        <a:t>Range</a:t>
                      </a:r>
                      <a:endParaRPr lang="en-US" dirty="0">
                        <a:latin typeface="Calibri" pitchFamily="34" charset="0"/>
                      </a:endParaRPr>
                    </a:p>
                  </a:txBody>
                  <a:tcPr marL="99060" marR="9906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Courier New" pitchFamily="49" charset="0"/>
                          <a:cs typeface="Courier New" pitchFamily="49" charset="0"/>
                        </a:rPr>
                        <a:t>short</a:t>
                      </a:r>
                      <a:endParaRPr lang="en-US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99060" marR="990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Calibri" pitchFamily="34" charset="0"/>
                          <a:cs typeface="Courier New" pitchFamily="49" charset="0"/>
                        </a:rPr>
                        <a:t>2 bytes = 16 bits</a:t>
                      </a:r>
                      <a:endParaRPr lang="en-US" b="1" dirty="0">
                        <a:latin typeface="Calibri" pitchFamily="34" charset="0"/>
                        <a:cs typeface="Courier New" pitchFamily="49" charset="0"/>
                      </a:endParaRPr>
                    </a:p>
                  </a:txBody>
                  <a:tcPr marL="99060" marR="990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Courier New" pitchFamily="49" charset="0"/>
                          <a:cs typeface="Courier New" pitchFamily="49" charset="0"/>
                        </a:rPr>
                        <a:t>-32768 to +32767</a:t>
                      </a:r>
                      <a:endParaRPr lang="en-US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99060" marR="9906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Courier New" pitchFamily="49" charset="0"/>
                          <a:cs typeface="Courier New" pitchFamily="49" charset="0"/>
                        </a:rPr>
                        <a:t>unsigned short</a:t>
                      </a:r>
                      <a:endParaRPr lang="en-US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99060" marR="990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Calibri" pitchFamily="34" charset="0"/>
                          <a:cs typeface="Courier New" pitchFamily="49" charset="0"/>
                        </a:rPr>
                        <a:t>2 bytes = 16 bits</a:t>
                      </a:r>
                      <a:endParaRPr lang="en-US" b="1" dirty="0">
                        <a:latin typeface="Calibri" pitchFamily="34" charset="0"/>
                        <a:cs typeface="Courier New" pitchFamily="49" charset="0"/>
                      </a:endParaRPr>
                    </a:p>
                  </a:txBody>
                  <a:tcPr marL="99060" marR="990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Courier New" pitchFamily="49" charset="0"/>
                          <a:cs typeface="Courier New" pitchFamily="49" charset="0"/>
                        </a:rPr>
                        <a:t>0 to 65535</a:t>
                      </a:r>
                      <a:endParaRPr lang="en-US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99060" marR="9906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>
                          <a:latin typeface="Courier New" pitchFamily="49" charset="0"/>
                          <a:cs typeface="Courier New" pitchFamily="49" charset="0"/>
                        </a:rPr>
                        <a:t>int</a:t>
                      </a:r>
                      <a:endParaRPr lang="en-US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99060" marR="990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Calibri" pitchFamily="34" charset="0"/>
                          <a:cs typeface="Courier New" pitchFamily="49" charset="0"/>
                        </a:rPr>
                        <a:t>4 bytes = 32 bits</a:t>
                      </a:r>
                      <a:endParaRPr lang="en-US" b="1" dirty="0">
                        <a:latin typeface="Calibri" pitchFamily="34" charset="0"/>
                        <a:cs typeface="Courier New" pitchFamily="49" charset="0"/>
                      </a:endParaRPr>
                    </a:p>
                  </a:txBody>
                  <a:tcPr marL="99060" marR="990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Courier New" pitchFamily="49" charset="0"/>
                          <a:cs typeface="Courier New" pitchFamily="49" charset="0"/>
                        </a:rPr>
                        <a:t>-2147483648 to +2147483647 </a:t>
                      </a:r>
                      <a:endParaRPr lang="en-US" b="1" baseline="300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99060" marR="9906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Courier New" pitchFamily="49" charset="0"/>
                          <a:cs typeface="Courier New" pitchFamily="49" charset="0"/>
                        </a:rPr>
                        <a:t>unsigned </a:t>
                      </a:r>
                      <a:r>
                        <a:rPr lang="en-US" b="1" dirty="0" err="1" smtClean="0">
                          <a:latin typeface="Courier New" pitchFamily="49" charset="0"/>
                          <a:cs typeface="Courier New" pitchFamily="49" charset="0"/>
                        </a:rPr>
                        <a:t>int</a:t>
                      </a:r>
                      <a:endParaRPr lang="en-US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99060" marR="990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Calibri" pitchFamily="34" charset="0"/>
                          <a:cs typeface="Courier New" pitchFamily="49" charset="0"/>
                        </a:rPr>
                        <a:t>4 bytes = 32 bits</a:t>
                      </a:r>
                      <a:endParaRPr lang="en-US" b="1" dirty="0">
                        <a:latin typeface="Calibri" pitchFamily="34" charset="0"/>
                        <a:cs typeface="Courier New" pitchFamily="49" charset="0"/>
                      </a:endParaRPr>
                    </a:p>
                  </a:txBody>
                  <a:tcPr marL="99060" marR="9906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latin typeface="Courier New" pitchFamily="49" charset="0"/>
                          <a:cs typeface="Courier New" pitchFamily="49" charset="0"/>
                        </a:rPr>
                        <a:t>0 to 4294967295</a:t>
                      </a:r>
                    </a:p>
                  </a:txBody>
                  <a:tcPr marL="99060" marR="9906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Courier New" pitchFamily="49" charset="0"/>
                          <a:cs typeface="Courier New" pitchFamily="49" charset="0"/>
                        </a:rPr>
                        <a:t>long</a:t>
                      </a:r>
                      <a:endParaRPr lang="en-US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99060" marR="990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Calibri" pitchFamily="34" charset="0"/>
                          <a:cs typeface="Courier New" pitchFamily="49" charset="0"/>
                        </a:rPr>
                        <a:t>4 bytes = 32 bits</a:t>
                      </a:r>
                      <a:endParaRPr lang="en-US" b="1" dirty="0">
                        <a:latin typeface="Calibri" pitchFamily="34" charset="0"/>
                        <a:cs typeface="Courier New" pitchFamily="49" charset="0"/>
                      </a:endParaRPr>
                    </a:p>
                  </a:txBody>
                  <a:tcPr marL="99060" marR="9906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latin typeface="Calibri" pitchFamily="34" charset="0"/>
                          <a:cs typeface="Courier New" pitchFamily="49" charset="0"/>
                        </a:rPr>
                        <a:t>Same as </a:t>
                      </a:r>
                      <a:r>
                        <a:rPr lang="en-US" b="1" baseline="0" dirty="0" err="1" smtClean="0">
                          <a:latin typeface="Courier New" pitchFamily="49" charset="0"/>
                          <a:cs typeface="Courier New" pitchFamily="49" charset="0"/>
                        </a:rPr>
                        <a:t>int</a:t>
                      </a:r>
                      <a:endParaRPr lang="en-US" b="1" dirty="0" smtClean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99060" marR="9906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Courier New" pitchFamily="49" charset="0"/>
                          <a:cs typeface="Courier New" pitchFamily="49" charset="0"/>
                        </a:rPr>
                        <a:t>long long</a:t>
                      </a:r>
                      <a:endParaRPr lang="en-US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99060" marR="990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Calibri" pitchFamily="34" charset="0"/>
                          <a:cs typeface="Courier New" pitchFamily="49" charset="0"/>
                        </a:rPr>
                        <a:t>8 bytes = 64 bits</a:t>
                      </a:r>
                      <a:endParaRPr lang="en-US" b="1" dirty="0">
                        <a:latin typeface="Calibri" pitchFamily="34" charset="0"/>
                        <a:cs typeface="Courier New" pitchFamily="49" charset="0"/>
                      </a:endParaRPr>
                    </a:p>
                  </a:txBody>
                  <a:tcPr marL="99060" marR="9906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latin typeface="Courier New" pitchFamily="49" charset="0"/>
                          <a:cs typeface="Courier New" pitchFamily="49" charset="0"/>
                        </a:rPr>
                        <a:t>-9×10</a:t>
                      </a:r>
                      <a:r>
                        <a:rPr lang="en-US" b="1" baseline="30000" dirty="0" smtClean="0">
                          <a:latin typeface="Courier New" pitchFamily="49" charset="0"/>
                          <a:cs typeface="Courier New" pitchFamily="49" charset="0"/>
                        </a:rPr>
                        <a:t>18</a:t>
                      </a:r>
                      <a:r>
                        <a:rPr lang="en-US" b="1" baseline="0" dirty="0" smtClean="0">
                          <a:latin typeface="Courier New" pitchFamily="49" charset="0"/>
                          <a:cs typeface="Courier New" pitchFamily="49" charset="0"/>
                        </a:rPr>
                        <a:t> to +9</a:t>
                      </a:r>
                      <a:r>
                        <a:rPr lang="en-US" b="1" dirty="0" smtClean="0">
                          <a:latin typeface="Courier New" pitchFamily="49" charset="0"/>
                          <a:cs typeface="Courier New" pitchFamily="49" charset="0"/>
                        </a:rPr>
                        <a:t>×</a:t>
                      </a:r>
                      <a:r>
                        <a:rPr lang="en-US" b="1" baseline="0" dirty="0" smtClean="0">
                          <a:latin typeface="Courier New" pitchFamily="49" charset="0"/>
                          <a:cs typeface="Courier New" pitchFamily="49" charset="0"/>
                        </a:rPr>
                        <a:t>10</a:t>
                      </a:r>
                      <a:r>
                        <a:rPr lang="en-US" b="1" baseline="30000" dirty="0" smtClean="0">
                          <a:latin typeface="Courier New" pitchFamily="49" charset="0"/>
                          <a:cs typeface="Courier New" pitchFamily="49" charset="0"/>
                        </a:rPr>
                        <a:t>18</a:t>
                      </a:r>
                    </a:p>
                  </a:txBody>
                  <a:tcPr marL="99060" marR="99060" anchor="ctr"/>
                </a:tc>
              </a:tr>
            </a:tbl>
          </a:graphicData>
        </a:graphic>
      </p:graphicFrame>
      <p:sp>
        <p:nvSpPr>
          <p:cNvPr id="6" name="Content Placeholder 2"/>
          <p:cNvSpPr txBox="1">
            <a:spLocks/>
          </p:cNvSpPr>
          <p:nvPr/>
        </p:nvSpPr>
        <p:spPr>
          <a:xfrm>
            <a:off x="495300" y="4495800"/>
            <a:ext cx="5200650" cy="5334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8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/>
              <a:t>Floating-Point Types in C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3402937"/>
              </p:ext>
            </p:extLst>
          </p:nvPr>
        </p:nvGraphicFramePr>
        <p:xfrm>
          <a:off x="412750" y="5059680"/>
          <a:ext cx="833755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3350"/>
                <a:gridCol w="2311400"/>
                <a:gridCol w="2641600"/>
                <a:gridCol w="1981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itchFamily="34" charset="0"/>
                        </a:rPr>
                        <a:t>Type</a:t>
                      </a:r>
                      <a:endParaRPr lang="en-US" dirty="0">
                        <a:latin typeface="Calibri" pitchFamily="34" charset="0"/>
                      </a:endParaRPr>
                    </a:p>
                  </a:txBody>
                  <a:tcPr marL="99060" marR="990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itchFamily="34" charset="0"/>
                        </a:rPr>
                        <a:t>Size in Memory</a:t>
                      </a:r>
                      <a:endParaRPr lang="en-US" dirty="0">
                        <a:latin typeface="Calibri" pitchFamily="34" charset="0"/>
                      </a:endParaRPr>
                    </a:p>
                  </a:txBody>
                  <a:tcPr marL="99060" marR="990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itchFamily="34" charset="0"/>
                        </a:rPr>
                        <a:t>Approximate</a:t>
                      </a:r>
                      <a:r>
                        <a:rPr lang="en-US" baseline="0" dirty="0" smtClean="0">
                          <a:latin typeface="Calibri" pitchFamily="34" charset="0"/>
                        </a:rPr>
                        <a:t> </a:t>
                      </a:r>
                      <a:r>
                        <a:rPr lang="en-US" dirty="0" smtClean="0">
                          <a:latin typeface="Calibri" pitchFamily="34" charset="0"/>
                        </a:rPr>
                        <a:t>Range</a:t>
                      </a:r>
                      <a:endParaRPr lang="en-US" dirty="0">
                        <a:latin typeface="Calibri" pitchFamily="34" charset="0"/>
                      </a:endParaRPr>
                    </a:p>
                  </a:txBody>
                  <a:tcPr marL="99060" marR="990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itchFamily="34" charset="0"/>
                        </a:rPr>
                        <a:t>Significant Digits</a:t>
                      </a:r>
                      <a:endParaRPr lang="en-US" dirty="0">
                        <a:latin typeface="Calibri" pitchFamily="34" charset="0"/>
                      </a:endParaRPr>
                    </a:p>
                  </a:txBody>
                  <a:tcPr marL="99060" marR="9906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Courier New" pitchFamily="49" charset="0"/>
                          <a:cs typeface="Courier New" pitchFamily="49" charset="0"/>
                        </a:rPr>
                        <a:t>float</a:t>
                      </a:r>
                      <a:endParaRPr lang="en-US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99060" marR="990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Calibri" pitchFamily="34" charset="0"/>
                          <a:cs typeface="Courier New" pitchFamily="49" charset="0"/>
                        </a:rPr>
                        <a:t>4 bytes = 32 bits</a:t>
                      </a:r>
                      <a:endParaRPr lang="en-US" b="1" dirty="0">
                        <a:latin typeface="Calibri" pitchFamily="34" charset="0"/>
                        <a:cs typeface="Courier New" pitchFamily="49" charset="0"/>
                      </a:endParaRPr>
                    </a:p>
                  </a:txBody>
                  <a:tcPr marL="99060" marR="990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Courier New" pitchFamily="49" charset="0"/>
                          <a:cs typeface="Courier New" pitchFamily="49" charset="0"/>
                        </a:rPr>
                        <a:t>10</a:t>
                      </a:r>
                      <a:r>
                        <a:rPr lang="en-US" b="1" baseline="30000" dirty="0" smtClean="0">
                          <a:latin typeface="Courier New" pitchFamily="49" charset="0"/>
                          <a:cs typeface="Courier New" pitchFamily="49" charset="0"/>
                        </a:rPr>
                        <a:t>-38</a:t>
                      </a:r>
                      <a:r>
                        <a:rPr lang="en-US" b="1" dirty="0" smtClean="0">
                          <a:latin typeface="Courier New" pitchFamily="49" charset="0"/>
                          <a:cs typeface="Courier New" pitchFamily="49" charset="0"/>
                        </a:rPr>
                        <a:t> to 10</a:t>
                      </a:r>
                      <a:r>
                        <a:rPr lang="en-US" b="1" baseline="30000" dirty="0" smtClean="0">
                          <a:latin typeface="Courier New" pitchFamily="49" charset="0"/>
                          <a:cs typeface="Courier New" pitchFamily="49" charset="0"/>
                        </a:rPr>
                        <a:t>+38</a:t>
                      </a:r>
                      <a:endParaRPr lang="en-US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99060" marR="990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Courier New" pitchFamily="49" charset="0"/>
                          <a:cs typeface="Courier New" pitchFamily="49" charset="0"/>
                        </a:rPr>
                        <a:t>6</a:t>
                      </a:r>
                      <a:endParaRPr lang="en-US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99060" marR="9906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Courier New" pitchFamily="49" charset="0"/>
                          <a:cs typeface="Courier New" pitchFamily="49" charset="0"/>
                        </a:rPr>
                        <a:t>double</a:t>
                      </a:r>
                      <a:endParaRPr lang="en-US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99060" marR="990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Calibri" pitchFamily="34" charset="0"/>
                          <a:cs typeface="Courier New" pitchFamily="49" charset="0"/>
                        </a:rPr>
                        <a:t>8 bytes = 64 bits</a:t>
                      </a:r>
                      <a:endParaRPr lang="en-US" b="1" dirty="0">
                        <a:latin typeface="Calibri" pitchFamily="34" charset="0"/>
                        <a:cs typeface="Courier New" pitchFamily="49" charset="0"/>
                      </a:endParaRPr>
                    </a:p>
                  </a:txBody>
                  <a:tcPr marL="99060" marR="990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Courier New" pitchFamily="49" charset="0"/>
                          <a:cs typeface="Courier New" pitchFamily="49" charset="0"/>
                        </a:rPr>
                        <a:t>10</a:t>
                      </a:r>
                      <a:r>
                        <a:rPr lang="en-US" b="1" baseline="30000" dirty="0" smtClean="0">
                          <a:latin typeface="Courier New" pitchFamily="49" charset="0"/>
                          <a:cs typeface="Courier New" pitchFamily="49" charset="0"/>
                        </a:rPr>
                        <a:t>-308</a:t>
                      </a:r>
                      <a:r>
                        <a:rPr lang="en-US" b="1" dirty="0" smtClean="0">
                          <a:latin typeface="Courier New" pitchFamily="49" charset="0"/>
                          <a:cs typeface="Courier New" pitchFamily="49" charset="0"/>
                        </a:rPr>
                        <a:t> to 10</a:t>
                      </a:r>
                      <a:r>
                        <a:rPr lang="en-US" b="1" baseline="30000" dirty="0" smtClean="0">
                          <a:latin typeface="Courier New" pitchFamily="49" charset="0"/>
                          <a:cs typeface="Courier New" pitchFamily="49" charset="0"/>
                        </a:rPr>
                        <a:t>+308</a:t>
                      </a:r>
                      <a:endParaRPr lang="en-US" b="1" baseline="300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99060" marR="990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Courier New" pitchFamily="49" charset="0"/>
                          <a:cs typeface="Courier New" pitchFamily="49" charset="0"/>
                        </a:rPr>
                        <a:t>15</a:t>
                      </a:r>
                      <a:endParaRPr lang="en-US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99060" marR="9906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70973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089900" cy="868362"/>
          </a:xfrm>
        </p:spPr>
        <p:txBody>
          <a:bodyPr/>
          <a:lstStyle/>
          <a:p>
            <a:r>
              <a:rPr lang="en-US" dirty="0" smtClean="0"/>
              <a:t>Characters and ASCII Code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95300" y="1143000"/>
            <a:ext cx="4457700" cy="6096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 smtClean="0"/>
              <a:t>Character Type in 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CAB916F-8E89-4208-9F02-D8511B699CE9}" type="slidenum">
              <a:rPr lang="en-US" smtClean="0"/>
              <a:pPr/>
              <a:t>18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1640882"/>
              </p:ext>
            </p:extLst>
          </p:nvPr>
        </p:nvGraphicFramePr>
        <p:xfrm>
          <a:off x="412752" y="1747520"/>
          <a:ext cx="8750299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93949"/>
                <a:gridCol w="2146300"/>
                <a:gridCol w="421005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itchFamily="34" charset="0"/>
                        </a:rPr>
                        <a:t>Type</a:t>
                      </a:r>
                      <a:endParaRPr lang="en-US" dirty="0">
                        <a:latin typeface="Calibri" pitchFamily="34" charset="0"/>
                      </a:endParaRPr>
                    </a:p>
                  </a:txBody>
                  <a:tcPr marL="99060" marR="990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itchFamily="34" charset="0"/>
                        </a:rPr>
                        <a:t>Size in Memory</a:t>
                      </a:r>
                      <a:endParaRPr lang="en-US" dirty="0">
                        <a:latin typeface="Calibri" pitchFamily="34" charset="0"/>
                      </a:endParaRPr>
                    </a:p>
                  </a:txBody>
                  <a:tcPr marL="99060" marR="990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itchFamily="34" charset="0"/>
                        </a:rPr>
                        <a:t>ASCII Codes</a:t>
                      </a:r>
                      <a:endParaRPr lang="en-US" dirty="0">
                        <a:latin typeface="Calibri" pitchFamily="34" charset="0"/>
                      </a:endParaRPr>
                    </a:p>
                  </a:txBody>
                  <a:tcPr marL="99060" marR="9906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Courier New" pitchFamily="49" charset="0"/>
                          <a:cs typeface="Courier New" pitchFamily="49" charset="0"/>
                        </a:rPr>
                        <a:t>char</a:t>
                      </a:r>
                      <a:endParaRPr lang="en-US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99060" marR="990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Calibri" pitchFamily="34" charset="0"/>
                          <a:cs typeface="Courier New" pitchFamily="49" charset="0"/>
                        </a:rPr>
                        <a:t>1 byte = 8 bits</a:t>
                      </a:r>
                      <a:endParaRPr lang="en-US" b="1" dirty="0">
                        <a:latin typeface="Calibri" pitchFamily="34" charset="0"/>
                        <a:cs typeface="Courier New" pitchFamily="49" charset="0"/>
                      </a:endParaRPr>
                    </a:p>
                  </a:txBody>
                  <a:tcPr marL="99060" marR="990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Courier New" pitchFamily="49" charset="0"/>
                          <a:cs typeface="Courier New" pitchFamily="49" charset="0"/>
                        </a:rPr>
                        <a:t>0 to 255</a:t>
                      </a:r>
                      <a:endParaRPr lang="en-US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99060" marR="99060" anchor="ctr"/>
                </a:tc>
              </a:tr>
            </a:tbl>
          </a:graphicData>
        </a:graphic>
      </p:graphicFrame>
      <p:sp>
        <p:nvSpPr>
          <p:cNvPr id="6" name="Content Placeholder 2"/>
          <p:cNvSpPr txBox="1">
            <a:spLocks/>
          </p:cNvSpPr>
          <p:nvPr/>
        </p:nvSpPr>
        <p:spPr>
          <a:xfrm>
            <a:off x="495300" y="2590800"/>
            <a:ext cx="6273800" cy="5334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8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/>
              <a:t>ASCII Codes and Special Characters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7334666"/>
              </p:ext>
            </p:extLst>
          </p:nvPr>
        </p:nvGraphicFramePr>
        <p:xfrm>
          <a:off x="412750" y="3200400"/>
          <a:ext cx="2847596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3798"/>
                <a:gridCol w="142379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itchFamily="34" charset="0"/>
                        </a:rPr>
                        <a:t>Character</a:t>
                      </a:r>
                      <a:endParaRPr lang="en-US" dirty="0">
                        <a:latin typeface="Calibri" pitchFamily="34" charset="0"/>
                      </a:endParaRPr>
                    </a:p>
                  </a:txBody>
                  <a:tcPr marL="99060" marR="990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itchFamily="34" charset="0"/>
                        </a:rPr>
                        <a:t>ASCII Code</a:t>
                      </a:r>
                      <a:endParaRPr lang="en-US" dirty="0">
                        <a:latin typeface="Calibri" pitchFamily="34" charset="0"/>
                      </a:endParaRPr>
                    </a:p>
                  </a:txBody>
                  <a:tcPr marL="99060" marR="9906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Courier New" pitchFamily="49" charset="0"/>
                          <a:cs typeface="Courier New" pitchFamily="49" charset="0"/>
                        </a:rPr>
                        <a:t>'0'</a:t>
                      </a:r>
                      <a:endParaRPr lang="en-US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99060" marR="990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Courier New" pitchFamily="49" charset="0"/>
                          <a:cs typeface="Courier New" pitchFamily="49" charset="0"/>
                        </a:rPr>
                        <a:t>48</a:t>
                      </a:r>
                      <a:endParaRPr lang="en-US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99060" marR="9906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Courier New" pitchFamily="49" charset="0"/>
                          <a:cs typeface="Courier New" pitchFamily="49" charset="0"/>
                        </a:rPr>
                        <a:t>'9'</a:t>
                      </a:r>
                      <a:endParaRPr lang="en-US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99060" marR="990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Calibri" pitchFamily="34" charset="0"/>
                          <a:cs typeface="Courier New" pitchFamily="49" charset="0"/>
                        </a:rPr>
                        <a:t>57</a:t>
                      </a:r>
                      <a:endParaRPr lang="en-US" b="1" dirty="0">
                        <a:latin typeface="Calibri" pitchFamily="34" charset="0"/>
                        <a:cs typeface="Courier New" pitchFamily="49" charset="0"/>
                      </a:endParaRPr>
                    </a:p>
                  </a:txBody>
                  <a:tcPr marL="99060" marR="9906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Courier New" pitchFamily="49" charset="0"/>
                          <a:cs typeface="Courier New" pitchFamily="49" charset="0"/>
                        </a:rPr>
                        <a:t>'A'</a:t>
                      </a:r>
                      <a:endParaRPr lang="en-US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99060" marR="990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Calibri" pitchFamily="34" charset="0"/>
                          <a:cs typeface="Courier New" pitchFamily="49" charset="0"/>
                        </a:rPr>
                        <a:t>65</a:t>
                      </a:r>
                      <a:endParaRPr lang="en-US" b="1" dirty="0">
                        <a:latin typeface="Calibri" pitchFamily="34" charset="0"/>
                        <a:cs typeface="Courier New" pitchFamily="49" charset="0"/>
                      </a:endParaRPr>
                    </a:p>
                  </a:txBody>
                  <a:tcPr marL="99060" marR="9906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Courier New" pitchFamily="49" charset="0"/>
                          <a:cs typeface="Courier New" pitchFamily="49" charset="0"/>
                        </a:rPr>
                        <a:t>'B'</a:t>
                      </a:r>
                      <a:endParaRPr lang="en-US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99060" marR="990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Calibri" pitchFamily="34" charset="0"/>
                          <a:cs typeface="Courier New" pitchFamily="49" charset="0"/>
                        </a:rPr>
                        <a:t>66</a:t>
                      </a:r>
                      <a:endParaRPr lang="en-US" b="1" dirty="0">
                        <a:latin typeface="Calibri" pitchFamily="34" charset="0"/>
                        <a:cs typeface="Courier New" pitchFamily="49" charset="0"/>
                      </a:endParaRPr>
                    </a:p>
                  </a:txBody>
                  <a:tcPr marL="99060" marR="9906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Courier New" pitchFamily="49" charset="0"/>
                          <a:cs typeface="Courier New" pitchFamily="49" charset="0"/>
                        </a:rPr>
                        <a:t>'Z'</a:t>
                      </a:r>
                      <a:endParaRPr lang="en-US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99060" marR="990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Calibri" pitchFamily="34" charset="0"/>
                          <a:cs typeface="Courier New" pitchFamily="49" charset="0"/>
                        </a:rPr>
                        <a:t>90</a:t>
                      </a:r>
                      <a:endParaRPr lang="en-US" b="1" dirty="0">
                        <a:latin typeface="Calibri" pitchFamily="34" charset="0"/>
                        <a:cs typeface="Courier New" pitchFamily="49" charset="0"/>
                      </a:endParaRPr>
                    </a:p>
                  </a:txBody>
                  <a:tcPr marL="99060" marR="9906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Courier New" pitchFamily="49" charset="0"/>
                          <a:cs typeface="Courier New" pitchFamily="49" charset="0"/>
                        </a:rPr>
                        <a:t>'a'</a:t>
                      </a:r>
                      <a:endParaRPr lang="en-US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99060" marR="990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Calibri" pitchFamily="34" charset="0"/>
                          <a:cs typeface="Courier New" pitchFamily="49" charset="0"/>
                        </a:rPr>
                        <a:t>97</a:t>
                      </a:r>
                      <a:endParaRPr lang="en-US" b="1" dirty="0">
                        <a:latin typeface="Calibri" pitchFamily="34" charset="0"/>
                        <a:cs typeface="Courier New" pitchFamily="49" charset="0"/>
                      </a:endParaRPr>
                    </a:p>
                  </a:txBody>
                  <a:tcPr marL="99060" marR="9906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Courier New" pitchFamily="49" charset="0"/>
                          <a:cs typeface="Courier New" pitchFamily="49" charset="0"/>
                        </a:rPr>
                        <a:t>'b'</a:t>
                      </a:r>
                      <a:endParaRPr lang="en-US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99060" marR="990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Calibri" pitchFamily="34" charset="0"/>
                          <a:cs typeface="Courier New" pitchFamily="49" charset="0"/>
                        </a:rPr>
                        <a:t>98</a:t>
                      </a:r>
                      <a:endParaRPr lang="en-US" b="1" dirty="0">
                        <a:latin typeface="Calibri" pitchFamily="34" charset="0"/>
                        <a:cs typeface="Courier New" pitchFamily="49" charset="0"/>
                      </a:endParaRPr>
                    </a:p>
                  </a:txBody>
                  <a:tcPr marL="99060" marR="9906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Courier New" pitchFamily="49" charset="0"/>
                          <a:cs typeface="Courier New" pitchFamily="49" charset="0"/>
                        </a:rPr>
                        <a:t>'z'</a:t>
                      </a:r>
                      <a:endParaRPr lang="en-US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99060" marR="990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Calibri" pitchFamily="34" charset="0"/>
                          <a:cs typeface="Courier New" pitchFamily="49" charset="0"/>
                        </a:rPr>
                        <a:t>122</a:t>
                      </a:r>
                      <a:endParaRPr lang="en-US" b="1" dirty="0">
                        <a:latin typeface="Calibri" pitchFamily="34" charset="0"/>
                        <a:cs typeface="Courier New" pitchFamily="49" charset="0"/>
                      </a:endParaRPr>
                    </a:p>
                  </a:txBody>
                  <a:tcPr marL="99060" marR="99060" anchor="ctr"/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3319972"/>
              </p:ext>
            </p:extLst>
          </p:nvPr>
        </p:nvGraphicFramePr>
        <p:xfrm>
          <a:off x="3649399" y="3215640"/>
          <a:ext cx="4688152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63247"/>
                <a:gridCol w="242490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itchFamily="34" charset="0"/>
                        </a:rPr>
                        <a:t>Special Characters</a:t>
                      </a:r>
                      <a:endParaRPr lang="en-US" dirty="0">
                        <a:latin typeface="Calibri" pitchFamily="34" charset="0"/>
                      </a:endParaRPr>
                    </a:p>
                  </a:txBody>
                  <a:tcPr marL="99060" marR="9906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Calibri" pitchFamily="34" charset="0"/>
                        </a:rPr>
                        <a:t>Meaning</a:t>
                      </a:r>
                    </a:p>
                  </a:txBody>
                  <a:tcPr marL="99060" marR="9906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Courier New" pitchFamily="49" charset="0"/>
                          <a:cs typeface="Courier New" pitchFamily="49" charset="0"/>
                        </a:rPr>
                        <a:t>' '</a:t>
                      </a:r>
                      <a:endParaRPr lang="en-US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99060" marR="990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Calibri" pitchFamily="34" charset="0"/>
                          <a:cs typeface="Courier New" pitchFamily="49" charset="0"/>
                        </a:rPr>
                        <a:t>Space Character</a:t>
                      </a:r>
                      <a:endParaRPr lang="en-US" b="1" dirty="0">
                        <a:latin typeface="Calibri" pitchFamily="34" charset="0"/>
                        <a:cs typeface="Courier New" pitchFamily="49" charset="0"/>
                      </a:endParaRPr>
                    </a:p>
                  </a:txBody>
                  <a:tcPr marL="99060" marR="9906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Courier New" pitchFamily="49" charset="0"/>
                          <a:cs typeface="Courier New" pitchFamily="49" charset="0"/>
                        </a:rPr>
                        <a:t>'*'</a:t>
                      </a:r>
                      <a:endParaRPr lang="en-US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99060" marR="990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Calibri" pitchFamily="34" charset="0"/>
                          <a:cs typeface="Courier New" pitchFamily="49" charset="0"/>
                        </a:rPr>
                        <a:t>Star Character</a:t>
                      </a:r>
                      <a:endParaRPr lang="en-US" b="1" dirty="0">
                        <a:latin typeface="Calibri" pitchFamily="34" charset="0"/>
                        <a:cs typeface="Courier New" pitchFamily="49" charset="0"/>
                      </a:endParaRPr>
                    </a:p>
                  </a:txBody>
                  <a:tcPr marL="99060" marR="9906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Courier New" pitchFamily="49" charset="0"/>
                          <a:cs typeface="Courier New" pitchFamily="49" charset="0"/>
                        </a:rPr>
                        <a:t>'\n'</a:t>
                      </a:r>
                      <a:endParaRPr lang="en-US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99060" marR="990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Calibri" pitchFamily="34" charset="0"/>
                          <a:cs typeface="Courier New" pitchFamily="49" charset="0"/>
                        </a:rPr>
                        <a:t>Newline</a:t>
                      </a:r>
                      <a:endParaRPr lang="en-US" b="1" dirty="0">
                        <a:latin typeface="Calibri" pitchFamily="34" charset="0"/>
                        <a:cs typeface="Courier New" pitchFamily="49" charset="0"/>
                      </a:endParaRPr>
                    </a:p>
                  </a:txBody>
                  <a:tcPr marL="99060" marR="9906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Courier New" pitchFamily="49" charset="0"/>
                          <a:cs typeface="Courier New" pitchFamily="49" charset="0"/>
                        </a:rPr>
                        <a:t>'\t'</a:t>
                      </a:r>
                      <a:endParaRPr lang="en-US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99060" marR="990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Calibri" pitchFamily="34" charset="0"/>
                          <a:cs typeface="Courier New" pitchFamily="49" charset="0"/>
                        </a:rPr>
                        <a:t>Horizontal Tab</a:t>
                      </a:r>
                      <a:endParaRPr lang="en-US" b="1" dirty="0">
                        <a:latin typeface="Calibri" pitchFamily="34" charset="0"/>
                        <a:cs typeface="Courier New" pitchFamily="49" charset="0"/>
                      </a:endParaRPr>
                    </a:p>
                  </a:txBody>
                  <a:tcPr marL="99060" marR="9906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Courier New" pitchFamily="49" charset="0"/>
                          <a:cs typeface="Courier New" pitchFamily="49" charset="0"/>
                        </a:rPr>
                        <a:t>'\''</a:t>
                      </a:r>
                      <a:endParaRPr lang="en-US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99060" marR="990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Calibri" pitchFamily="34" charset="0"/>
                          <a:cs typeface="Courier New" pitchFamily="49" charset="0"/>
                        </a:rPr>
                        <a:t>Single</a:t>
                      </a:r>
                      <a:r>
                        <a:rPr lang="en-US" b="1" baseline="0" dirty="0" smtClean="0">
                          <a:latin typeface="Calibri" pitchFamily="34" charset="0"/>
                          <a:cs typeface="Courier New" pitchFamily="49" charset="0"/>
                        </a:rPr>
                        <a:t> Quote</a:t>
                      </a:r>
                      <a:endParaRPr lang="en-US" b="1" dirty="0">
                        <a:latin typeface="Calibri" pitchFamily="34" charset="0"/>
                        <a:cs typeface="Courier New" pitchFamily="49" charset="0"/>
                      </a:endParaRPr>
                    </a:p>
                  </a:txBody>
                  <a:tcPr marL="99060" marR="9906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Courier New" pitchFamily="49" charset="0"/>
                          <a:cs typeface="Courier New" pitchFamily="49" charset="0"/>
                        </a:rPr>
                        <a:t>'\"'</a:t>
                      </a:r>
                      <a:endParaRPr lang="en-US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99060" marR="990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Calibri" pitchFamily="34" charset="0"/>
                          <a:cs typeface="Courier New" pitchFamily="49" charset="0"/>
                        </a:rPr>
                        <a:t>Double Quote</a:t>
                      </a:r>
                      <a:endParaRPr lang="en-US" b="1" dirty="0">
                        <a:latin typeface="Calibri" pitchFamily="34" charset="0"/>
                        <a:cs typeface="Courier New" pitchFamily="49" charset="0"/>
                      </a:endParaRPr>
                    </a:p>
                  </a:txBody>
                  <a:tcPr marL="99060" marR="9906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Courier New" pitchFamily="49" charset="0"/>
                          <a:cs typeface="Courier New" pitchFamily="49" charset="0"/>
                        </a:rPr>
                        <a:t>'\\'</a:t>
                      </a:r>
                      <a:endParaRPr lang="en-US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99060" marR="990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Calibri" pitchFamily="34" charset="0"/>
                          <a:cs typeface="Courier New" pitchFamily="49" charset="0"/>
                        </a:rPr>
                        <a:t>Backslash</a:t>
                      </a:r>
                      <a:endParaRPr lang="en-US" b="1" dirty="0">
                        <a:latin typeface="Calibri" pitchFamily="34" charset="0"/>
                        <a:cs typeface="Courier New" pitchFamily="49" charset="0"/>
                      </a:endParaRPr>
                    </a:p>
                  </a:txBody>
                  <a:tcPr marL="99060" marR="9906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Courier New" pitchFamily="49" charset="0"/>
                          <a:cs typeface="Courier New" pitchFamily="49" charset="0"/>
                        </a:rPr>
                        <a:t>'\0'</a:t>
                      </a:r>
                      <a:endParaRPr lang="en-US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99060" marR="990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Calibri" pitchFamily="34" charset="0"/>
                        </a:rPr>
                        <a:t>NULL</a:t>
                      </a:r>
                      <a:r>
                        <a:rPr lang="en-US" b="1" baseline="0" dirty="0" smtClean="0">
                          <a:latin typeface="Calibri" pitchFamily="34" charset="0"/>
                        </a:rPr>
                        <a:t> Character</a:t>
                      </a:r>
                      <a:endParaRPr lang="en-US" b="1" dirty="0">
                        <a:latin typeface="Calibri" pitchFamily="34" charset="0"/>
                      </a:endParaRPr>
                    </a:p>
                  </a:txBody>
                  <a:tcPr marL="99060" marR="9906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95821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495300" y="152400"/>
            <a:ext cx="8089900" cy="944562"/>
          </a:xfrm>
        </p:spPr>
        <p:txBody>
          <a:bodyPr/>
          <a:lstStyle/>
          <a:p>
            <a:r>
              <a:rPr lang="en-US" dirty="0" smtClean="0"/>
              <a:t>Variable </a:t>
            </a:r>
            <a:r>
              <a:rPr lang="en-US" dirty="0"/>
              <a:t>Declarations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47650" y="1219200"/>
            <a:ext cx="9080500" cy="5562600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  <a:spcBef>
                <a:spcPts val="1000"/>
              </a:spcBef>
            </a:pPr>
            <a:r>
              <a:rPr lang="en-US" sz="2800" b="1" dirty="0" smtClean="0">
                <a:solidFill>
                  <a:srgbClr val="FF0000"/>
                </a:solidFill>
              </a:rPr>
              <a:t>Variables:</a:t>
            </a:r>
            <a:r>
              <a:rPr lang="en-US" sz="2800" dirty="0" smtClean="0"/>
              <a:t> </a:t>
            </a:r>
            <a:r>
              <a:rPr lang="en-US" sz="2800" dirty="0"/>
              <a:t>The memory </a:t>
            </a:r>
            <a:r>
              <a:rPr lang="en-US" sz="2800" dirty="0" smtClean="0"/>
              <a:t>cells </a:t>
            </a:r>
            <a:r>
              <a:rPr lang="en-US" sz="2800" dirty="0"/>
              <a:t>used for storing a program’s </a:t>
            </a:r>
            <a:r>
              <a:rPr lang="en-US" sz="2800" dirty="0" smtClean="0"/>
              <a:t>input data </a:t>
            </a:r>
            <a:r>
              <a:rPr lang="en-US" sz="2800" dirty="0"/>
              <a:t>and its computational results </a:t>
            </a:r>
          </a:p>
          <a:p>
            <a:pPr lvl="1">
              <a:lnSpc>
                <a:spcPct val="110000"/>
              </a:lnSpc>
              <a:spcBef>
                <a:spcPts val="1000"/>
              </a:spcBef>
            </a:pPr>
            <a:r>
              <a:rPr lang="en-US" sz="2400" dirty="0" smtClean="0"/>
              <a:t>The Value of a Variable can change at runtime</a:t>
            </a:r>
            <a:endParaRPr lang="en-US" sz="2400" dirty="0"/>
          </a:p>
          <a:p>
            <a:pPr>
              <a:lnSpc>
                <a:spcPct val="110000"/>
              </a:lnSpc>
              <a:spcBef>
                <a:spcPts val="1000"/>
              </a:spcBef>
            </a:pPr>
            <a:r>
              <a:rPr lang="en-US" sz="2800" b="1" dirty="0" smtClean="0">
                <a:solidFill>
                  <a:srgbClr val="FF0000"/>
                </a:solidFill>
              </a:rPr>
              <a:t>Variable declarations</a:t>
            </a:r>
            <a:r>
              <a:rPr lang="en-US" dirty="0" smtClean="0">
                <a:solidFill>
                  <a:srgbClr val="FF0000"/>
                </a:solidFill>
              </a:rPr>
              <a:t>: </a:t>
            </a:r>
            <a:r>
              <a:rPr lang="en-US" sz="2800" dirty="0" smtClean="0"/>
              <a:t>Statements </a:t>
            </a:r>
            <a:r>
              <a:rPr lang="en-US" sz="2800" dirty="0"/>
              <a:t>that </a:t>
            </a:r>
            <a:r>
              <a:rPr lang="en-US" sz="2800" dirty="0" smtClean="0"/>
              <a:t>communicate </a:t>
            </a:r>
            <a:r>
              <a:rPr lang="en-US" sz="2800" dirty="0"/>
              <a:t>to the compiler the names of variables in the program and the </a:t>
            </a:r>
            <a:r>
              <a:rPr lang="en-US" sz="2800" dirty="0" smtClean="0"/>
              <a:t>type of data they </a:t>
            </a:r>
            <a:r>
              <a:rPr lang="en-US" sz="2800" dirty="0"/>
              <a:t>can store.</a:t>
            </a:r>
          </a:p>
          <a:p>
            <a:pPr lvl="1">
              <a:lnSpc>
                <a:spcPct val="110000"/>
              </a:lnSpc>
              <a:spcBef>
                <a:spcPts val="1000"/>
              </a:spcBef>
            </a:pPr>
            <a:r>
              <a:rPr lang="en-US" sz="2400" dirty="0" smtClean="0"/>
              <a:t>Examples:</a:t>
            </a:r>
          </a:p>
          <a:p>
            <a:pPr marL="365760" lvl="1" indent="0">
              <a:lnSpc>
                <a:spcPct val="110000"/>
              </a:lnSpc>
              <a:spcBef>
                <a:spcPts val="1000"/>
              </a:spcBef>
              <a:buNone/>
            </a:pPr>
            <a:r>
              <a:rPr lang="en-US" b="1" dirty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2400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double miles, </a:t>
            </a:r>
            <a:r>
              <a:rPr lang="en-US" sz="2400" b="1" dirty="0" err="1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kms</a:t>
            </a:r>
            <a:r>
              <a:rPr lang="en-US" sz="2400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;</a:t>
            </a:r>
          </a:p>
          <a:p>
            <a:pPr marL="365760" lvl="1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b="1" dirty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	</a:t>
            </a:r>
            <a:r>
              <a:rPr lang="en-US" b="1" dirty="0" err="1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    count;</a:t>
            </a:r>
          </a:p>
          <a:p>
            <a:pPr marL="365760" lvl="1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400" b="1" dirty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2400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char   answer;</a:t>
            </a:r>
            <a:endParaRPr lang="en-US" sz="2400" b="1" dirty="0">
              <a:solidFill>
                <a:srgbClr val="002060"/>
              </a:solidFill>
              <a:latin typeface="Courier New" pitchFamily="49" charset="0"/>
              <a:cs typeface="Courier New" pitchFamily="49" charset="0"/>
            </a:endParaRPr>
          </a:p>
          <a:p>
            <a:pPr lvl="1">
              <a:lnSpc>
                <a:spcPct val="110000"/>
              </a:lnSpc>
              <a:spcBef>
                <a:spcPts val="1000"/>
              </a:spcBef>
            </a:pPr>
            <a:r>
              <a:rPr lang="en-US" sz="2400" dirty="0" smtClean="0"/>
              <a:t>C </a:t>
            </a:r>
            <a:r>
              <a:rPr lang="en-US" sz="2400" dirty="0"/>
              <a:t>requires </a:t>
            </a:r>
            <a:r>
              <a:rPr lang="en-US" sz="2400" dirty="0" smtClean="0"/>
              <a:t>that you declare </a:t>
            </a:r>
            <a:r>
              <a:rPr lang="en-US" sz="2400" dirty="0"/>
              <a:t>every variable </a:t>
            </a:r>
            <a:r>
              <a:rPr lang="en-US" sz="2400" dirty="0" smtClean="0"/>
              <a:t>in </a:t>
            </a:r>
            <a:r>
              <a:rPr lang="en-US" sz="2400" dirty="0"/>
              <a:t>the program.</a:t>
            </a: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57E0520-6E41-4748-86A1-898AC2CA2943}" type="slidenum">
              <a:rPr lang="en-US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975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95300" y="274638"/>
            <a:ext cx="8915400" cy="715962"/>
          </a:xfrm>
        </p:spPr>
        <p:txBody>
          <a:bodyPr/>
          <a:lstStyle/>
          <a:p>
            <a:r>
              <a:rPr lang="en-US" dirty="0" smtClean="0">
                <a:cs typeface="Times New Roman" pitchFamily="18" charset="0"/>
              </a:rPr>
              <a:t>Outline</a:t>
            </a:r>
            <a:endParaRPr lang="en-US" dirty="0">
              <a:cs typeface="Times New Roman" pitchFamily="18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95300" y="1143000"/>
            <a:ext cx="8255000" cy="5410200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 sz="2800" b="1" dirty="0" smtClean="0">
                <a:solidFill>
                  <a:srgbClr val="FF0000"/>
                </a:solidFill>
              </a:rPr>
              <a:t>History of C</a:t>
            </a:r>
          </a:p>
          <a:p>
            <a:pPr>
              <a:lnSpc>
                <a:spcPct val="150000"/>
              </a:lnSpc>
            </a:pPr>
            <a:r>
              <a:rPr lang="en-US" sz="2800" b="1" dirty="0" smtClean="0">
                <a:solidFill>
                  <a:srgbClr val="FF0000"/>
                </a:solidFill>
              </a:rPr>
              <a:t>C </a:t>
            </a:r>
            <a:r>
              <a:rPr lang="en-US" sz="2800" b="1" dirty="0">
                <a:solidFill>
                  <a:srgbClr val="FF0000"/>
                </a:solidFill>
              </a:rPr>
              <a:t>Language Elements</a:t>
            </a:r>
          </a:p>
          <a:p>
            <a:pPr>
              <a:lnSpc>
                <a:spcPct val="150000"/>
              </a:lnSpc>
            </a:pPr>
            <a:r>
              <a:rPr lang="en-US" sz="2700" dirty="0" smtClean="0">
                <a:cs typeface="Times New Roman" pitchFamily="18" charset="0"/>
              </a:rPr>
              <a:t>Data Types and Variable Declarations</a:t>
            </a:r>
          </a:p>
          <a:p>
            <a:pPr>
              <a:lnSpc>
                <a:spcPct val="150000"/>
              </a:lnSpc>
            </a:pPr>
            <a:r>
              <a:rPr lang="en-US" sz="2700" dirty="0">
                <a:cs typeface="Times New Roman" pitchFamily="18" charset="0"/>
              </a:rPr>
              <a:t>Executable </a:t>
            </a:r>
            <a:r>
              <a:rPr lang="en-US" sz="2700" dirty="0" smtClean="0">
                <a:cs typeface="Times New Roman" pitchFamily="18" charset="0"/>
              </a:rPr>
              <a:t>Statements</a:t>
            </a:r>
          </a:p>
          <a:p>
            <a:pPr>
              <a:lnSpc>
                <a:spcPct val="150000"/>
              </a:lnSpc>
            </a:pPr>
            <a:r>
              <a:rPr lang="en-US" sz="2700" dirty="0">
                <a:cs typeface="Times New Roman" pitchFamily="18" charset="0"/>
              </a:rPr>
              <a:t>Input and Output </a:t>
            </a:r>
            <a:r>
              <a:rPr lang="en-US" sz="2700" dirty="0" smtClean="0">
                <a:cs typeface="Times New Roman" pitchFamily="18" charset="0"/>
              </a:rPr>
              <a:t>Functions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General form of a C </a:t>
            </a:r>
            <a:r>
              <a:rPr lang="en-US" sz="2800" dirty="0" smtClean="0"/>
              <a:t>program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Arithmetic </a:t>
            </a:r>
            <a:r>
              <a:rPr lang="en-US" sz="2800" dirty="0" smtClean="0"/>
              <a:t>Expressions</a:t>
            </a:r>
          </a:p>
          <a:p>
            <a:pPr>
              <a:lnSpc>
                <a:spcPct val="150000"/>
              </a:lnSpc>
            </a:pPr>
            <a:r>
              <a:rPr lang="en-US" sz="2700" dirty="0">
                <a:cs typeface="Times New Roman" pitchFamily="18" charset="0"/>
              </a:rPr>
              <a:t>Formatting Numbers in Program </a:t>
            </a:r>
            <a:r>
              <a:rPr lang="en-US" sz="2700" dirty="0" smtClean="0">
                <a:cs typeface="Times New Roman" pitchFamily="18" charset="0"/>
              </a:rPr>
              <a:t>Output</a:t>
            </a:r>
            <a:endParaRPr lang="en-US" sz="2700" dirty="0">
              <a:cs typeface="Times New Roman" pitchFamily="18" charset="0"/>
            </a:endParaRPr>
          </a:p>
          <a:p>
            <a:pPr lvl="1">
              <a:lnSpc>
                <a:spcPct val="80000"/>
              </a:lnSpc>
            </a:pPr>
            <a:endParaRPr lang="en-US" sz="2400" dirty="0"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endParaRPr lang="en-US" sz="2400" dirty="0">
              <a:solidFill>
                <a:srgbClr val="EAEAEA"/>
              </a:solidFill>
              <a:cs typeface="Times New Roman" pitchFamily="18" charset="0"/>
            </a:endParaRP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767156E-AABD-42DC-A8D9-197242A795EF}" type="slidenum">
              <a:rPr lang="en-US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495300" y="274638"/>
            <a:ext cx="8089900" cy="944562"/>
          </a:xfrm>
        </p:spPr>
        <p:txBody>
          <a:bodyPr/>
          <a:lstStyle/>
          <a:p>
            <a:r>
              <a:rPr lang="en-US" dirty="0"/>
              <a:t>Executable Statements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95300" y="1371601"/>
            <a:ext cx="8832850" cy="5029199"/>
          </a:xfrm>
        </p:spPr>
        <p:txBody>
          <a:bodyPr/>
          <a:lstStyle/>
          <a:p>
            <a:pPr>
              <a:lnSpc>
                <a:spcPct val="110000"/>
              </a:lnSpc>
              <a:spcBef>
                <a:spcPts val="1000"/>
              </a:spcBef>
            </a:pPr>
            <a:r>
              <a:rPr lang="en-US" sz="2800" dirty="0">
                <a:solidFill>
                  <a:srgbClr val="FF0000"/>
                </a:solidFill>
              </a:rPr>
              <a:t>Executable Statements</a:t>
            </a:r>
            <a:r>
              <a:rPr lang="en-US" sz="2800" dirty="0"/>
              <a:t>: C statements used to write or code the algorithm. C compiler translates the executable statements to machine code</a:t>
            </a:r>
            <a:r>
              <a:rPr lang="en-US" sz="2800" dirty="0" smtClean="0"/>
              <a:t>.</a:t>
            </a:r>
          </a:p>
          <a:p>
            <a:pPr>
              <a:lnSpc>
                <a:spcPct val="110000"/>
              </a:lnSpc>
              <a:spcBef>
                <a:spcPts val="1000"/>
              </a:spcBef>
            </a:pPr>
            <a:r>
              <a:rPr lang="en-US" dirty="0" smtClean="0"/>
              <a:t>Examples of executable Statements:</a:t>
            </a:r>
            <a:endParaRPr lang="en-US" sz="2800" dirty="0"/>
          </a:p>
          <a:p>
            <a:pPr lvl="1">
              <a:lnSpc>
                <a:spcPct val="110000"/>
              </a:lnSpc>
              <a:spcBef>
                <a:spcPts val="1000"/>
              </a:spcBef>
            </a:pPr>
            <a:r>
              <a:rPr lang="en-US" dirty="0"/>
              <a:t>Assignment </a:t>
            </a:r>
            <a:r>
              <a:rPr lang="en-US" dirty="0" smtClean="0"/>
              <a:t>Statements</a:t>
            </a:r>
            <a:endParaRPr lang="en-US" dirty="0"/>
          </a:p>
          <a:p>
            <a:pPr lvl="1">
              <a:lnSpc>
                <a:spcPct val="110000"/>
              </a:lnSpc>
              <a:spcBef>
                <a:spcPts val="1000"/>
              </a:spcBef>
            </a:pPr>
            <a:r>
              <a:rPr lang="en-US" dirty="0" smtClean="0"/>
              <a:t>Function Calls, such as calling </a:t>
            </a:r>
            <a:r>
              <a:rPr lang="en-US" b="1" dirty="0" err="1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printf</a:t>
            </a:r>
            <a:r>
              <a:rPr lang="en-US" dirty="0" smtClean="0"/>
              <a:t> and </a:t>
            </a:r>
            <a:r>
              <a:rPr lang="en-US" b="1" dirty="0" err="1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scanf</a:t>
            </a:r>
            <a:endParaRPr lang="en-US" dirty="0"/>
          </a:p>
          <a:p>
            <a:pPr lvl="1">
              <a:lnSpc>
                <a:spcPct val="110000"/>
              </a:lnSpc>
              <a:spcBef>
                <a:spcPts val="1000"/>
              </a:spcBef>
            </a:pPr>
            <a:r>
              <a:rPr lang="en-US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return</a:t>
            </a:r>
            <a:r>
              <a:rPr lang="en-US" dirty="0" smtClean="0"/>
              <a:t> statement</a:t>
            </a:r>
          </a:p>
          <a:p>
            <a:pPr lvl="1">
              <a:lnSpc>
                <a:spcPct val="110000"/>
              </a:lnSpc>
              <a:spcBef>
                <a:spcPts val="1000"/>
              </a:spcBef>
            </a:pPr>
            <a:r>
              <a:rPr lang="en-US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if</a:t>
            </a:r>
            <a:r>
              <a:rPr lang="en-US" dirty="0" smtClean="0"/>
              <a:t> and </a:t>
            </a:r>
            <a:r>
              <a:rPr lang="en-US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switch</a:t>
            </a:r>
            <a:r>
              <a:rPr lang="en-US" dirty="0" smtClean="0"/>
              <a:t> statements (selection) - later</a:t>
            </a:r>
          </a:p>
          <a:p>
            <a:pPr lvl="1">
              <a:lnSpc>
                <a:spcPct val="110000"/>
              </a:lnSpc>
              <a:spcBef>
                <a:spcPts val="1000"/>
              </a:spcBef>
            </a:pPr>
            <a:r>
              <a:rPr lang="en-US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for</a:t>
            </a:r>
            <a:r>
              <a:rPr lang="en-US" dirty="0" smtClean="0"/>
              <a:t> and </a:t>
            </a:r>
            <a:r>
              <a:rPr lang="en-US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while</a:t>
            </a:r>
            <a:r>
              <a:rPr lang="en-US" dirty="0" smtClean="0"/>
              <a:t> statements (iteration) - later</a:t>
            </a:r>
            <a:endParaRPr lang="en-US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3B40B58-7AE0-411A-ACE6-4F1CB97F838D}" type="slidenum">
              <a:rPr lang="ar-SA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755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Assignment </a:t>
            </a:r>
            <a:r>
              <a:rPr lang="en-US" dirty="0" smtClean="0"/>
              <a:t>Statement</a:t>
            </a:r>
            <a:endParaRPr lang="en-US" dirty="0"/>
          </a:p>
        </p:txBody>
      </p:sp>
      <p:sp>
        <p:nvSpPr>
          <p:cNvPr id="5632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47650" y="1514476"/>
            <a:ext cx="9163050" cy="4886325"/>
          </a:xfrm>
        </p:spPr>
        <p:txBody>
          <a:bodyPr>
            <a:normAutofit/>
          </a:bodyPr>
          <a:lstStyle/>
          <a:p>
            <a:pPr>
              <a:lnSpc>
                <a:spcPct val="140000"/>
              </a:lnSpc>
              <a:spcBef>
                <a:spcPts val="2000"/>
              </a:spcBef>
            </a:pPr>
            <a:r>
              <a:rPr lang="en-US" sz="2800" dirty="0" smtClean="0"/>
              <a:t>Stores </a:t>
            </a:r>
            <a:r>
              <a:rPr lang="en-US" sz="2800" dirty="0"/>
              <a:t>a value or a computational result in a </a:t>
            </a:r>
            <a:r>
              <a:rPr lang="en-US" sz="2800" dirty="0" smtClean="0"/>
              <a:t>variable</a:t>
            </a:r>
            <a:endParaRPr lang="en-US" sz="2800" dirty="0"/>
          </a:p>
          <a:p>
            <a:pPr>
              <a:lnSpc>
                <a:spcPct val="140000"/>
              </a:lnSpc>
              <a:spcBef>
                <a:spcPts val="2000"/>
              </a:spcBef>
              <a:buFontTx/>
              <a:buNone/>
            </a:pPr>
            <a:r>
              <a:rPr lang="en-US" sz="2800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2800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variable </a:t>
            </a:r>
            <a:r>
              <a:rPr lang="en-US" sz="2800" b="1" dirty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= </a:t>
            </a:r>
            <a:r>
              <a:rPr lang="en-US" sz="2800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expression;</a:t>
            </a:r>
            <a:endParaRPr lang="en-US" sz="2800" dirty="0" smtClean="0">
              <a:latin typeface="Courier New" pitchFamily="49" charset="0"/>
              <a:cs typeface="Courier New" pitchFamily="49" charset="0"/>
            </a:endParaRPr>
          </a:p>
          <a:p>
            <a:pPr marL="269875" indent="0">
              <a:lnSpc>
                <a:spcPct val="140000"/>
              </a:lnSpc>
              <a:spcBef>
                <a:spcPts val="2000"/>
              </a:spcBef>
              <a:buNone/>
            </a:pPr>
            <a:r>
              <a:rPr lang="en-US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    =</a:t>
            </a:r>
            <a:r>
              <a:rPr lang="en-US" b="1" dirty="0" smtClean="0">
                <a:solidFill>
                  <a:srgbClr val="002060"/>
                </a:solidFill>
                <a:cs typeface="Courier New" pitchFamily="49" charset="0"/>
              </a:rPr>
              <a:t>  </a:t>
            </a:r>
            <a:r>
              <a:rPr lang="en-US" dirty="0" smtClean="0">
                <a:cs typeface="Courier New" pitchFamily="49" charset="0"/>
              </a:rPr>
              <a:t>is the </a:t>
            </a:r>
            <a:r>
              <a:rPr lang="en-US" b="1" dirty="0">
                <a:solidFill>
                  <a:srgbClr val="FF0000"/>
                </a:solidFill>
                <a:cs typeface="Courier New" pitchFamily="49" charset="0"/>
              </a:rPr>
              <a:t>Assignment Operator</a:t>
            </a:r>
            <a:r>
              <a:rPr lang="en-US" dirty="0">
                <a:cs typeface="Courier New" pitchFamily="49" charset="0"/>
              </a:rPr>
              <a:t> </a:t>
            </a:r>
            <a:endParaRPr lang="en-US" sz="2800" b="1" dirty="0">
              <a:solidFill>
                <a:srgbClr val="002060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140000"/>
              </a:lnSpc>
              <a:spcBef>
                <a:spcPts val="2000"/>
              </a:spcBef>
            </a:pPr>
            <a:r>
              <a:rPr lang="en-US" sz="2800" dirty="0"/>
              <a:t>The </a:t>
            </a:r>
            <a:r>
              <a:rPr lang="en-US" dirty="0" smtClean="0"/>
              <a:t>assignment </a:t>
            </a:r>
            <a:r>
              <a:rPr lang="en-US" sz="2800" dirty="0"/>
              <a:t>statement </a:t>
            </a:r>
            <a:r>
              <a:rPr lang="en-US" sz="2800" dirty="0" smtClean="0"/>
              <a:t>computes the expression that appears after the assignment operator and stores its value in the variable that appears </a:t>
            </a:r>
            <a:r>
              <a:rPr lang="en-US" dirty="0" smtClean="0"/>
              <a:t>to the left.</a:t>
            </a: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C171204-F664-4ABA-AC05-E1D83F685092}" type="slidenum">
              <a:rPr lang="ar-SA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587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en-US" sz="3600" b="1" dirty="0" smtClean="0">
                <a:solidFill>
                  <a:srgbClr val="002060"/>
                </a:solidFill>
                <a:latin typeface="Calibri" pitchFamily="34" charset="0"/>
              </a:rPr>
              <a:t>Effect OF</a:t>
            </a:r>
            <a:br>
              <a:rPr lang="en-US" altLang="en-US" sz="3600" b="1" dirty="0" smtClean="0">
                <a:solidFill>
                  <a:srgbClr val="002060"/>
                </a:solidFill>
                <a:latin typeface="Calibri" pitchFamily="34" charset="0"/>
              </a:rPr>
            </a:br>
            <a:r>
              <a:rPr lang="en-US" altLang="en-US" sz="3600" b="1" cap="none" dirty="0" err="1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kms</a:t>
            </a:r>
            <a:r>
              <a:rPr lang="en-US" altLang="en-US" sz="3600" b="1" cap="none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 = KMS_PER_MILE * miles</a:t>
            </a:r>
            <a:endParaRPr lang="en-US" sz="3600" b="1" cap="none" dirty="0">
              <a:solidFill>
                <a:srgbClr val="00206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23C12A7-2096-492D-9BD2-EF3012F82324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6" name="Picture 2" descr="fig0203"/>
          <p:cNvPicPr preferRelativeResize="0">
            <a:picLocks noChangeAspect="1" noChangeArrowheads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694" y="1600201"/>
            <a:ext cx="8791456" cy="36666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349251" y="5424404"/>
            <a:ext cx="8070850" cy="1052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Bef>
                <a:spcPts val="2000"/>
              </a:spcBef>
            </a:pPr>
            <a:r>
              <a:rPr lang="en-US" sz="2400" dirty="0" smtClean="0"/>
              <a:t>The </a:t>
            </a:r>
            <a:r>
              <a:rPr lang="en-US" sz="2400" dirty="0"/>
              <a:t>value assigned </a:t>
            </a:r>
            <a:r>
              <a:rPr lang="en-US" sz="2400" dirty="0" smtClean="0"/>
              <a:t>to </a:t>
            </a:r>
            <a:r>
              <a:rPr lang="en-US" sz="2400" b="1" dirty="0" err="1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kms</a:t>
            </a:r>
            <a:r>
              <a:rPr lang="en-US" sz="2400" b="1" dirty="0">
                <a:solidFill>
                  <a:srgbClr val="002060"/>
                </a:solidFill>
                <a:latin typeface="Calibri" pitchFamily="34" charset="0"/>
                <a:cs typeface="Courier New" pitchFamily="49" charset="0"/>
              </a:rPr>
              <a:t> </a:t>
            </a:r>
            <a:r>
              <a:rPr lang="en-US" sz="2400" dirty="0" smtClean="0"/>
              <a:t>is </a:t>
            </a:r>
            <a:r>
              <a:rPr lang="en-US" sz="2400" dirty="0"/>
              <a:t>the result of multiplying the constant </a:t>
            </a:r>
            <a:r>
              <a:rPr lang="en-US" sz="2400" b="1" dirty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KMS_PER_MILE</a:t>
            </a:r>
            <a:r>
              <a:rPr lang="en-US" sz="2400" dirty="0"/>
              <a:t> by the variable </a:t>
            </a:r>
            <a:r>
              <a:rPr lang="en-US" sz="2400" b="1" dirty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miles</a:t>
            </a:r>
            <a:r>
              <a:rPr lang="en-U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02013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23C12A7-2096-492D-9BD2-EF3012F82324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089900" cy="1249362"/>
          </a:xfrm>
        </p:spPr>
        <p:txBody>
          <a:bodyPr>
            <a:noAutofit/>
          </a:bodyPr>
          <a:lstStyle/>
          <a:p>
            <a:r>
              <a:rPr lang="en-US" altLang="en-US" sz="3600" b="1" dirty="0" smtClean="0">
                <a:solidFill>
                  <a:srgbClr val="002060"/>
                </a:solidFill>
                <a:latin typeface="Calibri" pitchFamily="34" charset="0"/>
              </a:rPr>
              <a:t>Effect OF:</a:t>
            </a:r>
            <a:br>
              <a:rPr lang="en-US" altLang="en-US" sz="3600" b="1" dirty="0" smtClean="0">
                <a:solidFill>
                  <a:srgbClr val="002060"/>
                </a:solidFill>
                <a:latin typeface="Calibri" pitchFamily="34" charset="0"/>
              </a:rPr>
            </a:br>
            <a:r>
              <a:rPr lang="en-US" altLang="en-US" sz="3600" b="1" cap="none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sum = sum + item</a:t>
            </a:r>
            <a:endParaRPr lang="en-US" sz="3600" b="1" cap="none" dirty="0">
              <a:solidFill>
                <a:srgbClr val="002060"/>
              </a:solidFill>
              <a:latin typeface="Courier New" pitchFamily="49" charset="0"/>
              <a:cs typeface="Courier New" pitchFamily="49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3302000" y="1905000"/>
            <a:ext cx="5200650" cy="3733800"/>
            <a:chOff x="-381000" y="2057400"/>
            <a:chExt cx="4800600" cy="3733800"/>
          </a:xfrm>
        </p:grpSpPr>
        <p:sp>
          <p:nvSpPr>
            <p:cNvPr id="8" name="TextBox 7"/>
            <p:cNvSpPr txBox="1"/>
            <p:nvPr/>
          </p:nvSpPr>
          <p:spPr>
            <a:xfrm>
              <a:off x="1371600" y="2514600"/>
              <a:ext cx="914400" cy="533400"/>
            </a:xfrm>
            <a:prstGeom prst="rect">
              <a:avLst/>
            </a:prstGeom>
            <a:solidFill>
              <a:srgbClr val="CCECFF"/>
            </a:solidFill>
            <a:ln w="28575">
              <a:solidFill>
                <a:schemeClr val="tx1"/>
              </a:solidFill>
            </a:ln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n-US" sz="2400" b="1" dirty="0" smtClean="0">
                  <a:latin typeface="Courier New" pitchFamily="49" charset="0"/>
                  <a:cs typeface="Courier New" pitchFamily="49" charset="0"/>
                </a:rPr>
                <a:t>90</a:t>
              </a:r>
              <a:endParaRPr lang="en-US" sz="2400" b="1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505200" y="2514600"/>
              <a:ext cx="914400" cy="533400"/>
            </a:xfrm>
            <a:prstGeom prst="rect">
              <a:avLst/>
            </a:prstGeom>
            <a:solidFill>
              <a:srgbClr val="CCECFF"/>
            </a:solidFill>
            <a:ln w="28575">
              <a:solidFill>
                <a:schemeClr val="tx1"/>
              </a:solidFill>
            </a:ln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n-US" sz="2400" b="1" dirty="0" smtClean="0">
                  <a:latin typeface="Courier New" pitchFamily="49" charset="0"/>
                  <a:cs typeface="Courier New" pitchFamily="49" charset="0"/>
                </a:rPr>
                <a:t>20</a:t>
              </a:r>
              <a:endParaRPr lang="en-US" sz="2400" b="1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2590800" y="3581400"/>
              <a:ext cx="609600" cy="609600"/>
            </a:xfrm>
            <a:prstGeom prst="ellipse">
              <a:avLst/>
            </a:prstGeom>
            <a:solidFill>
              <a:srgbClr val="CCECFF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solidFill>
                    <a:schemeClr val="tx1"/>
                  </a:solidFill>
                  <a:latin typeface="Courier New" pitchFamily="49" charset="0"/>
                  <a:cs typeface="Courier New" pitchFamily="49" charset="0"/>
                </a:rPr>
                <a:t>+</a:t>
              </a:r>
              <a:endParaRPr lang="en-US" sz="2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371600" y="2057400"/>
              <a:ext cx="914400" cy="381000"/>
            </a:xfrm>
            <a:prstGeom prst="rect">
              <a:avLst/>
            </a:prstGeom>
            <a:solidFill>
              <a:schemeClr val="bg1"/>
            </a:solidFill>
            <a:ln w="28575">
              <a:noFill/>
            </a:ln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n-US" sz="2400" b="1" dirty="0" smtClean="0">
                  <a:latin typeface="Courier New" pitchFamily="49" charset="0"/>
                  <a:cs typeface="Courier New" pitchFamily="49" charset="0"/>
                </a:rPr>
                <a:t>sum</a:t>
              </a:r>
              <a:endParaRPr lang="en-US" sz="2400" b="1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505200" y="2057400"/>
              <a:ext cx="914400" cy="381000"/>
            </a:xfrm>
            <a:prstGeom prst="rect">
              <a:avLst/>
            </a:prstGeom>
            <a:solidFill>
              <a:schemeClr val="bg1"/>
            </a:solidFill>
            <a:ln w="28575">
              <a:noFill/>
            </a:ln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n-US" sz="2400" b="1" dirty="0" smtClean="0">
                  <a:latin typeface="Courier New" pitchFamily="49" charset="0"/>
                  <a:cs typeface="Courier New" pitchFamily="49" charset="0"/>
                </a:rPr>
                <a:t>item</a:t>
              </a:r>
              <a:endParaRPr lang="en-US" sz="2400" b="1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438400" y="5105400"/>
              <a:ext cx="914400" cy="533400"/>
            </a:xfrm>
            <a:prstGeom prst="rect">
              <a:avLst/>
            </a:prstGeom>
            <a:solidFill>
              <a:srgbClr val="CCECFF"/>
            </a:solidFill>
            <a:ln w="28575">
              <a:solidFill>
                <a:schemeClr val="tx1"/>
              </a:solidFill>
            </a:ln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n-US" sz="2400" b="1" dirty="0" smtClean="0">
                  <a:latin typeface="Courier New" pitchFamily="49" charset="0"/>
                  <a:cs typeface="Courier New" pitchFamily="49" charset="0"/>
                </a:rPr>
                <a:t>110</a:t>
              </a:r>
              <a:endParaRPr lang="en-US" sz="2400" b="1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438400" y="4648200"/>
              <a:ext cx="914400" cy="381000"/>
            </a:xfrm>
            <a:prstGeom prst="rect">
              <a:avLst/>
            </a:prstGeom>
            <a:solidFill>
              <a:schemeClr val="bg1"/>
            </a:solidFill>
            <a:ln w="28575">
              <a:noFill/>
            </a:ln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n-US" sz="2400" b="1" dirty="0" smtClean="0">
                  <a:latin typeface="Courier New" pitchFamily="49" charset="0"/>
                  <a:cs typeface="Courier New" pitchFamily="49" charset="0"/>
                </a:rPr>
                <a:t>sum</a:t>
              </a:r>
              <a:endParaRPr lang="en-US" sz="2400" b="1" dirty="0">
                <a:latin typeface="Courier New" pitchFamily="49" charset="0"/>
                <a:cs typeface="Courier New" pitchFamily="49" charset="0"/>
              </a:endParaRPr>
            </a:p>
          </p:txBody>
        </p:sp>
        <p:cxnSp>
          <p:nvCxnSpPr>
            <p:cNvPr id="16" name="Straight Arrow Connector 15"/>
            <p:cNvCxnSpPr>
              <a:stCxn id="8" idx="2"/>
              <a:endCxn id="10" idx="1"/>
            </p:cNvCxnSpPr>
            <p:nvPr/>
          </p:nvCxnSpPr>
          <p:spPr>
            <a:xfrm>
              <a:off x="1828800" y="3048000"/>
              <a:ext cx="851274" cy="622674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>
              <a:stCxn id="9" idx="2"/>
              <a:endCxn id="10" idx="7"/>
            </p:cNvCxnSpPr>
            <p:nvPr/>
          </p:nvCxnSpPr>
          <p:spPr>
            <a:xfrm flipH="1">
              <a:off x="3111126" y="3048000"/>
              <a:ext cx="851274" cy="622674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>
              <a:stCxn id="10" idx="4"/>
            </p:cNvCxnSpPr>
            <p:nvPr/>
          </p:nvCxnSpPr>
          <p:spPr>
            <a:xfrm>
              <a:off x="2895600" y="4191000"/>
              <a:ext cx="0" cy="457200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-381000" y="2209800"/>
              <a:ext cx="1676400" cy="838200"/>
            </a:xfrm>
            <a:prstGeom prst="rect">
              <a:avLst/>
            </a:prstGeom>
            <a:solidFill>
              <a:schemeClr val="bg1"/>
            </a:solidFill>
            <a:ln w="28575">
              <a:noFill/>
            </a:ln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n-US" sz="2400" b="1" dirty="0" smtClean="0">
                  <a:latin typeface="Calibri" pitchFamily="34" charset="0"/>
                  <a:cs typeface="Courier New" pitchFamily="49" charset="0"/>
                </a:rPr>
                <a:t>Before assignment</a:t>
              </a:r>
              <a:endParaRPr lang="en-US" sz="2400" b="1" dirty="0">
                <a:latin typeface="Calibri" pitchFamily="34" charset="0"/>
                <a:cs typeface="Courier New" pitchFamily="49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0" y="4953000"/>
              <a:ext cx="2133600" cy="838200"/>
            </a:xfrm>
            <a:prstGeom prst="rect">
              <a:avLst/>
            </a:prstGeom>
            <a:solidFill>
              <a:schemeClr val="bg1"/>
            </a:solidFill>
            <a:ln w="28575">
              <a:noFill/>
            </a:ln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n-US" sz="2400" b="1" dirty="0" smtClean="0">
                  <a:latin typeface="Calibri" pitchFamily="34" charset="0"/>
                  <a:cs typeface="Courier New" pitchFamily="49" charset="0"/>
                </a:rPr>
                <a:t>After</a:t>
              </a:r>
            </a:p>
            <a:p>
              <a:pPr algn="ctr"/>
              <a:r>
                <a:rPr lang="en-US" sz="2400" b="1" dirty="0" smtClean="0">
                  <a:latin typeface="Calibri" pitchFamily="34" charset="0"/>
                  <a:cs typeface="Courier New" pitchFamily="49" charset="0"/>
                </a:rPr>
                <a:t>assignment</a:t>
              </a:r>
              <a:endParaRPr lang="en-US" sz="2400" b="1" dirty="0">
                <a:latin typeface="Calibri" pitchFamily="34" charset="0"/>
                <a:cs typeface="Courier New" pitchFamily="49" charset="0"/>
              </a:endParaRPr>
            </a:p>
          </p:txBody>
        </p:sp>
      </p:grpSp>
      <p:sp>
        <p:nvSpPr>
          <p:cNvPr id="17" name="Rectangle 3"/>
          <p:cNvSpPr txBox="1">
            <a:spLocks noChangeArrowheads="1"/>
          </p:cNvSpPr>
          <p:nvPr/>
        </p:nvSpPr>
        <p:spPr>
          <a:xfrm>
            <a:off x="165100" y="3200400"/>
            <a:ext cx="5035550" cy="1295400"/>
          </a:xfrm>
          <a:prstGeom prst="rect">
            <a:avLst/>
          </a:prstGeom>
        </p:spPr>
        <p:txBody>
          <a:bodyPr/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lnSpc>
                <a:spcPct val="120000"/>
              </a:lnSpc>
              <a:spcAft>
                <a:spcPts val="0"/>
              </a:spcAft>
              <a:buNone/>
            </a:pPr>
            <a:r>
              <a:rPr lang="en-US" sz="3200" b="1" dirty="0" smtClean="0">
                <a:solidFill>
                  <a:srgbClr val="FF0000"/>
                </a:solidFill>
                <a:latin typeface="Calibri" pitchFamily="34" charset="0"/>
              </a:rPr>
              <a:t>The assignment operator does NOT mean equality</a:t>
            </a:r>
          </a:p>
        </p:txBody>
      </p:sp>
      <p:sp>
        <p:nvSpPr>
          <p:cNvPr id="19" name="Rectangle 3"/>
          <p:cNvSpPr txBox="1">
            <a:spLocks noChangeArrowheads="1"/>
          </p:cNvSpPr>
          <p:nvPr/>
        </p:nvSpPr>
        <p:spPr>
          <a:xfrm>
            <a:off x="247650" y="1752600"/>
            <a:ext cx="2435225" cy="1219200"/>
          </a:xfrm>
          <a:prstGeom prst="rect">
            <a:avLst/>
          </a:prstGeom>
        </p:spPr>
        <p:txBody>
          <a:bodyPr/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None/>
            </a:pPr>
            <a:r>
              <a:rPr lang="en-US" sz="3200" dirty="0" smtClean="0">
                <a:latin typeface="Calibri" pitchFamily="34" charset="0"/>
              </a:rPr>
              <a:t>Read </a:t>
            </a:r>
            <a:r>
              <a:rPr lang="en-US" sz="3200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=</a:t>
            </a:r>
            <a:r>
              <a:rPr lang="en-US" sz="3200" dirty="0" smtClean="0">
                <a:latin typeface="Calibri" pitchFamily="34" charset="0"/>
              </a:rPr>
              <a:t> as</a:t>
            </a:r>
          </a:p>
          <a:p>
            <a:pPr marL="0" indent="0" algn="ctr" fontAlgn="auto">
              <a:spcAft>
                <a:spcPts val="0"/>
              </a:spcAft>
              <a:buNone/>
            </a:pPr>
            <a:r>
              <a:rPr lang="en-US" sz="3200" dirty="0" smtClean="0">
                <a:latin typeface="Calibri" pitchFamily="34" charset="0"/>
              </a:rPr>
              <a:t>"becomes"</a:t>
            </a:r>
          </a:p>
          <a:p>
            <a:pPr algn="ctr" fontAlgn="auto">
              <a:spcAft>
                <a:spcPts val="0"/>
              </a:spcAft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263226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495300" y="274638"/>
            <a:ext cx="8915400" cy="715962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Input/Output</a:t>
            </a:r>
            <a:r>
              <a:rPr lang="en-US" dirty="0"/>
              <a:t> Operations and Functions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95300" y="1066800"/>
            <a:ext cx="8667750" cy="5407152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500"/>
              </a:spcBef>
            </a:pPr>
            <a:r>
              <a:rPr lang="en-US" sz="2800" b="1" dirty="0">
                <a:solidFill>
                  <a:srgbClr val="FF0000"/>
                </a:solidFill>
              </a:rPr>
              <a:t>Input </a:t>
            </a:r>
            <a:r>
              <a:rPr lang="en-US" sz="2800" b="1" dirty="0" smtClean="0">
                <a:solidFill>
                  <a:srgbClr val="FF0000"/>
                </a:solidFill>
              </a:rPr>
              <a:t>operation</a:t>
            </a:r>
            <a:r>
              <a:rPr lang="en-US" b="1" dirty="0">
                <a:solidFill>
                  <a:srgbClr val="FF0000"/>
                </a:solidFill>
              </a:rPr>
              <a:t>:</a:t>
            </a:r>
            <a:r>
              <a:rPr lang="en-US" sz="2800" dirty="0" smtClean="0"/>
              <a:t> </a:t>
            </a:r>
            <a:r>
              <a:rPr lang="en-US" sz="2800" dirty="0"/>
              <a:t>data transfer from the outside world into computer memory</a:t>
            </a:r>
          </a:p>
          <a:p>
            <a:pPr>
              <a:lnSpc>
                <a:spcPct val="120000"/>
              </a:lnSpc>
              <a:spcBef>
                <a:spcPts val="500"/>
              </a:spcBef>
            </a:pPr>
            <a:r>
              <a:rPr lang="en-US" sz="2800" b="1" dirty="0">
                <a:solidFill>
                  <a:srgbClr val="FF0000"/>
                </a:solidFill>
              </a:rPr>
              <a:t>Output </a:t>
            </a:r>
            <a:r>
              <a:rPr lang="en-US" sz="2800" b="1" dirty="0" smtClean="0">
                <a:solidFill>
                  <a:srgbClr val="FF0000"/>
                </a:solidFill>
              </a:rPr>
              <a:t>operation:</a:t>
            </a:r>
            <a:r>
              <a:rPr lang="en-US" sz="2800" dirty="0" smtClean="0"/>
              <a:t> </a:t>
            </a:r>
            <a:r>
              <a:rPr lang="en-US" sz="2800" dirty="0"/>
              <a:t>program results can be displayed to the program user</a:t>
            </a:r>
          </a:p>
          <a:p>
            <a:pPr>
              <a:lnSpc>
                <a:spcPct val="120000"/>
              </a:lnSpc>
              <a:spcBef>
                <a:spcPts val="500"/>
              </a:spcBef>
            </a:pPr>
            <a:r>
              <a:rPr lang="en-US" sz="2800" b="1" dirty="0" err="1" smtClean="0">
                <a:solidFill>
                  <a:srgbClr val="FF0000"/>
                </a:solidFill>
              </a:rPr>
              <a:t>Input/Output</a:t>
            </a:r>
            <a:r>
              <a:rPr lang="en-US" sz="2800" b="1" dirty="0" smtClean="0">
                <a:solidFill>
                  <a:srgbClr val="FF0000"/>
                </a:solidFill>
              </a:rPr>
              <a:t> functions:</a:t>
            </a:r>
            <a:r>
              <a:rPr lang="en-US" sz="2800" dirty="0" smtClean="0"/>
              <a:t> </a:t>
            </a:r>
            <a:r>
              <a:rPr lang="en-US" sz="2800" dirty="0"/>
              <a:t>special program units </a:t>
            </a:r>
            <a:r>
              <a:rPr lang="en-US" sz="2800" dirty="0" smtClean="0"/>
              <a:t>that </a:t>
            </a:r>
            <a:r>
              <a:rPr lang="en-US" sz="2800" dirty="0"/>
              <a:t>do all input/output operations</a:t>
            </a:r>
          </a:p>
          <a:p>
            <a:pPr lvl="1">
              <a:lnSpc>
                <a:spcPct val="120000"/>
              </a:lnSpc>
              <a:spcBef>
                <a:spcPts val="500"/>
              </a:spcBef>
            </a:pPr>
            <a:r>
              <a:rPr lang="en-US" b="1" dirty="0" err="1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printf</a:t>
            </a:r>
            <a:r>
              <a:rPr lang="en-US" dirty="0"/>
              <a:t> </a:t>
            </a:r>
            <a:r>
              <a:rPr lang="en-US" dirty="0" smtClean="0"/>
              <a:t>: </a:t>
            </a:r>
            <a:r>
              <a:rPr lang="en-US" dirty="0"/>
              <a:t>output function</a:t>
            </a:r>
          </a:p>
          <a:p>
            <a:pPr lvl="1">
              <a:lnSpc>
                <a:spcPct val="120000"/>
              </a:lnSpc>
              <a:spcBef>
                <a:spcPts val="500"/>
              </a:spcBef>
            </a:pPr>
            <a:r>
              <a:rPr lang="en-US" b="1" dirty="0" err="1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scanf</a:t>
            </a:r>
            <a:r>
              <a:rPr lang="en-US" dirty="0"/>
              <a:t> </a:t>
            </a:r>
            <a:r>
              <a:rPr lang="en-US" dirty="0" smtClean="0"/>
              <a:t>: </a:t>
            </a:r>
            <a:r>
              <a:rPr lang="en-US" dirty="0"/>
              <a:t>input function</a:t>
            </a:r>
          </a:p>
          <a:p>
            <a:pPr>
              <a:lnSpc>
                <a:spcPct val="120000"/>
              </a:lnSpc>
              <a:spcBef>
                <a:spcPts val="500"/>
              </a:spcBef>
            </a:pPr>
            <a:r>
              <a:rPr lang="en-US" sz="2800" b="1" dirty="0">
                <a:solidFill>
                  <a:srgbClr val="FF0000"/>
                </a:solidFill>
              </a:rPr>
              <a:t>Function </a:t>
            </a:r>
            <a:r>
              <a:rPr lang="en-US" sz="2800" b="1" dirty="0" smtClean="0">
                <a:solidFill>
                  <a:srgbClr val="FF0000"/>
                </a:solidFill>
              </a:rPr>
              <a:t>call:</a:t>
            </a:r>
            <a:r>
              <a:rPr lang="en-US" sz="2800" dirty="0" smtClean="0"/>
              <a:t> used </a:t>
            </a:r>
            <a:r>
              <a:rPr lang="en-US" sz="2800" dirty="0"/>
              <a:t>to call or activate a function</a:t>
            </a:r>
          </a:p>
          <a:p>
            <a:pPr lvl="1">
              <a:lnSpc>
                <a:spcPct val="120000"/>
              </a:lnSpc>
              <a:spcBef>
                <a:spcPts val="500"/>
              </a:spcBef>
            </a:pPr>
            <a:r>
              <a:rPr lang="en-US" dirty="0"/>
              <a:t>A</a:t>
            </a:r>
            <a:r>
              <a:rPr lang="en-US" sz="2400" dirty="0" smtClean="0"/>
              <a:t>sking </a:t>
            </a:r>
            <a:r>
              <a:rPr lang="en-US" sz="2400" dirty="0"/>
              <a:t>another piece of code to do some work for you</a:t>
            </a: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580130B-D1CD-46C3-8197-3C98FAC3E740}" type="slidenum">
              <a:rPr lang="ar-SA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436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The </a:t>
            </a:r>
            <a:r>
              <a:rPr lang="en-US" sz="4400" cap="none" dirty="0" err="1">
                <a:latin typeface="Courier New" pitchFamily="49" charset="0"/>
                <a:cs typeface="Courier New" pitchFamily="49" charset="0"/>
              </a:rPr>
              <a:t>printf</a:t>
            </a:r>
            <a:r>
              <a:rPr lang="en-US" sz="4400" dirty="0" smtClean="0"/>
              <a:t> Function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95300" y="5638800"/>
            <a:ext cx="8089900" cy="53340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That equals 16.0900000 kilometers.</a:t>
            </a:r>
            <a:endParaRPr lang="en-US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CAB916F-8E89-4208-9F02-D8511B699CE9}" type="slidenum">
              <a:rPr lang="en-US" smtClean="0"/>
              <a:pPr/>
              <a:t>25</a:t>
            </a:fld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>
            <a:off x="412751" y="1905001"/>
            <a:ext cx="8997951" cy="3240088"/>
            <a:chOff x="381000" y="1905001"/>
            <a:chExt cx="8305801" cy="3240088"/>
          </a:xfrm>
        </p:grpSpPr>
        <p:grpSp>
          <p:nvGrpSpPr>
            <p:cNvPr id="5" name="Group 25"/>
            <p:cNvGrpSpPr>
              <a:grpSpLocks/>
            </p:cNvGrpSpPr>
            <p:nvPr/>
          </p:nvGrpSpPr>
          <p:grpSpPr bwMode="auto">
            <a:xfrm>
              <a:off x="381000" y="1905001"/>
              <a:ext cx="8305801" cy="3240088"/>
              <a:chOff x="240" y="1200"/>
              <a:chExt cx="5232" cy="2041"/>
            </a:xfrm>
          </p:grpSpPr>
          <p:sp>
            <p:nvSpPr>
              <p:cNvPr id="6" name="Text Box 4"/>
              <p:cNvSpPr txBox="1">
                <a:spLocks noChangeArrowheads="1"/>
              </p:cNvSpPr>
              <p:nvPr/>
            </p:nvSpPr>
            <p:spPr bwMode="auto">
              <a:xfrm>
                <a:off x="240" y="1200"/>
                <a:ext cx="881" cy="60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2800" b="0" dirty="0">
                    <a:latin typeface="Calibri" pitchFamily="34" charset="0"/>
                  </a:rPr>
                  <a:t>function name</a:t>
                </a:r>
              </a:p>
            </p:txBody>
          </p:sp>
          <p:sp>
            <p:nvSpPr>
              <p:cNvPr id="7" name="Text Box 5"/>
              <p:cNvSpPr txBox="1">
                <a:spLocks noChangeArrowheads="1"/>
              </p:cNvSpPr>
              <p:nvPr/>
            </p:nvSpPr>
            <p:spPr bwMode="auto">
              <a:xfrm>
                <a:off x="240" y="1956"/>
                <a:ext cx="5232" cy="2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400" b="1" dirty="0" err="1" smtClean="0">
                    <a:solidFill>
                      <a:srgbClr val="FF0000"/>
                    </a:solidFill>
                    <a:latin typeface="Courier New" pitchFamily="49" charset="0"/>
                    <a:cs typeface="Courier New" pitchFamily="49" charset="0"/>
                  </a:rPr>
                  <a:t>printf</a:t>
                </a:r>
                <a:r>
                  <a:rPr lang="en-US" sz="2400" b="1" dirty="0" smtClean="0">
                    <a:latin typeface="Courier New" pitchFamily="49" charset="0"/>
                    <a:cs typeface="Courier New" pitchFamily="49" charset="0"/>
                  </a:rPr>
                  <a:t>(</a:t>
                </a:r>
                <a:r>
                  <a:rPr lang="en-US" sz="2400" b="1" dirty="0" smtClean="0">
                    <a:solidFill>
                      <a:srgbClr val="002060"/>
                    </a:solidFill>
                    <a:latin typeface="Courier New" pitchFamily="49" charset="0"/>
                    <a:cs typeface="Courier New" pitchFamily="49" charset="0"/>
                  </a:rPr>
                  <a:t>"That </a:t>
                </a:r>
                <a:r>
                  <a:rPr lang="en-US" sz="2400" b="1" dirty="0">
                    <a:solidFill>
                      <a:srgbClr val="002060"/>
                    </a:solidFill>
                    <a:latin typeface="Courier New" pitchFamily="49" charset="0"/>
                    <a:cs typeface="Courier New" pitchFamily="49" charset="0"/>
                  </a:rPr>
                  <a:t>equals %f kilometers.\</a:t>
                </a:r>
                <a:r>
                  <a:rPr lang="en-US" sz="2400" b="1" dirty="0" smtClean="0">
                    <a:solidFill>
                      <a:srgbClr val="002060"/>
                    </a:solidFill>
                    <a:latin typeface="Courier New" pitchFamily="49" charset="0"/>
                    <a:cs typeface="Courier New" pitchFamily="49" charset="0"/>
                  </a:rPr>
                  <a:t>n</a:t>
                </a:r>
                <a:r>
                  <a:rPr lang="en-US" sz="2400" b="1" dirty="0">
                    <a:solidFill>
                      <a:srgbClr val="002060"/>
                    </a:solidFill>
                    <a:latin typeface="Courier New" pitchFamily="49" charset="0"/>
                    <a:cs typeface="Courier New" pitchFamily="49" charset="0"/>
                  </a:rPr>
                  <a:t>"</a:t>
                </a:r>
                <a:r>
                  <a:rPr lang="en-US" sz="2400" b="1" dirty="0" smtClean="0">
                    <a:latin typeface="Courier New" pitchFamily="49" charset="0"/>
                    <a:cs typeface="Courier New" pitchFamily="49" charset="0"/>
                  </a:rPr>
                  <a:t>, </a:t>
                </a:r>
                <a:r>
                  <a:rPr lang="en-US" sz="2400" b="1" dirty="0" err="1">
                    <a:latin typeface="Courier New" pitchFamily="49" charset="0"/>
                    <a:cs typeface="Courier New" pitchFamily="49" charset="0"/>
                  </a:rPr>
                  <a:t>kms</a:t>
                </a:r>
                <a:r>
                  <a:rPr lang="en-US" sz="2400" b="1" dirty="0">
                    <a:latin typeface="Courier New" pitchFamily="49" charset="0"/>
                    <a:cs typeface="Courier New" pitchFamily="49" charset="0"/>
                  </a:rPr>
                  <a:t>);</a:t>
                </a:r>
              </a:p>
            </p:txBody>
          </p:sp>
          <p:sp>
            <p:nvSpPr>
              <p:cNvPr id="8" name="Line 7"/>
              <p:cNvSpPr>
                <a:spLocks noChangeShapeType="1"/>
              </p:cNvSpPr>
              <p:nvPr/>
            </p:nvSpPr>
            <p:spPr bwMode="auto">
              <a:xfrm>
                <a:off x="672" y="1794"/>
                <a:ext cx="0" cy="17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med" len="med"/>
                <a:tailEnd type="arrow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" name="Text Box 12"/>
              <p:cNvSpPr txBox="1">
                <a:spLocks noChangeArrowheads="1"/>
              </p:cNvSpPr>
              <p:nvPr/>
            </p:nvSpPr>
            <p:spPr bwMode="auto">
              <a:xfrm>
                <a:off x="2112" y="1206"/>
                <a:ext cx="1920" cy="3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800" b="0" dirty="0">
                    <a:latin typeface="Calibri" pitchFamily="34" charset="0"/>
                  </a:rPr>
                  <a:t>function arguments</a:t>
                </a:r>
              </a:p>
            </p:txBody>
          </p:sp>
          <p:sp>
            <p:nvSpPr>
              <p:cNvPr id="10" name="Line 13"/>
              <p:cNvSpPr>
                <a:spLocks noChangeShapeType="1"/>
              </p:cNvSpPr>
              <p:nvPr/>
            </p:nvSpPr>
            <p:spPr bwMode="auto">
              <a:xfrm>
                <a:off x="3072" y="1536"/>
                <a:ext cx="0" cy="25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med" len="med"/>
                <a:tailEnd type="arrow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" name="Text Box 17"/>
              <p:cNvSpPr txBox="1">
                <a:spLocks noChangeArrowheads="1"/>
              </p:cNvSpPr>
              <p:nvPr/>
            </p:nvSpPr>
            <p:spPr bwMode="auto">
              <a:xfrm>
                <a:off x="1584" y="2640"/>
                <a:ext cx="864" cy="60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2800" b="0" dirty="0">
                    <a:latin typeface="Calibri" pitchFamily="34" charset="0"/>
                  </a:rPr>
                  <a:t>format string</a:t>
                </a:r>
              </a:p>
            </p:txBody>
          </p:sp>
          <p:sp>
            <p:nvSpPr>
              <p:cNvPr id="12" name="Line 18"/>
              <p:cNvSpPr>
                <a:spLocks noChangeShapeType="1"/>
              </p:cNvSpPr>
              <p:nvPr/>
            </p:nvSpPr>
            <p:spPr bwMode="auto">
              <a:xfrm flipV="1">
                <a:off x="2016" y="2492"/>
                <a:ext cx="0" cy="1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med" len="med"/>
                <a:tailEnd type="arrow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Text Box 19"/>
              <p:cNvSpPr txBox="1">
                <a:spLocks noChangeArrowheads="1"/>
              </p:cNvSpPr>
              <p:nvPr/>
            </p:nvSpPr>
            <p:spPr bwMode="auto">
              <a:xfrm>
                <a:off x="4704" y="2630"/>
                <a:ext cx="576" cy="60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2800" dirty="0">
                    <a:latin typeface="Calibri" pitchFamily="34" charset="0"/>
                  </a:rPr>
                  <a:t>print list</a:t>
                </a:r>
              </a:p>
            </p:txBody>
          </p:sp>
          <p:sp>
            <p:nvSpPr>
              <p:cNvPr id="14" name="Line 21"/>
              <p:cNvSpPr>
                <a:spLocks noChangeShapeType="1"/>
              </p:cNvSpPr>
              <p:nvPr/>
            </p:nvSpPr>
            <p:spPr bwMode="auto">
              <a:xfrm flipV="1">
                <a:off x="4992" y="2256"/>
                <a:ext cx="0" cy="38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med" len="med"/>
                <a:tailEnd type="arrow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Text Box 22"/>
              <p:cNvSpPr txBox="1">
                <a:spLocks noChangeArrowheads="1"/>
              </p:cNvSpPr>
              <p:nvPr/>
            </p:nvSpPr>
            <p:spPr bwMode="auto">
              <a:xfrm>
                <a:off x="2688" y="2592"/>
                <a:ext cx="1296" cy="3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800" b="0" dirty="0">
                    <a:latin typeface="Calibri" pitchFamily="34" charset="0"/>
                  </a:rPr>
                  <a:t>place holder </a:t>
                </a:r>
              </a:p>
            </p:txBody>
          </p:sp>
          <p:sp>
            <p:nvSpPr>
              <p:cNvPr id="16" name="Line 23"/>
              <p:cNvSpPr>
                <a:spLocks noChangeShapeType="1"/>
              </p:cNvSpPr>
              <p:nvPr/>
            </p:nvSpPr>
            <p:spPr bwMode="auto">
              <a:xfrm flipH="1" flipV="1">
                <a:off x="2784" y="2198"/>
                <a:ext cx="192" cy="40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med" len="med"/>
                <a:tailEnd type="arrow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7" name="Right Brace 16"/>
            <p:cNvSpPr/>
            <p:nvPr/>
          </p:nvSpPr>
          <p:spPr>
            <a:xfrm rot="16200000">
              <a:off x="4775994" y="-100806"/>
              <a:ext cx="304800" cy="6297612"/>
            </a:xfrm>
            <a:prstGeom prst="rightBrace">
              <a:avLst>
                <a:gd name="adj1" fmla="val 44855"/>
                <a:gd name="adj2" fmla="val 49116"/>
              </a:avLst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ight Brace 17"/>
            <p:cNvSpPr/>
            <p:nvPr/>
          </p:nvSpPr>
          <p:spPr>
            <a:xfrm rot="5400000" flipV="1">
              <a:off x="4318794" y="1042194"/>
              <a:ext cx="304800" cy="5383212"/>
            </a:xfrm>
            <a:prstGeom prst="rightBrace">
              <a:avLst>
                <a:gd name="adj1" fmla="val 44855"/>
                <a:gd name="adj2" fmla="val 26222"/>
              </a:avLst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55514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089900" cy="792162"/>
          </a:xfrm>
        </p:spPr>
        <p:txBody>
          <a:bodyPr>
            <a:normAutofit/>
          </a:bodyPr>
          <a:lstStyle/>
          <a:p>
            <a:r>
              <a:rPr lang="en-US" sz="4400" dirty="0" smtClean="0"/>
              <a:t>Placeholders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95300" y="1143000"/>
            <a:ext cx="8750300" cy="2743200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ts val="500"/>
              </a:spcBef>
            </a:pPr>
            <a:r>
              <a:rPr lang="en-US" dirty="0" smtClean="0"/>
              <a:t>Placeholders </a:t>
            </a:r>
            <a:r>
              <a:rPr lang="en-US" dirty="0"/>
              <a:t>always </a:t>
            </a:r>
            <a:r>
              <a:rPr lang="en-US" dirty="0" smtClean="0"/>
              <a:t>begin </a:t>
            </a:r>
            <a:r>
              <a:rPr lang="en-US" dirty="0"/>
              <a:t>with the symbol </a:t>
            </a:r>
            <a:r>
              <a:rPr lang="en-US" b="1" dirty="0">
                <a:solidFill>
                  <a:srgbClr val="FF3300"/>
                </a:solidFill>
                <a:cs typeface="Courier New" pitchFamily="49" charset="0"/>
              </a:rPr>
              <a:t>%</a:t>
            </a:r>
          </a:p>
          <a:p>
            <a:pPr lvl="1">
              <a:lnSpc>
                <a:spcPct val="120000"/>
              </a:lnSpc>
              <a:spcBef>
                <a:spcPts val="500"/>
              </a:spcBef>
            </a:pPr>
            <a:r>
              <a:rPr lang="en-US" b="1" dirty="0" smtClean="0">
                <a:solidFill>
                  <a:srgbClr val="FF0000"/>
                </a:solidFill>
              </a:rPr>
              <a:t>%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marks the place in a format string where a value will be printed out or will be </a:t>
            </a:r>
            <a:r>
              <a:rPr lang="en-US" dirty="0" smtClean="0">
                <a:solidFill>
                  <a:srgbClr val="FF0000"/>
                </a:solidFill>
              </a:rPr>
              <a:t>read</a:t>
            </a:r>
            <a:endParaRPr lang="en-US" dirty="0"/>
          </a:p>
          <a:p>
            <a:pPr>
              <a:lnSpc>
                <a:spcPct val="120000"/>
              </a:lnSpc>
              <a:spcBef>
                <a:spcPts val="500"/>
              </a:spcBef>
            </a:pPr>
            <a:r>
              <a:rPr lang="en-US" dirty="0"/>
              <a:t>Format strings can have multiple placeholders, if you are printing multiple </a:t>
            </a:r>
            <a:r>
              <a:rPr lang="en-US" dirty="0" smtClean="0"/>
              <a:t>values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CAB916F-8E89-4208-9F02-D8511B699CE9}" type="slidenum">
              <a:rPr lang="en-US" smtClean="0"/>
              <a:pPr/>
              <a:t>26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8816692"/>
              </p:ext>
            </p:extLst>
          </p:nvPr>
        </p:nvGraphicFramePr>
        <p:xfrm>
          <a:off x="908050" y="3886200"/>
          <a:ext cx="7181850" cy="1981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76156"/>
                <a:gridCol w="2007829"/>
                <a:gridCol w="339786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alibri" pitchFamily="34" charset="0"/>
                        </a:rPr>
                        <a:t>Placeholder</a:t>
                      </a:r>
                      <a:endParaRPr lang="en-US" sz="2000" dirty="0">
                        <a:latin typeface="Calibri" pitchFamily="34" charset="0"/>
                      </a:endParaRP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alibri" pitchFamily="34" charset="0"/>
                        </a:rPr>
                        <a:t>Variable</a:t>
                      </a:r>
                      <a:r>
                        <a:rPr lang="en-US" sz="2000" baseline="0" dirty="0" smtClean="0">
                          <a:latin typeface="Calibri" pitchFamily="34" charset="0"/>
                        </a:rPr>
                        <a:t> Type</a:t>
                      </a:r>
                      <a:endParaRPr lang="en-US" sz="2000" dirty="0">
                        <a:latin typeface="Calibri" pitchFamily="34" charset="0"/>
                      </a:endParaRP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alibri" pitchFamily="34" charset="0"/>
                        </a:rPr>
                        <a:t>Function Use</a:t>
                      </a:r>
                      <a:endParaRPr lang="en-US" sz="2000" dirty="0">
                        <a:latin typeface="Calibri" pitchFamily="34" charset="0"/>
                      </a:endParaRPr>
                    </a:p>
                  </a:txBody>
                  <a:tcPr marL="99060" marR="99060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Courier New" pitchFamily="49" charset="0"/>
                          <a:cs typeface="Courier New" pitchFamily="49" charset="0"/>
                        </a:rPr>
                        <a:t>%c</a:t>
                      </a:r>
                      <a:endParaRPr lang="en-US" sz="20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Courier New" pitchFamily="49" charset="0"/>
                          <a:cs typeface="Courier New" pitchFamily="49" charset="0"/>
                        </a:rPr>
                        <a:t>char</a:t>
                      </a:r>
                      <a:endParaRPr lang="en-US" sz="20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 smtClean="0">
                          <a:latin typeface="Courier New" pitchFamily="49" charset="0"/>
                          <a:cs typeface="Courier New" pitchFamily="49" charset="0"/>
                        </a:rPr>
                        <a:t>printf</a:t>
                      </a:r>
                      <a:r>
                        <a:rPr lang="en-US" sz="2000" b="1" dirty="0" smtClean="0">
                          <a:latin typeface="Courier New" pitchFamily="49" charset="0"/>
                          <a:cs typeface="Courier New" pitchFamily="49" charset="0"/>
                        </a:rPr>
                        <a:t> / </a:t>
                      </a:r>
                      <a:r>
                        <a:rPr lang="en-US" sz="2000" b="1" dirty="0" err="1" smtClean="0">
                          <a:latin typeface="Courier New" pitchFamily="49" charset="0"/>
                          <a:cs typeface="Courier New" pitchFamily="49" charset="0"/>
                        </a:rPr>
                        <a:t>scanf</a:t>
                      </a:r>
                      <a:endParaRPr lang="en-US" sz="20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99060" marR="99060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Courier New" pitchFamily="49" charset="0"/>
                          <a:cs typeface="Courier New" pitchFamily="49" charset="0"/>
                        </a:rPr>
                        <a:t>%d</a:t>
                      </a:r>
                      <a:endParaRPr lang="en-US" sz="20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 smtClean="0">
                          <a:latin typeface="Courier New" pitchFamily="49" charset="0"/>
                          <a:cs typeface="Courier New" pitchFamily="49" charset="0"/>
                        </a:rPr>
                        <a:t>int</a:t>
                      </a:r>
                      <a:endParaRPr lang="en-US" sz="20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 smtClean="0">
                          <a:latin typeface="Courier New" pitchFamily="49" charset="0"/>
                          <a:cs typeface="Courier New" pitchFamily="49" charset="0"/>
                        </a:rPr>
                        <a:t>printf</a:t>
                      </a:r>
                      <a:r>
                        <a:rPr lang="en-US" sz="2000" b="1" dirty="0" smtClean="0">
                          <a:latin typeface="Courier New" pitchFamily="49" charset="0"/>
                          <a:cs typeface="Courier New" pitchFamily="49" charset="0"/>
                        </a:rPr>
                        <a:t> / </a:t>
                      </a:r>
                      <a:r>
                        <a:rPr lang="en-US" sz="2000" b="1" dirty="0" err="1" smtClean="0">
                          <a:latin typeface="Courier New" pitchFamily="49" charset="0"/>
                          <a:cs typeface="Courier New" pitchFamily="49" charset="0"/>
                        </a:rPr>
                        <a:t>scanf</a:t>
                      </a:r>
                      <a:endParaRPr lang="en-US" sz="20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99060" marR="99060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Courier New" pitchFamily="49" charset="0"/>
                          <a:cs typeface="Courier New" pitchFamily="49" charset="0"/>
                        </a:rPr>
                        <a:t>%f</a:t>
                      </a:r>
                      <a:endParaRPr lang="en-US" sz="20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Courier New" pitchFamily="49" charset="0"/>
                          <a:cs typeface="Courier New" pitchFamily="49" charset="0"/>
                        </a:rPr>
                        <a:t>double</a:t>
                      </a:r>
                      <a:endParaRPr lang="en-US" sz="20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 smtClean="0">
                          <a:latin typeface="Courier New" pitchFamily="49" charset="0"/>
                          <a:cs typeface="Courier New" pitchFamily="49" charset="0"/>
                        </a:rPr>
                        <a:t>printf</a:t>
                      </a:r>
                      <a:endParaRPr lang="en-US" sz="20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99060" marR="99060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Courier New" pitchFamily="49" charset="0"/>
                          <a:cs typeface="Courier New" pitchFamily="49" charset="0"/>
                        </a:rPr>
                        <a:t>%lf</a:t>
                      </a:r>
                      <a:endParaRPr lang="en-US" sz="20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Courier New" pitchFamily="49" charset="0"/>
                          <a:cs typeface="Courier New" pitchFamily="49" charset="0"/>
                        </a:rPr>
                        <a:t>double</a:t>
                      </a:r>
                      <a:endParaRPr lang="en-US" sz="20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 smtClean="0">
                          <a:latin typeface="Courier New" pitchFamily="49" charset="0"/>
                          <a:cs typeface="Courier New" pitchFamily="49" charset="0"/>
                        </a:rPr>
                        <a:t>scanf</a:t>
                      </a:r>
                      <a:endParaRPr lang="en-US" sz="20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99060" marR="9906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64536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495300" y="274638"/>
            <a:ext cx="8089900" cy="1020762"/>
          </a:xfrm>
        </p:spPr>
        <p:txBody>
          <a:bodyPr/>
          <a:lstStyle/>
          <a:p>
            <a:r>
              <a:rPr lang="en-US" dirty="0"/>
              <a:t>Displaying Prompts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30200" y="1600200"/>
            <a:ext cx="8997950" cy="2743200"/>
          </a:xfrm>
        </p:spPr>
        <p:txBody>
          <a:bodyPr>
            <a:normAutofit/>
          </a:bodyPr>
          <a:lstStyle/>
          <a:p>
            <a:pPr>
              <a:lnSpc>
                <a:spcPct val="140000"/>
              </a:lnSpc>
            </a:pPr>
            <a:r>
              <a:rPr lang="en-US" dirty="0"/>
              <a:t>When input data is needed in an interactive program, you should use the </a:t>
            </a:r>
            <a:r>
              <a:rPr lang="en-US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printf</a:t>
            </a:r>
            <a:r>
              <a:rPr lang="en-US" dirty="0"/>
              <a:t> function to display a </a:t>
            </a:r>
            <a:r>
              <a:rPr lang="en-US" b="1" dirty="0"/>
              <a:t>prompting message</a:t>
            </a:r>
            <a:r>
              <a:rPr lang="en-US" dirty="0"/>
              <a:t>, or </a:t>
            </a:r>
            <a:r>
              <a:rPr lang="en-US" b="1" dirty="0"/>
              <a:t>prompt</a:t>
            </a:r>
            <a:r>
              <a:rPr lang="en-US" dirty="0"/>
              <a:t>, that tells the user what data to enter.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F8BFE50-5156-458B-A503-082AB42B2154}" type="slidenum">
              <a:rPr lang="ar-SA"/>
              <a:pPr/>
              <a:t>27</a:t>
            </a:fld>
            <a:endParaRPr lang="en-US"/>
          </a:p>
        </p:txBody>
      </p:sp>
      <p:sp>
        <p:nvSpPr>
          <p:cNvPr id="52228" name="Text Box 4"/>
          <p:cNvSpPr txBox="1">
            <a:spLocks noChangeArrowheads="1"/>
          </p:cNvSpPr>
          <p:nvPr/>
        </p:nvSpPr>
        <p:spPr bwMode="auto">
          <a:xfrm>
            <a:off x="577850" y="4343401"/>
            <a:ext cx="87503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printf</a:t>
            </a: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("Enter 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the distance in miles&gt; </a:t>
            </a: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");</a:t>
            </a:r>
          </a:p>
          <a:p>
            <a:pPr>
              <a:spcBef>
                <a:spcPct val="50000"/>
              </a:spcBef>
            </a:pPr>
            <a:r>
              <a:rPr lang="en-US" sz="24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printf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("Enter the </a:t>
            </a: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object mass in grams&gt; ");</a:t>
            </a:r>
            <a:endParaRPr lang="en-US" sz="2400" b="1" dirty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7042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495300" y="228600"/>
            <a:ext cx="8915400" cy="914400"/>
          </a:xfrm>
        </p:spPr>
        <p:txBody>
          <a:bodyPr/>
          <a:lstStyle/>
          <a:p>
            <a:r>
              <a:rPr lang="en-US" sz="4400" dirty="0"/>
              <a:t>The </a:t>
            </a:r>
            <a:r>
              <a:rPr lang="en-US" sz="4400" cap="none" dirty="0" err="1">
                <a:latin typeface="Courier New" pitchFamily="49" charset="0"/>
                <a:cs typeface="Courier New" pitchFamily="49" charset="0"/>
              </a:rPr>
              <a:t>scanf</a:t>
            </a:r>
            <a:r>
              <a:rPr lang="en-US" sz="4400" dirty="0"/>
              <a:t> Function</a:t>
            </a:r>
          </a:p>
        </p:txBody>
      </p:sp>
      <p:sp>
        <p:nvSpPr>
          <p:cNvPr id="54299" name="Rectangle 27"/>
          <p:cNvSpPr>
            <a:spLocks noGrp="1" noChangeArrowheads="1"/>
          </p:cNvSpPr>
          <p:nvPr>
            <p:ph sz="quarter" idx="1"/>
          </p:nvPr>
        </p:nvSpPr>
        <p:spPr>
          <a:xfrm>
            <a:off x="495300" y="3886202"/>
            <a:ext cx="8337550" cy="2819399"/>
          </a:xfrm>
          <a:noFill/>
          <a:ln/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1000"/>
              </a:spcBef>
            </a:pPr>
            <a:r>
              <a:rPr lang="en-US" dirty="0" smtClean="0"/>
              <a:t>The </a:t>
            </a:r>
            <a:r>
              <a:rPr lang="en-US" b="1" dirty="0" smtClean="0">
                <a:solidFill>
                  <a:srgbClr val="FF0000"/>
                </a:solidFill>
                <a:cs typeface="Courier New" pitchFamily="49" charset="0"/>
              </a:rPr>
              <a:t>&amp;</a:t>
            </a:r>
            <a:r>
              <a:rPr lang="en-US" dirty="0" smtClean="0"/>
              <a:t> is the </a:t>
            </a:r>
            <a:r>
              <a:rPr lang="en-US" b="1" dirty="0" smtClean="0">
                <a:solidFill>
                  <a:srgbClr val="FF0000"/>
                </a:solidFill>
              </a:rPr>
              <a:t>address operator</a:t>
            </a:r>
            <a:r>
              <a:rPr lang="en-US" dirty="0" smtClean="0"/>
              <a:t>. It tells </a:t>
            </a:r>
            <a:r>
              <a:rPr lang="en-US" b="1" dirty="0" err="1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scanf</a:t>
            </a:r>
            <a:r>
              <a:rPr lang="en-US" dirty="0" smtClean="0"/>
              <a:t> the address of variable </a:t>
            </a:r>
            <a:r>
              <a:rPr lang="en-US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miles</a:t>
            </a:r>
            <a:r>
              <a:rPr lang="en-US" dirty="0" smtClean="0"/>
              <a:t> in memory.</a:t>
            </a:r>
          </a:p>
          <a:p>
            <a:pPr>
              <a:lnSpc>
                <a:spcPct val="110000"/>
              </a:lnSpc>
              <a:spcBef>
                <a:spcPts val="1000"/>
              </a:spcBef>
            </a:pPr>
            <a:r>
              <a:rPr lang="en-US" dirty="0" smtClean="0"/>
              <a:t>When </a:t>
            </a:r>
            <a:r>
              <a:rPr lang="en-US" dirty="0"/>
              <a:t>user inputs a value, it is stored in </a:t>
            </a:r>
            <a:r>
              <a:rPr lang="en-US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miles</a:t>
            </a:r>
            <a:r>
              <a:rPr lang="en-US" dirty="0"/>
              <a:t>.</a:t>
            </a:r>
          </a:p>
          <a:p>
            <a:pPr>
              <a:lnSpc>
                <a:spcPct val="110000"/>
              </a:lnSpc>
              <a:spcBef>
                <a:spcPts val="1000"/>
              </a:spcBef>
            </a:pPr>
            <a:r>
              <a:rPr lang="en-US" dirty="0"/>
              <a:t>The placeholder </a:t>
            </a:r>
            <a:r>
              <a:rPr lang="en-US" b="1" dirty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%</a:t>
            </a:r>
            <a:r>
              <a:rPr lang="en-US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lf</a:t>
            </a:r>
            <a:r>
              <a:rPr lang="en-US" dirty="0" smtClean="0"/>
              <a:t> tells </a:t>
            </a:r>
            <a:r>
              <a:rPr lang="en-US" b="1" dirty="0" err="1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scanf</a:t>
            </a:r>
            <a:r>
              <a:rPr lang="en-US" dirty="0" smtClean="0"/>
              <a:t> the type </a:t>
            </a:r>
            <a:r>
              <a:rPr lang="en-US" dirty="0"/>
              <a:t>of data to store into variable miles.</a:t>
            </a:r>
          </a:p>
        </p:txBody>
      </p:sp>
      <p:sp>
        <p:nvSpPr>
          <p:cNvPr id="20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99F80DB-111D-4761-AF8B-ED6FE83C8E4A}" type="slidenum">
              <a:rPr lang="ar-SA"/>
              <a:pPr/>
              <a:t>28</a:t>
            </a:fld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577822" y="1219201"/>
            <a:ext cx="5282315" cy="2430463"/>
            <a:chOff x="533374" y="1219200"/>
            <a:chExt cx="4875983" cy="2430463"/>
          </a:xfrm>
        </p:grpSpPr>
        <p:grpSp>
          <p:nvGrpSpPr>
            <p:cNvPr id="54298" name="Group 26"/>
            <p:cNvGrpSpPr>
              <a:grpSpLocks/>
            </p:cNvGrpSpPr>
            <p:nvPr/>
          </p:nvGrpSpPr>
          <p:grpSpPr bwMode="auto">
            <a:xfrm>
              <a:off x="533374" y="1219200"/>
              <a:ext cx="4875983" cy="2430463"/>
              <a:chOff x="1391" y="971"/>
              <a:chExt cx="2848" cy="1531"/>
            </a:xfrm>
          </p:grpSpPr>
          <p:sp>
            <p:nvSpPr>
              <p:cNvPr id="54279" name="Text Box 7"/>
              <p:cNvSpPr txBox="1">
                <a:spLocks noChangeArrowheads="1"/>
              </p:cNvSpPr>
              <p:nvPr/>
            </p:nvSpPr>
            <p:spPr bwMode="auto">
              <a:xfrm>
                <a:off x="1391" y="1680"/>
                <a:ext cx="2782" cy="3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800" b="1" dirty="0" err="1">
                    <a:solidFill>
                      <a:srgbClr val="FF0000"/>
                    </a:solidFill>
                    <a:latin typeface="Courier New" pitchFamily="49" charset="0"/>
                    <a:cs typeface="Courier New" pitchFamily="49" charset="0"/>
                  </a:rPr>
                  <a:t>scanf</a:t>
                </a:r>
                <a:r>
                  <a:rPr lang="en-US" sz="2800" b="1" dirty="0" smtClean="0">
                    <a:latin typeface="Courier New" pitchFamily="49" charset="0"/>
                    <a:cs typeface="Courier New" pitchFamily="49" charset="0"/>
                  </a:rPr>
                  <a:t>("%lf", </a:t>
                </a:r>
                <a:r>
                  <a:rPr lang="en-US" sz="2800" b="1" dirty="0">
                    <a:solidFill>
                      <a:srgbClr val="FF0000"/>
                    </a:solidFill>
                    <a:latin typeface="Courier New" pitchFamily="49" charset="0"/>
                    <a:cs typeface="Courier New" pitchFamily="49" charset="0"/>
                  </a:rPr>
                  <a:t>&amp;</a:t>
                </a:r>
                <a:r>
                  <a:rPr lang="en-US" sz="2800" b="1" dirty="0">
                    <a:latin typeface="Courier New" pitchFamily="49" charset="0"/>
                    <a:cs typeface="Courier New" pitchFamily="49" charset="0"/>
                  </a:rPr>
                  <a:t>miles);</a:t>
                </a:r>
              </a:p>
            </p:txBody>
          </p:sp>
          <p:grpSp>
            <p:nvGrpSpPr>
              <p:cNvPr id="54297" name="Group 25"/>
              <p:cNvGrpSpPr>
                <a:grpSpLocks/>
              </p:cNvGrpSpPr>
              <p:nvPr/>
            </p:nvGrpSpPr>
            <p:grpSpPr bwMode="auto">
              <a:xfrm>
                <a:off x="1436" y="971"/>
                <a:ext cx="2803" cy="1531"/>
                <a:chOff x="230" y="971"/>
                <a:chExt cx="2803" cy="1531"/>
              </a:xfrm>
            </p:grpSpPr>
            <p:sp>
              <p:nvSpPr>
                <p:cNvPr id="54278" name="Text Box 6"/>
                <p:cNvSpPr txBox="1">
                  <a:spLocks noChangeArrowheads="1"/>
                </p:cNvSpPr>
                <p:nvPr/>
              </p:nvSpPr>
              <p:spPr bwMode="auto">
                <a:xfrm>
                  <a:off x="230" y="971"/>
                  <a:ext cx="712" cy="52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>
                  <a:spAutoFit/>
                </a:bodyPr>
                <a:lstStyle/>
                <a:p>
                  <a:pPr algn="ctr">
                    <a:spcBef>
                      <a:spcPts val="0"/>
                    </a:spcBef>
                  </a:pPr>
                  <a:r>
                    <a:rPr lang="en-US" sz="2400" dirty="0" smtClean="0">
                      <a:latin typeface="Calibri" pitchFamily="34" charset="0"/>
                      <a:cs typeface="Courier New" pitchFamily="49" charset="0"/>
                    </a:rPr>
                    <a:t>function</a:t>
                  </a:r>
                </a:p>
                <a:p>
                  <a:pPr algn="ctr">
                    <a:spcBef>
                      <a:spcPts val="0"/>
                    </a:spcBef>
                  </a:pPr>
                  <a:r>
                    <a:rPr lang="en-US" sz="2400" dirty="0" smtClean="0">
                      <a:latin typeface="Calibri" pitchFamily="34" charset="0"/>
                      <a:cs typeface="Courier New" pitchFamily="49" charset="0"/>
                    </a:rPr>
                    <a:t>name</a:t>
                  </a:r>
                  <a:endParaRPr lang="en-US" sz="2400" dirty="0">
                    <a:latin typeface="Calibri" pitchFamily="34" charset="0"/>
                    <a:cs typeface="Courier New" pitchFamily="49" charset="0"/>
                  </a:endParaRPr>
                </a:p>
              </p:txBody>
            </p:sp>
            <p:sp>
              <p:nvSpPr>
                <p:cNvPr id="54280" name="Line 8"/>
                <p:cNvSpPr>
                  <a:spLocks noChangeShapeType="1"/>
                </p:cNvSpPr>
                <p:nvPr/>
              </p:nvSpPr>
              <p:spPr bwMode="auto">
                <a:xfrm>
                  <a:off x="586" y="1483"/>
                  <a:ext cx="0" cy="251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 type="none" w="med" len="med"/>
                  <a:tailEnd type="arrow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4284" name="Text Box 12"/>
                <p:cNvSpPr txBox="1">
                  <a:spLocks noChangeArrowheads="1"/>
                </p:cNvSpPr>
                <p:nvPr/>
              </p:nvSpPr>
              <p:spPr bwMode="auto">
                <a:xfrm>
                  <a:off x="986" y="1206"/>
                  <a:ext cx="1646" cy="29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en-US" sz="2400" b="0" dirty="0">
                      <a:latin typeface="Calibri" pitchFamily="34" charset="0"/>
                      <a:ea typeface="Verdana" pitchFamily="34" charset="0"/>
                      <a:cs typeface="Verdana" pitchFamily="34" charset="0"/>
                    </a:rPr>
                    <a:t>function arguments</a:t>
                  </a:r>
                </a:p>
              </p:txBody>
            </p:sp>
            <p:sp>
              <p:nvSpPr>
                <p:cNvPr id="54289" name="Text Box 17"/>
                <p:cNvSpPr txBox="1">
                  <a:spLocks noChangeArrowheads="1"/>
                </p:cNvSpPr>
                <p:nvPr/>
              </p:nvSpPr>
              <p:spPr bwMode="auto">
                <a:xfrm>
                  <a:off x="719" y="2211"/>
                  <a:ext cx="1090" cy="29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en-US" sz="2400" b="0" dirty="0" smtClean="0">
                      <a:latin typeface="Calibri" pitchFamily="34" charset="0"/>
                    </a:rPr>
                    <a:t>place holders</a:t>
                  </a:r>
                  <a:endParaRPr lang="en-US" sz="2400" b="0" dirty="0">
                    <a:latin typeface="Calibri" pitchFamily="34" charset="0"/>
                  </a:endParaRPr>
                </a:p>
              </p:txBody>
            </p:sp>
            <p:sp>
              <p:nvSpPr>
                <p:cNvPr id="54290" name="Line 18"/>
                <p:cNvSpPr>
                  <a:spLocks noChangeShapeType="1"/>
                </p:cNvSpPr>
                <p:nvPr/>
              </p:nvSpPr>
              <p:spPr bwMode="auto">
                <a:xfrm flipV="1">
                  <a:off x="1298" y="1974"/>
                  <a:ext cx="0" cy="24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 type="none" w="med" len="med"/>
                  <a:tailEnd type="arrow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4291" name="Text Box 19"/>
                <p:cNvSpPr txBox="1">
                  <a:spLocks noChangeArrowheads="1"/>
                </p:cNvSpPr>
                <p:nvPr/>
              </p:nvSpPr>
              <p:spPr bwMode="auto">
                <a:xfrm>
                  <a:off x="1832" y="2211"/>
                  <a:ext cx="1201" cy="29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en-US" sz="2400" b="0" dirty="0" smtClean="0">
                      <a:latin typeface="Calibri" pitchFamily="34" charset="0"/>
                    </a:rPr>
                    <a:t>input variables</a:t>
                  </a:r>
                  <a:endParaRPr lang="en-US" sz="2400" b="0" dirty="0">
                    <a:latin typeface="Calibri" pitchFamily="34" charset="0"/>
                  </a:endParaRPr>
                </a:p>
              </p:txBody>
            </p:sp>
            <p:sp>
              <p:nvSpPr>
                <p:cNvPr id="54292" name="Line 20"/>
                <p:cNvSpPr>
                  <a:spLocks noChangeShapeType="1"/>
                </p:cNvSpPr>
                <p:nvPr/>
              </p:nvSpPr>
              <p:spPr bwMode="auto">
                <a:xfrm flipV="1">
                  <a:off x="2321" y="1974"/>
                  <a:ext cx="0" cy="24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 type="none" w="med" len="med"/>
                  <a:tailEnd type="arrow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2" name="Right Brace 1"/>
            <p:cNvSpPr/>
            <p:nvPr/>
          </p:nvSpPr>
          <p:spPr>
            <a:xfrm rot="16200000">
              <a:off x="3165815" y="872786"/>
              <a:ext cx="221571" cy="2743201"/>
            </a:xfrm>
            <a:prstGeom prst="rightBrace">
              <a:avLst>
                <a:gd name="adj1" fmla="val 35247"/>
                <a:gd name="adj2" fmla="val 50000"/>
              </a:avLst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438900" y="1219200"/>
            <a:ext cx="2724150" cy="1981200"/>
            <a:chOff x="5943600" y="1219200"/>
            <a:chExt cx="2514600" cy="1981200"/>
          </a:xfrm>
        </p:grpSpPr>
        <p:sp>
          <p:nvSpPr>
            <p:cNvPr id="4" name="TextBox 3"/>
            <p:cNvSpPr txBox="1"/>
            <p:nvPr/>
          </p:nvSpPr>
          <p:spPr>
            <a:xfrm>
              <a:off x="5943600" y="2654300"/>
              <a:ext cx="990600" cy="546100"/>
            </a:xfrm>
            <a:prstGeom prst="rect">
              <a:avLst/>
            </a:prstGeom>
            <a:solidFill>
              <a:srgbClr val="CCECFF"/>
            </a:solidFill>
            <a:ln w="28575">
              <a:solidFill>
                <a:schemeClr val="tx1"/>
              </a:solidFill>
            </a:ln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n-US" sz="2400" b="1" dirty="0" smtClean="0">
                  <a:latin typeface="Courier New" pitchFamily="49" charset="0"/>
                  <a:cs typeface="Courier New" pitchFamily="49" charset="0"/>
                </a:rPr>
                <a:t>30.5</a:t>
              </a:r>
              <a:endParaRPr lang="en-US" sz="2400" b="1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943600" y="2165350"/>
              <a:ext cx="990600" cy="433387"/>
            </a:xfrm>
            <a:prstGeom prst="rect">
              <a:avLst/>
            </a:prstGeom>
            <a:solidFill>
              <a:schemeClr val="bg1"/>
            </a:solidFill>
            <a:ln w="28575">
              <a:noFill/>
            </a:ln>
          </p:spPr>
          <p:txBody>
            <a:bodyPr wrap="square" lIns="0" rIns="0" rtlCol="0" anchor="ctr" anchorCtr="0">
              <a:noAutofit/>
            </a:bodyPr>
            <a:lstStyle/>
            <a:p>
              <a:pPr algn="ctr"/>
              <a:r>
                <a:rPr lang="en-US" sz="2400" b="1" dirty="0" smtClean="0">
                  <a:latin typeface="Courier New" pitchFamily="49" charset="0"/>
                  <a:cs typeface="Courier New" pitchFamily="49" charset="0"/>
                </a:rPr>
                <a:t>miles</a:t>
              </a:r>
              <a:endParaRPr lang="en-US" sz="2400" b="1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5" name="Freeform 4"/>
            <p:cNvSpPr/>
            <p:nvPr/>
          </p:nvSpPr>
          <p:spPr>
            <a:xfrm>
              <a:off x="6933537" y="2120278"/>
              <a:ext cx="1041621" cy="807072"/>
            </a:xfrm>
            <a:custGeom>
              <a:avLst/>
              <a:gdLst>
                <a:gd name="connsiteX0" fmla="*/ 0 w 1041621"/>
                <a:gd name="connsiteY0" fmla="*/ 779228 h 779228"/>
                <a:gd name="connsiteX1" fmla="*/ 1041621 w 1041621"/>
                <a:gd name="connsiteY1" fmla="*/ 779228 h 779228"/>
                <a:gd name="connsiteX2" fmla="*/ 1041621 w 1041621"/>
                <a:gd name="connsiteY2" fmla="*/ 0 h 7792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41621" h="779228">
                  <a:moveTo>
                    <a:pt x="0" y="779228"/>
                  </a:moveTo>
                  <a:lnTo>
                    <a:pt x="1041621" y="779228"/>
                  </a:lnTo>
                  <a:lnTo>
                    <a:pt x="1041621" y="0"/>
                  </a:lnTo>
                </a:path>
              </a:pathLst>
            </a:custGeom>
            <a:noFill/>
            <a:ln w="28575"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467600" y="1639887"/>
              <a:ext cx="990600" cy="433387"/>
            </a:xfrm>
            <a:prstGeom prst="rect">
              <a:avLst/>
            </a:prstGeom>
            <a:solidFill>
              <a:schemeClr val="bg1"/>
            </a:solidFill>
            <a:ln w="28575">
              <a:noFill/>
            </a:ln>
          </p:spPr>
          <p:txBody>
            <a:bodyPr wrap="square" lIns="0" rIns="0" rtlCol="0" anchor="ctr" anchorCtr="0">
              <a:noAutofit/>
            </a:bodyPr>
            <a:lstStyle/>
            <a:p>
              <a:pPr algn="ctr"/>
              <a:r>
                <a:rPr lang="en-US" sz="2400" b="1" dirty="0" smtClean="0">
                  <a:latin typeface="Courier New" pitchFamily="49" charset="0"/>
                  <a:cs typeface="Courier New" pitchFamily="49" charset="0"/>
                </a:rPr>
                <a:t>30.5</a:t>
              </a:r>
              <a:endParaRPr lang="en-US" sz="2400" b="1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6096000" y="1219200"/>
              <a:ext cx="1358347" cy="812800"/>
            </a:xfrm>
            <a:prstGeom prst="rect">
              <a:avLst/>
            </a:prstGeom>
            <a:solidFill>
              <a:schemeClr val="bg1"/>
            </a:solidFill>
            <a:ln w="28575">
              <a:noFill/>
            </a:ln>
          </p:spPr>
          <p:txBody>
            <a:bodyPr wrap="square" lIns="0" rIns="0" rtlCol="0" anchor="ctr" anchorCtr="0">
              <a:noAutofit/>
            </a:bodyPr>
            <a:lstStyle/>
            <a:p>
              <a:pPr algn="ctr"/>
              <a:r>
                <a:rPr lang="en-US" sz="2400" dirty="0" smtClean="0">
                  <a:latin typeface="Calibri" pitchFamily="34" charset="0"/>
                  <a:cs typeface="Courier New" pitchFamily="49" charset="0"/>
                </a:rPr>
                <a:t>Number Entered</a:t>
              </a:r>
              <a:endParaRPr lang="en-US" sz="2400" dirty="0">
                <a:latin typeface="Calibri" pitchFamily="34" charset="0"/>
                <a:cs typeface="Courier New" pitchFamily="49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43567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089900" cy="944562"/>
          </a:xfrm>
        </p:spPr>
        <p:txBody>
          <a:bodyPr>
            <a:normAutofit/>
          </a:bodyPr>
          <a:lstStyle/>
          <a:p>
            <a:r>
              <a:rPr lang="en-US" sz="4400" dirty="0" smtClean="0"/>
              <a:t>Reading Three Letters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95300" y="1447800"/>
            <a:ext cx="8089900" cy="4114800"/>
          </a:xfrm>
        </p:spPr>
        <p:txBody>
          <a:bodyPr>
            <a:normAutofit/>
          </a:bodyPr>
          <a:lstStyle/>
          <a:p>
            <a:pPr marL="0" indent="0">
              <a:spcBef>
                <a:spcPts val="3000"/>
              </a:spcBef>
              <a:buNone/>
            </a:pP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char letter1, letter2, letter3;</a:t>
            </a:r>
          </a:p>
          <a:p>
            <a:pPr marL="0" indent="0">
              <a:spcBef>
                <a:spcPts val="3000"/>
              </a:spcBef>
              <a:buNone/>
            </a:pP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scanf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("%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c%c%c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",</a:t>
            </a:r>
          </a:p>
          <a:p>
            <a:pPr marL="0" indent="0">
              <a:spcBef>
                <a:spcPts val="3000"/>
              </a:spcBef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 &amp;letter1,</a:t>
            </a:r>
          </a:p>
          <a:p>
            <a:pPr marL="0" indent="0">
              <a:spcBef>
                <a:spcPts val="3000"/>
              </a:spcBef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 &amp;letter2,</a:t>
            </a:r>
          </a:p>
          <a:p>
            <a:pPr marL="0" indent="0">
              <a:spcBef>
                <a:spcPts val="3000"/>
              </a:spcBef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 &amp;letter3);</a:t>
            </a:r>
            <a:endParaRPr lang="en-US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CAB916F-8E89-4208-9F02-D8511B699CE9}" type="slidenum">
              <a:rPr lang="en-US" smtClean="0"/>
              <a:pPr/>
              <a:t>29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5215008" y="2235200"/>
            <a:ext cx="3039993" cy="3937000"/>
            <a:chOff x="5728253" y="1397000"/>
            <a:chExt cx="2806147" cy="3937000"/>
          </a:xfrm>
        </p:grpSpPr>
        <p:sp>
          <p:nvSpPr>
            <p:cNvPr id="14" name="TextBox 13"/>
            <p:cNvSpPr txBox="1"/>
            <p:nvPr/>
          </p:nvSpPr>
          <p:spPr>
            <a:xfrm>
              <a:off x="5867400" y="4343400"/>
              <a:ext cx="1143000" cy="433387"/>
            </a:xfrm>
            <a:prstGeom prst="rect">
              <a:avLst/>
            </a:prstGeom>
            <a:solidFill>
              <a:schemeClr val="bg1"/>
            </a:solidFill>
            <a:ln w="28575">
              <a:noFill/>
            </a:ln>
          </p:spPr>
          <p:txBody>
            <a:bodyPr wrap="square" lIns="0" rIns="0" rtlCol="0" anchor="ctr" anchorCtr="0">
              <a:noAutofit/>
            </a:bodyPr>
            <a:lstStyle/>
            <a:p>
              <a:pPr algn="ctr"/>
              <a:r>
                <a:rPr lang="en-US" sz="2000" b="1" dirty="0" smtClean="0">
                  <a:latin typeface="Courier New" pitchFamily="49" charset="0"/>
                  <a:cs typeface="Courier New" pitchFamily="49" charset="0"/>
                </a:rPr>
                <a:t>letter3</a:t>
              </a:r>
              <a:endParaRPr lang="en-US" sz="2000" b="1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867400" y="2233613"/>
              <a:ext cx="1143000" cy="433387"/>
            </a:xfrm>
            <a:prstGeom prst="rect">
              <a:avLst/>
            </a:prstGeom>
            <a:solidFill>
              <a:schemeClr val="bg1"/>
            </a:solidFill>
            <a:ln w="28575">
              <a:noFill/>
            </a:ln>
          </p:spPr>
          <p:txBody>
            <a:bodyPr wrap="square" lIns="0" rIns="0" rtlCol="0" anchor="ctr" anchorCtr="0">
              <a:noAutofit/>
            </a:bodyPr>
            <a:lstStyle/>
            <a:p>
              <a:pPr algn="ctr"/>
              <a:r>
                <a:rPr lang="en-US" sz="2000" b="1" dirty="0" smtClean="0">
                  <a:latin typeface="Courier New" pitchFamily="49" charset="0"/>
                  <a:cs typeface="Courier New" pitchFamily="49" charset="0"/>
                </a:rPr>
                <a:t>letter1</a:t>
              </a:r>
              <a:endParaRPr lang="en-US" sz="2000" b="1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867400" y="3300413"/>
              <a:ext cx="1143000" cy="433387"/>
            </a:xfrm>
            <a:prstGeom prst="rect">
              <a:avLst/>
            </a:prstGeom>
            <a:solidFill>
              <a:schemeClr val="bg1"/>
            </a:solidFill>
            <a:ln w="28575">
              <a:noFill/>
            </a:ln>
          </p:spPr>
          <p:txBody>
            <a:bodyPr wrap="square" lIns="0" rIns="0" rtlCol="0" anchor="ctr" anchorCtr="0">
              <a:noAutofit/>
            </a:bodyPr>
            <a:lstStyle/>
            <a:p>
              <a:pPr algn="ctr"/>
              <a:r>
                <a:rPr lang="en-US" sz="2000" b="1" dirty="0" smtClean="0">
                  <a:latin typeface="Courier New" pitchFamily="49" charset="0"/>
                  <a:cs typeface="Courier New" pitchFamily="49" charset="0"/>
                </a:rPr>
                <a:t>letter2</a:t>
              </a:r>
              <a:endParaRPr lang="en-US" sz="2000" b="1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943600" y="2654300"/>
              <a:ext cx="990600" cy="546100"/>
            </a:xfrm>
            <a:prstGeom prst="rect">
              <a:avLst/>
            </a:prstGeom>
            <a:solidFill>
              <a:srgbClr val="CCECFF"/>
            </a:solidFill>
            <a:ln w="28575">
              <a:solidFill>
                <a:schemeClr val="tx1"/>
              </a:solidFill>
            </a:ln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n-US" sz="2400" b="1" dirty="0" smtClean="0">
                  <a:latin typeface="Courier New" pitchFamily="49" charset="0"/>
                  <a:cs typeface="Courier New" pitchFamily="49" charset="0"/>
                </a:rPr>
                <a:t>C</a:t>
              </a:r>
              <a:endParaRPr lang="en-US" sz="2400" b="1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8" name="Freeform 7"/>
            <p:cNvSpPr/>
            <p:nvPr/>
          </p:nvSpPr>
          <p:spPr>
            <a:xfrm>
              <a:off x="6933537" y="2120278"/>
              <a:ext cx="762663" cy="807072"/>
            </a:xfrm>
            <a:custGeom>
              <a:avLst/>
              <a:gdLst>
                <a:gd name="connsiteX0" fmla="*/ 0 w 1041621"/>
                <a:gd name="connsiteY0" fmla="*/ 779228 h 779228"/>
                <a:gd name="connsiteX1" fmla="*/ 1041621 w 1041621"/>
                <a:gd name="connsiteY1" fmla="*/ 779228 h 779228"/>
                <a:gd name="connsiteX2" fmla="*/ 1041621 w 1041621"/>
                <a:gd name="connsiteY2" fmla="*/ 0 h 7792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41621" h="779228">
                  <a:moveTo>
                    <a:pt x="0" y="779228"/>
                  </a:moveTo>
                  <a:lnTo>
                    <a:pt x="1041621" y="779228"/>
                  </a:lnTo>
                  <a:lnTo>
                    <a:pt x="1041621" y="0"/>
                  </a:lnTo>
                </a:path>
              </a:pathLst>
            </a:custGeom>
            <a:noFill/>
            <a:ln w="28575"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467600" y="1600200"/>
              <a:ext cx="457200" cy="433387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lIns="0" rIns="0" rtlCol="0" anchor="ctr" anchorCtr="0">
              <a:noAutofit/>
            </a:bodyPr>
            <a:lstStyle/>
            <a:p>
              <a:pPr algn="ctr"/>
              <a:r>
                <a:rPr lang="en-US" sz="2400" b="1" dirty="0" smtClean="0">
                  <a:latin typeface="Courier New" pitchFamily="49" charset="0"/>
                  <a:cs typeface="Courier New" pitchFamily="49" charset="0"/>
                </a:rPr>
                <a:t>C</a:t>
              </a:r>
              <a:endParaRPr lang="en-US" sz="2400" b="1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728253" y="1397000"/>
              <a:ext cx="1358347" cy="812800"/>
            </a:xfrm>
            <a:prstGeom prst="rect">
              <a:avLst/>
            </a:prstGeom>
            <a:solidFill>
              <a:schemeClr val="bg1"/>
            </a:solidFill>
            <a:ln w="28575">
              <a:noFill/>
            </a:ln>
          </p:spPr>
          <p:txBody>
            <a:bodyPr wrap="square" lIns="0" rIns="0" rtlCol="0" anchor="ctr" anchorCtr="0">
              <a:noAutofit/>
            </a:bodyPr>
            <a:lstStyle/>
            <a:p>
              <a:pPr algn="ctr"/>
              <a:r>
                <a:rPr lang="en-US" sz="2400" dirty="0" smtClean="0">
                  <a:latin typeface="Calibri" pitchFamily="34" charset="0"/>
                  <a:cs typeface="Courier New" pitchFamily="49" charset="0"/>
                </a:rPr>
                <a:t>Letters Entered</a:t>
              </a:r>
              <a:endParaRPr lang="en-US" sz="2400" dirty="0">
                <a:latin typeface="Calibri" pitchFamily="34" charset="0"/>
                <a:cs typeface="Courier New" pitchFamily="49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943600" y="3721100"/>
              <a:ext cx="990600" cy="546100"/>
            </a:xfrm>
            <a:prstGeom prst="rect">
              <a:avLst/>
            </a:prstGeom>
            <a:solidFill>
              <a:srgbClr val="CCECFF"/>
            </a:solidFill>
            <a:ln w="28575">
              <a:solidFill>
                <a:schemeClr val="tx1"/>
              </a:solidFill>
            </a:ln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n-US" sz="2400" b="1" dirty="0" smtClean="0">
                  <a:latin typeface="Courier New" pitchFamily="49" charset="0"/>
                  <a:cs typeface="Courier New" pitchFamily="49" charset="0"/>
                </a:rPr>
                <a:t>a</a:t>
              </a:r>
              <a:endParaRPr lang="en-US" sz="2400" b="1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943600" y="4787900"/>
              <a:ext cx="990600" cy="546100"/>
            </a:xfrm>
            <a:prstGeom prst="rect">
              <a:avLst/>
            </a:prstGeom>
            <a:solidFill>
              <a:srgbClr val="CCECFF"/>
            </a:solidFill>
            <a:ln w="28575">
              <a:solidFill>
                <a:schemeClr val="tx1"/>
              </a:solidFill>
            </a:ln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n-US" sz="2400" b="1" dirty="0" smtClean="0">
                  <a:latin typeface="Courier New" pitchFamily="49" charset="0"/>
                  <a:cs typeface="Courier New" pitchFamily="49" charset="0"/>
                </a:rPr>
                <a:t>r</a:t>
              </a:r>
              <a:endParaRPr lang="en-US" sz="2400" b="1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15" name="Freeform 14"/>
            <p:cNvSpPr/>
            <p:nvPr/>
          </p:nvSpPr>
          <p:spPr>
            <a:xfrm>
              <a:off x="6934200" y="2120278"/>
              <a:ext cx="1066800" cy="1858577"/>
            </a:xfrm>
            <a:custGeom>
              <a:avLst/>
              <a:gdLst>
                <a:gd name="connsiteX0" fmla="*/ 0 w 1041621"/>
                <a:gd name="connsiteY0" fmla="*/ 779228 h 779228"/>
                <a:gd name="connsiteX1" fmla="*/ 1041621 w 1041621"/>
                <a:gd name="connsiteY1" fmla="*/ 779228 h 779228"/>
                <a:gd name="connsiteX2" fmla="*/ 1041621 w 1041621"/>
                <a:gd name="connsiteY2" fmla="*/ 0 h 7792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41621" h="779228">
                  <a:moveTo>
                    <a:pt x="0" y="779228"/>
                  </a:moveTo>
                  <a:lnTo>
                    <a:pt x="1041621" y="779228"/>
                  </a:lnTo>
                  <a:lnTo>
                    <a:pt x="1041621" y="0"/>
                  </a:lnTo>
                </a:path>
              </a:pathLst>
            </a:custGeom>
            <a:noFill/>
            <a:ln w="28575"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 15"/>
            <p:cNvSpPr/>
            <p:nvPr/>
          </p:nvSpPr>
          <p:spPr>
            <a:xfrm>
              <a:off x="6934200" y="2120278"/>
              <a:ext cx="1371600" cy="2938699"/>
            </a:xfrm>
            <a:custGeom>
              <a:avLst/>
              <a:gdLst>
                <a:gd name="connsiteX0" fmla="*/ 0 w 1041621"/>
                <a:gd name="connsiteY0" fmla="*/ 779228 h 779228"/>
                <a:gd name="connsiteX1" fmla="*/ 1041621 w 1041621"/>
                <a:gd name="connsiteY1" fmla="*/ 779228 h 779228"/>
                <a:gd name="connsiteX2" fmla="*/ 1041621 w 1041621"/>
                <a:gd name="connsiteY2" fmla="*/ 0 h 7792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41621" h="779228">
                  <a:moveTo>
                    <a:pt x="0" y="779228"/>
                  </a:moveTo>
                  <a:lnTo>
                    <a:pt x="1041621" y="779228"/>
                  </a:lnTo>
                  <a:lnTo>
                    <a:pt x="1041621" y="0"/>
                  </a:lnTo>
                </a:path>
              </a:pathLst>
            </a:custGeom>
            <a:noFill/>
            <a:ln w="28575"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772400" y="1600200"/>
              <a:ext cx="457200" cy="433387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lIns="0" rIns="0" rtlCol="0" anchor="ctr" anchorCtr="0">
              <a:noAutofit/>
            </a:bodyPr>
            <a:lstStyle/>
            <a:p>
              <a:pPr algn="ctr"/>
              <a:r>
                <a:rPr lang="en-US" sz="2400" b="1" dirty="0">
                  <a:latin typeface="Courier New" pitchFamily="49" charset="0"/>
                  <a:cs typeface="Courier New" pitchFamily="49" charset="0"/>
                </a:rPr>
                <a:t>a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8077200" y="1600200"/>
              <a:ext cx="457200" cy="433387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lIns="0" rIns="0" rtlCol="0" anchor="ctr" anchorCtr="0">
              <a:noAutofit/>
            </a:bodyPr>
            <a:lstStyle/>
            <a:p>
              <a:pPr algn="ctr"/>
              <a:r>
                <a:rPr lang="en-US" sz="2400" b="1" dirty="0" smtClean="0">
                  <a:latin typeface="Courier New" pitchFamily="49" charset="0"/>
                  <a:cs typeface="Courier New" pitchFamily="49" charset="0"/>
                </a:rPr>
                <a:t>r</a:t>
              </a:r>
              <a:endParaRPr lang="en-US" sz="2400" b="1" dirty="0">
                <a:latin typeface="Courier New" pitchFamily="49" charset="0"/>
                <a:cs typeface="Courier New" pitchFamily="49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83988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95300" y="274638"/>
            <a:ext cx="8089900" cy="944562"/>
          </a:xfrm>
        </p:spPr>
        <p:txBody>
          <a:bodyPr/>
          <a:lstStyle/>
          <a:p>
            <a:r>
              <a:rPr lang="en-US" dirty="0" smtClean="0">
                <a:cs typeface="Times New Roman" pitchFamily="18" charset="0"/>
              </a:rPr>
              <a:t>History of C</a:t>
            </a:r>
            <a:endParaRPr lang="en-US" dirty="0">
              <a:cs typeface="Times New Roman" pitchFamily="18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95300" y="1447800"/>
            <a:ext cx="8089900" cy="5026152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sz="2800" dirty="0"/>
              <a:t>C </a:t>
            </a:r>
            <a:r>
              <a:rPr lang="en-US" sz="2800" dirty="0" smtClean="0"/>
              <a:t>was </a:t>
            </a:r>
            <a:r>
              <a:rPr lang="en-US" sz="2800" dirty="0"/>
              <a:t>developed in 1972 by Dennis Ritchie at </a:t>
            </a:r>
            <a:r>
              <a:rPr lang="en-US" sz="2800" dirty="0" smtClean="0"/>
              <a:t>AT&amp;T </a:t>
            </a:r>
            <a:r>
              <a:rPr lang="en-US" sz="2800" dirty="0"/>
              <a:t>Bell </a:t>
            </a:r>
            <a:r>
              <a:rPr lang="en-US" sz="2800" dirty="0" smtClean="0"/>
              <a:t>Laboratories.</a:t>
            </a:r>
          </a:p>
          <a:p>
            <a:pPr>
              <a:lnSpc>
                <a:spcPct val="120000"/>
              </a:lnSpc>
            </a:pPr>
            <a:r>
              <a:rPr lang="en-US" sz="2800" dirty="0" smtClean="0"/>
              <a:t>C was designed as a programming language to write the Unix Operating System.</a:t>
            </a:r>
            <a:endParaRPr lang="en-US" sz="2800" dirty="0"/>
          </a:p>
          <a:p>
            <a:pPr>
              <a:lnSpc>
                <a:spcPct val="120000"/>
              </a:lnSpc>
            </a:pPr>
            <a:r>
              <a:rPr lang="en-US" sz="2800" dirty="0" smtClean="0"/>
              <a:t>C became the </a:t>
            </a:r>
            <a:r>
              <a:rPr lang="en-US" sz="2800" dirty="0"/>
              <a:t>most commonly used </a:t>
            </a:r>
            <a:r>
              <a:rPr lang="en-US" sz="2800" dirty="0" smtClean="0"/>
              <a:t>language </a:t>
            </a:r>
            <a:r>
              <a:rPr lang="en-US" sz="2800" dirty="0"/>
              <a:t>for writing system software.</a:t>
            </a:r>
          </a:p>
          <a:p>
            <a:pPr>
              <a:lnSpc>
                <a:spcPct val="120000"/>
              </a:lnSpc>
            </a:pPr>
            <a:r>
              <a:rPr lang="en-US" sz="2800" dirty="0" smtClean="0"/>
              <a:t>C is machine </a:t>
            </a:r>
            <a:r>
              <a:rPr lang="en-US" sz="2800" dirty="0"/>
              <a:t>independent: </a:t>
            </a:r>
            <a:r>
              <a:rPr lang="en-US" sz="2800" dirty="0" smtClean="0"/>
              <a:t>C programs can </a:t>
            </a:r>
            <a:r>
              <a:rPr lang="en-US" sz="2800" dirty="0"/>
              <a:t>be compiled </a:t>
            </a:r>
            <a:r>
              <a:rPr lang="en-US" sz="2800" dirty="0" smtClean="0"/>
              <a:t>to run on </a:t>
            </a:r>
            <a:r>
              <a:rPr lang="en-US" sz="2800" dirty="0"/>
              <a:t>a wide variety of </a:t>
            </a:r>
            <a:r>
              <a:rPr lang="en-US" sz="2800" dirty="0" smtClean="0"/>
              <a:t>processors and </a:t>
            </a:r>
            <a:r>
              <a:rPr lang="en-US" sz="2800" dirty="0"/>
              <a:t>operating </a:t>
            </a:r>
            <a:r>
              <a:rPr lang="en-US" sz="2800" dirty="0" smtClean="0"/>
              <a:t>systems. </a:t>
            </a:r>
            <a:endParaRPr lang="en-US" sz="2800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799B7E5-630B-4C6E-BD5B-C01DD7C10BA9}" type="slidenum">
              <a:rPr lang="en-US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389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495300" y="274638"/>
            <a:ext cx="8089900" cy="944562"/>
          </a:xfrm>
        </p:spPr>
        <p:txBody>
          <a:bodyPr>
            <a:normAutofit/>
          </a:bodyPr>
          <a:lstStyle/>
          <a:p>
            <a:r>
              <a:rPr lang="en-US" sz="4400" dirty="0"/>
              <a:t>R</a:t>
            </a:r>
            <a:r>
              <a:rPr lang="en-US" sz="4400" dirty="0" smtClean="0"/>
              <a:t>eturn </a:t>
            </a:r>
            <a:r>
              <a:rPr lang="en-US" sz="4400" dirty="0"/>
              <a:t>Statement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95300" y="1295400"/>
            <a:ext cx="8337550" cy="5334000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en-US" dirty="0" smtClean="0"/>
              <a:t>Syntax:  </a:t>
            </a:r>
            <a:r>
              <a:rPr lang="en-US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return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i="1" dirty="0" smtClean="0">
                <a:latin typeface="Courier New" pitchFamily="49" charset="0"/>
                <a:cs typeface="Courier New" pitchFamily="49" charset="0"/>
              </a:rPr>
              <a:t>expression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;</a:t>
            </a:r>
          </a:p>
          <a:p>
            <a:pPr>
              <a:lnSpc>
                <a:spcPct val="110000"/>
              </a:lnSpc>
            </a:pPr>
            <a:r>
              <a:rPr lang="en-US" dirty="0" smtClean="0"/>
              <a:t>Example:</a:t>
            </a:r>
            <a:r>
              <a:rPr lang="en-US" dirty="0"/>
              <a:t> 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return </a:t>
            </a:r>
            <a:r>
              <a:rPr lang="en-US" b="1" dirty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(0</a:t>
            </a:r>
            <a:r>
              <a:rPr lang="en-US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);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110000"/>
              </a:lnSpc>
            </a:pPr>
            <a:r>
              <a:rPr lang="en-US" dirty="0" smtClean="0"/>
              <a:t>Returning from the main function terminates the program and transfers </a:t>
            </a:r>
            <a:r>
              <a:rPr lang="en-US" dirty="0"/>
              <a:t>control </a:t>
            </a:r>
            <a:r>
              <a:rPr lang="en-US" dirty="0" smtClean="0"/>
              <a:t>back to </a:t>
            </a:r>
            <a:r>
              <a:rPr lang="en-US" dirty="0"/>
              <a:t>the operating system</a:t>
            </a:r>
            <a:r>
              <a:rPr lang="en-US" dirty="0" smtClean="0"/>
              <a:t>. Value returned is </a:t>
            </a:r>
            <a:r>
              <a:rPr lang="en-US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0</a:t>
            </a:r>
            <a:r>
              <a:rPr lang="en-US" dirty="0" smtClean="0"/>
              <a:t>.</a:t>
            </a:r>
          </a:p>
          <a:p>
            <a:pPr>
              <a:lnSpc>
                <a:spcPct val="110000"/>
              </a:lnSpc>
            </a:pPr>
            <a:r>
              <a:rPr lang="en-US" dirty="0" smtClean="0"/>
              <a:t>The </a:t>
            </a:r>
            <a:r>
              <a:rPr lang="en-US" b="1" dirty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return</a:t>
            </a:r>
            <a:r>
              <a:rPr lang="en-US" dirty="0" smtClean="0"/>
              <a:t> statement transfers control from a function back to the caller.</a:t>
            </a:r>
            <a:endParaRPr lang="en-US" dirty="0"/>
          </a:p>
          <a:p>
            <a:pPr>
              <a:lnSpc>
                <a:spcPct val="110000"/>
              </a:lnSpc>
            </a:pPr>
            <a:r>
              <a:rPr lang="en-US" dirty="0" smtClean="0"/>
              <a:t>Once </a:t>
            </a:r>
            <a:r>
              <a:rPr lang="en-US" dirty="0"/>
              <a:t>you start writing your own functions, </a:t>
            </a:r>
            <a:r>
              <a:rPr lang="en-US" dirty="0" smtClean="0"/>
              <a:t>you will </a:t>
            </a:r>
            <a:r>
              <a:rPr lang="en-US" dirty="0"/>
              <a:t>use the </a:t>
            </a:r>
            <a:r>
              <a:rPr lang="en-US" b="1" dirty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return</a:t>
            </a:r>
            <a:r>
              <a:rPr lang="en-US" dirty="0"/>
              <a:t> statement to return </a:t>
            </a:r>
            <a:r>
              <a:rPr lang="en-US" dirty="0" smtClean="0"/>
              <a:t>the result of a function back </a:t>
            </a:r>
            <a:r>
              <a:rPr lang="en-US" dirty="0"/>
              <a:t>to the </a:t>
            </a:r>
            <a:r>
              <a:rPr lang="en-US" dirty="0" smtClean="0"/>
              <a:t>caller.</a:t>
            </a:r>
            <a:endParaRPr lang="en-US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1CBC132-81A1-4A57-BD3C-0F88CE9BCD4C}" type="slidenum">
              <a:rPr lang="ar-SA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699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95300" y="274638"/>
            <a:ext cx="8915400" cy="715962"/>
          </a:xfrm>
        </p:spPr>
        <p:txBody>
          <a:bodyPr/>
          <a:lstStyle/>
          <a:p>
            <a:r>
              <a:rPr lang="en-US" dirty="0" smtClean="0">
                <a:cs typeface="Times New Roman" pitchFamily="18" charset="0"/>
              </a:rPr>
              <a:t>Next . . .</a:t>
            </a:r>
            <a:endParaRPr lang="en-US" dirty="0">
              <a:cs typeface="Times New Roman" pitchFamily="18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95300" y="1143000"/>
            <a:ext cx="8915400" cy="5486400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/>
              <a:t>History of C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C </a:t>
            </a:r>
            <a:r>
              <a:rPr lang="en-US" sz="2800" dirty="0"/>
              <a:t>Language Elements</a:t>
            </a:r>
          </a:p>
          <a:p>
            <a:pPr>
              <a:lnSpc>
                <a:spcPct val="150000"/>
              </a:lnSpc>
            </a:pPr>
            <a:r>
              <a:rPr lang="en-US" sz="2700" dirty="0" smtClean="0">
                <a:cs typeface="Times New Roman" pitchFamily="18" charset="0"/>
              </a:rPr>
              <a:t>Data Types and Variable Declarations</a:t>
            </a:r>
          </a:p>
          <a:p>
            <a:pPr>
              <a:lnSpc>
                <a:spcPct val="150000"/>
              </a:lnSpc>
            </a:pPr>
            <a:r>
              <a:rPr lang="en-US" sz="2700" dirty="0">
                <a:cs typeface="Times New Roman" pitchFamily="18" charset="0"/>
              </a:rPr>
              <a:t>Executable </a:t>
            </a:r>
            <a:r>
              <a:rPr lang="en-US" sz="2700" dirty="0" smtClean="0">
                <a:cs typeface="Times New Roman" pitchFamily="18" charset="0"/>
              </a:rPr>
              <a:t>Statements</a:t>
            </a:r>
          </a:p>
          <a:p>
            <a:pPr>
              <a:lnSpc>
                <a:spcPct val="150000"/>
              </a:lnSpc>
            </a:pPr>
            <a:r>
              <a:rPr lang="en-US" sz="2700" dirty="0" smtClean="0">
                <a:cs typeface="Times New Roman" pitchFamily="18" charset="0"/>
              </a:rPr>
              <a:t>Input and Output Functions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FF0000"/>
                </a:solidFill>
              </a:rPr>
              <a:t>General form of a C </a:t>
            </a:r>
            <a:r>
              <a:rPr lang="en-US" sz="2800" b="1" dirty="0" smtClean="0">
                <a:solidFill>
                  <a:srgbClr val="FF0000"/>
                </a:solidFill>
              </a:rPr>
              <a:t>program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FF0000"/>
                </a:solidFill>
              </a:rPr>
              <a:t>Arithmetic </a:t>
            </a:r>
            <a:r>
              <a:rPr lang="en-US" sz="2800" b="1" dirty="0" smtClean="0">
                <a:solidFill>
                  <a:srgbClr val="FF0000"/>
                </a:solidFill>
              </a:rPr>
              <a:t>Expressions</a:t>
            </a:r>
          </a:p>
          <a:p>
            <a:pPr>
              <a:lnSpc>
                <a:spcPct val="150000"/>
              </a:lnSpc>
            </a:pPr>
            <a:r>
              <a:rPr lang="en-US" sz="2700" b="1" dirty="0">
                <a:solidFill>
                  <a:srgbClr val="FF0000"/>
                </a:solidFill>
                <a:cs typeface="Times New Roman" pitchFamily="18" charset="0"/>
              </a:rPr>
              <a:t>Formatting Numbers in Program </a:t>
            </a:r>
            <a:r>
              <a:rPr lang="en-US" sz="2700" b="1" dirty="0" smtClean="0">
                <a:solidFill>
                  <a:srgbClr val="FF0000"/>
                </a:solidFill>
                <a:cs typeface="Times New Roman" pitchFamily="18" charset="0"/>
              </a:rPr>
              <a:t>Output</a:t>
            </a:r>
            <a:endParaRPr lang="en-US" sz="2700" b="1" dirty="0">
              <a:solidFill>
                <a:srgbClr val="FF0000"/>
              </a:solidFill>
              <a:cs typeface="Times New Roman" pitchFamily="18" charset="0"/>
            </a:endParaRPr>
          </a:p>
          <a:p>
            <a:pPr lvl="1">
              <a:lnSpc>
                <a:spcPct val="80000"/>
              </a:lnSpc>
            </a:pPr>
            <a:endParaRPr lang="en-US" sz="2400" dirty="0"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endParaRPr lang="en-US" sz="2400" dirty="0">
              <a:solidFill>
                <a:srgbClr val="EAEAEA"/>
              </a:solidFill>
              <a:cs typeface="Times New Roman" pitchFamily="18" charset="0"/>
            </a:endParaRP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767156E-AABD-42DC-A8D9-197242A795EF}" type="slidenum">
              <a:rPr lang="en-US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233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089900" cy="868362"/>
          </a:xfrm>
        </p:spPr>
        <p:txBody>
          <a:bodyPr/>
          <a:lstStyle/>
          <a:p>
            <a:r>
              <a:rPr lang="en-US" dirty="0"/>
              <a:t>General Form of a C program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705350" y="1295400"/>
            <a:ext cx="4705350" cy="2667000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1000"/>
              </a:spcBef>
            </a:pPr>
            <a:r>
              <a:rPr lang="en-US" sz="2600" dirty="0"/>
              <a:t>Preprocessor directives </a:t>
            </a:r>
            <a:r>
              <a:rPr lang="en-US" sz="2600" dirty="0" smtClean="0"/>
              <a:t>modify the </a:t>
            </a:r>
            <a:r>
              <a:rPr lang="en-US" sz="2600" dirty="0"/>
              <a:t>text of a C program before </a:t>
            </a:r>
            <a:r>
              <a:rPr lang="en-US" sz="2600" dirty="0" smtClean="0"/>
              <a:t>compilation.</a:t>
            </a:r>
          </a:p>
          <a:p>
            <a:pPr>
              <a:lnSpc>
                <a:spcPct val="120000"/>
              </a:lnSpc>
              <a:spcBef>
                <a:spcPts val="1000"/>
              </a:spcBef>
            </a:pPr>
            <a:r>
              <a:rPr lang="en-US" sz="2600" dirty="0"/>
              <a:t>Every variable has to be declared </a:t>
            </a:r>
            <a:r>
              <a:rPr lang="en-US" sz="2600" dirty="0" smtClean="0"/>
              <a:t>before using it.</a:t>
            </a:r>
            <a:endParaRPr lang="en-US" sz="2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CAB916F-8E89-4208-9F02-D8511B699CE9}" type="slidenum">
              <a:rPr lang="en-US" smtClean="0"/>
              <a:pPr/>
              <a:t>32</a:t>
            </a:fld>
            <a:endParaRPr lang="en-US"/>
          </a:p>
        </p:txBody>
      </p:sp>
      <p:pic>
        <p:nvPicPr>
          <p:cNvPr id="5" name="Picture 3" descr="fig0207"/>
          <p:cNvPicPr preferRelativeResize="0">
            <a:picLocks noChangeAspect="1" noChangeArrowheads="1"/>
          </p:cNvPicPr>
          <p:nvPr/>
        </p:nvPicPr>
        <p:blipFill>
          <a:blip r:embed="rId2" cstate="print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412750" y="1389063"/>
            <a:ext cx="4168775" cy="2741612"/>
          </a:xfrm>
          <a:prstGeom prst="rect">
            <a:avLst/>
          </a:prstGeom>
          <a:ln/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330200" y="4038600"/>
            <a:ext cx="8420100" cy="2514600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8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</a:pPr>
            <a:r>
              <a:rPr lang="en-US" dirty="0"/>
              <a:t>Executable statements are translated into machine language and eventually </a:t>
            </a:r>
            <a:r>
              <a:rPr lang="en-US" dirty="0" smtClean="0"/>
              <a:t>executed.</a:t>
            </a:r>
          </a:p>
          <a:p>
            <a:pPr fontAlgn="auto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</a:pPr>
            <a:r>
              <a:rPr lang="en-US" dirty="0"/>
              <a:t>Executable statements perform computations on the declared variables or input/output </a:t>
            </a:r>
            <a:r>
              <a:rPr lang="en-US" dirty="0" smtClean="0"/>
              <a:t>operations.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429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95300" y="152400"/>
            <a:ext cx="8089900" cy="868362"/>
          </a:xfrm>
        </p:spPr>
        <p:txBody>
          <a:bodyPr/>
          <a:lstStyle/>
          <a:p>
            <a:r>
              <a:rPr lang="en-US" sz="4400" dirty="0"/>
              <a:t>Comments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95300" y="990600"/>
            <a:ext cx="8832850" cy="5791200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  <a:spcBef>
                <a:spcPts val="500"/>
              </a:spcBef>
            </a:pPr>
            <a:r>
              <a:rPr lang="en-US" sz="2400" dirty="0"/>
              <a:t>Comments </a:t>
            </a:r>
            <a:r>
              <a:rPr lang="en-US" sz="2400" dirty="0" smtClean="0"/>
              <a:t>making </a:t>
            </a:r>
            <a:r>
              <a:rPr lang="en-US" sz="2400" dirty="0"/>
              <a:t>it easier for us to understand the program, but are ignored by the C compiler.</a:t>
            </a:r>
          </a:p>
          <a:p>
            <a:pPr>
              <a:lnSpc>
                <a:spcPct val="110000"/>
              </a:lnSpc>
              <a:spcBef>
                <a:spcPts val="500"/>
              </a:spcBef>
            </a:pPr>
            <a:r>
              <a:rPr lang="en-US" sz="2400" dirty="0"/>
              <a:t>Two forms of comments:</a:t>
            </a:r>
          </a:p>
          <a:p>
            <a:pPr lvl="1">
              <a:lnSpc>
                <a:spcPct val="110000"/>
              </a:lnSpc>
              <a:spcBef>
                <a:spcPts val="500"/>
              </a:spcBef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/*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C comment */</a:t>
            </a:r>
            <a:r>
              <a:rPr lang="en-US" dirty="0" smtClean="0"/>
              <a:t> anything </a:t>
            </a:r>
            <a:r>
              <a:rPr lang="en-US" dirty="0"/>
              <a:t>between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/*</a:t>
            </a:r>
            <a:r>
              <a:rPr lang="en-US" dirty="0" smtClean="0"/>
              <a:t> and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*/</a:t>
            </a:r>
            <a:r>
              <a:rPr lang="en-US" dirty="0" smtClean="0"/>
              <a:t> is considered </a:t>
            </a:r>
            <a:r>
              <a:rPr lang="en-US" dirty="0"/>
              <a:t>a comment, even if </a:t>
            </a:r>
            <a:r>
              <a:rPr lang="en-US" dirty="0" smtClean="0"/>
              <a:t>it spans on </a:t>
            </a:r>
            <a:r>
              <a:rPr lang="en-US" dirty="0"/>
              <a:t>multiple lines.</a:t>
            </a:r>
          </a:p>
          <a:p>
            <a:pPr lvl="1">
              <a:lnSpc>
                <a:spcPct val="110000"/>
              </a:lnSpc>
              <a:spcBef>
                <a:spcPts val="500"/>
              </a:spcBef>
            </a:pP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// C++ comment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 smtClean="0"/>
              <a:t> anything </a:t>
            </a:r>
            <a:r>
              <a:rPr lang="en-US" dirty="0"/>
              <a:t>after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//</a:t>
            </a:r>
            <a:r>
              <a:rPr lang="en-US" dirty="0" smtClean="0"/>
              <a:t> is considered a comment until the end </a:t>
            </a:r>
            <a:r>
              <a:rPr lang="en-US" dirty="0"/>
              <a:t>of the </a:t>
            </a:r>
            <a:r>
              <a:rPr lang="en-US" dirty="0" smtClean="0"/>
              <a:t>line.</a:t>
            </a:r>
            <a:endParaRPr lang="en-US" dirty="0"/>
          </a:p>
          <a:p>
            <a:pPr>
              <a:lnSpc>
                <a:spcPct val="110000"/>
              </a:lnSpc>
              <a:spcBef>
                <a:spcPts val="500"/>
              </a:spcBef>
            </a:pPr>
            <a:r>
              <a:rPr lang="en-US" sz="2400" dirty="0"/>
              <a:t>Comments are used to create </a:t>
            </a:r>
            <a:r>
              <a:rPr lang="en-US" sz="2400" b="1" dirty="0">
                <a:solidFill>
                  <a:srgbClr val="FF0000"/>
                </a:solidFill>
              </a:rPr>
              <a:t>Program Documentation</a:t>
            </a:r>
          </a:p>
          <a:p>
            <a:pPr lvl="1">
              <a:lnSpc>
                <a:spcPct val="110000"/>
              </a:lnSpc>
              <a:spcBef>
                <a:spcPts val="500"/>
              </a:spcBef>
            </a:pPr>
            <a:r>
              <a:rPr lang="en-US" dirty="0"/>
              <a:t>H</a:t>
            </a:r>
            <a:r>
              <a:rPr lang="en-US" dirty="0" smtClean="0"/>
              <a:t>elp </a:t>
            </a:r>
            <a:r>
              <a:rPr lang="en-US" dirty="0"/>
              <a:t>others read and understand the program.</a:t>
            </a:r>
          </a:p>
          <a:p>
            <a:pPr>
              <a:lnSpc>
                <a:spcPct val="110000"/>
              </a:lnSpc>
              <a:spcBef>
                <a:spcPts val="500"/>
              </a:spcBef>
            </a:pPr>
            <a:r>
              <a:rPr lang="en-US" sz="2400" dirty="0"/>
              <a:t>The start of the program should consist of a comment that includes programmer’s name, </a:t>
            </a:r>
            <a:r>
              <a:rPr lang="en-US" sz="2400" dirty="0" smtClean="0"/>
              <a:t>date, current </a:t>
            </a:r>
            <a:r>
              <a:rPr lang="en-US" sz="2400" dirty="0"/>
              <a:t>version, </a:t>
            </a:r>
            <a:r>
              <a:rPr lang="en-US" sz="2400" dirty="0" smtClean="0"/>
              <a:t>and </a:t>
            </a:r>
            <a:r>
              <a:rPr lang="en-US" sz="2400" dirty="0"/>
              <a:t>a brief description of what the program does.</a:t>
            </a:r>
          </a:p>
          <a:p>
            <a:pPr>
              <a:lnSpc>
                <a:spcPct val="110000"/>
              </a:lnSpc>
              <a:spcBef>
                <a:spcPts val="500"/>
              </a:spcBef>
            </a:pPr>
            <a:r>
              <a:rPr lang="en-US" sz="2400" b="1" dirty="0"/>
              <a:t>Always Comment your Code!</a:t>
            </a: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EC8C010-85F4-4481-A937-29B9449B40F4}" type="slidenum">
              <a:rPr lang="en-US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70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95300" y="274638"/>
            <a:ext cx="8089900" cy="792162"/>
          </a:xfrm>
        </p:spPr>
        <p:txBody>
          <a:bodyPr>
            <a:normAutofit/>
          </a:bodyPr>
          <a:lstStyle/>
          <a:p>
            <a:r>
              <a:rPr lang="en-US" sz="4400" dirty="0"/>
              <a:t>Programming Style</a:t>
            </a:r>
          </a:p>
        </p:txBody>
      </p:sp>
      <p:sp>
        <p:nvSpPr>
          <p:cNvPr id="14643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30200" y="1143000"/>
            <a:ext cx="8502650" cy="5486400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500"/>
              </a:spcBef>
            </a:pPr>
            <a:r>
              <a:rPr lang="en-US" sz="2800" dirty="0"/>
              <a:t>Why we need to follow conventions?</a:t>
            </a:r>
          </a:p>
          <a:p>
            <a:pPr lvl="1">
              <a:lnSpc>
                <a:spcPct val="120000"/>
              </a:lnSpc>
              <a:spcBef>
                <a:spcPts val="500"/>
              </a:spcBef>
            </a:pPr>
            <a:r>
              <a:rPr lang="en-US" sz="2400" dirty="0"/>
              <a:t>A program that </a:t>
            </a:r>
            <a:r>
              <a:rPr lang="en-US" sz="2400" dirty="0" smtClean="0"/>
              <a:t>looks good </a:t>
            </a:r>
            <a:r>
              <a:rPr lang="en-US" sz="2400" dirty="0"/>
              <a:t>is easier to read and understand than one that is sloppy.</a:t>
            </a:r>
          </a:p>
          <a:p>
            <a:pPr lvl="1">
              <a:lnSpc>
                <a:spcPct val="120000"/>
              </a:lnSpc>
              <a:spcBef>
                <a:spcPts val="500"/>
              </a:spcBef>
            </a:pPr>
            <a:r>
              <a:rPr lang="en-US" sz="2400" dirty="0"/>
              <a:t>80% of the </a:t>
            </a:r>
            <a:r>
              <a:rPr lang="en-US" sz="2400" dirty="0" smtClean="0"/>
              <a:t>cost of </a:t>
            </a:r>
            <a:r>
              <a:rPr lang="en-US" sz="2400" dirty="0"/>
              <a:t>software goes to maintenance.</a:t>
            </a:r>
          </a:p>
          <a:p>
            <a:pPr lvl="1">
              <a:lnSpc>
                <a:spcPct val="120000"/>
              </a:lnSpc>
              <a:spcBef>
                <a:spcPts val="500"/>
              </a:spcBef>
            </a:pPr>
            <a:r>
              <a:rPr lang="en-US" sz="2400" dirty="0"/>
              <a:t>Hardly any software is maintained for its whole </a:t>
            </a:r>
            <a:r>
              <a:rPr lang="en-US" sz="2400" dirty="0" smtClean="0"/>
              <a:t>lifetime </a:t>
            </a:r>
            <a:r>
              <a:rPr lang="en-US" sz="2400" dirty="0"/>
              <a:t>by the original author.</a:t>
            </a:r>
          </a:p>
          <a:p>
            <a:pPr lvl="1">
              <a:lnSpc>
                <a:spcPct val="120000"/>
              </a:lnSpc>
              <a:spcBef>
                <a:spcPts val="500"/>
              </a:spcBef>
            </a:pPr>
            <a:r>
              <a:rPr lang="en-US" sz="2400" dirty="0"/>
              <a:t>Programs that follow the typical conventions are more readable and allow engineers to understand the code more quickly and thoroughly.</a:t>
            </a:r>
          </a:p>
          <a:p>
            <a:pPr>
              <a:lnSpc>
                <a:spcPct val="120000"/>
              </a:lnSpc>
              <a:spcBef>
                <a:spcPts val="500"/>
              </a:spcBef>
            </a:pPr>
            <a:r>
              <a:rPr lang="en-US" sz="2800" dirty="0"/>
              <a:t>Check your text book </a:t>
            </a:r>
            <a:r>
              <a:rPr lang="en-US" sz="2800" dirty="0" smtClean="0"/>
              <a:t>and expert programmers on how to improve your programming style.</a:t>
            </a:r>
            <a:endParaRPr lang="en-US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1BA13FF-3E1E-4A28-89C5-92FC3BA015AC}" type="slidenum">
              <a:rPr lang="en-US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226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95300" y="274638"/>
            <a:ext cx="8089900" cy="868362"/>
          </a:xfrm>
        </p:spPr>
        <p:txBody>
          <a:bodyPr>
            <a:normAutofit/>
          </a:bodyPr>
          <a:lstStyle/>
          <a:p>
            <a:r>
              <a:rPr lang="en-US" sz="4400" dirty="0"/>
              <a:t>White Spaces</a:t>
            </a:r>
          </a:p>
        </p:txBody>
      </p:sp>
      <p:sp>
        <p:nvSpPr>
          <p:cNvPr id="14848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95300" y="1295400"/>
            <a:ext cx="8089900" cy="5178552"/>
          </a:xfrm>
        </p:spPr>
        <p:txBody>
          <a:bodyPr/>
          <a:lstStyle/>
          <a:p>
            <a:pPr>
              <a:lnSpc>
                <a:spcPct val="130000"/>
              </a:lnSpc>
              <a:spcBef>
                <a:spcPts val="1500"/>
              </a:spcBef>
            </a:pPr>
            <a:r>
              <a:rPr lang="en-US" sz="2800" dirty="0"/>
              <a:t>The </a:t>
            </a:r>
            <a:r>
              <a:rPr lang="en-US" sz="2800" dirty="0" smtClean="0"/>
              <a:t>compiler </a:t>
            </a:r>
            <a:r>
              <a:rPr lang="en-US" sz="2800" dirty="0"/>
              <a:t>ignores extra blanks between words and symbols, but you may insert space to improve the readability and style of a program.</a:t>
            </a:r>
          </a:p>
          <a:p>
            <a:pPr>
              <a:lnSpc>
                <a:spcPct val="130000"/>
              </a:lnSpc>
              <a:spcBef>
                <a:spcPts val="1500"/>
              </a:spcBef>
            </a:pPr>
            <a:r>
              <a:rPr lang="en-US" sz="2800" dirty="0"/>
              <a:t>You should always leave a blank space after a comma and before and after operators such </a:t>
            </a:r>
            <a:r>
              <a:rPr lang="en-US" sz="2800" dirty="0" smtClean="0"/>
              <a:t>as: </a:t>
            </a:r>
            <a:r>
              <a:rPr lang="en-US" sz="2800" b="1" dirty="0" smtClean="0">
                <a:latin typeface="Courier New" pitchFamily="49" charset="0"/>
                <a:cs typeface="Courier New" pitchFamily="49" charset="0"/>
              </a:rPr>
              <a:t>+ − * / </a:t>
            </a:r>
            <a:r>
              <a:rPr lang="en-US" sz="2800" dirty="0" smtClean="0">
                <a:cs typeface="Courier New" pitchFamily="49" charset="0"/>
              </a:rPr>
              <a:t>and</a:t>
            </a:r>
            <a:r>
              <a:rPr lang="en-US" sz="2800" b="1" dirty="0" smtClean="0">
                <a:latin typeface="Courier New" pitchFamily="49" charset="0"/>
                <a:cs typeface="Courier New" pitchFamily="49" charset="0"/>
              </a:rPr>
              <a:t> =</a:t>
            </a:r>
            <a:endParaRPr lang="en-US" sz="2800" b="1" dirty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130000"/>
              </a:lnSpc>
              <a:spcBef>
                <a:spcPts val="1500"/>
              </a:spcBef>
            </a:pPr>
            <a:r>
              <a:rPr lang="en-US" sz="2800" dirty="0"/>
              <a:t>You should indent the lines of code in the body of a function.</a:t>
            </a:r>
          </a:p>
          <a:p>
            <a:pPr>
              <a:lnSpc>
                <a:spcPct val="90000"/>
              </a:lnSpc>
            </a:pPr>
            <a:endParaRPr lang="en-US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EE6EFA2-9635-4B3B-908F-508AE9471D13}" type="slidenum">
              <a:rPr lang="en-US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164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95300" y="274638"/>
            <a:ext cx="8089900" cy="1020762"/>
          </a:xfrm>
        </p:spPr>
        <p:txBody>
          <a:bodyPr>
            <a:normAutofit/>
          </a:bodyPr>
          <a:lstStyle/>
          <a:p>
            <a:r>
              <a:rPr lang="en-US" sz="4400" dirty="0"/>
              <a:t>White Space </a:t>
            </a:r>
            <a:r>
              <a:rPr lang="en-US" sz="4400" dirty="0" smtClean="0"/>
              <a:t>Example</a:t>
            </a:r>
            <a:endParaRPr lang="en-US" sz="4400" dirty="0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F1B5A10-357A-485F-B8BD-3A6C9F60DF3B}" type="slidenum">
              <a:rPr lang="en-US"/>
              <a:pPr/>
              <a:t>36</a:t>
            </a:fld>
            <a:endParaRPr lang="en-US"/>
          </a:p>
        </p:txBody>
      </p:sp>
      <p:sp>
        <p:nvSpPr>
          <p:cNvPr id="150531" name="Text Box 3"/>
          <p:cNvSpPr txBox="1">
            <a:spLocks noChangeArrowheads="1"/>
          </p:cNvSpPr>
          <p:nvPr/>
        </p:nvSpPr>
        <p:spPr bwMode="auto">
          <a:xfrm>
            <a:off x="412750" y="2393549"/>
            <a:ext cx="3687228" cy="3120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b="1" noProof="1">
                <a:latin typeface="Courier New" pitchFamily="49" charset="0"/>
                <a:cs typeface="Courier New" pitchFamily="49" charset="0"/>
              </a:rPr>
              <a:t>int main(void)</a:t>
            </a:r>
          </a:p>
          <a:p>
            <a:pPr>
              <a:lnSpc>
                <a:spcPct val="120000"/>
              </a:lnSpc>
            </a:pPr>
            <a:r>
              <a:rPr lang="en-US" sz="2400" b="1" noProof="1">
                <a:latin typeface="Courier New" pitchFamily="49" charset="0"/>
                <a:cs typeface="Courier New" pitchFamily="49" charset="0"/>
              </a:rPr>
              <a:t>{ int foo,blah; </a:t>
            </a:r>
            <a:endParaRPr lang="en-US" sz="2400" b="1" noProof="1" smtClean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120000"/>
              </a:lnSpc>
            </a:pPr>
            <a:r>
              <a:rPr lang="en-US" sz="2400" b="1" noProof="1" smtClean="0">
                <a:latin typeface="Courier New" pitchFamily="49" charset="0"/>
                <a:cs typeface="Courier New" pitchFamily="49" charset="0"/>
              </a:rPr>
              <a:t>scanf</a:t>
            </a:r>
            <a:r>
              <a:rPr lang="en-US" sz="2400" b="1" noProof="1">
                <a:latin typeface="Courier New" pitchFamily="49" charset="0"/>
                <a:cs typeface="Courier New" pitchFamily="49" charset="0"/>
              </a:rPr>
              <a:t>("%d",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&amp;</a:t>
            </a:r>
            <a:r>
              <a:rPr lang="en-US" sz="2400" b="1" noProof="1">
                <a:latin typeface="Courier New" pitchFamily="49" charset="0"/>
                <a:cs typeface="Courier New" pitchFamily="49" charset="0"/>
              </a:rPr>
              <a:t>foo);</a:t>
            </a:r>
          </a:p>
          <a:p>
            <a:pPr>
              <a:lnSpc>
                <a:spcPct val="120000"/>
              </a:lnSpc>
            </a:pPr>
            <a:r>
              <a:rPr lang="en-US" sz="2400" b="1" noProof="1">
                <a:latin typeface="Courier New" pitchFamily="49" charset="0"/>
                <a:cs typeface="Courier New" pitchFamily="49" charset="0"/>
              </a:rPr>
              <a:t>blah=foo+1;</a:t>
            </a:r>
          </a:p>
          <a:p>
            <a:pPr>
              <a:lnSpc>
                <a:spcPct val="120000"/>
              </a:lnSpc>
            </a:pPr>
            <a:r>
              <a:rPr lang="en-US" sz="2400" b="1" noProof="1">
                <a:latin typeface="Courier New" pitchFamily="49" charset="0"/>
                <a:cs typeface="Courier New" pitchFamily="49" charset="0"/>
              </a:rPr>
              <a:t>printf("%d", blah);</a:t>
            </a:r>
            <a:endParaRPr lang="en-US" sz="2400" b="1" dirty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120000"/>
              </a:lnSpc>
            </a:pPr>
            <a:r>
              <a:rPr lang="en-US" sz="2400" b="1" dirty="0">
                <a:latin typeface="Courier New" pitchFamily="49" charset="0"/>
                <a:cs typeface="Courier New" pitchFamily="49" charset="0"/>
              </a:rPr>
              <a:t>return 0;</a:t>
            </a:r>
            <a:r>
              <a:rPr lang="en-US" sz="2400" b="1" noProof="1">
                <a:latin typeface="Courier New" pitchFamily="49" charset="0"/>
                <a:cs typeface="Courier New" pitchFamily="49" charset="0"/>
              </a:rPr>
              <a:t>}</a:t>
            </a:r>
            <a:endParaRPr lang="en-US" sz="2400" b="1" dirty="0">
              <a:latin typeface="Courier New" pitchFamily="49" charset="0"/>
              <a:cs typeface="Courier New" pitchFamily="49" charset="0"/>
            </a:endParaRPr>
          </a:p>
          <a:p>
            <a:endParaRPr lang="en-US" sz="2400" dirty="0"/>
          </a:p>
        </p:txBody>
      </p:sp>
      <p:sp>
        <p:nvSpPr>
          <p:cNvPr id="150532" name="Text Box 4"/>
          <p:cNvSpPr txBox="1">
            <a:spLocks noChangeArrowheads="1"/>
          </p:cNvSpPr>
          <p:nvPr/>
        </p:nvSpPr>
        <p:spPr bwMode="auto">
          <a:xfrm>
            <a:off x="4870451" y="2393550"/>
            <a:ext cx="4055919" cy="4007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b="1" noProof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b="1" noProof="1">
                <a:latin typeface="Courier New" pitchFamily="49" charset="0"/>
                <a:cs typeface="Courier New" pitchFamily="49" charset="0"/>
              </a:rPr>
              <a:t>main(void)</a:t>
            </a:r>
          </a:p>
          <a:p>
            <a:pPr>
              <a:lnSpc>
                <a:spcPct val="120000"/>
              </a:lnSpc>
            </a:pPr>
            <a:r>
              <a:rPr lang="en-US" sz="2400" b="1" noProof="1">
                <a:latin typeface="Courier New" pitchFamily="49" charset="0"/>
                <a:cs typeface="Courier New" pitchFamily="49" charset="0"/>
              </a:rPr>
              <a:t>{</a:t>
            </a:r>
          </a:p>
          <a:p>
            <a:pPr>
              <a:lnSpc>
                <a:spcPct val="120000"/>
              </a:lnSpc>
            </a:pPr>
            <a:r>
              <a:rPr lang="en-US" sz="2400" b="1" noProof="1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b="1" noProof="1" smtClean="0">
                <a:latin typeface="Courier New" pitchFamily="49" charset="0"/>
                <a:cs typeface="Courier New" pitchFamily="49" charset="0"/>
              </a:rPr>
              <a:t> int </a:t>
            </a:r>
            <a:r>
              <a:rPr lang="en-US" sz="2400" b="1" noProof="1">
                <a:latin typeface="Courier New" pitchFamily="49" charset="0"/>
                <a:cs typeface="Courier New" pitchFamily="49" charset="0"/>
              </a:rPr>
              <a:t>foo,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b="1" noProof="1">
                <a:latin typeface="Courier New" pitchFamily="49" charset="0"/>
                <a:cs typeface="Courier New" pitchFamily="49" charset="0"/>
              </a:rPr>
              <a:t>blah;</a:t>
            </a:r>
          </a:p>
          <a:p>
            <a:pPr>
              <a:lnSpc>
                <a:spcPct val="120000"/>
              </a:lnSpc>
            </a:pPr>
            <a:r>
              <a:rPr lang="en-US" sz="2400" b="1" noProof="1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b="1" noProof="1" smtClean="0">
                <a:latin typeface="Courier New" pitchFamily="49" charset="0"/>
                <a:cs typeface="Courier New" pitchFamily="49" charset="0"/>
              </a:rPr>
              <a:t> scanf</a:t>
            </a:r>
            <a:r>
              <a:rPr lang="en-US" sz="2400" b="1" noProof="1">
                <a:latin typeface="Courier New" pitchFamily="49" charset="0"/>
                <a:cs typeface="Courier New" pitchFamily="49" charset="0"/>
              </a:rPr>
              <a:t>("%d",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 &amp;</a:t>
            </a:r>
            <a:r>
              <a:rPr lang="en-US" sz="2400" b="1" noProof="1">
                <a:latin typeface="Courier New" pitchFamily="49" charset="0"/>
                <a:cs typeface="Courier New" pitchFamily="49" charset="0"/>
              </a:rPr>
              <a:t>foo);</a:t>
            </a:r>
          </a:p>
          <a:p>
            <a:pPr>
              <a:lnSpc>
                <a:spcPct val="120000"/>
              </a:lnSpc>
            </a:pPr>
            <a:r>
              <a:rPr lang="en-US" sz="2400" b="1" noProof="1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b="1" noProof="1" smtClean="0">
                <a:latin typeface="Courier New" pitchFamily="49" charset="0"/>
                <a:cs typeface="Courier New" pitchFamily="49" charset="0"/>
              </a:rPr>
              <a:t> blah</a:t>
            </a: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b="1" noProof="1">
                <a:latin typeface="Courier New" pitchFamily="49" charset="0"/>
                <a:cs typeface="Courier New" pitchFamily="49" charset="0"/>
              </a:rPr>
              <a:t>=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b="1" noProof="1">
                <a:latin typeface="Courier New" pitchFamily="49" charset="0"/>
                <a:cs typeface="Courier New" pitchFamily="49" charset="0"/>
              </a:rPr>
              <a:t>foo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b="1" noProof="1">
                <a:latin typeface="Courier New" pitchFamily="49" charset="0"/>
                <a:cs typeface="Courier New" pitchFamily="49" charset="0"/>
              </a:rPr>
              <a:t>+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b="1" noProof="1">
                <a:latin typeface="Courier New" pitchFamily="49" charset="0"/>
                <a:cs typeface="Courier New" pitchFamily="49" charset="0"/>
              </a:rPr>
              <a:t>1;</a:t>
            </a:r>
          </a:p>
          <a:p>
            <a:pPr>
              <a:lnSpc>
                <a:spcPct val="120000"/>
              </a:lnSpc>
            </a:pPr>
            <a:r>
              <a:rPr lang="en-US" sz="2400" b="1" noProof="1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b="1" noProof="1" smtClean="0">
                <a:latin typeface="Courier New" pitchFamily="49" charset="0"/>
                <a:cs typeface="Courier New" pitchFamily="49" charset="0"/>
              </a:rPr>
              <a:t> printf</a:t>
            </a:r>
            <a:r>
              <a:rPr lang="en-US" sz="2400" b="1" noProof="1">
                <a:latin typeface="Courier New" pitchFamily="49" charset="0"/>
                <a:cs typeface="Courier New" pitchFamily="49" charset="0"/>
              </a:rPr>
              <a:t>("%d", blah);</a:t>
            </a:r>
            <a:endParaRPr lang="en-US" sz="2400" b="1" dirty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120000"/>
              </a:lnSpc>
            </a:pPr>
            <a:r>
              <a:rPr lang="en-US" sz="24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 return 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0;</a:t>
            </a:r>
            <a:endParaRPr lang="en-US" sz="2400" b="1" noProof="1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120000"/>
              </a:lnSpc>
            </a:pPr>
            <a:r>
              <a:rPr lang="en-US" sz="2400" b="1" noProof="1">
                <a:latin typeface="Courier New" pitchFamily="49" charset="0"/>
                <a:cs typeface="Courier New" pitchFamily="49" charset="0"/>
              </a:rPr>
              <a:t>}</a:t>
            </a:r>
          </a:p>
          <a:p>
            <a:endParaRPr lang="en-US" sz="2400" dirty="0"/>
          </a:p>
        </p:txBody>
      </p:sp>
      <p:sp>
        <p:nvSpPr>
          <p:cNvPr id="150533" name="Text Box 5"/>
          <p:cNvSpPr txBox="1">
            <a:spLocks noChangeArrowheads="1"/>
          </p:cNvSpPr>
          <p:nvPr/>
        </p:nvSpPr>
        <p:spPr bwMode="auto">
          <a:xfrm>
            <a:off x="412750" y="1600201"/>
            <a:ext cx="1320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Calibri" pitchFamily="34" charset="0"/>
              </a:rPr>
              <a:t>Bad:</a:t>
            </a:r>
          </a:p>
        </p:txBody>
      </p:sp>
      <p:sp>
        <p:nvSpPr>
          <p:cNvPr id="150534" name="Text Box 6"/>
          <p:cNvSpPr txBox="1">
            <a:spLocks noChangeArrowheads="1"/>
          </p:cNvSpPr>
          <p:nvPr/>
        </p:nvSpPr>
        <p:spPr bwMode="auto">
          <a:xfrm>
            <a:off x="4870450" y="1600201"/>
            <a:ext cx="135165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Calibri" pitchFamily="34" charset="0"/>
              </a:rPr>
              <a:t>Good:</a:t>
            </a:r>
          </a:p>
        </p:txBody>
      </p:sp>
    </p:spTree>
    <p:extLst>
      <p:ext uri="{BB962C8B-B14F-4D97-AF65-F5344CB8AC3E}">
        <p14:creationId xmlns:p14="http://schemas.microsoft.com/office/powerpoint/2010/main" val="2294819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95300" y="274638"/>
            <a:ext cx="8089900" cy="792162"/>
          </a:xfrm>
        </p:spPr>
        <p:txBody>
          <a:bodyPr/>
          <a:lstStyle/>
          <a:p>
            <a:r>
              <a:rPr lang="en-US" sz="4400" dirty="0"/>
              <a:t>Bad Programming </a:t>
            </a:r>
            <a:r>
              <a:rPr lang="en-US" sz="4400" dirty="0" smtClean="0"/>
              <a:t>practices</a:t>
            </a:r>
            <a:endParaRPr lang="en-US" dirty="0"/>
          </a:p>
        </p:txBody>
      </p:sp>
      <p:sp>
        <p:nvSpPr>
          <p:cNvPr id="15462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95300" y="1143000"/>
            <a:ext cx="8337550" cy="5334000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800"/>
              </a:spcBef>
            </a:pPr>
            <a:r>
              <a:rPr lang="en-US" sz="2400" dirty="0"/>
              <a:t>Missing statement of purpose</a:t>
            </a:r>
          </a:p>
          <a:p>
            <a:pPr>
              <a:lnSpc>
                <a:spcPct val="120000"/>
              </a:lnSpc>
              <a:spcBef>
                <a:spcPts val="800"/>
              </a:spcBef>
            </a:pPr>
            <a:r>
              <a:rPr lang="en-US" sz="2400" dirty="0"/>
              <a:t>Inadequate commenting</a:t>
            </a:r>
          </a:p>
          <a:p>
            <a:pPr>
              <a:lnSpc>
                <a:spcPct val="120000"/>
              </a:lnSpc>
              <a:spcBef>
                <a:spcPts val="800"/>
              </a:spcBef>
            </a:pPr>
            <a:r>
              <a:rPr lang="en-US" sz="2400" dirty="0"/>
              <a:t>Variables names are not meaningful</a:t>
            </a:r>
          </a:p>
          <a:p>
            <a:pPr>
              <a:lnSpc>
                <a:spcPct val="120000"/>
              </a:lnSpc>
              <a:spcBef>
                <a:spcPts val="800"/>
              </a:spcBef>
            </a:pPr>
            <a:r>
              <a:rPr lang="en-US" sz="2400" dirty="0"/>
              <a:t>Use of unnamed </a:t>
            </a:r>
            <a:r>
              <a:rPr lang="en-US" sz="2400" dirty="0" smtClean="0"/>
              <a:t>constant</a:t>
            </a:r>
            <a:endParaRPr lang="en-US" sz="2400" dirty="0"/>
          </a:p>
          <a:p>
            <a:pPr>
              <a:lnSpc>
                <a:spcPct val="120000"/>
              </a:lnSpc>
              <a:spcBef>
                <a:spcPts val="800"/>
              </a:spcBef>
            </a:pPr>
            <a:r>
              <a:rPr lang="en-US" sz="2400" dirty="0"/>
              <a:t>Indentation does not represent program structure</a:t>
            </a:r>
          </a:p>
          <a:p>
            <a:pPr>
              <a:lnSpc>
                <a:spcPct val="120000"/>
              </a:lnSpc>
              <a:spcBef>
                <a:spcPts val="800"/>
              </a:spcBef>
            </a:pPr>
            <a:r>
              <a:rPr lang="en-US" sz="2400" dirty="0"/>
              <a:t>Algorithm is inefficient or difficult to follow</a:t>
            </a:r>
          </a:p>
          <a:p>
            <a:pPr>
              <a:lnSpc>
                <a:spcPct val="120000"/>
              </a:lnSpc>
              <a:spcBef>
                <a:spcPts val="800"/>
              </a:spcBef>
            </a:pPr>
            <a:r>
              <a:rPr lang="en-US" sz="2400" dirty="0"/>
              <a:t>Program does not compile</a:t>
            </a:r>
          </a:p>
          <a:p>
            <a:pPr>
              <a:lnSpc>
                <a:spcPct val="120000"/>
              </a:lnSpc>
              <a:spcBef>
                <a:spcPts val="800"/>
              </a:spcBef>
            </a:pPr>
            <a:r>
              <a:rPr lang="en-US" sz="2400" dirty="0"/>
              <a:t>Program produces incorrect </a:t>
            </a:r>
            <a:r>
              <a:rPr lang="en-US" sz="2400" dirty="0" smtClean="0"/>
              <a:t>results</a:t>
            </a:r>
            <a:endParaRPr lang="en-US" sz="2400" dirty="0"/>
          </a:p>
          <a:p>
            <a:pPr>
              <a:lnSpc>
                <a:spcPct val="120000"/>
              </a:lnSpc>
              <a:spcBef>
                <a:spcPts val="800"/>
              </a:spcBef>
            </a:pPr>
            <a:r>
              <a:rPr lang="en-US" sz="2400" dirty="0"/>
              <a:t>Insufficient testing </a:t>
            </a:r>
            <a:r>
              <a:rPr lang="en-US" sz="2400" dirty="0" smtClean="0"/>
              <a:t>(test case results </a:t>
            </a:r>
            <a:r>
              <a:rPr lang="en-US" sz="2400" dirty="0"/>
              <a:t>are different than expected, program </a:t>
            </a:r>
            <a:r>
              <a:rPr lang="en-US" sz="2400" dirty="0" smtClean="0"/>
              <a:t>is not fully tested for all cases)</a:t>
            </a:r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16F5585-F940-4B82-995A-01E59894CB93}" type="slidenum">
              <a:rPr lang="en-US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941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>
          <a:xfrm>
            <a:off x="495300" y="274638"/>
            <a:ext cx="8089900" cy="868362"/>
          </a:xfrm>
        </p:spPr>
        <p:txBody>
          <a:bodyPr>
            <a:normAutofit/>
          </a:bodyPr>
          <a:lstStyle/>
          <a:p>
            <a:r>
              <a:rPr lang="en-US" sz="4400" dirty="0" smtClean="0"/>
              <a:t>Arithmetic </a:t>
            </a:r>
            <a:r>
              <a:rPr lang="en-US" sz="4400" dirty="0"/>
              <a:t>Expressions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95300" y="1143000"/>
            <a:ext cx="8585200" cy="5638800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500"/>
              </a:spcBef>
            </a:pPr>
            <a:r>
              <a:rPr lang="en-US" dirty="0"/>
              <a:t>To solve most programming problems, you </a:t>
            </a:r>
            <a:r>
              <a:rPr lang="en-US" dirty="0" smtClean="0"/>
              <a:t>need </a:t>
            </a:r>
            <a:r>
              <a:rPr lang="en-US" dirty="0"/>
              <a:t>to write arithmetic expressions that </a:t>
            </a:r>
            <a:r>
              <a:rPr lang="en-US" dirty="0" smtClean="0"/>
              <a:t>compute data of type </a:t>
            </a:r>
            <a:r>
              <a:rPr lang="en-US" b="1" dirty="0" err="1" smtClean="0">
                <a:solidFill>
                  <a:srgbClr val="FF0000"/>
                </a:solidFill>
                <a:latin typeface="Courier New" pitchFamily="49" charset="0"/>
              </a:rPr>
              <a:t>int</a:t>
            </a:r>
            <a:r>
              <a:rPr lang="en-US" dirty="0"/>
              <a:t> </a:t>
            </a:r>
            <a:r>
              <a:rPr lang="en-US" dirty="0" smtClean="0"/>
              <a:t>and </a:t>
            </a:r>
            <a:r>
              <a:rPr lang="en-US" b="1" dirty="0" smtClean="0">
                <a:solidFill>
                  <a:srgbClr val="FF0000"/>
                </a:solidFill>
                <a:latin typeface="Courier New" pitchFamily="49" charset="0"/>
              </a:rPr>
              <a:t>double</a:t>
            </a:r>
            <a:r>
              <a:rPr lang="en-US" dirty="0" smtClean="0"/>
              <a:t> (and sometimes </a:t>
            </a:r>
            <a:r>
              <a:rPr lang="en-US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char</a:t>
            </a:r>
            <a:r>
              <a:rPr lang="en-US" dirty="0" smtClean="0">
                <a:cs typeface="Courier New" pitchFamily="49" charset="0"/>
              </a:rPr>
              <a:t>)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120000"/>
              </a:lnSpc>
              <a:spcBef>
                <a:spcPts val="500"/>
              </a:spcBef>
            </a:pPr>
            <a:r>
              <a:rPr lang="en-US" dirty="0" smtClean="0"/>
              <a:t>Arithmetic expressions contain variables, constants, function calls, arithmetic operators, as well as sub-expressions written within parentheses.</a:t>
            </a:r>
            <a:endParaRPr lang="en-US" dirty="0"/>
          </a:p>
          <a:p>
            <a:pPr>
              <a:lnSpc>
                <a:spcPct val="120000"/>
              </a:lnSpc>
              <a:spcBef>
                <a:spcPts val="500"/>
              </a:spcBef>
            </a:pPr>
            <a:r>
              <a:rPr lang="en-US" dirty="0" smtClean="0"/>
              <a:t>Examples:</a:t>
            </a:r>
            <a:endParaRPr lang="en-US" dirty="0"/>
          </a:p>
          <a:p>
            <a:pPr lvl="1">
              <a:lnSpc>
                <a:spcPct val="120000"/>
              </a:lnSpc>
              <a:spcBef>
                <a:spcPts val="500"/>
              </a:spcBef>
            </a:pPr>
            <a:r>
              <a:rPr lang="en-US" sz="2600" b="1" dirty="0" smtClean="0">
                <a:latin typeface="Courier New" pitchFamily="49" charset="0"/>
                <a:cs typeface="Courier New" pitchFamily="49" charset="0"/>
              </a:rPr>
              <a:t>sum + 1</a:t>
            </a:r>
            <a:endParaRPr lang="en-US" sz="2600" b="1" dirty="0">
              <a:latin typeface="Courier New" pitchFamily="49" charset="0"/>
              <a:cs typeface="Courier New" pitchFamily="49" charset="0"/>
            </a:endParaRPr>
          </a:p>
          <a:p>
            <a:pPr lvl="1">
              <a:lnSpc>
                <a:spcPct val="120000"/>
              </a:lnSpc>
              <a:spcBef>
                <a:spcPts val="500"/>
              </a:spcBef>
            </a:pPr>
            <a:r>
              <a:rPr lang="en-US" sz="2600" b="1" dirty="0" smtClean="0">
                <a:latin typeface="Courier New" pitchFamily="49" charset="0"/>
                <a:cs typeface="Courier New" pitchFamily="49" charset="0"/>
              </a:rPr>
              <a:t>(a + b) * (c – d)</a:t>
            </a:r>
            <a:endParaRPr lang="en-US" sz="2600" b="1" dirty="0">
              <a:latin typeface="Courier New" pitchFamily="49" charset="0"/>
              <a:cs typeface="Courier New" pitchFamily="49" charset="0"/>
            </a:endParaRPr>
          </a:p>
          <a:p>
            <a:pPr lvl="1">
              <a:lnSpc>
                <a:spcPct val="120000"/>
              </a:lnSpc>
              <a:spcBef>
                <a:spcPts val="500"/>
              </a:spcBef>
            </a:pPr>
            <a:r>
              <a:rPr lang="en-US" sz="2600" b="1" dirty="0" smtClean="0">
                <a:latin typeface="Courier New" pitchFamily="49" charset="0"/>
                <a:cs typeface="Courier New" pitchFamily="49" charset="0"/>
              </a:rPr>
              <a:t>(-b + </a:t>
            </a:r>
            <a:r>
              <a:rPr lang="en-US" sz="2600" b="1" dirty="0" err="1" smtClean="0">
                <a:latin typeface="Courier New" pitchFamily="49" charset="0"/>
                <a:cs typeface="Courier New" pitchFamily="49" charset="0"/>
              </a:rPr>
              <a:t>sqrt</a:t>
            </a:r>
            <a:r>
              <a:rPr lang="en-US" sz="2600" b="1" dirty="0" smtClean="0">
                <a:latin typeface="Courier New" pitchFamily="49" charset="0"/>
                <a:cs typeface="Courier New" pitchFamily="49" charset="0"/>
              </a:rPr>
              <a:t>(delta))/(2.0 * a)</a:t>
            </a:r>
            <a:endParaRPr lang="en-US" sz="2600" b="1" dirty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90000"/>
              </a:lnSpc>
            </a:pPr>
            <a:endParaRPr lang="en-US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035C2DB-87FA-4D89-94DB-BD174DD6951C}" type="slidenum">
              <a:rPr lang="en-US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0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089900" cy="868362"/>
          </a:xfrm>
        </p:spPr>
        <p:txBody>
          <a:bodyPr>
            <a:normAutofit/>
          </a:bodyPr>
          <a:lstStyle/>
          <a:p>
            <a:r>
              <a:rPr lang="en-US" sz="4400" dirty="0" smtClean="0"/>
              <a:t>Arithmetic Operators</a:t>
            </a:r>
            <a:endParaRPr lang="en-US" sz="4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CAB916F-8E89-4208-9F02-D8511B699CE9}" type="slidenum">
              <a:rPr lang="en-US" smtClean="0"/>
              <a:pPr/>
              <a:t>39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0217088"/>
              </p:ext>
            </p:extLst>
          </p:nvPr>
        </p:nvGraphicFramePr>
        <p:xfrm>
          <a:off x="660400" y="1219200"/>
          <a:ext cx="7759700" cy="53400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1333"/>
                <a:gridCol w="2201333"/>
                <a:gridCol w="3357033"/>
              </a:tblGrid>
              <a:tr h="43964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alibri" pitchFamily="34" charset="0"/>
                        </a:rPr>
                        <a:t>Operator</a:t>
                      </a:r>
                      <a:endParaRPr lang="en-US" sz="2400" dirty="0">
                        <a:latin typeface="Calibri" pitchFamily="34" charset="0"/>
                      </a:endParaRPr>
                    </a:p>
                  </a:txBody>
                  <a:tcPr marL="99060" marR="990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alibri" pitchFamily="34" charset="0"/>
                        </a:rPr>
                        <a:t>Meaning</a:t>
                      </a:r>
                      <a:endParaRPr lang="en-US" sz="2400" dirty="0">
                        <a:latin typeface="Calibri" pitchFamily="34" charset="0"/>
                      </a:endParaRPr>
                    </a:p>
                  </a:txBody>
                  <a:tcPr marL="99060" marR="990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alibri" pitchFamily="34" charset="0"/>
                        </a:rPr>
                        <a:t>Examples</a:t>
                      </a:r>
                      <a:endParaRPr lang="en-US" sz="2400" dirty="0">
                        <a:latin typeface="Calibri" pitchFamily="34" charset="0"/>
                      </a:endParaRPr>
                    </a:p>
                  </a:txBody>
                  <a:tcPr marL="99060" marR="99060" anchor="ctr"/>
                </a:tc>
              </a:tr>
              <a:tr h="1053626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Calibri" pitchFamily="34" charset="0"/>
                        </a:rPr>
                        <a:t>+</a:t>
                      </a:r>
                      <a:endParaRPr lang="en-US" sz="2400" b="1" dirty="0">
                        <a:latin typeface="Calibri" pitchFamily="34" charset="0"/>
                      </a:endParaRPr>
                    </a:p>
                  </a:txBody>
                  <a:tcPr marL="99060" marR="990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alibri" pitchFamily="34" charset="0"/>
                        </a:rPr>
                        <a:t>addition</a:t>
                      </a:r>
                      <a:endParaRPr lang="en-US" sz="2400" dirty="0">
                        <a:latin typeface="Calibri" pitchFamily="34" charset="0"/>
                      </a:endParaRPr>
                    </a:p>
                  </a:txBody>
                  <a:tcPr marL="99060" marR="9906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en-US" sz="2400" dirty="0" smtClean="0">
                          <a:latin typeface="Calibri" pitchFamily="34" charset="0"/>
                        </a:rPr>
                        <a:t>5 + 2 is 7</a:t>
                      </a:r>
                    </a:p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en-US" sz="2400" dirty="0" smtClean="0">
                          <a:latin typeface="Calibri" pitchFamily="34" charset="0"/>
                        </a:rPr>
                        <a:t>5.0 + 2.0 is</a:t>
                      </a:r>
                      <a:r>
                        <a:rPr lang="en-US" sz="2400" baseline="0" dirty="0" smtClean="0">
                          <a:latin typeface="Calibri" pitchFamily="34" charset="0"/>
                        </a:rPr>
                        <a:t> 7.0</a:t>
                      </a:r>
                    </a:p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en-US" sz="2400" baseline="0" dirty="0" smtClean="0">
                          <a:latin typeface="Calibri" pitchFamily="34" charset="0"/>
                        </a:rPr>
                        <a:t>'B' + 1 is 'C'</a:t>
                      </a:r>
                      <a:endParaRPr lang="en-US" sz="2400" dirty="0">
                        <a:latin typeface="Calibri" pitchFamily="34" charset="0"/>
                      </a:endParaRPr>
                    </a:p>
                  </a:txBody>
                  <a:tcPr marL="99060" marR="99060" anchor="ctr"/>
                </a:tc>
              </a:tr>
              <a:tr h="1053626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Calibri" pitchFamily="34" charset="0"/>
                        </a:rPr>
                        <a:t>–</a:t>
                      </a:r>
                      <a:endParaRPr lang="en-US" sz="2400" b="1" dirty="0">
                        <a:latin typeface="Calibri" pitchFamily="34" charset="0"/>
                      </a:endParaRPr>
                    </a:p>
                  </a:txBody>
                  <a:tcPr marL="99060" marR="990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alibri" pitchFamily="34" charset="0"/>
                        </a:rPr>
                        <a:t>subtraction</a:t>
                      </a:r>
                      <a:endParaRPr lang="en-US" sz="2400" dirty="0">
                        <a:latin typeface="Calibri" pitchFamily="34" charset="0"/>
                      </a:endParaRPr>
                    </a:p>
                  </a:txBody>
                  <a:tcPr marL="99060" marR="9906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en-US" sz="2400" dirty="0" smtClean="0">
                          <a:latin typeface="Calibri" pitchFamily="34" charset="0"/>
                        </a:rPr>
                        <a:t>5 – 2 is 3</a:t>
                      </a:r>
                    </a:p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en-US" sz="2400" dirty="0" smtClean="0">
                          <a:latin typeface="Calibri" pitchFamily="34" charset="0"/>
                        </a:rPr>
                        <a:t>5.0 – 2.0 is 3.0</a:t>
                      </a:r>
                    </a:p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en-US" sz="2400" dirty="0" smtClean="0">
                          <a:latin typeface="Calibri" pitchFamily="34" charset="0"/>
                        </a:rPr>
                        <a:t>'B' – 1 is 'A'</a:t>
                      </a:r>
                      <a:endParaRPr lang="en-US" sz="2400" dirty="0">
                        <a:latin typeface="Calibri" pitchFamily="34" charset="0"/>
                      </a:endParaRPr>
                    </a:p>
                  </a:txBody>
                  <a:tcPr marL="99060" marR="99060" anchor="ctr"/>
                </a:tc>
              </a:tr>
              <a:tr h="827056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Calibri" pitchFamily="34" charset="0"/>
                        </a:rPr>
                        <a:t>*</a:t>
                      </a:r>
                      <a:endParaRPr lang="en-US" sz="2400" b="1" dirty="0">
                        <a:latin typeface="Calibri" pitchFamily="34" charset="0"/>
                      </a:endParaRPr>
                    </a:p>
                  </a:txBody>
                  <a:tcPr marL="99060" marR="990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alibri" pitchFamily="34" charset="0"/>
                        </a:rPr>
                        <a:t>multiplication</a:t>
                      </a:r>
                      <a:endParaRPr lang="en-US" sz="2400" dirty="0">
                        <a:latin typeface="Calibri" pitchFamily="34" charset="0"/>
                      </a:endParaRPr>
                    </a:p>
                  </a:txBody>
                  <a:tcPr marL="99060" marR="9906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en-US" sz="2400" dirty="0" smtClean="0">
                          <a:latin typeface="Calibri" pitchFamily="34" charset="0"/>
                        </a:rPr>
                        <a:t>5 * 2 is</a:t>
                      </a:r>
                      <a:r>
                        <a:rPr lang="en-US" sz="2400" baseline="0" dirty="0" smtClean="0">
                          <a:latin typeface="Calibri" pitchFamily="34" charset="0"/>
                        </a:rPr>
                        <a:t> 10</a:t>
                      </a:r>
                    </a:p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en-US" sz="2400" baseline="0" dirty="0" smtClean="0">
                          <a:latin typeface="Calibri" pitchFamily="34" charset="0"/>
                        </a:rPr>
                        <a:t>5.0 * 2.0 is 10.0</a:t>
                      </a:r>
                      <a:endParaRPr lang="en-US" sz="2400" dirty="0">
                        <a:latin typeface="Calibri" pitchFamily="34" charset="0"/>
                      </a:endParaRPr>
                    </a:p>
                  </a:txBody>
                  <a:tcPr marL="99060" marR="99060" anchor="ctr"/>
                </a:tc>
              </a:tr>
              <a:tr h="827056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Calibri" pitchFamily="34" charset="0"/>
                        </a:rPr>
                        <a:t>/</a:t>
                      </a:r>
                      <a:endParaRPr lang="en-US" sz="2400" b="1" dirty="0">
                        <a:latin typeface="Calibri" pitchFamily="34" charset="0"/>
                      </a:endParaRPr>
                    </a:p>
                  </a:txBody>
                  <a:tcPr marL="99060" marR="990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alibri" pitchFamily="34" charset="0"/>
                        </a:rPr>
                        <a:t>division</a:t>
                      </a:r>
                      <a:endParaRPr lang="en-US" sz="2400" dirty="0">
                        <a:latin typeface="Calibri" pitchFamily="34" charset="0"/>
                      </a:endParaRPr>
                    </a:p>
                  </a:txBody>
                  <a:tcPr marL="99060" marR="9906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en-US" sz="2400" dirty="0" smtClean="0">
                          <a:latin typeface="Calibri" pitchFamily="34" charset="0"/>
                        </a:rPr>
                        <a:t>5 / 2 is 2</a:t>
                      </a:r>
                    </a:p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en-US" sz="2400" dirty="0" smtClean="0">
                          <a:latin typeface="Calibri" pitchFamily="34" charset="0"/>
                        </a:rPr>
                        <a:t>5.0</a:t>
                      </a:r>
                      <a:r>
                        <a:rPr lang="en-US" sz="2400" baseline="0" dirty="0" smtClean="0">
                          <a:latin typeface="Calibri" pitchFamily="34" charset="0"/>
                        </a:rPr>
                        <a:t> / 2.0 is 2.5</a:t>
                      </a:r>
                      <a:endParaRPr lang="en-US" sz="2400" dirty="0">
                        <a:latin typeface="Calibri" pitchFamily="34" charset="0"/>
                      </a:endParaRPr>
                    </a:p>
                  </a:txBody>
                  <a:tcPr marL="99060" marR="99060" anchor="ctr"/>
                </a:tc>
              </a:tr>
              <a:tr h="447192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Calibri" pitchFamily="34" charset="0"/>
                        </a:rPr>
                        <a:t>%</a:t>
                      </a:r>
                      <a:endParaRPr lang="en-US" sz="2400" b="1" dirty="0">
                        <a:latin typeface="Calibri" pitchFamily="34" charset="0"/>
                      </a:endParaRPr>
                    </a:p>
                  </a:txBody>
                  <a:tcPr marL="99060" marR="990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alibri" pitchFamily="34" charset="0"/>
                        </a:rPr>
                        <a:t>remainder</a:t>
                      </a:r>
                      <a:endParaRPr lang="en-US" sz="2400" dirty="0">
                        <a:latin typeface="Calibri" pitchFamily="34" charset="0"/>
                      </a:endParaRPr>
                    </a:p>
                  </a:txBody>
                  <a:tcPr marL="99060" marR="9906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en-US" sz="2400" dirty="0" smtClean="0">
                          <a:latin typeface="Calibri" pitchFamily="34" charset="0"/>
                        </a:rPr>
                        <a:t>5 % 2 is 1</a:t>
                      </a:r>
                      <a:endParaRPr lang="en-US" sz="2400" dirty="0">
                        <a:latin typeface="Calibri" pitchFamily="34" charset="0"/>
                      </a:endParaRPr>
                    </a:p>
                  </a:txBody>
                  <a:tcPr marL="99060" marR="9906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24099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95300" y="274638"/>
            <a:ext cx="8089900" cy="944562"/>
          </a:xfrm>
        </p:spPr>
        <p:txBody>
          <a:bodyPr/>
          <a:lstStyle/>
          <a:p>
            <a:r>
              <a:rPr lang="en-US" dirty="0">
                <a:cs typeface="Times New Roman" pitchFamily="18" charset="0"/>
              </a:rPr>
              <a:t>Why </a:t>
            </a:r>
            <a:r>
              <a:rPr lang="en-US" dirty="0" smtClean="0">
                <a:cs typeface="Times New Roman" pitchFamily="18" charset="0"/>
              </a:rPr>
              <a:t>Learn C</a:t>
            </a:r>
            <a:r>
              <a:rPr lang="en-US" dirty="0">
                <a:cs typeface="Times New Roman" pitchFamily="18" charset="0"/>
              </a:rPr>
              <a:t>?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95300" y="1371600"/>
            <a:ext cx="8915400" cy="52578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1000"/>
              </a:spcBef>
            </a:pPr>
            <a:r>
              <a:rPr lang="en-US" sz="2800" dirty="0" smtClean="0"/>
              <a:t>Many companies and software projects </a:t>
            </a:r>
            <a:r>
              <a:rPr lang="en-US" sz="2800" dirty="0"/>
              <a:t>do </a:t>
            </a:r>
            <a:r>
              <a:rPr lang="en-US" sz="2800" dirty="0" smtClean="0"/>
              <a:t>their </a:t>
            </a:r>
            <a:r>
              <a:rPr lang="en-US" sz="2800" dirty="0"/>
              <a:t>programming in C. </a:t>
            </a:r>
          </a:p>
          <a:p>
            <a:pPr>
              <a:lnSpc>
                <a:spcPct val="150000"/>
              </a:lnSpc>
              <a:spcBef>
                <a:spcPts val="1000"/>
              </a:spcBef>
            </a:pPr>
            <a:r>
              <a:rPr lang="en-US" sz="2800" dirty="0"/>
              <a:t>Looks good on your resume. </a:t>
            </a:r>
          </a:p>
          <a:p>
            <a:pPr>
              <a:lnSpc>
                <a:spcPct val="150000"/>
              </a:lnSpc>
              <a:spcBef>
                <a:spcPts val="1000"/>
              </a:spcBef>
            </a:pPr>
            <a:r>
              <a:rPr lang="en-US" sz="2800" dirty="0"/>
              <a:t>Small, compact </a:t>
            </a:r>
            <a:r>
              <a:rPr lang="en-US" sz="2800" dirty="0" smtClean="0"/>
              <a:t>size code</a:t>
            </a:r>
            <a:r>
              <a:rPr lang="en-US" sz="2800" dirty="0"/>
              <a:t>. </a:t>
            </a:r>
          </a:p>
          <a:p>
            <a:pPr>
              <a:lnSpc>
                <a:spcPct val="150000"/>
              </a:lnSpc>
              <a:spcBef>
                <a:spcPts val="1000"/>
              </a:spcBef>
            </a:pPr>
            <a:r>
              <a:rPr lang="en-US" sz="2800" dirty="0"/>
              <a:t>Produces optimized programs that run </a:t>
            </a:r>
            <a:r>
              <a:rPr lang="en-US" sz="2800" dirty="0" smtClean="0"/>
              <a:t>fast.</a:t>
            </a:r>
            <a:endParaRPr lang="en-US" sz="2800" dirty="0"/>
          </a:p>
          <a:p>
            <a:pPr>
              <a:lnSpc>
                <a:spcPct val="150000"/>
              </a:lnSpc>
              <a:spcBef>
                <a:spcPts val="1000"/>
              </a:spcBef>
            </a:pPr>
            <a:r>
              <a:rPr lang="en-US" sz="2800" dirty="0"/>
              <a:t>Low-level access to computer memory via </a:t>
            </a:r>
            <a:r>
              <a:rPr lang="en-US" sz="2800" dirty="0" smtClean="0"/>
              <a:t>pointers</a:t>
            </a:r>
            <a:r>
              <a:rPr lang="en-US" sz="2800" dirty="0"/>
              <a:t>. </a:t>
            </a:r>
          </a:p>
          <a:p>
            <a:pPr>
              <a:lnSpc>
                <a:spcPct val="150000"/>
              </a:lnSpc>
              <a:spcBef>
                <a:spcPts val="1000"/>
              </a:spcBef>
            </a:pPr>
            <a:r>
              <a:rPr lang="en-US" sz="2800" dirty="0" smtClean="0"/>
              <a:t>Can </a:t>
            </a:r>
            <a:r>
              <a:rPr lang="en-US" sz="2800" dirty="0"/>
              <a:t>be compiled </a:t>
            </a:r>
            <a:r>
              <a:rPr lang="en-US" sz="2800" dirty="0" smtClean="0"/>
              <a:t>to run on </a:t>
            </a:r>
            <a:r>
              <a:rPr lang="en-US" sz="2800" dirty="0"/>
              <a:t>a variety of computers.</a:t>
            </a:r>
            <a:r>
              <a:rPr lang="en-US" dirty="0"/>
              <a:t> </a:t>
            </a: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73F73EE-0166-499B-82FD-54501EC2BBCE}" type="slidenum">
              <a:rPr lang="en-US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337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089900" cy="868362"/>
          </a:xfrm>
        </p:spPr>
        <p:txBody>
          <a:bodyPr>
            <a:normAutofit/>
          </a:bodyPr>
          <a:lstStyle/>
          <a:p>
            <a:r>
              <a:rPr lang="en-US" sz="4400" dirty="0"/>
              <a:t>Operators / and %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CAB916F-8E89-4208-9F02-D8511B699CE9}" type="slidenum">
              <a:rPr lang="en-US" smtClean="0"/>
              <a:pPr/>
              <a:t>40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7639131"/>
              </p:ext>
            </p:extLst>
          </p:nvPr>
        </p:nvGraphicFramePr>
        <p:xfrm>
          <a:off x="330200" y="1219200"/>
          <a:ext cx="8915400" cy="39136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68450"/>
                <a:gridCol w="1073150"/>
                <a:gridCol w="6273800"/>
              </a:tblGrid>
              <a:tr h="32874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alibri" pitchFamily="34" charset="0"/>
                        </a:rPr>
                        <a:t>Example</a:t>
                      </a:r>
                      <a:endParaRPr lang="en-US" sz="2400" dirty="0">
                        <a:latin typeface="Calibri" pitchFamily="34" charset="0"/>
                      </a:endParaRPr>
                    </a:p>
                  </a:txBody>
                  <a:tcPr marL="99060" marR="990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alibri" pitchFamily="34" charset="0"/>
                        </a:rPr>
                        <a:t>Result</a:t>
                      </a:r>
                      <a:endParaRPr lang="en-US" sz="2400" dirty="0">
                        <a:latin typeface="Calibri" pitchFamily="34" charset="0"/>
                      </a:endParaRPr>
                    </a:p>
                  </a:txBody>
                  <a:tcPr marL="99060" marR="990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alibri" pitchFamily="34" charset="0"/>
                        </a:rPr>
                        <a:t>Explanation</a:t>
                      </a:r>
                      <a:endParaRPr lang="en-US" sz="2400" dirty="0">
                        <a:latin typeface="Calibri" pitchFamily="34" charset="0"/>
                      </a:endParaRPr>
                    </a:p>
                  </a:txBody>
                  <a:tcPr marL="99060" marR="99060" anchor="ctr"/>
                </a:tc>
              </a:tr>
              <a:tr h="447829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Consolas" pitchFamily="49" charset="0"/>
                          <a:cs typeface="Consolas" pitchFamily="49" charset="0"/>
                        </a:rPr>
                        <a:t> 8 / 5</a:t>
                      </a:r>
                      <a:endParaRPr lang="en-US" sz="2400" b="1" dirty="0"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 marL="99060" marR="990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Consolas" pitchFamily="49" charset="0"/>
                          <a:cs typeface="Consolas" pitchFamily="49" charset="0"/>
                        </a:rPr>
                        <a:t> 1</a:t>
                      </a:r>
                      <a:endParaRPr lang="en-US" sz="2400" b="1" dirty="0"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 marL="99060" marR="9906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en-US" sz="2400" dirty="0" smtClean="0">
                          <a:latin typeface="Calibri" pitchFamily="34" charset="0"/>
                        </a:rPr>
                        <a:t>Integer operands </a:t>
                      </a:r>
                      <a:r>
                        <a:rPr lang="en-US" sz="2400" dirty="0" smtClean="0">
                          <a:latin typeface="Calibri" pitchFamily="34" charset="0"/>
                          <a:sym typeface="Wingdings" pitchFamily="2" charset="2"/>
                        </a:rPr>
                        <a:t> integer result</a:t>
                      </a:r>
                      <a:endParaRPr lang="en-US" sz="2400" dirty="0" smtClean="0">
                        <a:latin typeface="Calibri" pitchFamily="34" charset="0"/>
                      </a:endParaRPr>
                    </a:p>
                  </a:txBody>
                  <a:tcPr marL="99060" marR="99060" anchor="ctr"/>
                </a:tc>
              </a:tr>
              <a:tr h="447829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Consolas" pitchFamily="49" charset="0"/>
                          <a:cs typeface="Consolas" pitchFamily="49" charset="0"/>
                        </a:rPr>
                        <a:t>8.0/5.0</a:t>
                      </a:r>
                      <a:endParaRPr lang="en-US" sz="2400" b="1" dirty="0"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 marL="99060" marR="990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Consolas" pitchFamily="49" charset="0"/>
                          <a:cs typeface="Consolas" pitchFamily="49" charset="0"/>
                        </a:rPr>
                        <a:t>1.6</a:t>
                      </a:r>
                      <a:endParaRPr lang="en-US" sz="2400" b="1" dirty="0"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 marL="99060" marR="9906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en-US" sz="2400" dirty="0" smtClean="0">
                          <a:latin typeface="Calibri" pitchFamily="34" charset="0"/>
                        </a:rPr>
                        <a:t>floating-point </a:t>
                      </a:r>
                      <a:r>
                        <a:rPr lang="en-US" sz="2400" baseline="0" dirty="0" smtClean="0">
                          <a:latin typeface="Calibri" pitchFamily="34" charset="0"/>
                        </a:rPr>
                        <a:t>operands </a:t>
                      </a:r>
                      <a:r>
                        <a:rPr lang="en-US" sz="2400" baseline="0" dirty="0" smtClean="0">
                          <a:latin typeface="Calibri" pitchFamily="34" charset="0"/>
                          <a:sym typeface="Wingdings" pitchFamily="2" charset="2"/>
                        </a:rPr>
                        <a:t>and result</a:t>
                      </a:r>
                      <a:endParaRPr lang="en-US" sz="2400" dirty="0">
                        <a:latin typeface="Calibri" pitchFamily="34" charset="0"/>
                      </a:endParaRPr>
                    </a:p>
                  </a:txBody>
                  <a:tcPr marL="99060" marR="99060" anchor="ctr"/>
                </a:tc>
              </a:tr>
              <a:tr h="447829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Consolas" pitchFamily="49" charset="0"/>
                          <a:cs typeface="Consolas" pitchFamily="49" charset="0"/>
                        </a:rPr>
                        <a:t> 8 /-5</a:t>
                      </a:r>
                      <a:endParaRPr lang="en-US" sz="2400" b="1" dirty="0"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 marL="99060" marR="990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Consolas" pitchFamily="49" charset="0"/>
                          <a:cs typeface="Consolas" pitchFamily="49" charset="0"/>
                        </a:rPr>
                        <a:t>-1</a:t>
                      </a:r>
                      <a:endParaRPr lang="en-US" sz="2400" b="1" dirty="0"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 marL="99060" marR="9906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en-US" sz="2400" dirty="0" smtClean="0">
                          <a:latin typeface="Calibri" pitchFamily="34" charset="0"/>
                        </a:rPr>
                        <a:t>One operand is negative</a:t>
                      </a:r>
                      <a:r>
                        <a:rPr lang="en-US" sz="2400" baseline="0" dirty="0" smtClean="0">
                          <a:latin typeface="Calibri" pitchFamily="34" charset="0"/>
                        </a:rPr>
                        <a:t> </a:t>
                      </a:r>
                      <a:r>
                        <a:rPr lang="en-US" sz="2400" baseline="0" dirty="0" smtClean="0">
                          <a:latin typeface="Calibri" pitchFamily="34" charset="0"/>
                          <a:sym typeface="Wingdings" pitchFamily="2" charset="2"/>
                        </a:rPr>
                        <a:t> negative result</a:t>
                      </a:r>
                      <a:endParaRPr lang="en-US" sz="2400" dirty="0">
                        <a:latin typeface="Calibri" pitchFamily="34" charset="0"/>
                      </a:endParaRPr>
                    </a:p>
                  </a:txBody>
                  <a:tcPr marL="99060" marR="99060" anchor="ctr"/>
                </a:tc>
              </a:tr>
              <a:tr h="447829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Consolas" pitchFamily="49" charset="0"/>
                          <a:cs typeface="Consolas" pitchFamily="49" charset="0"/>
                        </a:rPr>
                        <a:t>-8 /-5</a:t>
                      </a:r>
                      <a:endParaRPr lang="en-US" sz="2400" b="1" dirty="0"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 marL="99060" marR="990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Consolas" pitchFamily="49" charset="0"/>
                          <a:cs typeface="Consolas" pitchFamily="49" charset="0"/>
                        </a:rPr>
                        <a:t> 1</a:t>
                      </a:r>
                      <a:endParaRPr lang="en-US" sz="2400" b="1" dirty="0"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 marL="99060" marR="9906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en-US" sz="2400" dirty="0" smtClean="0">
                          <a:latin typeface="Calibri" pitchFamily="34" charset="0"/>
                        </a:rPr>
                        <a:t>Both operands</a:t>
                      </a:r>
                      <a:r>
                        <a:rPr lang="en-US" sz="2400" baseline="0" dirty="0" smtClean="0">
                          <a:latin typeface="Calibri" pitchFamily="34" charset="0"/>
                        </a:rPr>
                        <a:t> are negative </a:t>
                      </a:r>
                      <a:r>
                        <a:rPr lang="en-US" sz="2400" baseline="0" dirty="0" smtClean="0">
                          <a:latin typeface="Calibri" pitchFamily="34" charset="0"/>
                          <a:sym typeface="Wingdings" pitchFamily="2" charset="2"/>
                        </a:rPr>
                        <a:t> positive result</a:t>
                      </a:r>
                      <a:endParaRPr lang="en-US" sz="2400" dirty="0">
                        <a:latin typeface="Calibri" pitchFamily="34" charset="0"/>
                      </a:endParaRPr>
                    </a:p>
                  </a:txBody>
                  <a:tcPr marL="99060" marR="99060" anchor="ctr"/>
                </a:tc>
              </a:tr>
              <a:tr h="242142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Consolas" pitchFamily="49" charset="0"/>
                          <a:cs typeface="Consolas" pitchFamily="49" charset="0"/>
                        </a:rPr>
                        <a:t> 8 % 5</a:t>
                      </a:r>
                      <a:endParaRPr lang="en-US" sz="2400" b="1" dirty="0"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 marL="99060" marR="9906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latin typeface="Consolas" pitchFamily="49" charset="0"/>
                          <a:cs typeface="Consolas" pitchFamily="49" charset="0"/>
                        </a:rPr>
                        <a:t> 3</a:t>
                      </a:r>
                      <a:endParaRPr lang="en-US" sz="2400" b="1" dirty="0"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 marL="99060" marR="9906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en-US" sz="2400" dirty="0" smtClean="0">
                          <a:latin typeface="Calibri" pitchFamily="34" charset="0"/>
                        </a:rPr>
                        <a:t>Integer remainder of dividing</a:t>
                      </a:r>
                      <a:r>
                        <a:rPr lang="en-US" sz="2400" baseline="0" dirty="0" smtClean="0">
                          <a:latin typeface="Calibri" pitchFamily="34" charset="0"/>
                        </a:rPr>
                        <a:t> </a:t>
                      </a:r>
                      <a:r>
                        <a:rPr lang="en-US" sz="2400" b="1" baseline="0" dirty="0" smtClean="0">
                          <a:latin typeface="Calibri" pitchFamily="34" charset="0"/>
                        </a:rPr>
                        <a:t>8</a:t>
                      </a:r>
                      <a:r>
                        <a:rPr lang="en-US" sz="2400" baseline="0" dirty="0" smtClean="0">
                          <a:latin typeface="Calibri" pitchFamily="34" charset="0"/>
                        </a:rPr>
                        <a:t> by </a:t>
                      </a:r>
                      <a:r>
                        <a:rPr lang="en-US" sz="2400" b="1" baseline="0" dirty="0" smtClean="0">
                          <a:latin typeface="Calibri" pitchFamily="34" charset="0"/>
                        </a:rPr>
                        <a:t>5</a:t>
                      </a:r>
                      <a:endParaRPr lang="en-US" sz="2400" b="1" dirty="0">
                        <a:latin typeface="Calibri" pitchFamily="34" charset="0"/>
                      </a:endParaRPr>
                    </a:p>
                  </a:txBody>
                  <a:tcPr marL="99060" marR="99060" anchor="ctr"/>
                </a:tc>
              </a:tr>
              <a:tr h="242142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Consolas" pitchFamily="49" charset="0"/>
                          <a:cs typeface="Consolas" pitchFamily="49" charset="0"/>
                        </a:rPr>
                        <a:t> 8 %-5</a:t>
                      </a:r>
                      <a:endParaRPr lang="en-US" sz="2400" b="1" dirty="0"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 marL="99060" marR="9906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latin typeface="Consolas" pitchFamily="49" charset="0"/>
                          <a:cs typeface="Consolas" pitchFamily="49" charset="0"/>
                        </a:rPr>
                        <a:t> 3</a:t>
                      </a:r>
                      <a:endParaRPr lang="en-US" sz="2400" b="1" dirty="0"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 marL="99060" marR="9906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en-US" sz="2400" b="0" dirty="0" smtClean="0">
                          <a:latin typeface="Calibri" pitchFamily="34" charset="0"/>
                        </a:rPr>
                        <a:t>Positive</a:t>
                      </a:r>
                      <a:r>
                        <a:rPr lang="en-US" sz="2400" b="0" baseline="0" dirty="0" smtClean="0">
                          <a:latin typeface="Calibri" pitchFamily="34" charset="0"/>
                        </a:rPr>
                        <a:t> dividend </a:t>
                      </a:r>
                      <a:r>
                        <a:rPr lang="en-US" sz="2400" b="0" baseline="0" dirty="0" smtClean="0">
                          <a:latin typeface="Calibri" pitchFamily="34" charset="0"/>
                          <a:sym typeface="Wingdings" pitchFamily="2" charset="2"/>
                        </a:rPr>
                        <a:t> positive remainder</a:t>
                      </a:r>
                      <a:endParaRPr lang="en-US" sz="2400" b="0" dirty="0">
                        <a:latin typeface="Calibri" pitchFamily="34" charset="0"/>
                      </a:endParaRPr>
                    </a:p>
                  </a:txBody>
                  <a:tcPr marL="99060" marR="99060" anchor="ctr"/>
                </a:tc>
              </a:tr>
              <a:tr h="242142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Consolas" pitchFamily="49" charset="0"/>
                          <a:cs typeface="Consolas" pitchFamily="49" charset="0"/>
                        </a:rPr>
                        <a:t>-8 % 5</a:t>
                      </a:r>
                      <a:endParaRPr lang="en-US" sz="2400" b="1" dirty="0"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 marL="99060" marR="9906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latin typeface="Consolas" pitchFamily="49" charset="0"/>
                          <a:cs typeface="Consolas" pitchFamily="49" charset="0"/>
                        </a:rPr>
                        <a:t>-3</a:t>
                      </a:r>
                      <a:endParaRPr lang="en-US" sz="2400" b="1" dirty="0"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 marL="99060" marR="9906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en-US" sz="2400" dirty="0" smtClean="0">
                          <a:latin typeface="Calibri" pitchFamily="34" charset="0"/>
                        </a:rPr>
                        <a:t>Negative dividend </a:t>
                      </a:r>
                      <a:r>
                        <a:rPr lang="en-US" sz="2400" baseline="0" dirty="0" smtClean="0">
                          <a:latin typeface="Calibri" pitchFamily="34" charset="0"/>
                          <a:sym typeface="Wingdings" pitchFamily="2" charset="2"/>
                        </a:rPr>
                        <a:t> Negative remainder</a:t>
                      </a:r>
                      <a:endParaRPr lang="en-US" sz="2400" b="1" dirty="0">
                        <a:latin typeface="Calibri" pitchFamily="34" charset="0"/>
                      </a:endParaRPr>
                    </a:p>
                  </a:txBody>
                  <a:tcPr marL="99060" marR="99060" anchor="ctr"/>
                </a:tc>
              </a:tr>
            </a:tbl>
          </a:graphicData>
        </a:graphic>
      </p:graphicFrame>
      <p:sp>
        <p:nvSpPr>
          <p:cNvPr id="6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30200" y="5334000"/>
            <a:ext cx="8337550" cy="1371600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(m/n)*n + (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m%n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)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is always equal to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m</a:t>
            </a:r>
            <a:endParaRPr lang="en-US" b="1" dirty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120000"/>
              </a:lnSpc>
            </a:pPr>
            <a:r>
              <a:rPr lang="en-US" sz="2800" b="1" dirty="0" smtClean="0">
                <a:latin typeface="Courier New" pitchFamily="49" charset="0"/>
                <a:cs typeface="Courier New" pitchFamily="49" charset="0"/>
              </a:rPr>
              <a:t>/</a:t>
            </a:r>
            <a:r>
              <a:rPr lang="en-US" sz="2800" dirty="0" smtClean="0"/>
              <a:t> and </a:t>
            </a:r>
            <a:r>
              <a:rPr lang="en-US" sz="2800" b="1" dirty="0" smtClean="0">
                <a:latin typeface="Courier New" pitchFamily="49" charset="0"/>
                <a:cs typeface="Courier New" pitchFamily="49" charset="0"/>
              </a:rPr>
              <a:t>%</a:t>
            </a:r>
            <a:r>
              <a:rPr lang="en-US" sz="2800" dirty="0" smtClean="0"/>
              <a:t> are undefined </a:t>
            </a:r>
            <a:r>
              <a:rPr lang="en-US" sz="2800" dirty="0"/>
              <a:t>when the divisor </a:t>
            </a:r>
            <a:r>
              <a:rPr lang="en-US" sz="2800" dirty="0" smtClean="0"/>
              <a:t>is </a:t>
            </a:r>
            <a:r>
              <a:rPr lang="en-US" sz="2800" b="1" dirty="0"/>
              <a:t>0</a:t>
            </a:r>
            <a:r>
              <a:rPr lang="en-US" sz="28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831766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>
          <a:xfrm>
            <a:off x="495300" y="274638"/>
            <a:ext cx="8915400" cy="868362"/>
          </a:xfrm>
        </p:spPr>
        <p:txBody>
          <a:bodyPr>
            <a:normAutofit/>
          </a:bodyPr>
          <a:lstStyle/>
          <a:p>
            <a:r>
              <a:rPr lang="en-US" sz="4400" dirty="0"/>
              <a:t>Data Type of an Expression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30200" y="1219200"/>
            <a:ext cx="8915400" cy="5105400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1000"/>
              </a:spcBef>
            </a:pPr>
            <a:r>
              <a:rPr lang="en-US" dirty="0" smtClean="0"/>
              <a:t>What </a:t>
            </a:r>
            <a:r>
              <a:rPr lang="en-US" dirty="0"/>
              <a:t>is the type of </a:t>
            </a:r>
            <a:r>
              <a:rPr lang="en-US" dirty="0" smtClean="0"/>
              <a:t>expression </a:t>
            </a:r>
            <a:r>
              <a:rPr lang="en-US" b="1" dirty="0" err="1" smtClean="0">
                <a:solidFill>
                  <a:srgbClr val="002060"/>
                </a:solidFill>
                <a:latin typeface="Courier New" pitchFamily="49" charset="0"/>
              </a:rPr>
              <a:t>x+y</a:t>
            </a:r>
            <a:r>
              <a:rPr lang="en-US" dirty="0" smtClean="0"/>
              <a:t> </a:t>
            </a:r>
            <a:r>
              <a:rPr lang="en-US" dirty="0"/>
              <a:t>when </a:t>
            </a:r>
            <a:r>
              <a:rPr lang="en-US" b="1" dirty="0" smtClean="0">
                <a:solidFill>
                  <a:srgbClr val="002060"/>
                </a:solidFill>
                <a:latin typeface="Courier New" pitchFamily="49" charset="0"/>
              </a:rPr>
              <a:t>x</a:t>
            </a:r>
            <a:r>
              <a:rPr lang="en-US" dirty="0" smtClean="0"/>
              <a:t> </a:t>
            </a:r>
            <a:r>
              <a:rPr lang="en-US" dirty="0"/>
              <a:t>and </a:t>
            </a:r>
            <a:r>
              <a:rPr lang="en-US" b="1" dirty="0">
                <a:solidFill>
                  <a:srgbClr val="002060"/>
                </a:solidFill>
                <a:latin typeface="Courier New" pitchFamily="49" charset="0"/>
              </a:rPr>
              <a:t>y</a:t>
            </a:r>
            <a:r>
              <a:rPr lang="en-US" dirty="0"/>
              <a:t> are </a:t>
            </a:r>
            <a:r>
              <a:rPr lang="en-US" dirty="0" smtClean="0"/>
              <a:t>both of </a:t>
            </a:r>
            <a:r>
              <a:rPr lang="en-US" dirty="0"/>
              <a:t>type </a:t>
            </a:r>
            <a:r>
              <a:rPr lang="en-US" b="1" dirty="0" err="1">
                <a:solidFill>
                  <a:srgbClr val="FF0000"/>
                </a:solidFill>
                <a:latin typeface="Courier New" pitchFamily="49" charset="0"/>
              </a:rPr>
              <a:t>int</a:t>
            </a:r>
            <a:r>
              <a:rPr lang="en-US" dirty="0" smtClean="0"/>
              <a:t>? (answer: type of </a:t>
            </a:r>
            <a:r>
              <a:rPr lang="en-US" b="1" dirty="0" err="1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x+y</a:t>
            </a:r>
            <a:r>
              <a:rPr lang="en-US" dirty="0" smtClean="0"/>
              <a:t> is </a:t>
            </a:r>
            <a:r>
              <a:rPr lang="en-US" b="1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dirty="0" smtClean="0"/>
              <a:t>)</a:t>
            </a:r>
            <a:endParaRPr lang="en-US" dirty="0"/>
          </a:p>
          <a:p>
            <a:pPr>
              <a:lnSpc>
                <a:spcPct val="120000"/>
              </a:lnSpc>
              <a:spcBef>
                <a:spcPts val="1000"/>
              </a:spcBef>
            </a:pPr>
            <a:r>
              <a:rPr lang="en-US" dirty="0"/>
              <a:t>The data type of an expression depends on the type(s) of its </a:t>
            </a:r>
            <a:r>
              <a:rPr lang="en-US" dirty="0" smtClean="0"/>
              <a:t>operands</a:t>
            </a:r>
            <a:endParaRPr lang="en-US" dirty="0"/>
          </a:p>
          <a:p>
            <a:pPr lvl="1">
              <a:lnSpc>
                <a:spcPct val="120000"/>
              </a:lnSpc>
              <a:spcBef>
                <a:spcPts val="1000"/>
              </a:spcBef>
            </a:pPr>
            <a:r>
              <a:rPr lang="en-US" sz="2400" dirty="0"/>
              <a:t>If both are of type </a:t>
            </a:r>
            <a:r>
              <a:rPr lang="en-US" sz="2400" b="1" dirty="0" err="1">
                <a:solidFill>
                  <a:srgbClr val="FF0000"/>
                </a:solidFill>
                <a:latin typeface="Courier New" pitchFamily="49" charset="0"/>
              </a:rPr>
              <a:t>int</a:t>
            </a:r>
            <a:r>
              <a:rPr lang="en-US" sz="2400" dirty="0"/>
              <a:t>, then the expression is of type </a:t>
            </a:r>
            <a:r>
              <a:rPr lang="en-US" sz="2400" b="1" dirty="0">
                <a:solidFill>
                  <a:srgbClr val="FF0000"/>
                </a:solidFill>
                <a:latin typeface="Courier New" pitchFamily="49" charset="0"/>
              </a:rPr>
              <a:t>int</a:t>
            </a:r>
            <a:r>
              <a:rPr lang="en-US" sz="2400" dirty="0"/>
              <a:t>.</a:t>
            </a:r>
          </a:p>
          <a:p>
            <a:pPr lvl="1">
              <a:lnSpc>
                <a:spcPct val="120000"/>
              </a:lnSpc>
              <a:spcBef>
                <a:spcPts val="1000"/>
              </a:spcBef>
            </a:pPr>
            <a:r>
              <a:rPr lang="en-US" sz="2400" dirty="0"/>
              <a:t>If either one or both </a:t>
            </a:r>
            <a:r>
              <a:rPr lang="en-US" sz="2400" dirty="0" smtClean="0"/>
              <a:t>operands are </a:t>
            </a:r>
            <a:r>
              <a:rPr lang="en-US" sz="2400" dirty="0"/>
              <a:t>of type </a:t>
            </a:r>
            <a:r>
              <a:rPr lang="en-US" sz="2400" b="1" dirty="0">
                <a:solidFill>
                  <a:srgbClr val="FF0000"/>
                </a:solidFill>
                <a:latin typeface="Courier New" pitchFamily="49" charset="0"/>
              </a:rPr>
              <a:t>double</a:t>
            </a:r>
            <a:r>
              <a:rPr lang="en-US" sz="2400" dirty="0"/>
              <a:t>, then the expression is of type </a:t>
            </a:r>
            <a:r>
              <a:rPr lang="en-US" sz="2400" b="1" dirty="0">
                <a:solidFill>
                  <a:srgbClr val="FF0000"/>
                </a:solidFill>
                <a:latin typeface="Courier New" pitchFamily="49" charset="0"/>
              </a:rPr>
              <a:t>double</a:t>
            </a:r>
            <a:r>
              <a:rPr lang="en-US" sz="2400" dirty="0"/>
              <a:t>.</a:t>
            </a:r>
          </a:p>
          <a:p>
            <a:pPr>
              <a:lnSpc>
                <a:spcPct val="120000"/>
              </a:lnSpc>
              <a:spcBef>
                <a:spcPts val="1000"/>
              </a:spcBef>
            </a:pPr>
            <a:r>
              <a:rPr lang="en-US" sz="2800" dirty="0"/>
              <a:t>An </a:t>
            </a:r>
            <a:r>
              <a:rPr lang="en-US" sz="2800" dirty="0" smtClean="0"/>
              <a:t>expression </a:t>
            </a:r>
            <a:r>
              <a:rPr lang="en-US" sz="2800" dirty="0"/>
              <a:t>that has </a:t>
            </a:r>
            <a:r>
              <a:rPr lang="en-US" sz="2800" dirty="0" smtClean="0"/>
              <a:t>mixed operands </a:t>
            </a:r>
            <a:r>
              <a:rPr lang="en-US" sz="2800" dirty="0"/>
              <a:t>of </a:t>
            </a:r>
            <a:r>
              <a:rPr lang="en-US" sz="2800" dirty="0" smtClean="0"/>
              <a:t>type </a:t>
            </a:r>
            <a:r>
              <a:rPr lang="en-US" sz="2800" b="1" dirty="0" err="1" smtClean="0">
                <a:solidFill>
                  <a:srgbClr val="FF0000"/>
                </a:solidFill>
                <a:latin typeface="Courier New" pitchFamily="49" charset="0"/>
              </a:rPr>
              <a:t>int</a:t>
            </a:r>
            <a:r>
              <a:rPr lang="en-US" sz="2800" dirty="0" smtClean="0"/>
              <a:t> </a:t>
            </a:r>
            <a:r>
              <a:rPr lang="en-US" sz="2800" dirty="0"/>
              <a:t>and </a:t>
            </a:r>
            <a:r>
              <a:rPr lang="en-US" sz="2800" b="1" dirty="0">
                <a:solidFill>
                  <a:srgbClr val="FF0000"/>
                </a:solidFill>
                <a:latin typeface="Courier New" pitchFamily="49" charset="0"/>
              </a:rPr>
              <a:t>double</a:t>
            </a:r>
            <a:r>
              <a:rPr lang="en-US" sz="2800" dirty="0"/>
              <a:t> is a </a:t>
            </a:r>
            <a:r>
              <a:rPr lang="en-US" sz="2800" b="1" dirty="0">
                <a:solidFill>
                  <a:srgbClr val="FF0000"/>
                </a:solidFill>
              </a:rPr>
              <a:t>mixed-type</a:t>
            </a:r>
            <a:r>
              <a:rPr lang="en-US" sz="2800" b="1" dirty="0"/>
              <a:t> </a:t>
            </a:r>
            <a:r>
              <a:rPr lang="en-US" sz="2800" dirty="0"/>
              <a:t>expression.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9997665-3AED-4173-A8F1-8F72FE221E1C}" type="slidenum">
              <a:rPr lang="en-US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2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>
          <a:xfrm>
            <a:off x="412750" y="228600"/>
            <a:ext cx="8915400" cy="731838"/>
          </a:xfrm>
        </p:spPr>
        <p:txBody>
          <a:bodyPr>
            <a:noAutofit/>
          </a:bodyPr>
          <a:lstStyle/>
          <a:p>
            <a:r>
              <a:rPr lang="en-US" sz="4400" dirty="0"/>
              <a:t>Mixed-Type Assignment Statement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47650" y="990600"/>
            <a:ext cx="8915400" cy="5638800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  <a:spcBef>
                <a:spcPts val="1000"/>
              </a:spcBef>
            </a:pPr>
            <a:r>
              <a:rPr lang="en-US" sz="2800" dirty="0"/>
              <a:t>The expression being evaluated and the variable to which it is assigned have </a:t>
            </a:r>
            <a:r>
              <a:rPr lang="en-US" sz="2800" b="1" dirty="0">
                <a:solidFill>
                  <a:srgbClr val="FF0000"/>
                </a:solidFill>
              </a:rPr>
              <a:t>different data </a:t>
            </a:r>
            <a:r>
              <a:rPr lang="en-US" sz="2800" b="1" dirty="0" smtClean="0">
                <a:solidFill>
                  <a:srgbClr val="FF0000"/>
                </a:solidFill>
              </a:rPr>
              <a:t>types</a:t>
            </a:r>
            <a:endParaRPr lang="en-US" sz="2800" b="1" dirty="0">
              <a:solidFill>
                <a:srgbClr val="FF0000"/>
              </a:solidFill>
            </a:endParaRPr>
          </a:p>
          <a:p>
            <a:pPr>
              <a:lnSpc>
                <a:spcPct val="110000"/>
              </a:lnSpc>
              <a:spcBef>
                <a:spcPts val="1000"/>
              </a:spcBef>
            </a:pPr>
            <a:r>
              <a:rPr lang="en-US" dirty="0"/>
              <a:t>The expression is first evaluated; then the result is assigned to the variable to the left side of </a:t>
            </a:r>
            <a:r>
              <a:rPr lang="en-US" b="1" dirty="0"/>
              <a:t>=</a:t>
            </a:r>
            <a:r>
              <a:rPr lang="en-US" dirty="0"/>
              <a:t> </a:t>
            </a:r>
            <a:r>
              <a:rPr lang="en-US" dirty="0" smtClean="0"/>
              <a:t>operator </a:t>
            </a:r>
          </a:p>
          <a:p>
            <a:pPr lvl="1">
              <a:lnSpc>
                <a:spcPct val="110000"/>
              </a:lnSpc>
              <a:spcBef>
                <a:spcPts val="1000"/>
              </a:spcBef>
            </a:pPr>
            <a:r>
              <a:rPr lang="en-US" dirty="0" smtClean="0"/>
              <a:t>Example</a:t>
            </a:r>
            <a:r>
              <a:rPr lang="en-US" sz="2400" dirty="0" smtClean="0"/>
              <a:t>: </a:t>
            </a:r>
            <a:r>
              <a:rPr lang="en-US" sz="2400" dirty="0"/>
              <a:t>what is the </a:t>
            </a:r>
            <a:r>
              <a:rPr lang="en-US" sz="2400" dirty="0" smtClean="0"/>
              <a:t>value </a:t>
            </a:r>
            <a:r>
              <a:rPr lang="en-US" sz="2400" dirty="0"/>
              <a:t>of </a:t>
            </a:r>
            <a:r>
              <a:rPr lang="en-US" sz="2400" dirty="0" smtClean="0"/>
              <a:t> </a:t>
            </a:r>
            <a:r>
              <a:rPr lang="en-US" sz="2400" b="1" dirty="0" smtClean="0"/>
              <a:t>y = </a:t>
            </a:r>
            <a:r>
              <a:rPr lang="en-US" sz="2400" b="1" dirty="0"/>
              <a:t>5/2</a:t>
            </a:r>
            <a:r>
              <a:rPr lang="en-US" sz="2400" dirty="0"/>
              <a:t> </a:t>
            </a:r>
            <a:r>
              <a:rPr lang="en-US" sz="2400" dirty="0" smtClean="0"/>
              <a:t> when </a:t>
            </a:r>
            <a:r>
              <a:rPr lang="en-US" sz="2400" b="1" dirty="0"/>
              <a:t>y</a:t>
            </a:r>
            <a:r>
              <a:rPr lang="en-US" sz="2400" dirty="0"/>
              <a:t> is of type </a:t>
            </a:r>
            <a:r>
              <a:rPr lang="en-US" sz="2400" b="1" dirty="0">
                <a:solidFill>
                  <a:srgbClr val="FF0000"/>
                </a:solidFill>
                <a:latin typeface="Courier New" pitchFamily="49" charset="0"/>
              </a:rPr>
              <a:t>double</a:t>
            </a:r>
            <a:r>
              <a:rPr lang="en-US" sz="2400" dirty="0" smtClean="0"/>
              <a:t>? (answer: </a:t>
            </a:r>
            <a:r>
              <a:rPr lang="en-US" sz="2400" b="1" dirty="0" smtClean="0"/>
              <a:t>5/2</a:t>
            </a:r>
            <a:r>
              <a:rPr lang="en-US" sz="2400" dirty="0" smtClean="0"/>
              <a:t> is </a:t>
            </a:r>
            <a:r>
              <a:rPr lang="en-US" sz="2400" b="1" dirty="0" smtClean="0"/>
              <a:t>2</a:t>
            </a:r>
            <a:r>
              <a:rPr lang="en-US" sz="2400" dirty="0" smtClean="0"/>
              <a:t>; </a:t>
            </a:r>
            <a:r>
              <a:rPr lang="en-US" sz="2400" b="1" dirty="0" smtClean="0"/>
              <a:t>y = 2.0</a:t>
            </a:r>
            <a:r>
              <a:rPr lang="en-US" sz="2400" dirty="0" smtClean="0"/>
              <a:t>)</a:t>
            </a:r>
            <a:endParaRPr lang="en-US" sz="2400" dirty="0"/>
          </a:p>
          <a:p>
            <a:pPr>
              <a:lnSpc>
                <a:spcPct val="110000"/>
              </a:lnSpc>
              <a:spcBef>
                <a:spcPts val="1000"/>
              </a:spcBef>
            </a:pPr>
            <a:r>
              <a:rPr lang="en-US" sz="2800" b="1" dirty="0">
                <a:solidFill>
                  <a:srgbClr val="FF0000"/>
                </a:solidFill>
              </a:rPr>
              <a:t>Warning</a:t>
            </a:r>
            <a:r>
              <a:rPr lang="en-US" sz="2800" dirty="0"/>
              <a:t>: assignment of a type </a:t>
            </a:r>
            <a:r>
              <a:rPr lang="en-US" sz="2800" b="1" dirty="0">
                <a:solidFill>
                  <a:srgbClr val="FF0000"/>
                </a:solidFill>
                <a:latin typeface="Courier New" pitchFamily="49" charset="0"/>
              </a:rPr>
              <a:t>double</a:t>
            </a:r>
            <a:r>
              <a:rPr lang="en-US" sz="2800" dirty="0"/>
              <a:t> expression to a type </a:t>
            </a:r>
            <a:r>
              <a:rPr lang="en-US" sz="2800" b="1" dirty="0" err="1">
                <a:solidFill>
                  <a:srgbClr val="FF0000"/>
                </a:solidFill>
                <a:latin typeface="Courier New" pitchFamily="49" charset="0"/>
              </a:rPr>
              <a:t>int</a:t>
            </a:r>
            <a:r>
              <a:rPr lang="en-US" sz="2800" dirty="0"/>
              <a:t> variable causes the fractional part of the expression to be lost.</a:t>
            </a:r>
          </a:p>
          <a:p>
            <a:pPr lvl="1">
              <a:lnSpc>
                <a:spcPct val="110000"/>
              </a:lnSpc>
              <a:spcBef>
                <a:spcPts val="1000"/>
              </a:spcBef>
            </a:pPr>
            <a:r>
              <a:rPr lang="en-US" sz="2400" dirty="0" smtClean="0"/>
              <a:t>Example: what is the type of the assignment </a:t>
            </a:r>
            <a:r>
              <a:rPr lang="en-US" sz="2400" b="1" dirty="0" smtClean="0"/>
              <a:t>y </a:t>
            </a:r>
            <a:r>
              <a:rPr lang="en-US" sz="2400" b="1" dirty="0"/>
              <a:t>= 5.0 / 2.0 </a:t>
            </a:r>
            <a:r>
              <a:rPr lang="en-US" sz="2400" dirty="0"/>
              <a:t>when </a:t>
            </a:r>
            <a:r>
              <a:rPr lang="en-US" sz="2400" b="1" dirty="0"/>
              <a:t>y</a:t>
            </a:r>
            <a:r>
              <a:rPr lang="en-US" sz="2400" dirty="0"/>
              <a:t> is of type </a:t>
            </a:r>
            <a:r>
              <a:rPr lang="en-US" sz="2400" b="1" dirty="0" err="1">
                <a:solidFill>
                  <a:srgbClr val="FF0000"/>
                </a:solidFill>
                <a:latin typeface="Courier New" pitchFamily="49" charset="0"/>
              </a:rPr>
              <a:t>int</a:t>
            </a:r>
            <a:r>
              <a:rPr lang="en-US" sz="2400" dirty="0" smtClean="0"/>
              <a:t>? (answer: </a:t>
            </a:r>
            <a:r>
              <a:rPr lang="en-US" sz="2400" b="1" dirty="0" smtClean="0"/>
              <a:t>5.0/2.0</a:t>
            </a:r>
            <a:r>
              <a:rPr lang="en-US" sz="2400" dirty="0" smtClean="0"/>
              <a:t> is </a:t>
            </a:r>
            <a:r>
              <a:rPr lang="en-US" sz="2400" b="1" dirty="0" smtClean="0"/>
              <a:t>2.5</a:t>
            </a:r>
            <a:r>
              <a:rPr lang="en-US" sz="2400" dirty="0" smtClean="0"/>
              <a:t>; </a:t>
            </a:r>
            <a:r>
              <a:rPr lang="en-US" sz="2400" b="1" dirty="0" smtClean="0"/>
              <a:t>y = 2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FF82071-0061-44B1-913D-FF93D323F139}" type="slidenum">
              <a:rPr lang="en-US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511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495300" y="274638"/>
            <a:ext cx="8089900" cy="792162"/>
          </a:xfrm>
        </p:spPr>
        <p:txBody>
          <a:bodyPr>
            <a:normAutofit/>
          </a:bodyPr>
          <a:lstStyle/>
          <a:p>
            <a:r>
              <a:rPr lang="en-US" sz="4400" dirty="0"/>
              <a:t>Type Conversion Through Casts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95300" y="1219200"/>
            <a:ext cx="8915400" cy="5257800"/>
          </a:xfrm>
        </p:spPr>
        <p:txBody>
          <a:bodyPr>
            <a:noAutofit/>
          </a:bodyPr>
          <a:lstStyle/>
          <a:p>
            <a:pPr>
              <a:lnSpc>
                <a:spcPct val="130000"/>
              </a:lnSpc>
              <a:spcBef>
                <a:spcPts val="1000"/>
              </a:spcBef>
            </a:pPr>
            <a:r>
              <a:rPr lang="en-US" sz="2800" dirty="0"/>
              <a:t>C allows the programmer to convert the type of an </a:t>
            </a:r>
            <a:r>
              <a:rPr lang="en-US" sz="2800" dirty="0" smtClean="0"/>
              <a:t>expression by placing </a:t>
            </a:r>
            <a:r>
              <a:rPr lang="en-US" sz="2800" dirty="0"/>
              <a:t>the desired type in parentheses before the expression.</a:t>
            </a:r>
          </a:p>
          <a:p>
            <a:pPr>
              <a:lnSpc>
                <a:spcPct val="130000"/>
              </a:lnSpc>
              <a:spcBef>
                <a:spcPts val="1000"/>
              </a:spcBef>
            </a:pPr>
            <a:r>
              <a:rPr lang="en-US" sz="2800" dirty="0"/>
              <a:t>This operation </a:t>
            </a:r>
            <a:r>
              <a:rPr lang="en-US" sz="2800" dirty="0" smtClean="0"/>
              <a:t>is called </a:t>
            </a:r>
            <a:r>
              <a:rPr lang="en-US" sz="2800" dirty="0"/>
              <a:t>a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b="1" dirty="0">
                <a:solidFill>
                  <a:srgbClr val="FF0000"/>
                </a:solidFill>
              </a:rPr>
              <a:t>type cast</a:t>
            </a:r>
            <a:r>
              <a:rPr lang="en-US" sz="2800" dirty="0"/>
              <a:t>.</a:t>
            </a:r>
          </a:p>
          <a:p>
            <a:pPr lvl="1">
              <a:lnSpc>
                <a:spcPct val="130000"/>
              </a:lnSpc>
              <a:spcBef>
                <a:spcPts val="1000"/>
              </a:spcBef>
            </a:pPr>
            <a:r>
              <a:rPr lang="en-US" sz="2400" b="1" dirty="0">
                <a:latin typeface="Courier New" pitchFamily="49" charset="0"/>
              </a:rPr>
              <a:t>(double)5 / (double)2</a:t>
            </a:r>
            <a:r>
              <a:rPr lang="en-US" sz="2400" dirty="0"/>
              <a:t> is the </a:t>
            </a:r>
            <a:r>
              <a:rPr lang="en-US" sz="2400" b="1" dirty="0">
                <a:latin typeface="Courier New" pitchFamily="49" charset="0"/>
              </a:rPr>
              <a:t>double</a:t>
            </a:r>
            <a:r>
              <a:rPr lang="en-US" sz="2400" dirty="0"/>
              <a:t> value </a:t>
            </a:r>
            <a:r>
              <a:rPr lang="en-US" sz="2400" b="1" dirty="0" smtClean="0"/>
              <a:t>2.5</a:t>
            </a:r>
            <a:endParaRPr lang="en-US" sz="2400" dirty="0"/>
          </a:p>
          <a:p>
            <a:pPr lvl="1">
              <a:lnSpc>
                <a:spcPct val="130000"/>
              </a:lnSpc>
              <a:spcBef>
                <a:spcPts val="1000"/>
              </a:spcBef>
            </a:pPr>
            <a:r>
              <a:rPr lang="en-US" sz="2400" b="1" dirty="0">
                <a:latin typeface="Courier New" pitchFamily="49" charset="0"/>
              </a:rPr>
              <a:t>(</a:t>
            </a:r>
            <a:r>
              <a:rPr lang="en-US" sz="2400" b="1" dirty="0" err="1">
                <a:latin typeface="Courier New" pitchFamily="49" charset="0"/>
              </a:rPr>
              <a:t>int</a:t>
            </a:r>
            <a:r>
              <a:rPr lang="en-US" sz="2400" b="1" dirty="0" smtClean="0">
                <a:latin typeface="Courier New" pitchFamily="49" charset="0"/>
              </a:rPr>
              <a:t>)(9 * 0.5)</a:t>
            </a:r>
            <a:r>
              <a:rPr lang="en-US" sz="2400" dirty="0" smtClean="0">
                <a:latin typeface="Courier New" pitchFamily="49" charset="0"/>
              </a:rPr>
              <a:t> </a:t>
            </a:r>
            <a:r>
              <a:rPr lang="en-US" sz="2400" dirty="0" smtClean="0"/>
              <a:t>is </a:t>
            </a:r>
            <a:r>
              <a:rPr lang="en-US" sz="2400" dirty="0"/>
              <a:t>the </a:t>
            </a:r>
            <a:r>
              <a:rPr lang="en-US" sz="2400" b="1" dirty="0" err="1">
                <a:latin typeface="Courier New" pitchFamily="49" charset="0"/>
              </a:rPr>
              <a:t>int</a:t>
            </a:r>
            <a:r>
              <a:rPr lang="en-US" sz="2400" dirty="0"/>
              <a:t> value </a:t>
            </a: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4</a:t>
            </a:r>
            <a:endParaRPr lang="en-US" sz="2400" b="1" dirty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130000"/>
              </a:lnSpc>
              <a:spcBef>
                <a:spcPts val="1000"/>
              </a:spcBef>
            </a:pPr>
            <a:r>
              <a:rPr lang="en-US" sz="2800" dirty="0"/>
              <a:t>When casting from </a:t>
            </a:r>
            <a:r>
              <a:rPr lang="en-US" sz="2800" b="1" dirty="0">
                <a:solidFill>
                  <a:srgbClr val="FF0000"/>
                </a:solidFill>
                <a:latin typeface="Courier New" pitchFamily="49" charset="0"/>
              </a:rPr>
              <a:t>double</a:t>
            </a:r>
            <a:r>
              <a:rPr lang="en-US" sz="2800" dirty="0"/>
              <a:t> to </a:t>
            </a:r>
            <a:r>
              <a:rPr lang="en-US" sz="2800" b="1" dirty="0" err="1">
                <a:solidFill>
                  <a:srgbClr val="FF0000"/>
                </a:solidFill>
                <a:latin typeface="Courier New" pitchFamily="49" charset="0"/>
              </a:rPr>
              <a:t>int</a:t>
            </a:r>
            <a:r>
              <a:rPr lang="en-US" sz="2800" dirty="0"/>
              <a:t>, the decimal </a:t>
            </a:r>
            <a:r>
              <a:rPr lang="en-US" sz="2800" dirty="0" smtClean="0"/>
              <a:t>fraction is truncated (NOT rounded).</a:t>
            </a:r>
            <a:endParaRPr lang="en-US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28222F-BC5A-40FC-8F82-F6AEEBF4293F}" type="slidenum">
              <a:rPr lang="en-US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066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2"/>
          <p:cNvSpPr>
            <a:spLocks noGrp="1" noChangeArrowheads="1"/>
          </p:cNvSpPr>
          <p:nvPr>
            <p:ph type="title"/>
          </p:nvPr>
        </p:nvSpPr>
        <p:spPr>
          <a:xfrm>
            <a:off x="495300" y="152400"/>
            <a:ext cx="8915400" cy="868362"/>
          </a:xfrm>
        </p:spPr>
        <p:txBody>
          <a:bodyPr>
            <a:normAutofit/>
          </a:bodyPr>
          <a:lstStyle/>
          <a:p>
            <a:r>
              <a:rPr lang="en-US" sz="4400" dirty="0" smtClean="0"/>
              <a:t>Example of The Use of Type Casts</a:t>
            </a:r>
            <a:endParaRPr lang="en-US" sz="4400" dirty="0"/>
          </a:p>
        </p:txBody>
      </p:sp>
      <p:sp>
        <p:nvSpPr>
          <p:cNvPr id="20480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95300" y="1066800"/>
            <a:ext cx="8667750" cy="5638800"/>
          </a:xfrm>
        </p:spPr>
        <p:txBody>
          <a:bodyPr>
            <a:noAutofit/>
          </a:bodyPr>
          <a:lstStyle/>
          <a:p>
            <a:pPr>
              <a:spcBef>
                <a:spcPts val="200"/>
              </a:spcBef>
              <a:buFontTx/>
              <a:buNone/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/* Computes 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a test average  */</a:t>
            </a:r>
          </a:p>
          <a:p>
            <a:pPr>
              <a:spcBef>
                <a:spcPts val="200"/>
              </a:spcBef>
              <a:buFontTx/>
              <a:buNone/>
            </a:pPr>
            <a:r>
              <a:rPr lang="en-US" sz="2000" b="1" dirty="0">
                <a:latin typeface="Courier New" pitchFamily="49" charset="0"/>
                <a:cs typeface="Courier New" pitchFamily="49" charset="0"/>
              </a:rPr>
              <a:t>#include &lt;</a:t>
            </a: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stdio.h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&gt;</a:t>
            </a:r>
          </a:p>
          <a:p>
            <a:pPr>
              <a:spcBef>
                <a:spcPts val="200"/>
              </a:spcBef>
              <a:buFontTx/>
              <a:buNone/>
            </a:pPr>
            <a:endParaRPr lang="en-US" sz="2000" b="1" dirty="0">
              <a:latin typeface="Courier New" pitchFamily="49" charset="0"/>
              <a:cs typeface="Courier New" pitchFamily="49" charset="0"/>
            </a:endParaRPr>
          </a:p>
          <a:p>
            <a:pPr>
              <a:spcBef>
                <a:spcPts val="200"/>
              </a:spcBef>
              <a:buFontTx/>
              <a:buNone/>
            </a:pP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 main(void)</a:t>
            </a:r>
          </a:p>
          <a:p>
            <a:pPr>
              <a:spcBef>
                <a:spcPts val="200"/>
              </a:spcBef>
              <a:buFontTx/>
              <a:buNone/>
            </a:pPr>
            <a:r>
              <a:rPr lang="en-US" sz="2000" b="1" dirty="0">
                <a:latin typeface="Courier New" pitchFamily="49" charset="0"/>
                <a:cs typeface="Courier New" pitchFamily="49" charset="0"/>
              </a:rPr>
              <a:t>{</a:t>
            </a:r>
          </a:p>
          <a:p>
            <a:pPr>
              <a:spcBef>
                <a:spcPts val="200"/>
              </a:spcBef>
              <a:buFontTx/>
              <a:buNone/>
            </a:pPr>
            <a:r>
              <a:rPr lang="en-US" sz="2000" b="1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2000" b="1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000" b="1" smtClean="0">
                <a:latin typeface="Courier New" pitchFamily="49" charset="0"/>
                <a:cs typeface="Courier New" pitchFamily="49" charset="0"/>
              </a:rPr>
              <a:t>     total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;     /* total score */</a:t>
            </a:r>
          </a:p>
          <a:p>
            <a:pPr>
              <a:spcBef>
                <a:spcPts val="200"/>
              </a:spcBef>
              <a:buFontTx/>
              <a:buNone/>
            </a:pPr>
            <a:r>
              <a:rPr lang="en-US" sz="20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b="1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     students;  /* number of students */</a:t>
            </a:r>
            <a:endParaRPr lang="en-US" sz="2000" b="1" dirty="0">
              <a:latin typeface="Courier New" pitchFamily="49" charset="0"/>
              <a:cs typeface="Courier New" pitchFamily="49" charset="0"/>
            </a:endParaRPr>
          </a:p>
          <a:p>
            <a:pPr>
              <a:spcBef>
                <a:spcPts val="200"/>
              </a:spcBef>
              <a:buFontTx/>
              <a:buNone/>
            </a:pPr>
            <a:r>
              <a:rPr lang="en-US" sz="2000" b="1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double  average;   /* average score */</a:t>
            </a:r>
          </a:p>
          <a:p>
            <a:pPr>
              <a:spcBef>
                <a:spcPts val="200"/>
              </a:spcBef>
              <a:buFontTx/>
              <a:buNone/>
            </a:pPr>
            <a:endParaRPr lang="en-US" sz="2000" b="1" dirty="0">
              <a:latin typeface="Courier New" pitchFamily="49" charset="0"/>
              <a:cs typeface="Courier New" pitchFamily="49" charset="0"/>
            </a:endParaRPr>
          </a:p>
          <a:p>
            <a:pPr>
              <a:spcBef>
                <a:spcPts val="200"/>
              </a:spcBef>
              <a:buFontTx/>
              <a:buNone/>
            </a:pPr>
            <a:r>
              <a:rPr lang="en-US" sz="2000" b="1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2000" b="1" dirty="0" err="1" smtClean="0">
                <a:latin typeface="Courier New" pitchFamily="49" charset="0"/>
                <a:cs typeface="Courier New" pitchFamily="49" charset="0"/>
              </a:rPr>
              <a:t>printf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("Enter 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total students score&gt; 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");</a:t>
            </a:r>
          </a:p>
          <a:p>
            <a:pPr>
              <a:spcBef>
                <a:spcPts val="200"/>
              </a:spcBef>
              <a:buFontTx/>
              <a:buNone/>
            </a:pPr>
            <a:r>
              <a:rPr lang="en-US" sz="2000" b="1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2000" b="1" dirty="0" err="1" smtClean="0">
                <a:latin typeface="Courier New" pitchFamily="49" charset="0"/>
                <a:cs typeface="Courier New" pitchFamily="49" charset="0"/>
              </a:rPr>
              <a:t>scanf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("%d", &amp;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total);</a:t>
            </a:r>
            <a:endParaRPr lang="en-US" sz="2000" b="1" dirty="0">
              <a:latin typeface="Courier New" pitchFamily="49" charset="0"/>
              <a:cs typeface="Courier New" pitchFamily="49" charset="0"/>
            </a:endParaRPr>
          </a:p>
          <a:p>
            <a:pPr>
              <a:spcBef>
                <a:spcPts val="200"/>
              </a:spcBef>
              <a:buFontTx/>
              <a:buNone/>
            </a:pPr>
            <a:r>
              <a:rPr lang="en-US" sz="2000" b="1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2000" b="1" dirty="0" err="1" smtClean="0">
                <a:latin typeface="Courier New" pitchFamily="49" charset="0"/>
                <a:cs typeface="Courier New" pitchFamily="49" charset="0"/>
              </a:rPr>
              <a:t>printf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("Enter number of students&gt; ");</a:t>
            </a:r>
          </a:p>
          <a:p>
            <a:pPr>
              <a:spcBef>
                <a:spcPts val="200"/>
              </a:spcBef>
              <a:buFontTx/>
              <a:buNone/>
            </a:pPr>
            <a:r>
              <a:rPr lang="en-US" sz="2000" b="1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2000" b="1" dirty="0" err="1" smtClean="0">
                <a:latin typeface="Courier New" pitchFamily="49" charset="0"/>
                <a:cs typeface="Courier New" pitchFamily="49" charset="0"/>
              </a:rPr>
              <a:t>scanf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("%d", 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&amp;students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);</a:t>
            </a:r>
          </a:p>
          <a:p>
            <a:pPr>
              <a:spcBef>
                <a:spcPts val="200"/>
              </a:spcBef>
              <a:buFontTx/>
              <a:buNone/>
            </a:pPr>
            <a:r>
              <a:rPr lang="en-US" sz="2000" b="1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20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average </a:t>
            </a:r>
            <a:r>
              <a:rPr lang="en-US" sz="20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= (double) </a:t>
            </a:r>
            <a:r>
              <a:rPr lang="en-US" sz="20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total / (double) students</a:t>
            </a:r>
            <a:r>
              <a:rPr lang="en-US" sz="20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;</a:t>
            </a:r>
          </a:p>
          <a:p>
            <a:pPr>
              <a:spcBef>
                <a:spcPts val="200"/>
              </a:spcBef>
              <a:buFontTx/>
              <a:buNone/>
            </a:pPr>
            <a:r>
              <a:rPr lang="en-US" sz="2000" b="1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2000" b="1" dirty="0" err="1" smtClean="0">
                <a:latin typeface="Courier New" pitchFamily="49" charset="0"/>
                <a:cs typeface="Courier New" pitchFamily="49" charset="0"/>
              </a:rPr>
              <a:t>printf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("Average score is %.2f\n", average);</a:t>
            </a:r>
          </a:p>
          <a:p>
            <a:pPr>
              <a:spcBef>
                <a:spcPts val="200"/>
              </a:spcBef>
              <a:buFontTx/>
              <a:buNone/>
            </a:pPr>
            <a:r>
              <a:rPr lang="en-US" sz="2000" b="1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return 0;</a:t>
            </a:r>
            <a:endParaRPr lang="en-US" sz="2000" b="1" dirty="0">
              <a:latin typeface="Courier New" pitchFamily="49" charset="0"/>
              <a:cs typeface="Courier New" pitchFamily="49" charset="0"/>
            </a:endParaRPr>
          </a:p>
          <a:p>
            <a:pPr>
              <a:spcBef>
                <a:spcPts val="200"/>
              </a:spcBef>
              <a:buFontTx/>
              <a:buNone/>
            </a:pPr>
            <a:r>
              <a:rPr lang="en-US" sz="2000" b="1" dirty="0"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D8C2369-227D-4CE2-ABFB-CFFB394BEC13}" type="slidenum">
              <a:rPr lang="en-US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279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>
          <a:xfrm>
            <a:off x="330200" y="274638"/>
            <a:ext cx="9080500" cy="715962"/>
          </a:xfrm>
        </p:spPr>
        <p:txBody>
          <a:bodyPr>
            <a:noAutofit/>
          </a:bodyPr>
          <a:lstStyle/>
          <a:p>
            <a:r>
              <a:rPr lang="en-US" sz="4400" dirty="0"/>
              <a:t>Expressions with Multiple Operators</a:t>
            </a:r>
          </a:p>
        </p:txBody>
      </p:sp>
      <p:sp>
        <p:nvSpPr>
          <p:cNvPr id="9830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95300" y="1066801"/>
            <a:ext cx="8915400" cy="5334000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ts val="500"/>
              </a:spcBef>
            </a:pPr>
            <a:r>
              <a:rPr lang="en-US" sz="2800" dirty="0"/>
              <a:t>Operators </a:t>
            </a:r>
            <a:r>
              <a:rPr lang="en-US" sz="2800" dirty="0" smtClean="0"/>
              <a:t>are of two </a:t>
            </a:r>
            <a:r>
              <a:rPr lang="en-US" sz="2800" dirty="0"/>
              <a:t>types: </a:t>
            </a:r>
            <a:r>
              <a:rPr lang="en-US" sz="2800" b="1" dirty="0">
                <a:solidFill>
                  <a:srgbClr val="FF0000"/>
                </a:solidFill>
              </a:rPr>
              <a:t>unary</a:t>
            </a:r>
            <a:r>
              <a:rPr lang="en-US" sz="2800" b="1" dirty="0"/>
              <a:t> </a:t>
            </a:r>
            <a:r>
              <a:rPr lang="en-US" sz="2800" dirty="0"/>
              <a:t>and </a:t>
            </a:r>
            <a:r>
              <a:rPr lang="en-US" sz="2800" b="1" dirty="0" smtClean="0">
                <a:solidFill>
                  <a:srgbClr val="FF0000"/>
                </a:solidFill>
              </a:rPr>
              <a:t>binary</a:t>
            </a:r>
            <a:endParaRPr lang="en-US" sz="2800" b="1" dirty="0"/>
          </a:p>
          <a:p>
            <a:pPr>
              <a:lnSpc>
                <a:spcPct val="150000"/>
              </a:lnSpc>
              <a:spcBef>
                <a:spcPts val="500"/>
              </a:spcBef>
            </a:pPr>
            <a:r>
              <a:rPr lang="en-US" sz="2800" b="1" dirty="0">
                <a:solidFill>
                  <a:srgbClr val="FF0000"/>
                </a:solidFill>
              </a:rPr>
              <a:t>Unary operators </a:t>
            </a:r>
            <a:r>
              <a:rPr lang="en-US" sz="2800" dirty="0"/>
              <a:t>take only one operand</a:t>
            </a:r>
          </a:p>
          <a:p>
            <a:pPr lvl="1">
              <a:lnSpc>
                <a:spcPct val="150000"/>
              </a:lnSpc>
              <a:spcBef>
                <a:spcPts val="500"/>
              </a:spcBef>
            </a:pPr>
            <a:r>
              <a:rPr lang="en-US" b="1" dirty="0" smtClean="0"/>
              <a:t>Unary minus (-) and Unary plus (+) operators</a:t>
            </a:r>
            <a:endParaRPr lang="en-US" dirty="0"/>
          </a:p>
          <a:p>
            <a:pPr>
              <a:lnSpc>
                <a:spcPct val="150000"/>
              </a:lnSpc>
              <a:spcBef>
                <a:spcPts val="500"/>
              </a:spcBef>
            </a:pPr>
            <a:r>
              <a:rPr lang="en-US" sz="2800" b="1" dirty="0">
                <a:solidFill>
                  <a:srgbClr val="FF0000"/>
                </a:solidFill>
              </a:rPr>
              <a:t>Binary operators </a:t>
            </a:r>
            <a:r>
              <a:rPr lang="en-US" sz="2800" dirty="0"/>
              <a:t>take two </a:t>
            </a:r>
            <a:r>
              <a:rPr lang="en-US" sz="2800" dirty="0" smtClean="0"/>
              <a:t>operands</a:t>
            </a:r>
            <a:endParaRPr lang="en-US" sz="2800" dirty="0"/>
          </a:p>
          <a:p>
            <a:pPr lvl="1">
              <a:lnSpc>
                <a:spcPct val="150000"/>
              </a:lnSpc>
              <a:spcBef>
                <a:spcPts val="500"/>
              </a:spcBef>
            </a:pPr>
            <a:r>
              <a:rPr lang="en-US" b="1" dirty="0" smtClean="0"/>
              <a:t>Examples: addition (+), subtraction (–), multiplication (*), division (/) and integer remainder (%) operators</a:t>
            </a:r>
            <a:endParaRPr lang="en-US" b="1" dirty="0"/>
          </a:p>
          <a:p>
            <a:pPr>
              <a:lnSpc>
                <a:spcPct val="150000"/>
              </a:lnSpc>
              <a:spcBef>
                <a:spcPts val="500"/>
              </a:spcBef>
            </a:pPr>
            <a:r>
              <a:rPr lang="en-US" sz="2800" dirty="0"/>
              <a:t>A single expression could have multiple operators</a:t>
            </a:r>
          </a:p>
          <a:p>
            <a:pPr lvl="1">
              <a:lnSpc>
                <a:spcPct val="150000"/>
              </a:lnSpc>
              <a:spcBef>
                <a:spcPts val="500"/>
              </a:spcBef>
            </a:pPr>
            <a:r>
              <a:rPr lang="en-US" dirty="0" smtClean="0"/>
              <a:t>Example: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-a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+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b*c – d/2</a:t>
            </a:r>
            <a:endParaRPr lang="en-US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F089446-9DCC-4B3D-BE7A-6F1C392B1645}" type="slidenum">
              <a:rPr lang="en-US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819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>
          <a:xfrm>
            <a:off x="495300" y="274638"/>
            <a:ext cx="8832850" cy="715962"/>
          </a:xfrm>
        </p:spPr>
        <p:txBody>
          <a:bodyPr>
            <a:noAutofit/>
          </a:bodyPr>
          <a:lstStyle/>
          <a:p>
            <a:r>
              <a:rPr lang="en-US" sz="4400" dirty="0"/>
              <a:t>Rules for Evaluating Expressions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30200" y="990600"/>
            <a:ext cx="8915400" cy="5638800"/>
          </a:xfrm>
        </p:spPr>
        <p:txBody>
          <a:bodyPr>
            <a:noAutofit/>
          </a:bodyPr>
          <a:lstStyle/>
          <a:p>
            <a:pPr>
              <a:spcBef>
                <a:spcPts val="500"/>
              </a:spcBef>
            </a:pPr>
            <a:r>
              <a:rPr lang="en-US" sz="2400" b="1" dirty="0" smtClean="0">
                <a:solidFill>
                  <a:srgbClr val="FF0000"/>
                </a:solidFill>
              </a:rPr>
              <a:t>Parentheses </a:t>
            </a:r>
            <a:r>
              <a:rPr lang="en-US" sz="2400" b="1" dirty="0">
                <a:solidFill>
                  <a:srgbClr val="FF0000"/>
                </a:solidFill>
              </a:rPr>
              <a:t>rule </a:t>
            </a:r>
            <a:r>
              <a:rPr lang="en-US" sz="2400" dirty="0"/>
              <a:t>- All expressions in parentheses must be evaluated separately.</a:t>
            </a:r>
          </a:p>
          <a:p>
            <a:pPr lvl="1">
              <a:spcBef>
                <a:spcPts val="500"/>
              </a:spcBef>
            </a:pPr>
            <a:r>
              <a:rPr lang="en-US" sz="2200" dirty="0"/>
              <a:t>Nested parenthesized expressions must be evaluated from the inside out, with the innermost expression evaluated first.</a:t>
            </a:r>
          </a:p>
          <a:p>
            <a:pPr>
              <a:spcBef>
                <a:spcPts val="500"/>
              </a:spcBef>
            </a:pPr>
            <a:r>
              <a:rPr lang="en-US" sz="2400" b="1" dirty="0" smtClean="0">
                <a:solidFill>
                  <a:srgbClr val="FF0000"/>
                </a:solidFill>
              </a:rPr>
              <a:t>Operator </a:t>
            </a:r>
            <a:r>
              <a:rPr lang="en-US" sz="2400" b="1" dirty="0">
                <a:solidFill>
                  <a:srgbClr val="FF0000"/>
                </a:solidFill>
              </a:rPr>
              <a:t>precedence rule </a:t>
            </a:r>
            <a:r>
              <a:rPr lang="en-US" sz="2400" b="1" dirty="0"/>
              <a:t>– </a:t>
            </a:r>
            <a:r>
              <a:rPr lang="en-US" sz="2400" dirty="0"/>
              <a:t>Multiple</a:t>
            </a:r>
            <a:r>
              <a:rPr lang="en-US" sz="2400" b="1" dirty="0"/>
              <a:t> </a:t>
            </a:r>
            <a:r>
              <a:rPr lang="en-US" sz="2400" dirty="0"/>
              <a:t>operators in the same expression are evaluated in the following order:</a:t>
            </a:r>
          </a:p>
          <a:p>
            <a:pPr lvl="1">
              <a:spcBef>
                <a:spcPts val="500"/>
              </a:spcBef>
            </a:pPr>
            <a:r>
              <a:rPr lang="en-US" sz="2200" dirty="0"/>
              <a:t>First: 	</a:t>
            </a:r>
            <a:r>
              <a:rPr lang="en-US" sz="2200" b="1" dirty="0"/>
              <a:t>unary </a:t>
            </a:r>
            <a:r>
              <a:rPr lang="en-US" sz="2200" b="1" dirty="0" smtClean="0"/>
              <a:t>+, – </a:t>
            </a:r>
            <a:endParaRPr lang="en-US" sz="2200" b="1" dirty="0"/>
          </a:p>
          <a:p>
            <a:pPr lvl="1">
              <a:spcBef>
                <a:spcPts val="500"/>
              </a:spcBef>
            </a:pPr>
            <a:r>
              <a:rPr lang="en-US" sz="2200" dirty="0"/>
              <a:t>Second: 	</a:t>
            </a:r>
            <a:r>
              <a:rPr lang="en-US" sz="2200" b="1" dirty="0"/>
              <a:t>*, /, %</a:t>
            </a:r>
          </a:p>
          <a:p>
            <a:pPr lvl="1">
              <a:spcBef>
                <a:spcPts val="500"/>
              </a:spcBef>
            </a:pPr>
            <a:r>
              <a:rPr lang="en-US" sz="2200" dirty="0"/>
              <a:t>Third: 	</a:t>
            </a:r>
            <a:r>
              <a:rPr lang="en-US" sz="2200" b="1" dirty="0"/>
              <a:t>binary +, –</a:t>
            </a:r>
          </a:p>
          <a:p>
            <a:pPr>
              <a:spcBef>
                <a:spcPts val="500"/>
              </a:spcBef>
            </a:pPr>
            <a:r>
              <a:rPr lang="en-US" sz="2400" b="1" dirty="0" smtClean="0">
                <a:solidFill>
                  <a:srgbClr val="FF0000"/>
                </a:solidFill>
              </a:rPr>
              <a:t>Associativity </a:t>
            </a:r>
            <a:r>
              <a:rPr lang="en-US" sz="2400" b="1" dirty="0">
                <a:solidFill>
                  <a:srgbClr val="FF0000"/>
                </a:solidFill>
              </a:rPr>
              <a:t>rule</a:t>
            </a:r>
            <a:endParaRPr lang="en-US" sz="2400" dirty="0">
              <a:solidFill>
                <a:srgbClr val="FF0000"/>
              </a:solidFill>
            </a:endParaRPr>
          </a:p>
          <a:p>
            <a:pPr lvl="1">
              <a:spcBef>
                <a:spcPts val="500"/>
              </a:spcBef>
            </a:pPr>
            <a:r>
              <a:rPr lang="en-US" sz="2200" dirty="0">
                <a:solidFill>
                  <a:srgbClr val="FF0000"/>
                </a:solidFill>
              </a:rPr>
              <a:t>Unary operators </a:t>
            </a:r>
            <a:r>
              <a:rPr lang="en-US" sz="2200" dirty="0"/>
              <a:t>in the same </a:t>
            </a:r>
            <a:r>
              <a:rPr lang="en-US" sz="2200" dirty="0" err="1"/>
              <a:t>subexpression</a:t>
            </a:r>
            <a:r>
              <a:rPr lang="en-US" sz="2200" dirty="0"/>
              <a:t> and at the same precedence level are </a:t>
            </a:r>
            <a:r>
              <a:rPr lang="en-US" sz="2200" dirty="0">
                <a:solidFill>
                  <a:srgbClr val="FF0000"/>
                </a:solidFill>
              </a:rPr>
              <a:t>evaluated right to left</a:t>
            </a:r>
          </a:p>
          <a:p>
            <a:pPr lvl="1">
              <a:spcBef>
                <a:spcPts val="500"/>
              </a:spcBef>
            </a:pPr>
            <a:r>
              <a:rPr lang="en-US" sz="2200" dirty="0">
                <a:solidFill>
                  <a:srgbClr val="FF0000"/>
                </a:solidFill>
              </a:rPr>
              <a:t>Binary operators </a:t>
            </a:r>
            <a:r>
              <a:rPr lang="en-US" sz="2200" dirty="0"/>
              <a:t>in the same </a:t>
            </a:r>
            <a:r>
              <a:rPr lang="en-US" sz="2200" dirty="0" err="1"/>
              <a:t>subexpression</a:t>
            </a:r>
            <a:r>
              <a:rPr lang="en-US" sz="2200" dirty="0"/>
              <a:t> and at the same precedence level are </a:t>
            </a:r>
            <a:r>
              <a:rPr lang="en-US" sz="2200" dirty="0">
                <a:solidFill>
                  <a:srgbClr val="FF0000"/>
                </a:solidFill>
              </a:rPr>
              <a:t>evaluated left to </a:t>
            </a:r>
            <a:r>
              <a:rPr lang="en-US" sz="2200" dirty="0" smtClean="0">
                <a:solidFill>
                  <a:srgbClr val="FF0000"/>
                </a:solidFill>
              </a:rPr>
              <a:t>right</a:t>
            </a:r>
            <a:endParaRPr lang="en-US" sz="2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A2FB730-7297-418F-957A-6008E122B8F3}" type="slidenum">
              <a:rPr lang="en-US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885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CAB916F-8E89-4208-9F02-D8511B699CE9}" type="slidenum">
              <a:rPr lang="en-US" smtClean="0"/>
              <a:pPr/>
              <a:t>47</a:t>
            </a:fld>
            <a:endParaRPr lang="en-US"/>
          </a:p>
        </p:txBody>
      </p:sp>
      <p:pic>
        <p:nvPicPr>
          <p:cNvPr id="5" name="Picture 2" descr="fig0208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850" y="304800"/>
            <a:ext cx="5022456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3"/>
          <p:cNvSpPr>
            <a:spLocks noGrp="1" noChangeArrowheads="1"/>
          </p:cNvSpPr>
          <p:nvPr>
            <p:ph type="title"/>
          </p:nvPr>
        </p:nvSpPr>
        <p:spPr>
          <a:xfrm>
            <a:off x="5943600" y="914400"/>
            <a:ext cx="3302000" cy="2590800"/>
          </a:xfrm>
        </p:spPr>
        <p:txBody>
          <a:bodyPr>
            <a:noAutofit/>
          </a:bodyPr>
          <a:lstStyle/>
          <a:p>
            <a:pPr eaLnBrk="1" hangingPunct="1">
              <a:lnSpc>
                <a:spcPct val="120000"/>
              </a:lnSpc>
            </a:pPr>
            <a:r>
              <a:rPr lang="en-US" altLang="en-US" sz="4400" b="1" dirty="0" smtClean="0">
                <a:solidFill>
                  <a:srgbClr val="002060"/>
                </a:solidFill>
                <a:latin typeface="Calibri" pitchFamily="34" charset="0"/>
              </a:rPr>
              <a:t>Step-by-Step</a:t>
            </a:r>
            <a:br>
              <a:rPr lang="en-US" altLang="en-US" sz="4400" b="1" dirty="0" smtClean="0">
                <a:solidFill>
                  <a:srgbClr val="002060"/>
                </a:solidFill>
                <a:latin typeface="Calibri" pitchFamily="34" charset="0"/>
              </a:rPr>
            </a:br>
            <a:r>
              <a:rPr lang="en-US" altLang="en-US" sz="4400" b="1" dirty="0" smtClean="0">
                <a:solidFill>
                  <a:srgbClr val="002060"/>
                </a:solidFill>
                <a:latin typeface="Calibri" pitchFamily="34" charset="0"/>
              </a:rPr>
              <a:t>Expression</a:t>
            </a:r>
            <a:br>
              <a:rPr lang="en-US" altLang="en-US" sz="4400" b="1" dirty="0" smtClean="0">
                <a:solidFill>
                  <a:srgbClr val="002060"/>
                </a:solidFill>
                <a:latin typeface="Calibri" pitchFamily="34" charset="0"/>
              </a:rPr>
            </a:br>
            <a:r>
              <a:rPr lang="en-US" altLang="en-US" sz="4400" b="1" dirty="0" smtClean="0">
                <a:solidFill>
                  <a:srgbClr val="002060"/>
                </a:solidFill>
                <a:latin typeface="Calibri" pitchFamily="34" charset="0"/>
              </a:rPr>
              <a:t>Evaluation</a:t>
            </a:r>
            <a:endParaRPr lang="en-US" altLang="en-US" sz="4400" b="1" cap="none" dirty="0" smtClean="0">
              <a:solidFill>
                <a:srgbClr val="00206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9833" y="2667001"/>
            <a:ext cx="1967590" cy="13726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3200" b="1" dirty="0" smtClean="0">
                <a:solidFill>
                  <a:srgbClr val="FF0000"/>
                </a:solidFill>
                <a:latin typeface="Calibri" pitchFamily="34" charset="0"/>
              </a:rPr>
              <a:t>Evaluation</a:t>
            </a:r>
          </a:p>
          <a:p>
            <a:pPr algn="ctr">
              <a:lnSpc>
                <a:spcPct val="130000"/>
              </a:lnSpc>
            </a:pPr>
            <a:r>
              <a:rPr lang="en-US" sz="3200" b="1" dirty="0" smtClean="0">
                <a:solidFill>
                  <a:srgbClr val="FF0000"/>
                </a:solidFill>
                <a:latin typeface="Calibri" pitchFamily="34" charset="0"/>
              </a:rPr>
              <a:t>Tree</a:t>
            </a:r>
            <a:endParaRPr lang="en-US" sz="3200" b="1" dirty="0">
              <a:solidFill>
                <a:srgbClr val="FF0000"/>
              </a:solidFill>
              <a:latin typeface="Calibri" pitchFamily="34" charset="0"/>
            </a:endParaRPr>
          </a:p>
        </p:txBody>
      </p:sp>
      <p:pic>
        <p:nvPicPr>
          <p:cNvPr id="8" name="Picture 2" descr="fig0209"/>
          <p:cNvPicPr preferRelativeResize="0">
            <a:picLocks noChangeAspect="1" noChangeArrowheads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" y="5022785"/>
            <a:ext cx="8172450" cy="1727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2718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CAB916F-8E89-4208-9F02-D8511B699CE9}" type="slidenum">
              <a:rPr lang="en-US" smtClean="0"/>
              <a:pPr/>
              <a:t>48</a:t>
            </a:fld>
            <a:endParaRPr lang="en-US"/>
          </a:p>
        </p:txBody>
      </p:sp>
      <p:pic>
        <p:nvPicPr>
          <p:cNvPr id="7" name="Picture 2" descr="fig0211"/>
          <p:cNvPicPr preferRelativeResize="0"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08"/>
          <a:stretch>
            <a:fillRect/>
          </a:stretch>
        </p:blipFill>
        <p:spPr bwMode="auto">
          <a:xfrm>
            <a:off x="247650" y="1447800"/>
            <a:ext cx="9233363" cy="47424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3"/>
          <p:cNvSpPr>
            <a:spLocks noGrp="1" noChangeArrowheads="1"/>
          </p:cNvSpPr>
          <p:nvPr>
            <p:ph type="title"/>
          </p:nvPr>
        </p:nvSpPr>
        <p:spPr>
          <a:xfrm>
            <a:off x="412750" y="381000"/>
            <a:ext cx="8915400" cy="685800"/>
          </a:xfrm>
        </p:spPr>
        <p:txBody>
          <a:bodyPr>
            <a:normAutofit fontScale="90000"/>
          </a:bodyPr>
          <a:lstStyle/>
          <a:p>
            <a:r>
              <a:rPr lang="en-US" sz="4900" dirty="0" smtClean="0"/>
              <a:t>Evaluate:</a:t>
            </a:r>
            <a:r>
              <a:rPr lang="en-US" sz="2800" dirty="0" smtClean="0"/>
              <a:t>    </a:t>
            </a:r>
            <a:r>
              <a:rPr lang="en-US" cap="none" dirty="0" smtClean="0">
                <a:latin typeface="Courier New" pitchFamily="49" charset="0"/>
                <a:cs typeface="Courier New" pitchFamily="49" charset="0"/>
              </a:rPr>
              <a:t>z </a:t>
            </a:r>
            <a:r>
              <a:rPr lang="en-US" cap="none" dirty="0">
                <a:latin typeface="Courier New" pitchFamily="49" charset="0"/>
                <a:cs typeface="Courier New" pitchFamily="49" charset="0"/>
              </a:rPr>
              <a:t>- (</a:t>
            </a:r>
            <a:r>
              <a:rPr lang="en-US" cap="none" dirty="0" smtClean="0">
                <a:latin typeface="Courier New" pitchFamily="49" charset="0"/>
                <a:cs typeface="Courier New" pitchFamily="49" charset="0"/>
              </a:rPr>
              <a:t>a + b/2</a:t>
            </a:r>
            <a:r>
              <a:rPr lang="en-US" cap="none" dirty="0">
                <a:latin typeface="Courier New" pitchFamily="49" charset="0"/>
                <a:cs typeface="Courier New" pitchFamily="49" charset="0"/>
              </a:rPr>
              <a:t>) + </a:t>
            </a:r>
            <a:r>
              <a:rPr lang="en-US" cap="none" dirty="0" smtClean="0">
                <a:latin typeface="Courier New" pitchFamily="49" charset="0"/>
                <a:cs typeface="Courier New" pitchFamily="49" charset="0"/>
              </a:rPr>
              <a:t>w*-y</a:t>
            </a:r>
            <a:endParaRPr lang="en-US" cap="none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7650" y="5416760"/>
            <a:ext cx="1898650" cy="1212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2800" b="1" dirty="0" smtClean="0">
                <a:solidFill>
                  <a:srgbClr val="FF0000"/>
                </a:solidFill>
                <a:latin typeface="Calibri" pitchFamily="34" charset="0"/>
              </a:rPr>
              <a:t>Evaluation</a:t>
            </a:r>
          </a:p>
          <a:p>
            <a:pPr algn="ctr">
              <a:lnSpc>
                <a:spcPct val="130000"/>
              </a:lnSpc>
            </a:pPr>
            <a:r>
              <a:rPr lang="en-US" sz="2800" b="1" dirty="0" smtClean="0">
                <a:solidFill>
                  <a:srgbClr val="FF0000"/>
                </a:solidFill>
                <a:latin typeface="Calibri" pitchFamily="34" charset="0"/>
              </a:rPr>
              <a:t>Tree</a:t>
            </a:r>
            <a:endParaRPr lang="en-US" sz="2800" b="1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0386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198438"/>
            <a:ext cx="8089900" cy="715962"/>
          </a:xfrm>
        </p:spPr>
        <p:txBody>
          <a:bodyPr>
            <a:normAutofit/>
          </a:bodyPr>
          <a:lstStyle/>
          <a:p>
            <a:r>
              <a:rPr lang="en-US" dirty="0" smtClean="0"/>
              <a:t>Supermarket Coin Processor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CAB916F-8E89-4208-9F02-D8511B699CE9}" type="slidenum">
              <a:rPr lang="en-US" smtClean="0"/>
              <a:pPr/>
              <a:t>49</a:t>
            </a:fld>
            <a:endParaRPr lang="en-US"/>
          </a:p>
        </p:txBody>
      </p:sp>
      <p:pic>
        <p:nvPicPr>
          <p:cNvPr id="5" name="Picture 4" descr="fig02_12a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EDEDED"/>
              </a:clrFrom>
              <a:clrTo>
                <a:srgbClr val="EDEDE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1" y="1143000"/>
            <a:ext cx="9038927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5780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CAB916F-8E89-4208-9F02-D8511B699CE9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title"/>
          </p:nvPr>
        </p:nvSpPr>
        <p:spPr>
          <a:xfrm>
            <a:off x="445427" y="152400"/>
            <a:ext cx="8469973" cy="1143000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3600" b="1" dirty="0" smtClean="0">
                <a:solidFill>
                  <a:srgbClr val="002060"/>
                </a:solidFill>
                <a:latin typeface="Calibri" pitchFamily="34" charset="0"/>
              </a:rPr>
              <a:t>C Language Elements in </a:t>
            </a:r>
            <a:br>
              <a:rPr lang="en-US" altLang="en-US" sz="3600" b="1" dirty="0" smtClean="0">
                <a:solidFill>
                  <a:srgbClr val="002060"/>
                </a:solidFill>
                <a:latin typeface="Calibri" pitchFamily="34" charset="0"/>
              </a:rPr>
            </a:br>
            <a:r>
              <a:rPr lang="en-US" altLang="en-US" sz="3600" b="1" dirty="0" smtClean="0">
                <a:solidFill>
                  <a:srgbClr val="002060"/>
                </a:solidFill>
                <a:latin typeface="Calibri" pitchFamily="34" charset="0"/>
              </a:rPr>
              <a:t>Miles-to-Kilometers Conversion Program</a:t>
            </a:r>
          </a:p>
        </p:txBody>
      </p:sp>
      <p:pic>
        <p:nvPicPr>
          <p:cNvPr id="7" name="Picture 2" descr="fig0201"/>
          <p:cNvPicPr preferRelativeResize="0">
            <a:picLocks noChangeAspect="1" noChangeArrowheads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" y="1305720"/>
            <a:ext cx="8255000" cy="5457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6192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198438"/>
            <a:ext cx="8667750" cy="715962"/>
          </a:xfrm>
        </p:spPr>
        <p:txBody>
          <a:bodyPr>
            <a:normAutofit/>
          </a:bodyPr>
          <a:lstStyle/>
          <a:p>
            <a:r>
              <a:rPr lang="en-US" dirty="0" smtClean="0"/>
              <a:t>Supermarket Coin Processor (cont'd)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CAB916F-8E89-4208-9F02-D8511B699CE9}" type="slidenum">
              <a:rPr lang="en-US" smtClean="0"/>
              <a:pPr/>
              <a:t>50</a:t>
            </a:fld>
            <a:endParaRPr lang="en-US"/>
          </a:p>
        </p:txBody>
      </p:sp>
      <p:pic>
        <p:nvPicPr>
          <p:cNvPr id="6" name="Picture 4" descr="fig02_12b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EDEDED"/>
              </a:clrFrom>
              <a:clrTo>
                <a:srgbClr val="EDEDE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850" y="914401"/>
            <a:ext cx="7264400" cy="5783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3121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6" name="Rectangle 8"/>
          <p:cNvSpPr>
            <a:spLocks noGrp="1" noChangeArrowheads="1"/>
          </p:cNvSpPr>
          <p:nvPr>
            <p:ph type="title"/>
          </p:nvPr>
        </p:nvSpPr>
        <p:spPr>
          <a:xfrm>
            <a:off x="165100" y="152400"/>
            <a:ext cx="9245600" cy="792162"/>
          </a:xfrm>
          <a:noFill/>
          <a:ln/>
        </p:spPr>
        <p:txBody>
          <a:bodyPr>
            <a:normAutofit/>
          </a:bodyPr>
          <a:lstStyle/>
          <a:p>
            <a:r>
              <a:rPr lang="en-US" b="1" dirty="0"/>
              <a:t>Formatting </a:t>
            </a:r>
            <a:r>
              <a:rPr lang="en-US" b="1" dirty="0" smtClean="0"/>
              <a:t>Integers in </a:t>
            </a:r>
            <a:r>
              <a:rPr lang="en-US" b="1" dirty="0"/>
              <a:t>Program </a:t>
            </a:r>
            <a:r>
              <a:rPr lang="en-US" b="1" dirty="0" smtClean="0"/>
              <a:t>Output</a:t>
            </a:r>
            <a:endParaRPr lang="en-US" b="1" dirty="0"/>
          </a:p>
        </p:txBody>
      </p:sp>
      <p:sp>
        <p:nvSpPr>
          <p:cNvPr id="114697" name="Rectangle 9"/>
          <p:cNvSpPr>
            <a:spLocks noGrp="1" noChangeArrowheads="1"/>
          </p:cNvSpPr>
          <p:nvPr>
            <p:ph sz="quarter" idx="1"/>
          </p:nvPr>
        </p:nvSpPr>
        <p:spPr>
          <a:xfrm>
            <a:off x="330200" y="1066800"/>
            <a:ext cx="9080500" cy="3581400"/>
          </a:xfrm>
          <a:noFill/>
          <a:ln/>
        </p:spPr>
        <p:txBody>
          <a:bodyPr>
            <a:normAutofit/>
          </a:bodyPr>
          <a:lstStyle/>
          <a:p>
            <a:pPr>
              <a:spcBef>
                <a:spcPts val="1000"/>
              </a:spcBef>
            </a:pPr>
            <a:r>
              <a:rPr lang="en-US" dirty="0"/>
              <a:t>You can specify how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printf</a:t>
            </a:r>
            <a:r>
              <a:rPr lang="en-US" dirty="0"/>
              <a:t> will display </a:t>
            </a:r>
            <a:r>
              <a:rPr lang="en-US" dirty="0" smtClean="0"/>
              <a:t>integers</a:t>
            </a:r>
            <a:endParaRPr lang="en-US" dirty="0"/>
          </a:p>
          <a:p>
            <a:pPr>
              <a:spcBef>
                <a:spcPts val="1000"/>
              </a:spcBef>
            </a:pPr>
            <a:r>
              <a:rPr lang="en-US" dirty="0"/>
              <a:t>F</a:t>
            </a:r>
            <a:r>
              <a:rPr lang="en-US" dirty="0" smtClean="0"/>
              <a:t>or integers, use </a:t>
            </a:r>
            <a:r>
              <a:rPr lang="en-US" b="1" dirty="0" smtClean="0">
                <a:solidFill>
                  <a:srgbClr val="FF0000"/>
                </a:solidFill>
              </a:rPr>
              <a:t>%</a:t>
            </a:r>
            <a:r>
              <a:rPr lang="en-US" b="1" u="sng" dirty="0" err="1" smtClean="0">
                <a:solidFill>
                  <a:srgbClr val="FF0000"/>
                </a:solidFill>
              </a:rPr>
              <a:t>n</a:t>
            </a:r>
            <a:r>
              <a:rPr lang="en-US" b="1" dirty="0" err="1" smtClean="0">
                <a:solidFill>
                  <a:srgbClr val="FF0000"/>
                </a:solidFill>
              </a:rPr>
              <a:t>d</a:t>
            </a:r>
            <a:endParaRPr lang="en-US" b="1" dirty="0">
              <a:solidFill>
                <a:srgbClr val="FF0000"/>
              </a:solidFill>
            </a:endParaRPr>
          </a:p>
          <a:p>
            <a:pPr lvl="1">
              <a:spcBef>
                <a:spcPts val="1000"/>
              </a:spcBef>
            </a:pPr>
            <a:r>
              <a:rPr lang="en-US" sz="2600" b="1" dirty="0">
                <a:solidFill>
                  <a:srgbClr val="FF0000"/>
                </a:solidFill>
              </a:rPr>
              <a:t>%</a:t>
            </a:r>
            <a:r>
              <a:rPr lang="en-US" sz="2600" dirty="0"/>
              <a:t> </a:t>
            </a:r>
            <a:r>
              <a:rPr lang="en-US" dirty="0" smtClean="0"/>
              <a:t>start </a:t>
            </a:r>
            <a:r>
              <a:rPr lang="en-US" dirty="0"/>
              <a:t>of placeholder</a:t>
            </a:r>
          </a:p>
          <a:p>
            <a:pPr lvl="1">
              <a:spcBef>
                <a:spcPts val="1000"/>
              </a:spcBef>
            </a:pPr>
            <a:r>
              <a:rPr lang="en-US" b="1" u="sng" dirty="0" smtClean="0">
                <a:solidFill>
                  <a:srgbClr val="FF0000"/>
                </a:solidFill>
              </a:rPr>
              <a:t>n</a:t>
            </a:r>
            <a:r>
              <a:rPr lang="en-US" dirty="0" smtClean="0"/>
              <a:t> is the optional field width = number </a:t>
            </a:r>
            <a:r>
              <a:rPr lang="en-US" dirty="0"/>
              <a:t>of columns to </a:t>
            </a:r>
            <a:r>
              <a:rPr lang="en-US" dirty="0" smtClean="0"/>
              <a:t>display</a:t>
            </a:r>
          </a:p>
          <a:p>
            <a:pPr lvl="1">
              <a:spcBef>
                <a:spcPts val="1000"/>
              </a:spcBef>
            </a:pPr>
            <a:r>
              <a:rPr lang="en-US" dirty="0" smtClean="0"/>
              <a:t>If </a:t>
            </a:r>
            <a:r>
              <a:rPr lang="en-US" b="1" u="sng" dirty="0" smtClean="0">
                <a:solidFill>
                  <a:srgbClr val="FF0000"/>
                </a:solidFill>
              </a:rPr>
              <a:t>n</a:t>
            </a:r>
            <a:r>
              <a:rPr lang="en-US" dirty="0" smtClean="0"/>
              <a:t> is less than integer size, it will be ignored</a:t>
            </a:r>
          </a:p>
          <a:p>
            <a:pPr lvl="1">
              <a:spcBef>
                <a:spcPts val="1000"/>
              </a:spcBef>
            </a:pPr>
            <a:r>
              <a:rPr lang="en-US" dirty="0" smtClean="0"/>
              <a:t>If </a:t>
            </a:r>
            <a:r>
              <a:rPr lang="en-US" b="1" u="sng" dirty="0" smtClean="0">
                <a:solidFill>
                  <a:srgbClr val="FF0000"/>
                </a:solidFill>
              </a:rPr>
              <a:t>n</a:t>
            </a:r>
            <a:r>
              <a:rPr lang="en-US" dirty="0" smtClean="0"/>
              <a:t> is greater than integer size, spaces are added to the left</a:t>
            </a:r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2862DCD-BF6E-455D-A87F-4DCFB53098C1}" type="slidenum">
              <a:rPr lang="ar-SA"/>
              <a:pPr/>
              <a:t>51</a:t>
            </a:fld>
            <a:endParaRPr lang="en-US"/>
          </a:p>
        </p:txBody>
      </p:sp>
      <p:graphicFrame>
        <p:nvGraphicFramePr>
          <p:cNvPr id="7" name="Group 47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13229647"/>
              </p:ext>
            </p:extLst>
          </p:nvPr>
        </p:nvGraphicFramePr>
        <p:xfrm>
          <a:off x="577850" y="4267201"/>
          <a:ext cx="8089900" cy="2352677"/>
        </p:xfrm>
        <a:graphic>
          <a:graphicData uri="http://schemas.openxmlformats.org/drawingml/2006/table">
            <a:tbl>
              <a:tblPr/>
              <a:tblGrid>
                <a:gridCol w="990600"/>
                <a:gridCol w="1238250"/>
                <a:gridCol w="1651000"/>
                <a:gridCol w="247650"/>
                <a:gridCol w="1073150"/>
                <a:gridCol w="1238250"/>
                <a:gridCol w="1651000"/>
              </a:tblGrid>
              <a:tr h="4572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Value</a:t>
                      </a:r>
                    </a:p>
                  </a:txBody>
                  <a:tcPr marL="99060" marR="990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Format</a:t>
                      </a:r>
                    </a:p>
                  </a:txBody>
                  <a:tcPr marL="99060" marR="990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Output</a:t>
                      </a:r>
                    </a:p>
                  </a:txBody>
                  <a:tcPr marL="99060" marR="990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TW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charset="-120"/>
                      </a:endParaRPr>
                    </a:p>
                  </a:txBody>
                  <a:tcPr marL="99060" marR="990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Value</a:t>
                      </a:r>
                    </a:p>
                  </a:txBody>
                  <a:tcPr marL="99060" marR="990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Format</a:t>
                      </a:r>
                    </a:p>
                  </a:txBody>
                  <a:tcPr marL="99060" marR="990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Output</a:t>
                      </a:r>
                    </a:p>
                  </a:txBody>
                  <a:tcPr marL="99060" marR="990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74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新細明體" charset="-120"/>
                          <a:cs typeface="Courier New" pitchFamily="49" charset="0"/>
                        </a:rPr>
                        <a:t>234</a:t>
                      </a:r>
                    </a:p>
                  </a:txBody>
                  <a:tcPr marL="99060" marR="990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新細明體" charset="-120"/>
                          <a:cs typeface="Courier New" pitchFamily="49" charset="0"/>
                        </a:rPr>
                        <a:t>%4d</a:t>
                      </a:r>
                    </a:p>
                  </a:txBody>
                  <a:tcPr marL="99060" marR="990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1" i="0" u="none" strike="noStrike" cap="none" spc="100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ourier New" pitchFamily="49" charset="0"/>
                          <a:ea typeface="新細明體" charset="-120"/>
                          <a:cs typeface="Courier New" pitchFamily="49" charset="0"/>
                          <a:sym typeface="Wingdings"/>
                        </a:rPr>
                        <a:t></a:t>
                      </a:r>
                      <a:r>
                        <a:rPr kumimoji="0" lang="en-US" altLang="zh-TW" sz="2400" b="1" i="0" u="none" strike="noStrike" cap="none" spc="10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新細明體" charset="-120"/>
                          <a:cs typeface="Courier New" pitchFamily="49" charset="0"/>
                        </a:rPr>
                        <a:t>234</a:t>
                      </a:r>
                    </a:p>
                  </a:txBody>
                  <a:tcPr marL="99060" marR="990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TW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新細明體" charset="-120"/>
                      </a:endParaRPr>
                    </a:p>
                  </a:txBody>
                  <a:tcPr marL="99060" marR="990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新細明體" charset="-120"/>
                          <a:cs typeface="Courier New" pitchFamily="49" charset="0"/>
                        </a:rPr>
                        <a:t>-234</a:t>
                      </a:r>
                    </a:p>
                  </a:txBody>
                  <a:tcPr marL="99060" marR="990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新細明體" charset="-120"/>
                          <a:cs typeface="Courier New" pitchFamily="49" charset="0"/>
                        </a:rPr>
                        <a:t>%4d</a:t>
                      </a:r>
                    </a:p>
                  </a:txBody>
                  <a:tcPr marL="99060" marR="990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2400" b="1" i="0" u="none" strike="noStrike" kern="1200" cap="none" spc="10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urier New" pitchFamily="49" charset="0"/>
                          <a:ea typeface="新細明體" charset="-120"/>
                          <a:cs typeface="Courier New" pitchFamily="49" charset="0"/>
                        </a:rPr>
                        <a:t>-234</a:t>
                      </a:r>
                    </a:p>
                  </a:txBody>
                  <a:tcPr marL="99060" marR="990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3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新細明體" charset="-120"/>
                          <a:cs typeface="Courier New" pitchFamily="49" charset="0"/>
                        </a:rPr>
                        <a:t>234</a:t>
                      </a:r>
                      <a:endParaRPr kumimoji="0" lang="zh-TW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新細明體" charset="-120"/>
                        <a:cs typeface="Courier New" pitchFamily="49" charset="0"/>
                      </a:endParaRPr>
                    </a:p>
                  </a:txBody>
                  <a:tcPr marL="99060" marR="990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新細明體" charset="-120"/>
                          <a:cs typeface="Courier New" pitchFamily="49" charset="0"/>
                        </a:rPr>
                        <a:t>%5d</a:t>
                      </a:r>
                    </a:p>
                  </a:txBody>
                  <a:tcPr marL="99060" marR="990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1" i="0" u="none" strike="noStrike" cap="none" spc="100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ourier New" pitchFamily="49" charset="0"/>
                          <a:ea typeface="新細明體" charset="-120"/>
                          <a:cs typeface="Courier New" pitchFamily="49" charset="0"/>
                          <a:sym typeface="Wingdings"/>
                        </a:rPr>
                        <a:t></a:t>
                      </a:r>
                      <a:r>
                        <a:rPr kumimoji="0" lang="en-US" altLang="zh-TW" sz="2400" b="1" i="0" u="none" strike="noStrike" cap="none" spc="10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新細明體" charset="-120"/>
                          <a:cs typeface="Courier New" pitchFamily="49" charset="0"/>
                        </a:rPr>
                        <a:t>234</a:t>
                      </a:r>
                      <a:endParaRPr kumimoji="0" lang="en-US" altLang="zh-TW" sz="2400" b="1" i="0" u="none" strike="noStrike" cap="none" spc="100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ourier New" pitchFamily="49" charset="0"/>
                        <a:ea typeface="新細明體" charset="-120"/>
                        <a:cs typeface="Courier New" pitchFamily="49" charset="0"/>
                      </a:endParaRPr>
                    </a:p>
                  </a:txBody>
                  <a:tcPr marL="99060" marR="990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TW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新細明體" charset="-120"/>
                        <a:ea typeface="新細明體" charset="-120"/>
                      </a:endParaRPr>
                    </a:p>
                  </a:txBody>
                  <a:tcPr marL="99060" marR="990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新細明體" charset="-120"/>
                          <a:cs typeface="Courier New" pitchFamily="49" charset="0"/>
                        </a:rPr>
                        <a:t>-234</a:t>
                      </a:r>
                      <a:endParaRPr kumimoji="0" lang="zh-TW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新細明體" charset="-120"/>
                        <a:cs typeface="Courier New" pitchFamily="49" charset="0"/>
                      </a:endParaRPr>
                    </a:p>
                  </a:txBody>
                  <a:tcPr marL="99060" marR="990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新細明體" charset="-120"/>
                          <a:cs typeface="Courier New" pitchFamily="49" charset="0"/>
                        </a:rPr>
                        <a:t>%5d</a:t>
                      </a:r>
                    </a:p>
                  </a:txBody>
                  <a:tcPr marL="99060" marR="990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2400" b="1" i="0" u="none" strike="noStrike" cap="none" spc="100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ourier New" pitchFamily="49" charset="0"/>
                          <a:ea typeface="新細明體" charset="-120"/>
                          <a:cs typeface="Courier New" pitchFamily="49" charset="0"/>
                          <a:sym typeface="Wingdings"/>
                        </a:rPr>
                        <a:t></a:t>
                      </a:r>
                      <a:r>
                        <a:rPr kumimoji="0" lang="en-US" altLang="zh-TW" sz="2400" b="1" i="0" u="none" strike="noStrike" kern="1200" cap="none" spc="10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urier New" pitchFamily="49" charset="0"/>
                          <a:ea typeface="新細明體" charset="-120"/>
                          <a:cs typeface="Courier New" pitchFamily="49" charset="0"/>
                        </a:rPr>
                        <a:t>-234</a:t>
                      </a:r>
                    </a:p>
                  </a:txBody>
                  <a:tcPr marL="99060" marR="990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3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新細明體" charset="-120"/>
                          <a:cs typeface="Courier New" pitchFamily="49" charset="0"/>
                        </a:rPr>
                        <a:t>234</a:t>
                      </a:r>
                      <a:endParaRPr kumimoji="0" lang="zh-TW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新細明體" charset="-120"/>
                        <a:cs typeface="Courier New" pitchFamily="49" charset="0"/>
                      </a:endParaRPr>
                    </a:p>
                  </a:txBody>
                  <a:tcPr marL="99060" marR="990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新細明體" charset="-120"/>
                          <a:cs typeface="Courier New" pitchFamily="49" charset="0"/>
                        </a:rPr>
                        <a:t>%6d</a:t>
                      </a:r>
                    </a:p>
                  </a:txBody>
                  <a:tcPr marL="99060" marR="990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1" i="0" u="none" strike="noStrike" cap="none" spc="100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ourier New" pitchFamily="49" charset="0"/>
                          <a:ea typeface="新細明體" charset="-120"/>
                          <a:cs typeface="Courier New" pitchFamily="49" charset="0"/>
                          <a:sym typeface="Wingdings"/>
                        </a:rPr>
                        <a:t></a:t>
                      </a:r>
                      <a:r>
                        <a:rPr kumimoji="0" lang="en-US" altLang="zh-TW" sz="2400" b="1" i="0" u="none" strike="noStrike" cap="none" spc="10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新細明體" charset="-120"/>
                          <a:cs typeface="Courier New" pitchFamily="49" charset="0"/>
                        </a:rPr>
                        <a:t>234</a:t>
                      </a:r>
                    </a:p>
                  </a:txBody>
                  <a:tcPr marL="99060" marR="990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TW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新細明體" charset="-120"/>
                      </a:endParaRPr>
                    </a:p>
                  </a:txBody>
                  <a:tcPr marL="99060" marR="990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新細明體" charset="-120"/>
                          <a:cs typeface="Courier New" pitchFamily="49" charset="0"/>
                        </a:rPr>
                        <a:t>-234</a:t>
                      </a:r>
                      <a:endParaRPr kumimoji="0" lang="zh-TW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新細明體" charset="-120"/>
                        <a:cs typeface="Courier New" pitchFamily="49" charset="0"/>
                      </a:endParaRPr>
                    </a:p>
                  </a:txBody>
                  <a:tcPr marL="99060" marR="990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新細明體" charset="-120"/>
                          <a:cs typeface="Courier New" pitchFamily="49" charset="0"/>
                        </a:rPr>
                        <a:t>%6d</a:t>
                      </a:r>
                    </a:p>
                  </a:txBody>
                  <a:tcPr marL="99060" marR="990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2400" b="1" i="0" u="none" strike="noStrike" cap="none" spc="100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ourier New" pitchFamily="49" charset="0"/>
                          <a:ea typeface="新細明體" charset="-120"/>
                          <a:cs typeface="Courier New" pitchFamily="49" charset="0"/>
                          <a:sym typeface="Wingdings"/>
                        </a:rPr>
                        <a:t></a:t>
                      </a:r>
                      <a:r>
                        <a:rPr kumimoji="0" lang="en-US" altLang="zh-TW" sz="2400" b="1" i="0" u="none" strike="noStrike" kern="1200" cap="none" spc="10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urier New" pitchFamily="49" charset="0"/>
                          <a:ea typeface="新細明體" charset="-120"/>
                          <a:cs typeface="Courier New" pitchFamily="49" charset="0"/>
                        </a:rPr>
                        <a:t>-234</a:t>
                      </a:r>
                    </a:p>
                  </a:txBody>
                  <a:tcPr marL="99060" marR="990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4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新細明體" charset="-120"/>
                          <a:cs typeface="Courier New" pitchFamily="49" charset="0"/>
                        </a:rPr>
                        <a:t>234</a:t>
                      </a:r>
                      <a:endParaRPr kumimoji="0" lang="zh-TW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新細明體" charset="-120"/>
                        <a:cs typeface="Courier New" pitchFamily="49" charset="0"/>
                      </a:endParaRPr>
                    </a:p>
                  </a:txBody>
                  <a:tcPr marL="99060" marR="990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新細明體" charset="-120"/>
                          <a:cs typeface="Courier New" pitchFamily="49" charset="0"/>
                        </a:rPr>
                        <a:t>%1d</a:t>
                      </a:r>
                    </a:p>
                  </a:txBody>
                  <a:tcPr marL="99060" marR="990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1" i="0" u="none" strike="noStrike" cap="none" spc="10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新細明體" charset="-120"/>
                          <a:cs typeface="Courier New" pitchFamily="49" charset="0"/>
                        </a:rPr>
                        <a:t>234</a:t>
                      </a:r>
                    </a:p>
                  </a:txBody>
                  <a:tcPr marL="99060" marR="990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TW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新細明體" charset="-120"/>
                      </a:endParaRPr>
                    </a:p>
                  </a:txBody>
                  <a:tcPr marL="99060" marR="990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新細明體" charset="-120"/>
                          <a:cs typeface="Courier New" pitchFamily="49" charset="0"/>
                        </a:rPr>
                        <a:t>-234</a:t>
                      </a:r>
                      <a:endParaRPr kumimoji="0" lang="zh-TW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新細明體" charset="-120"/>
                        <a:cs typeface="Courier New" pitchFamily="49" charset="0"/>
                      </a:endParaRPr>
                    </a:p>
                  </a:txBody>
                  <a:tcPr marL="99060" marR="990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新細明體" charset="-120"/>
                          <a:cs typeface="Courier New" pitchFamily="49" charset="0"/>
                        </a:rPr>
                        <a:t>%2d</a:t>
                      </a:r>
                    </a:p>
                  </a:txBody>
                  <a:tcPr marL="99060" marR="990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2400" b="1" i="0" u="none" strike="noStrike" kern="1200" cap="none" spc="10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urier New" pitchFamily="49" charset="0"/>
                          <a:ea typeface="新細明體" charset="-120"/>
                          <a:cs typeface="Courier New" pitchFamily="49" charset="0"/>
                        </a:rPr>
                        <a:t>-234</a:t>
                      </a:r>
                    </a:p>
                  </a:txBody>
                  <a:tcPr marL="99060" marR="990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9270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40" name="Rectangle 4"/>
          <p:cNvSpPr>
            <a:spLocks noGrp="1" noChangeArrowheads="1"/>
          </p:cNvSpPr>
          <p:nvPr>
            <p:ph type="title"/>
          </p:nvPr>
        </p:nvSpPr>
        <p:spPr>
          <a:xfrm>
            <a:off x="247650" y="274638"/>
            <a:ext cx="9163050" cy="715962"/>
          </a:xfrm>
          <a:noFill/>
          <a:ln/>
        </p:spPr>
        <p:txBody>
          <a:bodyPr>
            <a:noAutofit/>
          </a:bodyPr>
          <a:lstStyle/>
          <a:p>
            <a:r>
              <a:rPr lang="en-US" b="1" dirty="0"/>
              <a:t>Formatting </a:t>
            </a:r>
            <a:r>
              <a:rPr lang="en-US" b="1" dirty="0" smtClean="0"/>
              <a:t>Type Double Values</a:t>
            </a:r>
            <a:endParaRPr lang="en-US" b="1" dirty="0"/>
          </a:p>
        </p:txBody>
      </p:sp>
      <p:sp>
        <p:nvSpPr>
          <p:cNvPr id="116741" name="Rectangle 5"/>
          <p:cNvSpPr>
            <a:spLocks noGrp="1" noChangeArrowheads="1"/>
          </p:cNvSpPr>
          <p:nvPr>
            <p:ph sz="quarter" idx="1"/>
          </p:nvPr>
        </p:nvSpPr>
        <p:spPr>
          <a:xfrm>
            <a:off x="330200" y="1066800"/>
            <a:ext cx="9080500" cy="2667000"/>
          </a:xfrm>
          <a:noFill/>
          <a:ln/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500"/>
              </a:spcBef>
            </a:pPr>
            <a:r>
              <a:rPr lang="en-US" sz="2800" dirty="0"/>
              <a:t>Use </a:t>
            </a:r>
            <a:r>
              <a:rPr lang="en-US" sz="2800" b="1" dirty="0">
                <a:solidFill>
                  <a:srgbClr val="FF0000"/>
                </a:solidFill>
              </a:rPr>
              <a:t>%</a:t>
            </a:r>
            <a:r>
              <a:rPr lang="en-US" sz="2800" b="1" u="sng" dirty="0" err="1">
                <a:solidFill>
                  <a:srgbClr val="FF0000"/>
                </a:solidFill>
              </a:rPr>
              <a:t>n.m</a:t>
            </a:r>
            <a:r>
              <a:rPr lang="en-US" sz="2800" b="1" dirty="0" err="1">
                <a:solidFill>
                  <a:srgbClr val="FF0000"/>
                </a:solidFill>
              </a:rPr>
              <a:t>f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/>
              <a:t>for </a:t>
            </a:r>
            <a:r>
              <a:rPr lang="en-US" sz="2800" b="1" dirty="0" smtClean="0">
                <a:solidFill>
                  <a:srgbClr val="FF0000"/>
                </a:solidFill>
              </a:rPr>
              <a:t>double values</a:t>
            </a:r>
            <a:endParaRPr lang="en-US" sz="2800" b="1" dirty="0">
              <a:solidFill>
                <a:srgbClr val="FF0000"/>
              </a:solidFill>
            </a:endParaRPr>
          </a:p>
          <a:p>
            <a:pPr lvl="1">
              <a:lnSpc>
                <a:spcPct val="120000"/>
              </a:lnSpc>
              <a:spcBef>
                <a:spcPts val="500"/>
              </a:spcBef>
            </a:pPr>
            <a:r>
              <a:rPr lang="en-US" b="1" u="sng" dirty="0" smtClean="0">
                <a:solidFill>
                  <a:srgbClr val="FF0000"/>
                </a:solidFill>
              </a:rPr>
              <a:t>n</a:t>
            </a:r>
            <a:r>
              <a:rPr lang="en-US" dirty="0" smtClean="0"/>
              <a:t> is the optional </a:t>
            </a:r>
            <a:r>
              <a:rPr lang="en-US" dirty="0"/>
              <a:t>field </a:t>
            </a:r>
            <a:r>
              <a:rPr lang="en-US" dirty="0" smtClean="0"/>
              <a:t>width</a:t>
            </a:r>
            <a:r>
              <a:rPr lang="en-US" dirty="0"/>
              <a:t> </a:t>
            </a:r>
            <a:r>
              <a:rPr lang="en-US" dirty="0" smtClean="0"/>
              <a:t>= number of digits in the whole number, the unary minus, decimal point, and fraction digits</a:t>
            </a:r>
          </a:p>
          <a:p>
            <a:pPr lvl="1">
              <a:lnSpc>
                <a:spcPct val="120000"/>
              </a:lnSpc>
              <a:spcBef>
                <a:spcPts val="500"/>
              </a:spcBef>
            </a:pPr>
            <a:r>
              <a:rPr lang="en-US" dirty="0" smtClean="0"/>
              <a:t>If </a:t>
            </a:r>
            <a:r>
              <a:rPr lang="en-US" b="1" u="sng" dirty="0">
                <a:solidFill>
                  <a:srgbClr val="FF0000"/>
                </a:solidFill>
              </a:rPr>
              <a:t>n</a:t>
            </a:r>
            <a:r>
              <a:rPr lang="en-US" dirty="0" smtClean="0"/>
              <a:t> is less than what the number needs it will be ignored</a:t>
            </a:r>
            <a:endParaRPr lang="en-US" dirty="0"/>
          </a:p>
          <a:p>
            <a:pPr lvl="1">
              <a:lnSpc>
                <a:spcPct val="120000"/>
              </a:lnSpc>
              <a:spcBef>
                <a:spcPts val="500"/>
              </a:spcBef>
            </a:pPr>
            <a:r>
              <a:rPr lang="en-US" b="1" u="sng" dirty="0" smtClean="0">
                <a:solidFill>
                  <a:srgbClr val="FF0000"/>
                </a:solidFill>
              </a:rPr>
              <a:t>.m</a:t>
            </a:r>
            <a:r>
              <a:rPr lang="en-US" dirty="0" smtClean="0"/>
              <a:t> is the number </a:t>
            </a:r>
            <a:r>
              <a:rPr lang="en-US" dirty="0"/>
              <a:t>of decimal places (optional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B85BE7C-86A7-4FBF-98A7-4736319B713C}" type="slidenum">
              <a:rPr lang="ar-SA"/>
              <a:pPr/>
              <a:t>52</a:t>
            </a:fld>
            <a:endParaRPr lang="en-US"/>
          </a:p>
        </p:txBody>
      </p:sp>
      <p:graphicFrame>
        <p:nvGraphicFramePr>
          <p:cNvPr id="7" name="Group 10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60407772"/>
              </p:ext>
            </p:extLst>
          </p:nvPr>
        </p:nvGraphicFramePr>
        <p:xfrm>
          <a:off x="412750" y="3810000"/>
          <a:ext cx="8337550" cy="2804160"/>
        </p:xfrm>
        <a:graphic>
          <a:graphicData uri="http://schemas.openxmlformats.org/drawingml/2006/table">
            <a:tbl>
              <a:tblPr/>
              <a:tblGrid>
                <a:gridCol w="1403350"/>
                <a:gridCol w="1155700"/>
                <a:gridCol w="1485900"/>
                <a:gridCol w="1568450"/>
                <a:gridCol w="1155700"/>
                <a:gridCol w="1568450"/>
              </a:tblGrid>
              <a:tr h="3212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Value</a:t>
                      </a:r>
                    </a:p>
                  </a:txBody>
                  <a:tcPr marL="99060" marR="9906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Format</a:t>
                      </a:r>
                    </a:p>
                  </a:txBody>
                  <a:tcPr marL="99060" marR="990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Output</a:t>
                      </a:r>
                    </a:p>
                  </a:txBody>
                  <a:tcPr marL="99060" marR="990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Value</a:t>
                      </a:r>
                    </a:p>
                  </a:txBody>
                  <a:tcPr marL="99060" marR="990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Format</a:t>
                      </a:r>
                    </a:p>
                  </a:txBody>
                  <a:tcPr marL="99060" marR="990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Output</a:t>
                      </a:r>
                      <a:endParaRPr kumimoji="0" lang="zh-TW" alt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charset="-120"/>
                      </a:endParaRPr>
                    </a:p>
                  </a:txBody>
                  <a:tcPr marL="99060" marR="990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983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新細明體" charset="-120"/>
                          <a:cs typeface="Courier New" pitchFamily="49" charset="0"/>
                        </a:rPr>
                        <a:t>3.14159</a:t>
                      </a:r>
                    </a:p>
                  </a:txBody>
                  <a:tcPr marL="99060" marR="9906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新細明體" charset="-120"/>
                          <a:cs typeface="Courier New" pitchFamily="49" charset="0"/>
                        </a:rPr>
                        <a:t>%5.2f</a:t>
                      </a:r>
                    </a:p>
                  </a:txBody>
                  <a:tcPr marL="99060" marR="990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ourier New" pitchFamily="49" charset="0"/>
                          <a:ea typeface="新細明體" charset="-120"/>
                          <a:cs typeface="Courier New" pitchFamily="49" charset="0"/>
                          <a:sym typeface="Wingdings"/>
                        </a:rPr>
                        <a:t></a:t>
                      </a:r>
                      <a:r>
                        <a:rPr kumimoji="0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新細明體" charset="-120"/>
                          <a:cs typeface="Courier New" pitchFamily="49" charset="0"/>
                        </a:rPr>
                        <a:t>3.14</a:t>
                      </a:r>
                    </a:p>
                  </a:txBody>
                  <a:tcPr marL="99060" marR="990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新細明體" charset="-120"/>
                          <a:cs typeface="Courier New" pitchFamily="49" charset="0"/>
                        </a:rPr>
                        <a:t>3.14159</a:t>
                      </a:r>
                    </a:p>
                  </a:txBody>
                  <a:tcPr marL="99060" marR="990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新細明體" charset="-120"/>
                          <a:cs typeface="Courier New" pitchFamily="49" charset="0"/>
                        </a:rPr>
                        <a:t>%4.2f</a:t>
                      </a:r>
                    </a:p>
                  </a:txBody>
                  <a:tcPr marL="99060" marR="990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新細明體" charset="-120"/>
                          <a:cs typeface="Courier New" pitchFamily="49" charset="0"/>
                        </a:rPr>
                        <a:t>3.14</a:t>
                      </a:r>
                    </a:p>
                  </a:txBody>
                  <a:tcPr marL="99060" marR="990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83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新細明體" charset="-120"/>
                          <a:cs typeface="Courier New" pitchFamily="49" charset="0"/>
                        </a:rPr>
                        <a:t>3.14159</a:t>
                      </a:r>
                      <a:endParaRPr kumimoji="0" lang="zh-TW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新細明體" charset="-120"/>
                        <a:cs typeface="Courier New" pitchFamily="49" charset="0"/>
                      </a:endParaRPr>
                    </a:p>
                  </a:txBody>
                  <a:tcPr marL="99060" marR="9906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新細明體" charset="-120"/>
                          <a:cs typeface="Courier New" pitchFamily="49" charset="0"/>
                        </a:rPr>
                        <a:t>%3.2f</a:t>
                      </a:r>
                    </a:p>
                  </a:txBody>
                  <a:tcPr marL="99060" marR="990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新細明體" charset="-120"/>
                          <a:cs typeface="Courier New" pitchFamily="49" charset="0"/>
                        </a:rPr>
                        <a:t>3.14</a:t>
                      </a:r>
                    </a:p>
                  </a:txBody>
                  <a:tcPr marL="99060" marR="990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新細明體" charset="-120"/>
                          <a:cs typeface="Courier New" pitchFamily="49" charset="0"/>
                        </a:rPr>
                        <a:t>3.14159</a:t>
                      </a:r>
                      <a:endParaRPr kumimoji="0" lang="zh-TW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新細明體" charset="-120"/>
                        <a:cs typeface="Courier New" pitchFamily="49" charset="0"/>
                      </a:endParaRPr>
                    </a:p>
                  </a:txBody>
                  <a:tcPr marL="99060" marR="990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新細明體" charset="-120"/>
                          <a:cs typeface="Courier New" pitchFamily="49" charset="0"/>
                        </a:rPr>
                        <a:t>%5.1f</a:t>
                      </a:r>
                    </a:p>
                  </a:txBody>
                  <a:tcPr marL="99060" marR="990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ourier New" pitchFamily="49" charset="0"/>
                          <a:ea typeface="新細明體" charset="-120"/>
                          <a:cs typeface="Courier New" pitchFamily="49" charset="0"/>
                          <a:sym typeface="Wingdings"/>
                        </a:rPr>
                        <a:t></a:t>
                      </a:r>
                      <a:r>
                        <a:rPr kumimoji="0" lang="en-US" altLang="zh-TW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E8637"/>
                          </a:solidFill>
                          <a:effectLst/>
                          <a:uLnTx/>
                          <a:uFillTx/>
                          <a:latin typeface="Courier New" pitchFamily="49" charset="0"/>
                          <a:ea typeface="新細明體" charset="-120"/>
                          <a:cs typeface="Courier New" pitchFamily="49" charset="0"/>
                          <a:sym typeface="Wingdings"/>
                        </a:rPr>
                        <a:t></a:t>
                      </a:r>
                      <a:r>
                        <a:rPr kumimoji="0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新細明體" charset="-120"/>
                          <a:cs typeface="Courier New" pitchFamily="49" charset="0"/>
                        </a:rPr>
                        <a:t>3.1</a:t>
                      </a:r>
                    </a:p>
                  </a:txBody>
                  <a:tcPr marL="99060" marR="990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83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新細明體" charset="-120"/>
                          <a:cs typeface="Courier New" pitchFamily="49" charset="0"/>
                        </a:rPr>
                        <a:t>3.14159</a:t>
                      </a:r>
                      <a:endParaRPr kumimoji="0" lang="zh-TW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新細明體" charset="-120"/>
                        <a:cs typeface="Courier New" pitchFamily="49" charset="0"/>
                      </a:endParaRPr>
                    </a:p>
                  </a:txBody>
                  <a:tcPr marL="99060" marR="9906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新細明體" charset="-120"/>
                          <a:cs typeface="Courier New" pitchFamily="49" charset="0"/>
                        </a:rPr>
                        <a:t>%5.3f</a:t>
                      </a:r>
                    </a:p>
                  </a:txBody>
                  <a:tcPr marL="99060" marR="990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新細明體" charset="-120"/>
                          <a:cs typeface="Courier New" pitchFamily="49" charset="0"/>
                        </a:rPr>
                        <a:t>3.142</a:t>
                      </a:r>
                    </a:p>
                  </a:txBody>
                  <a:tcPr marL="99060" marR="990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新細明體" charset="-120"/>
                          <a:cs typeface="Courier New" pitchFamily="49" charset="0"/>
                        </a:rPr>
                        <a:t>3.14159</a:t>
                      </a:r>
                      <a:endParaRPr kumimoji="0" lang="zh-TW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新細明體" charset="-120"/>
                        <a:cs typeface="Courier New" pitchFamily="49" charset="0"/>
                      </a:endParaRPr>
                    </a:p>
                  </a:txBody>
                  <a:tcPr marL="99060" marR="990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新細明體" charset="-120"/>
                          <a:cs typeface="Courier New" pitchFamily="49" charset="0"/>
                        </a:rPr>
                        <a:t>%8.5f</a:t>
                      </a:r>
                    </a:p>
                  </a:txBody>
                  <a:tcPr marL="99060" marR="990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ourier New" pitchFamily="49" charset="0"/>
                          <a:ea typeface="新細明體" charset="-120"/>
                          <a:cs typeface="Courier New" pitchFamily="49" charset="0"/>
                          <a:sym typeface="Wingdings"/>
                        </a:rPr>
                        <a:t></a:t>
                      </a:r>
                      <a:r>
                        <a:rPr kumimoji="0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新細明體" charset="-120"/>
                          <a:cs typeface="Courier New" pitchFamily="49" charset="0"/>
                        </a:rPr>
                        <a:t>3.14159</a:t>
                      </a:r>
                    </a:p>
                  </a:txBody>
                  <a:tcPr marL="99060" marR="990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83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新細明體" charset="-120"/>
                          <a:cs typeface="Courier New" pitchFamily="49" charset="0"/>
                        </a:rPr>
                        <a:t>0.1234</a:t>
                      </a:r>
                    </a:p>
                  </a:txBody>
                  <a:tcPr marL="99060" marR="9906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新細明體" charset="-120"/>
                          <a:cs typeface="Courier New" pitchFamily="49" charset="0"/>
                        </a:rPr>
                        <a:t>%4.2f</a:t>
                      </a:r>
                    </a:p>
                  </a:txBody>
                  <a:tcPr marL="99060" marR="990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新細明體" charset="-120"/>
                          <a:cs typeface="Courier New" pitchFamily="49" charset="0"/>
                        </a:rPr>
                        <a:t>0.12</a:t>
                      </a:r>
                    </a:p>
                  </a:txBody>
                  <a:tcPr marL="99060" marR="990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新細明體" charset="-120"/>
                          <a:cs typeface="Courier New" pitchFamily="49" charset="0"/>
                        </a:rPr>
                        <a:t>-0.006</a:t>
                      </a:r>
                    </a:p>
                  </a:txBody>
                  <a:tcPr marL="99060" marR="990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新細明體" charset="-120"/>
                          <a:cs typeface="Courier New" pitchFamily="49" charset="0"/>
                        </a:rPr>
                        <a:t>%4.2f</a:t>
                      </a:r>
                    </a:p>
                  </a:txBody>
                  <a:tcPr marL="99060" marR="990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新細明體" charset="-120"/>
                          <a:cs typeface="Courier New" pitchFamily="49" charset="0"/>
                        </a:rPr>
                        <a:t>-0.01</a:t>
                      </a:r>
                    </a:p>
                  </a:txBody>
                  <a:tcPr marL="99060" marR="990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83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新細明體" charset="-120"/>
                          <a:cs typeface="Courier New" pitchFamily="49" charset="0"/>
                        </a:rPr>
                        <a:t>-0.006</a:t>
                      </a:r>
                    </a:p>
                  </a:txBody>
                  <a:tcPr marL="99060" marR="9906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新細明體" charset="-120"/>
                          <a:cs typeface="Courier New" pitchFamily="49" charset="0"/>
                        </a:rPr>
                        <a:t>%8.3f</a:t>
                      </a:r>
                    </a:p>
                  </a:txBody>
                  <a:tcPr marL="99060" marR="990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ourier New" pitchFamily="49" charset="0"/>
                          <a:ea typeface="新細明體" charset="-120"/>
                          <a:cs typeface="Courier New" pitchFamily="49" charset="0"/>
                          <a:sym typeface="Wingdings"/>
                        </a:rPr>
                        <a:t></a:t>
                      </a:r>
                      <a:r>
                        <a:rPr kumimoji="0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新細明體" charset="-120"/>
                          <a:cs typeface="Courier New" pitchFamily="49" charset="0"/>
                        </a:rPr>
                        <a:t>-0.006</a:t>
                      </a:r>
                    </a:p>
                  </a:txBody>
                  <a:tcPr marL="99060" marR="990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新細明體" charset="-120"/>
                          <a:cs typeface="Courier New" pitchFamily="49" charset="0"/>
                        </a:rPr>
                        <a:t>-0.006</a:t>
                      </a:r>
                    </a:p>
                  </a:txBody>
                  <a:tcPr marL="99060" marR="990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新細明體" charset="-120"/>
                          <a:cs typeface="Courier New" pitchFamily="49" charset="0"/>
                        </a:rPr>
                        <a:t>%8.5f</a:t>
                      </a:r>
                    </a:p>
                  </a:txBody>
                  <a:tcPr marL="99060" marR="990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新細明體" charset="-120"/>
                          <a:cs typeface="Courier New" pitchFamily="49" charset="0"/>
                        </a:rPr>
                        <a:t>-0.00600</a:t>
                      </a:r>
                    </a:p>
                  </a:txBody>
                  <a:tcPr marL="99060" marR="990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83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新細明體" charset="-120"/>
                          <a:cs typeface="Courier New" pitchFamily="49" charset="0"/>
                        </a:rPr>
                        <a:t>-0.006</a:t>
                      </a:r>
                    </a:p>
                  </a:txBody>
                  <a:tcPr marL="99060" marR="9906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新細明體" charset="-120"/>
                          <a:cs typeface="Courier New" pitchFamily="49" charset="0"/>
                        </a:rPr>
                        <a:t>%.3f</a:t>
                      </a:r>
                    </a:p>
                  </a:txBody>
                  <a:tcPr marL="99060" marR="990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新細明體" charset="-120"/>
                          <a:cs typeface="Courier New" pitchFamily="49" charset="0"/>
                        </a:rPr>
                        <a:t>-0.006</a:t>
                      </a:r>
                    </a:p>
                  </a:txBody>
                  <a:tcPr marL="99060" marR="990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新細明體" charset="-120"/>
                          <a:cs typeface="Courier New" pitchFamily="49" charset="0"/>
                        </a:rPr>
                        <a:t>-3.14159</a:t>
                      </a:r>
                    </a:p>
                  </a:txBody>
                  <a:tcPr marL="99060" marR="990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新細明體" charset="-120"/>
                          <a:cs typeface="Courier New" pitchFamily="49" charset="0"/>
                        </a:rPr>
                        <a:t>%.4f</a:t>
                      </a:r>
                    </a:p>
                  </a:txBody>
                  <a:tcPr marL="99060" marR="990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新細明體" charset="-120"/>
                          <a:cs typeface="Courier New" pitchFamily="49" charset="0"/>
                        </a:rPr>
                        <a:t>-3.1416</a:t>
                      </a:r>
                    </a:p>
                  </a:txBody>
                  <a:tcPr marL="99060" marR="990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86241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76200"/>
            <a:ext cx="8089900" cy="762000"/>
          </a:xfrm>
        </p:spPr>
        <p:txBody>
          <a:bodyPr/>
          <a:lstStyle/>
          <a:p>
            <a:r>
              <a:rPr lang="en-US" dirty="0" smtClean="0"/>
              <a:t>Common Programming Errors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47650" y="914400"/>
            <a:ext cx="9163050" cy="5867400"/>
          </a:xfrm>
        </p:spPr>
        <p:txBody>
          <a:bodyPr>
            <a:noAutofit/>
          </a:bodyPr>
          <a:lstStyle/>
          <a:p>
            <a:pPr>
              <a:spcBef>
                <a:spcPts val="500"/>
              </a:spcBef>
            </a:pPr>
            <a:r>
              <a:rPr lang="en-US" b="1" dirty="0" smtClean="0">
                <a:solidFill>
                  <a:srgbClr val="FF0000"/>
                </a:solidFill>
              </a:rPr>
              <a:t>Syntax Errors (Detected by the Compiler)</a:t>
            </a:r>
          </a:p>
          <a:p>
            <a:pPr lvl="1">
              <a:spcBef>
                <a:spcPts val="500"/>
              </a:spcBef>
            </a:pPr>
            <a:r>
              <a:rPr lang="en-US" dirty="0" smtClean="0"/>
              <a:t>Violating one or more grammar rules</a:t>
            </a:r>
          </a:p>
          <a:p>
            <a:pPr lvl="1">
              <a:spcBef>
                <a:spcPts val="500"/>
              </a:spcBef>
            </a:pPr>
            <a:r>
              <a:rPr lang="en-US" dirty="0" smtClean="0"/>
              <a:t>Missing semicolon (end of variable declaration or statement)</a:t>
            </a:r>
          </a:p>
          <a:p>
            <a:pPr lvl="1">
              <a:spcBef>
                <a:spcPts val="500"/>
              </a:spcBef>
            </a:pPr>
            <a:r>
              <a:rPr lang="en-US" dirty="0" smtClean="0"/>
              <a:t>Undeclared variable (using a variable without declaration)</a:t>
            </a:r>
          </a:p>
          <a:p>
            <a:pPr lvl="1">
              <a:spcBef>
                <a:spcPts val="500"/>
              </a:spcBef>
            </a:pPr>
            <a:r>
              <a:rPr lang="en-US" dirty="0" smtClean="0"/>
              <a:t>Comment not closed (missing </a:t>
            </a:r>
            <a:r>
              <a:rPr lang="en-US" b="1" dirty="0" smtClean="0"/>
              <a:t>*/</a:t>
            </a:r>
            <a:r>
              <a:rPr lang="en-US" dirty="0" smtClean="0"/>
              <a:t> at end of comment)</a:t>
            </a:r>
          </a:p>
          <a:p>
            <a:pPr>
              <a:spcBef>
                <a:spcPts val="500"/>
              </a:spcBef>
            </a:pPr>
            <a:r>
              <a:rPr lang="en-US" b="1" dirty="0" smtClean="0">
                <a:solidFill>
                  <a:srgbClr val="FF0000"/>
                </a:solidFill>
              </a:rPr>
              <a:t>Run-Time Errors (NOT detected by compiler)</a:t>
            </a:r>
          </a:p>
          <a:p>
            <a:pPr lvl="1">
              <a:spcBef>
                <a:spcPts val="500"/>
              </a:spcBef>
            </a:pPr>
            <a:r>
              <a:rPr lang="en-US" dirty="0" smtClean="0"/>
              <a:t>Detected by the computer when running the program</a:t>
            </a:r>
          </a:p>
          <a:p>
            <a:pPr lvl="1">
              <a:spcBef>
                <a:spcPts val="500"/>
              </a:spcBef>
            </a:pPr>
            <a:r>
              <a:rPr lang="en-US" dirty="0" smtClean="0"/>
              <a:t>Illegal operation, such as dividing a number by zero</a:t>
            </a:r>
          </a:p>
          <a:p>
            <a:pPr lvl="1">
              <a:spcBef>
                <a:spcPts val="500"/>
              </a:spcBef>
            </a:pPr>
            <a:r>
              <a:rPr lang="en-US" dirty="0" smtClean="0"/>
              <a:t>Program cannot run to completion</a:t>
            </a:r>
          </a:p>
          <a:p>
            <a:pPr>
              <a:spcBef>
                <a:spcPts val="500"/>
              </a:spcBef>
            </a:pPr>
            <a:r>
              <a:rPr lang="en-US" b="1" dirty="0" smtClean="0">
                <a:solidFill>
                  <a:srgbClr val="FF0000"/>
                </a:solidFill>
              </a:rPr>
              <a:t>Undetected and Logic Errors</a:t>
            </a:r>
          </a:p>
          <a:p>
            <a:pPr lvl="1">
              <a:spcBef>
                <a:spcPts val="500"/>
              </a:spcBef>
            </a:pPr>
            <a:r>
              <a:rPr lang="en-US" dirty="0" smtClean="0"/>
              <a:t>Program runs to completion but computes wrong results</a:t>
            </a:r>
          </a:p>
          <a:p>
            <a:pPr lvl="1">
              <a:spcBef>
                <a:spcPts val="500"/>
              </a:spcBef>
            </a:pPr>
            <a:r>
              <a:rPr lang="en-US" dirty="0" smtClean="0"/>
              <a:t>Input was not read properly</a:t>
            </a:r>
          </a:p>
          <a:p>
            <a:pPr lvl="1">
              <a:spcBef>
                <a:spcPts val="500"/>
              </a:spcBef>
            </a:pPr>
            <a:r>
              <a:rPr lang="en-US" dirty="0" smtClean="0"/>
              <a:t>Wrong algorithm and computation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CAB916F-8E89-4208-9F02-D8511B699CE9}" type="slidenum">
              <a:rPr lang="en-US" smtClean="0"/>
              <a:pPr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589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089900" cy="1325562"/>
          </a:xfrm>
        </p:spPr>
        <p:txBody>
          <a:bodyPr>
            <a:noAutofit/>
          </a:bodyPr>
          <a:lstStyle/>
          <a:p>
            <a:r>
              <a:rPr lang="en-US" altLang="en-US" sz="3600" b="1" dirty="0" smtClean="0">
                <a:solidFill>
                  <a:srgbClr val="002060"/>
                </a:solidFill>
                <a:latin typeface="Calibri" pitchFamily="34" charset="0"/>
              </a:rPr>
              <a:t>Program in Memory: Before (a) and After </a:t>
            </a:r>
            <a:r>
              <a:rPr lang="en-US" altLang="en-US" sz="3600" b="1" dirty="0">
                <a:solidFill>
                  <a:srgbClr val="002060"/>
                </a:solidFill>
                <a:latin typeface="Calibri" pitchFamily="34" charset="0"/>
              </a:rPr>
              <a:t>Execution of a </a:t>
            </a:r>
            <a:r>
              <a:rPr lang="en-US" altLang="en-US" sz="3600" b="1" dirty="0" smtClean="0">
                <a:solidFill>
                  <a:srgbClr val="002060"/>
                </a:solidFill>
                <a:latin typeface="Calibri" pitchFamily="34" charset="0"/>
              </a:rPr>
              <a:t>Program </a:t>
            </a:r>
            <a:r>
              <a:rPr lang="en-US" altLang="en-US" sz="3600" b="1" dirty="0">
                <a:solidFill>
                  <a:srgbClr val="002060"/>
                </a:solidFill>
                <a:latin typeface="Calibri" pitchFamily="34" charset="0"/>
              </a:rPr>
              <a:t>(b) </a:t>
            </a:r>
            <a:endParaRPr lang="en-US" sz="3600" b="1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23C12A7-2096-492D-9BD2-EF3012F82324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5" name="Picture 2" descr="fig0202"/>
          <p:cNvPicPr preferRelativeResize="0">
            <a:picLocks noChangeAspect="1" noChangeArrowheads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00" y="1828800"/>
            <a:ext cx="8471047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318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95300" y="274638"/>
            <a:ext cx="8089900" cy="792162"/>
          </a:xfrm>
        </p:spPr>
        <p:txBody>
          <a:bodyPr/>
          <a:lstStyle/>
          <a:p>
            <a:r>
              <a:rPr lang="en-US" dirty="0">
                <a:cs typeface="Times New Roman" pitchFamily="18" charset="0"/>
              </a:rPr>
              <a:t>Preprocessor Directives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95300" y="1295400"/>
            <a:ext cx="8255000" cy="5410200"/>
          </a:xfrm>
        </p:spPr>
        <p:txBody>
          <a:bodyPr>
            <a:noAutofit/>
          </a:bodyPr>
          <a:lstStyle/>
          <a:p>
            <a:r>
              <a:rPr lang="en-US" sz="2800" dirty="0">
                <a:cs typeface="Times New Roman" pitchFamily="18" charset="0"/>
              </a:rPr>
              <a:t>Preprocessor directives are commands that give instructions to the C preprocessor.</a:t>
            </a:r>
          </a:p>
          <a:p>
            <a:r>
              <a:rPr lang="en-US" sz="2800" dirty="0" smtClean="0">
                <a:cs typeface="Times New Roman" pitchFamily="18" charset="0"/>
              </a:rPr>
              <a:t>The preprocessor modifies </a:t>
            </a:r>
            <a:r>
              <a:rPr lang="en-US" sz="2800" dirty="0">
                <a:cs typeface="Times New Roman" pitchFamily="18" charset="0"/>
              </a:rPr>
              <a:t>a C program prior to its compilation.</a:t>
            </a:r>
          </a:p>
          <a:p>
            <a:r>
              <a:rPr lang="en-US" sz="2800" dirty="0">
                <a:cs typeface="Times New Roman" pitchFamily="18" charset="0"/>
              </a:rPr>
              <a:t>Preprocessor directives </a:t>
            </a:r>
            <a:r>
              <a:rPr lang="en-US" sz="2800" dirty="0" smtClean="0">
                <a:cs typeface="Times New Roman" pitchFamily="18" charset="0"/>
              </a:rPr>
              <a:t>begin </a:t>
            </a:r>
            <a:r>
              <a:rPr lang="en-US" sz="2800" dirty="0">
                <a:cs typeface="Times New Roman" pitchFamily="18" charset="0"/>
              </a:rPr>
              <a:t>with </a:t>
            </a:r>
            <a:r>
              <a:rPr lang="en-US" sz="2800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#</a:t>
            </a:r>
            <a:endParaRPr lang="en-US" sz="2800" b="1" dirty="0">
              <a:solidFill>
                <a:srgbClr val="002060"/>
              </a:solidFill>
              <a:latin typeface="Courier New" pitchFamily="49" charset="0"/>
              <a:cs typeface="Courier New" pitchFamily="49" charset="0"/>
            </a:endParaRPr>
          </a:p>
          <a:p>
            <a:pPr marL="365760" lvl="1" indent="0">
              <a:buNone/>
            </a:pPr>
            <a:r>
              <a:rPr lang="en-US" sz="2800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#</a:t>
            </a:r>
            <a:r>
              <a:rPr lang="en-US" sz="2800" b="1" dirty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include </a:t>
            </a:r>
            <a:r>
              <a:rPr lang="en-US" sz="2800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&lt;</a:t>
            </a:r>
            <a:r>
              <a:rPr lang="en-US" sz="2800" b="1" dirty="0" err="1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stdio.h</a:t>
            </a:r>
            <a:r>
              <a:rPr lang="en-US" sz="2800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&gt;</a:t>
            </a:r>
          </a:p>
          <a:p>
            <a:pPr lvl="1"/>
            <a:r>
              <a:rPr lang="en-US" dirty="0" smtClean="0">
                <a:cs typeface="Courier New" pitchFamily="49" charset="0"/>
              </a:rPr>
              <a:t>Include Standard I/O Library header file (</a:t>
            </a:r>
            <a:r>
              <a:rPr lang="en-US" b="1" dirty="0" smtClean="0">
                <a:solidFill>
                  <a:srgbClr val="002060"/>
                </a:solidFill>
                <a:cs typeface="Courier New" pitchFamily="49" charset="0"/>
              </a:rPr>
              <a:t>.h</a:t>
            </a:r>
            <a:r>
              <a:rPr lang="en-US" dirty="0" smtClean="0">
                <a:cs typeface="Courier New" pitchFamily="49" charset="0"/>
              </a:rPr>
              <a:t> file)</a:t>
            </a:r>
          </a:p>
          <a:p>
            <a:pPr marL="365760" lvl="1" indent="0">
              <a:buNone/>
            </a:pPr>
            <a:r>
              <a:rPr lang="en-US" sz="2800" b="1" dirty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#include </a:t>
            </a:r>
            <a:r>
              <a:rPr lang="en-US" sz="2800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&lt;</a:t>
            </a:r>
            <a:r>
              <a:rPr lang="en-US" sz="2800" b="1" dirty="0" err="1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math.h</a:t>
            </a:r>
            <a:r>
              <a:rPr lang="en-US" sz="2800" b="1" dirty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&gt;</a:t>
            </a:r>
          </a:p>
          <a:p>
            <a:pPr lvl="1"/>
            <a:r>
              <a:rPr lang="en-US" dirty="0" smtClean="0">
                <a:cs typeface="Courier New" pitchFamily="49" charset="0"/>
              </a:rPr>
              <a:t>Include Standard Math </a:t>
            </a:r>
            <a:r>
              <a:rPr lang="en-US" dirty="0">
                <a:cs typeface="Courier New" pitchFamily="49" charset="0"/>
              </a:rPr>
              <a:t>Library header file </a:t>
            </a:r>
            <a:r>
              <a:rPr lang="en-US" dirty="0" smtClean="0">
                <a:cs typeface="Courier New" pitchFamily="49" charset="0"/>
              </a:rPr>
              <a:t>(</a:t>
            </a:r>
            <a:r>
              <a:rPr lang="en-US" b="1" dirty="0">
                <a:solidFill>
                  <a:srgbClr val="002060"/>
                </a:solidFill>
                <a:cs typeface="Courier New" pitchFamily="49" charset="0"/>
              </a:rPr>
              <a:t>.h</a:t>
            </a:r>
            <a:r>
              <a:rPr lang="en-US" dirty="0" smtClean="0">
                <a:cs typeface="Courier New" pitchFamily="49" charset="0"/>
              </a:rPr>
              <a:t> </a:t>
            </a:r>
            <a:r>
              <a:rPr lang="en-US" dirty="0">
                <a:cs typeface="Courier New" pitchFamily="49" charset="0"/>
              </a:rPr>
              <a:t>file</a:t>
            </a:r>
            <a:r>
              <a:rPr lang="en-US" dirty="0" smtClean="0">
                <a:cs typeface="Courier New" pitchFamily="49" charset="0"/>
              </a:rPr>
              <a:t>)</a:t>
            </a:r>
          </a:p>
          <a:p>
            <a:pPr marL="365760" lvl="1" indent="0">
              <a:buNone/>
            </a:pPr>
            <a:r>
              <a:rPr lang="en-US" sz="2600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#define PI 3.141593</a:t>
            </a:r>
            <a:endParaRPr lang="en-US" sz="2600" b="1" dirty="0">
              <a:solidFill>
                <a:srgbClr val="002060"/>
              </a:solidFill>
              <a:latin typeface="Courier New" pitchFamily="49" charset="0"/>
              <a:cs typeface="Courier New" pitchFamily="49" charset="0"/>
            </a:endParaRPr>
          </a:p>
          <a:p>
            <a:pPr lvl="1"/>
            <a:r>
              <a:rPr lang="en-US" dirty="0" smtClean="0">
                <a:cs typeface="Courier New" pitchFamily="49" charset="0"/>
              </a:rPr>
              <a:t>Define the constant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PI</a:t>
            </a: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17624A5-A6E7-4CBA-BC44-2627B1959789}" type="slidenum">
              <a:rPr lang="en-US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255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95300" y="274638"/>
            <a:ext cx="8089900" cy="792162"/>
          </a:xfrm>
        </p:spPr>
        <p:txBody>
          <a:bodyPr>
            <a:normAutofit/>
          </a:bodyPr>
          <a:lstStyle/>
          <a:p>
            <a:r>
              <a:rPr lang="en-US" sz="4000" dirty="0">
                <a:cs typeface="Times New Roman" pitchFamily="18" charset="0"/>
              </a:rPr>
              <a:t>#</a:t>
            </a:r>
            <a:r>
              <a:rPr lang="en-US" sz="4000" dirty="0" smtClean="0">
                <a:cs typeface="Times New Roman" pitchFamily="18" charset="0"/>
              </a:rPr>
              <a:t>include Directive</a:t>
            </a:r>
            <a:endParaRPr lang="en-US" sz="4000" dirty="0">
              <a:cs typeface="Times New Roman" pitchFamily="18" charset="0"/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95300" y="1143000"/>
            <a:ext cx="8502650" cy="5486400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  <a:spcBef>
                <a:spcPts val="1000"/>
              </a:spcBef>
            </a:pPr>
            <a:r>
              <a:rPr lang="en-US" sz="2800" b="1" dirty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#</a:t>
            </a:r>
            <a:r>
              <a:rPr lang="en-US" sz="2800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include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smtClean="0"/>
              <a:t>directive is </a:t>
            </a:r>
            <a:r>
              <a:rPr lang="en-US" sz="2800" dirty="0"/>
              <a:t>used to include other source files into your source file.</a:t>
            </a:r>
          </a:p>
          <a:p>
            <a:pPr>
              <a:lnSpc>
                <a:spcPct val="110000"/>
              </a:lnSpc>
              <a:spcBef>
                <a:spcPts val="1000"/>
              </a:spcBef>
            </a:pPr>
            <a:r>
              <a:rPr lang="en-US" sz="2800" dirty="0"/>
              <a:t>The </a:t>
            </a:r>
            <a:r>
              <a:rPr lang="en-US" sz="2800" b="1" dirty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#include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/>
              <a:t>directive gives a program access to a </a:t>
            </a:r>
            <a:r>
              <a:rPr lang="en-US" sz="2800" dirty="0" smtClean="0"/>
              <a:t>standard library</a:t>
            </a:r>
            <a:r>
              <a:rPr lang="en-US" sz="2800" dirty="0"/>
              <a:t>. </a:t>
            </a:r>
          </a:p>
          <a:p>
            <a:pPr>
              <a:lnSpc>
                <a:spcPct val="110000"/>
              </a:lnSpc>
              <a:spcBef>
                <a:spcPts val="1000"/>
              </a:spcBef>
            </a:pPr>
            <a:r>
              <a:rPr lang="en-US" sz="2800" b="1" dirty="0" smtClean="0"/>
              <a:t>Standard Libraries</a:t>
            </a:r>
            <a:r>
              <a:rPr lang="en-US" sz="2800" dirty="0" smtClean="0"/>
              <a:t> contains </a:t>
            </a:r>
            <a:r>
              <a:rPr lang="en-US" sz="2800" dirty="0"/>
              <a:t>useful functions and symbols that are predefined by the C </a:t>
            </a:r>
            <a:r>
              <a:rPr lang="en-US" sz="2800" dirty="0" smtClean="0"/>
              <a:t>language.</a:t>
            </a:r>
            <a:endParaRPr lang="en-US" sz="2800" dirty="0"/>
          </a:p>
          <a:p>
            <a:pPr lvl="1">
              <a:lnSpc>
                <a:spcPct val="110000"/>
              </a:lnSpc>
              <a:spcBef>
                <a:spcPts val="1000"/>
              </a:spcBef>
            </a:pPr>
            <a:r>
              <a:rPr lang="en-US" sz="2400" dirty="0" smtClean="0"/>
              <a:t>You </a:t>
            </a:r>
            <a:r>
              <a:rPr lang="en-US" sz="2400" dirty="0"/>
              <a:t>must include </a:t>
            </a: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&lt;</a:t>
            </a:r>
            <a:r>
              <a:rPr lang="en-US" sz="2400" b="1" dirty="0" err="1" smtClean="0">
                <a:latin typeface="Courier New" pitchFamily="49" charset="0"/>
                <a:cs typeface="Courier New" pitchFamily="49" charset="0"/>
              </a:rPr>
              <a:t>stdio.h</a:t>
            </a: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&gt;</a:t>
            </a:r>
            <a:r>
              <a:rPr lang="en-US" sz="2400" b="1" dirty="0" smtClean="0"/>
              <a:t> </a:t>
            </a:r>
            <a:r>
              <a:rPr lang="en-US" sz="2400" dirty="0"/>
              <a:t>if you want to use the </a:t>
            </a:r>
            <a:r>
              <a:rPr lang="en-US" sz="2400" b="1" dirty="0" err="1">
                <a:latin typeface="Courier New" pitchFamily="49" charset="0"/>
                <a:cs typeface="Courier New" pitchFamily="49" charset="0"/>
              </a:rPr>
              <a:t>printf</a:t>
            </a:r>
            <a:r>
              <a:rPr lang="en-US" sz="2400" dirty="0"/>
              <a:t> and </a:t>
            </a:r>
            <a:r>
              <a:rPr lang="en-US" sz="2400" b="1" dirty="0" err="1">
                <a:latin typeface="Courier New" pitchFamily="49" charset="0"/>
                <a:cs typeface="Courier New" pitchFamily="49" charset="0"/>
              </a:rPr>
              <a:t>scanf</a:t>
            </a:r>
            <a:r>
              <a:rPr lang="en-US" sz="2400" dirty="0"/>
              <a:t> library functions. </a:t>
            </a:r>
          </a:p>
          <a:p>
            <a:pPr lvl="1">
              <a:lnSpc>
                <a:spcPct val="110000"/>
              </a:lnSpc>
              <a:spcBef>
                <a:spcPts val="1000"/>
              </a:spcBef>
            </a:pPr>
            <a:r>
              <a:rPr lang="en-US" sz="2400" b="1" dirty="0" err="1" smtClean="0">
                <a:latin typeface="Courier New" pitchFamily="49" charset="0"/>
                <a:cs typeface="Courier New" pitchFamily="49" charset="0"/>
              </a:rPr>
              <a:t>stdio.h</a:t>
            </a:r>
            <a:r>
              <a:rPr lang="en-US" sz="2400" dirty="0" smtClean="0"/>
              <a:t> is called a header file (</a:t>
            </a: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.h</a:t>
            </a:r>
            <a:r>
              <a:rPr lang="en-US" sz="2400" dirty="0" smtClean="0"/>
              <a:t> file). It contains information about standard input and output functions that are inserted into </a:t>
            </a:r>
            <a:r>
              <a:rPr lang="en-US" sz="2400" dirty="0"/>
              <a:t>your program before compilation.</a:t>
            </a: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F86C776-71D6-4425-B97F-CA6215CD018B}" type="slidenum">
              <a:rPr lang="en-US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815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#</a:t>
            </a:r>
            <a:r>
              <a:rPr lang="en-US" sz="4400" dirty="0" smtClean="0"/>
              <a:t>define Directive</a:t>
            </a:r>
            <a:endParaRPr lang="en-US" sz="4400" dirty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95300" y="1600200"/>
            <a:ext cx="8750300" cy="4953000"/>
          </a:xfrm>
        </p:spPr>
        <p:txBody>
          <a:bodyPr>
            <a:noAutofit/>
          </a:bodyPr>
          <a:lstStyle/>
          <a:p>
            <a:pPr marL="358775" indent="-358775">
              <a:lnSpc>
                <a:spcPct val="130000"/>
              </a:lnSpc>
              <a:spcBef>
                <a:spcPts val="500"/>
              </a:spcBef>
            </a:pPr>
            <a:r>
              <a:rPr lang="en-US" sz="2800" dirty="0"/>
              <a:t>The </a:t>
            </a:r>
            <a:r>
              <a:rPr lang="en-US" sz="2800" b="1" dirty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#define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/>
              <a:t>directive instructs the preprocessor to replace each occurrence of a text by a particular constant value before compilation.</a:t>
            </a:r>
          </a:p>
          <a:p>
            <a:pPr marL="358775" indent="-358775">
              <a:lnSpc>
                <a:spcPct val="130000"/>
              </a:lnSpc>
              <a:spcBef>
                <a:spcPts val="500"/>
              </a:spcBef>
            </a:pPr>
            <a:r>
              <a:rPr lang="en-US" sz="2800" b="1" dirty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#define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/>
              <a:t>replaces all occurrences of the text you specify with </a:t>
            </a:r>
            <a:r>
              <a:rPr lang="en-US" sz="2800" dirty="0" smtClean="0"/>
              <a:t>the </a:t>
            </a:r>
            <a:r>
              <a:rPr lang="en-US" sz="2800" b="1" dirty="0" smtClean="0"/>
              <a:t>constant value </a:t>
            </a:r>
            <a:r>
              <a:rPr lang="en-US" sz="2800" dirty="0"/>
              <a:t>you specify</a:t>
            </a:r>
          </a:p>
          <a:p>
            <a:pPr lvl="2" indent="-555625">
              <a:lnSpc>
                <a:spcPct val="130000"/>
              </a:lnSpc>
              <a:spcBef>
                <a:spcPts val="500"/>
              </a:spcBef>
              <a:buFontTx/>
              <a:buNone/>
            </a:pPr>
            <a:r>
              <a:rPr lang="en-US" sz="2800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#define NAME value</a:t>
            </a:r>
          </a:p>
          <a:p>
            <a:pPr lvl="2" indent="-555625">
              <a:lnSpc>
                <a:spcPct val="130000"/>
              </a:lnSpc>
              <a:spcBef>
                <a:spcPts val="500"/>
              </a:spcBef>
              <a:buFontTx/>
              <a:buNone/>
            </a:pPr>
            <a:r>
              <a:rPr lang="en-US" sz="2800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#</a:t>
            </a:r>
            <a:r>
              <a:rPr lang="en-US" sz="2800" b="1" dirty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define </a:t>
            </a:r>
            <a:r>
              <a:rPr lang="en-US" sz="2800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KMS_PER_MILE 1.609</a:t>
            </a:r>
            <a:endParaRPr lang="en-US" sz="2800" b="1" dirty="0">
              <a:solidFill>
                <a:srgbClr val="002060"/>
              </a:solidFill>
              <a:latin typeface="Courier New" pitchFamily="49" charset="0"/>
              <a:cs typeface="Courier New" pitchFamily="49" charset="0"/>
            </a:endParaRPr>
          </a:p>
          <a:p>
            <a:pPr lvl="2" indent="-555625">
              <a:lnSpc>
                <a:spcPct val="130000"/>
              </a:lnSpc>
              <a:spcBef>
                <a:spcPts val="500"/>
              </a:spcBef>
              <a:buFontTx/>
              <a:buNone/>
            </a:pPr>
            <a:r>
              <a:rPr lang="en-US" sz="2800" b="1" dirty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#define PI </a:t>
            </a:r>
            <a:r>
              <a:rPr lang="en-US" sz="2800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3.141593</a:t>
            </a:r>
            <a:endParaRPr lang="en-US" sz="2800" b="1" dirty="0">
              <a:solidFill>
                <a:srgbClr val="00206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7F3AAB5-044F-4CDF-930E-8AF479E8E30F}" type="slidenum">
              <a:rPr lang="en-US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863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Presentation1">
  <a:themeElements>
    <a:clrScheme name="Presentation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esentation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esentation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Presentation1</Template>
  <TotalTime>14546</TotalTime>
  <Words>3390</Words>
  <Application>Microsoft Office PowerPoint</Application>
  <PresentationFormat>A4 Paper (210x297 mm)</PresentationFormat>
  <Paragraphs>671</Paragraphs>
  <Slides>53</Slides>
  <Notes>35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53</vt:i4>
      </vt:variant>
    </vt:vector>
  </HeadingPairs>
  <TitlesOfParts>
    <vt:vector size="56" baseType="lpstr">
      <vt:lpstr>Presentation1</vt:lpstr>
      <vt:lpstr>1_Default Design</vt:lpstr>
      <vt:lpstr>Oriel</vt:lpstr>
      <vt:lpstr>ICS103: Programming in C 2: Overview of C</vt:lpstr>
      <vt:lpstr>Outline</vt:lpstr>
      <vt:lpstr>History of C</vt:lpstr>
      <vt:lpstr>Why Learn C?</vt:lpstr>
      <vt:lpstr>C Language Elements in  Miles-to-Kilometers Conversion Program</vt:lpstr>
      <vt:lpstr>Program in Memory: Before (a) and After Execution of a Program (b) </vt:lpstr>
      <vt:lpstr>Preprocessor Directives</vt:lpstr>
      <vt:lpstr>#include Directive</vt:lpstr>
      <vt:lpstr>#define Directive</vt:lpstr>
      <vt:lpstr>The  main  Function</vt:lpstr>
      <vt:lpstr>Reserved words</vt:lpstr>
      <vt:lpstr>Standard Identifiers</vt:lpstr>
      <vt:lpstr>User-Defined Identifiers</vt:lpstr>
      <vt:lpstr>Guidelines for Naming Identifiers</vt:lpstr>
      <vt:lpstr>Next . . .</vt:lpstr>
      <vt:lpstr>Data Types</vt:lpstr>
      <vt:lpstr>Integer and Floating-Point Data Types</vt:lpstr>
      <vt:lpstr>Characters and ASCII Code</vt:lpstr>
      <vt:lpstr>Variable Declarations</vt:lpstr>
      <vt:lpstr>Executable Statements</vt:lpstr>
      <vt:lpstr>Assignment Statement</vt:lpstr>
      <vt:lpstr>Effect OF kms = KMS_PER_MILE * miles</vt:lpstr>
      <vt:lpstr>Effect OF: sum = sum + item</vt:lpstr>
      <vt:lpstr>Input/Output Operations and Functions</vt:lpstr>
      <vt:lpstr>The printf Function</vt:lpstr>
      <vt:lpstr>Placeholders</vt:lpstr>
      <vt:lpstr>Displaying Prompts</vt:lpstr>
      <vt:lpstr>The scanf Function</vt:lpstr>
      <vt:lpstr>Reading Three Letters</vt:lpstr>
      <vt:lpstr>Return Statement</vt:lpstr>
      <vt:lpstr>Next . . .</vt:lpstr>
      <vt:lpstr>General Form of a C program</vt:lpstr>
      <vt:lpstr>Comments</vt:lpstr>
      <vt:lpstr>Programming Style</vt:lpstr>
      <vt:lpstr>White Spaces</vt:lpstr>
      <vt:lpstr>White Space Example</vt:lpstr>
      <vt:lpstr>Bad Programming practices</vt:lpstr>
      <vt:lpstr>Arithmetic Expressions</vt:lpstr>
      <vt:lpstr>Arithmetic Operators</vt:lpstr>
      <vt:lpstr>Operators / and %</vt:lpstr>
      <vt:lpstr>Data Type of an Expression</vt:lpstr>
      <vt:lpstr>Mixed-Type Assignment Statement</vt:lpstr>
      <vt:lpstr>Type Conversion Through Casts</vt:lpstr>
      <vt:lpstr>Example of The Use of Type Casts</vt:lpstr>
      <vt:lpstr>Expressions with Multiple Operators</vt:lpstr>
      <vt:lpstr>Rules for Evaluating Expressions</vt:lpstr>
      <vt:lpstr>Step-by-Step Expression Evaluation</vt:lpstr>
      <vt:lpstr>Evaluate:    z - (a + b/2) + w*-y</vt:lpstr>
      <vt:lpstr>Supermarket Coin Processor</vt:lpstr>
      <vt:lpstr>Supermarket Coin Processor (cont'd)</vt:lpstr>
      <vt:lpstr>Formatting Integers in Program Output</vt:lpstr>
      <vt:lpstr>Formatting Type Double Values</vt:lpstr>
      <vt:lpstr>Common Programming Errors</vt:lpstr>
    </vt:vector>
  </TitlesOfParts>
  <Company>MSU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2: Overview of C</dc:title>
  <dc:creator>Muhamed Mudawar</dc:creator>
  <cp:lastModifiedBy>mudawar</cp:lastModifiedBy>
  <cp:revision>232</cp:revision>
  <cp:lastPrinted>2017-09-27T06:31:49Z</cp:lastPrinted>
  <dcterms:created xsi:type="dcterms:W3CDTF">2007-01-06T23:33:53Z</dcterms:created>
  <dcterms:modified xsi:type="dcterms:W3CDTF">2017-09-27T06:32:17Z</dcterms:modified>
</cp:coreProperties>
</file>