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83" r:id="rId3"/>
  </p:sldMasterIdLst>
  <p:notesMasterIdLst>
    <p:notesMasterId r:id="rId24"/>
  </p:notesMasterIdLst>
  <p:handoutMasterIdLst>
    <p:handoutMasterId r:id="rId25"/>
  </p:handoutMasterIdLst>
  <p:sldIdLst>
    <p:sldId id="256" r:id="rId4"/>
    <p:sldId id="688" r:id="rId5"/>
    <p:sldId id="657" r:id="rId6"/>
    <p:sldId id="287" r:id="rId7"/>
    <p:sldId id="714" r:id="rId8"/>
    <p:sldId id="715" r:id="rId9"/>
    <p:sldId id="716" r:id="rId10"/>
    <p:sldId id="299" r:id="rId11"/>
    <p:sldId id="690" r:id="rId12"/>
    <p:sldId id="700" r:id="rId13"/>
    <p:sldId id="701" r:id="rId14"/>
    <p:sldId id="663" r:id="rId15"/>
    <p:sldId id="669" r:id="rId16"/>
    <p:sldId id="672" r:id="rId17"/>
    <p:sldId id="713" r:id="rId18"/>
    <p:sldId id="702" r:id="rId19"/>
    <p:sldId id="703" r:id="rId20"/>
    <p:sldId id="710" r:id="rId21"/>
    <p:sldId id="660" r:id="rId22"/>
    <p:sldId id="446" r:id="rId23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9" autoAdjust="0"/>
    <p:restoredTop sz="96973" autoAdjust="0"/>
  </p:normalViewPr>
  <p:slideViewPr>
    <p:cSldViewPr>
      <p:cViewPr varScale="1">
        <p:scale>
          <a:sx n="118" d="100"/>
          <a:sy n="118" d="100"/>
        </p:scale>
        <p:origin x="10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3" d="100"/>
        <a:sy n="173" d="100"/>
      </p:scale>
      <p:origin x="0" y="-4456"/>
    </p:cViewPr>
  </p:sorterViewPr>
  <p:notesViewPr>
    <p:cSldViewPr>
      <p:cViewPr varScale="1">
        <p:scale>
          <a:sx n="119" d="100"/>
          <a:sy n="119" d="100"/>
        </p:scale>
        <p:origin x="5144" y="200"/>
      </p:cViewPr>
      <p:guideLst>
        <p:guide orient="horz" pos="2872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658B7BD-C65A-A740-BCD1-F38BCBA62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C9A4223-E865-8340-A303-5277A04626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t" anchorCtr="0" compatLnSpc="1">
            <a:prstTxWarp prst="textNoShape">
              <a:avLst/>
            </a:prstTxWarp>
          </a:bodyPr>
          <a:lstStyle>
            <a:lvl1pPr algn="r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F63A21B1-D4D6-264E-B0EE-B4E64140DC8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l" defTabSz="911225" rtl="0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115CF3CA-DF72-934C-A620-4E2C30BE8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9" tIns="45565" rIns="91129" bIns="45565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C57AEB6-E70D-944A-A712-7057ABD085AD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6EE12A5-A980-F74E-9E09-89527EC31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39825"/>
            <a:ext cx="4103687" cy="3076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65D7C80-C5BE-AF4E-B90F-16BF2FB20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C3575-5B07-C846-9CC0-C5A8D4B7D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606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D346E-DCF7-A246-A524-101D60E24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8738" y="8659813"/>
            <a:ext cx="2960687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7B0209-2048-9B43-A681-58F1D86E7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AF0C818-9940-B94C-95CF-8409A50A7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8738" y="0"/>
            <a:ext cx="29606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61530D-979E-0345-917D-825F45873F67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AD26DA68-7232-D041-87FC-BB23C8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625" y="4387850"/>
            <a:ext cx="5465763" cy="3589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728913"/>
            <a:ext cx="6096000" cy="776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8B8FB-C57D-E644-85B9-FB8079460C1B}"/>
              </a:ext>
            </a:extLst>
          </p:cNvPr>
          <p:cNvSpPr/>
          <p:nvPr userDrawn="1"/>
        </p:nvSpPr>
        <p:spPr bwMode="auto">
          <a:xfrm>
            <a:off x="3581400" y="6019800"/>
            <a:ext cx="28956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2F490FE-03A6-D548-873B-359A5C946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D479C-BA14-6743-B5E9-E73E392A72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7BC0BE-A207-5F4F-B1A6-86D78606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5285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71600"/>
            <a:ext cx="3754438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12358E-BBC9-9949-BF8E-564463112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942A1-FF73-6640-91F0-96D03DC092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F4F9-6C1F-164C-94DF-BD826C8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FEF77E-4B7B-2146-B7FA-B7A9940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F957BD8-4F6C-4E49-856B-A9A109506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9D763F-2135-5C43-8D91-2BDB34AB41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D7A6F-6D2E-A542-9CFA-248A047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ED4D7-E59F-8B40-8490-05BD3783F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9535-394D-3747-90F2-300B69342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0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568A5-A373-C241-8508-B121771304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B475C-6B7A-4A43-A2DE-623D2E62E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922315-8863-A84D-AAFB-DCB82D00FC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97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COE526: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COE526: Lecture 9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47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1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4F1892-8741-0C40-9F61-E8876223C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14313"/>
            <a:ext cx="73072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A2F6D4-9D43-C243-85E5-8B2CC90C4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599"/>
            <a:ext cx="7659688" cy="47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2E2470-7BBC-4971-A3C8-04B3A69E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1922315-8863-A84D-AAFB-DCB82D00FC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C56BD-7A2A-1E4E-9FA1-71B4D5A980CA}"/>
              </a:ext>
            </a:extLst>
          </p:cNvPr>
          <p:cNvSpPr/>
          <p:nvPr userDrawn="1"/>
        </p:nvSpPr>
        <p:spPr bwMode="auto">
          <a:xfrm>
            <a:off x="6705600" y="6355715"/>
            <a:ext cx="2438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85F79-B566-F640-920C-A9877DBB3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6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6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7EC9125-0725-3B44-AB2B-E5C13B8663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COE </a:t>
            </a:r>
            <a:r>
              <a:rPr lang="en-US" altLang="en-US" smtClean="0"/>
              <a:t>526 </a:t>
            </a:r>
            <a:r>
              <a:rPr lang="en-US" altLang="en-US" dirty="0"/>
              <a:t>Data Privacy </a:t>
            </a:r>
          </a:p>
        </p:txBody>
      </p:sp>
      <p:sp>
        <p:nvSpPr>
          <p:cNvPr id="53250" name="Subtitle 2">
            <a:extLst>
              <a:ext uri="{FF2B5EF4-FFF2-40B4-BE49-F238E27FC236}">
                <a16:creationId xmlns:a16="http://schemas.microsoft.com/office/drawing/2014/main" id="{33674855-BEA2-EF41-9B8D-848ED69F4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Lecture </a:t>
            </a:r>
            <a:r>
              <a:rPr lang="en-US" altLang="en-US" dirty="0" smtClean="0"/>
              <a:t>9: </a:t>
            </a:r>
            <a:r>
              <a:rPr lang="en-US" altLang="en-US" dirty="0"/>
              <a:t>Differential </a:t>
            </a:r>
            <a:r>
              <a:rPr lang="en-US" altLang="en-US" dirty="0" smtClean="0"/>
              <a:t>Privacy III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71599"/>
            <a:ext cx="8077200" cy="4764024"/>
          </a:xfrm>
        </p:spPr>
        <p:txBody>
          <a:bodyPr/>
          <a:lstStyle/>
          <a:p>
            <a:r>
              <a:rPr lang="en-US" dirty="0" smtClean="0"/>
              <a:t>Suppose that we have m candidates, we want to know which one received the most votes </a:t>
            </a:r>
          </a:p>
          <a:p>
            <a:r>
              <a:rPr lang="en-US" dirty="0" smtClean="0"/>
              <a:t>Obviously, the answer is not a number; how can </a:t>
            </a:r>
            <a:br>
              <a:rPr lang="en-US" dirty="0" smtClean="0"/>
            </a:br>
            <a:r>
              <a:rPr lang="en-US" dirty="0" smtClean="0"/>
              <a:t>we release it under differential privacy?</a:t>
            </a:r>
          </a:p>
          <a:p>
            <a:r>
              <a:rPr lang="en-US" dirty="0" smtClean="0"/>
              <a:t>Requirement:</a:t>
            </a:r>
          </a:p>
          <a:p>
            <a:pPr lvl="1"/>
            <a:r>
              <a:rPr lang="en-US" dirty="0" smtClean="0"/>
              <a:t>We want to select the element that maximizes some </a:t>
            </a:r>
            <a:br>
              <a:rPr lang="en-US" dirty="0" smtClean="0"/>
            </a:br>
            <a:r>
              <a:rPr lang="en-US" dirty="0" smtClean="0"/>
              <a:t>values </a:t>
            </a:r>
          </a:p>
          <a:p>
            <a:pPr lvl="1"/>
            <a:r>
              <a:rPr lang="en-US" dirty="0" smtClean="0"/>
              <a:t>The noise added for privacy should not destroy utility </a:t>
            </a:r>
          </a:p>
          <a:p>
            <a:r>
              <a:rPr lang="en-US" dirty="0" smtClean="0"/>
              <a:t>Intuition:</a:t>
            </a:r>
          </a:p>
          <a:p>
            <a:pPr lvl="1"/>
            <a:r>
              <a:rPr lang="en-US" dirty="0" smtClean="0"/>
              <a:t>We could compute the histogram, add Laplace</a:t>
            </a:r>
            <a:br>
              <a:rPr lang="en-US" dirty="0" smtClean="0"/>
            </a:br>
            <a:r>
              <a:rPr lang="en-US" dirty="0" smtClean="0"/>
              <a:t> noise to each score, and select the maximal </a:t>
            </a:r>
            <a:br>
              <a:rPr lang="en-US" dirty="0" smtClean="0"/>
            </a:br>
            <a:r>
              <a:rPr lang="en-US" dirty="0" smtClean="0"/>
              <a:t>noised score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Response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pic>
        <p:nvPicPr>
          <p:cNvPr id="7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05000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85369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65738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80017" y="1985446"/>
            <a:ext cx="84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80468" y="2665815"/>
            <a:ext cx="84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80017" y="3343473"/>
            <a:ext cx="84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Charlie</a:t>
            </a:r>
            <a:endParaRPr lang="en-US" sz="1400" dirty="0"/>
          </a:p>
        </p:txBody>
      </p:sp>
      <p:pic>
        <p:nvPicPr>
          <p:cNvPr id="14" name="Picture 2" descr="User Icon | IconExperience - Professional Icons » O-Collect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19536"/>
            <a:ext cx="53022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480017" y="3997271"/>
            <a:ext cx="84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Dave</a:t>
            </a:r>
            <a:endParaRPr lang="en-US" sz="1400" dirty="0"/>
          </a:p>
        </p:txBody>
      </p:sp>
      <p:pic>
        <p:nvPicPr>
          <p:cNvPr id="16" name="object 2"/>
          <p:cNvPicPr/>
          <p:nvPr/>
        </p:nvPicPr>
        <p:blipFill rotWithShape="1">
          <a:blip r:embed="rId3" cstate="print"/>
          <a:srcRect t="52581" r="55791"/>
          <a:stretch/>
        </p:blipFill>
        <p:spPr>
          <a:xfrm>
            <a:off x="6934200" y="4804911"/>
            <a:ext cx="1981200" cy="14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Noisy 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l="-741" t="42649" r="10950" b="-935"/>
          <a:stretch/>
        </p:blipFill>
        <p:spPr>
          <a:xfrm>
            <a:off x="1333500" y="1524000"/>
            <a:ext cx="6781799" cy="251460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 rotWithShape="1">
          <a:blip r:embed="rId3" cstate="print"/>
          <a:srcRect l="-78" t="18625" r="-78" b="68625"/>
          <a:stretch/>
        </p:blipFill>
        <p:spPr>
          <a:xfrm>
            <a:off x="304800" y="4648200"/>
            <a:ext cx="8686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Differentially Privacy K-Means </a:t>
            </a:r>
          </a:p>
          <a:p>
            <a:r>
              <a:rPr lang="en-US" dirty="0" smtClean="0"/>
              <a:t>Differentially Private Recommendation System for Netflix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910E8-2E04-E644-8966-B4DE742C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and Use cases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pc="-10" dirty="0">
                    <a:latin typeface="Calibri"/>
                    <a:cs typeface="Calibri"/>
                  </a:rPr>
                  <a:t>Partition </a:t>
                </a:r>
                <a:r>
                  <a:rPr lang="en-US" dirty="0">
                    <a:latin typeface="Calibri"/>
                    <a:cs typeface="Calibri"/>
                  </a:rPr>
                  <a:t>a </a:t>
                </a:r>
                <a:r>
                  <a:rPr lang="en-US" spc="-5" dirty="0">
                    <a:latin typeface="Calibri"/>
                    <a:cs typeface="Calibri"/>
                  </a:rPr>
                  <a:t>set of </a:t>
                </a:r>
                <a:r>
                  <a:rPr lang="en-US" spc="-10" dirty="0">
                    <a:latin typeface="Calibri"/>
                    <a:cs typeface="Calibri"/>
                  </a:rPr>
                  <a:t>points </a:t>
                </a:r>
                <a14:m>
                  <m:oMath xmlns:m="http://schemas.openxmlformats.org/officeDocument/2006/math">
                    <m:r>
                      <a:rPr lang="en-US" i="1" spc="-10" dirty="0" smtClean="0"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i="1" spc="-15" baseline="-20833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i="1" spc="-10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i="1" spc="-7" baseline="-20833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Calibri"/>
                      </a:rPr>
                      <m:t>𝑥</m:t>
                    </m:r>
                    <m:r>
                      <a:rPr lang="en-US" i="1" baseline="-20833" dirty="0" err="1"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  <m:r>
                      <a:rPr lang="en-US" i="1" baseline="-20833" dirty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pc="-15" dirty="0">
                    <a:latin typeface="Calibri"/>
                    <a:cs typeface="Calibri"/>
                  </a:rPr>
                  <a:t>into </a:t>
                </a:r>
                <a:r>
                  <a:rPr lang="en-US" dirty="0">
                    <a:latin typeface="Calibri"/>
                    <a:cs typeface="Calibri"/>
                  </a:rPr>
                  <a:t>k </a:t>
                </a:r>
                <a:r>
                  <a:rPr lang="en-US" spc="-10" dirty="0">
                    <a:latin typeface="Calibri"/>
                    <a:cs typeface="Calibri"/>
                  </a:rPr>
                  <a:t>clusters </a:t>
                </a:r>
                <a14:m>
                  <m:oMath xmlns:m="http://schemas.openxmlformats.org/officeDocument/2006/math">
                    <m:r>
                      <a:rPr lang="en-US" i="1" spc="-5" dirty="0" smtClean="0">
                        <a:latin typeface="Cambria Math" panose="02040503050406030204" pitchFamily="18" charset="0"/>
                        <a:cs typeface="Calibri"/>
                      </a:rPr>
                      <m:t>𝑆</m:t>
                    </m:r>
                    <m:r>
                      <a:rPr lang="en-US" i="1" spc="-7" baseline="-20833" dirty="0"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𝑆</m:t>
                    </m:r>
                    <m:r>
                      <a:rPr lang="en-US" i="1" spc="-7" baseline="-20833" dirty="0">
                        <a:latin typeface="Cambria Math" panose="02040503050406030204" pitchFamily="18" charset="0"/>
                        <a:cs typeface="Calibri"/>
                      </a:rPr>
                      <m:t>2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Calibri"/>
                      </a:rPr>
                      <m:t>, …, </m:t>
                    </m:r>
                    <m:r>
                      <a:rPr lang="en-US" i="1" spc="-5" dirty="0" err="1">
                        <a:latin typeface="Cambria Math" panose="02040503050406030204" pitchFamily="18" charset="0"/>
                        <a:cs typeface="Calibri"/>
                      </a:rPr>
                      <m:t>𝑆</m:t>
                    </m:r>
                    <m:r>
                      <a:rPr lang="en-US" i="1" spc="-7" baseline="-20833" dirty="0" err="1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spc="-7" baseline="-20833" dirty="0">
                    <a:latin typeface="Calibri"/>
                    <a:cs typeface="Calibri"/>
                  </a:rPr>
                  <a:t> </a:t>
                </a:r>
                <a:r>
                  <a:rPr lang="en-US" sz="1600" spc="-5" dirty="0">
                    <a:latin typeface="Calibri"/>
                    <a:cs typeface="Calibri"/>
                  </a:rPr>
                  <a:t> </a:t>
                </a:r>
                <a:r>
                  <a:rPr lang="en-US" spc="-5" dirty="0">
                    <a:latin typeface="Calibri"/>
                    <a:cs typeface="Calibri"/>
                  </a:rPr>
                  <a:t>such that </a:t>
                </a:r>
                <a:r>
                  <a:rPr lang="en-US" dirty="0">
                    <a:latin typeface="Calibri"/>
                    <a:cs typeface="Calibri"/>
                  </a:rPr>
                  <a:t>the </a:t>
                </a:r>
                <a:r>
                  <a:rPr lang="en-US" spc="-5" dirty="0">
                    <a:latin typeface="Calibri"/>
                    <a:cs typeface="Calibri"/>
                  </a:rPr>
                  <a:t>SSE </a:t>
                </a:r>
                <a:r>
                  <a:rPr lang="en-US" dirty="0">
                    <a:latin typeface="Calibri"/>
                    <a:cs typeface="Calibri"/>
                  </a:rPr>
                  <a:t>is</a:t>
                </a:r>
                <a:r>
                  <a:rPr lang="en-US" spc="-30" dirty="0">
                    <a:latin typeface="Calibri"/>
                    <a:cs typeface="Calibri"/>
                  </a:rPr>
                  <a:t> </a:t>
                </a:r>
                <a:r>
                  <a:rPr lang="en-US" spc="-5" dirty="0">
                    <a:latin typeface="Calibri"/>
                    <a:cs typeface="Calibri"/>
                  </a:rPr>
                  <a:t>minimized</a:t>
                </a:r>
                <a:r>
                  <a:rPr lang="en-US" spc="-5" dirty="0" smtClean="0">
                    <a:latin typeface="Calibri"/>
                    <a:cs typeface="Calibri"/>
                  </a:rPr>
                  <a:t>:</a:t>
                </a:r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Problem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613211" y="2362200"/>
                <a:ext cx="1957266" cy="848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211" y="2362200"/>
                <a:ext cx="1957266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990412" y="2601817"/>
                <a:ext cx="2558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: Mean </a:t>
                </a:r>
                <a:r>
                  <a:rPr lang="en-US" spc="-5" dirty="0">
                    <a:latin typeface="Calibri"/>
                    <a:cs typeface="Calibri"/>
                  </a:rPr>
                  <a:t>of </a:t>
                </a:r>
                <a:r>
                  <a:rPr lang="en-US" dirty="0">
                    <a:latin typeface="Calibri"/>
                    <a:cs typeface="Calibri"/>
                  </a:rPr>
                  <a:t>the </a:t>
                </a:r>
                <a:r>
                  <a:rPr lang="en-US" spc="-10" dirty="0">
                    <a:latin typeface="Calibri"/>
                    <a:cs typeface="Calibri"/>
                  </a:rPr>
                  <a:t>cluster</a:t>
                </a:r>
                <a:r>
                  <a:rPr lang="en-US" spc="-45" dirty="0">
                    <a:latin typeface="Calibri"/>
                    <a:cs typeface="Calibri"/>
                  </a:rPr>
                  <a:t> </a:t>
                </a:r>
                <a:r>
                  <a:rPr lang="en-US" spc="5" dirty="0">
                    <a:latin typeface="Calibri"/>
                    <a:cs typeface="Calibri"/>
                  </a:rPr>
                  <a:t>S</a:t>
                </a:r>
                <a:r>
                  <a:rPr lang="en-US" spc="7" baseline="-20833" dirty="0">
                    <a:latin typeface="Calibri"/>
                    <a:cs typeface="Calibri"/>
                  </a:rPr>
                  <a:t>i</a:t>
                </a:r>
                <a:endParaRPr lang="en-US" baseline="-20833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412" y="2601817"/>
                <a:ext cx="2558329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092" y="3230330"/>
            <a:ext cx="3224273" cy="32274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000" y="3302003"/>
            <a:ext cx="3230055" cy="32351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2693" y="3302003"/>
            <a:ext cx="3231985" cy="32351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693" y="3307545"/>
            <a:ext cx="3247508" cy="32464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6000" y="3302004"/>
            <a:ext cx="3348460" cy="334475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3429000" y="2286000"/>
            <a:ext cx="22860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" y="3581400"/>
            <a:ext cx="4572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Calibri"/>
                <a:cs typeface="Calibri"/>
              </a:rPr>
              <a:t>Initialize </a:t>
            </a:r>
            <a:r>
              <a:rPr lang="en-US" sz="2400" dirty="0">
                <a:latin typeface="Calibri"/>
                <a:cs typeface="Calibri"/>
              </a:rPr>
              <a:t>a </a:t>
            </a:r>
            <a:r>
              <a:rPr lang="en-US" sz="2400" spc="-5" dirty="0">
                <a:latin typeface="Calibri"/>
                <a:cs typeface="Calibri"/>
              </a:rPr>
              <a:t>set of </a:t>
            </a:r>
            <a:r>
              <a:rPr lang="en-US" sz="2400" dirty="0">
                <a:latin typeface="Calibri"/>
                <a:cs typeface="Calibri"/>
              </a:rPr>
              <a:t>k</a:t>
            </a:r>
            <a:r>
              <a:rPr lang="en-US" sz="2400" spc="-30" dirty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centers</a:t>
            </a:r>
            <a:endParaRPr lang="en-US"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10" dirty="0">
                <a:latin typeface="Calibri"/>
                <a:cs typeface="Calibri"/>
              </a:rPr>
              <a:t>Repeat until</a:t>
            </a:r>
            <a:r>
              <a:rPr lang="en-US" sz="2400" spc="-25" dirty="0">
                <a:latin typeface="Calibri"/>
                <a:cs typeface="Calibri"/>
              </a:rPr>
              <a:t> </a:t>
            </a:r>
            <a:r>
              <a:rPr lang="en-US" sz="2400" spc="-15" dirty="0" smtClean="0">
                <a:latin typeface="Calibri"/>
                <a:cs typeface="Calibri"/>
              </a:rPr>
              <a:t>convergence</a:t>
            </a:r>
            <a:endParaRPr lang="en-US" sz="3000" dirty="0">
              <a:latin typeface="Times New Roman"/>
              <a:cs typeface="Times New Roman"/>
            </a:endParaRPr>
          </a:p>
          <a:p>
            <a:pPr marL="927100" lvl="1" indent="-457834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en-US" sz="2400" spc="-5" dirty="0">
                <a:latin typeface="Calibri"/>
                <a:cs typeface="Calibri"/>
              </a:rPr>
              <a:t>Assign </a:t>
            </a:r>
            <a:r>
              <a:rPr lang="en-US" sz="2400" dirty="0">
                <a:latin typeface="Calibri"/>
                <a:cs typeface="Calibri"/>
              </a:rPr>
              <a:t>each </a:t>
            </a:r>
            <a:r>
              <a:rPr lang="en-US" sz="2400" spc="-10" dirty="0">
                <a:latin typeface="Calibri"/>
                <a:cs typeface="Calibri"/>
              </a:rPr>
              <a:t>point </a:t>
            </a:r>
            <a:r>
              <a:rPr lang="en-US" sz="2400" spc="-15" dirty="0">
                <a:latin typeface="Calibri"/>
                <a:cs typeface="Calibri"/>
              </a:rPr>
              <a:t>to </a:t>
            </a:r>
            <a:r>
              <a:rPr lang="en-US" sz="2400" dirty="0">
                <a:latin typeface="Calibri"/>
                <a:cs typeface="Calibri"/>
              </a:rPr>
              <a:t>its </a:t>
            </a:r>
            <a:r>
              <a:rPr lang="en-US" sz="2400" spc="-10" dirty="0">
                <a:latin typeface="Calibri"/>
                <a:cs typeface="Calibri"/>
              </a:rPr>
              <a:t>nearest</a:t>
            </a:r>
            <a:r>
              <a:rPr lang="en-US" sz="2400" spc="-5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center</a:t>
            </a:r>
            <a:endParaRPr lang="en-US" sz="24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en-US" sz="2400" spc="-10" dirty="0">
                <a:latin typeface="Calibri"/>
                <a:cs typeface="Calibri"/>
              </a:rPr>
              <a:t>Update </a:t>
            </a:r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spc="-5" dirty="0">
                <a:latin typeface="Calibri"/>
                <a:cs typeface="Calibri"/>
              </a:rPr>
              <a:t>set of </a:t>
            </a:r>
            <a:r>
              <a:rPr lang="en-US" sz="2400" spc="-15" dirty="0" smtClean="0">
                <a:latin typeface="Calibri"/>
                <a:cs typeface="Calibri"/>
              </a:rPr>
              <a:t>centers</a:t>
            </a:r>
            <a:endParaRPr lang="en-US" sz="3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Calibri"/>
                <a:cs typeface="Calibri"/>
              </a:rPr>
              <a:t>Output final set of </a:t>
            </a:r>
            <a:r>
              <a:rPr lang="en-US" sz="2400" dirty="0">
                <a:latin typeface="Calibri"/>
                <a:cs typeface="Calibri"/>
              </a:rPr>
              <a:t>k </a:t>
            </a:r>
            <a:r>
              <a:rPr lang="en-US" sz="2400" spc="-15" dirty="0">
                <a:solidFill>
                  <a:srgbClr val="001F5F"/>
                </a:solidFill>
                <a:latin typeface="Calibri"/>
                <a:cs typeface="Calibri"/>
              </a:rPr>
              <a:t>centers </a:t>
            </a:r>
            <a:r>
              <a:rPr lang="en-US" sz="2400" dirty="0">
                <a:solidFill>
                  <a:srgbClr val="001F5F"/>
                </a:solidFill>
                <a:latin typeface="Calibri"/>
                <a:cs typeface="Calibri"/>
              </a:rPr>
              <a:t>and the </a:t>
            </a:r>
            <a:r>
              <a:rPr lang="en-US" sz="2400" spc="-10" dirty="0">
                <a:solidFill>
                  <a:srgbClr val="001F5F"/>
                </a:solidFill>
                <a:latin typeface="Calibri"/>
                <a:cs typeface="Calibri"/>
              </a:rPr>
              <a:t>points </a:t>
            </a:r>
            <a:r>
              <a:rPr lang="en-US" sz="2400" dirty="0">
                <a:solidFill>
                  <a:srgbClr val="001F5F"/>
                </a:solidFill>
                <a:latin typeface="Calibri"/>
                <a:cs typeface="Calibri"/>
              </a:rPr>
              <a:t>in each</a:t>
            </a:r>
            <a:r>
              <a:rPr lang="en-US"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US" sz="2400" spc="-10" dirty="0">
                <a:solidFill>
                  <a:srgbClr val="001F5F"/>
                </a:solidFill>
                <a:latin typeface="Calibri"/>
                <a:cs typeface="Calibri"/>
              </a:rPr>
              <a:t>cluster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96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8600" y="2493514"/>
            <a:ext cx="6934200" cy="3642110"/>
          </a:xfrm>
        </p:spPr>
        <p:txBody>
          <a:bodyPr>
            <a:normAutofit/>
          </a:bodyPr>
          <a:lstStyle/>
          <a:p>
            <a:r>
              <a:rPr lang="en-US" dirty="0"/>
              <a:t>Initialize a set of k </a:t>
            </a:r>
            <a:r>
              <a:rPr lang="en-US" dirty="0" smtClean="0"/>
              <a:t>centers</a:t>
            </a:r>
            <a:endParaRPr lang="en-US" dirty="0"/>
          </a:p>
          <a:p>
            <a:r>
              <a:rPr lang="en-US" dirty="0"/>
              <a:t>Suppose we fix the number of iterations to </a:t>
            </a:r>
            <a:r>
              <a:rPr lang="en-US" dirty="0" smtClean="0"/>
              <a:t>T</a:t>
            </a:r>
            <a:endParaRPr lang="en-US" dirty="0"/>
          </a:p>
          <a:p>
            <a:r>
              <a:rPr lang="en-US" dirty="0"/>
              <a:t>In each iteration (given a set of centers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/>
              <a:t>Assign the points to the closest </a:t>
            </a:r>
            <a:r>
              <a:rPr lang="en-US" dirty="0" smtClean="0"/>
              <a:t>center</a:t>
            </a:r>
            <a:endParaRPr lang="en-US" dirty="0"/>
          </a:p>
          <a:p>
            <a:pPr lvl="1"/>
            <a:r>
              <a:rPr lang="en-US" dirty="0"/>
              <a:t>Compute the </a:t>
            </a:r>
            <a:r>
              <a:rPr lang="en-US" dirty="0">
                <a:solidFill>
                  <a:srgbClr val="FF0000"/>
                </a:solidFill>
              </a:rPr>
              <a:t>noisy</a:t>
            </a:r>
            <a:r>
              <a:rPr lang="en-US" dirty="0"/>
              <a:t> size of each </a:t>
            </a:r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Compute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noisy sum</a:t>
            </a:r>
            <a:r>
              <a:rPr lang="en-US" dirty="0"/>
              <a:t> (centroid) </a:t>
            </a:r>
            <a:r>
              <a:rPr lang="en-US" dirty="0" smtClean="0"/>
              <a:t>of </a:t>
            </a:r>
            <a:r>
              <a:rPr lang="en-US" dirty="0"/>
              <a:t>points in each </a:t>
            </a:r>
            <a:r>
              <a:rPr lang="en-US" dirty="0" smtClean="0"/>
              <a:t>cluster</a:t>
            </a:r>
            <a:endParaRPr lang="en-US" dirty="0"/>
          </a:p>
          <a:p>
            <a:r>
              <a:rPr lang="en-US" dirty="0" smtClean="0"/>
              <a:t>Output </a:t>
            </a:r>
            <a:r>
              <a:rPr lang="en-US" dirty="0"/>
              <a:t>the final centroid and size of each cluster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latin typeface="Calibri"/>
                <a:cs typeface="Calibri"/>
              </a:rPr>
              <a:t>Differentially </a:t>
            </a:r>
            <a:r>
              <a:rPr lang="en-US" spc="-25" dirty="0">
                <a:latin typeface="Calibri"/>
                <a:cs typeface="Calibri"/>
              </a:rPr>
              <a:t>Private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K-means</a:t>
            </a:r>
            <a:endParaRPr lang="en-US" dirty="0"/>
          </a:p>
        </p:txBody>
      </p:sp>
      <p:sp>
        <p:nvSpPr>
          <p:cNvPr id="16" name="object 4"/>
          <p:cNvSpPr txBox="1"/>
          <p:nvPr/>
        </p:nvSpPr>
        <p:spPr>
          <a:xfrm>
            <a:off x="863514" y="1249614"/>
            <a:ext cx="7924800" cy="8324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 marR="664210">
              <a:lnSpc>
                <a:spcPct val="100000"/>
              </a:lnSpc>
              <a:spcBef>
                <a:spcPts val="215"/>
              </a:spcBef>
            </a:pPr>
            <a:r>
              <a:rPr sz="2400" spc="-10" dirty="0">
                <a:latin typeface="Calibri"/>
                <a:cs typeface="Calibri"/>
              </a:rPr>
              <a:t>Privacy </a:t>
            </a:r>
            <a:r>
              <a:rPr sz="2400" spc="-5" dirty="0">
                <a:latin typeface="Calibri"/>
                <a:cs typeface="Calibri"/>
              </a:rPr>
              <a:t>Goal: output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centroid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number of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points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each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cluster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differential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privacy</a:t>
            </a:r>
            <a:endParaRPr sz="240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6809368" y="2469616"/>
                <a:ext cx="2258432" cy="80698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2225" algn="ctr">
                  <a:lnSpc>
                    <a:spcPct val="100000"/>
                  </a:lnSpc>
                  <a:spcBef>
                    <a:spcPts val="65"/>
                  </a:spcBef>
                </a:pPr>
                <a:r>
                  <a:rPr lang="en-US" sz="1600" spc="-10" dirty="0">
                    <a:latin typeface="Calibri"/>
                    <a:cs typeface="Calibri"/>
                  </a:rPr>
                  <a:t>Each </a:t>
                </a:r>
                <a:r>
                  <a:rPr lang="en-US" sz="1600" spc="-15" dirty="0">
                    <a:latin typeface="Calibri"/>
                    <a:cs typeface="Calibri"/>
                  </a:rPr>
                  <a:t>iteration</a:t>
                </a:r>
                <a:r>
                  <a:rPr lang="en-US" sz="1600" spc="10" dirty="0">
                    <a:latin typeface="Calibri"/>
                    <a:cs typeface="Calibri"/>
                  </a:rPr>
                  <a:t> </a:t>
                </a:r>
                <a:r>
                  <a:rPr lang="en-US" sz="1600" spc="-5" dirty="0">
                    <a:latin typeface="Calibri"/>
                    <a:cs typeface="Calibri"/>
                  </a:rPr>
                  <a:t>uses</a:t>
                </a:r>
                <a:endParaRPr lang="en-US" sz="1600" dirty="0">
                  <a:latin typeface="Calibri"/>
                  <a:cs typeface="Calibri"/>
                </a:endParaRPr>
              </a:p>
              <a:p>
                <a:pPr marL="335915" marR="306070" indent="-1270"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latin typeface="Calibri"/>
                    <a:cs typeface="Calibri"/>
                  </a:rPr>
                  <a:t>/T </a:t>
                </a:r>
                <a:r>
                  <a:rPr lang="en-US" sz="1600" spc="-25" dirty="0">
                    <a:latin typeface="Calibri"/>
                    <a:cs typeface="Calibri"/>
                  </a:rPr>
                  <a:t>privacy,  </a:t>
                </a:r>
                <a:r>
                  <a:rPr lang="en-US" sz="1600" spc="-25" dirty="0" smtClean="0">
                    <a:latin typeface="Calibri"/>
                    <a:cs typeface="Calibri"/>
                  </a:rPr>
                  <a:t/>
                </a:r>
                <a:br>
                  <a:rPr lang="en-US" sz="1600" spc="-25" dirty="0" smtClean="0">
                    <a:latin typeface="Calibri"/>
                    <a:cs typeface="Calibri"/>
                  </a:rPr>
                </a:br>
                <a:r>
                  <a:rPr lang="en-US" sz="1600" spc="-10" dirty="0" smtClean="0">
                    <a:latin typeface="Calibri"/>
                    <a:cs typeface="Calibri"/>
                  </a:rPr>
                  <a:t>total </a:t>
                </a:r>
                <a:r>
                  <a:rPr lang="en-US" sz="1600" spc="-10" dirty="0">
                    <a:latin typeface="Calibri"/>
                    <a:cs typeface="Calibri"/>
                  </a:rPr>
                  <a:t>privacy </a:t>
                </a:r>
                <a:r>
                  <a:rPr lang="en-US" sz="1600" dirty="0">
                    <a:latin typeface="Calibri"/>
                    <a:cs typeface="Calibri"/>
                  </a:rPr>
                  <a:t>is</a:t>
                </a:r>
                <a:r>
                  <a:rPr lang="en-US" sz="1600" spc="-35" dirty="0"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9368" y="2469616"/>
                <a:ext cx="2258432" cy="806984"/>
              </a:xfrm>
              <a:prstGeom prst="rect">
                <a:avLst/>
              </a:prstGeom>
              <a:blipFill>
                <a:blip r:embed="rId2"/>
                <a:stretch>
                  <a:fillRect t="-1481" b="-1037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4124069"/>
            <a:ext cx="2258432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225" algn="ctr">
              <a:lnSpc>
                <a:spcPct val="100000"/>
              </a:lnSpc>
              <a:spcBef>
                <a:spcPts val="65"/>
              </a:spcBef>
            </a:pPr>
            <a:r>
              <a:rPr lang="en-US" sz="1600" spc="-10" dirty="0" smtClean="0">
                <a:latin typeface="Calibri"/>
                <a:cs typeface="Calibri"/>
              </a:rPr>
              <a:t>What is the sensitivity?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Example of low-sensitivity functions</a:t>
            </a:r>
          </a:p>
          <a:p>
            <a:pPr lvl="1"/>
            <a:r>
              <a:rPr lang="en-US" altLang="zh-CN" dirty="0" smtClean="0"/>
              <a:t>Average</a:t>
            </a:r>
          </a:p>
          <a:p>
            <a:pPr lvl="1"/>
            <a:r>
              <a:rPr lang="en-US" altLang="zh-CN" dirty="0" smtClean="0"/>
              <a:t>Histograms and contingency tables</a:t>
            </a:r>
          </a:p>
          <a:p>
            <a:pPr lvl="1"/>
            <a:r>
              <a:rPr lang="en-US" altLang="zh-CN" dirty="0" smtClean="0"/>
              <a:t>Covariance matrix</a:t>
            </a:r>
          </a:p>
          <a:p>
            <a:r>
              <a:rPr lang="en-US" altLang="zh-CN" dirty="0" smtClean="0"/>
              <a:t>Example of high-sensitivity functions</a:t>
            </a:r>
          </a:p>
          <a:p>
            <a:pPr lvl="1"/>
            <a:r>
              <a:rPr lang="zh-CN" altLang="zh-CN" dirty="0" smtClean="0"/>
              <a:t>Order statistics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Clustering</a:t>
            </a:r>
          </a:p>
          <a:p>
            <a:endParaRPr lang="en-US" altLang="zh-CN" dirty="0" smtClean="0"/>
          </a:p>
          <a:p>
            <a:endParaRPr lang="zh-CN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and High Sensitivities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Q(</a:t>
            </a:r>
            <a:r>
              <a:rPr lang="en-US" dirty="0" err="1"/>
              <a:t>i,j</a:t>
            </a:r>
            <a:r>
              <a:rPr lang="en-US" dirty="0"/>
              <a:t>) – “How would user </a:t>
            </a:r>
            <a:r>
              <a:rPr lang="en-US" dirty="0" err="1"/>
              <a:t>i</a:t>
            </a:r>
            <a:r>
              <a:rPr lang="en-US" dirty="0"/>
              <a:t> rate movie j</a:t>
            </a:r>
            <a:r>
              <a:rPr lang="en-US" dirty="0" smtClean="0"/>
              <a:t>?”</a:t>
            </a:r>
            <a:endParaRPr lang="en-US" dirty="0"/>
          </a:p>
          <a:p>
            <a:r>
              <a:rPr lang="en-US" dirty="0"/>
              <a:t>Predicted rating may typically depend on</a:t>
            </a:r>
          </a:p>
          <a:p>
            <a:pPr lvl="1"/>
            <a:r>
              <a:rPr lang="en-US" dirty="0"/>
              <a:t>Global average rating over all movies and all users</a:t>
            </a:r>
          </a:p>
          <a:p>
            <a:pPr lvl="1"/>
            <a:r>
              <a:rPr lang="en-US" dirty="0"/>
              <a:t>Average movie rating of user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Average rating of movie j</a:t>
            </a:r>
          </a:p>
          <a:p>
            <a:pPr lvl="1"/>
            <a:r>
              <a:rPr lang="en-US" dirty="0"/>
              <a:t>Ratings user </a:t>
            </a:r>
            <a:r>
              <a:rPr lang="en-US" dirty="0" err="1"/>
              <a:t>i</a:t>
            </a:r>
            <a:r>
              <a:rPr lang="en-US" dirty="0"/>
              <a:t> gave to similar movies</a:t>
            </a:r>
          </a:p>
          <a:p>
            <a:pPr lvl="1"/>
            <a:r>
              <a:rPr lang="en-US" dirty="0"/>
              <a:t>Ratings similar users gave to movie </a:t>
            </a:r>
            <a:r>
              <a:rPr lang="en-US" dirty="0" smtClean="0"/>
              <a:t>j</a:t>
            </a:r>
          </a:p>
          <a:p>
            <a:r>
              <a:rPr lang="en-US" spc="-13" dirty="0">
                <a:latin typeface="Gill Sans MT"/>
                <a:cs typeface="Gill Sans MT"/>
              </a:rPr>
              <a:t>Sensitivity </a:t>
            </a:r>
            <a:r>
              <a:rPr lang="en-US" spc="-44" dirty="0">
                <a:latin typeface="Gill Sans MT"/>
                <a:cs typeface="Gill Sans MT"/>
              </a:rPr>
              <a:t>may </a:t>
            </a:r>
            <a:r>
              <a:rPr lang="en-US" spc="-9" dirty="0">
                <a:latin typeface="Gill Sans MT"/>
                <a:cs typeface="Gill Sans MT"/>
              </a:rPr>
              <a:t>be </a:t>
            </a:r>
            <a:r>
              <a:rPr lang="en-US" spc="-13" dirty="0">
                <a:latin typeface="Gill Sans MT"/>
                <a:cs typeface="Gill Sans MT"/>
              </a:rPr>
              <a:t>small </a:t>
            </a:r>
            <a:r>
              <a:rPr lang="en-US" spc="-18" dirty="0">
                <a:latin typeface="Gill Sans MT"/>
                <a:cs typeface="Gill Sans MT"/>
              </a:rPr>
              <a:t>for </a:t>
            </a:r>
            <a:r>
              <a:rPr lang="en-US" spc="-26" dirty="0">
                <a:latin typeface="Gill Sans MT"/>
                <a:cs typeface="Gill Sans MT"/>
              </a:rPr>
              <a:t>many </a:t>
            </a:r>
            <a:r>
              <a:rPr lang="en-US" spc="-9" dirty="0">
                <a:latin typeface="Gill Sans MT"/>
                <a:cs typeface="Gill Sans MT"/>
              </a:rPr>
              <a:t>of </a:t>
            </a:r>
            <a:r>
              <a:rPr lang="en-US" spc="-13" dirty="0">
                <a:latin typeface="Gill Sans MT"/>
                <a:cs typeface="Gill Sans MT"/>
              </a:rPr>
              <a:t>these</a:t>
            </a:r>
            <a:r>
              <a:rPr lang="en-US" spc="44" dirty="0">
                <a:latin typeface="Gill Sans MT"/>
                <a:cs typeface="Gill Sans MT"/>
              </a:rPr>
              <a:t> </a:t>
            </a:r>
            <a:r>
              <a:rPr lang="en-US" spc="-13" dirty="0">
                <a:latin typeface="Gill Sans MT"/>
                <a:cs typeface="Gill Sans MT"/>
              </a:rPr>
              <a:t>queries</a:t>
            </a:r>
            <a:endParaRPr lang="en-US" dirty="0">
              <a:latin typeface="Gill Sans MT"/>
              <a:cs typeface="Gill Sans M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Netflix Predictions – High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6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large class of prediction algorithms it suffices to have:</a:t>
            </a:r>
          </a:p>
          <a:p>
            <a:pPr lvl="1"/>
            <a:r>
              <a:rPr lang="en-US" dirty="0" err="1" smtClean="0"/>
              <a:t>Gavg</a:t>
            </a:r>
            <a:r>
              <a:rPr lang="en-US" dirty="0" smtClean="0"/>
              <a:t> – average rating for all movies by all users</a:t>
            </a:r>
          </a:p>
          <a:p>
            <a:pPr lvl="1"/>
            <a:r>
              <a:rPr lang="en-US" dirty="0" err="1" smtClean="0"/>
              <a:t>Mavg</a:t>
            </a:r>
            <a:r>
              <a:rPr lang="en-US" dirty="0" smtClean="0"/>
              <a:t> – average rating for each movie by all users</a:t>
            </a:r>
          </a:p>
          <a:p>
            <a:pPr lvl="1"/>
            <a:r>
              <a:rPr lang="en-US" dirty="0" smtClean="0"/>
              <a:t>Average Movie Rating for each user</a:t>
            </a:r>
          </a:p>
          <a:p>
            <a:pPr lvl="1"/>
            <a:r>
              <a:rPr lang="en-US" dirty="0" smtClean="0"/>
              <a:t>Movie-Movie Covariance Matrix (COV)</a:t>
            </a:r>
          </a:p>
          <a:p>
            <a:r>
              <a:rPr lang="en-US" dirty="0" smtClean="0"/>
              <a:t>To respect approximate differential privacy publish</a:t>
            </a:r>
          </a:p>
          <a:p>
            <a:pPr lvl="1"/>
            <a:r>
              <a:rPr lang="en-US" dirty="0" err="1" smtClean="0"/>
              <a:t>Gavg</a:t>
            </a:r>
            <a:r>
              <a:rPr lang="en-US" dirty="0" smtClean="0"/>
              <a:t> + NOISE</a:t>
            </a:r>
          </a:p>
          <a:p>
            <a:pPr lvl="1"/>
            <a:r>
              <a:rPr lang="en-US" dirty="0" err="1" smtClean="0"/>
              <a:t>Mavg</a:t>
            </a:r>
            <a:r>
              <a:rPr lang="en-US" dirty="0" smtClean="0"/>
              <a:t> + NOISE</a:t>
            </a:r>
          </a:p>
          <a:p>
            <a:pPr lvl="1"/>
            <a:r>
              <a:rPr lang="en-US" dirty="0" smtClean="0"/>
              <a:t>COV + NOISE</a:t>
            </a:r>
          </a:p>
          <a:p>
            <a:r>
              <a:rPr lang="en-US" dirty="0" smtClean="0"/>
              <a:t>GS(</a:t>
            </a:r>
            <a:r>
              <a:rPr lang="en-US" dirty="0" err="1" smtClean="0"/>
              <a:t>Gavg</a:t>
            </a:r>
            <a:r>
              <a:rPr lang="en-US" dirty="0" smtClean="0"/>
              <a:t>), GS(</a:t>
            </a:r>
            <a:r>
              <a:rPr lang="en-US" dirty="0" err="1" smtClean="0"/>
              <a:t>Mavg</a:t>
            </a:r>
            <a:r>
              <a:rPr lang="en-US" dirty="0" smtClean="0"/>
              <a:t>) are very small so they can be published with  little noise (e.g., Laplacian)</a:t>
            </a:r>
          </a:p>
          <a:p>
            <a:r>
              <a:rPr lang="en-US" dirty="0" smtClean="0"/>
              <a:t>GS(COV) requires </a:t>
            </a:r>
            <a:r>
              <a:rPr lang="en-US" dirty="0" smtClean="0">
                <a:solidFill>
                  <a:srgbClr val="FF0000"/>
                </a:solidFill>
              </a:rPr>
              <a:t>more care </a:t>
            </a:r>
            <a:r>
              <a:rPr lang="en-US" dirty="0" smtClean="0"/>
              <a:t>(our focus)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need to make predictions?</a:t>
            </a:r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8262619" y="6205369"/>
            <a:ext cx="106456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dirty="0">
                <a:solidFill>
                  <a:srgbClr val="464653"/>
                </a:solidFill>
                <a:latin typeface="Gill Sans MT"/>
                <a:cs typeface="Gill Sans MT"/>
              </a:rPr>
              <a:t>7</a:t>
            </a:r>
            <a:endParaRPr sz="1324">
              <a:latin typeface="Gill Sans MT"/>
              <a:cs typeface="Gill Sans M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up with differentially-private method of computing  these covariance </a:t>
            </a:r>
            <a:r>
              <a:rPr lang="en-US" dirty="0" smtClean="0"/>
              <a:t>matrices</a:t>
            </a:r>
            <a:endParaRPr lang="en-US" dirty="0"/>
          </a:p>
          <a:p>
            <a:r>
              <a:rPr lang="en-US" dirty="0"/>
              <a:t>How should we do this</a:t>
            </a:r>
            <a:r>
              <a:rPr lang="en-US" dirty="0" smtClean="0"/>
              <a:t>?</a:t>
            </a:r>
          </a:p>
          <a:p>
            <a:r>
              <a:rPr lang="en-US" spc="-18" dirty="0">
                <a:latin typeface="Gill Sans MT"/>
                <a:cs typeface="Gill Sans MT"/>
              </a:rPr>
              <a:t>Add </a:t>
            </a:r>
            <a:r>
              <a:rPr lang="en-US" spc="-13" dirty="0">
                <a:latin typeface="Gill Sans MT"/>
                <a:cs typeface="Gill Sans MT"/>
              </a:rPr>
              <a:t>independent Gaussian </a:t>
            </a:r>
            <a:r>
              <a:rPr lang="en-US" spc="-9" dirty="0">
                <a:latin typeface="Gill Sans MT"/>
                <a:cs typeface="Gill Sans MT"/>
              </a:rPr>
              <a:t>noise </a:t>
            </a:r>
            <a:r>
              <a:rPr lang="en-US" spc="-13" dirty="0">
                <a:latin typeface="Gill Sans MT"/>
                <a:cs typeface="Gill Sans MT"/>
              </a:rPr>
              <a:t>proportional </a:t>
            </a:r>
            <a:r>
              <a:rPr lang="en-US" spc="-9" dirty="0">
                <a:latin typeface="Gill Sans MT"/>
                <a:cs typeface="Gill Sans MT"/>
              </a:rPr>
              <a:t>to this  </a:t>
            </a:r>
            <a:r>
              <a:rPr lang="en-US" spc="-13" dirty="0">
                <a:latin typeface="Gill Sans MT"/>
                <a:cs typeface="Gill Sans MT"/>
              </a:rPr>
              <a:t>sensitivity bound </a:t>
            </a:r>
            <a:r>
              <a:rPr lang="en-US" spc="-9" dirty="0">
                <a:latin typeface="Gill Sans MT"/>
                <a:cs typeface="Gill Sans MT"/>
              </a:rPr>
              <a:t>to each </a:t>
            </a:r>
            <a:r>
              <a:rPr lang="en-US" spc="4" dirty="0">
                <a:latin typeface="Gill Sans MT"/>
                <a:cs typeface="Gill Sans MT"/>
              </a:rPr>
              <a:t>entry </a:t>
            </a:r>
            <a:r>
              <a:rPr lang="en-US" spc="-4" dirty="0">
                <a:latin typeface="Gill Sans MT"/>
                <a:cs typeface="Gill Sans MT"/>
              </a:rPr>
              <a:t>in </a:t>
            </a:r>
            <a:r>
              <a:rPr lang="en-US" spc="-13" dirty="0">
                <a:latin typeface="Gill Sans MT"/>
                <a:cs typeface="Gill Sans MT"/>
              </a:rPr>
              <a:t>covariance</a:t>
            </a:r>
            <a:r>
              <a:rPr lang="en-US" spc="-84" dirty="0">
                <a:latin typeface="Gill Sans MT"/>
                <a:cs typeface="Gill Sans MT"/>
              </a:rPr>
              <a:t> </a:t>
            </a:r>
            <a:r>
              <a:rPr lang="en-US" spc="-13" dirty="0" smtClean="0">
                <a:latin typeface="Gill Sans MT"/>
                <a:cs typeface="Gill Sans MT"/>
              </a:rPr>
              <a:t>matrix</a:t>
            </a:r>
            <a:endParaRPr lang="en-US" dirty="0"/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Goal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9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Content Placeholder 2" descr="Large confetti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zh-CN" dirty="0"/>
                  <a:t>Many non-trivial DP algorithms require really large datasets to be practically useful</a:t>
                </a:r>
              </a:p>
              <a:p>
                <a:r>
                  <a:rPr lang="en-US" altLang="zh-CN" dirty="0" smtClean="0"/>
                  <a:t>P</a:t>
                </a:r>
                <a:r>
                  <a:rPr lang="zh-CN" altLang="zh-CN" dirty="0" smtClean="0"/>
                  <a:t>rivacy</a:t>
                </a:r>
                <a:r>
                  <a:rPr lang="en-US" altLang="zh-CN" dirty="0" smtClean="0"/>
                  <a:t> Vs. Utility (Amount of noise)</a:t>
                </a:r>
              </a:p>
              <a:p>
                <a:r>
                  <a:rPr lang="zh-CN" altLang="zh-CN" dirty="0"/>
                  <a:t>What privacy budget is reasonable for a dataset?</a:t>
                </a:r>
              </a:p>
              <a:p>
                <a:r>
                  <a:rPr lang="zh-CN" altLang="zh-CN" dirty="0" smtClean="0"/>
                  <a:t>Privacy budget management and depletion</a:t>
                </a:r>
                <a:endParaRPr lang="en-US" altLang="zh-CN" dirty="0" smtClean="0"/>
              </a:p>
              <a:p>
                <a:pPr lvl="1"/>
                <a:r>
                  <a:rPr lang="en-US" spc="-10" dirty="0" smtClean="0">
                    <a:latin typeface="Calibri"/>
                    <a:cs typeface="Calibri"/>
                  </a:rPr>
                  <a:t>Given </a:t>
                </a:r>
                <a:r>
                  <a:rPr lang="en-US" dirty="0" smtClean="0">
                    <a:latin typeface="Calibri"/>
                    <a:cs typeface="Calibri"/>
                  </a:rPr>
                  <a:t>a </a:t>
                </a:r>
                <a:r>
                  <a:rPr lang="en-US" spc="-10" dirty="0" smtClean="0">
                    <a:latin typeface="Calibri"/>
                    <a:cs typeface="Calibri"/>
                  </a:rPr>
                  <a:t>task </a:t>
                </a:r>
                <a:r>
                  <a:rPr lang="en-US" dirty="0" smtClean="0">
                    <a:latin typeface="Calibri"/>
                    <a:cs typeface="Calibri"/>
                  </a:rPr>
                  <a:t>and </a:t>
                </a:r>
                <a:r>
                  <a:rPr lang="en-US" b="1" spc="-10" dirty="0" smtClean="0">
                    <a:latin typeface="Calibri"/>
                    <a:cs typeface="Calibri"/>
                  </a:rPr>
                  <a:t>privacy </a:t>
                </a:r>
                <a:r>
                  <a:rPr lang="en-US" b="1" spc="-15" dirty="0" smtClean="0">
                    <a:latin typeface="Calibri"/>
                    <a:cs typeface="Calibri"/>
                  </a:rPr>
                  <a:t>budget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latin typeface="Calibri"/>
                    <a:cs typeface="Calibri"/>
                  </a:rPr>
                  <a:t>, </a:t>
                </a:r>
                <a:r>
                  <a:rPr lang="en-US" spc="-5" dirty="0" smtClean="0">
                    <a:latin typeface="Calibri"/>
                    <a:cs typeface="Calibri"/>
                  </a:rPr>
                  <a:t>how  </a:t>
                </a:r>
                <a:r>
                  <a:rPr lang="en-US" spc="-20" dirty="0" smtClean="0">
                    <a:latin typeface="Calibri"/>
                    <a:cs typeface="Calibri"/>
                  </a:rPr>
                  <a:t>to </a:t>
                </a:r>
                <a:r>
                  <a:rPr lang="en-US" spc="-5" dirty="0" smtClean="0">
                    <a:latin typeface="Calibri"/>
                    <a:cs typeface="Calibri"/>
                  </a:rPr>
                  <a:t>design </a:t>
                </a:r>
                <a:r>
                  <a:rPr lang="en-US" dirty="0" smtClean="0">
                    <a:latin typeface="Calibri"/>
                    <a:cs typeface="Calibri"/>
                  </a:rPr>
                  <a:t>a </a:t>
                </a:r>
                <a:r>
                  <a:rPr lang="en-US" spc="-5" dirty="0" smtClean="0">
                    <a:latin typeface="Calibri"/>
                    <a:cs typeface="Calibri"/>
                  </a:rPr>
                  <a:t>set of queries (functions) </a:t>
                </a:r>
                <a:r>
                  <a:rPr lang="en-US" dirty="0" smtClean="0">
                    <a:latin typeface="Calibri"/>
                    <a:cs typeface="Calibri"/>
                  </a:rPr>
                  <a:t>and  </a:t>
                </a:r>
                <a:r>
                  <a:rPr lang="en-US" spc="-10" dirty="0" smtClean="0">
                    <a:latin typeface="Calibri"/>
                    <a:cs typeface="Calibri"/>
                  </a:rPr>
                  <a:t>allocate </a:t>
                </a:r>
                <a:r>
                  <a:rPr lang="en-US" dirty="0" smtClean="0">
                    <a:latin typeface="Calibri"/>
                    <a:cs typeface="Calibri"/>
                  </a:rPr>
                  <a:t>the </a:t>
                </a:r>
                <a:r>
                  <a:rPr lang="en-US" spc="-5" dirty="0" smtClean="0">
                    <a:latin typeface="Calibri"/>
                    <a:cs typeface="Calibri"/>
                  </a:rPr>
                  <a:t>budget such that </a:t>
                </a:r>
                <a:r>
                  <a:rPr lang="en-US" dirty="0" smtClean="0">
                    <a:latin typeface="Calibri"/>
                    <a:cs typeface="Calibri"/>
                  </a:rPr>
                  <a:t>the </a:t>
                </a:r>
                <a:r>
                  <a:rPr lang="en-US" spc="-10" dirty="0" smtClean="0">
                    <a:latin typeface="Calibri"/>
                    <a:cs typeface="Calibri"/>
                  </a:rPr>
                  <a:t>error </a:t>
                </a:r>
                <a:r>
                  <a:rPr lang="en-US" dirty="0" smtClean="0">
                    <a:latin typeface="Calibri"/>
                    <a:cs typeface="Calibri"/>
                  </a:rPr>
                  <a:t>is  </a:t>
                </a:r>
                <a:r>
                  <a:rPr lang="en-US" spc="-10" dirty="0" smtClean="0">
                    <a:latin typeface="Calibri"/>
                    <a:cs typeface="Calibri"/>
                  </a:rPr>
                  <a:t>minimized?</a:t>
                </a:r>
              </a:p>
              <a:p>
                <a:pPr lvl="1"/>
                <a:r>
                  <a:rPr lang="zh-CN" altLang="zh-CN" dirty="0"/>
                  <a:t>Allocation between users/computation provider</a:t>
                </a:r>
                <a:r>
                  <a:rPr lang="zh-CN" altLang="zh-CN" dirty="0" smtClean="0"/>
                  <a:t>s</a:t>
                </a:r>
                <a:endParaRPr lang="zh-CN" altLang="zh-CN" dirty="0"/>
              </a:p>
              <a:p>
                <a:pPr lvl="1"/>
                <a:r>
                  <a:rPr lang="zh-CN" altLang="zh-CN" dirty="0"/>
                  <a:t>Allocation between tasks</a:t>
                </a:r>
              </a:p>
              <a:p>
                <a:pPr lvl="1"/>
                <a:r>
                  <a:rPr lang="zh-CN" altLang="zh-CN" dirty="0"/>
                  <a:t>In-task allocation</a:t>
                </a:r>
              </a:p>
              <a:p>
                <a:pPr lvl="2"/>
                <a:r>
                  <a:rPr lang="zh-CN" altLang="zh-CN" dirty="0"/>
                  <a:t>Between iterations</a:t>
                </a:r>
              </a:p>
              <a:p>
                <a:pPr lvl="2"/>
                <a:r>
                  <a:rPr lang="zh-CN" altLang="zh-CN" dirty="0"/>
                  <a:t>Between multiple statistics</a:t>
                </a:r>
              </a:p>
              <a:p>
                <a:pPr lvl="2"/>
                <a:r>
                  <a:rPr lang="zh-CN" altLang="zh-CN" dirty="0"/>
                  <a:t>Optimization problem</a:t>
                </a:r>
              </a:p>
              <a:p>
                <a:pPr lvl="1"/>
                <a:endParaRPr lang="en-US" dirty="0" smtClean="0">
                  <a:latin typeface="Calibri"/>
                  <a:cs typeface="Calibri"/>
                </a:endParaRPr>
              </a:p>
              <a:p>
                <a:pPr lvl="1"/>
                <a:endParaRPr lang="zh-CN" altLang="zh-CN" dirty="0" smtClean="0"/>
              </a:p>
            </p:txBody>
          </p:sp>
        </mc:Choice>
        <mc:Fallback xmlns="">
          <p:sp>
            <p:nvSpPr>
              <p:cNvPr id="56323" name="Content Placeholder 2" descr="Large confetti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" t="-1793" r="-1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2" name="Title 1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/>
              <a:t>DP Pros, Cons, and Challenges</a:t>
            </a:r>
            <a:endParaRPr lang="zh-CN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 Models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24429" y="1284892"/>
            <a:ext cx="7258935" cy="1808570"/>
            <a:chOff x="1141732" y="4419600"/>
            <a:chExt cx="7258935" cy="1808570"/>
          </a:xfrm>
        </p:grpSpPr>
        <p:sp>
          <p:nvSpPr>
            <p:cNvPr id="67" name="AutoShape 12">
              <a:extLst>
                <a:ext uri="{FF2B5EF4-FFF2-40B4-BE49-F238E27FC236}">
                  <a16:creationId xmlns:a16="http://schemas.microsoft.com/office/drawing/2014/main" id="{3927F71A-6945-284C-9425-1FEF8B0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227" y="4714055"/>
              <a:ext cx="4378058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Text Box 13">
              <a:extLst>
                <a:ext uri="{FF2B5EF4-FFF2-40B4-BE49-F238E27FC236}">
                  <a16:creationId xmlns:a16="http://schemas.microsoft.com/office/drawing/2014/main" id="{DE96AB89-DBC8-FD46-A3B4-DDEABDB2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6497" y="4469155"/>
              <a:ext cx="1035515" cy="3690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  <p:sp>
          <p:nvSpPr>
            <p:cNvPr id="69" name="AutoShape 5">
              <a:extLst>
                <a:ext uri="{FF2B5EF4-FFF2-40B4-BE49-F238E27FC236}">
                  <a16:creationId xmlns:a16="http://schemas.microsoft.com/office/drawing/2014/main" id="{6537EC55-7853-1249-81AC-95375173B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25226" y="5159967"/>
              <a:ext cx="4378058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AutoShape 18">
              <a:extLst>
                <a:ext uri="{FF2B5EF4-FFF2-40B4-BE49-F238E27FC236}">
                  <a16:creationId xmlns:a16="http://schemas.microsoft.com/office/drawing/2014/main" id="{5916829D-E343-084F-AF1C-5D42AEE8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5175" y="4586079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n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D589BDF-54FF-C145-BD04-5D860144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111" y="5638800"/>
              <a:ext cx="15135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Database D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71A5785-21D0-8840-917F-A67F3FD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592" y="5699027"/>
              <a:ext cx="10454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Analyst</a:t>
              </a:r>
            </a:p>
          </p:txBody>
        </p:sp>
        <p:pic>
          <p:nvPicPr>
            <p:cNvPr id="73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A62D65AD-2DCF-224F-9E97-4E5C9D491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732" y="44196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3619174" y="5513487"/>
                  <a:ext cx="2190471" cy="714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) +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𝑳𝒂𝒑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174" y="5513487"/>
                  <a:ext cx="2190471" cy="714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3337290" y="3134475"/>
            <a:ext cx="36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Differential Privacy</a:t>
            </a:r>
            <a:br>
              <a:rPr lang="en-US" dirty="0" smtClean="0"/>
            </a:br>
            <a:r>
              <a:rPr lang="en-US" dirty="0" smtClean="0"/>
              <a:t>Example: Laplacian Mechanism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762000" y="3794766"/>
            <a:ext cx="7173603" cy="1929175"/>
            <a:chOff x="762000" y="4439482"/>
            <a:chExt cx="7173603" cy="1929175"/>
          </a:xfrm>
        </p:grpSpPr>
        <p:sp>
          <p:nvSpPr>
            <p:cNvPr id="78" name="AutoShape 12">
              <a:extLst>
                <a:ext uri="{FF2B5EF4-FFF2-40B4-BE49-F238E27FC236}">
                  <a16:creationId xmlns:a16="http://schemas.microsoft.com/office/drawing/2014/main" id="{3927F71A-6945-284C-9425-1FEF8B07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495" y="4942655"/>
              <a:ext cx="2221705" cy="445912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Text Box 13">
              <a:extLst>
                <a:ext uri="{FF2B5EF4-FFF2-40B4-BE49-F238E27FC236}">
                  <a16:creationId xmlns:a16="http://schemas.microsoft.com/office/drawing/2014/main" id="{DE96AB89-DBC8-FD46-A3B4-DDEABDB2A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232" y="4658168"/>
              <a:ext cx="1035515" cy="369093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Query f</a:t>
              </a:r>
            </a:p>
          </p:txBody>
        </p:sp>
        <p:sp>
          <p:nvSpPr>
            <p:cNvPr id="80" name="AutoShape 5">
              <a:extLst>
                <a:ext uri="{FF2B5EF4-FFF2-40B4-BE49-F238E27FC236}">
                  <a16:creationId xmlns:a16="http://schemas.microsoft.com/office/drawing/2014/main" id="{6537EC55-7853-1249-81AC-95375173B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45494" y="5388567"/>
              <a:ext cx="2133700" cy="438484"/>
            </a:xfrm>
            <a:prstGeom prst="rightArrow">
              <a:avLst>
                <a:gd name="adj1" fmla="val 31843"/>
                <a:gd name="adj2" fmla="val 6579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AutoShape 18">
              <a:extLst>
                <a:ext uri="{FF2B5EF4-FFF2-40B4-BE49-F238E27FC236}">
                  <a16:creationId xmlns:a16="http://schemas.microsoft.com/office/drawing/2014/main" id="{5916829D-E343-084F-AF1C-5D42AEE8A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745" y="4875629"/>
              <a:ext cx="1393372" cy="1012372"/>
            </a:xfrm>
            <a:prstGeom prst="can">
              <a:avLst>
                <a:gd name="adj" fmla="val 178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1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…</a:t>
              </a:r>
            </a:p>
            <a:p>
              <a:pPr algn="ctr" eaLnBrk="0" hangingPunct="0">
                <a:lnSpc>
                  <a:spcPct val="60000"/>
                </a:lnSpc>
              </a:pPr>
              <a:r>
                <a:rPr lang="en-US"/>
                <a:t>x</a:t>
              </a:r>
              <a:r>
                <a:rPr lang="en-US" baseline="-25000"/>
                <a:t>n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589BDF-54FF-C145-BD04-5D860144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796" y="5999325"/>
              <a:ext cx="15135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Database D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71A5785-21D0-8840-917F-A67F3FD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860" y="5927627"/>
              <a:ext cx="104547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Analyst</a:t>
              </a:r>
            </a:p>
          </p:txBody>
        </p:sp>
        <p:pic>
          <p:nvPicPr>
            <p:cNvPr id="84" name="Picture 2" descr="Analyst Icons - Download Free Vector Icons | Noun Project">
              <a:extLst>
                <a:ext uri="{FF2B5EF4-FFF2-40B4-BE49-F238E27FC236}">
                  <a16:creationId xmlns:a16="http://schemas.microsoft.com/office/drawing/2014/main" id="{A62D65AD-2DCF-224F-9E97-4E5C9D491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64820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2062657" y="5825353"/>
                  <a:ext cx="2273315" cy="3629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=∑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657" y="5825353"/>
                  <a:ext cx="2273315" cy="362984"/>
                </a:xfrm>
                <a:prstGeom prst="rect">
                  <a:avLst/>
                </a:prstGeom>
                <a:blipFill>
                  <a:blip r:embed="rId4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User Icon | IconExperience - Professional Icons » O-Collection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78" y="4439482"/>
              <a:ext cx="530225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User Icon | IconExperience - Professional Icons » O-Collection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78" y="5119851"/>
              <a:ext cx="530225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User Icon | IconExperience - Professional Icons » O-Collection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95" y="5797509"/>
              <a:ext cx="530225" cy="53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9" name="Straight Arrow Connector 88"/>
            <p:cNvCxnSpPr>
              <a:stCxn id="1026" idx="1"/>
              <a:endCxn id="81" idx="4"/>
            </p:cNvCxnSpPr>
            <p:nvPr/>
          </p:nvCxnSpPr>
          <p:spPr bwMode="auto">
            <a:xfrm flipH="1">
              <a:off x="5798117" y="4704595"/>
              <a:ext cx="1607261" cy="677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>
              <a:stCxn id="87" idx="1"/>
              <a:endCxn id="81" idx="4"/>
            </p:cNvCxnSpPr>
            <p:nvPr/>
          </p:nvCxnSpPr>
          <p:spPr bwMode="auto">
            <a:xfrm flipH="1" flipV="1">
              <a:off x="5798117" y="5381815"/>
              <a:ext cx="1607261" cy="31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>
              <a:stCxn id="88" idx="1"/>
              <a:endCxn id="81" idx="4"/>
            </p:cNvCxnSpPr>
            <p:nvPr/>
          </p:nvCxnSpPr>
          <p:spPr bwMode="auto">
            <a:xfrm flipH="1" flipV="1">
              <a:off x="5798117" y="5381815"/>
              <a:ext cx="1594378" cy="6808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5883932" y="4588945"/>
                  <a:ext cx="1122423" cy="302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932" y="4588945"/>
                  <a:ext cx="1122423" cy="302840"/>
                </a:xfrm>
                <a:prstGeom prst="rect">
                  <a:avLst/>
                </a:prstGeom>
                <a:blipFill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6270072" y="5071734"/>
                  <a:ext cx="1122423" cy="302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072" y="5071734"/>
                  <a:ext cx="1122423" cy="302840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/>
                <p:nvPr/>
              </p:nvSpPr>
              <p:spPr>
                <a:xfrm>
                  <a:off x="6088786" y="5880760"/>
                  <a:ext cx="1122423" cy="302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𝒇</m:t>
                        </m:r>
                        <m:d>
                          <m:dPr>
                            <m:ctrlPr>
                              <a:rPr lang="en-US" sz="14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14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  <m:r>
                          <a:rPr lang="en-US" sz="1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400" b="1" i="1" dirty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400" b="1" baseline="-25000" dirty="0">
                    <a:solidFill>
                      <a:srgbClr val="FF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62F3317-D69D-2E4F-A9CC-4A35659B8A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786" y="5880760"/>
                  <a:ext cx="1122423" cy="302840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TextBox 103"/>
          <p:cNvSpPr txBox="1"/>
          <p:nvPr/>
        </p:nvSpPr>
        <p:spPr>
          <a:xfrm>
            <a:off x="3431305" y="5806523"/>
            <a:ext cx="36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Differential Privacy</a:t>
            </a:r>
            <a:br>
              <a:rPr lang="en-US" dirty="0" smtClean="0"/>
            </a:br>
            <a:r>
              <a:rPr lang="en-US" dirty="0" smtClean="0"/>
              <a:t>Example: Randomized Response</a:t>
            </a:r>
            <a:endParaRPr lang="en-US" dirty="0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approach to releasing privacy-preserving statistics</a:t>
            </a:r>
          </a:p>
          <a:p>
            <a:r>
              <a:rPr lang="en-US" dirty="0"/>
              <a:t>A rigorous privacy guarantee</a:t>
            </a:r>
          </a:p>
          <a:p>
            <a:pPr lvl="1"/>
            <a:r>
              <a:rPr lang="en-US" dirty="0"/>
              <a:t>Significant activity in theoretical CS community</a:t>
            </a:r>
          </a:p>
          <a:p>
            <a:r>
              <a:rPr lang="en-US" dirty="0"/>
              <a:t>Several applications to real data sets</a:t>
            </a:r>
          </a:p>
          <a:p>
            <a:pPr lvl="1"/>
            <a:r>
              <a:rPr lang="en-US" dirty="0"/>
              <a:t>Recommendation systems, network trace data,..</a:t>
            </a:r>
          </a:p>
          <a:p>
            <a:r>
              <a:rPr lang="en-US" dirty="0"/>
              <a:t>Some challenges</a:t>
            </a:r>
          </a:p>
          <a:p>
            <a:pPr lvl="1"/>
            <a:r>
              <a:rPr lang="en-US" dirty="0"/>
              <a:t>High sensitivity, identifying individual’s information, repeated querying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EB457-BBEA-C842-95A7-17489BD6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8A3EC-DD48-BB4F-9F91-011947E06ABE}"/>
              </a:ext>
            </a:extLst>
          </p:cNvPr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939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Randomized Response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Laplace Mechanism </a:t>
            </a:r>
          </a:p>
          <a:p>
            <a:r>
              <a:rPr lang="en-US" dirty="0"/>
              <a:t>Exponential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Report Noisy Max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>
                <a:extLst>
                  <a:ext uri="{FF2B5EF4-FFF2-40B4-BE49-F238E27FC236}">
                    <a16:creationId xmlns:a16="http://schemas.microsoft.com/office/drawing/2014/main" id="{39440D83-9069-4043-881B-8EE627A90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599"/>
                <a:ext cx="5203059" cy="4764024"/>
              </a:xfrm>
            </p:spPr>
            <p:txBody>
              <a:bodyPr/>
              <a:lstStyle/>
              <a:p>
                <a:r>
                  <a:rPr lang="en-US" spc="-8" dirty="0">
                    <a:latin typeface="Calibri"/>
                    <a:cs typeface="Calibri"/>
                  </a:rPr>
                  <a:t>How about functions that do not return a real number?</a:t>
                </a:r>
              </a:p>
              <a:p>
                <a:r>
                  <a:rPr lang="en-US" spc="-8" dirty="0">
                    <a:latin typeface="Calibri"/>
                    <a:cs typeface="Calibri"/>
                  </a:rPr>
                  <a:t>Consider </a:t>
                </a:r>
                <a:r>
                  <a:rPr lang="en-US" spc="-4" dirty="0">
                    <a:latin typeface="Calibri"/>
                    <a:cs typeface="Calibri"/>
                  </a:rPr>
                  <a:t>some function </a:t>
                </a:r>
                <a14:m>
                  <m:oMath xmlns:m="http://schemas.openxmlformats.org/officeDocument/2006/math">
                    <m:r>
                      <a:rPr lang="en-US" i="1" spc="-4" dirty="0" smtClean="0"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</m:oMath>
                </a14:m>
                <a:r>
                  <a:rPr lang="en-US" spc="-4" dirty="0">
                    <a:latin typeface="Calibri"/>
                    <a:cs typeface="Calibri"/>
                  </a:rPr>
                  <a:t> </a:t>
                </a:r>
                <a:r>
                  <a:rPr lang="en-US" spc="-8" dirty="0">
                    <a:latin typeface="Calibri"/>
                    <a:cs typeface="Calibri"/>
                  </a:rPr>
                  <a:t>(can </a:t>
                </a:r>
                <a:r>
                  <a:rPr lang="en-US" spc="-4" dirty="0">
                    <a:latin typeface="Calibri"/>
                    <a:cs typeface="Calibri"/>
                  </a:rPr>
                  <a:t>be </a:t>
                </a:r>
                <a:r>
                  <a:rPr lang="en-US" spc="-8" dirty="0">
                    <a:latin typeface="Calibri"/>
                    <a:cs typeface="Calibri"/>
                  </a:rPr>
                  <a:t>deterministic </a:t>
                </a:r>
                <a:r>
                  <a:rPr lang="en-US" spc="-4" dirty="0">
                    <a:latin typeface="Calibri"/>
                    <a:cs typeface="Calibri"/>
                  </a:rPr>
                  <a:t>or</a:t>
                </a:r>
                <a:r>
                  <a:rPr lang="en-US" spc="75" dirty="0">
                    <a:latin typeface="Calibri"/>
                    <a:cs typeface="Calibri"/>
                  </a:rPr>
                  <a:t> </a:t>
                </a:r>
                <a:r>
                  <a:rPr lang="en-US" spc="-8" dirty="0">
                    <a:latin typeface="Calibri"/>
                    <a:cs typeface="Calibri"/>
                  </a:rPr>
                  <a:t>probabilistic)</a:t>
                </a:r>
              </a:p>
              <a:p>
                <a:pPr lvl="1"/>
                <a:r>
                  <a:rPr lang="en-US" spc="-10" dirty="0">
                    <a:latin typeface="Calibri"/>
                    <a:cs typeface="Calibri"/>
                  </a:rPr>
                  <a:t>What </a:t>
                </a:r>
                <a:r>
                  <a:rPr lang="en-US" spc="-5" dirty="0">
                    <a:latin typeface="Calibri"/>
                    <a:cs typeface="Calibri"/>
                  </a:rPr>
                  <a:t>is the </a:t>
                </a:r>
                <a:r>
                  <a:rPr lang="en-US" spc="-15" dirty="0">
                    <a:latin typeface="Calibri"/>
                    <a:cs typeface="Calibri"/>
                  </a:rPr>
                  <a:t>most </a:t>
                </a:r>
                <a:r>
                  <a:rPr lang="en-US" spc="-10" dirty="0">
                    <a:latin typeface="Calibri"/>
                    <a:cs typeface="Calibri"/>
                  </a:rPr>
                  <a:t>common second language </a:t>
                </a:r>
                <a:r>
                  <a:rPr lang="en-US" spc="-5" dirty="0">
                    <a:latin typeface="Calibri"/>
                    <a:cs typeface="Calibri"/>
                  </a:rPr>
                  <a:t>in </a:t>
                </a:r>
                <a:r>
                  <a:rPr lang="en-US" spc="-10" dirty="0">
                    <a:latin typeface="Calibri"/>
                    <a:cs typeface="Calibri"/>
                  </a:rPr>
                  <a:t>the class?</a:t>
                </a:r>
                <a:endParaRPr lang="en-US" spc="-8" dirty="0">
                  <a:latin typeface="Calibri"/>
                  <a:cs typeface="Calibri"/>
                </a:endParaRPr>
              </a:p>
              <a:p>
                <a:r>
                  <a:rPr lang="en-US" b="1" spc="-4" dirty="0">
                    <a:solidFill>
                      <a:srgbClr val="FF0000"/>
                    </a:solidFill>
                    <a:latin typeface="Calibri"/>
                    <a:cs typeface="Calibri"/>
                  </a:rPr>
                  <a:t>How </a:t>
                </a:r>
                <a:r>
                  <a:rPr lang="en-US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to </a:t>
                </a:r>
                <a:r>
                  <a:rPr lang="en-US" b="1" spc="-8" dirty="0">
                    <a:solidFill>
                      <a:srgbClr val="FF0000"/>
                    </a:solidFill>
                    <a:latin typeface="Calibri"/>
                    <a:cs typeface="Calibri"/>
                  </a:rPr>
                  <a:t>construct </a:t>
                </a:r>
                <a:r>
                  <a:rPr lang="en-US" b="1" spc="-4" dirty="0">
                    <a:solidFill>
                      <a:srgbClr val="FF0000"/>
                    </a:solidFill>
                    <a:latin typeface="Calibri"/>
                    <a:cs typeface="Calibri"/>
                  </a:rPr>
                  <a:t>a </a:t>
                </a:r>
                <a:r>
                  <a:rPr lang="en-US" b="1" spc="-8" dirty="0">
                    <a:solidFill>
                      <a:srgbClr val="FF0000"/>
                    </a:solidFill>
                    <a:latin typeface="Calibri"/>
                    <a:cs typeface="Calibri"/>
                  </a:rPr>
                  <a:t>differentially </a:t>
                </a:r>
                <a:r>
                  <a:rPr lang="en-US" b="1" spc="-15" dirty="0">
                    <a:solidFill>
                      <a:srgbClr val="FF0000"/>
                    </a:solidFill>
                    <a:latin typeface="Calibri"/>
                    <a:cs typeface="Calibri"/>
                  </a:rPr>
                  <a:t>private </a:t>
                </a:r>
                <a:r>
                  <a:rPr lang="en-US" b="1" spc="-11" dirty="0">
                    <a:solidFill>
                      <a:srgbClr val="FF0000"/>
                    </a:solidFill>
                    <a:latin typeface="Calibri"/>
                    <a:cs typeface="Calibri"/>
                  </a:rPr>
                  <a:t>version </a:t>
                </a:r>
                <a:r>
                  <a:rPr lang="en-US" b="1" spc="-4" dirty="0">
                    <a:solidFill>
                      <a:srgbClr val="FF0000"/>
                    </a:solidFill>
                    <a:latin typeface="Calibri"/>
                    <a:cs typeface="Calibri"/>
                  </a:rPr>
                  <a:t>of</a:t>
                </a:r>
                <a:r>
                  <a:rPr lang="en-US" b="1" spc="109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b="1" spc="-8" dirty="0">
                    <a:solidFill>
                      <a:srgbClr val="FF0000"/>
                    </a:solidFill>
                    <a:latin typeface="Calibri"/>
                    <a:cs typeface="Calibri"/>
                  </a:rPr>
                  <a:t>f?</a:t>
                </a:r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spc="-8" dirty="0">
                    <a:latin typeface="Calibri"/>
                    <a:cs typeface="Calibri"/>
                  </a:rPr>
                  <a:t>Using Exponential Mechanism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4" name="Content Placeholder 43">
                <a:extLst>
                  <a:ext uri="{FF2B5EF4-FFF2-40B4-BE49-F238E27FC236}">
                    <a16:creationId xmlns:a16="http://schemas.microsoft.com/office/drawing/2014/main" id="{39440D83-9069-4043-881B-8EE627A90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599"/>
                <a:ext cx="5203059" cy="4764024"/>
              </a:xfrm>
              <a:blipFill>
                <a:blip r:embed="rId2"/>
                <a:stretch>
                  <a:fillRect l="-488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0001" rIns="0" bIns="0" rtlCol="0" anchor="ctr">
            <a:spAutoFit/>
          </a:bodyPr>
          <a:lstStyle/>
          <a:p>
            <a:r>
              <a:rPr lang="en-US" dirty="0"/>
              <a:t>Differential Privacy for General Functions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24209A-AEC0-DD45-9A01-3D7F42AC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0682C7-C410-5D46-867C-316D8061387B}"/>
              </a:ext>
            </a:extLst>
          </p:cNvPr>
          <p:cNvGrpSpPr/>
          <p:nvPr/>
        </p:nvGrpSpPr>
        <p:grpSpPr>
          <a:xfrm>
            <a:off x="5102855" y="2096122"/>
            <a:ext cx="3895032" cy="2720674"/>
            <a:chOff x="5102855" y="2096122"/>
            <a:chExt cx="3895032" cy="27206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DDD986D-ED03-CD42-AC0B-ED206DD38EE2}"/>
                </a:ext>
              </a:extLst>
            </p:cNvPr>
            <p:cNvGrpSpPr/>
            <p:nvPr/>
          </p:nvGrpSpPr>
          <p:grpSpPr>
            <a:xfrm>
              <a:off x="5102855" y="2096122"/>
              <a:ext cx="3771900" cy="2286000"/>
              <a:chOff x="2743200" y="2606230"/>
              <a:chExt cx="3771900" cy="2286000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10CD3E32-63F1-DD45-8AE7-7CD0D18F9CD1}"/>
                  </a:ext>
                </a:extLst>
              </p:cNvPr>
              <p:cNvSpPr/>
              <p:nvPr/>
            </p:nvSpPr>
            <p:spPr>
              <a:xfrm>
                <a:off x="2743200" y="2606230"/>
                <a:ext cx="16002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2133600" h="3048000">
                    <a:moveTo>
                      <a:pt x="0" y="1524000"/>
                    </a:moveTo>
                    <a:lnTo>
                      <a:pt x="703" y="1468133"/>
                    </a:lnTo>
                    <a:lnTo>
                      <a:pt x="2798" y="1412772"/>
                    </a:lnTo>
                    <a:lnTo>
                      <a:pt x="6260" y="1357952"/>
                    </a:lnTo>
                    <a:lnTo>
                      <a:pt x="11064" y="1303708"/>
                    </a:lnTo>
                    <a:lnTo>
                      <a:pt x="17188" y="1250073"/>
                    </a:lnTo>
                    <a:lnTo>
                      <a:pt x="24606" y="1197082"/>
                    </a:lnTo>
                    <a:lnTo>
                      <a:pt x="33295" y="1144769"/>
                    </a:lnTo>
                    <a:lnTo>
                      <a:pt x="43230" y="1093170"/>
                    </a:lnTo>
                    <a:lnTo>
                      <a:pt x="54388" y="1042318"/>
                    </a:lnTo>
                    <a:lnTo>
                      <a:pt x="66744" y="992248"/>
                    </a:lnTo>
                    <a:lnTo>
                      <a:pt x="80274" y="942994"/>
                    </a:lnTo>
                    <a:lnTo>
                      <a:pt x="94954" y="894591"/>
                    </a:lnTo>
                    <a:lnTo>
                      <a:pt x="110761" y="847073"/>
                    </a:lnTo>
                    <a:lnTo>
                      <a:pt x="127669" y="800475"/>
                    </a:lnTo>
                    <a:lnTo>
                      <a:pt x="145654" y="754831"/>
                    </a:lnTo>
                    <a:lnTo>
                      <a:pt x="164694" y="710176"/>
                    </a:lnTo>
                    <a:lnTo>
                      <a:pt x="184763" y="666543"/>
                    </a:lnTo>
                    <a:lnTo>
                      <a:pt x="205837" y="623968"/>
                    </a:lnTo>
                    <a:lnTo>
                      <a:pt x="227893" y="582484"/>
                    </a:lnTo>
                    <a:lnTo>
                      <a:pt x="250906" y="542127"/>
                    </a:lnTo>
                    <a:lnTo>
                      <a:pt x="274851" y="502931"/>
                    </a:lnTo>
                    <a:lnTo>
                      <a:pt x="299706" y="464930"/>
                    </a:lnTo>
                    <a:lnTo>
                      <a:pt x="325446" y="428159"/>
                    </a:lnTo>
                    <a:lnTo>
                      <a:pt x="352047" y="392651"/>
                    </a:lnTo>
                    <a:lnTo>
                      <a:pt x="379484" y="358443"/>
                    </a:lnTo>
                    <a:lnTo>
                      <a:pt x="407734" y="325567"/>
                    </a:lnTo>
                    <a:lnTo>
                      <a:pt x="436772" y="294058"/>
                    </a:lnTo>
                    <a:lnTo>
                      <a:pt x="466574" y="263952"/>
                    </a:lnTo>
                    <a:lnTo>
                      <a:pt x="497117" y="235281"/>
                    </a:lnTo>
                    <a:lnTo>
                      <a:pt x="528376" y="208082"/>
                    </a:lnTo>
                    <a:lnTo>
                      <a:pt x="560327" y="182388"/>
                    </a:lnTo>
                    <a:lnTo>
                      <a:pt x="592946" y="158233"/>
                    </a:lnTo>
                    <a:lnTo>
                      <a:pt x="626208" y="135652"/>
                    </a:lnTo>
                    <a:lnTo>
                      <a:pt x="660090" y="114680"/>
                    </a:lnTo>
                    <a:lnTo>
                      <a:pt x="694568" y="95351"/>
                    </a:lnTo>
                    <a:lnTo>
                      <a:pt x="729618" y="77699"/>
                    </a:lnTo>
                    <a:lnTo>
                      <a:pt x="765214" y="61759"/>
                    </a:lnTo>
                    <a:lnTo>
                      <a:pt x="801334" y="47566"/>
                    </a:lnTo>
                    <a:lnTo>
                      <a:pt x="837953" y="35153"/>
                    </a:lnTo>
                    <a:lnTo>
                      <a:pt x="875047" y="24555"/>
                    </a:lnTo>
                    <a:lnTo>
                      <a:pt x="912592" y="15807"/>
                    </a:lnTo>
                    <a:lnTo>
                      <a:pt x="950564" y="8943"/>
                    </a:lnTo>
                    <a:lnTo>
                      <a:pt x="988939" y="3997"/>
                    </a:lnTo>
                    <a:lnTo>
                      <a:pt x="1027692" y="1005"/>
                    </a:lnTo>
                    <a:lnTo>
                      <a:pt x="1066800" y="0"/>
                    </a:lnTo>
                    <a:lnTo>
                      <a:pt x="1105907" y="1005"/>
                    </a:lnTo>
                    <a:lnTo>
                      <a:pt x="1144660" y="3997"/>
                    </a:lnTo>
                    <a:lnTo>
                      <a:pt x="1183035" y="8943"/>
                    </a:lnTo>
                    <a:lnTo>
                      <a:pt x="1221007" y="15807"/>
                    </a:lnTo>
                    <a:lnTo>
                      <a:pt x="1258552" y="24555"/>
                    </a:lnTo>
                    <a:lnTo>
                      <a:pt x="1295646" y="35153"/>
                    </a:lnTo>
                    <a:lnTo>
                      <a:pt x="1332265" y="47566"/>
                    </a:lnTo>
                    <a:lnTo>
                      <a:pt x="1368385" y="61759"/>
                    </a:lnTo>
                    <a:lnTo>
                      <a:pt x="1403981" y="77699"/>
                    </a:lnTo>
                    <a:lnTo>
                      <a:pt x="1439031" y="95351"/>
                    </a:lnTo>
                    <a:lnTo>
                      <a:pt x="1473509" y="114680"/>
                    </a:lnTo>
                    <a:lnTo>
                      <a:pt x="1507391" y="135652"/>
                    </a:lnTo>
                    <a:lnTo>
                      <a:pt x="1540653" y="158233"/>
                    </a:lnTo>
                    <a:lnTo>
                      <a:pt x="1573272" y="182388"/>
                    </a:lnTo>
                    <a:lnTo>
                      <a:pt x="1605223" y="208082"/>
                    </a:lnTo>
                    <a:lnTo>
                      <a:pt x="1636482" y="235281"/>
                    </a:lnTo>
                    <a:lnTo>
                      <a:pt x="1667025" y="263952"/>
                    </a:lnTo>
                    <a:lnTo>
                      <a:pt x="1696827" y="294058"/>
                    </a:lnTo>
                    <a:lnTo>
                      <a:pt x="1725865" y="325567"/>
                    </a:lnTo>
                    <a:lnTo>
                      <a:pt x="1754115" y="358443"/>
                    </a:lnTo>
                    <a:lnTo>
                      <a:pt x="1781552" y="392651"/>
                    </a:lnTo>
                    <a:lnTo>
                      <a:pt x="1808153" y="428159"/>
                    </a:lnTo>
                    <a:lnTo>
                      <a:pt x="1833893" y="464930"/>
                    </a:lnTo>
                    <a:lnTo>
                      <a:pt x="1858748" y="502931"/>
                    </a:lnTo>
                    <a:lnTo>
                      <a:pt x="1882693" y="542127"/>
                    </a:lnTo>
                    <a:lnTo>
                      <a:pt x="1905706" y="582484"/>
                    </a:lnTo>
                    <a:lnTo>
                      <a:pt x="1927762" y="623968"/>
                    </a:lnTo>
                    <a:lnTo>
                      <a:pt x="1948836" y="666543"/>
                    </a:lnTo>
                    <a:lnTo>
                      <a:pt x="1968905" y="710176"/>
                    </a:lnTo>
                    <a:lnTo>
                      <a:pt x="1987945" y="754831"/>
                    </a:lnTo>
                    <a:lnTo>
                      <a:pt x="2005930" y="800475"/>
                    </a:lnTo>
                    <a:lnTo>
                      <a:pt x="2022838" y="847073"/>
                    </a:lnTo>
                    <a:lnTo>
                      <a:pt x="2038645" y="894591"/>
                    </a:lnTo>
                    <a:lnTo>
                      <a:pt x="2053325" y="942994"/>
                    </a:lnTo>
                    <a:lnTo>
                      <a:pt x="2066855" y="992248"/>
                    </a:lnTo>
                    <a:lnTo>
                      <a:pt x="2079211" y="1042318"/>
                    </a:lnTo>
                    <a:lnTo>
                      <a:pt x="2090369" y="1093170"/>
                    </a:lnTo>
                    <a:lnTo>
                      <a:pt x="2100304" y="1144769"/>
                    </a:lnTo>
                    <a:lnTo>
                      <a:pt x="2108993" y="1197082"/>
                    </a:lnTo>
                    <a:lnTo>
                      <a:pt x="2116411" y="1250073"/>
                    </a:lnTo>
                    <a:lnTo>
                      <a:pt x="2122535" y="1303708"/>
                    </a:lnTo>
                    <a:lnTo>
                      <a:pt x="2127339" y="1357952"/>
                    </a:lnTo>
                    <a:lnTo>
                      <a:pt x="2130801" y="1412772"/>
                    </a:lnTo>
                    <a:lnTo>
                      <a:pt x="2132896" y="1468133"/>
                    </a:lnTo>
                    <a:lnTo>
                      <a:pt x="2133600" y="1524000"/>
                    </a:lnTo>
                    <a:lnTo>
                      <a:pt x="2132896" y="1579875"/>
                    </a:lnTo>
                    <a:lnTo>
                      <a:pt x="2130801" y="1635242"/>
                    </a:lnTo>
                    <a:lnTo>
                      <a:pt x="2127339" y="1690069"/>
                    </a:lnTo>
                    <a:lnTo>
                      <a:pt x="2122535" y="1744320"/>
                    </a:lnTo>
                    <a:lnTo>
                      <a:pt x="2116411" y="1797960"/>
                    </a:lnTo>
                    <a:lnTo>
                      <a:pt x="2108993" y="1850956"/>
                    </a:lnTo>
                    <a:lnTo>
                      <a:pt x="2100304" y="1903272"/>
                    </a:lnTo>
                    <a:lnTo>
                      <a:pt x="2090369" y="1954875"/>
                    </a:lnTo>
                    <a:lnTo>
                      <a:pt x="2079211" y="2005730"/>
                    </a:lnTo>
                    <a:lnTo>
                      <a:pt x="2066855" y="2055802"/>
                    </a:lnTo>
                    <a:lnTo>
                      <a:pt x="2053325" y="2105058"/>
                    </a:lnTo>
                    <a:lnTo>
                      <a:pt x="2038645" y="2153463"/>
                    </a:lnTo>
                    <a:lnTo>
                      <a:pt x="2022838" y="2200981"/>
                    </a:lnTo>
                    <a:lnTo>
                      <a:pt x="2005930" y="2247580"/>
                    </a:lnTo>
                    <a:lnTo>
                      <a:pt x="1987945" y="2293224"/>
                    </a:lnTo>
                    <a:lnTo>
                      <a:pt x="1968905" y="2337880"/>
                    </a:lnTo>
                    <a:lnTo>
                      <a:pt x="1948836" y="2381512"/>
                    </a:lnTo>
                    <a:lnTo>
                      <a:pt x="1927762" y="2424086"/>
                    </a:lnTo>
                    <a:lnTo>
                      <a:pt x="1905706" y="2465568"/>
                    </a:lnTo>
                    <a:lnTo>
                      <a:pt x="1882693" y="2505924"/>
                    </a:lnTo>
                    <a:lnTo>
                      <a:pt x="1858748" y="2545118"/>
                    </a:lnTo>
                    <a:lnTo>
                      <a:pt x="1833893" y="2583117"/>
                    </a:lnTo>
                    <a:lnTo>
                      <a:pt x="1808153" y="2619887"/>
                    </a:lnTo>
                    <a:lnTo>
                      <a:pt x="1781552" y="2655392"/>
                    </a:lnTo>
                    <a:lnTo>
                      <a:pt x="1754115" y="2689598"/>
                    </a:lnTo>
                    <a:lnTo>
                      <a:pt x="1725865" y="2722471"/>
                    </a:lnTo>
                    <a:lnTo>
                      <a:pt x="1696827" y="2753977"/>
                    </a:lnTo>
                    <a:lnTo>
                      <a:pt x="1667025" y="2784081"/>
                    </a:lnTo>
                    <a:lnTo>
                      <a:pt x="1636482" y="2812749"/>
                    </a:lnTo>
                    <a:lnTo>
                      <a:pt x="1605223" y="2839945"/>
                    </a:lnTo>
                    <a:lnTo>
                      <a:pt x="1573272" y="2865637"/>
                    </a:lnTo>
                    <a:lnTo>
                      <a:pt x="1540653" y="2889789"/>
                    </a:lnTo>
                    <a:lnTo>
                      <a:pt x="1507391" y="2912367"/>
                    </a:lnTo>
                    <a:lnTo>
                      <a:pt x="1473509" y="2933336"/>
                    </a:lnTo>
                    <a:lnTo>
                      <a:pt x="1439031" y="2952663"/>
                    </a:lnTo>
                    <a:lnTo>
                      <a:pt x="1403981" y="2970312"/>
                    </a:lnTo>
                    <a:lnTo>
                      <a:pt x="1368385" y="2986250"/>
                    </a:lnTo>
                    <a:lnTo>
                      <a:pt x="1332265" y="3000441"/>
                    </a:lnTo>
                    <a:lnTo>
                      <a:pt x="1295646" y="3012852"/>
                    </a:lnTo>
                    <a:lnTo>
                      <a:pt x="1258552" y="3023448"/>
                    </a:lnTo>
                    <a:lnTo>
                      <a:pt x="1221007" y="3032195"/>
                    </a:lnTo>
                    <a:lnTo>
                      <a:pt x="1183035" y="3039058"/>
                    </a:lnTo>
                    <a:lnTo>
                      <a:pt x="1144660" y="3044002"/>
                    </a:lnTo>
                    <a:lnTo>
                      <a:pt x="1105907" y="3046995"/>
                    </a:lnTo>
                    <a:lnTo>
                      <a:pt x="1066800" y="3048000"/>
                    </a:lnTo>
                    <a:lnTo>
                      <a:pt x="1027692" y="3046995"/>
                    </a:lnTo>
                    <a:lnTo>
                      <a:pt x="988939" y="3044002"/>
                    </a:lnTo>
                    <a:lnTo>
                      <a:pt x="950564" y="3039058"/>
                    </a:lnTo>
                    <a:lnTo>
                      <a:pt x="912592" y="3032195"/>
                    </a:lnTo>
                    <a:lnTo>
                      <a:pt x="875047" y="3023448"/>
                    </a:lnTo>
                    <a:lnTo>
                      <a:pt x="837953" y="3012852"/>
                    </a:lnTo>
                    <a:lnTo>
                      <a:pt x="801334" y="3000441"/>
                    </a:lnTo>
                    <a:lnTo>
                      <a:pt x="765214" y="2986250"/>
                    </a:lnTo>
                    <a:lnTo>
                      <a:pt x="729618" y="2970312"/>
                    </a:lnTo>
                    <a:lnTo>
                      <a:pt x="694568" y="2952663"/>
                    </a:lnTo>
                    <a:lnTo>
                      <a:pt x="660090" y="2933336"/>
                    </a:lnTo>
                    <a:lnTo>
                      <a:pt x="626208" y="2912367"/>
                    </a:lnTo>
                    <a:lnTo>
                      <a:pt x="592946" y="2889789"/>
                    </a:lnTo>
                    <a:lnTo>
                      <a:pt x="560327" y="2865637"/>
                    </a:lnTo>
                    <a:lnTo>
                      <a:pt x="528376" y="2839945"/>
                    </a:lnTo>
                    <a:lnTo>
                      <a:pt x="497117" y="2812749"/>
                    </a:lnTo>
                    <a:lnTo>
                      <a:pt x="466574" y="2784081"/>
                    </a:lnTo>
                    <a:lnTo>
                      <a:pt x="436772" y="2753977"/>
                    </a:lnTo>
                    <a:lnTo>
                      <a:pt x="407734" y="2722471"/>
                    </a:lnTo>
                    <a:lnTo>
                      <a:pt x="379484" y="2689598"/>
                    </a:lnTo>
                    <a:lnTo>
                      <a:pt x="352047" y="2655392"/>
                    </a:lnTo>
                    <a:lnTo>
                      <a:pt x="325446" y="2619887"/>
                    </a:lnTo>
                    <a:lnTo>
                      <a:pt x="299706" y="2583117"/>
                    </a:lnTo>
                    <a:lnTo>
                      <a:pt x="274851" y="2545118"/>
                    </a:lnTo>
                    <a:lnTo>
                      <a:pt x="250906" y="2505924"/>
                    </a:lnTo>
                    <a:lnTo>
                      <a:pt x="227893" y="2465568"/>
                    </a:lnTo>
                    <a:lnTo>
                      <a:pt x="205837" y="2424086"/>
                    </a:lnTo>
                    <a:lnTo>
                      <a:pt x="184763" y="2381512"/>
                    </a:lnTo>
                    <a:lnTo>
                      <a:pt x="164694" y="2337880"/>
                    </a:lnTo>
                    <a:lnTo>
                      <a:pt x="145654" y="2293224"/>
                    </a:lnTo>
                    <a:lnTo>
                      <a:pt x="127669" y="2247580"/>
                    </a:lnTo>
                    <a:lnTo>
                      <a:pt x="110761" y="2200981"/>
                    </a:lnTo>
                    <a:lnTo>
                      <a:pt x="94954" y="2153463"/>
                    </a:lnTo>
                    <a:lnTo>
                      <a:pt x="80274" y="2105058"/>
                    </a:lnTo>
                    <a:lnTo>
                      <a:pt x="66744" y="2055802"/>
                    </a:lnTo>
                    <a:lnTo>
                      <a:pt x="54388" y="2005730"/>
                    </a:lnTo>
                    <a:lnTo>
                      <a:pt x="43230" y="1954875"/>
                    </a:lnTo>
                    <a:lnTo>
                      <a:pt x="33295" y="1903272"/>
                    </a:lnTo>
                    <a:lnTo>
                      <a:pt x="24606" y="1850956"/>
                    </a:lnTo>
                    <a:lnTo>
                      <a:pt x="17188" y="1797960"/>
                    </a:lnTo>
                    <a:lnTo>
                      <a:pt x="11064" y="1744320"/>
                    </a:lnTo>
                    <a:lnTo>
                      <a:pt x="6260" y="1690069"/>
                    </a:lnTo>
                    <a:lnTo>
                      <a:pt x="2798" y="1635242"/>
                    </a:lnTo>
                    <a:lnTo>
                      <a:pt x="703" y="1579875"/>
                    </a:lnTo>
                    <a:lnTo>
                      <a:pt x="0" y="1524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52B373EA-1523-FC4F-AD33-8B786246F138}"/>
                  </a:ext>
                </a:extLst>
              </p:cNvPr>
              <p:cNvSpPr/>
              <p:nvPr/>
            </p:nvSpPr>
            <p:spPr>
              <a:xfrm>
                <a:off x="4914900" y="2606230"/>
                <a:ext cx="1600200" cy="2286000"/>
              </a:xfrm>
              <a:custGeom>
                <a:avLst/>
                <a:gdLst/>
                <a:ahLst/>
                <a:cxnLst/>
                <a:rect l="l" t="t" r="r" b="b"/>
                <a:pathLst>
                  <a:path w="2133600" h="3048000">
                    <a:moveTo>
                      <a:pt x="0" y="1524000"/>
                    </a:moveTo>
                    <a:lnTo>
                      <a:pt x="703" y="1468133"/>
                    </a:lnTo>
                    <a:lnTo>
                      <a:pt x="2798" y="1412772"/>
                    </a:lnTo>
                    <a:lnTo>
                      <a:pt x="6260" y="1357952"/>
                    </a:lnTo>
                    <a:lnTo>
                      <a:pt x="11064" y="1303708"/>
                    </a:lnTo>
                    <a:lnTo>
                      <a:pt x="17188" y="1250073"/>
                    </a:lnTo>
                    <a:lnTo>
                      <a:pt x="24606" y="1197082"/>
                    </a:lnTo>
                    <a:lnTo>
                      <a:pt x="33295" y="1144769"/>
                    </a:lnTo>
                    <a:lnTo>
                      <a:pt x="43230" y="1093170"/>
                    </a:lnTo>
                    <a:lnTo>
                      <a:pt x="54388" y="1042318"/>
                    </a:lnTo>
                    <a:lnTo>
                      <a:pt x="66744" y="992248"/>
                    </a:lnTo>
                    <a:lnTo>
                      <a:pt x="80274" y="942994"/>
                    </a:lnTo>
                    <a:lnTo>
                      <a:pt x="94954" y="894591"/>
                    </a:lnTo>
                    <a:lnTo>
                      <a:pt x="110761" y="847073"/>
                    </a:lnTo>
                    <a:lnTo>
                      <a:pt x="127669" y="800475"/>
                    </a:lnTo>
                    <a:lnTo>
                      <a:pt x="145654" y="754831"/>
                    </a:lnTo>
                    <a:lnTo>
                      <a:pt x="164694" y="710176"/>
                    </a:lnTo>
                    <a:lnTo>
                      <a:pt x="184763" y="666543"/>
                    </a:lnTo>
                    <a:lnTo>
                      <a:pt x="205837" y="623968"/>
                    </a:lnTo>
                    <a:lnTo>
                      <a:pt x="227893" y="582484"/>
                    </a:lnTo>
                    <a:lnTo>
                      <a:pt x="250906" y="542127"/>
                    </a:lnTo>
                    <a:lnTo>
                      <a:pt x="274851" y="502931"/>
                    </a:lnTo>
                    <a:lnTo>
                      <a:pt x="299706" y="464930"/>
                    </a:lnTo>
                    <a:lnTo>
                      <a:pt x="325446" y="428159"/>
                    </a:lnTo>
                    <a:lnTo>
                      <a:pt x="352047" y="392651"/>
                    </a:lnTo>
                    <a:lnTo>
                      <a:pt x="379484" y="358443"/>
                    </a:lnTo>
                    <a:lnTo>
                      <a:pt x="407734" y="325567"/>
                    </a:lnTo>
                    <a:lnTo>
                      <a:pt x="436772" y="294058"/>
                    </a:lnTo>
                    <a:lnTo>
                      <a:pt x="466574" y="263952"/>
                    </a:lnTo>
                    <a:lnTo>
                      <a:pt x="497117" y="235281"/>
                    </a:lnTo>
                    <a:lnTo>
                      <a:pt x="528376" y="208082"/>
                    </a:lnTo>
                    <a:lnTo>
                      <a:pt x="560327" y="182388"/>
                    </a:lnTo>
                    <a:lnTo>
                      <a:pt x="592946" y="158233"/>
                    </a:lnTo>
                    <a:lnTo>
                      <a:pt x="626208" y="135652"/>
                    </a:lnTo>
                    <a:lnTo>
                      <a:pt x="660090" y="114680"/>
                    </a:lnTo>
                    <a:lnTo>
                      <a:pt x="694568" y="95351"/>
                    </a:lnTo>
                    <a:lnTo>
                      <a:pt x="729618" y="77699"/>
                    </a:lnTo>
                    <a:lnTo>
                      <a:pt x="765214" y="61759"/>
                    </a:lnTo>
                    <a:lnTo>
                      <a:pt x="801334" y="47566"/>
                    </a:lnTo>
                    <a:lnTo>
                      <a:pt x="837953" y="35153"/>
                    </a:lnTo>
                    <a:lnTo>
                      <a:pt x="875047" y="24555"/>
                    </a:lnTo>
                    <a:lnTo>
                      <a:pt x="912592" y="15807"/>
                    </a:lnTo>
                    <a:lnTo>
                      <a:pt x="950564" y="8943"/>
                    </a:lnTo>
                    <a:lnTo>
                      <a:pt x="988939" y="3997"/>
                    </a:lnTo>
                    <a:lnTo>
                      <a:pt x="1027692" y="1005"/>
                    </a:lnTo>
                    <a:lnTo>
                      <a:pt x="1066800" y="0"/>
                    </a:lnTo>
                    <a:lnTo>
                      <a:pt x="1105907" y="1005"/>
                    </a:lnTo>
                    <a:lnTo>
                      <a:pt x="1144660" y="3997"/>
                    </a:lnTo>
                    <a:lnTo>
                      <a:pt x="1183035" y="8943"/>
                    </a:lnTo>
                    <a:lnTo>
                      <a:pt x="1221007" y="15807"/>
                    </a:lnTo>
                    <a:lnTo>
                      <a:pt x="1258552" y="24555"/>
                    </a:lnTo>
                    <a:lnTo>
                      <a:pt x="1295646" y="35153"/>
                    </a:lnTo>
                    <a:lnTo>
                      <a:pt x="1332265" y="47566"/>
                    </a:lnTo>
                    <a:lnTo>
                      <a:pt x="1368385" y="61759"/>
                    </a:lnTo>
                    <a:lnTo>
                      <a:pt x="1403981" y="77699"/>
                    </a:lnTo>
                    <a:lnTo>
                      <a:pt x="1439031" y="95351"/>
                    </a:lnTo>
                    <a:lnTo>
                      <a:pt x="1473509" y="114680"/>
                    </a:lnTo>
                    <a:lnTo>
                      <a:pt x="1507391" y="135652"/>
                    </a:lnTo>
                    <a:lnTo>
                      <a:pt x="1540653" y="158233"/>
                    </a:lnTo>
                    <a:lnTo>
                      <a:pt x="1573272" y="182388"/>
                    </a:lnTo>
                    <a:lnTo>
                      <a:pt x="1605223" y="208082"/>
                    </a:lnTo>
                    <a:lnTo>
                      <a:pt x="1636482" y="235281"/>
                    </a:lnTo>
                    <a:lnTo>
                      <a:pt x="1667025" y="263952"/>
                    </a:lnTo>
                    <a:lnTo>
                      <a:pt x="1696827" y="294058"/>
                    </a:lnTo>
                    <a:lnTo>
                      <a:pt x="1725865" y="325567"/>
                    </a:lnTo>
                    <a:lnTo>
                      <a:pt x="1754115" y="358443"/>
                    </a:lnTo>
                    <a:lnTo>
                      <a:pt x="1781552" y="392651"/>
                    </a:lnTo>
                    <a:lnTo>
                      <a:pt x="1808153" y="428159"/>
                    </a:lnTo>
                    <a:lnTo>
                      <a:pt x="1833893" y="464930"/>
                    </a:lnTo>
                    <a:lnTo>
                      <a:pt x="1858748" y="502931"/>
                    </a:lnTo>
                    <a:lnTo>
                      <a:pt x="1882693" y="542127"/>
                    </a:lnTo>
                    <a:lnTo>
                      <a:pt x="1905706" y="582484"/>
                    </a:lnTo>
                    <a:lnTo>
                      <a:pt x="1927762" y="623968"/>
                    </a:lnTo>
                    <a:lnTo>
                      <a:pt x="1948836" y="666543"/>
                    </a:lnTo>
                    <a:lnTo>
                      <a:pt x="1968905" y="710176"/>
                    </a:lnTo>
                    <a:lnTo>
                      <a:pt x="1987945" y="754831"/>
                    </a:lnTo>
                    <a:lnTo>
                      <a:pt x="2005930" y="800475"/>
                    </a:lnTo>
                    <a:lnTo>
                      <a:pt x="2022838" y="847073"/>
                    </a:lnTo>
                    <a:lnTo>
                      <a:pt x="2038645" y="894591"/>
                    </a:lnTo>
                    <a:lnTo>
                      <a:pt x="2053325" y="942994"/>
                    </a:lnTo>
                    <a:lnTo>
                      <a:pt x="2066855" y="992248"/>
                    </a:lnTo>
                    <a:lnTo>
                      <a:pt x="2079211" y="1042318"/>
                    </a:lnTo>
                    <a:lnTo>
                      <a:pt x="2090369" y="1093170"/>
                    </a:lnTo>
                    <a:lnTo>
                      <a:pt x="2100304" y="1144769"/>
                    </a:lnTo>
                    <a:lnTo>
                      <a:pt x="2108993" y="1197082"/>
                    </a:lnTo>
                    <a:lnTo>
                      <a:pt x="2116411" y="1250073"/>
                    </a:lnTo>
                    <a:lnTo>
                      <a:pt x="2122535" y="1303708"/>
                    </a:lnTo>
                    <a:lnTo>
                      <a:pt x="2127339" y="1357952"/>
                    </a:lnTo>
                    <a:lnTo>
                      <a:pt x="2130801" y="1412772"/>
                    </a:lnTo>
                    <a:lnTo>
                      <a:pt x="2132896" y="1468133"/>
                    </a:lnTo>
                    <a:lnTo>
                      <a:pt x="2133600" y="1524000"/>
                    </a:lnTo>
                    <a:lnTo>
                      <a:pt x="2132896" y="1579875"/>
                    </a:lnTo>
                    <a:lnTo>
                      <a:pt x="2130801" y="1635242"/>
                    </a:lnTo>
                    <a:lnTo>
                      <a:pt x="2127339" y="1690069"/>
                    </a:lnTo>
                    <a:lnTo>
                      <a:pt x="2122535" y="1744320"/>
                    </a:lnTo>
                    <a:lnTo>
                      <a:pt x="2116411" y="1797960"/>
                    </a:lnTo>
                    <a:lnTo>
                      <a:pt x="2108993" y="1850956"/>
                    </a:lnTo>
                    <a:lnTo>
                      <a:pt x="2100304" y="1903272"/>
                    </a:lnTo>
                    <a:lnTo>
                      <a:pt x="2090369" y="1954875"/>
                    </a:lnTo>
                    <a:lnTo>
                      <a:pt x="2079211" y="2005730"/>
                    </a:lnTo>
                    <a:lnTo>
                      <a:pt x="2066855" y="2055802"/>
                    </a:lnTo>
                    <a:lnTo>
                      <a:pt x="2053325" y="2105058"/>
                    </a:lnTo>
                    <a:lnTo>
                      <a:pt x="2038645" y="2153463"/>
                    </a:lnTo>
                    <a:lnTo>
                      <a:pt x="2022838" y="2200981"/>
                    </a:lnTo>
                    <a:lnTo>
                      <a:pt x="2005930" y="2247580"/>
                    </a:lnTo>
                    <a:lnTo>
                      <a:pt x="1987945" y="2293224"/>
                    </a:lnTo>
                    <a:lnTo>
                      <a:pt x="1968905" y="2337880"/>
                    </a:lnTo>
                    <a:lnTo>
                      <a:pt x="1948836" y="2381512"/>
                    </a:lnTo>
                    <a:lnTo>
                      <a:pt x="1927762" y="2424086"/>
                    </a:lnTo>
                    <a:lnTo>
                      <a:pt x="1905706" y="2465568"/>
                    </a:lnTo>
                    <a:lnTo>
                      <a:pt x="1882693" y="2505924"/>
                    </a:lnTo>
                    <a:lnTo>
                      <a:pt x="1858748" y="2545118"/>
                    </a:lnTo>
                    <a:lnTo>
                      <a:pt x="1833893" y="2583117"/>
                    </a:lnTo>
                    <a:lnTo>
                      <a:pt x="1808153" y="2619887"/>
                    </a:lnTo>
                    <a:lnTo>
                      <a:pt x="1781552" y="2655392"/>
                    </a:lnTo>
                    <a:lnTo>
                      <a:pt x="1754115" y="2689598"/>
                    </a:lnTo>
                    <a:lnTo>
                      <a:pt x="1725865" y="2722471"/>
                    </a:lnTo>
                    <a:lnTo>
                      <a:pt x="1696827" y="2753977"/>
                    </a:lnTo>
                    <a:lnTo>
                      <a:pt x="1667025" y="2784081"/>
                    </a:lnTo>
                    <a:lnTo>
                      <a:pt x="1636482" y="2812749"/>
                    </a:lnTo>
                    <a:lnTo>
                      <a:pt x="1605223" y="2839945"/>
                    </a:lnTo>
                    <a:lnTo>
                      <a:pt x="1573272" y="2865637"/>
                    </a:lnTo>
                    <a:lnTo>
                      <a:pt x="1540653" y="2889789"/>
                    </a:lnTo>
                    <a:lnTo>
                      <a:pt x="1507391" y="2912367"/>
                    </a:lnTo>
                    <a:lnTo>
                      <a:pt x="1473509" y="2933336"/>
                    </a:lnTo>
                    <a:lnTo>
                      <a:pt x="1439031" y="2952663"/>
                    </a:lnTo>
                    <a:lnTo>
                      <a:pt x="1403981" y="2970312"/>
                    </a:lnTo>
                    <a:lnTo>
                      <a:pt x="1368385" y="2986250"/>
                    </a:lnTo>
                    <a:lnTo>
                      <a:pt x="1332265" y="3000441"/>
                    </a:lnTo>
                    <a:lnTo>
                      <a:pt x="1295646" y="3012852"/>
                    </a:lnTo>
                    <a:lnTo>
                      <a:pt x="1258552" y="3023448"/>
                    </a:lnTo>
                    <a:lnTo>
                      <a:pt x="1221007" y="3032195"/>
                    </a:lnTo>
                    <a:lnTo>
                      <a:pt x="1183035" y="3039058"/>
                    </a:lnTo>
                    <a:lnTo>
                      <a:pt x="1144660" y="3044002"/>
                    </a:lnTo>
                    <a:lnTo>
                      <a:pt x="1105907" y="3046995"/>
                    </a:lnTo>
                    <a:lnTo>
                      <a:pt x="1066800" y="3048000"/>
                    </a:lnTo>
                    <a:lnTo>
                      <a:pt x="1027692" y="3046995"/>
                    </a:lnTo>
                    <a:lnTo>
                      <a:pt x="988939" y="3044002"/>
                    </a:lnTo>
                    <a:lnTo>
                      <a:pt x="950564" y="3039058"/>
                    </a:lnTo>
                    <a:lnTo>
                      <a:pt x="912592" y="3032195"/>
                    </a:lnTo>
                    <a:lnTo>
                      <a:pt x="875047" y="3023448"/>
                    </a:lnTo>
                    <a:lnTo>
                      <a:pt x="837953" y="3012852"/>
                    </a:lnTo>
                    <a:lnTo>
                      <a:pt x="801334" y="3000441"/>
                    </a:lnTo>
                    <a:lnTo>
                      <a:pt x="765214" y="2986250"/>
                    </a:lnTo>
                    <a:lnTo>
                      <a:pt x="729618" y="2970312"/>
                    </a:lnTo>
                    <a:lnTo>
                      <a:pt x="694568" y="2952663"/>
                    </a:lnTo>
                    <a:lnTo>
                      <a:pt x="660090" y="2933336"/>
                    </a:lnTo>
                    <a:lnTo>
                      <a:pt x="626208" y="2912367"/>
                    </a:lnTo>
                    <a:lnTo>
                      <a:pt x="592946" y="2889789"/>
                    </a:lnTo>
                    <a:lnTo>
                      <a:pt x="560327" y="2865637"/>
                    </a:lnTo>
                    <a:lnTo>
                      <a:pt x="528376" y="2839945"/>
                    </a:lnTo>
                    <a:lnTo>
                      <a:pt x="497117" y="2812749"/>
                    </a:lnTo>
                    <a:lnTo>
                      <a:pt x="466574" y="2784081"/>
                    </a:lnTo>
                    <a:lnTo>
                      <a:pt x="436772" y="2753977"/>
                    </a:lnTo>
                    <a:lnTo>
                      <a:pt x="407734" y="2722471"/>
                    </a:lnTo>
                    <a:lnTo>
                      <a:pt x="379484" y="2689598"/>
                    </a:lnTo>
                    <a:lnTo>
                      <a:pt x="352047" y="2655392"/>
                    </a:lnTo>
                    <a:lnTo>
                      <a:pt x="325446" y="2619887"/>
                    </a:lnTo>
                    <a:lnTo>
                      <a:pt x="299706" y="2583117"/>
                    </a:lnTo>
                    <a:lnTo>
                      <a:pt x="274851" y="2545118"/>
                    </a:lnTo>
                    <a:lnTo>
                      <a:pt x="250906" y="2505924"/>
                    </a:lnTo>
                    <a:lnTo>
                      <a:pt x="227893" y="2465568"/>
                    </a:lnTo>
                    <a:lnTo>
                      <a:pt x="205837" y="2424086"/>
                    </a:lnTo>
                    <a:lnTo>
                      <a:pt x="184763" y="2381512"/>
                    </a:lnTo>
                    <a:lnTo>
                      <a:pt x="164694" y="2337880"/>
                    </a:lnTo>
                    <a:lnTo>
                      <a:pt x="145654" y="2293224"/>
                    </a:lnTo>
                    <a:lnTo>
                      <a:pt x="127669" y="2247580"/>
                    </a:lnTo>
                    <a:lnTo>
                      <a:pt x="110761" y="2200981"/>
                    </a:lnTo>
                    <a:lnTo>
                      <a:pt x="94954" y="2153463"/>
                    </a:lnTo>
                    <a:lnTo>
                      <a:pt x="80274" y="2105058"/>
                    </a:lnTo>
                    <a:lnTo>
                      <a:pt x="66744" y="2055802"/>
                    </a:lnTo>
                    <a:lnTo>
                      <a:pt x="54388" y="2005730"/>
                    </a:lnTo>
                    <a:lnTo>
                      <a:pt x="43230" y="1954875"/>
                    </a:lnTo>
                    <a:lnTo>
                      <a:pt x="33295" y="1903272"/>
                    </a:lnTo>
                    <a:lnTo>
                      <a:pt x="24606" y="1850956"/>
                    </a:lnTo>
                    <a:lnTo>
                      <a:pt x="17188" y="1797960"/>
                    </a:lnTo>
                    <a:lnTo>
                      <a:pt x="11064" y="1744320"/>
                    </a:lnTo>
                    <a:lnTo>
                      <a:pt x="6260" y="1690069"/>
                    </a:lnTo>
                    <a:lnTo>
                      <a:pt x="2798" y="1635242"/>
                    </a:lnTo>
                    <a:lnTo>
                      <a:pt x="703" y="1579875"/>
                    </a:lnTo>
                    <a:lnTo>
                      <a:pt x="0" y="1524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EFF92428-D6AC-8E48-9732-9248EF22A291}"/>
                  </a:ext>
                </a:extLst>
              </p:cNvPr>
              <p:cNvSpPr/>
              <p:nvPr/>
            </p:nvSpPr>
            <p:spPr>
              <a:xfrm>
                <a:off x="32575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7">
                <a:extLst>
                  <a:ext uri="{FF2B5EF4-FFF2-40B4-BE49-F238E27FC236}">
                    <a16:creationId xmlns:a16="http://schemas.microsoft.com/office/drawing/2014/main" id="{EE032914-8602-124A-BD13-77F5FD779290}"/>
                  </a:ext>
                </a:extLst>
              </p:cNvPr>
              <p:cNvSpPr/>
              <p:nvPr/>
            </p:nvSpPr>
            <p:spPr>
              <a:xfrm>
                <a:off x="32575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8">
                <a:extLst>
                  <a:ext uri="{FF2B5EF4-FFF2-40B4-BE49-F238E27FC236}">
                    <a16:creationId xmlns:a16="http://schemas.microsoft.com/office/drawing/2014/main" id="{5E75EBA1-86B3-A148-9E64-F22490A95968}"/>
                  </a:ext>
                </a:extLst>
              </p:cNvPr>
              <p:cNvSpPr/>
              <p:nvPr/>
            </p:nvSpPr>
            <p:spPr>
              <a:xfrm>
                <a:off x="3257550" y="35206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7792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B1B0EBAE-9462-FD4A-A332-872B89DE1C66}"/>
                  </a:ext>
                </a:extLst>
              </p:cNvPr>
              <p:cNvSpPr/>
              <p:nvPr/>
            </p:nvSpPr>
            <p:spPr>
              <a:xfrm>
                <a:off x="3257550" y="35206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4F612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5B183B55-4286-4444-9EDA-59932F39179D}"/>
                  </a:ext>
                </a:extLst>
              </p:cNvPr>
              <p:cNvSpPr/>
              <p:nvPr/>
            </p:nvSpPr>
            <p:spPr>
              <a:xfrm>
                <a:off x="34861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F9C0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1">
                <a:extLst>
                  <a:ext uri="{FF2B5EF4-FFF2-40B4-BE49-F238E27FC236}">
                    <a16:creationId xmlns:a16="http://schemas.microsoft.com/office/drawing/2014/main" id="{2D13E6E0-A1F9-D449-B33A-CEBBE048023D}"/>
                  </a:ext>
                </a:extLst>
              </p:cNvPr>
              <p:cNvSpPr/>
              <p:nvPr/>
            </p:nvSpPr>
            <p:spPr>
              <a:xfrm>
                <a:off x="34861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97470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96EC16FA-039F-D942-837A-6BA4B561CBE8}"/>
                  </a:ext>
                </a:extLst>
              </p:cNvPr>
              <p:cNvSpPr/>
              <p:nvPr/>
            </p:nvSpPr>
            <p:spPr>
              <a:xfrm>
                <a:off x="30289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4945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3">
                <a:extLst>
                  <a:ext uri="{FF2B5EF4-FFF2-40B4-BE49-F238E27FC236}">
                    <a16:creationId xmlns:a16="http://schemas.microsoft.com/office/drawing/2014/main" id="{8B063B83-345F-4340-A928-1B63F15D962E}"/>
                  </a:ext>
                </a:extLst>
              </p:cNvPr>
              <p:cNvSpPr/>
              <p:nvPr/>
            </p:nvSpPr>
            <p:spPr>
              <a:xfrm>
                <a:off x="30289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1E1C1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4">
                <a:extLst>
                  <a:ext uri="{FF2B5EF4-FFF2-40B4-BE49-F238E27FC236}">
                    <a16:creationId xmlns:a16="http://schemas.microsoft.com/office/drawing/2014/main" id="{C730C283-872A-474F-9596-46DEFF6CC2F3}"/>
                  </a:ext>
                </a:extLst>
              </p:cNvPr>
              <p:cNvSpPr/>
              <p:nvPr/>
            </p:nvSpPr>
            <p:spPr>
              <a:xfrm>
                <a:off x="54292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4F81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5">
                <a:extLst>
                  <a:ext uri="{FF2B5EF4-FFF2-40B4-BE49-F238E27FC236}">
                    <a16:creationId xmlns:a16="http://schemas.microsoft.com/office/drawing/2014/main" id="{53BE1894-1BD9-074F-96F7-93EDFFB8DD40}"/>
                  </a:ext>
                </a:extLst>
              </p:cNvPr>
              <p:cNvSpPr/>
              <p:nvPr/>
            </p:nvSpPr>
            <p:spPr>
              <a:xfrm>
                <a:off x="5429250" y="30062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385D8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6">
                <a:extLst>
                  <a:ext uri="{FF2B5EF4-FFF2-40B4-BE49-F238E27FC236}">
                    <a16:creationId xmlns:a16="http://schemas.microsoft.com/office/drawing/2014/main" id="{45BC4D48-BE64-CE4A-866B-DAFF206E734E}"/>
                  </a:ext>
                </a:extLst>
              </p:cNvPr>
              <p:cNvSpPr/>
              <p:nvPr/>
            </p:nvSpPr>
            <p:spPr>
              <a:xfrm>
                <a:off x="5829300" y="36349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D6E3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7">
                <a:extLst>
                  <a:ext uri="{FF2B5EF4-FFF2-40B4-BE49-F238E27FC236}">
                    <a16:creationId xmlns:a16="http://schemas.microsoft.com/office/drawing/2014/main" id="{F0C79BDF-D55E-BB42-B727-A416AD9AEF92}"/>
                  </a:ext>
                </a:extLst>
              </p:cNvPr>
              <p:cNvSpPr/>
              <p:nvPr/>
            </p:nvSpPr>
            <p:spPr>
              <a:xfrm>
                <a:off x="5829300" y="36349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4F612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8">
                <a:extLst>
                  <a:ext uri="{FF2B5EF4-FFF2-40B4-BE49-F238E27FC236}">
                    <a16:creationId xmlns:a16="http://schemas.microsoft.com/office/drawing/2014/main" id="{8709F8C8-E830-BB41-B999-597CDE83EAB0}"/>
                  </a:ext>
                </a:extLst>
              </p:cNvPr>
              <p:cNvSpPr/>
              <p:nvPr/>
            </p:nvSpPr>
            <p:spPr>
              <a:xfrm>
                <a:off x="56578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D9959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9">
                <a:extLst>
                  <a:ext uri="{FF2B5EF4-FFF2-40B4-BE49-F238E27FC236}">
                    <a16:creationId xmlns:a16="http://schemas.microsoft.com/office/drawing/2014/main" id="{7DC2CF32-24CD-D647-B669-C3C489560808}"/>
                  </a:ext>
                </a:extLst>
              </p:cNvPr>
              <p:cNvSpPr/>
              <p:nvPr/>
            </p:nvSpPr>
            <p:spPr>
              <a:xfrm>
                <a:off x="5657850" y="443503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62242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996CC139-3CC1-0F43-9846-4D851A030EEB}"/>
                  </a:ext>
                </a:extLst>
              </p:cNvPr>
              <p:cNvSpPr/>
              <p:nvPr/>
            </p:nvSpPr>
            <p:spPr>
              <a:xfrm>
                <a:off x="52006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266700" y="0"/>
                    </a:moveTo>
                    <a:lnTo>
                      <a:pt x="0" y="381000"/>
                    </a:lnTo>
                    <a:lnTo>
                      <a:pt x="533400" y="38100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1">
                <a:extLst>
                  <a:ext uri="{FF2B5EF4-FFF2-40B4-BE49-F238E27FC236}">
                    <a16:creationId xmlns:a16="http://schemas.microsoft.com/office/drawing/2014/main" id="{F2255C60-0C5A-F746-8674-577306194CA2}"/>
                  </a:ext>
                </a:extLst>
              </p:cNvPr>
              <p:cNvSpPr/>
              <p:nvPr/>
            </p:nvSpPr>
            <p:spPr>
              <a:xfrm>
                <a:off x="5200650" y="40349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266700" y="0"/>
                    </a:lnTo>
                    <a:lnTo>
                      <a:pt x="533400" y="38100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0D0D0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32011390-B9D4-5E45-9ABD-56B506057AB2}"/>
                  </a:ext>
                </a:extLst>
              </p:cNvPr>
              <p:cNvSpPr/>
              <p:nvPr/>
            </p:nvSpPr>
            <p:spPr>
              <a:xfrm>
                <a:off x="3771900" y="38063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solidFill>
                <a:srgbClr val="C3D5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3">
                <a:extLst>
                  <a:ext uri="{FF2B5EF4-FFF2-40B4-BE49-F238E27FC236}">
                    <a16:creationId xmlns:a16="http://schemas.microsoft.com/office/drawing/2014/main" id="{E02B848C-8BEB-0E4D-8E70-81569EFBB254}"/>
                  </a:ext>
                </a:extLst>
              </p:cNvPr>
              <p:cNvSpPr/>
              <p:nvPr/>
            </p:nvSpPr>
            <p:spPr>
              <a:xfrm>
                <a:off x="3771900" y="3806380"/>
                <a:ext cx="4000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81000">
                    <a:moveTo>
                      <a:pt x="0" y="381000"/>
                    </a:moveTo>
                    <a:lnTo>
                      <a:pt x="533400" y="381000"/>
                    </a:lnTo>
                    <a:lnTo>
                      <a:pt x="533400" y="0"/>
                    </a:lnTo>
                    <a:lnTo>
                      <a:pt x="0" y="0"/>
                    </a:lnTo>
                    <a:lnTo>
                      <a:pt x="0" y="381000"/>
                    </a:lnTo>
                    <a:close/>
                  </a:path>
                </a:pathLst>
              </a:custGeom>
              <a:ln w="25400">
                <a:solidFill>
                  <a:srgbClr val="4F612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5">
                <a:extLst>
                  <a:ext uri="{FF2B5EF4-FFF2-40B4-BE49-F238E27FC236}">
                    <a16:creationId xmlns:a16="http://schemas.microsoft.com/office/drawing/2014/main" id="{3590F7A8-4E5E-3541-8AFC-AD89A5D11E4F}"/>
                  </a:ext>
                </a:extLst>
              </p:cNvPr>
              <p:cNvSpPr/>
              <p:nvPr/>
            </p:nvSpPr>
            <p:spPr>
              <a:xfrm>
                <a:off x="3625597" y="3047237"/>
                <a:ext cx="2020823" cy="23431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6">
                <a:extLst>
                  <a:ext uri="{FF2B5EF4-FFF2-40B4-BE49-F238E27FC236}">
                    <a16:creationId xmlns:a16="http://schemas.microsoft.com/office/drawing/2014/main" id="{5B391F93-3889-004B-88BD-3BF5C3D4A23F}"/>
                  </a:ext>
                </a:extLst>
              </p:cNvPr>
              <p:cNvSpPr/>
              <p:nvPr/>
            </p:nvSpPr>
            <p:spPr>
              <a:xfrm>
                <a:off x="3657600" y="3104959"/>
                <a:ext cx="1871663" cy="88583"/>
              </a:xfrm>
              <a:custGeom>
                <a:avLst/>
                <a:gdLst/>
                <a:ahLst/>
                <a:cxnLst/>
                <a:rect l="l" t="t" r="r" b="b"/>
                <a:pathLst>
                  <a:path w="2495550" h="118110">
                    <a:moveTo>
                      <a:pt x="2445221" y="58991"/>
                    </a:moveTo>
                    <a:lnTo>
                      <a:pt x="2381758" y="96012"/>
                    </a:lnTo>
                    <a:lnTo>
                      <a:pt x="2379726" y="103758"/>
                    </a:lnTo>
                    <a:lnTo>
                      <a:pt x="2383282" y="109854"/>
                    </a:lnTo>
                    <a:lnTo>
                      <a:pt x="2386711" y="115950"/>
                    </a:lnTo>
                    <a:lnTo>
                      <a:pt x="2394585" y="117982"/>
                    </a:lnTo>
                    <a:lnTo>
                      <a:pt x="2400554" y="114426"/>
                    </a:lnTo>
                    <a:lnTo>
                      <a:pt x="2473811" y="71627"/>
                    </a:lnTo>
                    <a:lnTo>
                      <a:pt x="2470404" y="71627"/>
                    </a:lnTo>
                    <a:lnTo>
                      <a:pt x="2470404" y="69976"/>
                    </a:lnTo>
                    <a:lnTo>
                      <a:pt x="2464054" y="69976"/>
                    </a:lnTo>
                    <a:lnTo>
                      <a:pt x="2445221" y="58991"/>
                    </a:lnTo>
                    <a:close/>
                  </a:path>
                  <a:path w="2495550" h="118110">
                    <a:moveTo>
                      <a:pt x="2423341" y="46227"/>
                    </a:moveTo>
                    <a:lnTo>
                      <a:pt x="0" y="46227"/>
                    </a:lnTo>
                    <a:lnTo>
                      <a:pt x="0" y="71627"/>
                    </a:lnTo>
                    <a:lnTo>
                      <a:pt x="2423559" y="71627"/>
                    </a:lnTo>
                    <a:lnTo>
                      <a:pt x="2445221" y="58991"/>
                    </a:lnTo>
                    <a:lnTo>
                      <a:pt x="2423341" y="46227"/>
                    </a:lnTo>
                    <a:close/>
                  </a:path>
                  <a:path w="2495550" h="118110">
                    <a:moveTo>
                      <a:pt x="2473761" y="46227"/>
                    </a:moveTo>
                    <a:lnTo>
                      <a:pt x="2470404" y="46227"/>
                    </a:lnTo>
                    <a:lnTo>
                      <a:pt x="2470404" y="71627"/>
                    </a:lnTo>
                    <a:lnTo>
                      <a:pt x="2473811" y="71627"/>
                    </a:lnTo>
                    <a:lnTo>
                      <a:pt x="2495550" y="58927"/>
                    </a:lnTo>
                    <a:lnTo>
                      <a:pt x="2473761" y="46227"/>
                    </a:lnTo>
                    <a:close/>
                  </a:path>
                  <a:path w="2495550" h="118110">
                    <a:moveTo>
                      <a:pt x="2464054" y="48005"/>
                    </a:moveTo>
                    <a:lnTo>
                      <a:pt x="2445221" y="58991"/>
                    </a:lnTo>
                    <a:lnTo>
                      <a:pt x="2464054" y="69976"/>
                    </a:lnTo>
                    <a:lnTo>
                      <a:pt x="2464054" y="48005"/>
                    </a:lnTo>
                    <a:close/>
                  </a:path>
                  <a:path w="2495550" h="118110">
                    <a:moveTo>
                      <a:pt x="2470404" y="48005"/>
                    </a:moveTo>
                    <a:lnTo>
                      <a:pt x="2464054" y="48005"/>
                    </a:lnTo>
                    <a:lnTo>
                      <a:pt x="2464054" y="69976"/>
                    </a:lnTo>
                    <a:lnTo>
                      <a:pt x="2470404" y="69976"/>
                    </a:lnTo>
                    <a:lnTo>
                      <a:pt x="2470404" y="48005"/>
                    </a:lnTo>
                    <a:close/>
                  </a:path>
                  <a:path w="2495550" h="118110">
                    <a:moveTo>
                      <a:pt x="2394585" y="0"/>
                    </a:moveTo>
                    <a:lnTo>
                      <a:pt x="2386711" y="2031"/>
                    </a:lnTo>
                    <a:lnTo>
                      <a:pt x="2383282" y="8127"/>
                    </a:lnTo>
                    <a:lnTo>
                      <a:pt x="2379726" y="14224"/>
                    </a:lnTo>
                    <a:lnTo>
                      <a:pt x="2381758" y="21970"/>
                    </a:lnTo>
                    <a:lnTo>
                      <a:pt x="2445221" y="58991"/>
                    </a:lnTo>
                    <a:lnTo>
                      <a:pt x="2464054" y="48005"/>
                    </a:lnTo>
                    <a:lnTo>
                      <a:pt x="2470404" y="48005"/>
                    </a:lnTo>
                    <a:lnTo>
                      <a:pt x="2470404" y="46227"/>
                    </a:lnTo>
                    <a:lnTo>
                      <a:pt x="2473761" y="46227"/>
                    </a:lnTo>
                    <a:lnTo>
                      <a:pt x="2400554" y="3555"/>
                    </a:lnTo>
                    <a:lnTo>
                      <a:pt x="2394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26217911-8039-D845-A32B-D79E799507DC}"/>
                  </a:ext>
                </a:extLst>
              </p:cNvPr>
              <p:cNvSpPr/>
              <p:nvPr/>
            </p:nvSpPr>
            <p:spPr>
              <a:xfrm>
                <a:off x="3625597" y="3637025"/>
                <a:ext cx="2420873" cy="27317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A56CF142-FFF8-A943-A179-50DDA3E2DC24}"/>
                  </a:ext>
                </a:extLst>
              </p:cNvPr>
              <p:cNvSpPr/>
              <p:nvPr/>
            </p:nvSpPr>
            <p:spPr>
              <a:xfrm>
                <a:off x="3657125" y="3654077"/>
                <a:ext cx="2272189" cy="164306"/>
              </a:xfrm>
              <a:custGeom>
                <a:avLst/>
                <a:gdLst/>
                <a:ahLst/>
                <a:cxnLst/>
                <a:rect l="l" t="t" r="r" b="b"/>
                <a:pathLst>
                  <a:path w="3029585" h="219075">
                    <a:moveTo>
                      <a:pt x="2956985" y="174041"/>
                    </a:moveTo>
                    <a:lnTo>
                      <a:pt x="2920238" y="193040"/>
                    </a:lnTo>
                    <a:lnTo>
                      <a:pt x="2914015" y="196342"/>
                    </a:lnTo>
                    <a:lnTo>
                      <a:pt x="2911602" y="203962"/>
                    </a:lnTo>
                    <a:lnTo>
                      <a:pt x="2914904" y="210185"/>
                    </a:lnTo>
                    <a:lnTo>
                      <a:pt x="2918079" y="216407"/>
                    </a:lnTo>
                    <a:lnTo>
                      <a:pt x="2925699" y="218821"/>
                    </a:lnTo>
                    <a:lnTo>
                      <a:pt x="3007745" y="176403"/>
                    </a:lnTo>
                    <a:lnTo>
                      <a:pt x="3003931" y="176403"/>
                    </a:lnTo>
                    <a:lnTo>
                      <a:pt x="2956985" y="174041"/>
                    </a:lnTo>
                    <a:close/>
                  </a:path>
                  <a:path w="3029585" h="219075">
                    <a:moveTo>
                      <a:pt x="2979332" y="162487"/>
                    </a:moveTo>
                    <a:lnTo>
                      <a:pt x="2956985" y="174041"/>
                    </a:lnTo>
                    <a:lnTo>
                      <a:pt x="3003931" y="176403"/>
                    </a:lnTo>
                    <a:lnTo>
                      <a:pt x="3004033" y="174371"/>
                    </a:lnTo>
                    <a:lnTo>
                      <a:pt x="2997581" y="174371"/>
                    </a:lnTo>
                    <a:lnTo>
                      <a:pt x="2979332" y="162487"/>
                    </a:lnTo>
                    <a:close/>
                  </a:path>
                  <a:path w="3029585" h="219075">
                    <a:moveTo>
                      <a:pt x="2931668" y="101092"/>
                    </a:moveTo>
                    <a:lnTo>
                      <a:pt x="2923794" y="102743"/>
                    </a:lnTo>
                    <a:lnTo>
                      <a:pt x="2916174" y="114426"/>
                    </a:lnTo>
                    <a:lnTo>
                      <a:pt x="2917825" y="122300"/>
                    </a:lnTo>
                    <a:lnTo>
                      <a:pt x="2923667" y="126237"/>
                    </a:lnTo>
                    <a:lnTo>
                      <a:pt x="2958265" y="148768"/>
                    </a:lnTo>
                    <a:lnTo>
                      <a:pt x="3005201" y="151130"/>
                    </a:lnTo>
                    <a:lnTo>
                      <a:pt x="3003931" y="176403"/>
                    </a:lnTo>
                    <a:lnTo>
                      <a:pt x="3007745" y="176403"/>
                    </a:lnTo>
                    <a:lnTo>
                      <a:pt x="3029585" y="165100"/>
                    </a:lnTo>
                    <a:lnTo>
                      <a:pt x="2931668" y="101092"/>
                    </a:lnTo>
                    <a:close/>
                  </a:path>
                  <a:path w="3029585" h="219075">
                    <a:moveTo>
                      <a:pt x="2998597" y="152526"/>
                    </a:moveTo>
                    <a:lnTo>
                      <a:pt x="2979332" y="162487"/>
                    </a:lnTo>
                    <a:lnTo>
                      <a:pt x="2997581" y="174371"/>
                    </a:lnTo>
                    <a:lnTo>
                      <a:pt x="2998597" y="152526"/>
                    </a:lnTo>
                    <a:close/>
                  </a:path>
                  <a:path w="3029585" h="219075">
                    <a:moveTo>
                      <a:pt x="3005130" y="152526"/>
                    </a:moveTo>
                    <a:lnTo>
                      <a:pt x="2998597" y="152526"/>
                    </a:lnTo>
                    <a:lnTo>
                      <a:pt x="2997581" y="174371"/>
                    </a:lnTo>
                    <a:lnTo>
                      <a:pt x="3004033" y="174371"/>
                    </a:lnTo>
                    <a:lnTo>
                      <a:pt x="3005130" y="152526"/>
                    </a:lnTo>
                    <a:close/>
                  </a:path>
                  <a:path w="3029585" h="219075">
                    <a:moveTo>
                      <a:pt x="1270" y="0"/>
                    </a:moveTo>
                    <a:lnTo>
                      <a:pt x="0" y="25273"/>
                    </a:lnTo>
                    <a:lnTo>
                      <a:pt x="2956985" y="174041"/>
                    </a:lnTo>
                    <a:lnTo>
                      <a:pt x="2979332" y="162487"/>
                    </a:lnTo>
                    <a:lnTo>
                      <a:pt x="2958265" y="148768"/>
                    </a:lnTo>
                    <a:lnTo>
                      <a:pt x="1270" y="0"/>
                    </a:lnTo>
                    <a:close/>
                  </a:path>
                  <a:path w="3029585" h="219075">
                    <a:moveTo>
                      <a:pt x="2958265" y="148768"/>
                    </a:moveTo>
                    <a:lnTo>
                      <a:pt x="2979332" y="162487"/>
                    </a:lnTo>
                    <a:lnTo>
                      <a:pt x="2998597" y="152526"/>
                    </a:lnTo>
                    <a:lnTo>
                      <a:pt x="3005130" y="152526"/>
                    </a:lnTo>
                    <a:lnTo>
                      <a:pt x="3005201" y="151130"/>
                    </a:lnTo>
                    <a:lnTo>
                      <a:pt x="2958265" y="148768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B5795D0A-5B7F-994A-B82A-9E901FD676FB}"/>
                  </a:ext>
                </a:extLst>
              </p:cNvPr>
              <p:cNvSpPr/>
              <p:nvPr/>
            </p:nvSpPr>
            <p:spPr>
              <a:xfrm>
                <a:off x="4138804" y="3675888"/>
                <a:ext cx="1907666" cy="33032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0">
                <a:extLst>
                  <a:ext uri="{FF2B5EF4-FFF2-40B4-BE49-F238E27FC236}">
                    <a16:creationId xmlns:a16="http://schemas.microsoft.com/office/drawing/2014/main" id="{8E1DA9C0-7686-A843-A18C-ED6023E96F6C}"/>
                  </a:ext>
                </a:extLst>
              </p:cNvPr>
              <p:cNvSpPr/>
              <p:nvPr/>
            </p:nvSpPr>
            <p:spPr>
              <a:xfrm>
                <a:off x="4170997" y="3741230"/>
                <a:ext cx="1758315" cy="217646"/>
              </a:xfrm>
              <a:custGeom>
                <a:avLst/>
                <a:gdLst/>
                <a:ahLst/>
                <a:cxnLst/>
                <a:rect l="l" t="t" r="r" b="b"/>
                <a:pathLst>
                  <a:path w="2344420" h="290195">
                    <a:moveTo>
                      <a:pt x="2271356" y="43171"/>
                    </a:moveTo>
                    <a:lnTo>
                      <a:pt x="0" y="264795"/>
                    </a:lnTo>
                    <a:lnTo>
                      <a:pt x="2540" y="290068"/>
                    </a:lnTo>
                    <a:lnTo>
                      <a:pt x="2273876" y="68446"/>
                    </a:lnTo>
                    <a:lnTo>
                      <a:pt x="2294272" y="53738"/>
                    </a:lnTo>
                    <a:lnTo>
                      <a:pt x="2271356" y="43171"/>
                    </a:lnTo>
                    <a:close/>
                  </a:path>
                  <a:path w="2344420" h="290195">
                    <a:moveTo>
                      <a:pt x="2322298" y="38608"/>
                    </a:moveTo>
                    <a:lnTo>
                      <a:pt x="2318131" y="38608"/>
                    </a:lnTo>
                    <a:lnTo>
                      <a:pt x="2320671" y="63881"/>
                    </a:lnTo>
                    <a:lnTo>
                      <a:pt x="2273876" y="68446"/>
                    </a:lnTo>
                    <a:lnTo>
                      <a:pt x="2240407" y="92583"/>
                    </a:lnTo>
                    <a:lnTo>
                      <a:pt x="2234692" y="96774"/>
                    </a:lnTo>
                    <a:lnTo>
                      <a:pt x="2233422" y="104648"/>
                    </a:lnTo>
                    <a:lnTo>
                      <a:pt x="2237613" y="110363"/>
                    </a:lnTo>
                    <a:lnTo>
                      <a:pt x="2241677" y="116078"/>
                    </a:lnTo>
                    <a:lnTo>
                      <a:pt x="2249551" y="117348"/>
                    </a:lnTo>
                    <a:lnTo>
                      <a:pt x="2255266" y="113157"/>
                    </a:lnTo>
                    <a:lnTo>
                      <a:pt x="2344420" y="48768"/>
                    </a:lnTo>
                    <a:lnTo>
                      <a:pt x="2322298" y="38608"/>
                    </a:lnTo>
                    <a:close/>
                  </a:path>
                  <a:path w="2344420" h="290195">
                    <a:moveTo>
                      <a:pt x="2294272" y="53738"/>
                    </a:moveTo>
                    <a:lnTo>
                      <a:pt x="2273876" y="68446"/>
                    </a:lnTo>
                    <a:lnTo>
                      <a:pt x="2320671" y="63881"/>
                    </a:lnTo>
                    <a:lnTo>
                      <a:pt x="2320568" y="62865"/>
                    </a:lnTo>
                    <a:lnTo>
                      <a:pt x="2314067" y="62865"/>
                    </a:lnTo>
                    <a:lnTo>
                      <a:pt x="2294272" y="53738"/>
                    </a:lnTo>
                    <a:close/>
                  </a:path>
                  <a:path w="2344420" h="290195">
                    <a:moveTo>
                      <a:pt x="2311908" y="41021"/>
                    </a:moveTo>
                    <a:lnTo>
                      <a:pt x="2294272" y="53738"/>
                    </a:lnTo>
                    <a:lnTo>
                      <a:pt x="2314067" y="62865"/>
                    </a:lnTo>
                    <a:lnTo>
                      <a:pt x="2311908" y="41021"/>
                    </a:lnTo>
                    <a:close/>
                  </a:path>
                  <a:path w="2344420" h="290195">
                    <a:moveTo>
                      <a:pt x="2318373" y="41021"/>
                    </a:moveTo>
                    <a:lnTo>
                      <a:pt x="2311908" y="41021"/>
                    </a:lnTo>
                    <a:lnTo>
                      <a:pt x="2314067" y="62865"/>
                    </a:lnTo>
                    <a:lnTo>
                      <a:pt x="2320568" y="62865"/>
                    </a:lnTo>
                    <a:lnTo>
                      <a:pt x="2318373" y="41021"/>
                    </a:lnTo>
                    <a:close/>
                  </a:path>
                  <a:path w="2344420" h="290195">
                    <a:moveTo>
                      <a:pt x="2318131" y="38608"/>
                    </a:moveTo>
                    <a:lnTo>
                      <a:pt x="2271356" y="43171"/>
                    </a:lnTo>
                    <a:lnTo>
                      <a:pt x="2294272" y="53738"/>
                    </a:lnTo>
                    <a:lnTo>
                      <a:pt x="2311908" y="41021"/>
                    </a:lnTo>
                    <a:lnTo>
                      <a:pt x="2318373" y="41021"/>
                    </a:lnTo>
                    <a:lnTo>
                      <a:pt x="2318131" y="38608"/>
                    </a:lnTo>
                    <a:close/>
                  </a:path>
                  <a:path w="2344420" h="290195">
                    <a:moveTo>
                      <a:pt x="2238121" y="0"/>
                    </a:moveTo>
                    <a:lnTo>
                      <a:pt x="2230628" y="2794"/>
                    </a:lnTo>
                    <a:lnTo>
                      <a:pt x="2224786" y="15494"/>
                    </a:lnTo>
                    <a:lnTo>
                      <a:pt x="2227580" y="22987"/>
                    </a:lnTo>
                    <a:lnTo>
                      <a:pt x="2271356" y="43171"/>
                    </a:lnTo>
                    <a:lnTo>
                      <a:pt x="2318131" y="38608"/>
                    </a:lnTo>
                    <a:lnTo>
                      <a:pt x="2322298" y="38608"/>
                    </a:lnTo>
                    <a:lnTo>
                      <a:pt x="223812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1">
                <a:extLst>
                  <a:ext uri="{FF2B5EF4-FFF2-40B4-BE49-F238E27FC236}">
                    <a16:creationId xmlns:a16="http://schemas.microsoft.com/office/drawing/2014/main" id="{CDAF1F28-5B37-DA42-B34E-224C46163AB6}"/>
                  </a:ext>
                </a:extLst>
              </p:cNvPr>
              <p:cNvSpPr/>
              <p:nvPr/>
            </p:nvSpPr>
            <p:spPr>
              <a:xfrm>
                <a:off x="3396997" y="4075939"/>
                <a:ext cx="2020823" cy="23431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2">
                <a:extLst>
                  <a:ext uri="{FF2B5EF4-FFF2-40B4-BE49-F238E27FC236}">
                    <a16:creationId xmlns:a16="http://schemas.microsoft.com/office/drawing/2014/main" id="{98E6E495-D82B-3643-BC71-027BEF51C834}"/>
                  </a:ext>
                </a:extLst>
              </p:cNvPr>
              <p:cNvSpPr/>
              <p:nvPr/>
            </p:nvSpPr>
            <p:spPr>
              <a:xfrm>
                <a:off x="3429000" y="4133659"/>
                <a:ext cx="1871663" cy="88583"/>
              </a:xfrm>
              <a:custGeom>
                <a:avLst/>
                <a:gdLst/>
                <a:ahLst/>
                <a:cxnLst/>
                <a:rect l="l" t="t" r="r" b="b"/>
                <a:pathLst>
                  <a:path w="2495550" h="118110">
                    <a:moveTo>
                      <a:pt x="2445221" y="58991"/>
                    </a:moveTo>
                    <a:lnTo>
                      <a:pt x="2381758" y="96011"/>
                    </a:lnTo>
                    <a:lnTo>
                      <a:pt x="2379726" y="103758"/>
                    </a:lnTo>
                    <a:lnTo>
                      <a:pt x="2383282" y="109854"/>
                    </a:lnTo>
                    <a:lnTo>
                      <a:pt x="2386711" y="115950"/>
                    </a:lnTo>
                    <a:lnTo>
                      <a:pt x="2394585" y="117982"/>
                    </a:lnTo>
                    <a:lnTo>
                      <a:pt x="2400554" y="114426"/>
                    </a:lnTo>
                    <a:lnTo>
                      <a:pt x="2473811" y="71627"/>
                    </a:lnTo>
                    <a:lnTo>
                      <a:pt x="2470404" y="71627"/>
                    </a:lnTo>
                    <a:lnTo>
                      <a:pt x="2470404" y="69976"/>
                    </a:lnTo>
                    <a:lnTo>
                      <a:pt x="2464054" y="69976"/>
                    </a:lnTo>
                    <a:lnTo>
                      <a:pt x="2445221" y="58991"/>
                    </a:lnTo>
                    <a:close/>
                  </a:path>
                  <a:path w="2495550" h="118110">
                    <a:moveTo>
                      <a:pt x="2423341" y="46227"/>
                    </a:moveTo>
                    <a:lnTo>
                      <a:pt x="0" y="46227"/>
                    </a:lnTo>
                    <a:lnTo>
                      <a:pt x="0" y="71627"/>
                    </a:lnTo>
                    <a:lnTo>
                      <a:pt x="2423559" y="71627"/>
                    </a:lnTo>
                    <a:lnTo>
                      <a:pt x="2445221" y="58991"/>
                    </a:lnTo>
                    <a:lnTo>
                      <a:pt x="2423341" y="46227"/>
                    </a:lnTo>
                    <a:close/>
                  </a:path>
                  <a:path w="2495550" h="118110">
                    <a:moveTo>
                      <a:pt x="2473761" y="46227"/>
                    </a:moveTo>
                    <a:lnTo>
                      <a:pt x="2470404" y="46227"/>
                    </a:lnTo>
                    <a:lnTo>
                      <a:pt x="2470404" y="71627"/>
                    </a:lnTo>
                    <a:lnTo>
                      <a:pt x="2473811" y="71627"/>
                    </a:lnTo>
                    <a:lnTo>
                      <a:pt x="2495550" y="58927"/>
                    </a:lnTo>
                    <a:lnTo>
                      <a:pt x="2473761" y="46227"/>
                    </a:lnTo>
                    <a:close/>
                  </a:path>
                  <a:path w="2495550" h="118110">
                    <a:moveTo>
                      <a:pt x="2464054" y="48005"/>
                    </a:moveTo>
                    <a:lnTo>
                      <a:pt x="2445221" y="58991"/>
                    </a:lnTo>
                    <a:lnTo>
                      <a:pt x="2464054" y="69976"/>
                    </a:lnTo>
                    <a:lnTo>
                      <a:pt x="2464054" y="48005"/>
                    </a:lnTo>
                    <a:close/>
                  </a:path>
                  <a:path w="2495550" h="118110">
                    <a:moveTo>
                      <a:pt x="2470404" y="48005"/>
                    </a:moveTo>
                    <a:lnTo>
                      <a:pt x="2464054" y="48005"/>
                    </a:lnTo>
                    <a:lnTo>
                      <a:pt x="2464054" y="69976"/>
                    </a:lnTo>
                    <a:lnTo>
                      <a:pt x="2470404" y="69976"/>
                    </a:lnTo>
                    <a:lnTo>
                      <a:pt x="2470404" y="48005"/>
                    </a:lnTo>
                    <a:close/>
                  </a:path>
                  <a:path w="2495550" h="118110">
                    <a:moveTo>
                      <a:pt x="2394585" y="0"/>
                    </a:moveTo>
                    <a:lnTo>
                      <a:pt x="2386711" y="2031"/>
                    </a:lnTo>
                    <a:lnTo>
                      <a:pt x="2383282" y="8127"/>
                    </a:lnTo>
                    <a:lnTo>
                      <a:pt x="2379726" y="14223"/>
                    </a:lnTo>
                    <a:lnTo>
                      <a:pt x="2381758" y="21970"/>
                    </a:lnTo>
                    <a:lnTo>
                      <a:pt x="2445221" y="58991"/>
                    </a:lnTo>
                    <a:lnTo>
                      <a:pt x="2464054" y="48005"/>
                    </a:lnTo>
                    <a:lnTo>
                      <a:pt x="2470404" y="48005"/>
                    </a:lnTo>
                    <a:lnTo>
                      <a:pt x="2470404" y="46227"/>
                    </a:lnTo>
                    <a:lnTo>
                      <a:pt x="2473761" y="46227"/>
                    </a:lnTo>
                    <a:lnTo>
                      <a:pt x="2400554" y="3555"/>
                    </a:lnTo>
                    <a:lnTo>
                      <a:pt x="2394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3">
                <a:extLst>
                  <a:ext uri="{FF2B5EF4-FFF2-40B4-BE49-F238E27FC236}">
                    <a16:creationId xmlns:a16="http://schemas.microsoft.com/office/drawing/2014/main" id="{6D7638C5-EB90-3048-8295-C539AB10C4F0}"/>
                  </a:ext>
                </a:extLst>
              </p:cNvPr>
              <p:cNvSpPr/>
              <p:nvPr/>
            </p:nvSpPr>
            <p:spPr>
              <a:xfrm>
                <a:off x="3854197" y="4475989"/>
                <a:ext cx="2020823" cy="23431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4">
                <a:extLst>
                  <a:ext uri="{FF2B5EF4-FFF2-40B4-BE49-F238E27FC236}">
                    <a16:creationId xmlns:a16="http://schemas.microsoft.com/office/drawing/2014/main" id="{04839A59-6A7B-6848-A894-A3E335020C41}"/>
                  </a:ext>
                </a:extLst>
              </p:cNvPr>
              <p:cNvSpPr/>
              <p:nvPr/>
            </p:nvSpPr>
            <p:spPr>
              <a:xfrm>
                <a:off x="3886200" y="4533709"/>
                <a:ext cx="1871663" cy="88583"/>
              </a:xfrm>
              <a:custGeom>
                <a:avLst/>
                <a:gdLst/>
                <a:ahLst/>
                <a:cxnLst/>
                <a:rect l="l" t="t" r="r" b="b"/>
                <a:pathLst>
                  <a:path w="2495550" h="118110">
                    <a:moveTo>
                      <a:pt x="2445221" y="58991"/>
                    </a:moveTo>
                    <a:lnTo>
                      <a:pt x="2381758" y="96011"/>
                    </a:lnTo>
                    <a:lnTo>
                      <a:pt x="2379726" y="103758"/>
                    </a:lnTo>
                    <a:lnTo>
                      <a:pt x="2383282" y="109854"/>
                    </a:lnTo>
                    <a:lnTo>
                      <a:pt x="2386711" y="115950"/>
                    </a:lnTo>
                    <a:lnTo>
                      <a:pt x="2394585" y="117982"/>
                    </a:lnTo>
                    <a:lnTo>
                      <a:pt x="2400554" y="114426"/>
                    </a:lnTo>
                    <a:lnTo>
                      <a:pt x="2473811" y="71627"/>
                    </a:lnTo>
                    <a:lnTo>
                      <a:pt x="2470404" y="71627"/>
                    </a:lnTo>
                    <a:lnTo>
                      <a:pt x="2470404" y="69976"/>
                    </a:lnTo>
                    <a:lnTo>
                      <a:pt x="2464054" y="69976"/>
                    </a:lnTo>
                    <a:lnTo>
                      <a:pt x="2445221" y="58991"/>
                    </a:lnTo>
                    <a:close/>
                  </a:path>
                  <a:path w="2495550" h="118110">
                    <a:moveTo>
                      <a:pt x="2423341" y="46227"/>
                    </a:moveTo>
                    <a:lnTo>
                      <a:pt x="0" y="46227"/>
                    </a:lnTo>
                    <a:lnTo>
                      <a:pt x="0" y="71627"/>
                    </a:lnTo>
                    <a:lnTo>
                      <a:pt x="2423559" y="71627"/>
                    </a:lnTo>
                    <a:lnTo>
                      <a:pt x="2445221" y="58991"/>
                    </a:lnTo>
                    <a:lnTo>
                      <a:pt x="2423341" y="46227"/>
                    </a:lnTo>
                    <a:close/>
                  </a:path>
                  <a:path w="2495550" h="118110">
                    <a:moveTo>
                      <a:pt x="2473761" y="46227"/>
                    </a:moveTo>
                    <a:lnTo>
                      <a:pt x="2470404" y="46227"/>
                    </a:lnTo>
                    <a:lnTo>
                      <a:pt x="2470404" y="71627"/>
                    </a:lnTo>
                    <a:lnTo>
                      <a:pt x="2473811" y="71627"/>
                    </a:lnTo>
                    <a:lnTo>
                      <a:pt x="2495550" y="58927"/>
                    </a:lnTo>
                    <a:lnTo>
                      <a:pt x="2473761" y="46227"/>
                    </a:lnTo>
                    <a:close/>
                  </a:path>
                  <a:path w="2495550" h="118110">
                    <a:moveTo>
                      <a:pt x="2464054" y="48005"/>
                    </a:moveTo>
                    <a:lnTo>
                      <a:pt x="2445221" y="58991"/>
                    </a:lnTo>
                    <a:lnTo>
                      <a:pt x="2464054" y="69976"/>
                    </a:lnTo>
                    <a:lnTo>
                      <a:pt x="2464054" y="48005"/>
                    </a:lnTo>
                    <a:close/>
                  </a:path>
                  <a:path w="2495550" h="118110">
                    <a:moveTo>
                      <a:pt x="2470404" y="48005"/>
                    </a:moveTo>
                    <a:lnTo>
                      <a:pt x="2464054" y="48005"/>
                    </a:lnTo>
                    <a:lnTo>
                      <a:pt x="2464054" y="69976"/>
                    </a:lnTo>
                    <a:lnTo>
                      <a:pt x="2470404" y="69976"/>
                    </a:lnTo>
                    <a:lnTo>
                      <a:pt x="2470404" y="48005"/>
                    </a:lnTo>
                    <a:close/>
                  </a:path>
                  <a:path w="2495550" h="118110">
                    <a:moveTo>
                      <a:pt x="2394585" y="0"/>
                    </a:moveTo>
                    <a:lnTo>
                      <a:pt x="2386711" y="2031"/>
                    </a:lnTo>
                    <a:lnTo>
                      <a:pt x="2383282" y="8127"/>
                    </a:lnTo>
                    <a:lnTo>
                      <a:pt x="2379726" y="14223"/>
                    </a:lnTo>
                    <a:lnTo>
                      <a:pt x="2381758" y="21970"/>
                    </a:lnTo>
                    <a:lnTo>
                      <a:pt x="2445221" y="58991"/>
                    </a:lnTo>
                    <a:lnTo>
                      <a:pt x="2464054" y="48005"/>
                    </a:lnTo>
                    <a:lnTo>
                      <a:pt x="2470404" y="48005"/>
                    </a:lnTo>
                    <a:lnTo>
                      <a:pt x="2470404" y="46227"/>
                    </a:lnTo>
                    <a:lnTo>
                      <a:pt x="2473761" y="46227"/>
                    </a:lnTo>
                    <a:lnTo>
                      <a:pt x="2400554" y="3555"/>
                    </a:lnTo>
                    <a:lnTo>
                      <a:pt x="23945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A3AA05C-CFA7-544A-8259-FDB474771444}"/>
                </a:ext>
              </a:extLst>
            </p:cNvPr>
            <p:cNvSpPr txBox="1"/>
            <p:nvPr/>
          </p:nvSpPr>
          <p:spPr>
            <a:xfrm>
              <a:off x="5212454" y="4426056"/>
              <a:ext cx="1545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Database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E1372F-0E96-6740-B321-A14A9FD7397E}"/>
                </a:ext>
              </a:extLst>
            </p:cNvPr>
            <p:cNvSpPr txBox="1"/>
            <p:nvPr/>
          </p:nvSpPr>
          <p:spPr>
            <a:xfrm>
              <a:off x="7452292" y="4447464"/>
              <a:ext cx="1545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Output space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F6722-5BC1-DD45-AF45-158FA5A24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Scoring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set of all possible databases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the set of all possible outputs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nationalities of a set of people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# people with nationality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 in D</a:t>
                </a:r>
              </a:p>
              <a:p>
                <a:pPr lvl="2"/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𝐸𝑔𝑝𝑦𝑡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")=2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): </m:t>
                    </m:r>
                  </m:oMath>
                </a14:m>
                <a:r>
                  <a:rPr lang="en-US" dirty="0"/>
                  <a:t>most frequent nationality in </a:t>
                </a:r>
                <a:r>
                  <a:rPr lang="en-US" dirty="0" smtClean="0"/>
                  <a:t>D</a:t>
                </a:r>
              </a:p>
              <a:p>
                <a:pPr lvl="2"/>
                <a:r>
                  <a:rPr lang="en-US" dirty="0" smtClean="0"/>
                  <a:t>E.g. f(D) = "Saudi</a:t>
                </a:r>
                <a:r>
                  <a:rPr lang="en-US" dirty="0" smtClean="0"/>
                  <a:t>"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#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 #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"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𝐸𝑔𝑦𝑝𝑡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"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Egpyt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#(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"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𝑆𝑎𝑢𝑑𝑖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")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Sensitivity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)|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D, D’ differ in one tuple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F6722-5BC1-DD45-AF45-158FA5A24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4" t="-1665" r="-1193" b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B944043-0421-8240-AEBE-3FD27BE1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"/>
            <a:ext cx="7307263" cy="914399"/>
          </a:xfrm>
        </p:spPr>
        <p:txBody>
          <a:bodyPr>
            <a:normAutofit/>
          </a:bodyPr>
          <a:lstStyle/>
          <a:p>
            <a:r>
              <a:rPr lang="en-US" dirty="0"/>
              <a:t>Sensitivity of Scoring Function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2004F-2F8C-BC44-8F60-4E8BB79E5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BDB9-109A-DC47-A681-C543D6B1E665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0E16C-5737-A047-831B-5BF12D5F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COE526</a:t>
            </a:r>
            <a:r>
              <a:rPr lang="en-US" dirty="0" smtClean="0"/>
              <a:t>: Lecture 9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43800" y="2819400"/>
          <a:ext cx="1295400" cy="2966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287087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Nationality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5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Saudi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Saudi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Egypt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60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Syria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1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Saudi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0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Sudan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06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Egypt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06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3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For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output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a utility score function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the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] ∝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dirty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satisfies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-</a:t>
                </a:r>
                <a:r>
                  <a:rPr lang="en-US" dirty="0"/>
                  <a:t>differential privacy,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is the  sensitivity of the utility score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Exponential Mechanism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COE526</a:t>
            </a:r>
            <a:r>
              <a:rPr lang="en-US" dirty="0" smtClean="0"/>
              <a:t>: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0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Make high quality outputs exponentially more likely at a rate that depends on the sensitivity of the quality score (and the privacy parameter)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w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𝑂𝑢𝑡𝑝𝑢𝑡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10CB8C9-9D84-E642-9ECA-07ED1D7BB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1599"/>
                <a:ext cx="7659688" cy="4764024"/>
              </a:xfrm>
              <a:blipFill>
                <a:blip r:embed="rId2"/>
                <a:stretch>
                  <a:fillRect l="-159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14313"/>
            <a:ext cx="7307263" cy="623887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Intuition of Exponential Mechanism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COE526</a:t>
            </a:r>
            <a:r>
              <a:rPr lang="en-US" dirty="0" smtClean="0"/>
              <a:t>: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48936"/>
            <a:ext cx="7307263" cy="589264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en-US" dirty="0"/>
              <a:t>Exponential Mechanism Proof 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0" y="1715908"/>
            <a:ext cx="6096000" cy="463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34EF1-B033-0F4C-9A2A-46EE18E88AD9}"/>
              </a:ext>
            </a:extLst>
          </p:cNvPr>
          <p:cNvSpPr/>
          <p:nvPr/>
        </p:nvSpPr>
        <p:spPr>
          <a:xfrm>
            <a:off x="914400" y="1371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Theorem: </a:t>
            </a:r>
            <a:r>
              <a:rPr lang="en-US" dirty="0"/>
              <a:t>The Exponential Mechanism preserves (𝜖, 0)-differential privacy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3619">
              <a:spcBef>
                <a:spcPts val="31"/>
              </a:spcBef>
            </a:pPr>
            <a:fld id="{81D60167-4931-47E6-BA6A-407CBD079E47}" type="slidenum">
              <a:rPr lang="en-US" smtClean="0"/>
              <a:pPr marL="33619">
                <a:spcBef>
                  <a:spcPts val="31"/>
                </a:spcBef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9B76B2-DD3F-4E42-A1FF-1B0B4398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Randomized Response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Laplace Mechanism 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Exponential Mechanism </a:t>
            </a:r>
          </a:p>
          <a:p>
            <a:r>
              <a:rPr lang="en-US" dirty="0"/>
              <a:t>Report Noisy Max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767BA-F473-5949-B209-72CFBD1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Achieve DP?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2813A-EC65-2045-85D9-FF3100CF7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D479C-BA14-6743-B5E9-E73E392A725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5918-7D7F-AA44-A858-D348FF35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COE526: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80A0EA57A7747A10508C03AE9B5FD" ma:contentTypeVersion="4" ma:contentTypeDescription="Create a new document." ma:contentTypeScope="" ma:versionID="9644134ab4ba5c332a9059aec268b0ca">
  <xsd:schema xmlns:xsd="http://www.w3.org/2001/XMLSchema" xmlns:xs="http://www.w3.org/2001/XMLSchema" xmlns:p="http://schemas.microsoft.com/office/2006/metadata/properties" xmlns:ns2="837904e5-5329-4e50-8811-0545955fba74" targetNamespace="http://schemas.microsoft.com/office/2006/metadata/properties" ma:root="true" ma:fieldsID="9de839035f9a8c529b4dc78ea2bc3bfb" ns2:_="">
    <xsd:import namespace="837904e5-5329-4e50-8811-0545955fba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904e5-5329-4e50-8811-0545955fb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739DBE-ECF6-49D1-B833-F71F3CBF0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904e5-5329-4e50-8811-0545955fba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E6745B-CB39-47FD-BD26-370D8C296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KFUPM-Template</Template>
  <TotalTime>43720</TotalTime>
  <Words>1691</Words>
  <Application>Microsoft Office PowerPoint</Application>
  <PresentationFormat>On-screen Show (4:3)</PresentationFormat>
  <Paragraphs>203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Gill Sans MT</vt:lpstr>
      <vt:lpstr>Symbol</vt:lpstr>
      <vt:lpstr>Tahoma</vt:lpstr>
      <vt:lpstr>Times New Roman</vt:lpstr>
      <vt:lpstr>Wingdings</vt:lpstr>
      <vt:lpstr>2_Blends</vt:lpstr>
      <vt:lpstr>COE 526 Data Privacy </vt:lpstr>
      <vt:lpstr>Differential Privacy Models</vt:lpstr>
      <vt:lpstr>How to Achieve DP? </vt:lpstr>
      <vt:lpstr>Differential Privacy for General Functions</vt:lpstr>
      <vt:lpstr>Sensitivity of Scoring Function</vt:lpstr>
      <vt:lpstr>Exponential Mechanism</vt:lpstr>
      <vt:lpstr>Intuition of Exponential Mechanism</vt:lpstr>
      <vt:lpstr>Exponential Mechanism Proof </vt:lpstr>
      <vt:lpstr>How to Achieve DP? </vt:lpstr>
      <vt:lpstr>Max Response</vt:lpstr>
      <vt:lpstr>Report Noisy Max</vt:lpstr>
      <vt:lpstr>Applications and Use cases </vt:lpstr>
      <vt:lpstr>K-means Problem</vt:lpstr>
      <vt:lpstr>Differentially Private K-means</vt:lpstr>
      <vt:lpstr>Low and High Sensitivities </vt:lpstr>
      <vt:lpstr>Netflix Predictions – High Level</vt:lpstr>
      <vt:lpstr>What do we need to make predictions?</vt:lpstr>
      <vt:lpstr>Privacy Goal</vt:lpstr>
      <vt:lpstr>DP Pros, Cons, and Challenges</vt:lpstr>
      <vt:lpstr>Differential Privacy: Summary</vt:lpstr>
    </vt:vector>
  </TitlesOfParts>
  <Company>S.F.U.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Muhamad Felemban</cp:lastModifiedBy>
  <cp:revision>613</cp:revision>
  <cp:lastPrinted>1999-09-10T20:38:56Z</cp:lastPrinted>
  <dcterms:created xsi:type="dcterms:W3CDTF">1998-06-19T04:38:52Z</dcterms:created>
  <dcterms:modified xsi:type="dcterms:W3CDTF">2020-10-20T09:29:40Z</dcterms:modified>
</cp:coreProperties>
</file>