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353" r:id="rId2"/>
    <p:sldId id="914" r:id="rId3"/>
    <p:sldId id="915" r:id="rId4"/>
    <p:sldId id="947" r:id="rId5"/>
    <p:sldId id="924" r:id="rId6"/>
    <p:sldId id="939" r:id="rId7"/>
    <p:sldId id="943" r:id="rId8"/>
    <p:sldId id="264" r:id="rId9"/>
    <p:sldId id="267" r:id="rId10"/>
    <p:sldId id="273" r:id="rId11"/>
    <p:sldId id="274" r:id="rId12"/>
    <p:sldId id="275" r:id="rId13"/>
    <p:sldId id="295" r:id="rId14"/>
    <p:sldId id="297" r:id="rId15"/>
    <p:sldId id="949" r:id="rId16"/>
    <p:sldId id="29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6" autoAdjust="0"/>
    <p:restoredTop sz="94690"/>
  </p:normalViewPr>
  <p:slideViewPr>
    <p:cSldViewPr snapToGrid="0" snapToObjects="1">
      <p:cViewPr varScale="1">
        <p:scale>
          <a:sx n="118" d="100"/>
          <a:sy n="118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F3F4A-9B28-5745-ABAC-EBABC91C35E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E2E12-491F-9D41-90F1-17A0517DE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4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42294-BBD0-2A43-A9FA-EBCAA74DE3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400" y="2728914"/>
            <a:ext cx="8128000" cy="7762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8B8FB-C57D-E644-85B9-FB8079460C1B}"/>
              </a:ext>
            </a:extLst>
          </p:cNvPr>
          <p:cNvSpPr/>
          <p:nvPr userDrawn="1"/>
        </p:nvSpPr>
        <p:spPr bwMode="auto">
          <a:xfrm>
            <a:off x="4775200" y="6019800"/>
            <a:ext cx="386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6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COE526: Lecture 13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958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4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2F490FE-03A6-D548-873B-359A5C9461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8D479C-BA14-6743-B5E9-E73E392A72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17BC0BE-A207-5F4F-B1A6-86D7860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371601"/>
            <a:ext cx="500380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3000" y="1371601"/>
            <a:ext cx="5005917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B12358E-BBC9-9949-BF8E-564463112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942A1-FF73-6640-91F0-96D03DC09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28F4F9-6C1F-164C-94DF-BD826C81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6FEF77E-4B7B-2146-B7FA-B7A9940E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957BD8-4F6C-4E49-856B-A9A109506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D763F-2135-5C43-8D91-2BDB34AB41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D7A6F-6D2E-A542-9CFA-248A0477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3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D4D7-E59F-8B40-8490-05BD3783F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9535-394D-3747-90F2-300B69342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73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568A5-A373-C241-8508-B12177130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B475C-6B7A-4A43-A2DE-623D2E62E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80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COE526: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CE979A9-23EE-4DE9-83E7-FDBF9F28E44B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8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COE526: Lecture 13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7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3619">
              <a:spcBef>
                <a:spcPts val="31"/>
              </a:spcBef>
            </a:pPr>
            <a:fld id="{81D60167-4931-47E6-BA6A-407CBD079E47}" type="slidenum">
              <a:rPr lang="en-US" smtClean="0"/>
              <a:pPr marL="33619">
                <a:spcBef>
                  <a:spcPts val="31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7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4F1892-8741-0C40-9F61-E8876223C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14314"/>
            <a:ext cx="9743017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A2F6D4-9D43-C243-85E5-8B2CC90C4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371599"/>
            <a:ext cx="10212917" cy="47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2E2470-7BBC-4971-A3C8-04B3A69E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4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1922315-8863-A84D-AAFB-DCB82D00F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C56BD-7A2A-1E4E-9FA1-71B4D5A980CA}"/>
              </a:ext>
            </a:extLst>
          </p:cNvPr>
          <p:cNvSpPr/>
          <p:nvPr userDrawn="1"/>
        </p:nvSpPr>
        <p:spPr bwMode="auto">
          <a:xfrm>
            <a:off x="8940800" y="6355715"/>
            <a:ext cx="3251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85F79-B566-F640-920C-A9877DBB3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COE526: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hrisWaites/pyvacy" TargetMode="External"/><Relationship Id="rId2" Type="http://schemas.openxmlformats.org/officeDocument/2006/relationships/hyperlink" Target="https://github.com/OpenMined/PySyft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ithub.com/FederatedAI/FAT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COE426: Data Privacy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3886200"/>
            <a:ext cx="8168640" cy="1295400"/>
          </a:xfrm>
        </p:spPr>
        <p:txBody>
          <a:bodyPr>
            <a:normAutofit/>
          </a:bodyPr>
          <a:lstStyle/>
          <a:p>
            <a:r>
              <a:rPr lang="en-US" dirty="0"/>
              <a:t>Lecture 13:  Secure Data Outsourcing</a:t>
            </a:r>
          </a:p>
          <a:p>
            <a:endParaRPr lang="en-US" dirty="0"/>
          </a:p>
          <a:p>
            <a:pPr algn="l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02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</a:t>
            </a:r>
          </a:p>
          <a:p>
            <a:pPr lvl="1"/>
            <a:r>
              <a:rPr lang="en-US" dirty="0"/>
              <a:t>Data is distributed at different sites</a:t>
            </a:r>
          </a:p>
          <a:p>
            <a:pPr lvl="1"/>
            <a:r>
              <a:rPr lang="en-US" dirty="0"/>
              <a:t>These sites may be third parties (e.g., hospitals,  government bodies) or individuals</a:t>
            </a:r>
          </a:p>
          <a:p>
            <a:r>
              <a:rPr lang="en-US" dirty="0"/>
              <a:t>Aim</a:t>
            </a:r>
          </a:p>
          <a:p>
            <a:pPr lvl="1"/>
            <a:r>
              <a:rPr lang="en-US" dirty="0"/>
              <a:t>Compute the </a:t>
            </a:r>
            <a:r>
              <a:rPr lang="en-US" dirty="0" smtClean="0"/>
              <a:t>machine learning algorithm </a:t>
            </a:r>
            <a:r>
              <a:rPr lang="en-US" dirty="0"/>
              <a:t>on the data  so that nothing but the output is learned</a:t>
            </a:r>
          </a:p>
          <a:p>
            <a:pPr lvl="1"/>
            <a:r>
              <a:rPr lang="en-US" dirty="0"/>
              <a:t>That is, carry out a secure computation</a:t>
            </a:r>
          </a:p>
          <a:p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SMC to Private Machine Learning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75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smtClean="0"/>
              <a:t>machine learning techniques </a:t>
            </a:r>
            <a:r>
              <a:rPr lang="en-US" dirty="0"/>
              <a:t>often </a:t>
            </a:r>
            <a:r>
              <a:rPr lang="en-US" dirty="0" smtClean="0"/>
              <a:t>perform </a:t>
            </a:r>
            <a:r>
              <a:rPr lang="en-US" dirty="0"/>
              <a:t>similar computations at various stages  (e.g., computing sum, counting the </a:t>
            </a:r>
            <a:r>
              <a:rPr lang="en-US" dirty="0" smtClean="0"/>
              <a:t>number of items</a:t>
            </a:r>
            <a:r>
              <a:rPr lang="en-US" dirty="0"/>
              <a:t>)</a:t>
            </a:r>
          </a:p>
          <a:p>
            <a:r>
              <a:rPr lang="en-US" dirty="0"/>
              <a:t>Toolkit</a:t>
            </a:r>
          </a:p>
          <a:p>
            <a:pPr lvl="1"/>
            <a:r>
              <a:rPr lang="en-US" dirty="0"/>
              <a:t>simple computations – sum, union, intersection …</a:t>
            </a:r>
          </a:p>
          <a:p>
            <a:pPr lvl="1"/>
            <a:r>
              <a:rPr lang="en-US" dirty="0"/>
              <a:t>assemble them to solve specific mining tasks –  association rule mining, </a:t>
            </a:r>
            <a:r>
              <a:rPr lang="en-US" dirty="0" err="1"/>
              <a:t>bayes</a:t>
            </a:r>
            <a:r>
              <a:rPr lang="en-US" dirty="0"/>
              <a:t> classifier, …</a:t>
            </a:r>
          </a:p>
          <a:p>
            <a:pPr lvl="1"/>
            <a:r>
              <a:rPr lang="en-US" dirty="0"/>
              <a:t>The protocols may not be truly secure but more  efficient than traditional SMC methods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Preserving Machine Learning Toolkit</a:t>
            </a:r>
            <a:endParaRPr lang="en-US" dirty="0"/>
          </a:p>
        </p:txBody>
      </p:sp>
      <p:sp>
        <p:nvSpPr>
          <p:cNvPr id="4" name="object 4"/>
          <p:cNvSpPr txBox="1"/>
          <p:nvPr/>
        </p:nvSpPr>
        <p:spPr>
          <a:xfrm>
            <a:off x="4017948" y="5937215"/>
            <a:ext cx="44697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35" dirty="0">
                <a:latin typeface="Calibri"/>
                <a:cs typeface="Calibri"/>
              </a:rPr>
              <a:t>Tools </a:t>
            </a:r>
            <a:r>
              <a:rPr sz="1600" spc="-15" dirty="0">
                <a:latin typeface="Calibri"/>
                <a:cs typeface="Calibri"/>
              </a:rPr>
              <a:t>for </a:t>
            </a:r>
            <a:r>
              <a:rPr sz="1600" spc="-10" dirty="0">
                <a:latin typeface="Calibri"/>
                <a:cs typeface="Calibri"/>
              </a:rPr>
              <a:t>Privacy </a:t>
            </a:r>
            <a:r>
              <a:rPr sz="1600" spc="-5" dirty="0">
                <a:latin typeface="Calibri"/>
                <a:cs typeface="Calibri"/>
              </a:rPr>
              <a:t>Preserving </a:t>
            </a:r>
            <a:r>
              <a:rPr sz="1600" spc="-15" dirty="0">
                <a:latin typeface="Calibri"/>
                <a:cs typeface="Calibri"/>
              </a:rPr>
              <a:t>Data </a:t>
            </a:r>
            <a:r>
              <a:rPr sz="1600" spc="-5" dirty="0">
                <a:latin typeface="Calibri"/>
                <a:cs typeface="Calibri"/>
              </a:rPr>
              <a:t>Mining, Clifton,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2002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43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Secure functions</a:t>
                </a:r>
              </a:p>
              <a:p>
                <a:pPr lvl="1"/>
                <a:r>
                  <a:rPr lang="en-US" b="1" dirty="0"/>
                  <a:t>Secure </a:t>
                </a:r>
                <a:r>
                  <a:rPr lang="en-US" b="1" dirty="0" smtClean="0"/>
                  <a:t>sum: </a:t>
                </a:r>
                <a:r>
                  <a:rPr lang="en-US" dirty="0" smtClean="0"/>
                  <a:t>sum two or more values without revealing each value </a:t>
                </a:r>
              </a:p>
              <a:p>
                <a:pPr lvl="1"/>
                <a:r>
                  <a:rPr lang="en-US" b="1" dirty="0"/>
                  <a:t>Secure </a:t>
                </a:r>
                <a:r>
                  <a:rPr lang="en-US" b="1" dirty="0" smtClean="0"/>
                  <a:t>multiplication: </a:t>
                </a:r>
                <a:r>
                  <a:rPr lang="en-US" dirty="0" smtClean="0"/>
                  <a:t>multiply </a:t>
                </a:r>
                <a:r>
                  <a:rPr lang="en-US" dirty="0"/>
                  <a:t>two or more values without revealing each value </a:t>
                </a:r>
                <a:endParaRPr lang="en-US" dirty="0" smtClean="0"/>
              </a:p>
              <a:p>
                <a:pPr lvl="1"/>
                <a:r>
                  <a:rPr lang="en-US" b="1" dirty="0"/>
                  <a:t>Secure comparison: </a:t>
                </a:r>
                <a:r>
                  <a:rPr lang="en-US" dirty="0"/>
                  <a:t>Comparing two integers  without revealing the integer </a:t>
                </a:r>
                <a:r>
                  <a:rPr lang="en-US" dirty="0" smtClean="0"/>
                  <a:t>values</a:t>
                </a:r>
              </a:p>
              <a:p>
                <a:pPr lvl="1"/>
                <a:r>
                  <a:rPr lang="en-US" b="1" dirty="0" smtClean="0"/>
                  <a:t>Secure set intersection: </a:t>
                </a:r>
                <a:r>
                  <a:rPr lang="en-US" dirty="0" smtClean="0"/>
                  <a:t>party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 and Party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, the goal is to </a:t>
                </a:r>
                <a:r>
                  <a:rPr lang="en-US" dirty="0" smtClean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 without revealing </a:t>
                </a:r>
                <a:r>
                  <a:rPr lang="en-US" dirty="0"/>
                  <a:t>anything </a:t>
                </a:r>
                <a:r>
                  <a:rPr lang="en-US" dirty="0" smtClean="0"/>
                  <a:t>else</a:t>
                </a:r>
              </a:p>
              <a:p>
                <a:pPr lvl="1"/>
                <a:r>
                  <a:rPr lang="en-US" b="1" dirty="0"/>
                  <a:t>Secure set union</a:t>
                </a:r>
                <a:r>
                  <a:rPr lang="en-US" b="1" dirty="0"/>
                  <a:t>: </a:t>
                </a:r>
                <a:r>
                  <a:rPr lang="en-US" dirty="0"/>
                  <a:t>party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 and Party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, the goal is to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without revealing anything else</a:t>
                </a:r>
                <a:endParaRPr lang="en-US" dirty="0"/>
              </a:p>
              <a:p>
                <a:pPr lvl="1"/>
                <a:r>
                  <a:rPr lang="en-US" b="1" dirty="0"/>
                  <a:t>Secure </a:t>
                </a:r>
                <a:r>
                  <a:rPr lang="en-US" b="1" dirty="0"/>
                  <a:t>Dot Product: </a:t>
                </a:r>
                <a:r>
                  <a:rPr lang="en-US" dirty="0"/>
                  <a:t>party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a vector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 and Party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has a vector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. The goal is to  calculate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without revealing anything </a:t>
                </a:r>
                <a:r>
                  <a:rPr lang="en-US" dirty="0"/>
                  <a:t>else</a:t>
                </a:r>
              </a:p>
              <a:p>
                <a:pPr lvl="1"/>
                <a:r>
                  <a:rPr lang="en-US" b="1" dirty="0"/>
                  <a:t>Secure Polynomial Evaluation: </a:t>
                </a:r>
                <a:r>
                  <a:rPr lang="en-US" dirty="0"/>
                  <a:t>party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</a:t>
                </a:r>
                <a:r>
                  <a:rPr lang="en-US" dirty="0"/>
                  <a:t>polynomial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/>
                  <a:t>party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has a value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the </a:t>
                </a:r>
                <a:r>
                  <a:rPr lang="en-US" dirty="0"/>
                  <a:t>goal </a:t>
                </a:r>
                <a:r>
                  <a:rPr lang="en-US" dirty="0"/>
                  <a:t>is to calculate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without revealing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/>
                  <a:t>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" t="-1793" r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Protocols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1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5047" y="2549672"/>
            <a:ext cx="2954020" cy="36317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5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635000" indent="-114935">
              <a:spcBef>
                <a:spcPts val="5"/>
              </a:spcBef>
              <a:buSzPct val="94444"/>
              <a:buChar char="•"/>
              <a:tabLst>
                <a:tab pos="635635" algn="l"/>
              </a:tabLst>
            </a:pPr>
            <a:r>
              <a:rPr spc="-10" dirty="0">
                <a:latin typeface="Calibri"/>
                <a:cs typeface="Calibri"/>
              </a:rPr>
              <a:t>Secure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Comparison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50" dirty="0">
              <a:latin typeface="Calibri"/>
              <a:cs typeface="Calibri"/>
            </a:endParaRPr>
          </a:p>
          <a:p>
            <a:pPr marL="440055" indent="-115570">
              <a:spcBef>
                <a:spcPts val="5"/>
              </a:spcBef>
              <a:buSzPct val="94444"/>
              <a:buChar char="•"/>
              <a:tabLst>
                <a:tab pos="440690" algn="l"/>
              </a:tabLst>
            </a:pPr>
            <a:r>
              <a:rPr spc="-10" dirty="0">
                <a:latin typeface="Calibri"/>
                <a:cs typeface="Calibri"/>
              </a:rPr>
              <a:t>Secure </a:t>
            </a:r>
            <a:r>
              <a:rPr spc="-5" dirty="0">
                <a:latin typeface="Calibri"/>
                <a:cs typeface="Calibri"/>
              </a:rPr>
              <a:t>Set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Intersection</a:t>
            </a:r>
            <a:endParaRPr dirty="0">
              <a:latin typeface="Calibri"/>
              <a:cs typeface="Calibri"/>
            </a:endParaRPr>
          </a:p>
          <a:p>
            <a:pPr>
              <a:spcBef>
                <a:spcPts val="5"/>
              </a:spcBef>
              <a:buFont typeface="Calibri"/>
              <a:buChar char="•"/>
            </a:pPr>
            <a:endParaRPr sz="2650" dirty="0">
              <a:latin typeface="Calibri"/>
              <a:cs typeface="Calibri"/>
            </a:endParaRPr>
          </a:p>
          <a:p>
            <a:pPr marL="635000" lvl="1" indent="-114935">
              <a:buSzPct val="94444"/>
              <a:buChar char="•"/>
              <a:tabLst>
                <a:tab pos="635635" algn="l"/>
              </a:tabLst>
            </a:pPr>
            <a:r>
              <a:rPr spc="-10" dirty="0">
                <a:latin typeface="Calibri"/>
                <a:cs typeface="Calibri"/>
              </a:rPr>
              <a:t>Secure </a:t>
            </a:r>
            <a:r>
              <a:rPr spc="-5" dirty="0">
                <a:latin typeface="Calibri"/>
                <a:cs typeface="Calibri"/>
              </a:rPr>
              <a:t>Dot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Product</a:t>
            </a:r>
            <a:endParaRPr dirty="0">
              <a:latin typeface="Calibri"/>
              <a:cs typeface="Calibri"/>
            </a:endParaRPr>
          </a:p>
          <a:p>
            <a:pPr lvl="1">
              <a:spcBef>
                <a:spcPts val="5"/>
              </a:spcBef>
              <a:buFont typeface="Calibri"/>
              <a:buChar char="•"/>
            </a:pPr>
            <a:endParaRPr sz="2650" dirty="0">
              <a:latin typeface="Calibri"/>
              <a:cs typeface="Calibri"/>
            </a:endParaRPr>
          </a:p>
          <a:p>
            <a:pPr marL="723265" lvl="2" indent="-114935">
              <a:buSzPct val="94444"/>
              <a:buChar char="•"/>
              <a:tabLst>
                <a:tab pos="723900" algn="l"/>
              </a:tabLst>
            </a:pPr>
            <a:r>
              <a:rPr spc="-10" dirty="0">
                <a:latin typeface="Calibri"/>
                <a:cs typeface="Calibri"/>
              </a:rPr>
              <a:t>Secure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Logarithm</a:t>
            </a:r>
            <a:endParaRPr dirty="0">
              <a:latin typeface="Calibri"/>
              <a:cs typeface="Calibri"/>
            </a:endParaRPr>
          </a:p>
          <a:p>
            <a:pPr lvl="2">
              <a:spcBef>
                <a:spcPts val="5"/>
              </a:spcBef>
              <a:buFont typeface="Calibri"/>
              <a:buChar char="•"/>
            </a:pPr>
            <a:endParaRPr sz="2650" dirty="0">
              <a:latin typeface="Calibri"/>
              <a:cs typeface="Calibri"/>
            </a:endParaRPr>
          </a:p>
          <a:p>
            <a:pPr marL="468630" indent="-114935">
              <a:spcBef>
                <a:spcPts val="5"/>
              </a:spcBef>
              <a:buSzPct val="94444"/>
              <a:buChar char="•"/>
              <a:tabLst>
                <a:tab pos="469265" algn="l"/>
              </a:tabLst>
            </a:pPr>
            <a:r>
              <a:rPr spc="-10" dirty="0">
                <a:latin typeface="Calibri"/>
                <a:cs typeface="Calibri"/>
              </a:rPr>
              <a:t>Secure </a:t>
            </a:r>
            <a:r>
              <a:rPr spc="-40" dirty="0">
                <a:latin typeface="Calibri"/>
                <a:cs typeface="Calibri"/>
              </a:rPr>
              <a:t>Poly.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Evaluation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7170" y="2528336"/>
            <a:ext cx="2954020" cy="386580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424180" indent="-114935">
              <a:buSzPct val="94444"/>
              <a:buChar char="•"/>
              <a:tabLst>
                <a:tab pos="424815" algn="l"/>
              </a:tabLst>
            </a:pPr>
            <a:r>
              <a:rPr spc="-5" dirty="0">
                <a:latin typeface="Calibri"/>
                <a:cs typeface="Calibri"/>
              </a:rPr>
              <a:t>Association </a:t>
            </a:r>
            <a:r>
              <a:rPr dirty="0">
                <a:latin typeface="Calibri"/>
                <a:cs typeface="Calibri"/>
              </a:rPr>
              <a:t>Rule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Mining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>
              <a:latin typeface="Calibri"/>
              <a:cs typeface="Calibri"/>
            </a:endParaRPr>
          </a:p>
          <a:p>
            <a:pPr>
              <a:spcBef>
                <a:spcPts val="45"/>
              </a:spcBef>
              <a:buFont typeface="Calibri"/>
              <a:buChar char="•"/>
            </a:pPr>
            <a:endParaRPr sz="1700">
              <a:latin typeface="Calibri"/>
              <a:cs typeface="Calibri"/>
            </a:endParaRPr>
          </a:p>
          <a:p>
            <a:pPr marL="867410" lvl="1" indent="-114935">
              <a:buSzPct val="94444"/>
              <a:buChar char="•"/>
              <a:tabLst>
                <a:tab pos="868044" algn="l"/>
              </a:tabLst>
            </a:pPr>
            <a:r>
              <a:rPr spc="-5" dirty="0">
                <a:latin typeface="Calibri"/>
                <a:cs typeface="Calibri"/>
              </a:rPr>
              <a:t>Decision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Trees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>
              <a:latin typeface="Calibri"/>
              <a:cs typeface="Calibri"/>
            </a:endParaRPr>
          </a:p>
          <a:p>
            <a:pPr>
              <a:spcBef>
                <a:spcPts val="50"/>
              </a:spcBef>
            </a:pPr>
            <a:endParaRPr sz="1700">
              <a:latin typeface="Calibri"/>
              <a:cs typeface="Calibri"/>
            </a:endParaRPr>
          </a:p>
          <a:p>
            <a:pPr marL="641985" indent="-114935">
              <a:buSzPct val="94444"/>
              <a:buChar char="•"/>
              <a:tabLst>
                <a:tab pos="642620" algn="l"/>
              </a:tabLst>
            </a:pPr>
            <a:r>
              <a:rPr dirty="0">
                <a:latin typeface="Calibri"/>
                <a:cs typeface="Calibri"/>
              </a:rPr>
              <a:t>K-means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Clustering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>
              <a:latin typeface="Calibri"/>
              <a:cs typeface="Calibri"/>
            </a:endParaRPr>
          </a:p>
          <a:p>
            <a:pPr>
              <a:spcBef>
                <a:spcPts val="50"/>
              </a:spcBef>
            </a:pPr>
            <a:endParaRPr sz="1700">
              <a:latin typeface="Calibri"/>
              <a:cs typeface="Calibri"/>
            </a:endParaRPr>
          </a:p>
          <a:p>
            <a:pPr marL="536575" indent="-114935">
              <a:buSzPct val="94444"/>
              <a:buChar char="•"/>
              <a:tabLst>
                <a:tab pos="537210" algn="l"/>
              </a:tabLst>
            </a:pPr>
            <a:r>
              <a:rPr spc="-5" dirty="0">
                <a:latin typeface="Calibri"/>
                <a:cs typeface="Calibri"/>
              </a:rPr>
              <a:t>Naïve </a:t>
            </a:r>
            <a:r>
              <a:rPr spc="-15" dirty="0">
                <a:latin typeface="Calibri"/>
                <a:cs typeface="Calibri"/>
              </a:rPr>
              <a:t>Bayes </a:t>
            </a:r>
            <a:r>
              <a:rPr spc="-5" dirty="0">
                <a:latin typeface="Calibri"/>
                <a:cs typeface="Calibri"/>
              </a:rPr>
              <a:t>Classifier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>
              <a:latin typeface="Calibri"/>
              <a:cs typeface="Calibri"/>
            </a:endParaRPr>
          </a:p>
          <a:p>
            <a:pPr>
              <a:spcBef>
                <a:spcPts val="45"/>
              </a:spcBef>
              <a:buFont typeface="Calibri"/>
              <a:buChar char="•"/>
            </a:pPr>
            <a:endParaRPr sz="1700">
              <a:latin typeface="Calibri"/>
              <a:cs typeface="Calibri"/>
            </a:endParaRPr>
          </a:p>
          <a:p>
            <a:pPr marL="732155" lvl="1" indent="-115570">
              <a:spcBef>
                <a:spcPts val="5"/>
              </a:spcBef>
              <a:buSzPct val="94444"/>
              <a:buChar char="•"/>
              <a:tabLst>
                <a:tab pos="732790" algn="l"/>
              </a:tabLst>
            </a:pPr>
            <a:r>
              <a:rPr spc="-5" dirty="0">
                <a:latin typeface="Calibri"/>
                <a:cs typeface="Calibri"/>
              </a:rPr>
              <a:t>Outlier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Detection</a:t>
            </a:r>
            <a:endParaRPr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618562" y="1471442"/>
            <a:ext cx="3333115" cy="952500"/>
            <a:chOff x="5321808" y="556259"/>
            <a:chExt cx="3333115" cy="952500"/>
          </a:xfrm>
        </p:grpSpPr>
        <p:sp>
          <p:nvSpPr>
            <p:cNvPr id="5" name="object 5"/>
            <p:cNvSpPr/>
            <p:nvPr/>
          </p:nvSpPr>
          <p:spPr>
            <a:xfrm>
              <a:off x="5340858" y="575309"/>
              <a:ext cx="3295015" cy="914400"/>
            </a:xfrm>
            <a:custGeom>
              <a:avLst/>
              <a:gdLst/>
              <a:ahLst/>
              <a:cxnLst/>
              <a:rect l="l" t="t" r="r" b="b"/>
              <a:pathLst>
                <a:path w="3295015" h="914400">
                  <a:moveTo>
                    <a:pt x="1647443" y="0"/>
                  </a:moveTo>
                  <a:lnTo>
                    <a:pt x="1575983" y="422"/>
                  </a:lnTo>
                  <a:lnTo>
                    <a:pt x="1505300" y="1678"/>
                  </a:lnTo>
                  <a:lnTo>
                    <a:pt x="1435456" y="3750"/>
                  </a:lnTo>
                  <a:lnTo>
                    <a:pt x="1366513" y="6622"/>
                  </a:lnTo>
                  <a:lnTo>
                    <a:pt x="1298533" y="10275"/>
                  </a:lnTo>
                  <a:lnTo>
                    <a:pt x="1231578" y="14693"/>
                  </a:lnTo>
                  <a:lnTo>
                    <a:pt x="1165709" y="19859"/>
                  </a:lnTo>
                  <a:lnTo>
                    <a:pt x="1100989" y="25756"/>
                  </a:lnTo>
                  <a:lnTo>
                    <a:pt x="1037479" y="32366"/>
                  </a:lnTo>
                  <a:lnTo>
                    <a:pt x="975240" y="39671"/>
                  </a:lnTo>
                  <a:lnTo>
                    <a:pt x="914336" y="47656"/>
                  </a:lnTo>
                  <a:lnTo>
                    <a:pt x="854827" y="56303"/>
                  </a:lnTo>
                  <a:lnTo>
                    <a:pt x="796776" y="65595"/>
                  </a:lnTo>
                  <a:lnTo>
                    <a:pt x="740244" y="75514"/>
                  </a:lnTo>
                  <a:lnTo>
                    <a:pt x="685293" y="86043"/>
                  </a:lnTo>
                  <a:lnTo>
                    <a:pt x="631984" y="97166"/>
                  </a:lnTo>
                  <a:lnTo>
                    <a:pt x="580381" y="108864"/>
                  </a:lnTo>
                  <a:lnTo>
                    <a:pt x="530544" y="121122"/>
                  </a:lnTo>
                  <a:lnTo>
                    <a:pt x="482536" y="133921"/>
                  </a:lnTo>
                  <a:lnTo>
                    <a:pt x="436418" y="147245"/>
                  </a:lnTo>
                  <a:lnTo>
                    <a:pt x="392252" y="161076"/>
                  </a:lnTo>
                  <a:lnTo>
                    <a:pt x="350100" y="175397"/>
                  </a:lnTo>
                  <a:lnTo>
                    <a:pt x="310023" y="190191"/>
                  </a:lnTo>
                  <a:lnTo>
                    <a:pt x="272084" y="205442"/>
                  </a:lnTo>
                  <a:lnTo>
                    <a:pt x="236344" y="221130"/>
                  </a:lnTo>
                  <a:lnTo>
                    <a:pt x="171710" y="253756"/>
                  </a:lnTo>
                  <a:lnTo>
                    <a:pt x="116616" y="287930"/>
                  </a:lnTo>
                  <a:lnTo>
                    <a:pt x="71555" y="323516"/>
                  </a:lnTo>
                  <a:lnTo>
                    <a:pt x="37023" y="360376"/>
                  </a:lnTo>
                  <a:lnTo>
                    <a:pt x="13513" y="398373"/>
                  </a:lnTo>
                  <a:lnTo>
                    <a:pt x="1522" y="437369"/>
                  </a:lnTo>
                  <a:lnTo>
                    <a:pt x="0" y="457200"/>
                  </a:lnTo>
                  <a:lnTo>
                    <a:pt x="1522" y="477030"/>
                  </a:lnTo>
                  <a:lnTo>
                    <a:pt x="13513" y="516026"/>
                  </a:lnTo>
                  <a:lnTo>
                    <a:pt x="37023" y="554023"/>
                  </a:lnTo>
                  <a:lnTo>
                    <a:pt x="71555" y="590883"/>
                  </a:lnTo>
                  <a:lnTo>
                    <a:pt x="116616" y="626469"/>
                  </a:lnTo>
                  <a:lnTo>
                    <a:pt x="171710" y="660643"/>
                  </a:lnTo>
                  <a:lnTo>
                    <a:pt x="236344" y="693269"/>
                  </a:lnTo>
                  <a:lnTo>
                    <a:pt x="272084" y="708957"/>
                  </a:lnTo>
                  <a:lnTo>
                    <a:pt x="310023" y="724208"/>
                  </a:lnTo>
                  <a:lnTo>
                    <a:pt x="350100" y="739002"/>
                  </a:lnTo>
                  <a:lnTo>
                    <a:pt x="392252" y="753323"/>
                  </a:lnTo>
                  <a:lnTo>
                    <a:pt x="436418" y="767154"/>
                  </a:lnTo>
                  <a:lnTo>
                    <a:pt x="482536" y="780478"/>
                  </a:lnTo>
                  <a:lnTo>
                    <a:pt x="530544" y="793277"/>
                  </a:lnTo>
                  <a:lnTo>
                    <a:pt x="580381" y="805535"/>
                  </a:lnTo>
                  <a:lnTo>
                    <a:pt x="631984" y="817233"/>
                  </a:lnTo>
                  <a:lnTo>
                    <a:pt x="685293" y="828356"/>
                  </a:lnTo>
                  <a:lnTo>
                    <a:pt x="740244" y="838885"/>
                  </a:lnTo>
                  <a:lnTo>
                    <a:pt x="796776" y="848804"/>
                  </a:lnTo>
                  <a:lnTo>
                    <a:pt x="854827" y="858096"/>
                  </a:lnTo>
                  <a:lnTo>
                    <a:pt x="914336" y="866743"/>
                  </a:lnTo>
                  <a:lnTo>
                    <a:pt x="975240" y="874728"/>
                  </a:lnTo>
                  <a:lnTo>
                    <a:pt x="1037479" y="882033"/>
                  </a:lnTo>
                  <a:lnTo>
                    <a:pt x="1100989" y="888643"/>
                  </a:lnTo>
                  <a:lnTo>
                    <a:pt x="1165709" y="894540"/>
                  </a:lnTo>
                  <a:lnTo>
                    <a:pt x="1231578" y="899706"/>
                  </a:lnTo>
                  <a:lnTo>
                    <a:pt x="1298533" y="904124"/>
                  </a:lnTo>
                  <a:lnTo>
                    <a:pt x="1366513" y="907777"/>
                  </a:lnTo>
                  <a:lnTo>
                    <a:pt x="1435456" y="910649"/>
                  </a:lnTo>
                  <a:lnTo>
                    <a:pt x="1505300" y="912721"/>
                  </a:lnTo>
                  <a:lnTo>
                    <a:pt x="1575983" y="913977"/>
                  </a:lnTo>
                  <a:lnTo>
                    <a:pt x="1647443" y="914400"/>
                  </a:lnTo>
                  <a:lnTo>
                    <a:pt x="1718904" y="913977"/>
                  </a:lnTo>
                  <a:lnTo>
                    <a:pt x="1789587" y="912721"/>
                  </a:lnTo>
                  <a:lnTo>
                    <a:pt x="1859431" y="910649"/>
                  </a:lnTo>
                  <a:lnTo>
                    <a:pt x="1928374" y="907777"/>
                  </a:lnTo>
                  <a:lnTo>
                    <a:pt x="1996354" y="904124"/>
                  </a:lnTo>
                  <a:lnTo>
                    <a:pt x="2063309" y="899706"/>
                  </a:lnTo>
                  <a:lnTo>
                    <a:pt x="2129178" y="894540"/>
                  </a:lnTo>
                  <a:lnTo>
                    <a:pt x="2193898" y="888643"/>
                  </a:lnTo>
                  <a:lnTo>
                    <a:pt x="2257408" y="882033"/>
                  </a:lnTo>
                  <a:lnTo>
                    <a:pt x="2319647" y="874728"/>
                  </a:lnTo>
                  <a:lnTo>
                    <a:pt x="2380551" y="866743"/>
                  </a:lnTo>
                  <a:lnTo>
                    <a:pt x="2440060" y="858096"/>
                  </a:lnTo>
                  <a:lnTo>
                    <a:pt x="2498111" y="848804"/>
                  </a:lnTo>
                  <a:lnTo>
                    <a:pt x="2554643" y="838885"/>
                  </a:lnTo>
                  <a:lnTo>
                    <a:pt x="2609594" y="828356"/>
                  </a:lnTo>
                  <a:lnTo>
                    <a:pt x="2662903" y="817233"/>
                  </a:lnTo>
                  <a:lnTo>
                    <a:pt x="2714506" y="805535"/>
                  </a:lnTo>
                  <a:lnTo>
                    <a:pt x="2764343" y="793277"/>
                  </a:lnTo>
                  <a:lnTo>
                    <a:pt x="2812351" y="780478"/>
                  </a:lnTo>
                  <a:lnTo>
                    <a:pt x="2858469" y="767154"/>
                  </a:lnTo>
                  <a:lnTo>
                    <a:pt x="2902635" y="753323"/>
                  </a:lnTo>
                  <a:lnTo>
                    <a:pt x="2944787" y="739002"/>
                  </a:lnTo>
                  <a:lnTo>
                    <a:pt x="2984864" y="724208"/>
                  </a:lnTo>
                  <a:lnTo>
                    <a:pt x="3022803" y="708957"/>
                  </a:lnTo>
                  <a:lnTo>
                    <a:pt x="3058543" y="693269"/>
                  </a:lnTo>
                  <a:lnTo>
                    <a:pt x="3123177" y="660643"/>
                  </a:lnTo>
                  <a:lnTo>
                    <a:pt x="3178271" y="626469"/>
                  </a:lnTo>
                  <a:lnTo>
                    <a:pt x="3223332" y="590883"/>
                  </a:lnTo>
                  <a:lnTo>
                    <a:pt x="3257864" y="554023"/>
                  </a:lnTo>
                  <a:lnTo>
                    <a:pt x="3281374" y="516026"/>
                  </a:lnTo>
                  <a:lnTo>
                    <a:pt x="3293365" y="477030"/>
                  </a:lnTo>
                  <a:lnTo>
                    <a:pt x="3294888" y="457200"/>
                  </a:lnTo>
                  <a:lnTo>
                    <a:pt x="3293365" y="437369"/>
                  </a:lnTo>
                  <a:lnTo>
                    <a:pt x="3281374" y="398373"/>
                  </a:lnTo>
                  <a:lnTo>
                    <a:pt x="3257864" y="360376"/>
                  </a:lnTo>
                  <a:lnTo>
                    <a:pt x="3223332" y="323516"/>
                  </a:lnTo>
                  <a:lnTo>
                    <a:pt x="3178271" y="287930"/>
                  </a:lnTo>
                  <a:lnTo>
                    <a:pt x="3123177" y="253756"/>
                  </a:lnTo>
                  <a:lnTo>
                    <a:pt x="3058543" y="221130"/>
                  </a:lnTo>
                  <a:lnTo>
                    <a:pt x="3022803" y="205442"/>
                  </a:lnTo>
                  <a:lnTo>
                    <a:pt x="2984864" y="190191"/>
                  </a:lnTo>
                  <a:lnTo>
                    <a:pt x="2944787" y="175397"/>
                  </a:lnTo>
                  <a:lnTo>
                    <a:pt x="2902635" y="161076"/>
                  </a:lnTo>
                  <a:lnTo>
                    <a:pt x="2858469" y="147245"/>
                  </a:lnTo>
                  <a:lnTo>
                    <a:pt x="2812351" y="133921"/>
                  </a:lnTo>
                  <a:lnTo>
                    <a:pt x="2764343" y="121122"/>
                  </a:lnTo>
                  <a:lnTo>
                    <a:pt x="2714506" y="108864"/>
                  </a:lnTo>
                  <a:lnTo>
                    <a:pt x="2662903" y="97166"/>
                  </a:lnTo>
                  <a:lnTo>
                    <a:pt x="2609594" y="86043"/>
                  </a:lnTo>
                  <a:lnTo>
                    <a:pt x="2554643" y="75514"/>
                  </a:lnTo>
                  <a:lnTo>
                    <a:pt x="2498111" y="65595"/>
                  </a:lnTo>
                  <a:lnTo>
                    <a:pt x="2440060" y="56303"/>
                  </a:lnTo>
                  <a:lnTo>
                    <a:pt x="2380551" y="47656"/>
                  </a:lnTo>
                  <a:lnTo>
                    <a:pt x="2319647" y="39671"/>
                  </a:lnTo>
                  <a:lnTo>
                    <a:pt x="2257408" y="32366"/>
                  </a:lnTo>
                  <a:lnTo>
                    <a:pt x="2193898" y="25756"/>
                  </a:lnTo>
                  <a:lnTo>
                    <a:pt x="2129178" y="19859"/>
                  </a:lnTo>
                  <a:lnTo>
                    <a:pt x="2063309" y="14693"/>
                  </a:lnTo>
                  <a:lnTo>
                    <a:pt x="1996354" y="10275"/>
                  </a:lnTo>
                  <a:lnTo>
                    <a:pt x="1928374" y="6622"/>
                  </a:lnTo>
                  <a:lnTo>
                    <a:pt x="1859431" y="3750"/>
                  </a:lnTo>
                  <a:lnTo>
                    <a:pt x="1789587" y="1678"/>
                  </a:lnTo>
                  <a:lnTo>
                    <a:pt x="1718904" y="422"/>
                  </a:lnTo>
                  <a:lnTo>
                    <a:pt x="1647443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40858" y="575309"/>
              <a:ext cx="3295015" cy="914400"/>
            </a:xfrm>
            <a:custGeom>
              <a:avLst/>
              <a:gdLst/>
              <a:ahLst/>
              <a:cxnLst/>
              <a:rect l="l" t="t" r="r" b="b"/>
              <a:pathLst>
                <a:path w="3295015" h="914400">
                  <a:moveTo>
                    <a:pt x="0" y="457200"/>
                  </a:moveTo>
                  <a:lnTo>
                    <a:pt x="6047" y="417755"/>
                  </a:lnTo>
                  <a:lnTo>
                    <a:pt x="23859" y="379241"/>
                  </a:lnTo>
                  <a:lnTo>
                    <a:pt x="52942" y="341795"/>
                  </a:lnTo>
                  <a:lnTo>
                    <a:pt x="92800" y="305555"/>
                  </a:lnTo>
                  <a:lnTo>
                    <a:pt x="142940" y="270658"/>
                  </a:lnTo>
                  <a:lnTo>
                    <a:pt x="202866" y="237241"/>
                  </a:lnTo>
                  <a:lnTo>
                    <a:pt x="272084" y="205442"/>
                  </a:lnTo>
                  <a:lnTo>
                    <a:pt x="310023" y="190191"/>
                  </a:lnTo>
                  <a:lnTo>
                    <a:pt x="350100" y="175397"/>
                  </a:lnTo>
                  <a:lnTo>
                    <a:pt x="392252" y="161076"/>
                  </a:lnTo>
                  <a:lnTo>
                    <a:pt x="436418" y="147245"/>
                  </a:lnTo>
                  <a:lnTo>
                    <a:pt x="482536" y="133921"/>
                  </a:lnTo>
                  <a:lnTo>
                    <a:pt x="530544" y="121122"/>
                  </a:lnTo>
                  <a:lnTo>
                    <a:pt x="580381" y="108864"/>
                  </a:lnTo>
                  <a:lnTo>
                    <a:pt x="631984" y="97166"/>
                  </a:lnTo>
                  <a:lnTo>
                    <a:pt x="685293" y="86043"/>
                  </a:lnTo>
                  <a:lnTo>
                    <a:pt x="740244" y="75514"/>
                  </a:lnTo>
                  <a:lnTo>
                    <a:pt x="796776" y="65595"/>
                  </a:lnTo>
                  <a:lnTo>
                    <a:pt x="854827" y="56303"/>
                  </a:lnTo>
                  <a:lnTo>
                    <a:pt x="914336" y="47656"/>
                  </a:lnTo>
                  <a:lnTo>
                    <a:pt x="975240" y="39671"/>
                  </a:lnTo>
                  <a:lnTo>
                    <a:pt x="1037479" y="32366"/>
                  </a:lnTo>
                  <a:lnTo>
                    <a:pt x="1100989" y="25756"/>
                  </a:lnTo>
                  <a:lnTo>
                    <a:pt x="1165709" y="19859"/>
                  </a:lnTo>
                  <a:lnTo>
                    <a:pt x="1231578" y="14693"/>
                  </a:lnTo>
                  <a:lnTo>
                    <a:pt x="1298533" y="10275"/>
                  </a:lnTo>
                  <a:lnTo>
                    <a:pt x="1366513" y="6622"/>
                  </a:lnTo>
                  <a:lnTo>
                    <a:pt x="1435456" y="3750"/>
                  </a:lnTo>
                  <a:lnTo>
                    <a:pt x="1505300" y="1678"/>
                  </a:lnTo>
                  <a:lnTo>
                    <a:pt x="1575983" y="422"/>
                  </a:lnTo>
                  <a:lnTo>
                    <a:pt x="1647443" y="0"/>
                  </a:lnTo>
                  <a:lnTo>
                    <a:pt x="1718904" y="422"/>
                  </a:lnTo>
                  <a:lnTo>
                    <a:pt x="1789587" y="1678"/>
                  </a:lnTo>
                  <a:lnTo>
                    <a:pt x="1859431" y="3750"/>
                  </a:lnTo>
                  <a:lnTo>
                    <a:pt x="1928374" y="6622"/>
                  </a:lnTo>
                  <a:lnTo>
                    <a:pt x="1996354" y="10275"/>
                  </a:lnTo>
                  <a:lnTo>
                    <a:pt x="2063309" y="14693"/>
                  </a:lnTo>
                  <a:lnTo>
                    <a:pt x="2129178" y="19859"/>
                  </a:lnTo>
                  <a:lnTo>
                    <a:pt x="2193898" y="25756"/>
                  </a:lnTo>
                  <a:lnTo>
                    <a:pt x="2257408" y="32366"/>
                  </a:lnTo>
                  <a:lnTo>
                    <a:pt x="2319647" y="39671"/>
                  </a:lnTo>
                  <a:lnTo>
                    <a:pt x="2380551" y="47656"/>
                  </a:lnTo>
                  <a:lnTo>
                    <a:pt x="2440060" y="56303"/>
                  </a:lnTo>
                  <a:lnTo>
                    <a:pt x="2498111" y="65595"/>
                  </a:lnTo>
                  <a:lnTo>
                    <a:pt x="2554643" y="75514"/>
                  </a:lnTo>
                  <a:lnTo>
                    <a:pt x="2609594" y="86043"/>
                  </a:lnTo>
                  <a:lnTo>
                    <a:pt x="2662903" y="97166"/>
                  </a:lnTo>
                  <a:lnTo>
                    <a:pt x="2714506" y="108864"/>
                  </a:lnTo>
                  <a:lnTo>
                    <a:pt x="2764343" y="121122"/>
                  </a:lnTo>
                  <a:lnTo>
                    <a:pt x="2812351" y="133921"/>
                  </a:lnTo>
                  <a:lnTo>
                    <a:pt x="2858469" y="147245"/>
                  </a:lnTo>
                  <a:lnTo>
                    <a:pt x="2902635" y="161076"/>
                  </a:lnTo>
                  <a:lnTo>
                    <a:pt x="2944787" y="175397"/>
                  </a:lnTo>
                  <a:lnTo>
                    <a:pt x="2984864" y="190191"/>
                  </a:lnTo>
                  <a:lnTo>
                    <a:pt x="3022803" y="205442"/>
                  </a:lnTo>
                  <a:lnTo>
                    <a:pt x="3058543" y="221130"/>
                  </a:lnTo>
                  <a:lnTo>
                    <a:pt x="3123177" y="253756"/>
                  </a:lnTo>
                  <a:lnTo>
                    <a:pt x="3178271" y="287930"/>
                  </a:lnTo>
                  <a:lnTo>
                    <a:pt x="3223332" y="323516"/>
                  </a:lnTo>
                  <a:lnTo>
                    <a:pt x="3257864" y="360376"/>
                  </a:lnTo>
                  <a:lnTo>
                    <a:pt x="3281374" y="398373"/>
                  </a:lnTo>
                  <a:lnTo>
                    <a:pt x="3293365" y="437369"/>
                  </a:lnTo>
                  <a:lnTo>
                    <a:pt x="3294888" y="457200"/>
                  </a:lnTo>
                  <a:lnTo>
                    <a:pt x="3293365" y="477030"/>
                  </a:lnTo>
                  <a:lnTo>
                    <a:pt x="3281374" y="516026"/>
                  </a:lnTo>
                  <a:lnTo>
                    <a:pt x="3257864" y="554023"/>
                  </a:lnTo>
                  <a:lnTo>
                    <a:pt x="3223332" y="590883"/>
                  </a:lnTo>
                  <a:lnTo>
                    <a:pt x="3178271" y="626469"/>
                  </a:lnTo>
                  <a:lnTo>
                    <a:pt x="3123177" y="660643"/>
                  </a:lnTo>
                  <a:lnTo>
                    <a:pt x="3058543" y="693269"/>
                  </a:lnTo>
                  <a:lnTo>
                    <a:pt x="3022803" y="708957"/>
                  </a:lnTo>
                  <a:lnTo>
                    <a:pt x="2984864" y="724208"/>
                  </a:lnTo>
                  <a:lnTo>
                    <a:pt x="2944787" y="739002"/>
                  </a:lnTo>
                  <a:lnTo>
                    <a:pt x="2902635" y="753323"/>
                  </a:lnTo>
                  <a:lnTo>
                    <a:pt x="2858469" y="767154"/>
                  </a:lnTo>
                  <a:lnTo>
                    <a:pt x="2812351" y="780478"/>
                  </a:lnTo>
                  <a:lnTo>
                    <a:pt x="2764343" y="793277"/>
                  </a:lnTo>
                  <a:lnTo>
                    <a:pt x="2714506" y="805535"/>
                  </a:lnTo>
                  <a:lnTo>
                    <a:pt x="2662903" y="817233"/>
                  </a:lnTo>
                  <a:lnTo>
                    <a:pt x="2609594" y="828356"/>
                  </a:lnTo>
                  <a:lnTo>
                    <a:pt x="2554643" y="838885"/>
                  </a:lnTo>
                  <a:lnTo>
                    <a:pt x="2498111" y="848804"/>
                  </a:lnTo>
                  <a:lnTo>
                    <a:pt x="2440060" y="858096"/>
                  </a:lnTo>
                  <a:lnTo>
                    <a:pt x="2380551" y="866743"/>
                  </a:lnTo>
                  <a:lnTo>
                    <a:pt x="2319647" y="874728"/>
                  </a:lnTo>
                  <a:lnTo>
                    <a:pt x="2257408" y="882033"/>
                  </a:lnTo>
                  <a:lnTo>
                    <a:pt x="2193898" y="888643"/>
                  </a:lnTo>
                  <a:lnTo>
                    <a:pt x="2129178" y="894540"/>
                  </a:lnTo>
                  <a:lnTo>
                    <a:pt x="2063309" y="899706"/>
                  </a:lnTo>
                  <a:lnTo>
                    <a:pt x="1996354" y="904124"/>
                  </a:lnTo>
                  <a:lnTo>
                    <a:pt x="1928374" y="907777"/>
                  </a:lnTo>
                  <a:lnTo>
                    <a:pt x="1859431" y="910649"/>
                  </a:lnTo>
                  <a:lnTo>
                    <a:pt x="1789587" y="912721"/>
                  </a:lnTo>
                  <a:lnTo>
                    <a:pt x="1718904" y="913977"/>
                  </a:lnTo>
                  <a:lnTo>
                    <a:pt x="1647443" y="914400"/>
                  </a:lnTo>
                  <a:lnTo>
                    <a:pt x="1575983" y="913977"/>
                  </a:lnTo>
                  <a:lnTo>
                    <a:pt x="1505300" y="912721"/>
                  </a:lnTo>
                  <a:lnTo>
                    <a:pt x="1435456" y="910649"/>
                  </a:lnTo>
                  <a:lnTo>
                    <a:pt x="1366513" y="907777"/>
                  </a:lnTo>
                  <a:lnTo>
                    <a:pt x="1298533" y="904124"/>
                  </a:lnTo>
                  <a:lnTo>
                    <a:pt x="1231578" y="899706"/>
                  </a:lnTo>
                  <a:lnTo>
                    <a:pt x="1165709" y="894540"/>
                  </a:lnTo>
                  <a:lnTo>
                    <a:pt x="1100989" y="888643"/>
                  </a:lnTo>
                  <a:lnTo>
                    <a:pt x="1037479" y="882033"/>
                  </a:lnTo>
                  <a:lnTo>
                    <a:pt x="975240" y="874728"/>
                  </a:lnTo>
                  <a:lnTo>
                    <a:pt x="914336" y="866743"/>
                  </a:lnTo>
                  <a:lnTo>
                    <a:pt x="854827" y="858096"/>
                  </a:lnTo>
                  <a:lnTo>
                    <a:pt x="796776" y="848804"/>
                  </a:lnTo>
                  <a:lnTo>
                    <a:pt x="740244" y="838885"/>
                  </a:lnTo>
                  <a:lnTo>
                    <a:pt x="685293" y="828356"/>
                  </a:lnTo>
                  <a:lnTo>
                    <a:pt x="631984" y="817233"/>
                  </a:lnTo>
                  <a:lnTo>
                    <a:pt x="580381" y="805535"/>
                  </a:lnTo>
                  <a:lnTo>
                    <a:pt x="530544" y="793277"/>
                  </a:lnTo>
                  <a:lnTo>
                    <a:pt x="482536" y="780478"/>
                  </a:lnTo>
                  <a:lnTo>
                    <a:pt x="436418" y="767154"/>
                  </a:lnTo>
                  <a:lnTo>
                    <a:pt x="392252" y="753323"/>
                  </a:lnTo>
                  <a:lnTo>
                    <a:pt x="350100" y="739002"/>
                  </a:lnTo>
                  <a:lnTo>
                    <a:pt x="310023" y="724208"/>
                  </a:lnTo>
                  <a:lnTo>
                    <a:pt x="272084" y="708957"/>
                  </a:lnTo>
                  <a:lnTo>
                    <a:pt x="236344" y="693269"/>
                  </a:lnTo>
                  <a:lnTo>
                    <a:pt x="171710" y="660643"/>
                  </a:lnTo>
                  <a:lnTo>
                    <a:pt x="116616" y="626469"/>
                  </a:lnTo>
                  <a:lnTo>
                    <a:pt x="71555" y="590883"/>
                  </a:lnTo>
                  <a:lnTo>
                    <a:pt x="37023" y="554023"/>
                  </a:lnTo>
                  <a:lnTo>
                    <a:pt x="13513" y="516026"/>
                  </a:lnTo>
                  <a:lnTo>
                    <a:pt x="1522" y="477030"/>
                  </a:lnTo>
                  <a:lnTo>
                    <a:pt x="0" y="457200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080461" y="1644925"/>
            <a:ext cx="23552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pc="-15" dirty="0" smtClean="0">
                <a:latin typeface="Calibri"/>
                <a:cs typeface="Calibri"/>
              </a:rPr>
              <a:t>Private Machine Learning</a:t>
            </a:r>
            <a:endParaRPr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016081" y="1489731"/>
            <a:ext cx="3333115" cy="952500"/>
            <a:chOff x="719327" y="574548"/>
            <a:chExt cx="3333115" cy="952500"/>
          </a:xfrm>
        </p:grpSpPr>
        <p:sp>
          <p:nvSpPr>
            <p:cNvPr id="9" name="object 9"/>
            <p:cNvSpPr/>
            <p:nvPr/>
          </p:nvSpPr>
          <p:spPr>
            <a:xfrm>
              <a:off x="738377" y="593598"/>
              <a:ext cx="3295015" cy="914400"/>
            </a:xfrm>
            <a:custGeom>
              <a:avLst/>
              <a:gdLst/>
              <a:ahLst/>
              <a:cxnLst/>
              <a:rect l="l" t="t" r="r" b="b"/>
              <a:pathLst>
                <a:path w="3295015" h="914400">
                  <a:moveTo>
                    <a:pt x="1647444" y="0"/>
                  </a:moveTo>
                  <a:lnTo>
                    <a:pt x="1575983" y="422"/>
                  </a:lnTo>
                  <a:lnTo>
                    <a:pt x="1505300" y="1678"/>
                  </a:lnTo>
                  <a:lnTo>
                    <a:pt x="1435456" y="3750"/>
                  </a:lnTo>
                  <a:lnTo>
                    <a:pt x="1366513" y="6622"/>
                  </a:lnTo>
                  <a:lnTo>
                    <a:pt x="1298533" y="10275"/>
                  </a:lnTo>
                  <a:lnTo>
                    <a:pt x="1231578" y="14693"/>
                  </a:lnTo>
                  <a:lnTo>
                    <a:pt x="1165709" y="19859"/>
                  </a:lnTo>
                  <a:lnTo>
                    <a:pt x="1100989" y="25756"/>
                  </a:lnTo>
                  <a:lnTo>
                    <a:pt x="1037479" y="32366"/>
                  </a:lnTo>
                  <a:lnTo>
                    <a:pt x="975240" y="39671"/>
                  </a:lnTo>
                  <a:lnTo>
                    <a:pt x="914336" y="47656"/>
                  </a:lnTo>
                  <a:lnTo>
                    <a:pt x="854827" y="56303"/>
                  </a:lnTo>
                  <a:lnTo>
                    <a:pt x="796776" y="65595"/>
                  </a:lnTo>
                  <a:lnTo>
                    <a:pt x="740244" y="75514"/>
                  </a:lnTo>
                  <a:lnTo>
                    <a:pt x="685293" y="86043"/>
                  </a:lnTo>
                  <a:lnTo>
                    <a:pt x="631984" y="97166"/>
                  </a:lnTo>
                  <a:lnTo>
                    <a:pt x="580381" y="108864"/>
                  </a:lnTo>
                  <a:lnTo>
                    <a:pt x="530544" y="121122"/>
                  </a:lnTo>
                  <a:lnTo>
                    <a:pt x="482536" y="133921"/>
                  </a:lnTo>
                  <a:lnTo>
                    <a:pt x="436418" y="147245"/>
                  </a:lnTo>
                  <a:lnTo>
                    <a:pt x="392252" y="161076"/>
                  </a:lnTo>
                  <a:lnTo>
                    <a:pt x="350100" y="175397"/>
                  </a:lnTo>
                  <a:lnTo>
                    <a:pt x="310023" y="190191"/>
                  </a:lnTo>
                  <a:lnTo>
                    <a:pt x="272084" y="205442"/>
                  </a:lnTo>
                  <a:lnTo>
                    <a:pt x="236344" y="221130"/>
                  </a:lnTo>
                  <a:lnTo>
                    <a:pt x="171710" y="253756"/>
                  </a:lnTo>
                  <a:lnTo>
                    <a:pt x="116616" y="287930"/>
                  </a:lnTo>
                  <a:lnTo>
                    <a:pt x="71555" y="323516"/>
                  </a:lnTo>
                  <a:lnTo>
                    <a:pt x="37023" y="360376"/>
                  </a:lnTo>
                  <a:lnTo>
                    <a:pt x="13513" y="398373"/>
                  </a:lnTo>
                  <a:lnTo>
                    <a:pt x="1522" y="437369"/>
                  </a:lnTo>
                  <a:lnTo>
                    <a:pt x="0" y="457200"/>
                  </a:lnTo>
                  <a:lnTo>
                    <a:pt x="1522" y="477030"/>
                  </a:lnTo>
                  <a:lnTo>
                    <a:pt x="13513" y="516026"/>
                  </a:lnTo>
                  <a:lnTo>
                    <a:pt x="37023" y="554023"/>
                  </a:lnTo>
                  <a:lnTo>
                    <a:pt x="71555" y="590883"/>
                  </a:lnTo>
                  <a:lnTo>
                    <a:pt x="116616" y="626469"/>
                  </a:lnTo>
                  <a:lnTo>
                    <a:pt x="171710" y="660643"/>
                  </a:lnTo>
                  <a:lnTo>
                    <a:pt x="236344" y="693269"/>
                  </a:lnTo>
                  <a:lnTo>
                    <a:pt x="272084" y="708957"/>
                  </a:lnTo>
                  <a:lnTo>
                    <a:pt x="310023" y="724208"/>
                  </a:lnTo>
                  <a:lnTo>
                    <a:pt x="350100" y="739002"/>
                  </a:lnTo>
                  <a:lnTo>
                    <a:pt x="392252" y="753323"/>
                  </a:lnTo>
                  <a:lnTo>
                    <a:pt x="436418" y="767154"/>
                  </a:lnTo>
                  <a:lnTo>
                    <a:pt x="482536" y="780478"/>
                  </a:lnTo>
                  <a:lnTo>
                    <a:pt x="530544" y="793277"/>
                  </a:lnTo>
                  <a:lnTo>
                    <a:pt x="580381" y="805535"/>
                  </a:lnTo>
                  <a:lnTo>
                    <a:pt x="631984" y="817233"/>
                  </a:lnTo>
                  <a:lnTo>
                    <a:pt x="685293" y="828356"/>
                  </a:lnTo>
                  <a:lnTo>
                    <a:pt x="740244" y="838885"/>
                  </a:lnTo>
                  <a:lnTo>
                    <a:pt x="796776" y="848804"/>
                  </a:lnTo>
                  <a:lnTo>
                    <a:pt x="854827" y="858096"/>
                  </a:lnTo>
                  <a:lnTo>
                    <a:pt x="914336" y="866743"/>
                  </a:lnTo>
                  <a:lnTo>
                    <a:pt x="975240" y="874728"/>
                  </a:lnTo>
                  <a:lnTo>
                    <a:pt x="1037479" y="882033"/>
                  </a:lnTo>
                  <a:lnTo>
                    <a:pt x="1100989" y="888643"/>
                  </a:lnTo>
                  <a:lnTo>
                    <a:pt x="1165709" y="894540"/>
                  </a:lnTo>
                  <a:lnTo>
                    <a:pt x="1231578" y="899706"/>
                  </a:lnTo>
                  <a:lnTo>
                    <a:pt x="1298533" y="904124"/>
                  </a:lnTo>
                  <a:lnTo>
                    <a:pt x="1366513" y="907777"/>
                  </a:lnTo>
                  <a:lnTo>
                    <a:pt x="1435456" y="910649"/>
                  </a:lnTo>
                  <a:lnTo>
                    <a:pt x="1505300" y="912721"/>
                  </a:lnTo>
                  <a:lnTo>
                    <a:pt x="1575983" y="913977"/>
                  </a:lnTo>
                  <a:lnTo>
                    <a:pt x="1647444" y="914400"/>
                  </a:lnTo>
                  <a:lnTo>
                    <a:pt x="1718904" y="913977"/>
                  </a:lnTo>
                  <a:lnTo>
                    <a:pt x="1789587" y="912721"/>
                  </a:lnTo>
                  <a:lnTo>
                    <a:pt x="1859431" y="910649"/>
                  </a:lnTo>
                  <a:lnTo>
                    <a:pt x="1928374" y="907777"/>
                  </a:lnTo>
                  <a:lnTo>
                    <a:pt x="1996354" y="904124"/>
                  </a:lnTo>
                  <a:lnTo>
                    <a:pt x="2063309" y="899706"/>
                  </a:lnTo>
                  <a:lnTo>
                    <a:pt x="2129178" y="894540"/>
                  </a:lnTo>
                  <a:lnTo>
                    <a:pt x="2193898" y="888643"/>
                  </a:lnTo>
                  <a:lnTo>
                    <a:pt x="2257408" y="882033"/>
                  </a:lnTo>
                  <a:lnTo>
                    <a:pt x="2319647" y="874728"/>
                  </a:lnTo>
                  <a:lnTo>
                    <a:pt x="2380551" y="866743"/>
                  </a:lnTo>
                  <a:lnTo>
                    <a:pt x="2440060" y="858096"/>
                  </a:lnTo>
                  <a:lnTo>
                    <a:pt x="2498111" y="848804"/>
                  </a:lnTo>
                  <a:lnTo>
                    <a:pt x="2554643" y="838885"/>
                  </a:lnTo>
                  <a:lnTo>
                    <a:pt x="2609594" y="828356"/>
                  </a:lnTo>
                  <a:lnTo>
                    <a:pt x="2662903" y="817233"/>
                  </a:lnTo>
                  <a:lnTo>
                    <a:pt x="2714506" y="805535"/>
                  </a:lnTo>
                  <a:lnTo>
                    <a:pt x="2764343" y="793277"/>
                  </a:lnTo>
                  <a:lnTo>
                    <a:pt x="2812351" y="780478"/>
                  </a:lnTo>
                  <a:lnTo>
                    <a:pt x="2858469" y="767154"/>
                  </a:lnTo>
                  <a:lnTo>
                    <a:pt x="2902635" y="753323"/>
                  </a:lnTo>
                  <a:lnTo>
                    <a:pt x="2944787" y="739002"/>
                  </a:lnTo>
                  <a:lnTo>
                    <a:pt x="2984864" y="724208"/>
                  </a:lnTo>
                  <a:lnTo>
                    <a:pt x="3022803" y="708957"/>
                  </a:lnTo>
                  <a:lnTo>
                    <a:pt x="3058543" y="693269"/>
                  </a:lnTo>
                  <a:lnTo>
                    <a:pt x="3123177" y="660643"/>
                  </a:lnTo>
                  <a:lnTo>
                    <a:pt x="3178271" y="626469"/>
                  </a:lnTo>
                  <a:lnTo>
                    <a:pt x="3223332" y="590883"/>
                  </a:lnTo>
                  <a:lnTo>
                    <a:pt x="3257864" y="554023"/>
                  </a:lnTo>
                  <a:lnTo>
                    <a:pt x="3281374" y="516026"/>
                  </a:lnTo>
                  <a:lnTo>
                    <a:pt x="3293365" y="477030"/>
                  </a:lnTo>
                  <a:lnTo>
                    <a:pt x="3294888" y="457200"/>
                  </a:lnTo>
                  <a:lnTo>
                    <a:pt x="3293365" y="437369"/>
                  </a:lnTo>
                  <a:lnTo>
                    <a:pt x="3281374" y="398373"/>
                  </a:lnTo>
                  <a:lnTo>
                    <a:pt x="3257864" y="360376"/>
                  </a:lnTo>
                  <a:lnTo>
                    <a:pt x="3223332" y="323516"/>
                  </a:lnTo>
                  <a:lnTo>
                    <a:pt x="3178271" y="287930"/>
                  </a:lnTo>
                  <a:lnTo>
                    <a:pt x="3123177" y="253756"/>
                  </a:lnTo>
                  <a:lnTo>
                    <a:pt x="3058543" y="221130"/>
                  </a:lnTo>
                  <a:lnTo>
                    <a:pt x="3022803" y="205442"/>
                  </a:lnTo>
                  <a:lnTo>
                    <a:pt x="2984864" y="190191"/>
                  </a:lnTo>
                  <a:lnTo>
                    <a:pt x="2944787" y="175397"/>
                  </a:lnTo>
                  <a:lnTo>
                    <a:pt x="2902635" y="161076"/>
                  </a:lnTo>
                  <a:lnTo>
                    <a:pt x="2858469" y="147245"/>
                  </a:lnTo>
                  <a:lnTo>
                    <a:pt x="2812351" y="133921"/>
                  </a:lnTo>
                  <a:lnTo>
                    <a:pt x="2764343" y="121122"/>
                  </a:lnTo>
                  <a:lnTo>
                    <a:pt x="2714506" y="108864"/>
                  </a:lnTo>
                  <a:lnTo>
                    <a:pt x="2662903" y="97166"/>
                  </a:lnTo>
                  <a:lnTo>
                    <a:pt x="2609594" y="86043"/>
                  </a:lnTo>
                  <a:lnTo>
                    <a:pt x="2554643" y="75514"/>
                  </a:lnTo>
                  <a:lnTo>
                    <a:pt x="2498111" y="65595"/>
                  </a:lnTo>
                  <a:lnTo>
                    <a:pt x="2440060" y="56303"/>
                  </a:lnTo>
                  <a:lnTo>
                    <a:pt x="2380551" y="47656"/>
                  </a:lnTo>
                  <a:lnTo>
                    <a:pt x="2319647" y="39671"/>
                  </a:lnTo>
                  <a:lnTo>
                    <a:pt x="2257408" y="32366"/>
                  </a:lnTo>
                  <a:lnTo>
                    <a:pt x="2193898" y="25756"/>
                  </a:lnTo>
                  <a:lnTo>
                    <a:pt x="2129178" y="19859"/>
                  </a:lnTo>
                  <a:lnTo>
                    <a:pt x="2063309" y="14693"/>
                  </a:lnTo>
                  <a:lnTo>
                    <a:pt x="1996354" y="10275"/>
                  </a:lnTo>
                  <a:lnTo>
                    <a:pt x="1928374" y="6622"/>
                  </a:lnTo>
                  <a:lnTo>
                    <a:pt x="1859431" y="3750"/>
                  </a:lnTo>
                  <a:lnTo>
                    <a:pt x="1789587" y="1678"/>
                  </a:lnTo>
                  <a:lnTo>
                    <a:pt x="1718904" y="422"/>
                  </a:lnTo>
                  <a:lnTo>
                    <a:pt x="1647444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8377" y="593598"/>
              <a:ext cx="3295015" cy="914400"/>
            </a:xfrm>
            <a:custGeom>
              <a:avLst/>
              <a:gdLst/>
              <a:ahLst/>
              <a:cxnLst/>
              <a:rect l="l" t="t" r="r" b="b"/>
              <a:pathLst>
                <a:path w="3295015" h="914400">
                  <a:moveTo>
                    <a:pt x="0" y="457200"/>
                  </a:moveTo>
                  <a:lnTo>
                    <a:pt x="6047" y="417755"/>
                  </a:lnTo>
                  <a:lnTo>
                    <a:pt x="23859" y="379241"/>
                  </a:lnTo>
                  <a:lnTo>
                    <a:pt x="52942" y="341795"/>
                  </a:lnTo>
                  <a:lnTo>
                    <a:pt x="92800" y="305555"/>
                  </a:lnTo>
                  <a:lnTo>
                    <a:pt x="142940" y="270658"/>
                  </a:lnTo>
                  <a:lnTo>
                    <a:pt x="202866" y="237241"/>
                  </a:lnTo>
                  <a:lnTo>
                    <a:pt x="272084" y="205442"/>
                  </a:lnTo>
                  <a:lnTo>
                    <a:pt x="310023" y="190191"/>
                  </a:lnTo>
                  <a:lnTo>
                    <a:pt x="350100" y="175397"/>
                  </a:lnTo>
                  <a:lnTo>
                    <a:pt x="392252" y="161076"/>
                  </a:lnTo>
                  <a:lnTo>
                    <a:pt x="436418" y="147245"/>
                  </a:lnTo>
                  <a:lnTo>
                    <a:pt x="482536" y="133921"/>
                  </a:lnTo>
                  <a:lnTo>
                    <a:pt x="530544" y="121122"/>
                  </a:lnTo>
                  <a:lnTo>
                    <a:pt x="580381" y="108864"/>
                  </a:lnTo>
                  <a:lnTo>
                    <a:pt x="631984" y="97166"/>
                  </a:lnTo>
                  <a:lnTo>
                    <a:pt x="685293" y="86043"/>
                  </a:lnTo>
                  <a:lnTo>
                    <a:pt x="740244" y="75514"/>
                  </a:lnTo>
                  <a:lnTo>
                    <a:pt x="796776" y="65595"/>
                  </a:lnTo>
                  <a:lnTo>
                    <a:pt x="854827" y="56303"/>
                  </a:lnTo>
                  <a:lnTo>
                    <a:pt x="914336" y="47656"/>
                  </a:lnTo>
                  <a:lnTo>
                    <a:pt x="975240" y="39671"/>
                  </a:lnTo>
                  <a:lnTo>
                    <a:pt x="1037479" y="32366"/>
                  </a:lnTo>
                  <a:lnTo>
                    <a:pt x="1100989" y="25756"/>
                  </a:lnTo>
                  <a:lnTo>
                    <a:pt x="1165709" y="19859"/>
                  </a:lnTo>
                  <a:lnTo>
                    <a:pt x="1231578" y="14693"/>
                  </a:lnTo>
                  <a:lnTo>
                    <a:pt x="1298533" y="10275"/>
                  </a:lnTo>
                  <a:lnTo>
                    <a:pt x="1366513" y="6622"/>
                  </a:lnTo>
                  <a:lnTo>
                    <a:pt x="1435456" y="3750"/>
                  </a:lnTo>
                  <a:lnTo>
                    <a:pt x="1505300" y="1678"/>
                  </a:lnTo>
                  <a:lnTo>
                    <a:pt x="1575983" y="422"/>
                  </a:lnTo>
                  <a:lnTo>
                    <a:pt x="1647444" y="0"/>
                  </a:lnTo>
                  <a:lnTo>
                    <a:pt x="1718904" y="422"/>
                  </a:lnTo>
                  <a:lnTo>
                    <a:pt x="1789587" y="1678"/>
                  </a:lnTo>
                  <a:lnTo>
                    <a:pt x="1859431" y="3750"/>
                  </a:lnTo>
                  <a:lnTo>
                    <a:pt x="1928374" y="6622"/>
                  </a:lnTo>
                  <a:lnTo>
                    <a:pt x="1996354" y="10275"/>
                  </a:lnTo>
                  <a:lnTo>
                    <a:pt x="2063309" y="14693"/>
                  </a:lnTo>
                  <a:lnTo>
                    <a:pt x="2129178" y="19859"/>
                  </a:lnTo>
                  <a:lnTo>
                    <a:pt x="2193898" y="25756"/>
                  </a:lnTo>
                  <a:lnTo>
                    <a:pt x="2257408" y="32366"/>
                  </a:lnTo>
                  <a:lnTo>
                    <a:pt x="2319647" y="39671"/>
                  </a:lnTo>
                  <a:lnTo>
                    <a:pt x="2380551" y="47656"/>
                  </a:lnTo>
                  <a:lnTo>
                    <a:pt x="2440060" y="56303"/>
                  </a:lnTo>
                  <a:lnTo>
                    <a:pt x="2498111" y="65595"/>
                  </a:lnTo>
                  <a:lnTo>
                    <a:pt x="2554643" y="75514"/>
                  </a:lnTo>
                  <a:lnTo>
                    <a:pt x="2609594" y="86043"/>
                  </a:lnTo>
                  <a:lnTo>
                    <a:pt x="2662903" y="97166"/>
                  </a:lnTo>
                  <a:lnTo>
                    <a:pt x="2714506" y="108864"/>
                  </a:lnTo>
                  <a:lnTo>
                    <a:pt x="2764343" y="121122"/>
                  </a:lnTo>
                  <a:lnTo>
                    <a:pt x="2812351" y="133921"/>
                  </a:lnTo>
                  <a:lnTo>
                    <a:pt x="2858469" y="147245"/>
                  </a:lnTo>
                  <a:lnTo>
                    <a:pt x="2902635" y="161076"/>
                  </a:lnTo>
                  <a:lnTo>
                    <a:pt x="2944787" y="175397"/>
                  </a:lnTo>
                  <a:lnTo>
                    <a:pt x="2984864" y="190191"/>
                  </a:lnTo>
                  <a:lnTo>
                    <a:pt x="3022803" y="205442"/>
                  </a:lnTo>
                  <a:lnTo>
                    <a:pt x="3058543" y="221130"/>
                  </a:lnTo>
                  <a:lnTo>
                    <a:pt x="3123177" y="253756"/>
                  </a:lnTo>
                  <a:lnTo>
                    <a:pt x="3178271" y="287930"/>
                  </a:lnTo>
                  <a:lnTo>
                    <a:pt x="3223332" y="323516"/>
                  </a:lnTo>
                  <a:lnTo>
                    <a:pt x="3257864" y="360376"/>
                  </a:lnTo>
                  <a:lnTo>
                    <a:pt x="3281374" y="398373"/>
                  </a:lnTo>
                  <a:lnTo>
                    <a:pt x="3293365" y="437369"/>
                  </a:lnTo>
                  <a:lnTo>
                    <a:pt x="3294888" y="457200"/>
                  </a:lnTo>
                  <a:lnTo>
                    <a:pt x="3293365" y="477030"/>
                  </a:lnTo>
                  <a:lnTo>
                    <a:pt x="3281374" y="516026"/>
                  </a:lnTo>
                  <a:lnTo>
                    <a:pt x="3257864" y="554023"/>
                  </a:lnTo>
                  <a:lnTo>
                    <a:pt x="3223332" y="590883"/>
                  </a:lnTo>
                  <a:lnTo>
                    <a:pt x="3178271" y="626469"/>
                  </a:lnTo>
                  <a:lnTo>
                    <a:pt x="3123177" y="660643"/>
                  </a:lnTo>
                  <a:lnTo>
                    <a:pt x="3058543" y="693269"/>
                  </a:lnTo>
                  <a:lnTo>
                    <a:pt x="3022803" y="708957"/>
                  </a:lnTo>
                  <a:lnTo>
                    <a:pt x="2984864" y="724208"/>
                  </a:lnTo>
                  <a:lnTo>
                    <a:pt x="2944787" y="739002"/>
                  </a:lnTo>
                  <a:lnTo>
                    <a:pt x="2902635" y="753323"/>
                  </a:lnTo>
                  <a:lnTo>
                    <a:pt x="2858469" y="767154"/>
                  </a:lnTo>
                  <a:lnTo>
                    <a:pt x="2812351" y="780478"/>
                  </a:lnTo>
                  <a:lnTo>
                    <a:pt x="2764343" y="793277"/>
                  </a:lnTo>
                  <a:lnTo>
                    <a:pt x="2714506" y="805535"/>
                  </a:lnTo>
                  <a:lnTo>
                    <a:pt x="2662903" y="817233"/>
                  </a:lnTo>
                  <a:lnTo>
                    <a:pt x="2609594" y="828356"/>
                  </a:lnTo>
                  <a:lnTo>
                    <a:pt x="2554643" y="838885"/>
                  </a:lnTo>
                  <a:lnTo>
                    <a:pt x="2498111" y="848804"/>
                  </a:lnTo>
                  <a:lnTo>
                    <a:pt x="2440060" y="858096"/>
                  </a:lnTo>
                  <a:lnTo>
                    <a:pt x="2380551" y="866743"/>
                  </a:lnTo>
                  <a:lnTo>
                    <a:pt x="2319647" y="874728"/>
                  </a:lnTo>
                  <a:lnTo>
                    <a:pt x="2257408" y="882033"/>
                  </a:lnTo>
                  <a:lnTo>
                    <a:pt x="2193898" y="888643"/>
                  </a:lnTo>
                  <a:lnTo>
                    <a:pt x="2129178" y="894540"/>
                  </a:lnTo>
                  <a:lnTo>
                    <a:pt x="2063309" y="899706"/>
                  </a:lnTo>
                  <a:lnTo>
                    <a:pt x="1996354" y="904124"/>
                  </a:lnTo>
                  <a:lnTo>
                    <a:pt x="1928374" y="907777"/>
                  </a:lnTo>
                  <a:lnTo>
                    <a:pt x="1859431" y="910649"/>
                  </a:lnTo>
                  <a:lnTo>
                    <a:pt x="1789587" y="912721"/>
                  </a:lnTo>
                  <a:lnTo>
                    <a:pt x="1718904" y="913977"/>
                  </a:lnTo>
                  <a:lnTo>
                    <a:pt x="1647444" y="914400"/>
                  </a:lnTo>
                  <a:lnTo>
                    <a:pt x="1575983" y="913977"/>
                  </a:lnTo>
                  <a:lnTo>
                    <a:pt x="1505300" y="912721"/>
                  </a:lnTo>
                  <a:lnTo>
                    <a:pt x="1435456" y="910649"/>
                  </a:lnTo>
                  <a:lnTo>
                    <a:pt x="1366513" y="907777"/>
                  </a:lnTo>
                  <a:lnTo>
                    <a:pt x="1298533" y="904124"/>
                  </a:lnTo>
                  <a:lnTo>
                    <a:pt x="1231578" y="899706"/>
                  </a:lnTo>
                  <a:lnTo>
                    <a:pt x="1165709" y="894540"/>
                  </a:lnTo>
                  <a:lnTo>
                    <a:pt x="1100989" y="888643"/>
                  </a:lnTo>
                  <a:lnTo>
                    <a:pt x="1037479" y="882033"/>
                  </a:lnTo>
                  <a:lnTo>
                    <a:pt x="975240" y="874728"/>
                  </a:lnTo>
                  <a:lnTo>
                    <a:pt x="914336" y="866743"/>
                  </a:lnTo>
                  <a:lnTo>
                    <a:pt x="854827" y="858096"/>
                  </a:lnTo>
                  <a:lnTo>
                    <a:pt x="796776" y="848804"/>
                  </a:lnTo>
                  <a:lnTo>
                    <a:pt x="740244" y="838885"/>
                  </a:lnTo>
                  <a:lnTo>
                    <a:pt x="685293" y="828356"/>
                  </a:lnTo>
                  <a:lnTo>
                    <a:pt x="631984" y="817233"/>
                  </a:lnTo>
                  <a:lnTo>
                    <a:pt x="580381" y="805535"/>
                  </a:lnTo>
                  <a:lnTo>
                    <a:pt x="530544" y="793277"/>
                  </a:lnTo>
                  <a:lnTo>
                    <a:pt x="482536" y="780478"/>
                  </a:lnTo>
                  <a:lnTo>
                    <a:pt x="436418" y="767154"/>
                  </a:lnTo>
                  <a:lnTo>
                    <a:pt x="392252" y="753323"/>
                  </a:lnTo>
                  <a:lnTo>
                    <a:pt x="350100" y="739002"/>
                  </a:lnTo>
                  <a:lnTo>
                    <a:pt x="310023" y="724208"/>
                  </a:lnTo>
                  <a:lnTo>
                    <a:pt x="272084" y="708957"/>
                  </a:lnTo>
                  <a:lnTo>
                    <a:pt x="236344" y="693269"/>
                  </a:lnTo>
                  <a:lnTo>
                    <a:pt x="171710" y="660643"/>
                  </a:lnTo>
                  <a:lnTo>
                    <a:pt x="116616" y="626469"/>
                  </a:lnTo>
                  <a:lnTo>
                    <a:pt x="71555" y="590883"/>
                  </a:lnTo>
                  <a:lnTo>
                    <a:pt x="37023" y="554023"/>
                  </a:lnTo>
                  <a:lnTo>
                    <a:pt x="13513" y="516026"/>
                  </a:lnTo>
                  <a:lnTo>
                    <a:pt x="1522" y="477030"/>
                  </a:lnTo>
                  <a:lnTo>
                    <a:pt x="0" y="457200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712295" y="1799865"/>
            <a:ext cx="1937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Specific </a:t>
            </a:r>
            <a:r>
              <a:rPr spc="-10" dirty="0">
                <a:latin typeface="Calibri"/>
                <a:cs typeface="Calibri"/>
              </a:rPr>
              <a:t>Secure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Tools</a:t>
            </a:r>
            <a:endParaRPr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34059" y="2916341"/>
            <a:ext cx="2984137" cy="3334855"/>
          </a:xfrm>
          <a:custGeom>
            <a:avLst/>
            <a:gdLst/>
            <a:ahLst/>
            <a:cxnLst/>
            <a:rect l="l" t="t" r="r" b="b"/>
            <a:pathLst>
              <a:path w="2878454" h="3290570">
                <a:moveTo>
                  <a:pt x="2878328" y="830580"/>
                </a:moveTo>
                <a:lnTo>
                  <a:pt x="2752471" y="808482"/>
                </a:lnTo>
                <a:lnTo>
                  <a:pt x="2753753" y="812825"/>
                </a:lnTo>
                <a:lnTo>
                  <a:pt x="2730500" y="802767"/>
                </a:lnTo>
                <a:lnTo>
                  <a:pt x="2732608" y="840790"/>
                </a:lnTo>
                <a:lnTo>
                  <a:pt x="2631148" y="846416"/>
                </a:lnTo>
                <a:lnTo>
                  <a:pt x="2631148" y="884516"/>
                </a:lnTo>
                <a:lnTo>
                  <a:pt x="1793176" y="1134757"/>
                </a:lnTo>
                <a:lnTo>
                  <a:pt x="1740509" y="1107630"/>
                </a:lnTo>
                <a:lnTo>
                  <a:pt x="1740509" y="1150493"/>
                </a:lnTo>
                <a:lnTo>
                  <a:pt x="1087183" y="1345603"/>
                </a:lnTo>
                <a:lnTo>
                  <a:pt x="1046784" y="1300581"/>
                </a:lnTo>
                <a:lnTo>
                  <a:pt x="1046784" y="1357668"/>
                </a:lnTo>
                <a:lnTo>
                  <a:pt x="204736" y="1609128"/>
                </a:lnTo>
                <a:lnTo>
                  <a:pt x="860298" y="1149858"/>
                </a:lnTo>
                <a:lnTo>
                  <a:pt x="1046784" y="1357668"/>
                </a:lnTo>
                <a:lnTo>
                  <a:pt x="1046784" y="1300581"/>
                </a:lnTo>
                <a:lnTo>
                  <a:pt x="891755" y="1127810"/>
                </a:lnTo>
                <a:lnTo>
                  <a:pt x="1119301" y="968400"/>
                </a:lnTo>
                <a:lnTo>
                  <a:pt x="1361020" y="954989"/>
                </a:lnTo>
                <a:lnTo>
                  <a:pt x="1740509" y="1150493"/>
                </a:lnTo>
                <a:lnTo>
                  <a:pt x="1740509" y="1107630"/>
                </a:lnTo>
                <a:lnTo>
                  <a:pt x="1436103" y="950823"/>
                </a:lnTo>
                <a:lnTo>
                  <a:pt x="2631148" y="884516"/>
                </a:lnTo>
                <a:lnTo>
                  <a:pt x="2631148" y="846416"/>
                </a:lnTo>
                <a:lnTo>
                  <a:pt x="1369225" y="916381"/>
                </a:lnTo>
                <a:lnTo>
                  <a:pt x="1294142" y="877709"/>
                </a:lnTo>
                <a:lnTo>
                  <a:pt x="1294142" y="920546"/>
                </a:lnTo>
                <a:lnTo>
                  <a:pt x="1178471" y="926947"/>
                </a:lnTo>
                <a:lnTo>
                  <a:pt x="1232750" y="888923"/>
                </a:lnTo>
                <a:lnTo>
                  <a:pt x="1294142" y="920546"/>
                </a:lnTo>
                <a:lnTo>
                  <a:pt x="1294142" y="877709"/>
                </a:lnTo>
                <a:lnTo>
                  <a:pt x="1267993" y="864235"/>
                </a:lnTo>
                <a:lnTo>
                  <a:pt x="2361488" y="98145"/>
                </a:lnTo>
                <a:lnTo>
                  <a:pt x="2368169" y="113411"/>
                </a:lnTo>
                <a:lnTo>
                  <a:pt x="2389949" y="87299"/>
                </a:lnTo>
                <a:lnTo>
                  <a:pt x="2407539" y="112395"/>
                </a:lnTo>
                <a:lnTo>
                  <a:pt x="2447264" y="38989"/>
                </a:lnTo>
                <a:lnTo>
                  <a:pt x="2468372" y="0"/>
                </a:lnTo>
                <a:lnTo>
                  <a:pt x="2387625" y="12014"/>
                </a:lnTo>
                <a:lnTo>
                  <a:pt x="2322449" y="8636"/>
                </a:lnTo>
                <a:lnTo>
                  <a:pt x="2337689" y="43599"/>
                </a:lnTo>
                <a:lnTo>
                  <a:pt x="2273604" y="71589"/>
                </a:lnTo>
                <a:lnTo>
                  <a:pt x="2273604" y="113157"/>
                </a:lnTo>
                <a:lnTo>
                  <a:pt x="1229702" y="844511"/>
                </a:lnTo>
                <a:lnTo>
                  <a:pt x="1194460" y="826363"/>
                </a:lnTo>
                <a:lnTo>
                  <a:pt x="1194460" y="869188"/>
                </a:lnTo>
                <a:lnTo>
                  <a:pt x="1106309" y="930948"/>
                </a:lnTo>
                <a:lnTo>
                  <a:pt x="1047140" y="934237"/>
                </a:lnTo>
                <a:lnTo>
                  <a:pt x="1047140" y="972400"/>
                </a:lnTo>
                <a:lnTo>
                  <a:pt x="866114" y="1099235"/>
                </a:lnTo>
                <a:lnTo>
                  <a:pt x="766279" y="987983"/>
                </a:lnTo>
                <a:lnTo>
                  <a:pt x="1047140" y="972400"/>
                </a:lnTo>
                <a:lnTo>
                  <a:pt x="1047140" y="934237"/>
                </a:lnTo>
                <a:lnTo>
                  <a:pt x="733640" y="951611"/>
                </a:lnTo>
                <a:lnTo>
                  <a:pt x="684834" y="897229"/>
                </a:lnTo>
                <a:lnTo>
                  <a:pt x="684834" y="954316"/>
                </a:lnTo>
                <a:lnTo>
                  <a:pt x="297967" y="975753"/>
                </a:lnTo>
                <a:lnTo>
                  <a:pt x="589749" y="848360"/>
                </a:lnTo>
                <a:lnTo>
                  <a:pt x="684834" y="954316"/>
                </a:lnTo>
                <a:lnTo>
                  <a:pt x="684834" y="897229"/>
                </a:lnTo>
                <a:lnTo>
                  <a:pt x="626567" y="832281"/>
                </a:lnTo>
                <a:lnTo>
                  <a:pt x="895159" y="715010"/>
                </a:lnTo>
                <a:lnTo>
                  <a:pt x="1194460" y="869188"/>
                </a:lnTo>
                <a:lnTo>
                  <a:pt x="1194460" y="826363"/>
                </a:lnTo>
                <a:lnTo>
                  <a:pt x="940168" y="695363"/>
                </a:lnTo>
                <a:lnTo>
                  <a:pt x="2273604" y="113157"/>
                </a:lnTo>
                <a:lnTo>
                  <a:pt x="2273604" y="71589"/>
                </a:lnTo>
                <a:lnTo>
                  <a:pt x="896569" y="672909"/>
                </a:lnTo>
                <a:lnTo>
                  <a:pt x="851573" y="649732"/>
                </a:lnTo>
                <a:lnTo>
                  <a:pt x="851573" y="692556"/>
                </a:lnTo>
                <a:lnTo>
                  <a:pt x="599833" y="802487"/>
                </a:lnTo>
                <a:lnTo>
                  <a:pt x="199986" y="356895"/>
                </a:lnTo>
                <a:lnTo>
                  <a:pt x="851573" y="692556"/>
                </a:lnTo>
                <a:lnTo>
                  <a:pt x="851573" y="649732"/>
                </a:lnTo>
                <a:lnTo>
                  <a:pt x="122555" y="274193"/>
                </a:lnTo>
                <a:lnTo>
                  <a:pt x="112471" y="293624"/>
                </a:lnTo>
                <a:lnTo>
                  <a:pt x="101092" y="303784"/>
                </a:lnTo>
                <a:lnTo>
                  <a:pt x="563016" y="818565"/>
                </a:lnTo>
                <a:lnTo>
                  <a:pt x="240284" y="959485"/>
                </a:lnTo>
                <a:lnTo>
                  <a:pt x="248602" y="978484"/>
                </a:lnTo>
                <a:lnTo>
                  <a:pt x="236220" y="979170"/>
                </a:lnTo>
                <a:lnTo>
                  <a:pt x="238252" y="1017270"/>
                </a:lnTo>
                <a:lnTo>
                  <a:pt x="717473" y="990688"/>
                </a:lnTo>
                <a:lnTo>
                  <a:pt x="834644" y="1121270"/>
                </a:lnTo>
                <a:lnTo>
                  <a:pt x="88938" y="1643697"/>
                </a:lnTo>
                <a:lnTo>
                  <a:pt x="61087" y="1652016"/>
                </a:lnTo>
                <a:lnTo>
                  <a:pt x="72009" y="1688592"/>
                </a:lnTo>
                <a:lnTo>
                  <a:pt x="75539" y="1687537"/>
                </a:lnTo>
                <a:lnTo>
                  <a:pt x="69850" y="1705229"/>
                </a:lnTo>
                <a:lnTo>
                  <a:pt x="1879193" y="2285314"/>
                </a:lnTo>
                <a:lnTo>
                  <a:pt x="2026145" y="2449068"/>
                </a:lnTo>
                <a:lnTo>
                  <a:pt x="2032" y="2337054"/>
                </a:lnTo>
                <a:lnTo>
                  <a:pt x="0" y="2375154"/>
                </a:lnTo>
                <a:lnTo>
                  <a:pt x="2062124" y="2489162"/>
                </a:lnTo>
                <a:lnTo>
                  <a:pt x="2119401" y="2552992"/>
                </a:lnTo>
                <a:lnTo>
                  <a:pt x="272161" y="3017393"/>
                </a:lnTo>
                <a:lnTo>
                  <a:pt x="281559" y="3054223"/>
                </a:lnTo>
                <a:lnTo>
                  <a:pt x="2148154" y="2585034"/>
                </a:lnTo>
                <a:lnTo>
                  <a:pt x="2716174" y="3218027"/>
                </a:lnTo>
                <a:lnTo>
                  <a:pt x="2687828" y="3243453"/>
                </a:lnTo>
                <a:lnTo>
                  <a:pt x="2806700" y="3290316"/>
                </a:lnTo>
                <a:lnTo>
                  <a:pt x="2790748" y="3232150"/>
                </a:lnTo>
                <a:lnTo>
                  <a:pt x="2772918" y="3167126"/>
                </a:lnTo>
                <a:lnTo>
                  <a:pt x="2744559" y="3192564"/>
                </a:lnTo>
                <a:lnTo>
                  <a:pt x="2189950" y="2574531"/>
                </a:lnTo>
                <a:lnTo>
                  <a:pt x="2401760" y="2521280"/>
                </a:lnTo>
                <a:lnTo>
                  <a:pt x="2411095" y="2558288"/>
                </a:lnTo>
                <a:lnTo>
                  <a:pt x="2502522" y="2479675"/>
                </a:lnTo>
                <a:lnTo>
                  <a:pt x="2507996" y="2474976"/>
                </a:lnTo>
                <a:lnTo>
                  <a:pt x="2488336" y="2470645"/>
                </a:lnTo>
                <a:lnTo>
                  <a:pt x="2509520" y="2467356"/>
                </a:lnTo>
                <a:lnTo>
                  <a:pt x="2498331" y="2456434"/>
                </a:lnTo>
                <a:lnTo>
                  <a:pt x="2418080" y="2378075"/>
                </a:lnTo>
                <a:lnTo>
                  <a:pt x="2406497" y="2414295"/>
                </a:lnTo>
                <a:lnTo>
                  <a:pt x="2388603" y="2408567"/>
                </a:lnTo>
                <a:lnTo>
                  <a:pt x="2388603" y="2448623"/>
                </a:lnTo>
                <a:lnTo>
                  <a:pt x="2383155" y="2447417"/>
                </a:lnTo>
                <a:lnTo>
                  <a:pt x="2388590" y="2469032"/>
                </a:lnTo>
                <a:lnTo>
                  <a:pt x="2318651" y="2429103"/>
                </a:lnTo>
                <a:lnTo>
                  <a:pt x="2318651" y="2502890"/>
                </a:lnTo>
                <a:lnTo>
                  <a:pt x="2317204" y="2503259"/>
                </a:lnTo>
                <a:lnTo>
                  <a:pt x="2314511" y="2503932"/>
                </a:lnTo>
                <a:lnTo>
                  <a:pt x="2310498" y="2503932"/>
                </a:lnTo>
                <a:lnTo>
                  <a:pt x="2310434" y="2504960"/>
                </a:lnTo>
                <a:lnTo>
                  <a:pt x="2161197" y="2542489"/>
                </a:lnTo>
                <a:lnTo>
                  <a:pt x="2116023" y="2492146"/>
                </a:lnTo>
                <a:lnTo>
                  <a:pt x="2310549" y="2502890"/>
                </a:lnTo>
                <a:lnTo>
                  <a:pt x="2318651" y="2502890"/>
                </a:lnTo>
                <a:lnTo>
                  <a:pt x="2318651" y="2429103"/>
                </a:lnTo>
                <a:lnTo>
                  <a:pt x="2314702" y="2426843"/>
                </a:lnTo>
                <a:lnTo>
                  <a:pt x="2312619" y="2464917"/>
                </a:lnTo>
                <a:lnTo>
                  <a:pt x="2080056" y="2452052"/>
                </a:lnTo>
                <a:lnTo>
                  <a:pt x="1951126" y="2308377"/>
                </a:lnTo>
                <a:lnTo>
                  <a:pt x="2388603" y="2448623"/>
                </a:lnTo>
                <a:lnTo>
                  <a:pt x="2388603" y="2408567"/>
                </a:lnTo>
                <a:lnTo>
                  <a:pt x="1900656" y="2252129"/>
                </a:lnTo>
                <a:lnTo>
                  <a:pt x="1828723" y="2171979"/>
                </a:lnTo>
                <a:lnTo>
                  <a:pt x="1828723" y="2229078"/>
                </a:lnTo>
                <a:lnTo>
                  <a:pt x="108712" y="1677631"/>
                </a:lnTo>
                <a:lnTo>
                  <a:pt x="1074940" y="1389049"/>
                </a:lnTo>
                <a:lnTo>
                  <a:pt x="1828723" y="2229078"/>
                </a:lnTo>
                <a:lnTo>
                  <a:pt x="1828723" y="2171979"/>
                </a:lnTo>
                <a:lnTo>
                  <a:pt x="1115352" y="1376984"/>
                </a:lnTo>
                <a:lnTo>
                  <a:pt x="1789379" y="1175664"/>
                </a:lnTo>
                <a:lnTo>
                  <a:pt x="2571419" y="1578508"/>
                </a:lnTo>
                <a:lnTo>
                  <a:pt x="2553970" y="1612392"/>
                </a:lnTo>
                <a:lnTo>
                  <a:pt x="2681732" y="1613916"/>
                </a:lnTo>
                <a:lnTo>
                  <a:pt x="2662212" y="1587246"/>
                </a:lnTo>
                <a:lnTo>
                  <a:pt x="2606294" y="1510792"/>
                </a:lnTo>
                <a:lnTo>
                  <a:pt x="2588869" y="1544624"/>
                </a:lnTo>
                <a:lnTo>
                  <a:pt x="1842033" y="1159929"/>
                </a:lnTo>
                <a:lnTo>
                  <a:pt x="2735516" y="893064"/>
                </a:lnTo>
                <a:lnTo>
                  <a:pt x="2736850" y="916813"/>
                </a:lnTo>
                <a:lnTo>
                  <a:pt x="2777769" y="893457"/>
                </a:lnTo>
                <a:lnTo>
                  <a:pt x="2785110" y="918083"/>
                </a:lnTo>
                <a:lnTo>
                  <a:pt x="2868714" y="839597"/>
                </a:lnTo>
                <a:lnTo>
                  <a:pt x="2878328" y="830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0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</a:t>
            </a:r>
            <a:r>
              <a:rPr lang="en-US" dirty="0"/>
              <a:t>not efficient enough for very large </a:t>
            </a:r>
            <a:r>
              <a:rPr lang="en-US" dirty="0" smtClean="0"/>
              <a:t>datasets</a:t>
            </a:r>
          </a:p>
          <a:p>
            <a:r>
              <a:rPr lang="en-US" dirty="0" smtClean="0"/>
              <a:t>Semi-honest </a:t>
            </a:r>
            <a:r>
              <a:rPr lang="en-US" dirty="0"/>
              <a:t>model may not be realistic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for SMC Based Machine Learning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79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OpenMined</a:t>
            </a:r>
            <a:r>
              <a:rPr lang="en-US" dirty="0" smtClean="0"/>
              <a:t>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github.com/OpenMined/PySyft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PyVacy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github.com/ChrisWaites/pyvacy</a:t>
            </a:r>
            <a:r>
              <a:rPr lang="en-US" dirty="0" smtClean="0"/>
              <a:t>)</a:t>
            </a:r>
          </a:p>
          <a:p>
            <a:r>
              <a:rPr lang="en-US" dirty="0"/>
              <a:t>FATE 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github.com/FederatedAI/FATE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Many more…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Preserving AI/ML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79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Mainly used for distributed </a:t>
            </a:r>
            <a:r>
              <a:rPr lang="en-US" dirty="0" smtClean="0"/>
              <a:t>machine learning</a:t>
            </a:r>
            <a:endParaRPr lang="en-US" dirty="0"/>
          </a:p>
          <a:p>
            <a:r>
              <a:rPr lang="en-US" dirty="0"/>
              <a:t>Learned models are accurate</a:t>
            </a:r>
          </a:p>
          <a:p>
            <a:r>
              <a:rPr lang="en-US" dirty="0"/>
              <a:t>Efficient/specific cryptographic solutions for  many distributed </a:t>
            </a:r>
            <a:r>
              <a:rPr lang="en-US" dirty="0" smtClean="0"/>
              <a:t>machine learning </a:t>
            </a:r>
            <a:r>
              <a:rPr lang="en-US" dirty="0"/>
              <a:t>problems are  developed</a:t>
            </a:r>
          </a:p>
          <a:p>
            <a:r>
              <a:rPr lang="en-US" dirty="0"/>
              <a:t>Mainly semi-honest </a:t>
            </a:r>
            <a:r>
              <a:rPr lang="en-US" dirty="0" smtClean="0"/>
              <a:t>assumption (</a:t>
            </a:r>
            <a:r>
              <a:rPr lang="en-US" dirty="0"/>
              <a:t>i.e. parties  follow the protocols)</a:t>
            </a:r>
          </a:p>
          <a:p>
            <a:r>
              <a:rPr lang="en-US" dirty="0"/>
              <a:t>Malicious model is also explored recently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SMC Based </a:t>
            </a:r>
            <a:r>
              <a:rPr lang="en-US" dirty="0" smtClean="0"/>
              <a:t>PP ML/AI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22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challenges</a:t>
            </a:r>
          </a:p>
          <a:p>
            <a:r>
              <a:rPr lang="en-US" dirty="0" smtClean="0"/>
              <a:t>Data outsourcing </a:t>
            </a:r>
          </a:p>
          <a:p>
            <a:r>
              <a:rPr lang="en-US" dirty="0" smtClean="0"/>
              <a:t>Distributed machine learning </a:t>
            </a:r>
          </a:p>
          <a:p>
            <a:r>
              <a:rPr lang="en-US" dirty="0" smtClean="0"/>
              <a:t>Secure/private platforms for distributed machine learning </a:t>
            </a:r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40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computing paradigm </a:t>
            </a:r>
            <a:r>
              <a:rPr lang="en-US" dirty="0" smtClean="0"/>
              <a:t>that </a:t>
            </a:r>
            <a:r>
              <a:rPr lang="en-US" dirty="0"/>
              <a:t>relies on sharing computing </a:t>
            </a:r>
            <a:r>
              <a:rPr lang="en-US" dirty="0" smtClean="0"/>
              <a:t>resources </a:t>
            </a:r>
            <a:r>
              <a:rPr lang="en-US" dirty="0"/>
              <a:t>rather than having local servers or personal </a:t>
            </a:r>
            <a:r>
              <a:rPr lang="en-US" dirty="0" smtClean="0"/>
              <a:t>devices </a:t>
            </a:r>
            <a:r>
              <a:rPr lang="en-US" dirty="0"/>
              <a:t>to handle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Cloud computing involves data and/or computation </a:t>
            </a:r>
            <a:r>
              <a:rPr lang="en-US" dirty="0"/>
              <a:t>outsourcing, with</a:t>
            </a:r>
          </a:p>
          <a:p>
            <a:pPr lvl="1"/>
            <a:r>
              <a:rPr lang="en-US" dirty="0"/>
              <a:t>Infinite and elastic resource scalability</a:t>
            </a:r>
          </a:p>
          <a:p>
            <a:pPr lvl="1"/>
            <a:r>
              <a:rPr lang="en-US" dirty="0"/>
              <a:t>Ability to quickly scale in/out service</a:t>
            </a:r>
          </a:p>
          <a:p>
            <a:pPr lvl="1"/>
            <a:r>
              <a:rPr lang="en-US" dirty="0"/>
              <a:t>On demand “just-in-time” provisioning</a:t>
            </a:r>
          </a:p>
          <a:p>
            <a:pPr lvl="1"/>
            <a:r>
              <a:rPr lang="en-US" dirty="0"/>
              <a:t>No upfront cost … </a:t>
            </a:r>
            <a:r>
              <a:rPr lang="en-US" dirty="0" smtClean="0"/>
              <a:t>pay-as-you-go</a:t>
            </a:r>
            <a:endParaRPr lang="en-US" dirty="0"/>
          </a:p>
          <a:p>
            <a:r>
              <a:rPr lang="en-US" dirty="0" smtClean="0"/>
              <a:t>Provides different service models "X-as-a-service"</a:t>
            </a:r>
          </a:p>
          <a:p>
            <a:pPr lvl="1"/>
            <a:r>
              <a:rPr lang="en-US" dirty="0" smtClean="0"/>
              <a:t>IaaS, PaaS, SaaS, </a:t>
            </a:r>
            <a:r>
              <a:rPr lang="en-US" dirty="0" err="1" smtClean="0"/>
              <a:t>FaaS</a:t>
            </a:r>
            <a:r>
              <a:rPr lang="en-US" dirty="0" smtClean="0"/>
              <a:t>, </a:t>
            </a:r>
            <a:r>
              <a:rPr lang="en-US" dirty="0" err="1" smtClean="0"/>
              <a:t>MLaaS</a:t>
            </a:r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Cloud Computing?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42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5" dirty="0">
                <a:latin typeface="Calibri"/>
                <a:cs typeface="Calibri"/>
              </a:rPr>
              <a:t>Clouds </a:t>
            </a:r>
            <a:r>
              <a:rPr lang="en-US" spc="-15" dirty="0">
                <a:latin typeface="Calibri"/>
                <a:cs typeface="Calibri"/>
              </a:rPr>
              <a:t>are </a:t>
            </a:r>
            <a:r>
              <a:rPr lang="en-US" spc="-10" dirty="0">
                <a:solidFill>
                  <a:srgbClr val="C00000"/>
                </a:solidFill>
                <a:latin typeface="Calibri"/>
                <a:cs typeface="Calibri"/>
              </a:rPr>
              <a:t>still </a:t>
            </a:r>
            <a:r>
              <a:rPr lang="en-US" spc="-5" dirty="0">
                <a:latin typeface="Calibri"/>
                <a:cs typeface="Calibri"/>
              </a:rPr>
              <a:t>subject </a:t>
            </a:r>
            <a:r>
              <a:rPr lang="en-US" spc="-15" dirty="0">
                <a:latin typeface="Calibri"/>
                <a:cs typeface="Calibri"/>
              </a:rPr>
              <a:t>to  </a:t>
            </a:r>
            <a:r>
              <a:rPr lang="en-US" spc="-5" dirty="0">
                <a:latin typeface="Calibri"/>
                <a:cs typeface="Calibri"/>
              </a:rPr>
              <a:t>traditional </a:t>
            </a:r>
            <a:r>
              <a:rPr lang="en-US" spc="-15" dirty="0">
                <a:latin typeface="Calibri"/>
                <a:cs typeface="Calibri"/>
              </a:rPr>
              <a:t>data </a:t>
            </a:r>
            <a:r>
              <a:rPr lang="en-US" spc="-20" dirty="0">
                <a:latin typeface="Calibri"/>
                <a:cs typeface="Calibri"/>
              </a:rPr>
              <a:t>confidentiality,  </a:t>
            </a:r>
            <a:r>
              <a:rPr lang="en-US" spc="-25" dirty="0">
                <a:latin typeface="Calibri"/>
                <a:cs typeface="Calibri"/>
              </a:rPr>
              <a:t>integrity, </a:t>
            </a:r>
            <a:r>
              <a:rPr lang="en-US" spc="-20" dirty="0">
                <a:latin typeface="Calibri"/>
                <a:cs typeface="Calibri"/>
              </a:rPr>
              <a:t>availability, </a:t>
            </a:r>
            <a:r>
              <a:rPr lang="en-US" dirty="0">
                <a:latin typeface="Calibri"/>
                <a:cs typeface="Calibri"/>
              </a:rPr>
              <a:t>and  </a:t>
            </a:r>
            <a:r>
              <a:rPr lang="en-US" spc="-10" dirty="0">
                <a:latin typeface="Calibri"/>
                <a:cs typeface="Calibri"/>
              </a:rPr>
              <a:t>privacy </a:t>
            </a:r>
            <a:r>
              <a:rPr lang="en-US" spc="-5" dirty="0">
                <a:latin typeface="Calibri"/>
                <a:cs typeface="Calibri"/>
              </a:rPr>
              <a:t>issues, plus some  </a:t>
            </a:r>
            <a:r>
              <a:rPr lang="en-US" dirty="0">
                <a:latin typeface="Calibri"/>
                <a:cs typeface="Calibri"/>
              </a:rPr>
              <a:t>additional</a:t>
            </a:r>
            <a:r>
              <a:rPr lang="en-US" spc="-20" dirty="0">
                <a:latin typeface="Calibri"/>
                <a:cs typeface="Calibri"/>
              </a:rPr>
              <a:t> attacks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Challenges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pic>
        <p:nvPicPr>
          <p:cNvPr id="6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000" y="2409980"/>
            <a:ext cx="4685462" cy="3725643"/>
          </a:xfrm>
          <a:prstGeom prst="rect">
            <a:avLst/>
          </a:prstGeom>
        </p:spPr>
      </p:pic>
      <p:pic>
        <p:nvPicPr>
          <p:cNvPr id="7" name="Picture 2" descr="Cloud Computing Risks, Challenges &amp; Problems Businesses Are Fac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961" y="2874109"/>
            <a:ext cx="5973012" cy="310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63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Integrity</a:t>
            </a:r>
          </a:p>
          <a:p>
            <a:pPr lvl="1"/>
            <a:r>
              <a:rPr lang="en-US" dirty="0"/>
              <a:t>How do I know that the cloud provider is doing  the computations correctly?</a:t>
            </a:r>
          </a:p>
          <a:p>
            <a:pPr lvl="1"/>
            <a:r>
              <a:rPr lang="en-US" dirty="0"/>
              <a:t>How do I ensure that the cloud provider really  stored my data without tampering with it?</a:t>
            </a:r>
          </a:p>
          <a:p>
            <a:r>
              <a:rPr lang="en-US" dirty="0"/>
              <a:t>Availability</a:t>
            </a:r>
          </a:p>
          <a:p>
            <a:pPr lvl="1"/>
            <a:r>
              <a:rPr lang="en-US" dirty="0"/>
              <a:t>Will critical systems go down at the client, if the  provider is attacked in a Denial of Service attack?</a:t>
            </a:r>
          </a:p>
          <a:p>
            <a:pPr lvl="1"/>
            <a:r>
              <a:rPr lang="en-US" dirty="0"/>
              <a:t>What happens if cloud provider goes out of  business?</a:t>
            </a:r>
          </a:p>
          <a:p>
            <a:r>
              <a:rPr lang="en-US" dirty="0" smtClean="0"/>
              <a:t>Confidentiality</a:t>
            </a:r>
            <a:endParaRPr lang="en-US" dirty="0"/>
          </a:p>
          <a:p>
            <a:pPr lvl="1"/>
            <a:r>
              <a:rPr lang="en-US" dirty="0"/>
              <a:t>Will the sensitive data stored on a cloud remain  confidential? Will cloud compromises leak  confidential client data (i.e., fear of loss of control  over </a:t>
            </a:r>
            <a:r>
              <a:rPr lang="en-US" dirty="0" smtClean="0"/>
              <a:t>data)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the cloud provider itself be honest and </a:t>
            </a:r>
            <a:r>
              <a:rPr lang="en-US" dirty="0" smtClean="0"/>
              <a:t>won’t peek </a:t>
            </a:r>
            <a:r>
              <a:rPr lang="en-US" dirty="0"/>
              <a:t>into the data?</a:t>
            </a:r>
          </a:p>
          <a:p>
            <a:r>
              <a:rPr lang="en-US" dirty="0" smtClean="0"/>
              <a:t>Privacy </a:t>
            </a:r>
            <a:r>
              <a:rPr lang="en-US" dirty="0"/>
              <a:t>issues raised via massive </a:t>
            </a:r>
            <a:r>
              <a:rPr lang="en-US" dirty="0" smtClean="0"/>
              <a:t>machine learning </a:t>
            </a:r>
            <a:endParaRPr lang="en-US" dirty="0"/>
          </a:p>
          <a:p>
            <a:pPr lvl="1"/>
            <a:r>
              <a:rPr lang="en-US" dirty="0" smtClean="0"/>
              <a:t>Cloud </a:t>
            </a:r>
            <a:r>
              <a:rPr lang="en-US" dirty="0"/>
              <a:t>now stores data from a lot of clients, and </a:t>
            </a:r>
            <a:r>
              <a:rPr lang="en-US" dirty="0" smtClean="0"/>
              <a:t>can </a:t>
            </a:r>
            <a:r>
              <a:rPr lang="en-US" dirty="0"/>
              <a:t>run </a:t>
            </a:r>
            <a:r>
              <a:rPr lang="en-US" dirty="0" smtClean="0"/>
              <a:t>machine learning algorithms </a:t>
            </a:r>
            <a:r>
              <a:rPr lang="en-US" dirty="0"/>
              <a:t>to get large </a:t>
            </a:r>
            <a:r>
              <a:rPr lang="en-US" dirty="0" smtClean="0"/>
              <a:t>amounts </a:t>
            </a:r>
            <a:r>
              <a:rPr lang="en-US" dirty="0"/>
              <a:t>of information on clients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Anatomy of fear …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COE526: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4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type of computations require decrypting data before any computations</a:t>
            </a:r>
          </a:p>
          <a:p>
            <a:r>
              <a:rPr lang="en-US" dirty="0" smtClean="0"/>
              <a:t>If the cloud provider is not trusted, this may result in breach of confidentiality</a:t>
            </a:r>
          </a:p>
          <a:p>
            <a:r>
              <a:rPr lang="en-US" dirty="0" smtClean="0"/>
              <a:t>How can we ensure confidentiality of  data and computations in a cloud?</a:t>
            </a:r>
          </a:p>
          <a:p>
            <a:r>
              <a:rPr lang="en-US" dirty="0" smtClean="0"/>
              <a:t>Existing Approaches: Homomorphic encryption, Trusted Cloud Computing Platform, Secure Multiparty Computation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confidentiality/Privacy of outsourced data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2357729" y="5422798"/>
            <a:ext cx="5008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endParaRPr dirty="0">
              <a:latin typeface="Calibri"/>
              <a:cs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20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owner outsources its data and processing functionalities to a cloud in order to reduce management cost and less overhead of data  storage </a:t>
            </a:r>
          </a:p>
          <a:p>
            <a:r>
              <a:rPr lang="en-US" dirty="0" smtClean="0"/>
              <a:t>Data outsourcing is necessary for full utilization of huge amount </a:t>
            </a:r>
            <a:br>
              <a:rPr lang="en-US" dirty="0" smtClean="0"/>
            </a:br>
            <a:r>
              <a:rPr lang="en-US" dirty="0" smtClean="0"/>
              <a:t>of data </a:t>
            </a:r>
          </a:p>
          <a:p>
            <a:r>
              <a:rPr lang="en-US" dirty="0" smtClean="0"/>
              <a:t>Data outsourcing is required in applications like</a:t>
            </a:r>
          </a:p>
          <a:p>
            <a:pPr lvl="1"/>
            <a:r>
              <a:rPr lang="en-US" dirty="0" smtClean="0"/>
              <a:t>Distributed data mining </a:t>
            </a:r>
          </a:p>
          <a:p>
            <a:pPr lvl="1"/>
            <a:r>
              <a:rPr lang="en-US" dirty="0" smtClean="0"/>
              <a:t>Federated machine learning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Outsourcing</a:t>
            </a:r>
            <a:endParaRPr lang="en-US"/>
          </a:p>
        </p:txBody>
      </p:sp>
      <p:sp>
        <p:nvSpPr>
          <p:cNvPr id="7" name="object 5"/>
          <p:cNvSpPr txBox="1"/>
          <p:nvPr/>
        </p:nvSpPr>
        <p:spPr>
          <a:xfrm>
            <a:off x="8734119" y="5441424"/>
            <a:ext cx="3605862" cy="498342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222250">
              <a:lnSpc>
                <a:spcPct val="90000"/>
              </a:lnSpc>
              <a:spcBef>
                <a:spcPts val="430"/>
              </a:spcBef>
            </a:pPr>
            <a:r>
              <a:rPr sz="1600" dirty="0">
                <a:latin typeface="Calibri"/>
                <a:cs typeface="Calibri"/>
              </a:rPr>
              <a:t>(e.g., </a:t>
            </a:r>
            <a:r>
              <a:rPr sz="1600" spc="-10" dirty="0">
                <a:latin typeface="Calibri"/>
                <a:cs typeface="Calibri"/>
              </a:rPr>
              <a:t>hospitals, </a:t>
            </a:r>
            <a:r>
              <a:rPr sz="1600" spc="-15" dirty="0">
                <a:latin typeface="Calibri"/>
                <a:cs typeface="Calibri"/>
              </a:rPr>
              <a:t>government  </a:t>
            </a:r>
            <a:r>
              <a:rPr sz="1600" spc="-10" dirty="0">
                <a:latin typeface="Calibri"/>
                <a:cs typeface="Calibri"/>
              </a:rPr>
              <a:t>bodies) </a:t>
            </a:r>
            <a:r>
              <a:rPr sz="1600" spc="-5" dirty="0">
                <a:latin typeface="Calibri"/>
                <a:cs typeface="Calibri"/>
              </a:rPr>
              <a:t>or </a:t>
            </a:r>
            <a:r>
              <a:rPr sz="1600" spc="-20" dirty="0">
                <a:latin typeface="Calibri"/>
                <a:cs typeface="Calibri"/>
              </a:rPr>
              <a:t>may </a:t>
            </a:r>
            <a:r>
              <a:rPr sz="1600" spc="-10" dirty="0">
                <a:latin typeface="Calibri"/>
                <a:cs typeface="Calibri"/>
              </a:rPr>
              <a:t>be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individual  him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herself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394233" y="2768107"/>
            <a:ext cx="3361944" cy="2599944"/>
            <a:chOff x="6050663" y="3010692"/>
            <a:chExt cx="3361944" cy="2599944"/>
          </a:xfrm>
        </p:grpSpPr>
        <p:pic>
          <p:nvPicPr>
            <p:cNvPr id="6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50663" y="3010692"/>
              <a:ext cx="3361944" cy="2599944"/>
            </a:xfrm>
            <a:prstGeom prst="rect">
              <a:avLst/>
            </a:prstGeom>
          </p:spPr>
        </p:pic>
        <p:sp>
          <p:nvSpPr>
            <p:cNvPr id="8" name="object 6"/>
            <p:cNvSpPr txBox="1"/>
            <p:nvPr/>
          </p:nvSpPr>
          <p:spPr>
            <a:xfrm>
              <a:off x="6825785" y="3261882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>
                  <a:latin typeface="Calibri"/>
                  <a:cs typeface="Calibri"/>
                </a:rPr>
                <a:t>x1</a:t>
              </a:r>
              <a:endParaRPr>
                <a:latin typeface="Calibri"/>
                <a:cs typeface="Calibri"/>
              </a:endParaRPr>
            </a:p>
          </p:txBody>
        </p:sp>
        <p:sp>
          <p:nvSpPr>
            <p:cNvPr id="9" name="object 7"/>
            <p:cNvSpPr txBox="1"/>
            <p:nvPr/>
          </p:nvSpPr>
          <p:spPr>
            <a:xfrm>
              <a:off x="8966497" y="4526548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>
                  <a:latin typeface="Calibri"/>
                  <a:cs typeface="Calibri"/>
                </a:rPr>
                <a:t>x3</a:t>
              </a:r>
              <a:endParaRPr>
                <a:latin typeface="Calibri"/>
                <a:cs typeface="Calibri"/>
              </a:endParaRPr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8395504" y="3261882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>
                  <a:latin typeface="Calibri"/>
                  <a:cs typeface="Calibri"/>
                </a:rPr>
                <a:t>x2</a:t>
              </a:r>
            </a:p>
          </p:txBody>
        </p:sp>
        <p:sp>
          <p:nvSpPr>
            <p:cNvPr id="11" name="object 9"/>
            <p:cNvSpPr txBox="1"/>
            <p:nvPr/>
          </p:nvSpPr>
          <p:spPr>
            <a:xfrm>
              <a:off x="7131853" y="4068079"/>
              <a:ext cx="126238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pc="-5" dirty="0">
                  <a:latin typeface="Calibri"/>
                  <a:cs typeface="Calibri"/>
                </a:rPr>
                <a:t>f(x1,x2,…,</a:t>
              </a:r>
              <a:r>
                <a:rPr spc="-70" dirty="0">
                  <a:latin typeface="Calibri"/>
                  <a:cs typeface="Calibri"/>
                </a:rPr>
                <a:t> </a:t>
              </a:r>
              <a:r>
                <a:rPr spc="-5" dirty="0">
                  <a:latin typeface="Calibri"/>
                  <a:cs typeface="Calibri"/>
                </a:rPr>
                <a:t>xn)</a:t>
              </a:r>
              <a:endParaRPr>
                <a:latin typeface="Calibri"/>
                <a:cs typeface="Calibri"/>
              </a:endParaRPr>
            </a:p>
          </p:txBody>
        </p:sp>
        <p:sp>
          <p:nvSpPr>
            <p:cNvPr id="12" name="object 8"/>
            <p:cNvSpPr txBox="1"/>
            <p:nvPr/>
          </p:nvSpPr>
          <p:spPr>
            <a:xfrm>
              <a:off x="6270217" y="4526548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 smtClean="0">
                  <a:latin typeface="Calibri"/>
                  <a:cs typeface="Calibri"/>
                </a:rPr>
                <a:t>x</a:t>
              </a:r>
              <a:r>
                <a:rPr lang="en-US" dirty="0" smtClean="0">
                  <a:latin typeface="Calibri"/>
                  <a:cs typeface="Calibri"/>
                </a:rPr>
                <a:t>4</a:t>
              </a:r>
              <a:endParaRPr dirty="0">
                <a:latin typeface="Calibri"/>
                <a:cs typeface="Calibri"/>
              </a:endParaRPr>
            </a:p>
          </p:txBody>
        </p:sp>
        <p:sp>
          <p:nvSpPr>
            <p:cNvPr id="13" name="object 8"/>
            <p:cNvSpPr txBox="1"/>
            <p:nvPr/>
          </p:nvSpPr>
          <p:spPr>
            <a:xfrm>
              <a:off x="7611302" y="5204289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 err="1" smtClean="0">
                  <a:latin typeface="Calibri"/>
                  <a:cs typeface="Calibri"/>
                </a:rPr>
                <a:t>x</a:t>
              </a:r>
              <a:r>
                <a:rPr lang="en-US" dirty="0" err="1" smtClean="0">
                  <a:latin typeface="Calibri"/>
                  <a:cs typeface="Calibri"/>
                </a:rPr>
                <a:t>n</a:t>
              </a:r>
              <a:endParaRPr dirty="0">
                <a:latin typeface="Calibri"/>
                <a:cs typeface="Calibri"/>
              </a:endParaRPr>
            </a:p>
          </p:txBody>
        </p:sp>
      </p:grp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00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Government/public </a:t>
            </a:r>
            <a:r>
              <a:rPr lang="en-US" dirty="0"/>
              <a:t>agencies.	Example:</a:t>
            </a:r>
          </a:p>
          <a:p>
            <a:pPr lvl="1"/>
            <a:r>
              <a:rPr lang="en-US" dirty="0"/>
              <a:t>The Centers for Disease Control want to identify disease </a:t>
            </a:r>
            <a:r>
              <a:rPr lang="en-US" dirty="0" smtClean="0"/>
              <a:t>outbreaks</a:t>
            </a:r>
            <a:endParaRPr lang="en-US" dirty="0"/>
          </a:p>
          <a:p>
            <a:pPr lvl="1"/>
            <a:r>
              <a:rPr lang="en-US" dirty="0"/>
              <a:t>Insurance companies have data on disease </a:t>
            </a:r>
            <a:r>
              <a:rPr lang="en-US" dirty="0" smtClean="0"/>
              <a:t>incidents, seriousness</a:t>
            </a:r>
            <a:r>
              <a:rPr lang="en-US" dirty="0"/>
              <a:t>, patient background, etc.</a:t>
            </a:r>
          </a:p>
          <a:p>
            <a:pPr lvl="1"/>
            <a:r>
              <a:rPr lang="en-US" dirty="0"/>
              <a:t>But can/should they release this information?</a:t>
            </a:r>
          </a:p>
          <a:p>
            <a:r>
              <a:rPr lang="en-US" dirty="0"/>
              <a:t>Industry </a:t>
            </a:r>
            <a:r>
              <a:rPr lang="en-US" dirty="0" smtClean="0"/>
              <a:t>Collaborations. </a:t>
            </a:r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An industry trade group may want to identify best  practices to help members</a:t>
            </a:r>
          </a:p>
          <a:p>
            <a:pPr lvl="1"/>
            <a:r>
              <a:rPr lang="en-US" dirty="0"/>
              <a:t>But some practices are trade secrets</a:t>
            </a:r>
          </a:p>
          <a:p>
            <a:pPr lvl="1"/>
            <a:r>
              <a:rPr lang="en-US" dirty="0"/>
              <a:t>How do we provide “commodity” results to all  (Manufacturing using chemical supplies from supplier X  have high failure rates), while still preserving secrets  (manufacturing process Y gives low failure rates)?</a:t>
            </a:r>
          </a:p>
          <a:p>
            <a:pPr lvl="1"/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 smtClean="0"/>
              <a:t>and Federated ML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6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Restrict Access to data (Protect Individual </a:t>
            </a:r>
            <a:r>
              <a:rPr lang="en-US" dirty="0" smtClean="0"/>
              <a:t>records</a:t>
            </a:r>
            <a:r>
              <a:rPr lang="en-US" dirty="0"/>
              <a:t>)</a:t>
            </a:r>
          </a:p>
          <a:p>
            <a:r>
              <a:rPr lang="en-US" dirty="0"/>
              <a:t>Protect both the data and its </a:t>
            </a:r>
            <a:r>
              <a:rPr lang="en-US" dirty="0" smtClean="0"/>
              <a:t>source</a:t>
            </a:r>
            <a:endParaRPr lang="en-US" dirty="0"/>
          </a:p>
          <a:p>
            <a:pPr lvl="1"/>
            <a:r>
              <a:rPr lang="en-US" dirty="0"/>
              <a:t>Secure Multi-party computation (SMC)</a:t>
            </a:r>
          </a:p>
          <a:p>
            <a:pPr lvl="1"/>
            <a:r>
              <a:rPr lang="en-US" dirty="0"/>
              <a:t>Input Data Randomization</a:t>
            </a:r>
          </a:p>
          <a:p>
            <a:r>
              <a:rPr lang="en-US" dirty="0"/>
              <a:t>There is no such one solution that fits all  purposes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Preserve Privacy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351340"/>
      </p:ext>
    </p:extLst>
  </p:cSld>
  <p:clrMapOvr>
    <a:masterClrMapping/>
  </p:clrMapOvr>
</p:sld>
</file>

<file path=ppt/theme/theme1.xml><?xml version="1.0" encoding="utf-8"?>
<a:theme xmlns:a="http://schemas.openxmlformats.org/drawingml/2006/main" name="2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3227</TotalTime>
  <Words>1071</Words>
  <Application>Microsoft Office PowerPoint</Application>
  <PresentationFormat>Widescreen</PresentationFormat>
  <Paragraphs>158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Tahoma</vt:lpstr>
      <vt:lpstr>Times New Roman</vt:lpstr>
      <vt:lpstr>Wingdings</vt:lpstr>
      <vt:lpstr>2_Blends</vt:lpstr>
      <vt:lpstr>COE426: Data Privacy</vt:lpstr>
      <vt:lpstr>Outline</vt:lpstr>
      <vt:lpstr>What is Cloud Computing?</vt:lpstr>
      <vt:lpstr>Cloud Challenges  </vt:lpstr>
      <vt:lpstr>Anatomy of fear …</vt:lpstr>
      <vt:lpstr>Ensuring confidentiality/Privacy of outsourced data</vt:lpstr>
      <vt:lpstr>Data Outsourcing</vt:lpstr>
      <vt:lpstr>Distributed and Federated ML</vt:lpstr>
      <vt:lpstr>Approaches to Preserve Privacy </vt:lpstr>
      <vt:lpstr>Application of SMC to Private Machine Learning </vt:lpstr>
      <vt:lpstr>Privacy Preserving Machine Learning Toolkit</vt:lpstr>
      <vt:lpstr>Primitive Protocols</vt:lpstr>
      <vt:lpstr>PowerPoint Presentation</vt:lpstr>
      <vt:lpstr>Drawbacks for SMC Based Machine Learning </vt:lpstr>
      <vt:lpstr>Privacy Preserving AI/ML Projects</vt:lpstr>
      <vt:lpstr>Summary of SMC Based PP ML/AI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Muhamad Felemban</cp:lastModifiedBy>
  <cp:revision>148</cp:revision>
  <dcterms:created xsi:type="dcterms:W3CDTF">2019-09-14T20:42:02Z</dcterms:created>
  <dcterms:modified xsi:type="dcterms:W3CDTF">2020-11-22T15:35:47Z</dcterms:modified>
</cp:coreProperties>
</file>