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Lst>
  <p:notesMasterIdLst>
    <p:notesMasterId r:id="rId32"/>
  </p:notesMasterIdLst>
  <p:sldIdLst>
    <p:sldId id="256" r:id="rId2"/>
    <p:sldId id="297" r:id="rId3"/>
    <p:sldId id="258" r:id="rId4"/>
    <p:sldId id="265" r:id="rId5"/>
    <p:sldId id="269" r:id="rId6"/>
    <p:sldId id="264" r:id="rId7"/>
    <p:sldId id="266" r:id="rId8"/>
    <p:sldId id="267" r:id="rId9"/>
    <p:sldId id="271" r:id="rId10"/>
    <p:sldId id="261" r:id="rId11"/>
    <p:sldId id="262" r:id="rId12"/>
    <p:sldId id="260" r:id="rId13"/>
    <p:sldId id="288" r:id="rId14"/>
    <p:sldId id="287" r:id="rId15"/>
    <p:sldId id="272" r:id="rId16"/>
    <p:sldId id="273" r:id="rId17"/>
    <p:sldId id="290" r:id="rId18"/>
    <p:sldId id="274" r:id="rId19"/>
    <p:sldId id="293" r:id="rId20"/>
    <p:sldId id="289" r:id="rId21"/>
    <p:sldId id="291" r:id="rId22"/>
    <p:sldId id="294" r:id="rId23"/>
    <p:sldId id="276" r:id="rId24"/>
    <p:sldId id="292" r:id="rId25"/>
    <p:sldId id="277" r:id="rId26"/>
    <p:sldId id="295" r:id="rId27"/>
    <p:sldId id="296" r:id="rId28"/>
    <p:sldId id="283" r:id="rId29"/>
    <p:sldId id="285" r:id="rId30"/>
    <p:sldId id="286"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9535" autoAdjust="0"/>
  </p:normalViewPr>
  <p:slideViewPr>
    <p:cSldViewPr>
      <p:cViewPr varScale="1">
        <p:scale>
          <a:sx n="60" d="100"/>
          <a:sy n="60" d="100"/>
        </p:scale>
        <p:origin x="-1656"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8.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4CE8E5F-D617-4EE9-8343-81A545FC0887}" type="datetimeFigureOut">
              <a:rPr lang="en-US" smtClean="0"/>
              <a:pPr/>
              <a:t>5/15/2012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DE096B8-02F6-41AE-9458-9D2460599DC8}" type="slidenum">
              <a:rPr lang="en-US" smtClean="0"/>
              <a:pPr/>
              <a:t>‹#›</a:t>
            </a:fld>
            <a:endParaRPr lang="en-US"/>
          </a:p>
        </p:txBody>
      </p:sp>
    </p:spTree>
    <p:extLst>
      <p:ext uri="{BB962C8B-B14F-4D97-AF65-F5344CB8AC3E}">
        <p14:creationId xmlns:p14="http://schemas.microsoft.com/office/powerpoint/2010/main" val="4195362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It is organized into an array of highly threaded streaming multiprocessors (SMs). In Figure 1.3, two SMs form a building block; however, the number</a:t>
            </a:r>
          </a:p>
          <a:p>
            <a:r>
              <a:rPr lang="en-US" sz="1200" kern="1200" baseline="0" dirty="0" smtClean="0">
                <a:solidFill>
                  <a:schemeClr val="tx1"/>
                </a:solidFill>
                <a:latin typeface="+mn-lt"/>
                <a:ea typeface="+mn-ea"/>
                <a:cs typeface="+mn-cs"/>
              </a:rPr>
              <a:t>of SMs in a building block can vary from one generation of CUDA GPUs to another generation. Also, each SM in Figure 1.3 has a number of streaming</a:t>
            </a:r>
          </a:p>
          <a:p>
            <a:r>
              <a:rPr lang="en-US" sz="1200" kern="1200" baseline="0" dirty="0" smtClean="0">
                <a:solidFill>
                  <a:schemeClr val="tx1"/>
                </a:solidFill>
                <a:latin typeface="+mn-lt"/>
                <a:ea typeface="+mn-ea"/>
                <a:cs typeface="+mn-cs"/>
              </a:rPr>
              <a:t>processors (SPs) that share control logic and instruction cache. Each GPU currently comes with up to 4 gigabytes of graphics double data rate (GDDR) DRAM, referred to as global memory.</a:t>
            </a:r>
          </a:p>
          <a:p>
            <a:endParaRPr lang="en-US" dirty="0" smtClean="0"/>
          </a:p>
          <a:p>
            <a:r>
              <a:rPr lang="en-US" sz="1200" kern="1200" baseline="0" dirty="0" smtClean="0">
                <a:solidFill>
                  <a:schemeClr val="tx1"/>
                </a:solidFill>
                <a:latin typeface="+mn-lt"/>
                <a:ea typeface="+mn-ea"/>
                <a:cs typeface="+mn-cs"/>
              </a:rPr>
              <a:t>The massively parallel G80 chip has 128 SPs (16 SMs, each with 8 SPs). Each SP has a multiply–add (MAD) unit and an additional multiply unit.</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For those who are used to simultaneous multithreading, note that Intel CPUs support 2 or 4 threads, depending on the machine model, per core. The G80 chip supports up to 768 threads per SM, which sums up to about 12,000 threads for this chip. The more recent GT200 supports 1024 threads per SM and up to about 30,000 threads</a:t>
            </a:r>
          </a:p>
          <a:p>
            <a:endParaRPr lang="en-US" dirty="0"/>
          </a:p>
        </p:txBody>
      </p:sp>
      <p:sp>
        <p:nvSpPr>
          <p:cNvPr id="4" name="Slide Number Placeholder 3"/>
          <p:cNvSpPr>
            <a:spLocks noGrp="1"/>
          </p:cNvSpPr>
          <p:nvPr>
            <p:ph type="sldNum" sz="quarter" idx="10"/>
          </p:nvPr>
        </p:nvSpPr>
        <p:spPr/>
        <p:txBody>
          <a:bodyPr/>
          <a:lstStyle/>
          <a:p>
            <a:fld id="{5C0FE30E-F37D-4430-814C-5F6005243419}" type="slidenum">
              <a:rPr lang="en-US" smtClean="0"/>
              <a:pPr/>
              <a:t>4</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sz="1200" kern="1200" baseline="0" dirty="0" smtClean="0">
                <a:solidFill>
                  <a:schemeClr val="tx1"/>
                </a:solidFill>
                <a:latin typeface="+mn-lt"/>
                <a:ea typeface="+mn-ea"/>
                <a:cs typeface="+mn-cs"/>
              </a:rPr>
              <a:t>A CUDA program consists of one or more phases that are executed on either the host (CPU) or a device such as a GPU. The phases that exhibit little or no data parallelism are implemented in host code. The phases that exhibit rich amount of data parallelism are implemented in the device code. A CUDA program is a unified source code encompassing both host and device code. The NVIDIA C compiler (</a:t>
            </a:r>
            <a:r>
              <a:rPr lang="en-US" sz="1200" kern="1200" baseline="0" dirty="0" err="1" smtClean="0">
                <a:solidFill>
                  <a:schemeClr val="tx1"/>
                </a:solidFill>
                <a:latin typeface="+mn-lt"/>
                <a:ea typeface="+mn-ea"/>
                <a:cs typeface="+mn-cs"/>
              </a:rPr>
              <a:t>nvcc</a:t>
            </a:r>
            <a:r>
              <a:rPr lang="en-US" sz="1200" kern="1200" baseline="0" dirty="0" smtClean="0">
                <a:solidFill>
                  <a:schemeClr val="tx1"/>
                </a:solidFill>
                <a:latin typeface="+mn-lt"/>
                <a:ea typeface="+mn-ea"/>
                <a:cs typeface="+mn-cs"/>
              </a:rPr>
              <a:t>) separates the two during the compilation process. The host code is straight ANSI C code; it is further compiled with the host’s standard C compilers and runs as an ordinary CPU process. The device code is written using ANSI C extended with keywords for labeling data-parallel functions, called kernels, and their associated data structures. The device code is typically further compiled by the </a:t>
            </a:r>
            <a:r>
              <a:rPr lang="en-US" sz="1200" kern="1200" baseline="0" dirty="0" err="1" smtClean="0">
                <a:solidFill>
                  <a:schemeClr val="tx1"/>
                </a:solidFill>
                <a:latin typeface="+mn-lt"/>
                <a:ea typeface="+mn-ea"/>
                <a:cs typeface="+mn-cs"/>
              </a:rPr>
              <a:t>nvcc</a:t>
            </a:r>
            <a:r>
              <a:rPr lang="en-US" sz="1200" kern="1200" baseline="0" dirty="0" smtClean="0">
                <a:solidFill>
                  <a:schemeClr val="tx1"/>
                </a:solidFill>
                <a:latin typeface="+mn-lt"/>
                <a:ea typeface="+mn-ea"/>
                <a:cs typeface="+mn-cs"/>
              </a:rPr>
              <a:t> and executed on a GPU device. In situations where no device is available or the kernel is more appropriately executed on a CPU, one can also choose to execute kernels on a CPU using the emulation features in CUDA software development kit (SDK) or the MCUDA tool [Stratton 2008].</a:t>
            </a:r>
          </a:p>
          <a:p>
            <a:endParaRPr lang="en-US" dirty="0" smtClean="0"/>
          </a:p>
          <a:p>
            <a:r>
              <a:rPr lang="en-US" sz="1200" kern="1200" baseline="0" dirty="0" smtClean="0">
                <a:solidFill>
                  <a:schemeClr val="tx1"/>
                </a:solidFill>
                <a:latin typeface="+mn-lt"/>
                <a:ea typeface="+mn-ea"/>
                <a:cs typeface="+mn-cs"/>
              </a:rPr>
              <a:t>The kernel functions (or, simply, kernels) typically generate a large number of threads to exploit data parallelism. In the matrix multiplication example, the entire matrix multiplication computation can be implemented as a kernel where each thread is used to compute one element of output matrix P.</a:t>
            </a:r>
          </a:p>
          <a:p>
            <a:endParaRPr lang="en-US" dirty="0" smtClean="0"/>
          </a:p>
          <a:p>
            <a:r>
              <a:rPr lang="en-US" sz="1200" kern="1200" baseline="0" dirty="0" smtClean="0">
                <a:solidFill>
                  <a:schemeClr val="tx1"/>
                </a:solidFill>
                <a:latin typeface="+mn-lt"/>
                <a:ea typeface="+mn-ea"/>
                <a:cs typeface="+mn-cs"/>
              </a:rPr>
              <a:t>The execution starts with host (CPU) execution. When a kernel function is invoked, or launched, the execution is moved to a device (GPU), where a large number of threads are generated to take advantage of abundant data parallelism. All the threads that are generated by a kernel during an invocation are collectively called a grid.</a:t>
            </a:r>
          </a:p>
          <a:p>
            <a:endParaRPr lang="en-US" dirty="0"/>
          </a:p>
        </p:txBody>
      </p:sp>
      <p:sp>
        <p:nvSpPr>
          <p:cNvPr id="4" name="Slide Number Placeholder 3"/>
          <p:cNvSpPr>
            <a:spLocks noGrp="1"/>
          </p:cNvSpPr>
          <p:nvPr>
            <p:ph type="sldNum" sz="quarter" idx="10"/>
          </p:nvPr>
        </p:nvSpPr>
        <p:spPr/>
        <p:txBody>
          <a:bodyPr/>
          <a:lstStyle/>
          <a:p>
            <a:fld id="{5C0FE30E-F37D-4430-814C-5F6005243419}" type="slidenum">
              <a:rPr lang="en-US" smtClean="0"/>
              <a:pPr/>
              <a:t>7</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In CUDA, a kernel function specifies the code to be executed by all threads during a parallel phase. Because all of these threads execute the same code, CUDA programming is an instance of the well-known single-program, multiple-data (SPMD) parallel programming style [</a:t>
            </a:r>
            <a:r>
              <a:rPr lang="en-US" sz="1200" kern="1200" baseline="0" dirty="0" err="1" smtClean="0">
                <a:solidFill>
                  <a:schemeClr val="tx1"/>
                </a:solidFill>
                <a:latin typeface="+mn-lt"/>
                <a:ea typeface="+mn-ea"/>
                <a:cs typeface="+mn-cs"/>
              </a:rPr>
              <a:t>Atallah</a:t>
            </a:r>
            <a:r>
              <a:rPr lang="en-US" sz="1200" kern="1200" baseline="0" dirty="0" smtClean="0">
                <a:solidFill>
                  <a:schemeClr val="tx1"/>
                </a:solidFill>
                <a:latin typeface="+mn-lt"/>
                <a:ea typeface="+mn-ea"/>
                <a:cs typeface="+mn-cs"/>
              </a:rPr>
              <a:t> 1998], a popular programming style for massively parallel computing systems.</a:t>
            </a:r>
          </a:p>
          <a:p>
            <a:endParaRPr lang="en-US" dirty="0" smtClean="0"/>
          </a:p>
        </p:txBody>
      </p:sp>
      <p:sp>
        <p:nvSpPr>
          <p:cNvPr id="4" name="Slide Number Placeholder 3"/>
          <p:cNvSpPr>
            <a:spLocks noGrp="1"/>
          </p:cNvSpPr>
          <p:nvPr>
            <p:ph type="sldNum" sz="quarter" idx="10"/>
          </p:nvPr>
        </p:nvSpPr>
        <p:spPr/>
        <p:txBody>
          <a:bodyPr/>
          <a:lstStyle/>
          <a:p>
            <a:fld id="{5C0FE30E-F37D-4430-814C-5F6005243419}" type="slidenum">
              <a:rPr lang="en-US" smtClean="0"/>
              <a:pPr/>
              <a:t>8</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DE096B8-02F6-41AE-9458-9D2460599DC8}" type="slidenum">
              <a:rPr lang="en-US" smtClean="0"/>
              <a:pPr/>
              <a:t>27</a:t>
            </a:fld>
            <a:endParaRPr lang="en-US"/>
          </a:p>
        </p:txBody>
      </p:sp>
    </p:spTree>
    <p:extLst>
      <p:ext uri="{BB962C8B-B14F-4D97-AF65-F5344CB8AC3E}">
        <p14:creationId xmlns:p14="http://schemas.microsoft.com/office/powerpoint/2010/main" val="219734123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742950" y="1447800"/>
            <a:ext cx="7486650" cy="704850"/>
          </a:xfrm>
          <a:extLst>
            <a:ext uri="{AF507438-7753-43E0-B8FC-AC1667EBCBE1}">
              <a14:hiddenEffects xmlns:a14="http://schemas.microsoft.com/office/drawing/2010/main">
                <a:effectLst>
                  <a:outerShdw dist="17961" dir="2700000" algn="ctr" rotWithShape="0">
                    <a:schemeClr val="bg1"/>
                  </a:outerShdw>
                </a:effectLst>
              </a14:hiddenEffects>
            </a:ext>
          </a:extLst>
        </p:spPr>
        <p:txBody>
          <a:bodyPr/>
          <a:lstStyle>
            <a:lvl1pPr algn="ctr">
              <a:defRPr sz="4000"/>
            </a:lvl1pPr>
          </a:lstStyle>
          <a:p>
            <a:pPr lvl="0"/>
            <a:r>
              <a:rPr lang="en-US" noProof="0" smtClean="0"/>
              <a:t>Click to edit Master title style</a:t>
            </a:r>
          </a:p>
        </p:txBody>
      </p:sp>
      <p:sp>
        <p:nvSpPr>
          <p:cNvPr id="3075" name="Rectangle 3"/>
          <p:cNvSpPr>
            <a:spLocks noGrp="1" noChangeArrowheads="1"/>
          </p:cNvSpPr>
          <p:nvPr>
            <p:ph type="subTitle" idx="1"/>
          </p:nvPr>
        </p:nvSpPr>
        <p:spPr>
          <a:xfrm>
            <a:off x="742950" y="2209800"/>
            <a:ext cx="7486650" cy="685800"/>
          </a:xfrm>
          <a:extLst>
            <a:ext uri="{AF507438-7753-43E0-B8FC-AC1667EBCBE1}">
              <a14:hiddenEffects xmlns:a14="http://schemas.microsoft.com/office/drawing/2010/main">
                <a:effectLst>
                  <a:outerShdw dist="17961" dir="2700000" algn="ctr" rotWithShape="0">
                    <a:schemeClr val="bg1"/>
                  </a:outerShdw>
                </a:effectLst>
              </a14:hiddenEffects>
            </a:ext>
          </a:extLst>
        </p:spPr>
        <p:txBody>
          <a:bodyPr/>
          <a:lstStyle>
            <a:lvl1pPr marL="0" indent="0" algn="ctr">
              <a:buFontTx/>
              <a:buNone/>
              <a:defRPr sz="2400"/>
            </a:lvl1pPr>
          </a:lstStyle>
          <a:p>
            <a:pPr lvl="0"/>
            <a:r>
              <a:rPr lang="en-US" noProof="0" smtClean="0"/>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525901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3700" y="731838"/>
            <a:ext cx="2171700" cy="54403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731838"/>
            <a:ext cx="6362700" cy="5440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544892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228600" y="1600200"/>
            <a:ext cx="8686800" cy="4191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237954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1893564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1981200"/>
            <a:ext cx="358140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58140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249774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504383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6119314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016010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0160305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2410953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28600" y="731838"/>
            <a:ext cx="8686800" cy="71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027" name="Rectangle 3"/>
          <p:cNvSpPr>
            <a:spLocks noGrp="1" noChangeArrowheads="1"/>
          </p:cNvSpPr>
          <p:nvPr>
            <p:ph type="body" idx="1"/>
          </p:nvPr>
        </p:nvSpPr>
        <p:spPr bwMode="auto">
          <a:xfrm>
            <a:off x="304800" y="1676400"/>
            <a:ext cx="8610600"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dt="0"/>
  <p:txStyles>
    <p:titleStyle>
      <a:lvl1pPr algn="l" rtl="0" eaLnBrk="1" fontAlgn="base" hangingPunct="1">
        <a:spcBef>
          <a:spcPct val="0"/>
        </a:spcBef>
        <a:spcAft>
          <a:spcPct val="0"/>
        </a:spcAft>
        <a:defRPr sz="4400">
          <a:solidFill>
            <a:schemeClr val="bg2"/>
          </a:solidFill>
          <a:latin typeface="+mj-lt"/>
          <a:ea typeface="+mj-ea"/>
          <a:cs typeface="+mj-cs"/>
        </a:defRPr>
      </a:lvl1pPr>
      <a:lvl2pPr algn="l" rtl="0" eaLnBrk="1" fontAlgn="base" hangingPunct="1">
        <a:spcBef>
          <a:spcPct val="0"/>
        </a:spcBef>
        <a:spcAft>
          <a:spcPct val="0"/>
        </a:spcAft>
        <a:defRPr sz="4400">
          <a:solidFill>
            <a:schemeClr val="bg2"/>
          </a:solidFill>
          <a:latin typeface="Microsoft Sans Serif" pitchFamily="34" charset="0"/>
        </a:defRPr>
      </a:lvl2pPr>
      <a:lvl3pPr algn="l" rtl="0" eaLnBrk="1" fontAlgn="base" hangingPunct="1">
        <a:spcBef>
          <a:spcPct val="0"/>
        </a:spcBef>
        <a:spcAft>
          <a:spcPct val="0"/>
        </a:spcAft>
        <a:defRPr sz="4400">
          <a:solidFill>
            <a:schemeClr val="bg2"/>
          </a:solidFill>
          <a:latin typeface="Microsoft Sans Serif" pitchFamily="34" charset="0"/>
        </a:defRPr>
      </a:lvl3pPr>
      <a:lvl4pPr algn="l" rtl="0" eaLnBrk="1" fontAlgn="base" hangingPunct="1">
        <a:spcBef>
          <a:spcPct val="0"/>
        </a:spcBef>
        <a:spcAft>
          <a:spcPct val="0"/>
        </a:spcAft>
        <a:defRPr sz="4400">
          <a:solidFill>
            <a:schemeClr val="bg2"/>
          </a:solidFill>
          <a:latin typeface="Microsoft Sans Serif" pitchFamily="34" charset="0"/>
        </a:defRPr>
      </a:lvl4pPr>
      <a:lvl5pPr algn="l" rtl="0" eaLnBrk="1" fontAlgn="base" hangingPunct="1">
        <a:spcBef>
          <a:spcPct val="0"/>
        </a:spcBef>
        <a:spcAft>
          <a:spcPct val="0"/>
        </a:spcAft>
        <a:defRPr sz="4400">
          <a:solidFill>
            <a:schemeClr val="bg2"/>
          </a:solidFill>
          <a:latin typeface="Microsoft Sans Serif" pitchFamily="34" charset="0"/>
        </a:defRPr>
      </a:lvl5pPr>
      <a:lvl6pPr marL="457200" algn="l" rtl="0" eaLnBrk="1" fontAlgn="base" hangingPunct="1">
        <a:spcBef>
          <a:spcPct val="0"/>
        </a:spcBef>
        <a:spcAft>
          <a:spcPct val="0"/>
        </a:spcAft>
        <a:defRPr sz="4400">
          <a:solidFill>
            <a:schemeClr val="bg2"/>
          </a:solidFill>
          <a:latin typeface="Microsoft Sans Serif" pitchFamily="34" charset="0"/>
        </a:defRPr>
      </a:lvl6pPr>
      <a:lvl7pPr marL="914400" algn="l" rtl="0" eaLnBrk="1" fontAlgn="base" hangingPunct="1">
        <a:spcBef>
          <a:spcPct val="0"/>
        </a:spcBef>
        <a:spcAft>
          <a:spcPct val="0"/>
        </a:spcAft>
        <a:defRPr sz="4400">
          <a:solidFill>
            <a:schemeClr val="bg2"/>
          </a:solidFill>
          <a:latin typeface="Microsoft Sans Serif" pitchFamily="34" charset="0"/>
        </a:defRPr>
      </a:lvl7pPr>
      <a:lvl8pPr marL="1371600" algn="l" rtl="0" eaLnBrk="1" fontAlgn="base" hangingPunct="1">
        <a:spcBef>
          <a:spcPct val="0"/>
        </a:spcBef>
        <a:spcAft>
          <a:spcPct val="0"/>
        </a:spcAft>
        <a:defRPr sz="4400">
          <a:solidFill>
            <a:schemeClr val="bg2"/>
          </a:solidFill>
          <a:latin typeface="Microsoft Sans Serif" pitchFamily="34" charset="0"/>
        </a:defRPr>
      </a:lvl8pPr>
      <a:lvl9pPr marL="1828800" algn="l" rtl="0" eaLnBrk="1" fontAlgn="base" hangingPunct="1">
        <a:spcBef>
          <a:spcPct val="0"/>
        </a:spcBef>
        <a:spcAft>
          <a:spcPct val="0"/>
        </a:spcAft>
        <a:defRPr sz="4400">
          <a:solidFill>
            <a:schemeClr val="bg2"/>
          </a:solidFill>
          <a:latin typeface="Microsoft Sans Serif" pitchFamily="34" charset="0"/>
        </a:defRPr>
      </a:lvl9pPr>
    </p:titleStyle>
    <p:bodyStyle>
      <a:lvl1pPr marL="342900" indent="-342900" algn="l" rtl="0" eaLnBrk="1" fontAlgn="base" hangingPunct="1">
        <a:spcBef>
          <a:spcPct val="20000"/>
        </a:spcBef>
        <a:spcAft>
          <a:spcPct val="0"/>
        </a:spcAft>
        <a:buChar char="•"/>
        <a:defRPr sz="3200">
          <a:solidFill>
            <a:schemeClr val="bg2"/>
          </a:solidFill>
          <a:latin typeface="+mn-lt"/>
          <a:ea typeface="+mn-ea"/>
          <a:cs typeface="+mn-cs"/>
        </a:defRPr>
      </a:lvl1pPr>
      <a:lvl2pPr marL="742950" indent="-285750" algn="l" rtl="0" eaLnBrk="1" fontAlgn="base" hangingPunct="1">
        <a:spcBef>
          <a:spcPct val="20000"/>
        </a:spcBef>
        <a:spcAft>
          <a:spcPct val="0"/>
        </a:spcAft>
        <a:buChar char="–"/>
        <a:defRPr sz="2800">
          <a:solidFill>
            <a:schemeClr val="bg2"/>
          </a:solidFill>
          <a:latin typeface="+mn-lt"/>
        </a:defRPr>
      </a:lvl2pPr>
      <a:lvl3pPr marL="1143000" indent="-228600" algn="l" rtl="0" eaLnBrk="1" fontAlgn="base" hangingPunct="1">
        <a:spcBef>
          <a:spcPct val="20000"/>
        </a:spcBef>
        <a:spcAft>
          <a:spcPct val="0"/>
        </a:spcAft>
        <a:buChar char="•"/>
        <a:defRPr sz="2400">
          <a:solidFill>
            <a:schemeClr val="bg2"/>
          </a:solidFill>
          <a:latin typeface="+mn-lt"/>
        </a:defRPr>
      </a:lvl3pPr>
      <a:lvl4pPr marL="1600200" indent="-228600" algn="l" rtl="0" eaLnBrk="1" fontAlgn="base" hangingPunct="1">
        <a:spcBef>
          <a:spcPct val="20000"/>
        </a:spcBef>
        <a:spcAft>
          <a:spcPct val="0"/>
        </a:spcAft>
        <a:buChar char="–"/>
        <a:defRPr sz="2000">
          <a:solidFill>
            <a:schemeClr val="bg2"/>
          </a:solidFill>
          <a:latin typeface="+mn-lt"/>
        </a:defRPr>
      </a:lvl4pPr>
      <a:lvl5pPr marL="2057400" indent="-228600" algn="l" rtl="0" eaLnBrk="1" fontAlgn="base" hangingPunct="1">
        <a:spcBef>
          <a:spcPct val="20000"/>
        </a:spcBef>
        <a:spcAft>
          <a:spcPct val="0"/>
        </a:spcAft>
        <a:buChar char="»"/>
        <a:defRPr sz="2000">
          <a:solidFill>
            <a:schemeClr val="bg2"/>
          </a:solidFill>
          <a:latin typeface="+mn-lt"/>
        </a:defRPr>
      </a:lvl5pPr>
      <a:lvl6pPr marL="2514600" indent="-228600" algn="l" rtl="0" eaLnBrk="1" fontAlgn="base" hangingPunct="1">
        <a:spcBef>
          <a:spcPct val="20000"/>
        </a:spcBef>
        <a:spcAft>
          <a:spcPct val="0"/>
        </a:spcAft>
        <a:buChar char="»"/>
        <a:defRPr sz="2000">
          <a:solidFill>
            <a:schemeClr val="bg2"/>
          </a:solidFill>
          <a:latin typeface="+mn-lt"/>
        </a:defRPr>
      </a:lvl6pPr>
      <a:lvl7pPr marL="2971800" indent="-228600" algn="l" rtl="0" eaLnBrk="1" fontAlgn="base" hangingPunct="1">
        <a:spcBef>
          <a:spcPct val="20000"/>
        </a:spcBef>
        <a:spcAft>
          <a:spcPct val="0"/>
        </a:spcAft>
        <a:buChar char="»"/>
        <a:defRPr sz="2000">
          <a:solidFill>
            <a:schemeClr val="bg2"/>
          </a:solidFill>
          <a:latin typeface="+mn-lt"/>
        </a:defRPr>
      </a:lvl7pPr>
      <a:lvl8pPr marL="3429000" indent="-228600" algn="l" rtl="0" eaLnBrk="1" fontAlgn="base" hangingPunct="1">
        <a:spcBef>
          <a:spcPct val="20000"/>
        </a:spcBef>
        <a:spcAft>
          <a:spcPct val="0"/>
        </a:spcAft>
        <a:buChar char="»"/>
        <a:defRPr sz="2000">
          <a:solidFill>
            <a:schemeClr val="bg2"/>
          </a:solidFill>
          <a:latin typeface="+mn-lt"/>
        </a:defRPr>
      </a:lvl8pPr>
      <a:lvl9pPr marL="3886200" indent="-228600" algn="l" rtl="0" eaLnBrk="1" fontAlgn="base" hangingPunct="1">
        <a:spcBef>
          <a:spcPct val="20000"/>
        </a:spcBef>
        <a:spcAft>
          <a:spcPct val="0"/>
        </a:spcAft>
        <a:buChar char="»"/>
        <a:defRPr sz="2000">
          <a:solidFill>
            <a:schemeClr val="bg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1.w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18.wm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image" Target="../media/image19.wm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emf"/><Relationship Id="rId1" Type="http://schemas.openxmlformats.org/officeDocument/2006/relationships/slideLayout" Target="../slideLayouts/slideLayout2.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9100" y="914400"/>
            <a:ext cx="8305800" cy="1139952"/>
          </a:xfrm>
        </p:spPr>
        <p:txBody>
          <a:bodyPr>
            <a:normAutofit fontScale="90000"/>
          </a:bodyPr>
          <a:lstStyle/>
          <a:p>
            <a:r>
              <a:rPr lang="en-US" sz="4400" dirty="0" smtClean="0"/>
              <a:t>A Restructuring Algorithm for CUDA</a:t>
            </a:r>
            <a:br>
              <a:rPr lang="en-US" sz="4400" dirty="0" smtClean="0"/>
            </a:br>
            <a:r>
              <a:rPr lang="en-US" sz="2400" i="1" dirty="0" smtClean="0"/>
              <a:t>(submitted to International Journal of Parallel Programming)</a:t>
            </a:r>
            <a:endParaRPr lang="en-US" sz="2400" i="1" dirty="0"/>
          </a:p>
        </p:txBody>
      </p:sp>
      <p:sp>
        <p:nvSpPr>
          <p:cNvPr id="3" name="Subtitle 2"/>
          <p:cNvSpPr>
            <a:spLocks noGrp="1"/>
          </p:cNvSpPr>
          <p:nvPr>
            <p:ph type="subTitle" idx="1"/>
          </p:nvPr>
        </p:nvSpPr>
        <p:spPr>
          <a:xfrm>
            <a:off x="742950" y="2286000"/>
            <a:ext cx="7486650" cy="685800"/>
          </a:xfrm>
        </p:spPr>
        <p:txBody>
          <a:bodyPr>
            <a:normAutofit fontScale="85000" lnSpcReduction="20000"/>
          </a:bodyPr>
          <a:lstStyle/>
          <a:p>
            <a:r>
              <a:rPr lang="en-US" dirty="0" smtClean="0"/>
              <a:t>Ayaz ul Hassan Khan</a:t>
            </a:r>
          </a:p>
          <a:p>
            <a:r>
              <a:rPr lang="en-US" dirty="0" smtClean="0"/>
              <a:t>Advisor: Dr. Mayez Abdullah Al-Mouhamed</a:t>
            </a:r>
            <a:endParaRPr lang="en-US" dirty="0"/>
          </a:p>
        </p:txBody>
      </p:sp>
      <p:sp>
        <p:nvSpPr>
          <p:cNvPr id="4" name="Title 1"/>
          <p:cNvSpPr txBox="1">
            <a:spLocks/>
          </p:cNvSpPr>
          <p:nvPr/>
        </p:nvSpPr>
        <p:spPr>
          <a:xfrm>
            <a:off x="533400" y="3048000"/>
            <a:ext cx="8077200" cy="606552"/>
          </a:xfrm>
          <a:prstGeom prst="rect">
            <a:avLst/>
          </a:prstGeo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rtl="0" eaLnBrk="1" latinLnBrk="0" hangingPunct="1">
              <a:spcBef>
                <a:spcPct val="0"/>
              </a:spcBef>
              <a:buNone/>
              <a:defRPr kumimoji="0" sz="4700" b="1" kern="1200">
                <a:solidFill>
                  <a:schemeClr val="accent1">
                    <a:satMod val="150000"/>
                  </a:schemeClr>
                </a:solidFill>
                <a:effectLst/>
                <a:latin typeface="+mj-lt"/>
                <a:ea typeface="+mj-ea"/>
                <a:cs typeface="+mj-cs"/>
              </a:defRPr>
            </a:lvl1pPr>
            <a:extLst/>
          </a:lstStyle>
          <a:p>
            <a:pPr algn="ctr"/>
            <a:r>
              <a:rPr lang="en-US" sz="2800" dirty="0" smtClean="0"/>
              <a:t>CSE-702: Directed Research – II</a:t>
            </a:r>
            <a:endParaRPr lang="en-US" sz="28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 Statement</a:t>
            </a:r>
            <a:endParaRPr lang="en-US" dirty="0"/>
          </a:p>
        </p:txBody>
      </p:sp>
      <p:sp>
        <p:nvSpPr>
          <p:cNvPr id="3" name="Content Placeholder 2"/>
          <p:cNvSpPr>
            <a:spLocks noGrp="1"/>
          </p:cNvSpPr>
          <p:nvPr>
            <p:ph idx="1"/>
          </p:nvPr>
        </p:nvSpPr>
        <p:spPr>
          <a:xfrm>
            <a:off x="381000" y="1371600"/>
            <a:ext cx="8229600" cy="4191000"/>
          </a:xfrm>
        </p:spPr>
        <p:txBody>
          <a:bodyPr/>
          <a:lstStyle/>
          <a:p>
            <a:r>
              <a:rPr lang="en-US" dirty="0" smtClean="0"/>
              <a:t>Most execution of a scientific programs spent on loops</a:t>
            </a:r>
          </a:p>
          <a:p>
            <a:r>
              <a:rPr lang="en-US" dirty="0" smtClean="0"/>
              <a:t>Loop tiling is one of the most important compiler optimizations for both parallel machines and </a:t>
            </a:r>
            <a:r>
              <a:rPr lang="en-US" dirty="0" err="1" smtClean="0"/>
              <a:t>uniprocessors</a:t>
            </a:r>
            <a:r>
              <a:rPr lang="en-US" dirty="0" smtClean="0"/>
              <a:t> with a memory hierarchy</a:t>
            </a:r>
          </a:p>
          <a:p>
            <a:pPr lvl="1"/>
            <a:r>
              <a:rPr lang="en-US" dirty="0" smtClean="0"/>
              <a:t>Partition the loops into smaller chunks or blocks</a:t>
            </a:r>
          </a:p>
          <a:p>
            <a:pPr lvl="1"/>
            <a:r>
              <a:rPr lang="en-US" dirty="0" smtClean="0"/>
              <a:t>Several algorithms already available for better cache utilizations</a:t>
            </a:r>
          </a:p>
        </p:txBody>
      </p:sp>
      <p:sp>
        <p:nvSpPr>
          <p:cNvPr id="4" name="Slide Number Placeholder 3"/>
          <p:cNvSpPr>
            <a:spLocks noGrp="1"/>
          </p:cNvSpPr>
          <p:nvPr>
            <p:ph type="sldNum" sz="quarter" idx="4294967295"/>
          </p:nvPr>
        </p:nvSpPr>
        <p:spPr>
          <a:xfrm>
            <a:off x="8410575" y="6477000"/>
            <a:ext cx="733425" cy="274638"/>
          </a:xfrm>
          <a:prstGeom prst="rect">
            <a:avLst/>
          </a:prstGeom>
        </p:spPr>
        <p:txBody>
          <a:bodyPr/>
          <a:lstStyle/>
          <a:p>
            <a:fld id="{2FADECA7-E324-4253-AC34-01BF1A50550A}" type="slidenum">
              <a:rPr lang="en-US" smtClean="0"/>
              <a:pPr/>
              <a:t>10</a:t>
            </a:fld>
            <a:endParaRPr lang="en-US"/>
          </a:p>
        </p:txBody>
      </p:sp>
      <p:sp>
        <p:nvSpPr>
          <p:cNvPr id="5" name="Footer Placeholder 4"/>
          <p:cNvSpPr>
            <a:spLocks noGrp="1"/>
          </p:cNvSpPr>
          <p:nvPr>
            <p:ph type="ftr" sz="quarter" idx="4294967295"/>
          </p:nvPr>
        </p:nvSpPr>
        <p:spPr>
          <a:xfrm>
            <a:off x="3635375" y="6477000"/>
            <a:ext cx="5508625" cy="274638"/>
          </a:xfrm>
          <a:prstGeom prst="rect">
            <a:avLst/>
          </a:prstGeom>
        </p:spPr>
        <p:txBody>
          <a:bodyPr/>
          <a:lstStyle/>
          <a:p>
            <a:r>
              <a:rPr lang="en-US" smtClean="0"/>
              <a:t>CSE-702: Directed Research - II @ KFUPM</a:t>
            </a:r>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 Statement</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In CUDA programming model, applying such transformations is not so straight forward</a:t>
            </a:r>
          </a:p>
          <a:p>
            <a:r>
              <a:rPr lang="en-US" dirty="0" smtClean="0"/>
              <a:t>No support of automatic caching of data available among different memory hierarchies</a:t>
            </a:r>
          </a:p>
          <a:p>
            <a:pPr lvl="1"/>
            <a:r>
              <a:rPr lang="en-US" dirty="0" smtClean="0"/>
              <a:t>Explicit transfer of data from global memory to shared memory</a:t>
            </a:r>
          </a:p>
          <a:p>
            <a:r>
              <a:rPr lang="en-US" dirty="0" smtClean="0"/>
              <a:t>Linear List Allocation</a:t>
            </a:r>
          </a:p>
          <a:p>
            <a:pPr lvl="1"/>
            <a:r>
              <a:rPr lang="en-US" dirty="0" smtClean="0"/>
              <a:t>Requires code transformation for proper effective address calculations based on </a:t>
            </a:r>
            <a:r>
              <a:rPr lang="en-US" dirty="0" err="1" smtClean="0"/>
              <a:t>blockID</a:t>
            </a:r>
            <a:r>
              <a:rPr lang="en-US" dirty="0" smtClean="0"/>
              <a:t> and </a:t>
            </a:r>
            <a:r>
              <a:rPr lang="en-US" dirty="0" err="1" smtClean="0"/>
              <a:t>threadID</a:t>
            </a:r>
            <a:endParaRPr lang="en-US" dirty="0" smtClean="0"/>
          </a:p>
          <a:p>
            <a:r>
              <a:rPr lang="en-US" dirty="0" smtClean="0"/>
              <a:t>Need a generalized algorithm to develop an automatic code restructuring tool</a:t>
            </a:r>
            <a:endParaRPr lang="en-US" dirty="0"/>
          </a:p>
        </p:txBody>
      </p:sp>
      <p:sp>
        <p:nvSpPr>
          <p:cNvPr id="4" name="Slide Number Placeholder 3"/>
          <p:cNvSpPr>
            <a:spLocks noGrp="1"/>
          </p:cNvSpPr>
          <p:nvPr>
            <p:ph type="sldNum" sz="quarter" idx="4294967295"/>
          </p:nvPr>
        </p:nvSpPr>
        <p:spPr>
          <a:xfrm>
            <a:off x="8410575" y="6477000"/>
            <a:ext cx="733425" cy="274638"/>
          </a:xfrm>
          <a:prstGeom prst="rect">
            <a:avLst/>
          </a:prstGeom>
        </p:spPr>
        <p:txBody>
          <a:bodyPr/>
          <a:lstStyle/>
          <a:p>
            <a:fld id="{2FADECA7-E324-4253-AC34-01BF1A50550A}" type="slidenum">
              <a:rPr lang="en-US" smtClean="0"/>
              <a:pPr/>
              <a:t>11</a:t>
            </a:fld>
            <a:endParaRPr lang="en-US"/>
          </a:p>
        </p:txBody>
      </p:sp>
      <p:sp>
        <p:nvSpPr>
          <p:cNvPr id="5" name="Footer Placeholder 4"/>
          <p:cNvSpPr>
            <a:spLocks noGrp="1"/>
          </p:cNvSpPr>
          <p:nvPr>
            <p:ph type="ftr" sz="quarter" idx="4294967295"/>
          </p:nvPr>
        </p:nvSpPr>
        <p:spPr>
          <a:xfrm>
            <a:off x="3635375" y="6477000"/>
            <a:ext cx="5508625" cy="274638"/>
          </a:xfrm>
          <a:prstGeom prst="rect">
            <a:avLst/>
          </a:prstGeom>
        </p:spPr>
        <p:txBody>
          <a:bodyPr/>
          <a:lstStyle/>
          <a:p>
            <a:r>
              <a:rPr lang="en-US" smtClean="0"/>
              <a:t>CSE-702: Directed Research - II @ KFUPM</a:t>
            </a:r>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Literature Review</a:t>
            </a:r>
            <a:endParaRPr lang="en-US" dirty="0"/>
          </a:p>
        </p:txBody>
      </p:sp>
      <p:sp>
        <p:nvSpPr>
          <p:cNvPr id="3" name="Content Placeholder 2"/>
          <p:cNvSpPr>
            <a:spLocks noGrp="1"/>
          </p:cNvSpPr>
          <p:nvPr>
            <p:ph idx="1"/>
          </p:nvPr>
        </p:nvSpPr>
        <p:spPr/>
        <p:txBody>
          <a:bodyPr>
            <a:noAutofit/>
          </a:bodyPr>
          <a:lstStyle/>
          <a:p>
            <a:r>
              <a:rPr lang="en-US" sz="2000" dirty="0" smtClean="0"/>
              <a:t>High-level Interfaces for CUDA: source-to-source translation</a:t>
            </a:r>
          </a:p>
          <a:p>
            <a:r>
              <a:rPr lang="en-US" sz="2000" dirty="0" smtClean="0"/>
              <a:t>Based on programmer defined pragmas or annotations to generate CUDA programs claim to be less burden to the programmers</a:t>
            </a:r>
          </a:p>
          <a:p>
            <a:pPr lvl="1"/>
            <a:r>
              <a:rPr lang="en-US" sz="1800" dirty="0" smtClean="0"/>
              <a:t>CUDA-Lite [1]</a:t>
            </a:r>
          </a:p>
          <a:p>
            <a:pPr lvl="2"/>
            <a:r>
              <a:rPr lang="en-US" sz="1400" dirty="0" smtClean="0"/>
              <a:t>Performs shared memory usage, loop tiling, coalesced loads/stores</a:t>
            </a:r>
          </a:p>
          <a:p>
            <a:pPr lvl="2"/>
            <a:r>
              <a:rPr lang="en-US" sz="1400" dirty="0" smtClean="0"/>
              <a:t>Generate code with performance same as </a:t>
            </a:r>
            <a:r>
              <a:rPr lang="en-US" sz="1400" dirty="0" err="1" smtClean="0"/>
              <a:t>handcoded</a:t>
            </a:r>
            <a:endParaRPr lang="en-US" sz="1400" dirty="0" smtClean="0"/>
          </a:p>
          <a:p>
            <a:pPr lvl="1"/>
            <a:r>
              <a:rPr lang="en-US" sz="1800" dirty="0" err="1" smtClean="0"/>
              <a:t>OpenMP</a:t>
            </a:r>
            <a:r>
              <a:rPr lang="en-US" sz="1800" dirty="0" smtClean="0"/>
              <a:t> to GPGPU [2]</a:t>
            </a:r>
          </a:p>
          <a:p>
            <a:pPr lvl="2"/>
            <a:r>
              <a:rPr lang="en-US" sz="1400" dirty="0" smtClean="0"/>
              <a:t>Performs translation based on OpenMP pragmas</a:t>
            </a:r>
          </a:p>
          <a:p>
            <a:pPr lvl="2"/>
            <a:r>
              <a:rPr lang="en-US" sz="1400" dirty="0" smtClean="0"/>
              <a:t>non-optimal shared memory usage</a:t>
            </a:r>
          </a:p>
          <a:p>
            <a:pPr lvl="1"/>
            <a:r>
              <a:rPr lang="en-US" sz="1800" dirty="0" err="1" smtClean="0"/>
              <a:t>hiCUDA</a:t>
            </a:r>
            <a:r>
              <a:rPr lang="en-US" sz="1800" dirty="0" smtClean="0"/>
              <a:t> [3]</a:t>
            </a:r>
          </a:p>
          <a:p>
            <a:pPr lvl="2"/>
            <a:r>
              <a:rPr lang="en-US" sz="1400" dirty="0" smtClean="0"/>
              <a:t>Directive-based language to write CUDA programs like OpenMP</a:t>
            </a:r>
          </a:p>
          <a:p>
            <a:pPr lvl="2"/>
            <a:r>
              <a:rPr lang="en-US" sz="1400" dirty="0" smtClean="0"/>
              <a:t>No optimizations</a:t>
            </a:r>
          </a:p>
          <a:p>
            <a:pPr lvl="1"/>
            <a:r>
              <a:rPr lang="en-US" sz="1800" dirty="0" smtClean="0"/>
              <a:t>CUDA-</a:t>
            </a:r>
            <a:r>
              <a:rPr lang="en-US" sz="1800" dirty="0" err="1" smtClean="0"/>
              <a:t>CHiLL</a:t>
            </a:r>
            <a:r>
              <a:rPr lang="en-US" sz="1800" dirty="0" smtClean="0"/>
              <a:t> [9]</a:t>
            </a:r>
          </a:p>
          <a:p>
            <a:pPr lvl="2"/>
            <a:r>
              <a:rPr lang="en-US" sz="1400" dirty="0" smtClean="0"/>
              <a:t>Source-to-source compiler transformations with loop tiling, data copy and unrolling</a:t>
            </a:r>
          </a:p>
          <a:p>
            <a:pPr lvl="2"/>
            <a:r>
              <a:rPr lang="en-US" sz="1400" dirty="0" smtClean="0"/>
              <a:t>Based on transformation recipe interface (a script need to written by the programmer)</a:t>
            </a:r>
          </a:p>
        </p:txBody>
      </p:sp>
      <p:sp>
        <p:nvSpPr>
          <p:cNvPr id="4" name="Slide Number Placeholder 3"/>
          <p:cNvSpPr>
            <a:spLocks noGrp="1"/>
          </p:cNvSpPr>
          <p:nvPr>
            <p:ph type="sldNum" sz="quarter" idx="4294967295"/>
          </p:nvPr>
        </p:nvSpPr>
        <p:spPr>
          <a:xfrm>
            <a:off x="8410575" y="6477000"/>
            <a:ext cx="733425" cy="274638"/>
          </a:xfrm>
          <a:prstGeom prst="rect">
            <a:avLst/>
          </a:prstGeom>
        </p:spPr>
        <p:txBody>
          <a:bodyPr/>
          <a:lstStyle/>
          <a:p>
            <a:fld id="{2FADECA7-E324-4253-AC34-01BF1A50550A}" type="slidenum">
              <a:rPr lang="en-US" smtClean="0"/>
              <a:pPr/>
              <a:t>12</a:t>
            </a:fld>
            <a:endParaRPr lang="en-US"/>
          </a:p>
        </p:txBody>
      </p:sp>
      <p:sp>
        <p:nvSpPr>
          <p:cNvPr id="5" name="Footer Placeholder 4"/>
          <p:cNvSpPr>
            <a:spLocks noGrp="1"/>
          </p:cNvSpPr>
          <p:nvPr>
            <p:ph type="ftr" sz="quarter" idx="4294967295"/>
          </p:nvPr>
        </p:nvSpPr>
        <p:spPr>
          <a:xfrm>
            <a:off x="3635375" y="6477000"/>
            <a:ext cx="5508625" cy="274638"/>
          </a:xfrm>
          <a:prstGeom prst="rect">
            <a:avLst/>
          </a:prstGeom>
        </p:spPr>
        <p:txBody>
          <a:bodyPr/>
          <a:lstStyle/>
          <a:p>
            <a:r>
              <a:rPr lang="en-US" smtClean="0"/>
              <a:t>CSE-702: Directed Research - II @ KFUPM</a:t>
            </a:r>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Literature Review</a:t>
            </a:r>
            <a:endParaRPr lang="en-US" dirty="0"/>
          </a:p>
        </p:txBody>
      </p:sp>
      <p:sp>
        <p:nvSpPr>
          <p:cNvPr id="4" name="Footer Placeholder 3"/>
          <p:cNvSpPr>
            <a:spLocks noGrp="1"/>
          </p:cNvSpPr>
          <p:nvPr>
            <p:ph type="ftr" sz="quarter" idx="4294967295"/>
          </p:nvPr>
        </p:nvSpPr>
        <p:spPr>
          <a:xfrm>
            <a:off x="3635375" y="6477000"/>
            <a:ext cx="5508625" cy="274638"/>
          </a:xfrm>
          <a:prstGeom prst="rect">
            <a:avLst/>
          </a:prstGeom>
        </p:spPr>
        <p:txBody>
          <a:bodyPr/>
          <a:lstStyle/>
          <a:p>
            <a:r>
              <a:rPr lang="en-US" smtClean="0"/>
              <a:t>CSE-702: Directed Research - II @ KFUPM</a:t>
            </a:r>
            <a:endParaRPr lang="en-US"/>
          </a:p>
        </p:txBody>
      </p:sp>
      <p:sp>
        <p:nvSpPr>
          <p:cNvPr id="5" name="Slide Number Placeholder 4"/>
          <p:cNvSpPr>
            <a:spLocks noGrp="1"/>
          </p:cNvSpPr>
          <p:nvPr>
            <p:ph type="sldNum" sz="quarter" idx="4294967295"/>
          </p:nvPr>
        </p:nvSpPr>
        <p:spPr>
          <a:xfrm>
            <a:off x="8410575" y="6477000"/>
            <a:ext cx="733425" cy="274638"/>
          </a:xfrm>
          <a:prstGeom prst="rect">
            <a:avLst/>
          </a:prstGeom>
        </p:spPr>
        <p:txBody>
          <a:bodyPr/>
          <a:lstStyle/>
          <a:p>
            <a:fld id="{2FADECA7-E324-4253-AC34-01BF1A50550A}" type="slidenum">
              <a:rPr lang="en-US" smtClean="0"/>
              <a:pPr/>
              <a:t>13</a:t>
            </a:fld>
            <a:endParaRPr lang="en-US"/>
          </a:p>
        </p:txBody>
      </p:sp>
      <p:pic>
        <p:nvPicPr>
          <p:cNvPr id="44038"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523999"/>
            <a:ext cx="9144001" cy="48768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868931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Literature Review</a:t>
            </a:r>
            <a:endParaRPr lang="en-US" dirty="0"/>
          </a:p>
        </p:txBody>
      </p:sp>
      <p:sp>
        <p:nvSpPr>
          <p:cNvPr id="3" name="Content Placeholder 2"/>
          <p:cNvSpPr>
            <a:spLocks noGrp="1"/>
          </p:cNvSpPr>
          <p:nvPr>
            <p:ph idx="1"/>
          </p:nvPr>
        </p:nvSpPr>
        <p:spPr>
          <a:xfrm>
            <a:off x="457200" y="1524000"/>
            <a:ext cx="8229600" cy="4625609"/>
          </a:xfrm>
        </p:spPr>
        <p:txBody>
          <a:bodyPr>
            <a:noAutofit/>
          </a:bodyPr>
          <a:lstStyle/>
          <a:p>
            <a:r>
              <a:rPr lang="en-US" sz="1400" dirty="0" smtClean="0"/>
              <a:t>Analytical Model [11]: to estimate performance</a:t>
            </a:r>
          </a:p>
          <a:p>
            <a:pPr lvl="1"/>
            <a:r>
              <a:rPr lang="en-US" sz="1000" dirty="0" smtClean="0"/>
              <a:t>First analytical model that calculates the execution cycles for GPU</a:t>
            </a:r>
          </a:p>
          <a:p>
            <a:pPr lvl="1"/>
            <a:r>
              <a:rPr lang="en-US" sz="1000" dirty="0" smtClean="0"/>
              <a:t>Based on execution cycles estimation considering the overlap among memory and computation instructions</a:t>
            </a:r>
          </a:p>
          <a:p>
            <a:pPr lvl="1"/>
            <a:r>
              <a:rPr lang="en-US" sz="1000" dirty="0" smtClean="0"/>
              <a:t>Difficult to analyze the complex memory operations</a:t>
            </a:r>
          </a:p>
          <a:p>
            <a:pPr lvl="1"/>
            <a:r>
              <a:rPr lang="en-US" sz="1000" dirty="0" smtClean="0"/>
              <a:t>No systematic approach defined for optimizing applications</a:t>
            </a:r>
          </a:p>
        </p:txBody>
      </p:sp>
      <p:sp>
        <p:nvSpPr>
          <p:cNvPr id="4" name="Slide Number Placeholder 3"/>
          <p:cNvSpPr>
            <a:spLocks noGrp="1"/>
          </p:cNvSpPr>
          <p:nvPr>
            <p:ph type="sldNum" sz="quarter" idx="4294967295"/>
          </p:nvPr>
        </p:nvSpPr>
        <p:spPr>
          <a:xfrm>
            <a:off x="8410575" y="6477000"/>
            <a:ext cx="733425" cy="274638"/>
          </a:xfrm>
          <a:prstGeom prst="rect">
            <a:avLst/>
          </a:prstGeom>
        </p:spPr>
        <p:txBody>
          <a:bodyPr/>
          <a:lstStyle/>
          <a:p>
            <a:fld id="{2FADECA7-E324-4253-AC34-01BF1A50550A}" type="slidenum">
              <a:rPr lang="en-US" smtClean="0"/>
              <a:pPr/>
              <a:t>14</a:t>
            </a:fld>
            <a:endParaRPr lang="en-US"/>
          </a:p>
        </p:txBody>
      </p:sp>
      <p:sp>
        <p:nvSpPr>
          <p:cNvPr id="5" name="Footer Placeholder 4"/>
          <p:cNvSpPr>
            <a:spLocks noGrp="1"/>
          </p:cNvSpPr>
          <p:nvPr>
            <p:ph type="ftr" sz="quarter" idx="4294967295"/>
          </p:nvPr>
        </p:nvSpPr>
        <p:spPr>
          <a:xfrm>
            <a:off x="3635375" y="6477000"/>
            <a:ext cx="5508625" cy="274638"/>
          </a:xfrm>
          <a:prstGeom prst="rect">
            <a:avLst/>
          </a:prstGeom>
        </p:spPr>
        <p:txBody>
          <a:bodyPr/>
          <a:lstStyle/>
          <a:p>
            <a:r>
              <a:rPr lang="en-US" dirty="0" smtClean="0"/>
              <a:t>CSE-702: Directed Research - II @ KFUPM</a:t>
            </a:r>
            <a:endParaRPr lang="en-US" dirty="0"/>
          </a:p>
        </p:txBody>
      </p:sp>
      <p:pic>
        <p:nvPicPr>
          <p:cNvPr id="430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8300" y="2667000"/>
            <a:ext cx="6134100" cy="3724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5507473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Proposed Restructuring Algorithm</a:t>
            </a:r>
            <a:endParaRPr lang="en-US" dirty="0"/>
          </a:p>
        </p:txBody>
      </p:sp>
      <p:sp>
        <p:nvSpPr>
          <p:cNvPr id="3" name="Content Placeholder 2"/>
          <p:cNvSpPr>
            <a:spLocks noGrp="1"/>
          </p:cNvSpPr>
          <p:nvPr>
            <p:ph idx="1"/>
          </p:nvPr>
        </p:nvSpPr>
        <p:spPr/>
        <p:txBody>
          <a:bodyPr/>
          <a:lstStyle/>
          <a:p>
            <a:r>
              <a:rPr lang="en-US" dirty="0" smtClean="0"/>
              <a:t>3-Steps</a:t>
            </a:r>
          </a:p>
          <a:p>
            <a:pPr lvl="1"/>
            <a:r>
              <a:rPr lang="en-US" dirty="0" smtClean="0"/>
              <a:t>Tiling</a:t>
            </a:r>
          </a:p>
          <a:p>
            <a:pPr lvl="1"/>
            <a:r>
              <a:rPr lang="en-US" dirty="0" smtClean="0"/>
              <a:t>Coalesced Global Memory Access</a:t>
            </a:r>
          </a:p>
          <a:p>
            <a:pPr lvl="1"/>
            <a:r>
              <a:rPr lang="en-US" dirty="0" smtClean="0"/>
              <a:t>Resource Optimization</a:t>
            </a:r>
            <a:endParaRPr lang="en-US" dirty="0"/>
          </a:p>
        </p:txBody>
      </p:sp>
      <p:sp>
        <p:nvSpPr>
          <p:cNvPr id="4" name="Slide Number Placeholder 3"/>
          <p:cNvSpPr>
            <a:spLocks noGrp="1"/>
          </p:cNvSpPr>
          <p:nvPr>
            <p:ph type="sldNum" sz="quarter" idx="4294967295"/>
          </p:nvPr>
        </p:nvSpPr>
        <p:spPr>
          <a:xfrm>
            <a:off x="8410575" y="6477000"/>
            <a:ext cx="733425" cy="274638"/>
          </a:xfrm>
          <a:prstGeom prst="rect">
            <a:avLst/>
          </a:prstGeom>
        </p:spPr>
        <p:txBody>
          <a:bodyPr/>
          <a:lstStyle/>
          <a:p>
            <a:fld id="{2FADECA7-E324-4253-AC34-01BF1A50550A}" type="slidenum">
              <a:rPr lang="en-US" smtClean="0"/>
              <a:pPr/>
              <a:t>15</a:t>
            </a:fld>
            <a:endParaRPr lang="en-US"/>
          </a:p>
        </p:txBody>
      </p:sp>
      <p:sp>
        <p:nvSpPr>
          <p:cNvPr id="5" name="Footer Placeholder 4"/>
          <p:cNvSpPr>
            <a:spLocks noGrp="1"/>
          </p:cNvSpPr>
          <p:nvPr>
            <p:ph type="ftr" sz="quarter" idx="4294967295"/>
          </p:nvPr>
        </p:nvSpPr>
        <p:spPr>
          <a:xfrm>
            <a:off x="3635375" y="6477000"/>
            <a:ext cx="5508625" cy="274638"/>
          </a:xfrm>
          <a:prstGeom prst="rect">
            <a:avLst/>
          </a:prstGeom>
        </p:spPr>
        <p:txBody>
          <a:bodyPr/>
          <a:lstStyle/>
          <a:p>
            <a:r>
              <a:rPr lang="en-US" smtClean="0"/>
              <a:t>CSE-702: Directed Research - II @ KFUPM</a:t>
            </a:r>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Tiling</a:t>
            </a:r>
            <a:endParaRPr lang="en-US" dirty="0"/>
          </a:p>
        </p:txBody>
      </p:sp>
      <p:sp>
        <p:nvSpPr>
          <p:cNvPr id="3" name="Content Placeholder 2"/>
          <p:cNvSpPr>
            <a:spLocks noGrp="1"/>
          </p:cNvSpPr>
          <p:nvPr>
            <p:ph idx="1"/>
          </p:nvPr>
        </p:nvSpPr>
        <p:spPr>
          <a:xfrm>
            <a:off x="457200" y="1394191"/>
            <a:ext cx="8229600" cy="4168409"/>
          </a:xfrm>
        </p:spPr>
        <p:txBody>
          <a:bodyPr>
            <a:normAutofit/>
          </a:bodyPr>
          <a:lstStyle/>
          <a:p>
            <a:r>
              <a:rPr lang="en-US" sz="1800" dirty="0" smtClean="0"/>
              <a:t>Tile the code to account for the small Shared Memory Capacity</a:t>
            </a:r>
          </a:p>
          <a:p>
            <a:r>
              <a:rPr lang="en-US" sz="1800" dirty="0" smtClean="0"/>
              <a:t>Load data to calculate a Tile</a:t>
            </a:r>
          </a:p>
          <a:p>
            <a:r>
              <a:rPr lang="en-US" sz="1800" dirty="0" smtClean="0"/>
              <a:t>Perform computations in shared memory</a:t>
            </a:r>
          </a:p>
          <a:p>
            <a:r>
              <a:rPr lang="en-US" sz="1800" dirty="0" smtClean="0"/>
              <a:t>Store results</a:t>
            </a:r>
          </a:p>
          <a:p>
            <a:r>
              <a:rPr lang="en-US" sz="1800" dirty="0" smtClean="0"/>
              <a:t>Select Tile Size to proper allocation of threads per block and shared memory per block</a:t>
            </a:r>
          </a:p>
          <a:p>
            <a:pPr lvl="1"/>
            <a:r>
              <a:rPr lang="en-US" sz="1600" dirty="0" smtClean="0"/>
              <a:t>It may restrict active blocks per SM</a:t>
            </a:r>
          </a:p>
        </p:txBody>
      </p:sp>
      <p:sp>
        <p:nvSpPr>
          <p:cNvPr id="7" name="Slide Number Placeholder 6"/>
          <p:cNvSpPr>
            <a:spLocks noGrp="1"/>
          </p:cNvSpPr>
          <p:nvPr>
            <p:ph type="sldNum" sz="quarter" idx="4294967295"/>
          </p:nvPr>
        </p:nvSpPr>
        <p:spPr>
          <a:xfrm>
            <a:off x="8410575" y="6477000"/>
            <a:ext cx="733425" cy="274638"/>
          </a:xfrm>
          <a:prstGeom prst="rect">
            <a:avLst/>
          </a:prstGeom>
        </p:spPr>
        <p:txBody>
          <a:bodyPr/>
          <a:lstStyle/>
          <a:p>
            <a:fld id="{2FADECA7-E324-4253-AC34-01BF1A50550A}" type="slidenum">
              <a:rPr lang="en-US" smtClean="0"/>
              <a:pPr/>
              <a:t>16</a:t>
            </a:fld>
            <a:endParaRPr lang="en-US"/>
          </a:p>
        </p:txBody>
      </p:sp>
      <p:sp>
        <p:nvSpPr>
          <p:cNvPr id="8" name="Footer Placeholder 7"/>
          <p:cNvSpPr>
            <a:spLocks noGrp="1"/>
          </p:cNvSpPr>
          <p:nvPr>
            <p:ph type="ftr" sz="quarter" idx="4294967295"/>
          </p:nvPr>
        </p:nvSpPr>
        <p:spPr>
          <a:xfrm>
            <a:off x="3635375" y="6477000"/>
            <a:ext cx="5508625" cy="274638"/>
          </a:xfrm>
          <a:prstGeom prst="rect">
            <a:avLst/>
          </a:prstGeom>
        </p:spPr>
        <p:txBody>
          <a:bodyPr/>
          <a:lstStyle/>
          <a:p>
            <a:r>
              <a:rPr lang="en-US" smtClean="0"/>
              <a:t>CSE-702: Directed Research - II @ KFUPM</a:t>
            </a:r>
            <a:endParaRPr lang="en-US"/>
          </a:p>
        </p:txBody>
      </p:sp>
      <p:sp>
        <p:nvSpPr>
          <p:cNvPr id="102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9"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1"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030" name="Object 6"/>
          <p:cNvGraphicFramePr>
            <a:graphicFrameLocks noChangeAspect="1"/>
          </p:cNvGraphicFramePr>
          <p:nvPr/>
        </p:nvGraphicFramePr>
        <p:xfrm>
          <a:off x="1981200" y="3505200"/>
          <a:ext cx="6172200" cy="3015155"/>
        </p:xfrm>
        <a:graphic>
          <a:graphicData uri="http://schemas.openxmlformats.org/presentationml/2006/ole">
            <mc:AlternateContent xmlns:mc="http://schemas.openxmlformats.org/markup-compatibility/2006">
              <mc:Choice xmlns:v="urn:schemas-microsoft-com:vml" Requires="v">
                <p:oleObj spid="_x0000_s1122" name="Equation" r:id="rId3" imgW="4470400" imgH="2247900" progId="Equation.3">
                  <p:embed/>
                </p:oleObj>
              </mc:Choice>
              <mc:Fallback>
                <p:oleObj name="Equation" r:id="rId3" imgW="4470400" imgH="2247900" progId="Equation.3">
                  <p:embed/>
                  <p:pic>
                    <p:nvPicPr>
                      <p:cNvPr id="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1200" y="3505200"/>
                        <a:ext cx="6172200" cy="301515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Tiling: Example</a:t>
            </a:r>
            <a:endParaRPr lang="en-US" dirty="0"/>
          </a:p>
        </p:txBody>
      </p:sp>
      <p:sp>
        <p:nvSpPr>
          <p:cNvPr id="4" name="Footer Placeholder 3"/>
          <p:cNvSpPr>
            <a:spLocks noGrp="1"/>
          </p:cNvSpPr>
          <p:nvPr>
            <p:ph type="ftr" sz="quarter" idx="4294967295"/>
          </p:nvPr>
        </p:nvSpPr>
        <p:spPr>
          <a:xfrm>
            <a:off x="3635375" y="6477000"/>
            <a:ext cx="5508625" cy="274638"/>
          </a:xfrm>
          <a:prstGeom prst="rect">
            <a:avLst/>
          </a:prstGeom>
        </p:spPr>
        <p:txBody>
          <a:bodyPr/>
          <a:lstStyle/>
          <a:p>
            <a:r>
              <a:rPr lang="en-US" smtClean="0"/>
              <a:t>CSE-702: Directed Research - II @ KFUPM</a:t>
            </a:r>
            <a:endParaRPr lang="en-US"/>
          </a:p>
        </p:txBody>
      </p:sp>
      <p:sp>
        <p:nvSpPr>
          <p:cNvPr id="5" name="Slide Number Placeholder 4"/>
          <p:cNvSpPr>
            <a:spLocks noGrp="1"/>
          </p:cNvSpPr>
          <p:nvPr>
            <p:ph type="sldNum" sz="quarter" idx="4294967295"/>
          </p:nvPr>
        </p:nvSpPr>
        <p:spPr>
          <a:xfrm>
            <a:off x="8410575" y="6477000"/>
            <a:ext cx="733425" cy="274638"/>
          </a:xfrm>
          <a:prstGeom prst="rect">
            <a:avLst/>
          </a:prstGeom>
        </p:spPr>
        <p:txBody>
          <a:bodyPr/>
          <a:lstStyle/>
          <a:p>
            <a:fld id="{2FADECA7-E324-4253-AC34-01BF1A50550A}" type="slidenum">
              <a:rPr lang="en-US" smtClean="0"/>
              <a:pPr/>
              <a:t>17</a:t>
            </a:fld>
            <a:endParaRPr lang="en-US"/>
          </a:p>
        </p:txBody>
      </p:sp>
      <p:sp>
        <p:nvSpPr>
          <p:cNvPr id="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Text Box 1"/>
          <p:cNvSpPr txBox="1">
            <a:spLocks noChangeArrowheads="1"/>
          </p:cNvSpPr>
          <p:nvPr/>
        </p:nvSpPr>
        <p:spPr bwMode="auto">
          <a:xfrm>
            <a:off x="304800" y="1676400"/>
            <a:ext cx="4267200" cy="289310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justLow"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void </a:t>
            </a:r>
            <a:r>
              <a:rPr kumimoji="0" lang="en-US" sz="1400" b="0" i="0" u="none" strike="noStrike" cap="none" normalizeH="0" baseline="0" dirty="0" err="1" smtClean="0">
                <a:ln>
                  <a:noFill/>
                </a:ln>
                <a:solidFill>
                  <a:schemeClr val="tx1"/>
                </a:solidFill>
                <a:effectLst/>
                <a:latin typeface="Times New Roman" pitchFamily="18" charset="0"/>
                <a:ea typeface="SimSun" pitchFamily="2" charset="-122"/>
                <a:cs typeface="Times New Roman" pitchFamily="18" charset="0"/>
              </a:rPr>
              <a:t>tiled_matrix_multiply</a:t>
            </a:r>
            <a:r>
              <a:rPr kumimoji="0" lang="en-US" sz="1400" b="0"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(float **C, float **B, </a:t>
            </a:r>
          </a:p>
          <a:p>
            <a:pPr marL="0" marR="0" lvl="0" indent="0" algn="justLow" defTabSz="914400" rtl="0" eaLnBrk="1" fontAlgn="base" latinLnBrk="0" hangingPunct="1">
              <a:lnSpc>
                <a:spcPct val="100000"/>
              </a:lnSpc>
              <a:spcBef>
                <a:spcPct val="0"/>
              </a:spcBef>
              <a:spcAft>
                <a:spcPct val="0"/>
              </a:spcAft>
              <a:buClrTx/>
              <a:buSzTx/>
              <a:buFontTx/>
              <a:buNone/>
              <a:tabLst/>
            </a:pPr>
            <a:r>
              <a:rPr lang="en-US" sz="1400" dirty="0">
                <a:latin typeface="Times New Roman" pitchFamily="18" charset="0"/>
                <a:ea typeface="SimSun" pitchFamily="2" charset="-122"/>
                <a:cs typeface="Times New Roman" pitchFamily="18" charset="0"/>
              </a:rPr>
              <a:t>	</a:t>
            </a:r>
            <a:r>
              <a:rPr lang="en-US" sz="1400" dirty="0" smtClean="0">
                <a:latin typeface="Times New Roman" pitchFamily="18" charset="0"/>
                <a:ea typeface="SimSun" pitchFamily="2" charset="-122"/>
                <a:cs typeface="Times New Roman" pitchFamily="18" charset="0"/>
              </a:rPr>
              <a:t>		</a:t>
            </a:r>
            <a:r>
              <a:rPr kumimoji="0" lang="en-US" sz="1400" b="0"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float **A, </a:t>
            </a:r>
            <a:r>
              <a:rPr kumimoji="0" lang="en-US" sz="1400" b="0" i="0" u="none" strike="noStrike" cap="none" normalizeH="0" baseline="0" dirty="0" err="1" smtClean="0">
                <a:ln>
                  <a:noFill/>
                </a:ln>
                <a:solidFill>
                  <a:schemeClr val="tx1"/>
                </a:solidFill>
                <a:effectLst/>
                <a:latin typeface="Times New Roman" pitchFamily="18" charset="0"/>
                <a:ea typeface="SimSun" pitchFamily="2" charset="-122"/>
                <a:cs typeface="Times New Roman" pitchFamily="18" charset="0"/>
              </a:rPr>
              <a:t>int</a:t>
            </a:r>
            <a:r>
              <a:rPr kumimoji="0" lang="en-US" sz="1400" b="0"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 N)</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    for(</a:t>
            </a:r>
            <a:r>
              <a:rPr kumimoji="0" lang="en-US" sz="1400" b="0" i="0" u="none" strike="noStrike" cap="none" normalizeH="0" baseline="0" dirty="0" err="1" smtClean="0">
                <a:ln>
                  <a:noFill/>
                </a:ln>
                <a:solidFill>
                  <a:schemeClr val="tx1"/>
                </a:solidFill>
                <a:effectLst/>
                <a:latin typeface="Times New Roman" pitchFamily="18" charset="0"/>
                <a:ea typeface="SimSun" pitchFamily="2" charset="-122"/>
                <a:cs typeface="Times New Roman" pitchFamily="18" charset="0"/>
              </a:rPr>
              <a:t>int</a:t>
            </a:r>
            <a:r>
              <a:rPr kumimoji="0" lang="en-US" sz="1400" b="0"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 by=0; by &lt; N; by+=TILE_Y)</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        for(</a:t>
            </a:r>
            <a:r>
              <a:rPr kumimoji="0" lang="en-US" sz="1400" b="0" i="0" u="none" strike="noStrike" cap="none" normalizeH="0" baseline="0" dirty="0" err="1" smtClean="0">
                <a:ln>
                  <a:noFill/>
                </a:ln>
                <a:solidFill>
                  <a:schemeClr val="tx1"/>
                </a:solidFill>
                <a:effectLst/>
                <a:latin typeface="Times New Roman" pitchFamily="18" charset="0"/>
                <a:ea typeface="SimSun" pitchFamily="2" charset="-122"/>
                <a:cs typeface="Times New Roman" pitchFamily="18" charset="0"/>
              </a:rPr>
              <a:t>int</a:t>
            </a:r>
            <a:r>
              <a:rPr kumimoji="0" lang="en-US" sz="1400" b="0"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 </a:t>
            </a:r>
            <a:r>
              <a:rPr kumimoji="0" lang="en-US" sz="1400" b="0" i="0" u="none" strike="noStrike" cap="none" normalizeH="0" baseline="0" dirty="0" err="1" smtClean="0">
                <a:ln>
                  <a:noFill/>
                </a:ln>
                <a:solidFill>
                  <a:schemeClr val="tx1"/>
                </a:solidFill>
                <a:effectLst/>
                <a:latin typeface="Times New Roman" pitchFamily="18" charset="0"/>
                <a:ea typeface="SimSun" pitchFamily="2" charset="-122"/>
                <a:cs typeface="Times New Roman" pitchFamily="18" charset="0"/>
              </a:rPr>
              <a:t>bx</a:t>
            </a:r>
            <a:r>
              <a:rPr kumimoji="0" lang="en-US" sz="1400" b="0"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=0; </a:t>
            </a:r>
            <a:r>
              <a:rPr kumimoji="0" lang="en-US" sz="1400" b="0" i="0" u="none" strike="noStrike" cap="none" normalizeH="0" baseline="0" dirty="0" err="1" smtClean="0">
                <a:ln>
                  <a:noFill/>
                </a:ln>
                <a:solidFill>
                  <a:schemeClr val="tx1"/>
                </a:solidFill>
                <a:effectLst/>
                <a:latin typeface="Times New Roman" pitchFamily="18" charset="0"/>
                <a:ea typeface="SimSun" pitchFamily="2" charset="-122"/>
                <a:cs typeface="Times New Roman" pitchFamily="18" charset="0"/>
              </a:rPr>
              <a:t>bx</a:t>
            </a:r>
            <a:r>
              <a:rPr kumimoji="0" lang="en-US" sz="1400" b="0"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 &lt; N; </a:t>
            </a:r>
            <a:r>
              <a:rPr kumimoji="0" lang="en-US" sz="1400" b="0" i="0" u="none" strike="noStrike" cap="none" normalizeH="0" baseline="0" dirty="0" err="1" smtClean="0">
                <a:ln>
                  <a:noFill/>
                </a:ln>
                <a:solidFill>
                  <a:schemeClr val="tx1"/>
                </a:solidFill>
                <a:effectLst/>
                <a:latin typeface="Times New Roman" pitchFamily="18" charset="0"/>
                <a:ea typeface="SimSun" pitchFamily="2" charset="-122"/>
                <a:cs typeface="Times New Roman" pitchFamily="18" charset="0"/>
              </a:rPr>
              <a:t>bx</a:t>
            </a:r>
            <a:r>
              <a:rPr kumimoji="0" lang="en-US" sz="1400" b="0"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+=TILE_X)</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            for(</a:t>
            </a:r>
            <a:r>
              <a:rPr kumimoji="0" lang="en-US" sz="1400" b="0" i="0" u="none" strike="noStrike" cap="none" normalizeH="0" baseline="0" dirty="0" err="1" smtClean="0">
                <a:ln>
                  <a:noFill/>
                </a:ln>
                <a:solidFill>
                  <a:schemeClr val="tx1"/>
                </a:solidFill>
                <a:effectLst/>
                <a:latin typeface="Times New Roman" pitchFamily="18" charset="0"/>
                <a:ea typeface="SimSun" pitchFamily="2" charset="-122"/>
                <a:cs typeface="Times New Roman" pitchFamily="18" charset="0"/>
              </a:rPr>
              <a:t>int</a:t>
            </a:r>
            <a:r>
              <a:rPr kumimoji="0" lang="en-US" sz="1400" b="0"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 </a:t>
            </a:r>
            <a:r>
              <a:rPr kumimoji="0" lang="en-US" sz="1400" b="0" i="0" u="none" strike="noStrike" cap="none" normalizeH="0" baseline="0" dirty="0" err="1" smtClean="0">
                <a:ln>
                  <a:noFill/>
                </a:ln>
                <a:solidFill>
                  <a:schemeClr val="tx1"/>
                </a:solidFill>
                <a:effectLst/>
                <a:latin typeface="Times New Roman" pitchFamily="18" charset="0"/>
                <a:ea typeface="SimSun" pitchFamily="2" charset="-122"/>
                <a:cs typeface="Times New Roman" pitchFamily="18" charset="0"/>
              </a:rPr>
              <a:t>ty</a:t>
            </a:r>
            <a:r>
              <a:rPr kumimoji="0" lang="en-US" sz="1400" b="0"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=0; </a:t>
            </a:r>
            <a:r>
              <a:rPr kumimoji="0" lang="en-US" sz="1400" b="0" i="0" u="none" strike="noStrike" cap="none" normalizeH="0" baseline="0" dirty="0" err="1" smtClean="0">
                <a:ln>
                  <a:noFill/>
                </a:ln>
                <a:solidFill>
                  <a:schemeClr val="tx1"/>
                </a:solidFill>
                <a:effectLst/>
                <a:latin typeface="Times New Roman" pitchFamily="18" charset="0"/>
                <a:ea typeface="SimSun" pitchFamily="2" charset="-122"/>
                <a:cs typeface="Times New Roman" pitchFamily="18" charset="0"/>
              </a:rPr>
              <a:t>ty</a:t>
            </a:r>
            <a:r>
              <a:rPr kumimoji="0" lang="en-US" sz="1400" b="0"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 &lt; TILE_Y; </a:t>
            </a:r>
            <a:r>
              <a:rPr kumimoji="0" lang="en-US" sz="1400" b="0" i="0" u="none" strike="noStrike" cap="none" normalizeH="0" baseline="0" dirty="0" err="1" smtClean="0">
                <a:ln>
                  <a:noFill/>
                </a:ln>
                <a:solidFill>
                  <a:schemeClr val="tx1"/>
                </a:solidFill>
                <a:effectLst/>
                <a:latin typeface="Times New Roman" pitchFamily="18" charset="0"/>
                <a:ea typeface="SimSun" pitchFamily="2" charset="-122"/>
                <a:cs typeface="Times New Roman" pitchFamily="18" charset="0"/>
              </a:rPr>
              <a:t>ty</a:t>
            </a:r>
            <a:r>
              <a:rPr kumimoji="0" lang="en-US" sz="1400" b="0"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                for(</a:t>
            </a:r>
            <a:r>
              <a:rPr kumimoji="0" lang="en-US" sz="1400" b="0" i="0" u="none" strike="noStrike" cap="none" normalizeH="0" baseline="0" dirty="0" err="1" smtClean="0">
                <a:ln>
                  <a:noFill/>
                </a:ln>
                <a:solidFill>
                  <a:schemeClr val="tx1"/>
                </a:solidFill>
                <a:effectLst/>
                <a:latin typeface="Times New Roman" pitchFamily="18" charset="0"/>
                <a:ea typeface="SimSun" pitchFamily="2" charset="-122"/>
                <a:cs typeface="Times New Roman" pitchFamily="18" charset="0"/>
              </a:rPr>
              <a:t>int</a:t>
            </a:r>
            <a:r>
              <a:rPr kumimoji="0" lang="en-US" sz="1400" b="0"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 </a:t>
            </a:r>
            <a:r>
              <a:rPr kumimoji="0" lang="en-US" sz="1400" b="0" i="0" u="none" strike="noStrike" cap="none" normalizeH="0" baseline="0" dirty="0" err="1" smtClean="0">
                <a:ln>
                  <a:noFill/>
                </a:ln>
                <a:solidFill>
                  <a:schemeClr val="tx1"/>
                </a:solidFill>
                <a:effectLst/>
                <a:latin typeface="Times New Roman" pitchFamily="18" charset="0"/>
                <a:ea typeface="SimSun" pitchFamily="2" charset="-122"/>
                <a:cs typeface="Times New Roman" pitchFamily="18" charset="0"/>
              </a:rPr>
              <a:t>tx</a:t>
            </a:r>
            <a:r>
              <a:rPr kumimoji="0" lang="en-US" sz="1400" b="0"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=0; </a:t>
            </a:r>
            <a:r>
              <a:rPr kumimoji="0" lang="en-US" sz="1400" b="0" i="0" u="none" strike="noStrike" cap="none" normalizeH="0" baseline="0" dirty="0" err="1" smtClean="0">
                <a:ln>
                  <a:noFill/>
                </a:ln>
                <a:solidFill>
                  <a:schemeClr val="tx1"/>
                </a:solidFill>
                <a:effectLst/>
                <a:latin typeface="Times New Roman" pitchFamily="18" charset="0"/>
                <a:ea typeface="SimSun" pitchFamily="2" charset="-122"/>
                <a:cs typeface="Times New Roman" pitchFamily="18" charset="0"/>
              </a:rPr>
              <a:t>tx</a:t>
            </a:r>
            <a:r>
              <a:rPr kumimoji="0" lang="en-US" sz="1400" b="0"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 &lt; TILE_X; </a:t>
            </a:r>
            <a:r>
              <a:rPr kumimoji="0" lang="en-US" sz="1400" b="0" i="0" u="none" strike="noStrike" cap="none" normalizeH="0" baseline="0" dirty="0" err="1" smtClean="0">
                <a:ln>
                  <a:noFill/>
                </a:ln>
                <a:solidFill>
                  <a:schemeClr val="tx1"/>
                </a:solidFill>
                <a:effectLst/>
                <a:latin typeface="Times New Roman" pitchFamily="18" charset="0"/>
                <a:ea typeface="SimSun" pitchFamily="2" charset="-122"/>
                <a:cs typeface="Times New Roman" pitchFamily="18" charset="0"/>
              </a:rPr>
              <a:t>tx</a:t>
            </a:r>
            <a:r>
              <a:rPr kumimoji="0" lang="en-US" sz="1400" b="0"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	for(</a:t>
            </a:r>
            <a:r>
              <a:rPr kumimoji="0" lang="en-US" sz="1400" b="0" i="0" u="none" strike="noStrike" cap="none" normalizeH="0" baseline="0" dirty="0" err="1" smtClean="0">
                <a:ln>
                  <a:noFill/>
                </a:ln>
                <a:solidFill>
                  <a:schemeClr val="tx1"/>
                </a:solidFill>
                <a:effectLst/>
                <a:latin typeface="Times New Roman" pitchFamily="18" charset="0"/>
                <a:ea typeface="SimSun" pitchFamily="2" charset="-122"/>
                <a:cs typeface="Times New Roman" pitchFamily="18" charset="0"/>
              </a:rPr>
              <a:t>int</a:t>
            </a:r>
            <a:r>
              <a:rPr kumimoji="0" lang="en-US" sz="1400" b="0"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 </a:t>
            </a:r>
            <a:r>
              <a:rPr kumimoji="0" lang="en-US" sz="1400" b="0" i="0" u="none" strike="noStrike" cap="none" normalizeH="0" baseline="0" dirty="0" err="1" smtClean="0">
                <a:ln>
                  <a:noFill/>
                </a:ln>
                <a:solidFill>
                  <a:schemeClr val="tx1"/>
                </a:solidFill>
                <a:effectLst/>
                <a:latin typeface="Times New Roman" pitchFamily="18" charset="0"/>
                <a:ea typeface="SimSun" pitchFamily="2" charset="-122"/>
                <a:cs typeface="Times New Roman" pitchFamily="18" charset="0"/>
              </a:rPr>
              <a:t>bk</a:t>
            </a:r>
            <a:r>
              <a:rPr kumimoji="0" lang="en-US" sz="1400" b="0"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=0; </a:t>
            </a:r>
            <a:r>
              <a:rPr kumimoji="0" lang="en-US" sz="1400" b="0" i="0" u="none" strike="noStrike" cap="none" normalizeH="0" baseline="0" dirty="0" err="1" smtClean="0">
                <a:ln>
                  <a:noFill/>
                </a:ln>
                <a:solidFill>
                  <a:schemeClr val="tx1"/>
                </a:solidFill>
                <a:effectLst/>
                <a:latin typeface="Times New Roman" pitchFamily="18" charset="0"/>
                <a:ea typeface="SimSun" pitchFamily="2" charset="-122"/>
                <a:cs typeface="Times New Roman" pitchFamily="18" charset="0"/>
              </a:rPr>
              <a:t>bk</a:t>
            </a:r>
            <a:r>
              <a:rPr kumimoji="0" lang="en-US" sz="1400" b="0"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 &lt; N; </a:t>
            </a:r>
            <a:r>
              <a:rPr kumimoji="0" lang="en-US" sz="1400" b="0" i="0" u="none" strike="noStrike" cap="none" normalizeH="0" baseline="0" dirty="0" err="1" smtClean="0">
                <a:ln>
                  <a:noFill/>
                </a:ln>
                <a:solidFill>
                  <a:schemeClr val="tx1"/>
                </a:solidFill>
                <a:effectLst/>
                <a:latin typeface="Times New Roman" pitchFamily="18" charset="0"/>
                <a:ea typeface="SimSun" pitchFamily="2" charset="-122"/>
                <a:cs typeface="Times New Roman" pitchFamily="18" charset="0"/>
              </a:rPr>
              <a:t>bk</a:t>
            </a:r>
            <a:r>
              <a:rPr kumimoji="0" lang="en-US" sz="1400" b="0"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+=TILE_X)</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   	    for(</a:t>
            </a:r>
            <a:r>
              <a:rPr kumimoji="0" lang="en-US" sz="1400" b="0" i="0" u="none" strike="noStrike" cap="none" normalizeH="0" baseline="0" dirty="0" err="1" smtClean="0">
                <a:ln>
                  <a:noFill/>
                </a:ln>
                <a:solidFill>
                  <a:schemeClr val="tx1"/>
                </a:solidFill>
                <a:effectLst/>
                <a:latin typeface="Times New Roman" pitchFamily="18" charset="0"/>
                <a:ea typeface="SimSun" pitchFamily="2" charset="-122"/>
                <a:cs typeface="Times New Roman" pitchFamily="18" charset="0"/>
              </a:rPr>
              <a:t>int</a:t>
            </a:r>
            <a:r>
              <a:rPr kumimoji="0" lang="en-US" sz="1400" b="0"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 k=0; k &lt; TILE_X; k++)</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	     C[</a:t>
            </a:r>
            <a:r>
              <a:rPr kumimoji="0" lang="en-US" sz="1400" b="0" i="0" u="none" strike="noStrike" cap="none" normalizeH="0" baseline="0" dirty="0" err="1" smtClean="0">
                <a:ln>
                  <a:noFill/>
                </a:ln>
                <a:solidFill>
                  <a:schemeClr val="tx1"/>
                </a:solidFill>
                <a:effectLst/>
                <a:latin typeface="Times New Roman" pitchFamily="18" charset="0"/>
                <a:ea typeface="SimSun" pitchFamily="2" charset="-122"/>
                <a:cs typeface="Times New Roman" pitchFamily="18" charset="0"/>
              </a:rPr>
              <a:t>by+ty</a:t>
            </a:r>
            <a:r>
              <a:rPr kumimoji="0" lang="en-US" sz="1400" b="0"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a:t>
            </a:r>
            <a:r>
              <a:rPr kumimoji="0" lang="en-US" sz="1400" b="0" i="0" u="none" strike="noStrike" cap="none" normalizeH="0" baseline="0" dirty="0" err="1" smtClean="0">
                <a:ln>
                  <a:noFill/>
                </a:ln>
                <a:solidFill>
                  <a:schemeClr val="tx1"/>
                </a:solidFill>
                <a:effectLst/>
                <a:latin typeface="Times New Roman" pitchFamily="18" charset="0"/>
                <a:ea typeface="SimSun" pitchFamily="2" charset="-122"/>
                <a:cs typeface="Times New Roman" pitchFamily="18" charset="0"/>
              </a:rPr>
              <a:t>bx+tx</a:t>
            </a:r>
            <a:r>
              <a:rPr kumimoji="0" lang="en-US" sz="1400" b="0"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 = A[</a:t>
            </a:r>
            <a:r>
              <a:rPr kumimoji="0" lang="en-US" sz="1400" b="0" i="0" u="none" strike="noStrike" cap="none" normalizeH="0" baseline="0" dirty="0" err="1" smtClean="0">
                <a:ln>
                  <a:noFill/>
                </a:ln>
                <a:solidFill>
                  <a:schemeClr val="tx1"/>
                </a:solidFill>
                <a:effectLst/>
                <a:latin typeface="Times New Roman" pitchFamily="18" charset="0"/>
                <a:ea typeface="SimSun" pitchFamily="2" charset="-122"/>
                <a:cs typeface="Times New Roman" pitchFamily="18" charset="0"/>
              </a:rPr>
              <a:t>by+ty</a:t>
            </a:r>
            <a:r>
              <a:rPr kumimoji="0" lang="en-US" sz="1400" b="0"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a:t>
            </a:r>
            <a:r>
              <a:rPr kumimoji="0" lang="en-US" sz="1400" b="0" i="0" u="none" strike="noStrike" cap="none" normalizeH="0" baseline="0" dirty="0" err="1" smtClean="0">
                <a:ln>
                  <a:noFill/>
                </a:ln>
                <a:solidFill>
                  <a:schemeClr val="tx1"/>
                </a:solidFill>
                <a:effectLst/>
                <a:latin typeface="Times New Roman" pitchFamily="18" charset="0"/>
                <a:ea typeface="SimSun" pitchFamily="2" charset="-122"/>
                <a:cs typeface="Times New Roman" pitchFamily="18" charset="0"/>
              </a:rPr>
              <a:t>bk+k</a:t>
            </a:r>
            <a:r>
              <a:rPr kumimoji="0" lang="en-US" sz="1400" b="0"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 * 			B[</a:t>
            </a:r>
            <a:r>
              <a:rPr kumimoji="0" lang="en-US" sz="1400" b="0" i="0" u="none" strike="noStrike" cap="none" normalizeH="0" baseline="0" dirty="0" err="1" smtClean="0">
                <a:ln>
                  <a:noFill/>
                </a:ln>
                <a:solidFill>
                  <a:schemeClr val="tx1"/>
                </a:solidFill>
                <a:effectLst/>
                <a:latin typeface="Times New Roman" pitchFamily="18" charset="0"/>
                <a:ea typeface="SimSun" pitchFamily="2" charset="-122"/>
                <a:cs typeface="Times New Roman" pitchFamily="18" charset="0"/>
              </a:rPr>
              <a:t>bk+k</a:t>
            </a:r>
            <a:r>
              <a:rPr kumimoji="0" lang="en-US" sz="1400" b="0"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a:t>
            </a:r>
            <a:r>
              <a:rPr kumimoji="0" lang="en-US" sz="1400" b="0" i="0" u="none" strike="noStrike" cap="none" normalizeH="0" baseline="0" dirty="0" err="1" smtClean="0">
                <a:ln>
                  <a:noFill/>
                </a:ln>
                <a:solidFill>
                  <a:schemeClr val="tx1"/>
                </a:solidFill>
                <a:effectLst/>
                <a:latin typeface="Times New Roman" pitchFamily="18" charset="0"/>
                <a:ea typeface="SimSun" pitchFamily="2" charset="-122"/>
                <a:cs typeface="Times New Roman" pitchFamily="18" charset="0"/>
              </a:rPr>
              <a:t>bx+tx</a:t>
            </a:r>
            <a:r>
              <a:rPr kumimoji="0" lang="en-US" sz="1400" b="0"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Code Listing 2(a): Matrix Multiplication Tiled Version</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8" name="Rectangle 5"/>
          <p:cNvSpPr>
            <a:spLocks noChangeArrowheads="1"/>
          </p:cNvSpPr>
          <p:nvPr/>
        </p:nvSpPr>
        <p:spPr bwMode="auto">
          <a:xfrm>
            <a:off x="152400" y="152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9" name="Text Box 4"/>
          <p:cNvSpPr txBox="1">
            <a:spLocks noChangeArrowheads="1"/>
          </p:cNvSpPr>
          <p:nvPr/>
        </p:nvSpPr>
        <p:spPr bwMode="auto">
          <a:xfrm>
            <a:off x="4779908" y="1676400"/>
            <a:ext cx="4211692" cy="3754874"/>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justLow"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__global__ void </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err="1" smtClean="0">
                <a:ln>
                  <a:noFill/>
                </a:ln>
                <a:solidFill>
                  <a:schemeClr val="tx1"/>
                </a:solidFill>
                <a:effectLst/>
                <a:latin typeface="Times New Roman" pitchFamily="18" charset="0"/>
                <a:ea typeface="SimSun" pitchFamily="2" charset="-122"/>
                <a:cs typeface="Times New Roman" pitchFamily="18" charset="0"/>
              </a:rPr>
              <a:t>tiled_matrix_multiply</a:t>
            </a:r>
            <a:r>
              <a:rPr kumimoji="0" lang="en-US" sz="1600" b="0"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(float *C, float *B, </a:t>
            </a:r>
          </a:p>
          <a:p>
            <a:pPr marL="0" marR="0" lvl="0" indent="0" algn="justLow" defTabSz="914400" rtl="0" eaLnBrk="0" fontAlgn="base" latinLnBrk="0" hangingPunct="0">
              <a:lnSpc>
                <a:spcPct val="100000"/>
              </a:lnSpc>
              <a:spcBef>
                <a:spcPct val="0"/>
              </a:spcBef>
              <a:spcAft>
                <a:spcPct val="0"/>
              </a:spcAft>
              <a:buClrTx/>
              <a:buSzTx/>
              <a:buFontTx/>
              <a:buNone/>
              <a:tabLst/>
            </a:pPr>
            <a:r>
              <a:rPr lang="en-US" sz="1600" dirty="0">
                <a:latin typeface="Times New Roman" pitchFamily="18" charset="0"/>
                <a:ea typeface="SimSun" pitchFamily="2" charset="-122"/>
                <a:cs typeface="Times New Roman" pitchFamily="18" charset="0"/>
              </a:rPr>
              <a:t>	</a:t>
            </a:r>
            <a:r>
              <a:rPr lang="en-US" sz="1600" dirty="0" smtClean="0">
                <a:latin typeface="Times New Roman" pitchFamily="18" charset="0"/>
                <a:ea typeface="SimSun" pitchFamily="2" charset="-122"/>
                <a:cs typeface="Times New Roman" pitchFamily="18" charset="0"/>
              </a:rPr>
              <a:t>		</a:t>
            </a:r>
            <a:r>
              <a:rPr kumimoji="0" lang="en-US" sz="1600" b="0"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float *A, </a:t>
            </a:r>
            <a:r>
              <a:rPr kumimoji="0" lang="en-US" sz="1600" b="0" i="0" u="none" strike="noStrike" cap="none" normalizeH="0" baseline="0" dirty="0" err="1" smtClean="0">
                <a:ln>
                  <a:noFill/>
                </a:ln>
                <a:solidFill>
                  <a:schemeClr val="tx1"/>
                </a:solidFill>
                <a:effectLst/>
                <a:latin typeface="Times New Roman" pitchFamily="18" charset="0"/>
                <a:ea typeface="SimSun" pitchFamily="2" charset="-122"/>
                <a:cs typeface="Times New Roman" pitchFamily="18" charset="0"/>
              </a:rPr>
              <a:t>int</a:t>
            </a:r>
            <a:r>
              <a:rPr kumimoji="0" lang="en-US" sz="1600" b="0"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 N)</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    </a:t>
            </a:r>
            <a:r>
              <a:rPr kumimoji="0" lang="en-US" sz="1600" b="0" i="0" u="none" strike="noStrike" cap="none" normalizeH="0" baseline="0" dirty="0" err="1" smtClean="0">
                <a:ln>
                  <a:noFill/>
                </a:ln>
                <a:solidFill>
                  <a:schemeClr val="tx1"/>
                </a:solidFill>
                <a:effectLst/>
                <a:latin typeface="Times New Roman" pitchFamily="18" charset="0"/>
                <a:ea typeface="SimSun" pitchFamily="2" charset="-122"/>
                <a:cs typeface="Times New Roman" pitchFamily="18" charset="0"/>
              </a:rPr>
              <a:t>int</a:t>
            </a:r>
            <a:r>
              <a:rPr kumimoji="0" lang="en-US" sz="1600" b="0"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 by = </a:t>
            </a:r>
            <a:r>
              <a:rPr kumimoji="0" lang="en-US" sz="1600" b="0" i="0" u="none" strike="noStrike" cap="none" normalizeH="0" baseline="0" dirty="0" err="1" smtClean="0">
                <a:ln>
                  <a:noFill/>
                </a:ln>
                <a:solidFill>
                  <a:schemeClr val="tx1"/>
                </a:solidFill>
                <a:effectLst/>
                <a:latin typeface="Times New Roman" pitchFamily="18" charset="0"/>
                <a:ea typeface="SimSun" pitchFamily="2" charset="-122"/>
                <a:cs typeface="Times New Roman" pitchFamily="18" charset="0"/>
              </a:rPr>
              <a:t>blockIdx.y</a:t>
            </a:r>
            <a:r>
              <a:rPr kumimoji="0" lang="en-US" sz="1600" b="0"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 * TILE_Y;</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    </a:t>
            </a:r>
            <a:r>
              <a:rPr kumimoji="0" lang="en-US" sz="1600" b="0" i="0" u="none" strike="noStrike" cap="none" normalizeH="0" baseline="0" dirty="0" err="1" smtClean="0">
                <a:ln>
                  <a:noFill/>
                </a:ln>
                <a:solidFill>
                  <a:schemeClr val="tx1"/>
                </a:solidFill>
                <a:effectLst/>
                <a:latin typeface="Times New Roman" pitchFamily="18" charset="0"/>
                <a:ea typeface="SimSun" pitchFamily="2" charset="-122"/>
                <a:cs typeface="Times New Roman" pitchFamily="18" charset="0"/>
              </a:rPr>
              <a:t>int</a:t>
            </a:r>
            <a:r>
              <a:rPr kumimoji="0" lang="en-US" sz="1600" b="0"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 </a:t>
            </a:r>
            <a:r>
              <a:rPr kumimoji="0" lang="en-US" sz="1600" b="0" i="0" u="none" strike="noStrike" cap="none" normalizeH="0" baseline="0" dirty="0" err="1" smtClean="0">
                <a:ln>
                  <a:noFill/>
                </a:ln>
                <a:solidFill>
                  <a:schemeClr val="tx1"/>
                </a:solidFill>
                <a:effectLst/>
                <a:latin typeface="Times New Roman" pitchFamily="18" charset="0"/>
                <a:ea typeface="SimSun" pitchFamily="2" charset="-122"/>
                <a:cs typeface="Times New Roman" pitchFamily="18" charset="0"/>
              </a:rPr>
              <a:t>bx</a:t>
            </a:r>
            <a:r>
              <a:rPr kumimoji="0" lang="en-US" sz="1600" b="0"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 = </a:t>
            </a:r>
            <a:r>
              <a:rPr kumimoji="0" lang="en-US" sz="1600" b="0" i="0" u="none" strike="noStrike" cap="none" normalizeH="0" baseline="0" dirty="0" err="1" smtClean="0">
                <a:ln>
                  <a:noFill/>
                </a:ln>
                <a:solidFill>
                  <a:schemeClr val="tx1"/>
                </a:solidFill>
                <a:effectLst/>
                <a:latin typeface="Times New Roman" pitchFamily="18" charset="0"/>
                <a:ea typeface="SimSun" pitchFamily="2" charset="-122"/>
                <a:cs typeface="Times New Roman" pitchFamily="18" charset="0"/>
              </a:rPr>
              <a:t>blockIdx.x</a:t>
            </a:r>
            <a:r>
              <a:rPr kumimoji="0" lang="en-US" sz="1600" b="0"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 * TILE_X;</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    </a:t>
            </a:r>
            <a:r>
              <a:rPr kumimoji="0" lang="en-US" sz="1600" b="0" i="0" u="none" strike="noStrike" cap="none" normalizeH="0" baseline="0" dirty="0" err="1" smtClean="0">
                <a:ln>
                  <a:noFill/>
                </a:ln>
                <a:solidFill>
                  <a:schemeClr val="tx1"/>
                </a:solidFill>
                <a:effectLst/>
                <a:latin typeface="Times New Roman" pitchFamily="18" charset="0"/>
                <a:ea typeface="SimSun" pitchFamily="2" charset="-122"/>
                <a:cs typeface="Times New Roman" pitchFamily="18" charset="0"/>
              </a:rPr>
              <a:t>int</a:t>
            </a:r>
            <a:r>
              <a:rPr kumimoji="0" lang="en-US" sz="1600" b="0"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 </a:t>
            </a:r>
            <a:r>
              <a:rPr kumimoji="0" lang="en-US" sz="1600" b="0" i="0" u="none" strike="noStrike" cap="none" normalizeH="0" baseline="0" dirty="0" err="1" smtClean="0">
                <a:ln>
                  <a:noFill/>
                </a:ln>
                <a:solidFill>
                  <a:schemeClr val="tx1"/>
                </a:solidFill>
                <a:effectLst/>
                <a:latin typeface="Times New Roman" pitchFamily="18" charset="0"/>
                <a:ea typeface="SimSun" pitchFamily="2" charset="-122"/>
                <a:cs typeface="Times New Roman" pitchFamily="18" charset="0"/>
              </a:rPr>
              <a:t>ty</a:t>
            </a:r>
            <a:r>
              <a:rPr kumimoji="0" lang="en-US" sz="1600" b="0"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 = </a:t>
            </a:r>
            <a:r>
              <a:rPr kumimoji="0" lang="en-US" sz="1600" b="0" i="0" u="none" strike="noStrike" cap="none" normalizeH="0" baseline="0" dirty="0" err="1" smtClean="0">
                <a:ln>
                  <a:noFill/>
                </a:ln>
                <a:solidFill>
                  <a:schemeClr val="tx1"/>
                </a:solidFill>
                <a:effectLst/>
                <a:latin typeface="Times New Roman" pitchFamily="18" charset="0"/>
                <a:ea typeface="SimSun" pitchFamily="2" charset="-122"/>
                <a:cs typeface="Times New Roman" pitchFamily="18" charset="0"/>
              </a:rPr>
              <a:t>threadIdx.y</a:t>
            </a:r>
            <a:r>
              <a:rPr kumimoji="0" lang="en-US" sz="1600" b="0"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    </a:t>
            </a:r>
            <a:r>
              <a:rPr kumimoji="0" lang="en-US" sz="1600" b="0" i="0" u="none" strike="noStrike" cap="none" normalizeH="0" baseline="0" dirty="0" err="1" smtClean="0">
                <a:ln>
                  <a:noFill/>
                </a:ln>
                <a:solidFill>
                  <a:schemeClr val="tx1"/>
                </a:solidFill>
                <a:effectLst/>
                <a:latin typeface="Times New Roman" pitchFamily="18" charset="0"/>
                <a:ea typeface="SimSun" pitchFamily="2" charset="-122"/>
                <a:cs typeface="Times New Roman" pitchFamily="18" charset="0"/>
              </a:rPr>
              <a:t>int</a:t>
            </a:r>
            <a:r>
              <a:rPr kumimoji="0" lang="en-US" sz="1600" b="0"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 </a:t>
            </a:r>
            <a:r>
              <a:rPr kumimoji="0" lang="en-US" sz="1600" b="0" i="0" u="none" strike="noStrike" cap="none" normalizeH="0" baseline="0" dirty="0" err="1" smtClean="0">
                <a:ln>
                  <a:noFill/>
                </a:ln>
                <a:solidFill>
                  <a:schemeClr val="tx1"/>
                </a:solidFill>
                <a:effectLst/>
                <a:latin typeface="Times New Roman" pitchFamily="18" charset="0"/>
                <a:ea typeface="SimSun" pitchFamily="2" charset="-122"/>
                <a:cs typeface="Times New Roman" pitchFamily="18" charset="0"/>
              </a:rPr>
              <a:t>tx</a:t>
            </a:r>
            <a:r>
              <a:rPr kumimoji="0" lang="en-US" sz="1600" b="0"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 = </a:t>
            </a:r>
            <a:r>
              <a:rPr kumimoji="0" lang="en-US" sz="1600" b="0" i="0" u="none" strike="noStrike" cap="none" normalizeH="0" baseline="0" dirty="0" err="1" smtClean="0">
                <a:ln>
                  <a:noFill/>
                </a:ln>
                <a:solidFill>
                  <a:schemeClr val="tx1"/>
                </a:solidFill>
                <a:effectLst/>
                <a:latin typeface="Times New Roman" pitchFamily="18" charset="0"/>
                <a:ea typeface="SimSun" pitchFamily="2" charset="-122"/>
                <a:cs typeface="Times New Roman" pitchFamily="18" charset="0"/>
              </a:rPr>
              <a:t>threadIdx.x</a:t>
            </a:r>
            <a:r>
              <a:rPr kumimoji="0" lang="en-US" sz="1600" b="0"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    for(</a:t>
            </a:r>
            <a:r>
              <a:rPr kumimoji="0" lang="en-US" sz="1600" b="0" i="0" u="none" strike="noStrike" cap="none" normalizeH="0" baseline="0" dirty="0" err="1" smtClean="0">
                <a:ln>
                  <a:noFill/>
                </a:ln>
                <a:solidFill>
                  <a:schemeClr val="tx1"/>
                </a:solidFill>
                <a:effectLst/>
                <a:latin typeface="Times New Roman" pitchFamily="18" charset="0"/>
                <a:ea typeface="SimSun" pitchFamily="2" charset="-122"/>
                <a:cs typeface="Times New Roman" pitchFamily="18" charset="0"/>
              </a:rPr>
              <a:t>int</a:t>
            </a:r>
            <a:r>
              <a:rPr kumimoji="0" lang="en-US" sz="1600" b="0"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 </a:t>
            </a:r>
            <a:r>
              <a:rPr kumimoji="0" lang="en-US" sz="1600" b="0" i="0" u="none" strike="noStrike" cap="none" normalizeH="0" baseline="0" dirty="0" err="1" smtClean="0">
                <a:ln>
                  <a:noFill/>
                </a:ln>
                <a:solidFill>
                  <a:schemeClr val="tx1"/>
                </a:solidFill>
                <a:effectLst/>
                <a:latin typeface="Times New Roman" pitchFamily="18" charset="0"/>
                <a:ea typeface="SimSun" pitchFamily="2" charset="-122"/>
                <a:cs typeface="Times New Roman" pitchFamily="18" charset="0"/>
              </a:rPr>
              <a:t>bk</a:t>
            </a:r>
            <a:r>
              <a:rPr kumimoji="0" lang="en-US" sz="1600" b="0"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=0; </a:t>
            </a:r>
            <a:r>
              <a:rPr kumimoji="0" lang="en-US" sz="1600" b="0" i="0" u="none" strike="noStrike" cap="none" normalizeH="0" baseline="0" dirty="0" err="1" smtClean="0">
                <a:ln>
                  <a:noFill/>
                </a:ln>
                <a:solidFill>
                  <a:schemeClr val="tx1"/>
                </a:solidFill>
                <a:effectLst/>
                <a:latin typeface="Times New Roman" pitchFamily="18" charset="0"/>
                <a:ea typeface="SimSun" pitchFamily="2" charset="-122"/>
                <a:cs typeface="Times New Roman" pitchFamily="18" charset="0"/>
              </a:rPr>
              <a:t>bk</a:t>
            </a:r>
            <a:r>
              <a:rPr kumimoji="0" lang="en-US" sz="1600" b="0"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 &lt; N; </a:t>
            </a:r>
            <a:r>
              <a:rPr kumimoji="0" lang="en-US" sz="1600" b="0" i="0" u="none" strike="noStrike" cap="none" normalizeH="0" baseline="0" dirty="0" err="1" smtClean="0">
                <a:ln>
                  <a:noFill/>
                </a:ln>
                <a:solidFill>
                  <a:schemeClr val="tx1"/>
                </a:solidFill>
                <a:effectLst/>
                <a:latin typeface="Times New Roman" pitchFamily="18" charset="0"/>
                <a:ea typeface="SimSun" pitchFamily="2" charset="-122"/>
                <a:cs typeface="Times New Roman" pitchFamily="18" charset="0"/>
              </a:rPr>
              <a:t>bk</a:t>
            </a:r>
            <a:r>
              <a:rPr kumimoji="0" lang="en-US" sz="1600" b="0"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+=TILE_X)</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        for(</a:t>
            </a:r>
            <a:r>
              <a:rPr kumimoji="0" lang="en-US" sz="1600" b="0" i="0" u="none" strike="noStrike" cap="none" normalizeH="0" baseline="0" dirty="0" err="1" smtClean="0">
                <a:ln>
                  <a:noFill/>
                </a:ln>
                <a:solidFill>
                  <a:schemeClr val="tx1"/>
                </a:solidFill>
                <a:effectLst/>
                <a:latin typeface="Times New Roman" pitchFamily="18" charset="0"/>
                <a:ea typeface="SimSun" pitchFamily="2" charset="-122"/>
                <a:cs typeface="Times New Roman" pitchFamily="18" charset="0"/>
              </a:rPr>
              <a:t>int</a:t>
            </a:r>
            <a:r>
              <a:rPr kumimoji="0" lang="en-US" sz="1600" b="0"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 k=0; k &lt; TILE_X; k++)</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            C[(by + </a:t>
            </a:r>
            <a:r>
              <a:rPr kumimoji="0" lang="en-US" sz="1600" b="0" i="0" u="none" strike="noStrike" cap="none" normalizeH="0" baseline="0" dirty="0" err="1" smtClean="0">
                <a:ln>
                  <a:noFill/>
                </a:ln>
                <a:solidFill>
                  <a:schemeClr val="tx1"/>
                </a:solidFill>
                <a:effectLst/>
                <a:latin typeface="Times New Roman" pitchFamily="18" charset="0"/>
                <a:ea typeface="SimSun" pitchFamily="2" charset="-122"/>
                <a:cs typeface="Times New Roman" pitchFamily="18" charset="0"/>
              </a:rPr>
              <a:t>ty</a:t>
            </a:r>
            <a:r>
              <a:rPr kumimoji="0" lang="en-US" sz="1600" b="0"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 * N + </a:t>
            </a:r>
            <a:r>
              <a:rPr kumimoji="0" lang="en-US" sz="1600" b="0" i="0" u="none" strike="noStrike" cap="none" normalizeH="0" baseline="0" dirty="0" err="1" smtClean="0">
                <a:ln>
                  <a:noFill/>
                </a:ln>
                <a:solidFill>
                  <a:schemeClr val="tx1"/>
                </a:solidFill>
                <a:effectLst/>
                <a:latin typeface="Times New Roman" pitchFamily="18" charset="0"/>
                <a:ea typeface="SimSun" pitchFamily="2" charset="-122"/>
                <a:cs typeface="Times New Roman" pitchFamily="18" charset="0"/>
              </a:rPr>
              <a:t>bx</a:t>
            </a:r>
            <a:r>
              <a:rPr kumimoji="0" lang="en-US" sz="1600" b="0"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 + </a:t>
            </a:r>
            <a:r>
              <a:rPr kumimoji="0" lang="en-US" sz="1600" b="0" i="0" u="none" strike="noStrike" cap="none" normalizeH="0" baseline="0" dirty="0" err="1" smtClean="0">
                <a:ln>
                  <a:noFill/>
                </a:ln>
                <a:solidFill>
                  <a:schemeClr val="tx1"/>
                </a:solidFill>
                <a:effectLst/>
                <a:latin typeface="Times New Roman" pitchFamily="18" charset="0"/>
                <a:ea typeface="SimSun" pitchFamily="2" charset="-122"/>
                <a:cs typeface="Times New Roman" pitchFamily="18" charset="0"/>
              </a:rPr>
              <a:t>tx</a:t>
            </a:r>
            <a:r>
              <a:rPr kumimoji="0" lang="en-US" sz="1600" b="0"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 = </a:t>
            </a:r>
          </a:p>
          <a:p>
            <a:pPr marL="0" marR="0" lvl="0" indent="0" algn="justLow" defTabSz="914400" rtl="0" eaLnBrk="0" fontAlgn="base" latinLnBrk="0" hangingPunct="0">
              <a:lnSpc>
                <a:spcPct val="100000"/>
              </a:lnSpc>
              <a:spcBef>
                <a:spcPct val="0"/>
              </a:spcBef>
              <a:spcAft>
                <a:spcPct val="0"/>
              </a:spcAft>
              <a:buClrTx/>
              <a:buSzTx/>
              <a:buFontTx/>
              <a:buNone/>
              <a:tabLst/>
            </a:pPr>
            <a:r>
              <a:rPr lang="en-US" sz="1600" dirty="0">
                <a:latin typeface="Times New Roman" pitchFamily="18" charset="0"/>
                <a:ea typeface="SimSun" pitchFamily="2" charset="-122"/>
                <a:cs typeface="Times New Roman" pitchFamily="18" charset="0"/>
              </a:rPr>
              <a:t>	</a:t>
            </a:r>
            <a:r>
              <a:rPr kumimoji="0" lang="en-US" sz="1600" b="0"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A[(by + </a:t>
            </a:r>
            <a:r>
              <a:rPr kumimoji="0" lang="en-US" sz="1600" b="0" i="0" u="none" strike="noStrike" cap="none" normalizeH="0" baseline="0" dirty="0" err="1" smtClean="0">
                <a:ln>
                  <a:noFill/>
                </a:ln>
                <a:solidFill>
                  <a:schemeClr val="tx1"/>
                </a:solidFill>
                <a:effectLst/>
                <a:latin typeface="Times New Roman" pitchFamily="18" charset="0"/>
                <a:ea typeface="SimSun" pitchFamily="2" charset="-122"/>
                <a:cs typeface="Times New Roman" pitchFamily="18" charset="0"/>
              </a:rPr>
              <a:t>ty</a:t>
            </a:r>
            <a:r>
              <a:rPr kumimoji="0" lang="en-US" sz="1600" b="0"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 * N + </a:t>
            </a:r>
            <a:r>
              <a:rPr kumimoji="0" lang="en-US" sz="1600" b="0" i="0" u="none" strike="noStrike" cap="none" normalizeH="0" baseline="0" dirty="0" err="1" smtClean="0">
                <a:ln>
                  <a:noFill/>
                </a:ln>
                <a:solidFill>
                  <a:schemeClr val="tx1"/>
                </a:solidFill>
                <a:effectLst/>
                <a:latin typeface="Times New Roman" pitchFamily="18" charset="0"/>
                <a:ea typeface="SimSun" pitchFamily="2" charset="-122"/>
                <a:cs typeface="Times New Roman" pitchFamily="18" charset="0"/>
              </a:rPr>
              <a:t>bk</a:t>
            </a:r>
            <a:r>
              <a:rPr kumimoji="0" lang="en-US" sz="1600" b="0"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 + k] *</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 		B[(</a:t>
            </a:r>
            <a:r>
              <a:rPr kumimoji="0" lang="en-US" sz="1600" b="0" i="0" u="none" strike="noStrike" cap="none" normalizeH="0" baseline="0" dirty="0" err="1" smtClean="0">
                <a:ln>
                  <a:noFill/>
                </a:ln>
                <a:solidFill>
                  <a:schemeClr val="tx1"/>
                </a:solidFill>
                <a:effectLst/>
                <a:latin typeface="Times New Roman" pitchFamily="18" charset="0"/>
                <a:ea typeface="SimSun" pitchFamily="2" charset="-122"/>
                <a:cs typeface="Times New Roman" pitchFamily="18" charset="0"/>
              </a:rPr>
              <a:t>bk</a:t>
            </a:r>
            <a:r>
              <a:rPr kumimoji="0" lang="en-US" sz="1600" b="0"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 + k) * N + </a:t>
            </a:r>
            <a:r>
              <a:rPr kumimoji="0" lang="en-US" sz="1600" b="0" i="0" u="none" strike="noStrike" cap="none" normalizeH="0" baseline="0" dirty="0" err="1" smtClean="0">
                <a:ln>
                  <a:noFill/>
                </a:ln>
                <a:solidFill>
                  <a:schemeClr val="tx1"/>
                </a:solidFill>
                <a:effectLst/>
                <a:latin typeface="Times New Roman" pitchFamily="18" charset="0"/>
                <a:ea typeface="SimSun" pitchFamily="2" charset="-122"/>
                <a:cs typeface="Times New Roman" pitchFamily="18" charset="0"/>
              </a:rPr>
              <a:t>bx</a:t>
            </a:r>
            <a:r>
              <a:rPr kumimoji="0" lang="en-US" sz="1600" b="0"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 + </a:t>
            </a:r>
            <a:r>
              <a:rPr kumimoji="0" lang="en-US" sz="1600" b="0" i="0" u="none" strike="noStrike" cap="none" normalizeH="0" baseline="0" dirty="0" err="1" smtClean="0">
                <a:ln>
                  <a:noFill/>
                </a:ln>
                <a:solidFill>
                  <a:schemeClr val="tx1"/>
                </a:solidFill>
                <a:effectLst/>
                <a:latin typeface="Times New Roman" pitchFamily="18" charset="0"/>
                <a:ea typeface="SimSun" pitchFamily="2" charset="-122"/>
                <a:cs typeface="Times New Roman" pitchFamily="18" charset="0"/>
              </a:rPr>
              <a:t>tx</a:t>
            </a:r>
            <a:r>
              <a:rPr kumimoji="0" lang="en-US" sz="1600" b="0"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Code Listing 2(b): Matrix Multiplication CUDA kernel</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96870941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Coalesced Global Memory Access</a:t>
            </a:r>
            <a:endParaRPr lang="en-US" dirty="0"/>
          </a:p>
        </p:txBody>
      </p:sp>
      <p:sp>
        <p:nvSpPr>
          <p:cNvPr id="8" name="Slide Number Placeholder 7"/>
          <p:cNvSpPr>
            <a:spLocks noGrp="1"/>
          </p:cNvSpPr>
          <p:nvPr>
            <p:ph type="sldNum" sz="quarter" idx="4294967295"/>
          </p:nvPr>
        </p:nvSpPr>
        <p:spPr>
          <a:xfrm>
            <a:off x="8410575" y="6477000"/>
            <a:ext cx="733425" cy="274638"/>
          </a:xfrm>
          <a:prstGeom prst="rect">
            <a:avLst/>
          </a:prstGeom>
        </p:spPr>
        <p:txBody>
          <a:bodyPr/>
          <a:lstStyle/>
          <a:p>
            <a:fld id="{2FADECA7-E324-4253-AC34-01BF1A50550A}" type="slidenum">
              <a:rPr lang="en-US" smtClean="0"/>
              <a:pPr/>
              <a:t>18</a:t>
            </a:fld>
            <a:endParaRPr lang="en-US"/>
          </a:p>
        </p:txBody>
      </p:sp>
      <p:sp>
        <p:nvSpPr>
          <p:cNvPr id="9" name="Footer Placeholder 8"/>
          <p:cNvSpPr>
            <a:spLocks noGrp="1"/>
          </p:cNvSpPr>
          <p:nvPr>
            <p:ph type="ftr" sz="quarter" idx="4294967295"/>
          </p:nvPr>
        </p:nvSpPr>
        <p:spPr>
          <a:xfrm>
            <a:off x="3635375" y="6477000"/>
            <a:ext cx="5508625" cy="274638"/>
          </a:xfrm>
          <a:prstGeom prst="rect">
            <a:avLst/>
          </a:prstGeom>
        </p:spPr>
        <p:txBody>
          <a:bodyPr/>
          <a:lstStyle/>
          <a:p>
            <a:r>
              <a:rPr lang="en-US" smtClean="0"/>
              <a:t>CSE-702: Directed Research - II @ KFUPM</a:t>
            </a:r>
            <a:endParaRPr lang="en-US"/>
          </a:p>
        </p:txBody>
      </p:sp>
      <p:pic>
        <p:nvPicPr>
          <p:cNvPr id="13" name="Picture 35"/>
          <p:cNvPicPr>
            <a:picLocks noChangeAspect="1" noChangeArrowheads="1"/>
          </p:cNvPicPr>
          <p:nvPr/>
        </p:nvPicPr>
        <p:blipFill>
          <a:blip r:embed="rId2"/>
          <a:srcRect/>
          <a:stretch>
            <a:fillRect/>
          </a:stretch>
        </p:blipFill>
        <p:spPr bwMode="auto">
          <a:xfrm>
            <a:off x="609600" y="2057400"/>
            <a:ext cx="7848600" cy="330553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Performance: Memory Access Type</a:t>
            </a:r>
            <a:endParaRPr lang="en-US" dirty="0"/>
          </a:p>
        </p:txBody>
      </p:sp>
      <p:sp>
        <p:nvSpPr>
          <p:cNvPr id="4" name="Footer Placeholder 3"/>
          <p:cNvSpPr>
            <a:spLocks noGrp="1"/>
          </p:cNvSpPr>
          <p:nvPr>
            <p:ph type="ftr" sz="quarter" idx="4294967295"/>
          </p:nvPr>
        </p:nvSpPr>
        <p:spPr>
          <a:xfrm>
            <a:off x="3635375" y="6477000"/>
            <a:ext cx="5508625" cy="274638"/>
          </a:xfrm>
          <a:prstGeom prst="rect">
            <a:avLst/>
          </a:prstGeom>
        </p:spPr>
        <p:txBody>
          <a:bodyPr/>
          <a:lstStyle/>
          <a:p>
            <a:r>
              <a:rPr lang="en-US" smtClean="0"/>
              <a:t>CSE-702: Directed Research - II @ KFUPM</a:t>
            </a:r>
            <a:endParaRPr lang="en-US"/>
          </a:p>
        </p:txBody>
      </p:sp>
      <p:sp>
        <p:nvSpPr>
          <p:cNvPr id="5" name="Slide Number Placeholder 4"/>
          <p:cNvSpPr>
            <a:spLocks noGrp="1"/>
          </p:cNvSpPr>
          <p:nvPr>
            <p:ph type="sldNum" sz="quarter" idx="4294967295"/>
          </p:nvPr>
        </p:nvSpPr>
        <p:spPr>
          <a:xfrm>
            <a:off x="8410575" y="6477000"/>
            <a:ext cx="733425" cy="274638"/>
          </a:xfrm>
          <a:prstGeom prst="rect">
            <a:avLst/>
          </a:prstGeom>
        </p:spPr>
        <p:txBody>
          <a:bodyPr/>
          <a:lstStyle/>
          <a:p>
            <a:fld id="{2FADECA7-E324-4253-AC34-01BF1A50550A}" type="slidenum">
              <a:rPr lang="en-US" smtClean="0"/>
              <a:pPr/>
              <a:t>19</a:t>
            </a:fld>
            <a:endParaRPr lang="en-US"/>
          </a:p>
        </p:txBody>
      </p:sp>
      <p:pic>
        <p:nvPicPr>
          <p:cNvPr id="45071" name="Chart 2"/>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2057400"/>
            <a:ext cx="3657600" cy="3657600"/>
          </a:xfrm>
          <a:prstGeom prst="rect">
            <a:avLst/>
          </a:prstGeom>
          <a:noFill/>
          <a:extLst>
            <a:ext uri="{909E8E84-426E-40DD-AFC4-6F175D3DCCD1}">
              <a14:hiddenFill xmlns:a14="http://schemas.microsoft.com/office/drawing/2010/main">
                <a:solidFill>
                  <a:srgbClr val="FFFFFF"/>
                </a:solidFill>
              </a14:hiddenFill>
            </a:ext>
          </a:extLst>
        </p:spPr>
      </p:pic>
      <p:sp>
        <p:nvSpPr>
          <p:cNvPr id="12" name="Text Box 14"/>
          <p:cNvSpPr txBox="1">
            <a:spLocks noChangeArrowheads="1"/>
          </p:cNvSpPr>
          <p:nvPr/>
        </p:nvSpPr>
        <p:spPr bwMode="auto">
          <a:xfrm>
            <a:off x="900112" y="5746750"/>
            <a:ext cx="2986088" cy="271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justLow"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Figure 2: Matrix Multiplication using Shared Memory with (a) Non-Coalesced Global Memory Access and (b) Coalesced Global Memory Access.</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3" name="Rectangle 16"/>
          <p:cNvSpPr>
            <a:spLocks noChangeArrowheads="1"/>
          </p:cNvSpPr>
          <p:nvPr/>
        </p:nvSpPr>
        <p:spPr bwMode="auto">
          <a:xfrm>
            <a:off x="152400" y="152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4" name="Rectangle 17"/>
          <p:cNvSpPr>
            <a:spLocks noChangeArrowheads="1"/>
          </p:cNvSpPr>
          <p:nvPr/>
        </p:nvSpPr>
        <p:spPr bwMode="auto">
          <a:xfrm>
            <a:off x="152400" y="152400"/>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pic>
        <p:nvPicPr>
          <p:cNvPr id="45076" name="Chart 4"/>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2057400"/>
            <a:ext cx="3657600" cy="3657600"/>
          </a:xfrm>
          <a:prstGeom prst="rect">
            <a:avLst/>
          </a:prstGeom>
          <a:noFill/>
          <a:extLst>
            <a:ext uri="{909E8E84-426E-40DD-AFC4-6F175D3DCCD1}">
              <a14:hiddenFill xmlns:a14="http://schemas.microsoft.com/office/drawing/2010/main">
                <a:solidFill>
                  <a:srgbClr val="FFFFFF"/>
                </a:solidFill>
              </a14:hiddenFill>
            </a:ext>
          </a:extLst>
        </p:spPr>
      </p:pic>
      <p:sp>
        <p:nvSpPr>
          <p:cNvPr id="15" name="Text Box 19"/>
          <p:cNvSpPr txBox="1">
            <a:spLocks noChangeArrowheads="1"/>
          </p:cNvSpPr>
          <p:nvPr/>
        </p:nvSpPr>
        <p:spPr bwMode="auto">
          <a:xfrm>
            <a:off x="5181600" y="5737225"/>
            <a:ext cx="2986088" cy="294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justLow"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rPr>
              <a:t>Figure 3: Matrix Multiplication using Computations with (a) Global Memory and (b) Shared Memory</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6" name="Rectangle 21"/>
          <p:cNvSpPr>
            <a:spLocks noChangeArrowheads="1"/>
          </p:cNvSpPr>
          <p:nvPr/>
        </p:nvSpPr>
        <p:spPr bwMode="auto">
          <a:xfrm>
            <a:off x="304800" y="3048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7" name="Rectangle 22"/>
          <p:cNvSpPr>
            <a:spLocks noChangeArrowheads="1"/>
          </p:cNvSpPr>
          <p:nvPr/>
        </p:nvSpPr>
        <p:spPr bwMode="auto">
          <a:xfrm>
            <a:off x="304800" y="304800"/>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40425487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p:txBody>
          <a:bodyPr/>
          <a:lstStyle/>
          <a:p>
            <a:r>
              <a:rPr lang="en-US" dirty="0" smtClean="0"/>
              <a:t>Introduction to GPU Architectures</a:t>
            </a:r>
          </a:p>
          <a:p>
            <a:r>
              <a:rPr lang="en-US" dirty="0" smtClean="0"/>
              <a:t>GPGPU and CUDA</a:t>
            </a:r>
          </a:p>
          <a:p>
            <a:r>
              <a:rPr lang="en-US" dirty="0" smtClean="0"/>
              <a:t>CUDA Program Execution</a:t>
            </a:r>
          </a:p>
          <a:p>
            <a:r>
              <a:rPr lang="en-US" dirty="0" smtClean="0"/>
              <a:t>Problem Definition</a:t>
            </a:r>
          </a:p>
          <a:p>
            <a:r>
              <a:rPr lang="en-US" dirty="0" smtClean="0"/>
              <a:t>Literature Review</a:t>
            </a:r>
          </a:p>
          <a:p>
            <a:r>
              <a:rPr lang="en-US" dirty="0" smtClean="0"/>
              <a:t>Proposed Restructuring Algorithm</a:t>
            </a:r>
          </a:p>
          <a:p>
            <a:r>
              <a:rPr lang="en-US" dirty="0" smtClean="0"/>
              <a:t>Application Results Comparison</a:t>
            </a:r>
          </a:p>
          <a:p>
            <a:r>
              <a:rPr lang="en-US" dirty="0" smtClean="0"/>
              <a:t>Conclusion and Future Work</a:t>
            </a:r>
          </a:p>
          <a:p>
            <a:endParaRPr lang="en-US" dirty="0"/>
          </a:p>
        </p:txBody>
      </p:sp>
    </p:spTree>
    <p:extLst>
      <p:ext uri="{BB962C8B-B14F-4D97-AF65-F5344CB8AC3E}">
        <p14:creationId xmlns:p14="http://schemas.microsoft.com/office/powerpoint/2010/main" val="37567859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Kernel Mappings</a:t>
            </a:r>
            <a:endParaRPr lang="en-US" dirty="0"/>
          </a:p>
        </p:txBody>
      </p:sp>
      <p:sp>
        <p:nvSpPr>
          <p:cNvPr id="4" name="Footer Placeholder 3"/>
          <p:cNvSpPr>
            <a:spLocks noGrp="1"/>
          </p:cNvSpPr>
          <p:nvPr>
            <p:ph type="ftr" sz="quarter" idx="4294967295"/>
          </p:nvPr>
        </p:nvSpPr>
        <p:spPr>
          <a:xfrm>
            <a:off x="3635375" y="6477000"/>
            <a:ext cx="5508625" cy="274638"/>
          </a:xfrm>
          <a:prstGeom prst="rect">
            <a:avLst/>
          </a:prstGeom>
        </p:spPr>
        <p:txBody>
          <a:bodyPr/>
          <a:lstStyle/>
          <a:p>
            <a:r>
              <a:rPr lang="en-US" smtClean="0"/>
              <a:t>CSE-702: Directed Research - II @ KFUPM</a:t>
            </a:r>
            <a:endParaRPr lang="en-US"/>
          </a:p>
        </p:txBody>
      </p:sp>
      <p:sp>
        <p:nvSpPr>
          <p:cNvPr id="5" name="Slide Number Placeholder 4"/>
          <p:cNvSpPr>
            <a:spLocks noGrp="1"/>
          </p:cNvSpPr>
          <p:nvPr>
            <p:ph type="sldNum" sz="quarter" idx="4294967295"/>
          </p:nvPr>
        </p:nvSpPr>
        <p:spPr>
          <a:xfrm>
            <a:off x="8410575" y="6477000"/>
            <a:ext cx="733425" cy="274638"/>
          </a:xfrm>
          <a:prstGeom prst="rect">
            <a:avLst/>
          </a:prstGeom>
        </p:spPr>
        <p:txBody>
          <a:bodyPr/>
          <a:lstStyle/>
          <a:p>
            <a:fld id="{2FADECA7-E324-4253-AC34-01BF1A50550A}" type="slidenum">
              <a:rPr lang="en-US" smtClean="0"/>
              <a:pPr/>
              <a:t>20</a:t>
            </a:fld>
            <a:endParaRPr lang="en-US"/>
          </a:p>
        </p:txBody>
      </p:sp>
      <p:pic>
        <p:nvPicPr>
          <p:cNvPr id="4096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6263" y="1524000"/>
            <a:ext cx="7991475" cy="4809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3008265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901860"/>
            <a:ext cx="8686800" cy="715962"/>
          </a:xfrm>
        </p:spPr>
        <p:txBody>
          <a:bodyPr>
            <a:normAutofit fontScale="90000"/>
          </a:bodyPr>
          <a:lstStyle/>
          <a:p>
            <a:r>
              <a:rPr lang="en-US" dirty="0" smtClean="0"/>
              <a:t>Coalesced Global Memory Access: Example</a:t>
            </a:r>
            <a:endParaRPr lang="en-US" dirty="0"/>
          </a:p>
        </p:txBody>
      </p:sp>
      <p:sp>
        <p:nvSpPr>
          <p:cNvPr id="4" name="Footer Placeholder 3"/>
          <p:cNvSpPr>
            <a:spLocks noGrp="1"/>
          </p:cNvSpPr>
          <p:nvPr>
            <p:ph type="ftr" sz="quarter" idx="4294967295"/>
          </p:nvPr>
        </p:nvSpPr>
        <p:spPr>
          <a:xfrm>
            <a:off x="3635375" y="6477000"/>
            <a:ext cx="5508625" cy="274638"/>
          </a:xfrm>
          <a:prstGeom prst="rect">
            <a:avLst/>
          </a:prstGeom>
        </p:spPr>
        <p:txBody>
          <a:bodyPr/>
          <a:lstStyle/>
          <a:p>
            <a:r>
              <a:rPr lang="en-US" smtClean="0"/>
              <a:t>CSE-702: Directed Research - II @ KFUPM</a:t>
            </a:r>
            <a:endParaRPr lang="en-US"/>
          </a:p>
        </p:txBody>
      </p:sp>
      <p:sp>
        <p:nvSpPr>
          <p:cNvPr id="5" name="Slide Number Placeholder 4"/>
          <p:cNvSpPr>
            <a:spLocks noGrp="1"/>
          </p:cNvSpPr>
          <p:nvPr>
            <p:ph type="sldNum" sz="quarter" idx="4294967295"/>
          </p:nvPr>
        </p:nvSpPr>
        <p:spPr>
          <a:xfrm>
            <a:off x="8410575" y="6477000"/>
            <a:ext cx="733425" cy="274638"/>
          </a:xfrm>
          <a:prstGeom prst="rect">
            <a:avLst/>
          </a:prstGeom>
        </p:spPr>
        <p:txBody>
          <a:bodyPr/>
          <a:lstStyle/>
          <a:p>
            <a:fld id="{2FADECA7-E324-4253-AC34-01BF1A50550A}" type="slidenum">
              <a:rPr lang="en-US" smtClean="0"/>
              <a:pPr/>
              <a:t>21</a:t>
            </a:fld>
            <a:endParaRPr lang="en-US"/>
          </a:p>
        </p:txBody>
      </p:sp>
      <p:sp>
        <p:nvSpPr>
          <p:cNvPr id="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Text Box 1"/>
          <p:cNvSpPr txBox="1">
            <a:spLocks noChangeArrowheads="1"/>
          </p:cNvSpPr>
          <p:nvPr/>
        </p:nvSpPr>
        <p:spPr bwMode="auto">
          <a:xfrm>
            <a:off x="4419600" y="1675686"/>
            <a:ext cx="4648200" cy="4801314"/>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justLow"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__global__ void </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err="1" smtClean="0">
                <a:ln>
                  <a:noFill/>
                </a:ln>
                <a:solidFill>
                  <a:schemeClr val="tx1"/>
                </a:solidFill>
                <a:effectLst/>
                <a:latin typeface="Times New Roman" pitchFamily="18" charset="0"/>
                <a:ea typeface="SimSun" pitchFamily="2" charset="-122"/>
                <a:cs typeface="Times New Roman" pitchFamily="18" charset="0"/>
              </a:rPr>
              <a:t>coalesced_matrix_multiply</a:t>
            </a:r>
            <a:r>
              <a:rPr kumimoji="0" lang="en-US" sz="1400" b="0"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(float *C, float *B, float *A, </a:t>
            </a:r>
            <a:r>
              <a:rPr kumimoji="0" lang="en-US" sz="1400" b="0" i="0" u="none" strike="noStrike" cap="none" normalizeH="0" baseline="0" dirty="0" err="1" smtClean="0">
                <a:ln>
                  <a:noFill/>
                </a:ln>
                <a:solidFill>
                  <a:schemeClr val="tx1"/>
                </a:solidFill>
                <a:effectLst/>
                <a:latin typeface="Times New Roman" pitchFamily="18" charset="0"/>
                <a:ea typeface="SimSun" pitchFamily="2" charset="-122"/>
                <a:cs typeface="Times New Roman" pitchFamily="18" charset="0"/>
              </a:rPr>
              <a:t>int</a:t>
            </a:r>
            <a:r>
              <a:rPr kumimoji="0" lang="en-US" sz="1400" b="0"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 N)</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    </a:t>
            </a:r>
            <a:r>
              <a:rPr kumimoji="0" lang="en-US" sz="1400" b="0" i="0" u="none" strike="noStrike" cap="none" normalizeH="0" baseline="0" dirty="0" err="1" smtClean="0">
                <a:ln>
                  <a:noFill/>
                </a:ln>
                <a:solidFill>
                  <a:schemeClr val="tx1"/>
                </a:solidFill>
                <a:effectLst/>
                <a:latin typeface="Times New Roman" pitchFamily="18" charset="0"/>
                <a:ea typeface="SimSun" pitchFamily="2" charset="-122"/>
                <a:cs typeface="Times New Roman" pitchFamily="18" charset="0"/>
              </a:rPr>
              <a:t>int</a:t>
            </a:r>
            <a:r>
              <a:rPr kumimoji="0" lang="en-US" sz="1400" b="0"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 by = </a:t>
            </a:r>
            <a:r>
              <a:rPr kumimoji="0" lang="en-US" sz="1400" b="0" i="0" u="none" strike="noStrike" cap="none" normalizeH="0" baseline="0" dirty="0" err="1" smtClean="0">
                <a:ln>
                  <a:noFill/>
                </a:ln>
                <a:solidFill>
                  <a:schemeClr val="tx1"/>
                </a:solidFill>
                <a:effectLst/>
                <a:latin typeface="Times New Roman" pitchFamily="18" charset="0"/>
                <a:ea typeface="SimSun" pitchFamily="2" charset="-122"/>
                <a:cs typeface="Times New Roman" pitchFamily="18" charset="0"/>
              </a:rPr>
              <a:t>blockIdx.y</a:t>
            </a:r>
            <a:r>
              <a:rPr kumimoji="0" lang="en-US" sz="1400" b="0"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 * TILE_Y;</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    </a:t>
            </a:r>
            <a:r>
              <a:rPr kumimoji="0" lang="en-US" sz="1400" b="0" i="0" u="none" strike="noStrike" cap="none" normalizeH="0" baseline="0" dirty="0" err="1" smtClean="0">
                <a:ln>
                  <a:noFill/>
                </a:ln>
                <a:solidFill>
                  <a:schemeClr val="tx1"/>
                </a:solidFill>
                <a:effectLst/>
                <a:latin typeface="Times New Roman" pitchFamily="18" charset="0"/>
                <a:ea typeface="SimSun" pitchFamily="2" charset="-122"/>
                <a:cs typeface="Times New Roman" pitchFamily="18" charset="0"/>
              </a:rPr>
              <a:t>int</a:t>
            </a:r>
            <a:r>
              <a:rPr kumimoji="0" lang="en-US" sz="1400" b="0"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 </a:t>
            </a:r>
            <a:r>
              <a:rPr kumimoji="0" lang="en-US" sz="1400" b="0" i="0" u="none" strike="noStrike" cap="none" normalizeH="0" baseline="0" dirty="0" err="1" smtClean="0">
                <a:ln>
                  <a:noFill/>
                </a:ln>
                <a:solidFill>
                  <a:schemeClr val="tx1"/>
                </a:solidFill>
                <a:effectLst/>
                <a:latin typeface="Times New Roman" pitchFamily="18" charset="0"/>
                <a:ea typeface="SimSun" pitchFamily="2" charset="-122"/>
                <a:cs typeface="Times New Roman" pitchFamily="18" charset="0"/>
              </a:rPr>
              <a:t>bx</a:t>
            </a:r>
            <a:r>
              <a:rPr kumimoji="0" lang="en-US" sz="1400" b="0"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 = </a:t>
            </a:r>
            <a:r>
              <a:rPr kumimoji="0" lang="en-US" sz="1400" b="0" i="0" u="none" strike="noStrike" cap="none" normalizeH="0" baseline="0" dirty="0" err="1" smtClean="0">
                <a:ln>
                  <a:noFill/>
                </a:ln>
                <a:solidFill>
                  <a:schemeClr val="tx1"/>
                </a:solidFill>
                <a:effectLst/>
                <a:latin typeface="Times New Roman" pitchFamily="18" charset="0"/>
                <a:ea typeface="SimSun" pitchFamily="2" charset="-122"/>
                <a:cs typeface="Times New Roman" pitchFamily="18" charset="0"/>
              </a:rPr>
              <a:t>blockIdx.x</a:t>
            </a:r>
            <a:r>
              <a:rPr kumimoji="0" lang="en-US" sz="1400" b="0"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 * TILE_X;</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    </a:t>
            </a:r>
            <a:r>
              <a:rPr kumimoji="0" lang="en-US" sz="1400" b="0" i="0" u="none" strike="noStrike" cap="none" normalizeH="0" baseline="0" dirty="0" err="1" smtClean="0">
                <a:ln>
                  <a:noFill/>
                </a:ln>
                <a:solidFill>
                  <a:schemeClr val="tx1"/>
                </a:solidFill>
                <a:effectLst/>
                <a:latin typeface="Times New Roman" pitchFamily="18" charset="0"/>
                <a:ea typeface="SimSun" pitchFamily="2" charset="-122"/>
                <a:cs typeface="Times New Roman" pitchFamily="18" charset="0"/>
              </a:rPr>
              <a:t>int</a:t>
            </a:r>
            <a:r>
              <a:rPr kumimoji="0" lang="en-US" sz="1400" b="0"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 </a:t>
            </a:r>
            <a:r>
              <a:rPr kumimoji="0" lang="en-US" sz="1400" b="0" i="0" u="none" strike="noStrike" cap="none" normalizeH="0" baseline="0" dirty="0" err="1" smtClean="0">
                <a:ln>
                  <a:noFill/>
                </a:ln>
                <a:solidFill>
                  <a:schemeClr val="tx1"/>
                </a:solidFill>
                <a:effectLst/>
                <a:latin typeface="Times New Roman" pitchFamily="18" charset="0"/>
                <a:ea typeface="SimSun" pitchFamily="2" charset="-122"/>
                <a:cs typeface="Times New Roman" pitchFamily="18" charset="0"/>
              </a:rPr>
              <a:t>ty</a:t>
            </a:r>
            <a:r>
              <a:rPr kumimoji="0" lang="en-US" sz="1400" b="0"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 = </a:t>
            </a:r>
            <a:r>
              <a:rPr kumimoji="0" lang="en-US" sz="1400" b="0" i="0" u="none" strike="noStrike" cap="none" normalizeH="0" baseline="0" dirty="0" err="1" smtClean="0">
                <a:ln>
                  <a:noFill/>
                </a:ln>
                <a:solidFill>
                  <a:schemeClr val="tx1"/>
                </a:solidFill>
                <a:effectLst/>
                <a:latin typeface="Times New Roman" pitchFamily="18" charset="0"/>
                <a:ea typeface="SimSun" pitchFamily="2" charset="-122"/>
                <a:cs typeface="Times New Roman" pitchFamily="18" charset="0"/>
              </a:rPr>
              <a:t>threadIdx.y</a:t>
            </a:r>
            <a:r>
              <a:rPr kumimoji="0" lang="en-US" sz="1400" b="0"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    </a:t>
            </a:r>
            <a:r>
              <a:rPr kumimoji="0" lang="en-US" sz="1400" b="0" i="0" u="none" strike="noStrike" cap="none" normalizeH="0" baseline="0" dirty="0" err="1" smtClean="0">
                <a:ln>
                  <a:noFill/>
                </a:ln>
                <a:solidFill>
                  <a:schemeClr val="tx1"/>
                </a:solidFill>
                <a:effectLst/>
                <a:latin typeface="Times New Roman" pitchFamily="18" charset="0"/>
                <a:ea typeface="SimSun" pitchFamily="2" charset="-122"/>
                <a:cs typeface="Times New Roman" pitchFamily="18" charset="0"/>
              </a:rPr>
              <a:t>int</a:t>
            </a:r>
            <a:r>
              <a:rPr kumimoji="0" lang="en-US" sz="1400" b="0"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 </a:t>
            </a:r>
            <a:r>
              <a:rPr kumimoji="0" lang="en-US" sz="1400" b="0" i="0" u="none" strike="noStrike" cap="none" normalizeH="0" baseline="0" dirty="0" err="1" smtClean="0">
                <a:ln>
                  <a:noFill/>
                </a:ln>
                <a:solidFill>
                  <a:schemeClr val="tx1"/>
                </a:solidFill>
                <a:effectLst/>
                <a:latin typeface="Times New Roman" pitchFamily="18" charset="0"/>
                <a:ea typeface="SimSun" pitchFamily="2" charset="-122"/>
                <a:cs typeface="Times New Roman" pitchFamily="18" charset="0"/>
              </a:rPr>
              <a:t>tx</a:t>
            </a:r>
            <a:r>
              <a:rPr kumimoji="0" lang="en-US" sz="1400" b="0"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 = </a:t>
            </a:r>
            <a:r>
              <a:rPr kumimoji="0" lang="en-US" sz="1400" b="0" i="0" u="none" strike="noStrike" cap="none" normalizeH="0" baseline="0" dirty="0" err="1" smtClean="0">
                <a:ln>
                  <a:noFill/>
                </a:ln>
                <a:solidFill>
                  <a:schemeClr val="tx1"/>
                </a:solidFill>
                <a:effectLst/>
                <a:latin typeface="Times New Roman" pitchFamily="18" charset="0"/>
                <a:ea typeface="SimSun" pitchFamily="2" charset="-122"/>
                <a:cs typeface="Times New Roman" pitchFamily="18" charset="0"/>
              </a:rPr>
              <a:t>threadIdx.x</a:t>
            </a:r>
            <a:r>
              <a:rPr kumimoji="0" lang="en-US" sz="1400" b="0"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    float </a:t>
            </a:r>
            <a:r>
              <a:rPr kumimoji="0" lang="en-US" sz="1400" b="0" i="0" u="none" strike="noStrike" cap="none" normalizeH="0" baseline="0" dirty="0" err="1" smtClean="0">
                <a:ln>
                  <a:noFill/>
                </a:ln>
                <a:solidFill>
                  <a:schemeClr val="tx1"/>
                </a:solidFill>
                <a:effectLst/>
                <a:latin typeface="Times New Roman" pitchFamily="18" charset="0"/>
                <a:ea typeface="SimSun" pitchFamily="2" charset="-122"/>
                <a:cs typeface="Times New Roman" pitchFamily="18" charset="0"/>
              </a:rPr>
              <a:t>Csub</a:t>
            </a:r>
            <a:r>
              <a:rPr kumimoji="0" lang="en-US" sz="1400" b="0"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=0;</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    __shared__ float As[TILE_Y][TILE_X];</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    __shared__ float </a:t>
            </a:r>
            <a:r>
              <a:rPr kumimoji="0" lang="en-US" sz="1400" b="0" i="0" u="none" strike="noStrike" cap="none" normalizeH="0" baseline="0" dirty="0" err="1" smtClean="0">
                <a:ln>
                  <a:noFill/>
                </a:ln>
                <a:solidFill>
                  <a:schemeClr val="tx1"/>
                </a:solidFill>
                <a:effectLst/>
                <a:latin typeface="Times New Roman" pitchFamily="18" charset="0"/>
                <a:ea typeface="SimSun" pitchFamily="2" charset="-122"/>
                <a:cs typeface="Times New Roman" pitchFamily="18" charset="0"/>
              </a:rPr>
              <a:t>Bs</a:t>
            </a:r>
            <a:r>
              <a:rPr kumimoji="0" lang="en-US" sz="1400" b="0"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[TILE_X][TILE_X];</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	</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    for(</a:t>
            </a:r>
            <a:r>
              <a:rPr kumimoji="0" lang="en-US" sz="1400" b="0" i="0" u="none" strike="noStrike" cap="none" normalizeH="0" baseline="0" dirty="0" err="1" smtClean="0">
                <a:ln>
                  <a:noFill/>
                </a:ln>
                <a:solidFill>
                  <a:schemeClr val="tx1"/>
                </a:solidFill>
                <a:effectLst/>
                <a:latin typeface="Times New Roman" pitchFamily="18" charset="0"/>
                <a:ea typeface="SimSun" pitchFamily="2" charset="-122"/>
                <a:cs typeface="Times New Roman" pitchFamily="18" charset="0"/>
              </a:rPr>
              <a:t>int</a:t>
            </a:r>
            <a:r>
              <a:rPr kumimoji="0" lang="en-US" sz="1400" b="0"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 </a:t>
            </a:r>
            <a:r>
              <a:rPr kumimoji="0" lang="en-US" sz="1400" b="0" i="0" u="none" strike="noStrike" cap="none" normalizeH="0" baseline="0" dirty="0" err="1" smtClean="0">
                <a:ln>
                  <a:noFill/>
                </a:ln>
                <a:solidFill>
                  <a:schemeClr val="tx1"/>
                </a:solidFill>
                <a:effectLst/>
                <a:latin typeface="Times New Roman" pitchFamily="18" charset="0"/>
                <a:ea typeface="SimSun" pitchFamily="2" charset="-122"/>
                <a:cs typeface="Times New Roman" pitchFamily="18" charset="0"/>
              </a:rPr>
              <a:t>bk</a:t>
            </a:r>
            <a:r>
              <a:rPr kumimoji="0" lang="en-US" sz="1400" b="0"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=0; </a:t>
            </a:r>
            <a:r>
              <a:rPr kumimoji="0" lang="en-US" sz="1400" b="0" i="0" u="none" strike="noStrike" cap="none" normalizeH="0" baseline="0" dirty="0" err="1" smtClean="0">
                <a:ln>
                  <a:noFill/>
                </a:ln>
                <a:solidFill>
                  <a:schemeClr val="tx1"/>
                </a:solidFill>
                <a:effectLst/>
                <a:latin typeface="Times New Roman" pitchFamily="18" charset="0"/>
                <a:ea typeface="SimSun" pitchFamily="2" charset="-122"/>
                <a:cs typeface="Times New Roman" pitchFamily="18" charset="0"/>
              </a:rPr>
              <a:t>bk</a:t>
            </a:r>
            <a:r>
              <a:rPr kumimoji="0" lang="en-US" sz="1400" b="0"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 &lt; N; </a:t>
            </a:r>
            <a:r>
              <a:rPr kumimoji="0" lang="en-US" sz="1400" b="0" i="0" u="none" strike="noStrike" cap="none" normalizeH="0" baseline="0" dirty="0" err="1" smtClean="0">
                <a:ln>
                  <a:noFill/>
                </a:ln>
                <a:solidFill>
                  <a:schemeClr val="tx1"/>
                </a:solidFill>
                <a:effectLst/>
                <a:latin typeface="Times New Roman" pitchFamily="18" charset="0"/>
                <a:ea typeface="SimSun" pitchFamily="2" charset="-122"/>
                <a:cs typeface="Times New Roman" pitchFamily="18" charset="0"/>
              </a:rPr>
              <a:t>bk</a:t>
            </a:r>
            <a:r>
              <a:rPr kumimoji="0" lang="en-US" sz="1400" b="0"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+=TILE_X){</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        As[</a:t>
            </a:r>
            <a:r>
              <a:rPr kumimoji="0" lang="en-US" sz="1400" b="0" i="0" u="none" strike="noStrike" cap="none" normalizeH="0" baseline="0" dirty="0" err="1" smtClean="0">
                <a:ln>
                  <a:noFill/>
                </a:ln>
                <a:solidFill>
                  <a:schemeClr val="tx1"/>
                </a:solidFill>
                <a:effectLst/>
                <a:latin typeface="Times New Roman" pitchFamily="18" charset="0"/>
                <a:ea typeface="SimSun" pitchFamily="2" charset="-122"/>
                <a:cs typeface="Times New Roman" pitchFamily="18" charset="0"/>
              </a:rPr>
              <a:t>ty</a:t>
            </a:r>
            <a:r>
              <a:rPr kumimoji="0" lang="en-US" sz="1400" b="0"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a:t>
            </a:r>
            <a:r>
              <a:rPr kumimoji="0" lang="en-US" sz="1400" b="0" i="0" u="none" strike="noStrike" cap="none" normalizeH="0" baseline="0" dirty="0" err="1" smtClean="0">
                <a:ln>
                  <a:noFill/>
                </a:ln>
                <a:solidFill>
                  <a:schemeClr val="tx1"/>
                </a:solidFill>
                <a:effectLst/>
                <a:latin typeface="Times New Roman" pitchFamily="18" charset="0"/>
                <a:ea typeface="SimSun" pitchFamily="2" charset="-122"/>
                <a:cs typeface="Times New Roman" pitchFamily="18" charset="0"/>
              </a:rPr>
              <a:t>tx</a:t>
            </a:r>
            <a:r>
              <a:rPr kumimoji="0" lang="en-US" sz="1400" b="0"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 = A[(by + </a:t>
            </a:r>
            <a:r>
              <a:rPr kumimoji="0" lang="en-US" sz="1400" b="0" i="0" u="none" strike="noStrike" cap="none" normalizeH="0" baseline="0" dirty="0" err="1" smtClean="0">
                <a:ln>
                  <a:noFill/>
                </a:ln>
                <a:solidFill>
                  <a:schemeClr val="tx1"/>
                </a:solidFill>
                <a:effectLst/>
                <a:latin typeface="Times New Roman" pitchFamily="18" charset="0"/>
                <a:ea typeface="SimSun" pitchFamily="2" charset="-122"/>
                <a:cs typeface="Times New Roman" pitchFamily="18" charset="0"/>
              </a:rPr>
              <a:t>ty</a:t>
            </a:r>
            <a:r>
              <a:rPr kumimoji="0" lang="en-US" sz="1400" b="0"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 * N + </a:t>
            </a:r>
            <a:r>
              <a:rPr kumimoji="0" lang="en-US" sz="1400" b="0" i="0" u="none" strike="noStrike" cap="none" normalizeH="0" baseline="0" dirty="0" err="1" smtClean="0">
                <a:ln>
                  <a:noFill/>
                </a:ln>
                <a:solidFill>
                  <a:schemeClr val="tx1"/>
                </a:solidFill>
                <a:effectLst/>
                <a:latin typeface="Times New Roman" pitchFamily="18" charset="0"/>
                <a:ea typeface="SimSun" pitchFamily="2" charset="-122"/>
                <a:cs typeface="Times New Roman" pitchFamily="18" charset="0"/>
              </a:rPr>
              <a:t>bk</a:t>
            </a:r>
            <a:r>
              <a:rPr kumimoji="0" lang="en-US" sz="1400" b="0"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 + </a:t>
            </a:r>
            <a:r>
              <a:rPr kumimoji="0" lang="en-US" sz="1400" b="0" i="0" u="none" strike="noStrike" cap="none" normalizeH="0" baseline="0" dirty="0" err="1" smtClean="0">
                <a:ln>
                  <a:noFill/>
                </a:ln>
                <a:solidFill>
                  <a:schemeClr val="tx1"/>
                </a:solidFill>
                <a:effectLst/>
                <a:latin typeface="Times New Roman" pitchFamily="18" charset="0"/>
                <a:ea typeface="SimSun" pitchFamily="2" charset="-122"/>
                <a:cs typeface="Times New Roman" pitchFamily="18" charset="0"/>
              </a:rPr>
              <a:t>tx</a:t>
            </a:r>
            <a:r>
              <a:rPr kumimoji="0" lang="en-US" sz="1400" b="0"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        </a:t>
            </a:r>
            <a:r>
              <a:rPr kumimoji="0" lang="en-US" sz="1400" b="0" i="0" u="none" strike="noStrike" cap="none" normalizeH="0" baseline="0" dirty="0" err="1" smtClean="0">
                <a:ln>
                  <a:noFill/>
                </a:ln>
                <a:solidFill>
                  <a:schemeClr val="tx1"/>
                </a:solidFill>
                <a:effectLst/>
                <a:latin typeface="Times New Roman" pitchFamily="18" charset="0"/>
                <a:ea typeface="SimSun" pitchFamily="2" charset="-122"/>
                <a:cs typeface="Times New Roman" pitchFamily="18" charset="0"/>
              </a:rPr>
              <a:t>Bs</a:t>
            </a:r>
            <a:r>
              <a:rPr kumimoji="0" lang="en-US" sz="1400" b="0"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a:t>
            </a:r>
            <a:r>
              <a:rPr kumimoji="0" lang="en-US" sz="1400" b="0" i="0" u="none" strike="noStrike" cap="none" normalizeH="0" baseline="0" dirty="0" err="1" smtClean="0">
                <a:ln>
                  <a:noFill/>
                </a:ln>
                <a:solidFill>
                  <a:schemeClr val="tx1"/>
                </a:solidFill>
                <a:effectLst/>
                <a:latin typeface="Times New Roman" pitchFamily="18" charset="0"/>
                <a:ea typeface="SimSun" pitchFamily="2" charset="-122"/>
                <a:cs typeface="Times New Roman" pitchFamily="18" charset="0"/>
              </a:rPr>
              <a:t>ty</a:t>
            </a:r>
            <a:r>
              <a:rPr kumimoji="0" lang="en-US" sz="1400" b="0"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a:t>
            </a:r>
            <a:r>
              <a:rPr kumimoji="0" lang="en-US" sz="1400" b="0" i="0" u="none" strike="noStrike" cap="none" normalizeH="0" baseline="0" dirty="0" err="1" smtClean="0">
                <a:ln>
                  <a:noFill/>
                </a:ln>
                <a:solidFill>
                  <a:schemeClr val="tx1"/>
                </a:solidFill>
                <a:effectLst/>
                <a:latin typeface="Times New Roman" pitchFamily="18" charset="0"/>
                <a:ea typeface="SimSun" pitchFamily="2" charset="-122"/>
                <a:cs typeface="Times New Roman" pitchFamily="18" charset="0"/>
              </a:rPr>
              <a:t>tx</a:t>
            </a:r>
            <a:r>
              <a:rPr kumimoji="0" lang="en-US" sz="1400" b="0"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 = B[(</a:t>
            </a:r>
            <a:r>
              <a:rPr kumimoji="0" lang="en-US" sz="1400" b="0" i="0" u="none" strike="noStrike" cap="none" normalizeH="0" baseline="0" dirty="0" err="1" smtClean="0">
                <a:ln>
                  <a:noFill/>
                </a:ln>
                <a:solidFill>
                  <a:schemeClr val="tx1"/>
                </a:solidFill>
                <a:effectLst/>
                <a:latin typeface="Times New Roman" pitchFamily="18" charset="0"/>
                <a:ea typeface="SimSun" pitchFamily="2" charset="-122"/>
                <a:cs typeface="Times New Roman" pitchFamily="18" charset="0"/>
              </a:rPr>
              <a:t>bk</a:t>
            </a:r>
            <a:r>
              <a:rPr kumimoji="0" lang="en-US" sz="1400" b="0"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 + </a:t>
            </a:r>
            <a:r>
              <a:rPr kumimoji="0" lang="en-US" sz="1400" b="0" i="0" u="none" strike="noStrike" cap="none" normalizeH="0" baseline="0" dirty="0" err="1" smtClean="0">
                <a:ln>
                  <a:noFill/>
                </a:ln>
                <a:solidFill>
                  <a:schemeClr val="tx1"/>
                </a:solidFill>
                <a:effectLst/>
                <a:latin typeface="Times New Roman" pitchFamily="18" charset="0"/>
                <a:ea typeface="SimSun" pitchFamily="2" charset="-122"/>
                <a:cs typeface="Times New Roman" pitchFamily="18" charset="0"/>
              </a:rPr>
              <a:t>ty</a:t>
            </a:r>
            <a:r>
              <a:rPr kumimoji="0" lang="en-US" sz="1400" b="0"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 * N + </a:t>
            </a:r>
            <a:r>
              <a:rPr kumimoji="0" lang="en-US" sz="1400" b="0" i="0" u="none" strike="noStrike" cap="none" normalizeH="0" baseline="0" dirty="0" err="1" smtClean="0">
                <a:ln>
                  <a:noFill/>
                </a:ln>
                <a:solidFill>
                  <a:schemeClr val="tx1"/>
                </a:solidFill>
                <a:effectLst/>
                <a:latin typeface="Times New Roman" pitchFamily="18" charset="0"/>
                <a:ea typeface="SimSun" pitchFamily="2" charset="-122"/>
                <a:cs typeface="Times New Roman" pitchFamily="18" charset="0"/>
              </a:rPr>
              <a:t>bx</a:t>
            </a:r>
            <a:r>
              <a:rPr kumimoji="0" lang="en-US" sz="1400" b="0"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 + </a:t>
            </a:r>
            <a:r>
              <a:rPr kumimoji="0" lang="en-US" sz="1400" b="0" i="0" u="none" strike="noStrike" cap="none" normalizeH="0" baseline="0" dirty="0" err="1" smtClean="0">
                <a:ln>
                  <a:noFill/>
                </a:ln>
                <a:solidFill>
                  <a:schemeClr val="tx1"/>
                </a:solidFill>
                <a:effectLst/>
                <a:latin typeface="Times New Roman" pitchFamily="18" charset="0"/>
                <a:ea typeface="SimSun" pitchFamily="2" charset="-122"/>
                <a:cs typeface="Times New Roman" pitchFamily="18" charset="0"/>
              </a:rPr>
              <a:t>tx</a:t>
            </a:r>
            <a:r>
              <a:rPr kumimoji="0" lang="en-US" sz="1400" b="0"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	__</a:t>
            </a:r>
            <a:r>
              <a:rPr kumimoji="0" lang="en-US" sz="1400" b="0" i="0" u="none" strike="noStrike" cap="none" normalizeH="0" baseline="0" dirty="0" err="1" smtClean="0">
                <a:ln>
                  <a:noFill/>
                </a:ln>
                <a:solidFill>
                  <a:schemeClr val="tx1"/>
                </a:solidFill>
                <a:effectLst/>
                <a:latin typeface="Times New Roman" pitchFamily="18" charset="0"/>
                <a:ea typeface="SimSun" pitchFamily="2" charset="-122"/>
                <a:cs typeface="Times New Roman" pitchFamily="18" charset="0"/>
              </a:rPr>
              <a:t>syncthreads</a:t>
            </a:r>
            <a:r>
              <a:rPr kumimoji="0" lang="en-US" sz="1400" b="0"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None/>
              <a:tabLst/>
            </a:pPr>
            <a:r>
              <a:rPr lang="en-US" sz="1400" dirty="0">
                <a:latin typeface="Times New Roman" pitchFamily="18" charset="0"/>
                <a:ea typeface="SimSun" pitchFamily="2" charset="-122"/>
                <a:cs typeface="Times New Roman" pitchFamily="18" charset="0"/>
              </a:rPr>
              <a:t> </a:t>
            </a:r>
            <a:r>
              <a:rPr lang="en-US" sz="1400" dirty="0" smtClean="0">
                <a:latin typeface="Times New Roman" pitchFamily="18" charset="0"/>
                <a:ea typeface="SimSun" pitchFamily="2" charset="-122"/>
                <a:cs typeface="Times New Roman" pitchFamily="18" charset="0"/>
              </a:rPr>
              <a:t>       </a:t>
            </a:r>
            <a:r>
              <a:rPr kumimoji="0" lang="en-US" sz="1400" b="0"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for(</a:t>
            </a:r>
            <a:r>
              <a:rPr kumimoji="0" lang="en-US" sz="1400" b="0" i="0" u="none" strike="noStrike" cap="none" normalizeH="0" baseline="0" dirty="0" err="1" smtClean="0">
                <a:ln>
                  <a:noFill/>
                </a:ln>
                <a:solidFill>
                  <a:schemeClr val="tx1"/>
                </a:solidFill>
                <a:effectLst/>
                <a:latin typeface="Times New Roman" pitchFamily="18" charset="0"/>
                <a:ea typeface="SimSun" pitchFamily="2" charset="-122"/>
                <a:cs typeface="Times New Roman" pitchFamily="18" charset="0"/>
              </a:rPr>
              <a:t>int</a:t>
            </a:r>
            <a:r>
              <a:rPr kumimoji="0" lang="en-US" sz="1400" b="0"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 k=0; k &lt; TILE_X; k++)</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            </a:t>
            </a:r>
            <a:r>
              <a:rPr kumimoji="0" lang="en-US" sz="1400" b="0" i="0" u="none" strike="noStrike" cap="none" normalizeH="0" baseline="0" dirty="0" err="1" smtClean="0">
                <a:ln>
                  <a:noFill/>
                </a:ln>
                <a:solidFill>
                  <a:schemeClr val="tx1"/>
                </a:solidFill>
                <a:effectLst/>
                <a:latin typeface="Times New Roman" pitchFamily="18" charset="0"/>
                <a:ea typeface="SimSun" pitchFamily="2" charset="-122"/>
                <a:cs typeface="Times New Roman" pitchFamily="18" charset="0"/>
              </a:rPr>
              <a:t>Csub</a:t>
            </a:r>
            <a:r>
              <a:rPr kumimoji="0" lang="en-US" sz="1400" b="0"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 += As[</a:t>
            </a:r>
            <a:r>
              <a:rPr kumimoji="0" lang="en-US" sz="1400" b="0" i="0" u="none" strike="noStrike" cap="none" normalizeH="0" baseline="0" dirty="0" err="1" smtClean="0">
                <a:ln>
                  <a:noFill/>
                </a:ln>
                <a:solidFill>
                  <a:schemeClr val="tx1"/>
                </a:solidFill>
                <a:effectLst/>
                <a:latin typeface="Times New Roman" pitchFamily="18" charset="0"/>
                <a:ea typeface="SimSun" pitchFamily="2" charset="-122"/>
                <a:cs typeface="Times New Roman" pitchFamily="18" charset="0"/>
              </a:rPr>
              <a:t>ty</a:t>
            </a:r>
            <a:r>
              <a:rPr kumimoji="0" lang="en-US" sz="1400" b="0"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][k] * </a:t>
            </a:r>
            <a:r>
              <a:rPr kumimoji="0" lang="en-US" sz="1400" b="0" i="0" u="none" strike="noStrike" cap="none" normalizeH="0" baseline="0" dirty="0" err="1" smtClean="0">
                <a:ln>
                  <a:noFill/>
                </a:ln>
                <a:solidFill>
                  <a:schemeClr val="tx1"/>
                </a:solidFill>
                <a:effectLst/>
                <a:latin typeface="Times New Roman" pitchFamily="18" charset="0"/>
                <a:ea typeface="SimSun" pitchFamily="2" charset="-122"/>
                <a:cs typeface="Times New Roman" pitchFamily="18" charset="0"/>
              </a:rPr>
              <a:t>Bs</a:t>
            </a:r>
            <a:r>
              <a:rPr kumimoji="0" lang="en-US" sz="1400" b="0"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[k][</a:t>
            </a:r>
            <a:r>
              <a:rPr kumimoji="0" lang="en-US" sz="1400" b="0" i="0" u="none" strike="noStrike" cap="none" normalizeH="0" baseline="0" dirty="0" err="1" smtClean="0">
                <a:ln>
                  <a:noFill/>
                </a:ln>
                <a:solidFill>
                  <a:schemeClr val="tx1"/>
                </a:solidFill>
                <a:effectLst/>
                <a:latin typeface="Times New Roman" pitchFamily="18" charset="0"/>
                <a:ea typeface="SimSun" pitchFamily="2" charset="-122"/>
                <a:cs typeface="Times New Roman" pitchFamily="18" charset="0"/>
              </a:rPr>
              <a:t>tx</a:t>
            </a:r>
            <a:r>
              <a:rPr kumimoji="0" lang="en-US" sz="1400" b="0"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    }</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	__</a:t>
            </a:r>
            <a:r>
              <a:rPr kumimoji="0" lang="en-US" sz="1400" b="0" i="0" u="none" strike="noStrike" cap="none" normalizeH="0" baseline="0" dirty="0" err="1" smtClean="0">
                <a:ln>
                  <a:noFill/>
                </a:ln>
                <a:solidFill>
                  <a:schemeClr val="tx1"/>
                </a:solidFill>
                <a:effectLst/>
                <a:latin typeface="Times New Roman" pitchFamily="18" charset="0"/>
                <a:ea typeface="SimSun" pitchFamily="2" charset="-122"/>
                <a:cs typeface="Times New Roman" pitchFamily="18" charset="0"/>
              </a:rPr>
              <a:t>syncthreads</a:t>
            </a:r>
            <a:r>
              <a:rPr kumimoji="0" lang="en-US" sz="1400" b="0"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None/>
              <a:tabLst/>
            </a:pPr>
            <a:r>
              <a:rPr lang="en-US" sz="1400" dirty="0">
                <a:latin typeface="Times New Roman" pitchFamily="18" charset="0"/>
                <a:ea typeface="SimSun" pitchFamily="2" charset="-122"/>
                <a:cs typeface="Times New Roman" pitchFamily="18" charset="0"/>
              </a:rPr>
              <a:t> </a:t>
            </a:r>
            <a:r>
              <a:rPr lang="en-US" sz="1400" dirty="0" smtClean="0">
                <a:latin typeface="Times New Roman" pitchFamily="18" charset="0"/>
                <a:ea typeface="SimSun" pitchFamily="2" charset="-122"/>
                <a:cs typeface="Times New Roman" pitchFamily="18" charset="0"/>
              </a:rPr>
              <a:t>    </a:t>
            </a:r>
            <a:r>
              <a:rPr kumimoji="0" lang="en-US" sz="1400" b="0"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C[(by + </a:t>
            </a:r>
            <a:r>
              <a:rPr kumimoji="0" lang="en-US" sz="1400" b="0" i="0" u="none" strike="noStrike" cap="none" normalizeH="0" baseline="0" dirty="0" err="1" smtClean="0">
                <a:ln>
                  <a:noFill/>
                </a:ln>
                <a:solidFill>
                  <a:schemeClr val="tx1"/>
                </a:solidFill>
                <a:effectLst/>
                <a:latin typeface="Times New Roman" pitchFamily="18" charset="0"/>
                <a:ea typeface="SimSun" pitchFamily="2" charset="-122"/>
                <a:cs typeface="Times New Roman" pitchFamily="18" charset="0"/>
              </a:rPr>
              <a:t>ty</a:t>
            </a:r>
            <a:r>
              <a:rPr kumimoji="0" lang="en-US" sz="1400" b="0"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 * N + </a:t>
            </a:r>
            <a:r>
              <a:rPr kumimoji="0" lang="en-US" sz="1400" b="0" i="0" u="none" strike="noStrike" cap="none" normalizeH="0" baseline="0" dirty="0" err="1" smtClean="0">
                <a:ln>
                  <a:noFill/>
                </a:ln>
                <a:solidFill>
                  <a:schemeClr val="tx1"/>
                </a:solidFill>
                <a:effectLst/>
                <a:latin typeface="Times New Roman" pitchFamily="18" charset="0"/>
                <a:ea typeface="SimSun" pitchFamily="2" charset="-122"/>
                <a:cs typeface="Times New Roman" pitchFamily="18" charset="0"/>
              </a:rPr>
              <a:t>bx</a:t>
            </a:r>
            <a:r>
              <a:rPr kumimoji="0" lang="en-US" sz="1400" b="0"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 + </a:t>
            </a:r>
            <a:r>
              <a:rPr kumimoji="0" lang="en-US" sz="1400" b="0" i="0" u="none" strike="noStrike" cap="none" normalizeH="0" baseline="0" dirty="0" err="1" smtClean="0">
                <a:ln>
                  <a:noFill/>
                </a:ln>
                <a:solidFill>
                  <a:schemeClr val="tx1"/>
                </a:solidFill>
                <a:effectLst/>
                <a:latin typeface="Times New Roman" pitchFamily="18" charset="0"/>
                <a:ea typeface="SimSun" pitchFamily="2" charset="-122"/>
                <a:cs typeface="Times New Roman" pitchFamily="18" charset="0"/>
              </a:rPr>
              <a:t>tx</a:t>
            </a:r>
            <a:r>
              <a:rPr kumimoji="0" lang="en-US" sz="1400" b="0"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 = </a:t>
            </a:r>
            <a:r>
              <a:rPr kumimoji="0" lang="en-US" sz="1400" b="0" i="0" u="none" strike="noStrike" cap="none" normalizeH="0" baseline="0" dirty="0" err="1" smtClean="0">
                <a:ln>
                  <a:noFill/>
                </a:ln>
                <a:solidFill>
                  <a:schemeClr val="tx1"/>
                </a:solidFill>
                <a:effectLst/>
                <a:latin typeface="Times New Roman" pitchFamily="18" charset="0"/>
                <a:ea typeface="SimSun" pitchFamily="2" charset="-122"/>
                <a:cs typeface="Times New Roman" pitchFamily="18" charset="0"/>
              </a:rPr>
              <a:t>Csub</a:t>
            </a:r>
            <a:r>
              <a:rPr kumimoji="0" lang="en-US" sz="1400" b="0"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Code Listing 3: CUDA kernel with coalesced memory accesses</a:t>
            </a:r>
            <a:endParaRPr kumimoji="0" lang="en-US" sz="3600" b="0" i="0" u="none" strike="noStrike" cap="none" normalizeH="0" baseline="0" dirty="0" smtClean="0">
              <a:ln>
                <a:noFill/>
              </a:ln>
              <a:solidFill>
                <a:schemeClr val="tx1"/>
              </a:solidFill>
              <a:effectLst/>
              <a:latin typeface="Arial" pitchFamily="34" charset="0"/>
              <a:cs typeface="Arial" pitchFamily="34" charset="0"/>
            </a:endParaRPr>
          </a:p>
        </p:txBody>
      </p:sp>
      <p:sp>
        <p:nvSpPr>
          <p:cNvPr id="8" name="Text Box 4"/>
          <p:cNvSpPr txBox="1">
            <a:spLocks noChangeArrowheads="1"/>
          </p:cNvSpPr>
          <p:nvPr/>
        </p:nvSpPr>
        <p:spPr bwMode="auto">
          <a:xfrm>
            <a:off x="55508" y="1846422"/>
            <a:ext cx="4211692" cy="3754874"/>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justLow"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__global__ void </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err="1" smtClean="0">
                <a:ln>
                  <a:noFill/>
                </a:ln>
                <a:solidFill>
                  <a:schemeClr val="tx1"/>
                </a:solidFill>
                <a:effectLst/>
                <a:latin typeface="Times New Roman" pitchFamily="18" charset="0"/>
                <a:ea typeface="SimSun" pitchFamily="2" charset="-122"/>
                <a:cs typeface="Times New Roman" pitchFamily="18" charset="0"/>
              </a:rPr>
              <a:t>tiled_matrix_multiply</a:t>
            </a:r>
            <a:r>
              <a:rPr kumimoji="0" lang="en-US" sz="1600" b="0"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(float *C, float *B, </a:t>
            </a:r>
          </a:p>
          <a:p>
            <a:pPr marL="0" marR="0" lvl="0" indent="0" algn="justLow" defTabSz="914400" rtl="0" eaLnBrk="0" fontAlgn="base" latinLnBrk="0" hangingPunct="0">
              <a:lnSpc>
                <a:spcPct val="100000"/>
              </a:lnSpc>
              <a:spcBef>
                <a:spcPct val="0"/>
              </a:spcBef>
              <a:spcAft>
                <a:spcPct val="0"/>
              </a:spcAft>
              <a:buClrTx/>
              <a:buSzTx/>
              <a:buFontTx/>
              <a:buNone/>
              <a:tabLst/>
            </a:pPr>
            <a:r>
              <a:rPr lang="en-US" sz="1600" dirty="0">
                <a:latin typeface="Times New Roman" pitchFamily="18" charset="0"/>
                <a:ea typeface="SimSun" pitchFamily="2" charset="-122"/>
                <a:cs typeface="Times New Roman" pitchFamily="18" charset="0"/>
              </a:rPr>
              <a:t>	</a:t>
            </a:r>
            <a:r>
              <a:rPr lang="en-US" sz="1600" dirty="0" smtClean="0">
                <a:latin typeface="Times New Roman" pitchFamily="18" charset="0"/>
                <a:ea typeface="SimSun" pitchFamily="2" charset="-122"/>
                <a:cs typeface="Times New Roman" pitchFamily="18" charset="0"/>
              </a:rPr>
              <a:t>		</a:t>
            </a:r>
            <a:r>
              <a:rPr kumimoji="0" lang="en-US" sz="1600" b="0"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float *A, </a:t>
            </a:r>
            <a:r>
              <a:rPr kumimoji="0" lang="en-US" sz="1600" b="0" i="0" u="none" strike="noStrike" cap="none" normalizeH="0" baseline="0" dirty="0" err="1" smtClean="0">
                <a:ln>
                  <a:noFill/>
                </a:ln>
                <a:solidFill>
                  <a:schemeClr val="tx1"/>
                </a:solidFill>
                <a:effectLst/>
                <a:latin typeface="Times New Roman" pitchFamily="18" charset="0"/>
                <a:ea typeface="SimSun" pitchFamily="2" charset="-122"/>
                <a:cs typeface="Times New Roman" pitchFamily="18" charset="0"/>
              </a:rPr>
              <a:t>int</a:t>
            </a:r>
            <a:r>
              <a:rPr kumimoji="0" lang="en-US" sz="1600" b="0"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 N)</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    </a:t>
            </a:r>
            <a:r>
              <a:rPr kumimoji="0" lang="en-US" sz="1600" b="0" i="0" u="none" strike="noStrike" cap="none" normalizeH="0" baseline="0" dirty="0" err="1" smtClean="0">
                <a:ln>
                  <a:noFill/>
                </a:ln>
                <a:solidFill>
                  <a:schemeClr val="tx1"/>
                </a:solidFill>
                <a:effectLst/>
                <a:latin typeface="Times New Roman" pitchFamily="18" charset="0"/>
                <a:ea typeface="SimSun" pitchFamily="2" charset="-122"/>
                <a:cs typeface="Times New Roman" pitchFamily="18" charset="0"/>
              </a:rPr>
              <a:t>int</a:t>
            </a:r>
            <a:r>
              <a:rPr kumimoji="0" lang="en-US" sz="1600" b="0"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 by = </a:t>
            </a:r>
            <a:r>
              <a:rPr kumimoji="0" lang="en-US" sz="1600" b="0" i="0" u="none" strike="noStrike" cap="none" normalizeH="0" baseline="0" dirty="0" err="1" smtClean="0">
                <a:ln>
                  <a:noFill/>
                </a:ln>
                <a:solidFill>
                  <a:schemeClr val="tx1"/>
                </a:solidFill>
                <a:effectLst/>
                <a:latin typeface="Times New Roman" pitchFamily="18" charset="0"/>
                <a:ea typeface="SimSun" pitchFamily="2" charset="-122"/>
                <a:cs typeface="Times New Roman" pitchFamily="18" charset="0"/>
              </a:rPr>
              <a:t>blockIdx.y</a:t>
            </a:r>
            <a:r>
              <a:rPr kumimoji="0" lang="en-US" sz="1600" b="0"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 * TILE_Y;</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    </a:t>
            </a:r>
            <a:r>
              <a:rPr kumimoji="0" lang="en-US" sz="1600" b="0" i="0" u="none" strike="noStrike" cap="none" normalizeH="0" baseline="0" dirty="0" err="1" smtClean="0">
                <a:ln>
                  <a:noFill/>
                </a:ln>
                <a:solidFill>
                  <a:schemeClr val="tx1"/>
                </a:solidFill>
                <a:effectLst/>
                <a:latin typeface="Times New Roman" pitchFamily="18" charset="0"/>
                <a:ea typeface="SimSun" pitchFamily="2" charset="-122"/>
                <a:cs typeface="Times New Roman" pitchFamily="18" charset="0"/>
              </a:rPr>
              <a:t>int</a:t>
            </a:r>
            <a:r>
              <a:rPr kumimoji="0" lang="en-US" sz="1600" b="0"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 </a:t>
            </a:r>
            <a:r>
              <a:rPr kumimoji="0" lang="en-US" sz="1600" b="0" i="0" u="none" strike="noStrike" cap="none" normalizeH="0" baseline="0" dirty="0" err="1" smtClean="0">
                <a:ln>
                  <a:noFill/>
                </a:ln>
                <a:solidFill>
                  <a:schemeClr val="tx1"/>
                </a:solidFill>
                <a:effectLst/>
                <a:latin typeface="Times New Roman" pitchFamily="18" charset="0"/>
                <a:ea typeface="SimSun" pitchFamily="2" charset="-122"/>
                <a:cs typeface="Times New Roman" pitchFamily="18" charset="0"/>
              </a:rPr>
              <a:t>bx</a:t>
            </a:r>
            <a:r>
              <a:rPr kumimoji="0" lang="en-US" sz="1600" b="0"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 = </a:t>
            </a:r>
            <a:r>
              <a:rPr kumimoji="0" lang="en-US" sz="1600" b="0" i="0" u="none" strike="noStrike" cap="none" normalizeH="0" baseline="0" dirty="0" err="1" smtClean="0">
                <a:ln>
                  <a:noFill/>
                </a:ln>
                <a:solidFill>
                  <a:schemeClr val="tx1"/>
                </a:solidFill>
                <a:effectLst/>
                <a:latin typeface="Times New Roman" pitchFamily="18" charset="0"/>
                <a:ea typeface="SimSun" pitchFamily="2" charset="-122"/>
                <a:cs typeface="Times New Roman" pitchFamily="18" charset="0"/>
              </a:rPr>
              <a:t>blockIdx.x</a:t>
            </a:r>
            <a:r>
              <a:rPr kumimoji="0" lang="en-US" sz="1600" b="0"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 * TILE_X;</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    </a:t>
            </a:r>
            <a:r>
              <a:rPr kumimoji="0" lang="en-US" sz="1600" b="0" i="0" u="none" strike="noStrike" cap="none" normalizeH="0" baseline="0" dirty="0" err="1" smtClean="0">
                <a:ln>
                  <a:noFill/>
                </a:ln>
                <a:solidFill>
                  <a:schemeClr val="tx1"/>
                </a:solidFill>
                <a:effectLst/>
                <a:latin typeface="Times New Roman" pitchFamily="18" charset="0"/>
                <a:ea typeface="SimSun" pitchFamily="2" charset="-122"/>
                <a:cs typeface="Times New Roman" pitchFamily="18" charset="0"/>
              </a:rPr>
              <a:t>int</a:t>
            </a:r>
            <a:r>
              <a:rPr kumimoji="0" lang="en-US" sz="1600" b="0"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 </a:t>
            </a:r>
            <a:r>
              <a:rPr kumimoji="0" lang="en-US" sz="1600" b="0" i="0" u="none" strike="noStrike" cap="none" normalizeH="0" baseline="0" dirty="0" err="1" smtClean="0">
                <a:ln>
                  <a:noFill/>
                </a:ln>
                <a:solidFill>
                  <a:schemeClr val="tx1"/>
                </a:solidFill>
                <a:effectLst/>
                <a:latin typeface="Times New Roman" pitchFamily="18" charset="0"/>
                <a:ea typeface="SimSun" pitchFamily="2" charset="-122"/>
                <a:cs typeface="Times New Roman" pitchFamily="18" charset="0"/>
              </a:rPr>
              <a:t>ty</a:t>
            </a:r>
            <a:r>
              <a:rPr kumimoji="0" lang="en-US" sz="1600" b="0"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 = </a:t>
            </a:r>
            <a:r>
              <a:rPr kumimoji="0" lang="en-US" sz="1600" b="0" i="0" u="none" strike="noStrike" cap="none" normalizeH="0" baseline="0" dirty="0" err="1" smtClean="0">
                <a:ln>
                  <a:noFill/>
                </a:ln>
                <a:solidFill>
                  <a:schemeClr val="tx1"/>
                </a:solidFill>
                <a:effectLst/>
                <a:latin typeface="Times New Roman" pitchFamily="18" charset="0"/>
                <a:ea typeface="SimSun" pitchFamily="2" charset="-122"/>
                <a:cs typeface="Times New Roman" pitchFamily="18" charset="0"/>
              </a:rPr>
              <a:t>threadIdx.y</a:t>
            </a:r>
            <a:r>
              <a:rPr kumimoji="0" lang="en-US" sz="1600" b="0"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    </a:t>
            </a:r>
            <a:r>
              <a:rPr kumimoji="0" lang="en-US" sz="1600" b="0" i="0" u="none" strike="noStrike" cap="none" normalizeH="0" baseline="0" dirty="0" err="1" smtClean="0">
                <a:ln>
                  <a:noFill/>
                </a:ln>
                <a:solidFill>
                  <a:schemeClr val="tx1"/>
                </a:solidFill>
                <a:effectLst/>
                <a:latin typeface="Times New Roman" pitchFamily="18" charset="0"/>
                <a:ea typeface="SimSun" pitchFamily="2" charset="-122"/>
                <a:cs typeface="Times New Roman" pitchFamily="18" charset="0"/>
              </a:rPr>
              <a:t>int</a:t>
            </a:r>
            <a:r>
              <a:rPr kumimoji="0" lang="en-US" sz="1600" b="0"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 </a:t>
            </a:r>
            <a:r>
              <a:rPr kumimoji="0" lang="en-US" sz="1600" b="0" i="0" u="none" strike="noStrike" cap="none" normalizeH="0" baseline="0" dirty="0" err="1" smtClean="0">
                <a:ln>
                  <a:noFill/>
                </a:ln>
                <a:solidFill>
                  <a:schemeClr val="tx1"/>
                </a:solidFill>
                <a:effectLst/>
                <a:latin typeface="Times New Roman" pitchFamily="18" charset="0"/>
                <a:ea typeface="SimSun" pitchFamily="2" charset="-122"/>
                <a:cs typeface="Times New Roman" pitchFamily="18" charset="0"/>
              </a:rPr>
              <a:t>tx</a:t>
            </a:r>
            <a:r>
              <a:rPr kumimoji="0" lang="en-US" sz="1600" b="0"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 = </a:t>
            </a:r>
            <a:r>
              <a:rPr kumimoji="0" lang="en-US" sz="1600" b="0" i="0" u="none" strike="noStrike" cap="none" normalizeH="0" baseline="0" dirty="0" err="1" smtClean="0">
                <a:ln>
                  <a:noFill/>
                </a:ln>
                <a:solidFill>
                  <a:schemeClr val="tx1"/>
                </a:solidFill>
                <a:effectLst/>
                <a:latin typeface="Times New Roman" pitchFamily="18" charset="0"/>
                <a:ea typeface="SimSun" pitchFamily="2" charset="-122"/>
                <a:cs typeface="Times New Roman" pitchFamily="18" charset="0"/>
              </a:rPr>
              <a:t>threadIdx.x</a:t>
            </a:r>
            <a:r>
              <a:rPr kumimoji="0" lang="en-US" sz="1600" b="0"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    for(</a:t>
            </a:r>
            <a:r>
              <a:rPr kumimoji="0" lang="en-US" sz="1600" b="0" i="0" u="none" strike="noStrike" cap="none" normalizeH="0" baseline="0" dirty="0" err="1" smtClean="0">
                <a:ln>
                  <a:noFill/>
                </a:ln>
                <a:solidFill>
                  <a:schemeClr val="tx1"/>
                </a:solidFill>
                <a:effectLst/>
                <a:latin typeface="Times New Roman" pitchFamily="18" charset="0"/>
                <a:ea typeface="SimSun" pitchFamily="2" charset="-122"/>
                <a:cs typeface="Times New Roman" pitchFamily="18" charset="0"/>
              </a:rPr>
              <a:t>int</a:t>
            </a:r>
            <a:r>
              <a:rPr kumimoji="0" lang="en-US" sz="1600" b="0"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 </a:t>
            </a:r>
            <a:r>
              <a:rPr kumimoji="0" lang="en-US" sz="1600" b="0" i="0" u="none" strike="noStrike" cap="none" normalizeH="0" baseline="0" dirty="0" err="1" smtClean="0">
                <a:ln>
                  <a:noFill/>
                </a:ln>
                <a:solidFill>
                  <a:schemeClr val="tx1"/>
                </a:solidFill>
                <a:effectLst/>
                <a:latin typeface="Times New Roman" pitchFamily="18" charset="0"/>
                <a:ea typeface="SimSun" pitchFamily="2" charset="-122"/>
                <a:cs typeface="Times New Roman" pitchFamily="18" charset="0"/>
              </a:rPr>
              <a:t>bk</a:t>
            </a:r>
            <a:r>
              <a:rPr kumimoji="0" lang="en-US" sz="1600" b="0"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=0; </a:t>
            </a:r>
            <a:r>
              <a:rPr kumimoji="0" lang="en-US" sz="1600" b="0" i="0" u="none" strike="noStrike" cap="none" normalizeH="0" baseline="0" dirty="0" err="1" smtClean="0">
                <a:ln>
                  <a:noFill/>
                </a:ln>
                <a:solidFill>
                  <a:schemeClr val="tx1"/>
                </a:solidFill>
                <a:effectLst/>
                <a:latin typeface="Times New Roman" pitchFamily="18" charset="0"/>
                <a:ea typeface="SimSun" pitchFamily="2" charset="-122"/>
                <a:cs typeface="Times New Roman" pitchFamily="18" charset="0"/>
              </a:rPr>
              <a:t>bk</a:t>
            </a:r>
            <a:r>
              <a:rPr kumimoji="0" lang="en-US" sz="1600" b="0"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 &lt; N; </a:t>
            </a:r>
            <a:r>
              <a:rPr kumimoji="0" lang="en-US" sz="1600" b="0" i="0" u="none" strike="noStrike" cap="none" normalizeH="0" baseline="0" dirty="0" err="1" smtClean="0">
                <a:ln>
                  <a:noFill/>
                </a:ln>
                <a:solidFill>
                  <a:schemeClr val="tx1"/>
                </a:solidFill>
                <a:effectLst/>
                <a:latin typeface="Times New Roman" pitchFamily="18" charset="0"/>
                <a:ea typeface="SimSun" pitchFamily="2" charset="-122"/>
                <a:cs typeface="Times New Roman" pitchFamily="18" charset="0"/>
              </a:rPr>
              <a:t>bk</a:t>
            </a:r>
            <a:r>
              <a:rPr kumimoji="0" lang="en-US" sz="1600" b="0"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+=TILE_X)</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        for(</a:t>
            </a:r>
            <a:r>
              <a:rPr kumimoji="0" lang="en-US" sz="1600" b="0" i="0" u="none" strike="noStrike" cap="none" normalizeH="0" baseline="0" dirty="0" err="1" smtClean="0">
                <a:ln>
                  <a:noFill/>
                </a:ln>
                <a:solidFill>
                  <a:schemeClr val="tx1"/>
                </a:solidFill>
                <a:effectLst/>
                <a:latin typeface="Times New Roman" pitchFamily="18" charset="0"/>
                <a:ea typeface="SimSun" pitchFamily="2" charset="-122"/>
                <a:cs typeface="Times New Roman" pitchFamily="18" charset="0"/>
              </a:rPr>
              <a:t>int</a:t>
            </a:r>
            <a:r>
              <a:rPr kumimoji="0" lang="en-US" sz="1600" b="0"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 k=0; k &lt; TILE_X; k++)</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            C[(by + </a:t>
            </a:r>
            <a:r>
              <a:rPr kumimoji="0" lang="en-US" sz="1600" b="0" i="0" u="none" strike="noStrike" cap="none" normalizeH="0" baseline="0" dirty="0" err="1" smtClean="0">
                <a:ln>
                  <a:noFill/>
                </a:ln>
                <a:solidFill>
                  <a:schemeClr val="tx1"/>
                </a:solidFill>
                <a:effectLst/>
                <a:latin typeface="Times New Roman" pitchFamily="18" charset="0"/>
                <a:ea typeface="SimSun" pitchFamily="2" charset="-122"/>
                <a:cs typeface="Times New Roman" pitchFamily="18" charset="0"/>
              </a:rPr>
              <a:t>ty</a:t>
            </a:r>
            <a:r>
              <a:rPr kumimoji="0" lang="en-US" sz="1600" b="0"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 * N + </a:t>
            </a:r>
            <a:r>
              <a:rPr kumimoji="0" lang="en-US" sz="1600" b="0" i="0" u="none" strike="noStrike" cap="none" normalizeH="0" baseline="0" dirty="0" err="1" smtClean="0">
                <a:ln>
                  <a:noFill/>
                </a:ln>
                <a:solidFill>
                  <a:schemeClr val="tx1"/>
                </a:solidFill>
                <a:effectLst/>
                <a:latin typeface="Times New Roman" pitchFamily="18" charset="0"/>
                <a:ea typeface="SimSun" pitchFamily="2" charset="-122"/>
                <a:cs typeface="Times New Roman" pitchFamily="18" charset="0"/>
              </a:rPr>
              <a:t>bx</a:t>
            </a:r>
            <a:r>
              <a:rPr kumimoji="0" lang="en-US" sz="1600" b="0"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 + </a:t>
            </a:r>
            <a:r>
              <a:rPr kumimoji="0" lang="en-US" sz="1600" b="0" i="0" u="none" strike="noStrike" cap="none" normalizeH="0" baseline="0" dirty="0" err="1" smtClean="0">
                <a:ln>
                  <a:noFill/>
                </a:ln>
                <a:solidFill>
                  <a:schemeClr val="tx1"/>
                </a:solidFill>
                <a:effectLst/>
                <a:latin typeface="Times New Roman" pitchFamily="18" charset="0"/>
                <a:ea typeface="SimSun" pitchFamily="2" charset="-122"/>
                <a:cs typeface="Times New Roman" pitchFamily="18" charset="0"/>
              </a:rPr>
              <a:t>tx</a:t>
            </a:r>
            <a:r>
              <a:rPr kumimoji="0" lang="en-US" sz="1600" b="0"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 = </a:t>
            </a:r>
          </a:p>
          <a:p>
            <a:pPr marL="0" marR="0" lvl="0" indent="0" algn="justLow" defTabSz="914400" rtl="0" eaLnBrk="0" fontAlgn="base" latinLnBrk="0" hangingPunct="0">
              <a:lnSpc>
                <a:spcPct val="100000"/>
              </a:lnSpc>
              <a:spcBef>
                <a:spcPct val="0"/>
              </a:spcBef>
              <a:spcAft>
                <a:spcPct val="0"/>
              </a:spcAft>
              <a:buClrTx/>
              <a:buSzTx/>
              <a:buFontTx/>
              <a:buNone/>
              <a:tabLst/>
            </a:pPr>
            <a:r>
              <a:rPr lang="en-US" sz="1600" dirty="0">
                <a:latin typeface="Times New Roman" pitchFamily="18" charset="0"/>
                <a:ea typeface="SimSun" pitchFamily="2" charset="-122"/>
                <a:cs typeface="Times New Roman" pitchFamily="18" charset="0"/>
              </a:rPr>
              <a:t>	</a:t>
            </a:r>
            <a:r>
              <a:rPr kumimoji="0" lang="en-US" sz="1600" b="0"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A[(by + </a:t>
            </a:r>
            <a:r>
              <a:rPr kumimoji="0" lang="en-US" sz="1600" b="0" i="0" u="none" strike="noStrike" cap="none" normalizeH="0" baseline="0" dirty="0" err="1" smtClean="0">
                <a:ln>
                  <a:noFill/>
                </a:ln>
                <a:solidFill>
                  <a:schemeClr val="tx1"/>
                </a:solidFill>
                <a:effectLst/>
                <a:latin typeface="Times New Roman" pitchFamily="18" charset="0"/>
                <a:ea typeface="SimSun" pitchFamily="2" charset="-122"/>
                <a:cs typeface="Times New Roman" pitchFamily="18" charset="0"/>
              </a:rPr>
              <a:t>ty</a:t>
            </a:r>
            <a:r>
              <a:rPr kumimoji="0" lang="en-US" sz="1600" b="0"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 * N + </a:t>
            </a:r>
            <a:r>
              <a:rPr kumimoji="0" lang="en-US" sz="1600" b="0" i="0" u="none" strike="noStrike" cap="none" normalizeH="0" baseline="0" dirty="0" err="1" smtClean="0">
                <a:ln>
                  <a:noFill/>
                </a:ln>
                <a:solidFill>
                  <a:schemeClr val="tx1"/>
                </a:solidFill>
                <a:effectLst/>
                <a:latin typeface="Times New Roman" pitchFamily="18" charset="0"/>
                <a:ea typeface="SimSun" pitchFamily="2" charset="-122"/>
                <a:cs typeface="Times New Roman" pitchFamily="18" charset="0"/>
              </a:rPr>
              <a:t>bk</a:t>
            </a:r>
            <a:r>
              <a:rPr kumimoji="0" lang="en-US" sz="1600" b="0"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 + k] *</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 		B[(</a:t>
            </a:r>
            <a:r>
              <a:rPr kumimoji="0" lang="en-US" sz="1600" b="0" i="0" u="none" strike="noStrike" cap="none" normalizeH="0" baseline="0" dirty="0" err="1" smtClean="0">
                <a:ln>
                  <a:noFill/>
                </a:ln>
                <a:solidFill>
                  <a:schemeClr val="tx1"/>
                </a:solidFill>
                <a:effectLst/>
                <a:latin typeface="Times New Roman" pitchFamily="18" charset="0"/>
                <a:ea typeface="SimSun" pitchFamily="2" charset="-122"/>
                <a:cs typeface="Times New Roman" pitchFamily="18" charset="0"/>
              </a:rPr>
              <a:t>bk</a:t>
            </a:r>
            <a:r>
              <a:rPr kumimoji="0" lang="en-US" sz="1600" b="0"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 + k) * N + </a:t>
            </a:r>
            <a:r>
              <a:rPr kumimoji="0" lang="en-US" sz="1600" b="0" i="0" u="none" strike="noStrike" cap="none" normalizeH="0" baseline="0" dirty="0" err="1" smtClean="0">
                <a:ln>
                  <a:noFill/>
                </a:ln>
                <a:solidFill>
                  <a:schemeClr val="tx1"/>
                </a:solidFill>
                <a:effectLst/>
                <a:latin typeface="Times New Roman" pitchFamily="18" charset="0"/>
                <a:ea typeface="SimSun" pitchFamily="2" charset="-122"/>
                <a:cs typeface="Times New Roman" pitchFamily="18" charset="0"/>
              </a:rPr>
              <a:t>bx</a:t>
            </a:r>
            <a:r>
              <a:rPr kumimoji="0" lang="en-US" sz="1600" b="0"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 + </a:t>
            </a:r>
            <a:r>
              <a:rPr kumimoji="0" lang="en-US" sz="1600" b="0" i="0" u="none" strike="noStrike" cap="none" normalizeH="0" baseline="0" dirty="0" err="1" smtClean="0">
                <a:ln>
                  <a:noFill/>
                </a:ln>
                <a:solidFill>
                  <a:schemeClr val="tx1"/>
                </a:solidFill>
                <a:effectLst/>
                <a:latin typeface="Times New Roman" pitchFamily="18" charset="0"/>
                <a:ea typeface="SimSun" pitchFamily="2" charset="-122"/>
                <a:cs typeface="Times New Roman" pitchFamily="18" charset="0"/>
              </a:rPr>
              <a:t>tx</a:t>
            </a:r>
            <a:r>
              <a:rPr kumimoji="0" lang="en-US" sz="1600" b="0"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Code Listing 2(b): Matrix Multiplication CUDA kernel</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8426690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Performance: Kernel Parameters</a:t>
            </a:r>
            <a:endParaRPr lang="en-US" dirty="0"/>
          </a:p>
        </p:txBody>
      </p:sp>
      <p:sp>
        <p:nvSpPr>
          <p:cNvPr id="4" name="Footer Placeholder 3"/>
          <p:cNvSpPr>
            <a:spLocks noGrp="1"/>
          </p:cNvSpPr>
          <p:nvPr>
            <p:ph type="ftr" sz="quarter" idx="4294967295"/>
          </p:nvPr>
        </p:nvSpPr>
        <p:spPr>
          <a:xfrm>
            <a:off x="3635375" y="6477000"/>
            <a:ext cx="5508625" cy="274638"/>
          </a:xfrm>
          <a:prstGeom prst="rect">
            <a:avLst/>
          </a:prstGeom>
        </p:spPr>
        <p:txBody>
          <a:bodyPr/>
          <a:lstStyle/>
          <a:p>
            <a:r>
              <a:rPr lang="en-US" smtClean="0"/>
              <a:t>CSE-702: Directed Research - II @ KFUPM</a:t>
            </a:r>
            <a:endParaRPr lang="en-US"/>
          </a:p>
        </p:txBody>
      </p:sp>
      <p:sp>
        <p:nvSpPr>
          <p:cNvPr id="5" name="Slide Number Placeholder 4"/>
          <p:cNvSpPr>
            <a:spLocks noGrp="1"/>
          </p:cNvSpPr>
          <p:nvPr>
            <p:ph type="sldNum" sz="quarter" idx="4294967295"/>
          </p:nvPr>
        </p:nvSpPr>
        <p:spPr>
          <a:xfrm>
            <a:off x="8410575" y="6477000"/>
            <a:ext cx="733425" cy="274638"/>
          </a:xfrm>
          <a:prstGeom prst="rect">
            <a:avLst/>
          </a:prstGeom>
        </p:spPr>
        <p:txBody>
          <a:bodyPr/>
          <a:lstStyle/>
          <a:p>
            <a:fld id="{2FADECA7-E324-4253-AC34-01BF1A50550A}" type="slidenum">
              <a:rPr lang="en-US" smtClean="0"/>
              <a:pPr/>
              <a:t>22</a:t>
            </a:fld>
            <a:endParaRPr lang="en-US"/>
          </a:p>
        </p:txBody>
      </p:sp>
      <p:pic>
        <p:nvPicPr>
          <p:cNvPr id="46087" name="Chart 8"/>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2209800"/>
            <a:ext cx="3657600" cy="3657600"/>
          </a:xfrm>
          <a:prstGeom prst="rect">
            <a:avLst/>
          </a:prstGeom>
          <a:noFill/>
          <a:extLst>
            <a:ext uri="{909E8E84-426E-40DD-AFC4-6F175D3DCCD1}">
              <a14:hiddenFill xmlns:a14="http://schemas.microsoft.com/office/drawing/2010/main">
                <a:solidFill>
                  <a:srgbClr val="FFFFFF"/>
                </a:solidFill>
              </a14:hiddenFill>
            </a:ext>
          </a:extLst>
        </p:spPr>
      </p:pic>
      <p:sp>
        <p:nvSpPr>
          <p:cNvPr id="9" name="Text Box 6"/>
          <p:cNvSpPr txBox="1">
            <a:spLocks noChangeArrowheads="1"/>
          </p:cNvSpPr>
          <p:nvPr/>
        </p:nvSpPr>
        <p:spPr bwMode="auto">
          <a:xfrm>
            <a:off x="762000" y="5908675"/>
            <a:ext cx="2986088" cy="308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rPr>
              <a:t>Figure 4: Matrix Multiplication using only global memory with different number of threads per block (a) 16 x 16 = 256 threads/block and (b) 22 x 22 = 484 threads /block</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 name="Rectangle 8"/>
          <p:cNvSpPr>
            <a:spLocks noChangeArrowheads="1"/>
          </p:cNvSpPr>
          <p:nvPr/>
        </p:nvSpPr>
        <p:spPr bwMode="auto">
          <a:xfrm>
            <a:off x="152400" y="152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1" name="Rectangle 9"/>
          <p:cNvSpPr>
            <a:spLocks noChangeArrowheads="1"/>
          </p:cNvSpPr>
          <p:nvPr/>
        </p:nvSpPr>
        <p:spPr bwMode="auto">
          <a:xfrm>
            <a:off x="152400" y="152400"/>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pic>
        <p:nvPicPr>
          <p:cNvPr id="46092" name="Chart 10"/>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2209800"/>
            <a:ext cx="3657600" cy="3657600"/>
          </a:xfrm>
          <a:prstGeom prst="rect">
            <a:avLst/>
          </a:prstGeom>
          <a:noFill/>
          <a:extLst>
            <a:ext uri="{909E8E84-426E-40DD-AFC4-6F175D3DCCD1}">
              <a14:hiddenFill xmlns:a14="http://schemas.microsoft.com/office/drawing/2010/main">
                <a:solidFill>
                  <a:srgbClr val="FFFFFF"/>
                </a:solidFill>
              </a14:hiddenFill>
            </a:ext>
          </a:extLst>
        </p:spPr>
      </p:pic>
      <p:sp>
        <p:nvSpPr>
          <p:cNvPr id="12" name="Text Box 11"/>
          <p:cNvSpPr txBox="1">
            <a:spLocks noChangeArrowheads="1"/>
          </p:cNvSpPr>
          <p:nvPr/>
        </p:nvSpPr>
        <p:spPr bwMode="auto">
          <a:xfrm>
            <a:off x="5243512" y="5908675"/>
            <a:ext cx="2986088" cy="308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rPr>
              <a:t>Figure 5: Matrix Scaling using different size of shared memory per block (a) TPB = 32, 32 x 32 x 2 x 4 = 8KB and (b) TPB = 16, 16 x 16 x 2 x 4 = 2 KB</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3" name="Rectangle 13"/>
          <p:cNvSpPr>
            <a:spLocks noChangeArrowheads="1"/>
          </p:cNvSpPr>
          <p:nvPr/>
        </p:nvSpPr>
        <p:spPr bwMode="auto">
          <a:xfrm>
            <a:off x="304800" y="3048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4" name="Rectangle 14"/>
          <p:cNvSpPr>
            <a:spLocks noChangeArrowheads="1"/>
          </p:cNvSpPr>
          <p:nvPr/>
        </p:nvSpPr>
        <p:spPr bwMode="auto">
          <a:xfrm>
            <a:off x="304800" y="304800"/>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40562290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Resource Optimization</a:t>
            </a:r>
            <a:endParaRPr lang="en-US" dirty="0"/>
          </a:p>
        </p:txBody>
      </p:sp>
      <p:sp>
        <p:nvSpPr>
          <p:cNvPr id="3" name="Content Placeholder 2"/>
          <p:cNvSpPr>
            <a:spLocks noGrp="1"/>
          </p:cNvSpPr>
          <p:nvPr>
            <p:ph idx="1"/>
          </p:nvPr>
        </p:nvSpPr>
        <p:spPr>
          <a:xfrm>
            <a:off x="457200" y="1775191"/>
            <a:ext cx="8229600" cy="3177809"/>
          </a:xfrm>
        </p:spPr>
        <p:txBody>
          <a:bodyPr>
            <a:normAutofit/>
          </a:bodyPr>
          <a:lstStyle/>
          <a:p>
            <a:r>
              <a:rPr lang="en-US" sz="2400" dirty="0" smtClean="0"/>
              <a:t>Massively and uniformly spreading of threads over the SMs</a:t>
            </a:r>
          </a:p>
          <a:p>
            <a:r>
              <a:rPr lang="en-US" sz="2400" dirty="0" smtClean="0"/>
              <a:t>Can be identified by analyzing the repetition cycles</a:t>
            </a:r>
          </a:p>
          <a:p>
            <a:r>
              <a:rPr lang="en-US" sz="2400" dirty="0" smtClean="0"/>
              <a:t>Two levels of repetition cycles due to two levels of kernel block scheduling</a:t>
            </a:r>
          </a:p>
        </p:txBody>
      </p:sp>
      <p:sp>
        <p:nvSpPr>
          <p:cNvPr id="5" name="Slide Number Placeholder 4"/>
          <p:cNvSpPr>
            <a:spLocks noGrp="1"/>
          </p:cNvSpPr>
          <p:nvPr>
            <p:ph type="sldNum" sz="quarter" idx="4294967295"/>
          </p:nvPr>
        </p:nvSpPr>
        <p:spPr>
          <a:xfrm>
            <a:off x="8410575" y="6477000"/>
            <a:ext cx="733425" cy="274638"/>
          </a:xfrm>
          <a:prstGeom prst="rect">
            <a:avLst/>
          </a:prstGeom>
        </p:spPr>
        <p:txBody>
          <a:bodyPr/>
          <a:lstStyle/>
          <a:p>
            <a:fld id="{2FADECA7-E324-4253-AC34-01BF1A50550A}" type="slidenum">
              <a:rPr lang="en-US" smtClean="0"/>
              <a:pPr/>
              <a:t>23</a:t>
            </a:fld>
            <a:endParaRPr lang="en-US"/>
          </a:p>
        </p:txBody>
      </p:sp>
      <p:sp>
        <p:nvSpPr>
          <p:cNvPr id="6" name="Footer Placeholder 5"/>
          <p:cNvSpPr>
            <a:spLocks noGrp="1"/>
          </p:cNvSpPr>
          <p:nvPr>
            <p:ph type="ftr" sz="quarter" idx="4294967295"/>
          </p:nvPr>
        </p:nvSpPr>
        <p:spPr>
          <a:xfrm>
            <a:off x="3635375" y="6477000"/>
            <a:ext cx="5508625" cy="274638"/>
          </a:xfrm>
          <a:prstGeom prst="rect">
            <a:avLst/>
          </a:prstGeom>
        </p:spPr>
        <p:txBody>
          <a:bodyPr/>
          <a:lstStyle/>
          <a:p>
            <a:r>
              <a:rPr lang="en-US" smtClean="0"/>
              <a:t>CSE-702: Directed Research - II @ KFUPM</a:t>
            </a:r>
            <a:endParaRPr lang="en-US"/>
          </a:p>
        </p:txBody>
      </p:sp>
      <p:sp>
        <p:nvSpPr>
          <p:cNvPr id="3994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1551361764"/>
              </p:ext>
            </p:extLst>
          </p:nvPr>
        </p:nvGraphicFramePr>
        <p:xfrm>
          <a:off x="762000" y="3581400"/>
          <a:ext cx="7633138" cy="2667000"/>
        </p:xfrm>
        <a:graphic>
          <a:graphicData uri="http://schemas.openxmlformats.org/presentationml/2006/ole">
            <mc:AlternateContent xmlns:mc="http://schemas.openxmlformats.org/markup-compatibility/2006">
              <mc:Choice xmlns:v="urn:schemas-microsoft-com:vml" Requires="v">
                <p:oleObj spid="_x0000_s40033" name="Equation" r:id="rId3" imgW="3162240" imgH="1104840" progId="Equation.3">
                  <p:embed/>
                </p:oleObj>
              </mc:Choice>
              <mc:Fallback>
                <p:oleObj name="Equation" r:id="rId3" imgW="3162240" imgH="1104840" progId="Equation.3">
                  <p:embed/>
                  <p:pic>
                    <p:nvPicPr>
                      <p:cNvPr id="0" name="Object 20"/>
                      <p:cNvPicPr>
                        <a:picLocks noChangeAspect="1" noChangeArrowheads="1"/>
                      </p:cNvPicPr>
                      <p:nvPr/>
                    </p:nvPicPr>
                    <p:blipFill>
                      <a:blip r:embed="rId4"/>
                      <a:srcRect/>
                      <a:stretch>
                        <a:fillRect/>
                      </a:stretch>
                    </p:blipFill>
                    <p:spPr bwMode="auto">
                      <a:xfrm>
                        <a:off x="762000" y="3581400"/>
                        <a:ext cx="7633138" cy="2667000"/>
                      </a:xfrm>
                      <a:prstGeom prst="rect">
                        <a:avLst/>
                      </a:prstGeom>
                      <a:noFill/>
                    </p:spPr>
                  </p:pic>
                </p:oleObj>
              </mc:Fallback>
            </mc:AlternateContent>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Optimized Kernel</a:t>
            </a:r>
            <a:endParaRPr lang="en-US" dirty="0"/>
          </a:p>
        </p:txBody>
      </p:sp>
      <p:sp>
        <p:nvSpPr>
          <p:cNvPr id="4" name="Footer Placeholder 3"/>
          <p:cNvSpPr>
            <a:spLocks noGrp="1"/>
          </p:cNvSpPr>
          <p:nvPr>
            <p:ph type="ftr" sz="quarter" idx="4294967295"/>
          </p:nvPr>
        </p:nvSpPr>
        <p:spPr>
          <a:xfrm>
            <a:off x="3635375" y="6477000"/>
            <a:ext cx="5508625" cy="274638"/>
          </a:xfrm>
          <a:prstGeom prst="rect">
            <a:avLst/>
          </a:prstGeom>
        </p:spPr>
        <p:txBody>
          <a:bodyPr/>
          <a:lstStyle/>
          <a:p>
            <a:r>
              <a:rPr lang="en-US" smtClean="0"/>
              <a:t>CSE-702: Directed Research - II @ KFUPM</a:t>
            </a:r>
            <a:endParaRPr lang="en-US"/>
          </a:p>
        </p:txBody>
      </p:sp>
      <p:sp>
        <p:nvSpPr>
          <p:cNvPr id="5" name="Slide Number Placeholder 4"/>
          <p:cNvSpPr>
            <a:spLocks noGrp="1"/>
          </p:cNvSpPr>
          <p:nvPr>
            <p:ph type="sldNum" sz="quarter" idx="4294967295"/>
          </p:nvPr>
        </p:nvSpPr>
        <p:spPr>
          <a:xfrm>
            <a:off x="8410575" y="6477000"/>
            <a:ext cx="733425" cy="274638"/>
          </a:xfrm>
          <a:prstGeom prst="rect">
            <a:avLst/>
          </a:prstGeom>
        </p:spPr>
        <p:txBody>
          <a:bodyPr/>
          <a:lstStyle/>
          <a:p>
            <a:fld id="{2FADECA7-E324-4253-AC34-01BF1A50550A}" type="slidenum">
              <a:rPr lang="en-US" smtClean="0"/>
              <a:pPr/>
              <a:t>24</a:t>
            </a:fld>
            <a:endParaRPr lang="en-US"/>
          </a:p>
        </p:txBody>
      </p:sp>
      <p:sp>
        <p:nvSpPr>
          <p:cNvPr id="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Text Box 1"/>
          <p:cNvSpPr txBox="1">
            <a:spLocks noChangeArrowheads="1"/>
          </p:cNvSpPr>
          <p:nvPr/>
        </p:nvSpPr>
        <p:spPr bwMode="auto">
          <a:xfrm>
            <a:off x="76200" y="1551087"/>
            <a:ext cx="6324600" cy="5078313"/>
          </a:xfrm>
          <a:prstGeom prst="rect">
            <a:avLst/>
          </a:prstGeom>
          <a:noFill/>
          <a:ln>
            <a:noFill/>
          </a:ln>
        </p:spPr>
        <p:txBody>
          <a:bodyPr vert="horz" wrap="square" lIns="91440" tIns="45720" rIns="91440" bIns="45720" numCol="1" anchor="t" anchorCtr="0" compatLnSpc="1">
            <a:prstTxWarp prst="textNoShape">
              <a:avLst/>
            </a:prstTxWarp>
            <a:spAutoFit/>
          </a:bodyPr>
          <a:lstStyle>
            <a:lvl1pPr indent="457200"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457200" algn="justLow"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__global__ void </a:t>
            </a:r>
            <a:r>
              <a:rPr kumimoji="0" lang="en-US" sz="1200" b="0" i="0" u="none" strike="noStrike" cap="none" normalizeH="0" baseline="0" dirty="0" err="1" smtClean="0">
                <a:ln>
                  <a:noFill/>
                </a:ln>
                <a:solidFill>
                  <a:schemeClr val="tx1"/>
                </a:solidFill>
                <a:effectLst/>
                <a:latin typeface="Times New Roman" pitchFamily="18" charset="0"/>
                <a:ea typeface="SimSun" pitchFamily="2" charset="-122"/>
                <a:cs typeface="Times New Roman" pitchFamily="18" charset="0"/>
              </a:rPr>
              <a:t>gen_coalesced_matrix_multiply</a:t>
            </a:r>
            <a:r>
              <a:rPr kumimoji="0" lang="en-US" sz="1200" b="0"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(float *C, float *B, float *A, </a:t>
            </a:r>
            <a:r>
              <a:rPr kumimoji="0" lang="en-US" sz="1200" b="0" i="0" u="none" strike="noStrike" cap="none" normalizeH="0" baseline="0" dirty="0" err="1" smtClean="0">
                <a:ln>
                  <a:noFill/>
                </a:ln>
                <a:solidFill>
                  <a:schemeClr val="tx1"/>
                </a:solidFill>
                <a:effectLst/>
                <a:latin typeface="Times New Roman" pitchFamily="18" charset="0"/>
                <a:ea typeface="SimSun" pitchFamily="2" charset="-122"/>
                <a:cs typeface="Times New Roman" pitchFamily="18" charset="0"/>
              </a:rPr>
              <a:t>int</a:t>
            </a:r>
            <a:r>
              <a:rPr kumimoji="0" lang="en-US" sz="1200" b="0"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 N)</a:t>
            </a:r>
            <a:endParaRPr kumimoji="0" lang="en-US" sz="1200" b="0" i="0" u="none" strike="noStrike" cap="none" normalizeH="0" baseline="0" dirty="0" smtClean="0">
              <a:ln>
                <a:noFill/>
              </a:ln>
              <a:solidFill>
                <a:schemeClr val="tx1"/>
              </a:solidFill>
              <a:effectLst/>
            </a:endParaRPr>
          </a:p>
          <a:p>
            <a:pPr marL="0" marR="0" lvl="0" indent="457200" algn="justLow"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a:t>
            </a:r>
            <a:endParaRPr kumimoji="0" lang="en-US" sz="1200" b="0" i="0" u="none" strike="noStrike" cap="none" normalizeH="0" baseline="0" dirty="0" smtClean="0">
              <a:ln>
                <a:noFill/>
              </a:ln>
              <a:solidFill>
                <a:schemeClr val="tx1"/>
              </a:solidFill>
              <a:effectLst/>
            </a:endParaRPr>
          </a:p>
          <a:p>
            <a:pPr marL="0" marR="0" lvl="0" indent="457200" algn="justLow"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    </a:t>
            </a:r>
            <a:r>
              <a:rPr kumimoji="0" lang="en-US" sz="1200" b="0" i="0" u="none" strike="noStrike" cap="none" normalizeH="0" baseline="0" dirty="0" err="1" smtClean="0">
                <a:ln>
                  <a:noFill/>
                </a:ln>
                <a:solidFill>
                  <a:schemeClr val="tx1"/>
                </a:solidFill>
                <a:effectLst/>
                <a:latin typeface="Times New Roman" pitchFamily="18" charset="0"/>
                <a:ea typeface="SimSun" pitchFamily="2" charset="-122"/>
                <a:cs typeface="Times New Roman" pitchFamily="18" charset="0"/>
              </a:rPr>
              <a:t>int</a:t>
            </a:r>
            <a:r>
              <a:rPr kumimoji="0" lang="en-US" sz="1200" b="0"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 by = </a:t>
            </a:r>
            <a:r>
              <a:rPr kumimoji="0" lang="en-US" sz="1200" b="0" i="0" u="none" strike="noStrike" cap="none" normalizeH="0" baseline="0" dirty="0" err="1" smtClean="0">
                <a:ln>
                  <a:noFill/>
                </a:ln>
                <a:solidFill>
                  <a:schemeClr val="tx1"/>
                </a:solidFill>
                <a:effectLst/>
                <a:latin typeface="Times New Roman" pitchFamily="18" charset="0"/>
                <a:ea typeface="SimSun" pitchFamily="2" charset="-122"/>
                <a:cs typeface="Times New Roman" pitchFamily="18" charset="0"/>
              </a:rPr>
              <a:t>blockIdx.y</a:t>
            </a:r>
            <a:r>
              <a:rPr kumimoji="0" lang="en-US" sz="1200" b="0"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 * TILE_Y;</a:t>
            </a:r>
            <a:endParaRPr kumimoji="0" lang="en-US" sz="1200" b="0" i="0" u="none" strike="noStrike" cap="none" normalizeH="0" baseline="0" dirty="0" smtClean="0">
              <a:ln>
                <a:noFill/>
              </a:ln>
              <a:solidFill>
                <a:schemeClr val="tx1"/>
              </a:solidFill>
              <a:effectLst/>
            </a:endParaRPr>
          </a:p>
          <a:p>
            <a:pPr marL="0" marR="0" lvl="0" indent="457200" algn="justLow"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    </a:t>
            </a:r>
            <a:r>
              <a:rPr kumimoji="0" lang="en-US" sz="1200" b="0" i="0" u="none" strike="noStrike" cap="none" normalizeH="0" baseline="0" dirty="0" err="1" smtClean="0">
                <a:ln>
                  <a:noFill/>
                </a:ln>
                <a:solidFill>
                  <a:schemeClr val="tx1"/>
                </a:solidFill>
                <a:effectLst/>
                <a:latin typeface="Times New Roman" pitchFamily="18" charset="0"/>
                <a:ea typeface="SimSun" pitchFamily="2" charset="-122"/>
                <a:cs typeface="Times New Roman" pitchFamily="18" charset="0"/>
              </a:rPr>
              <a:t>int</a:t>
            </a:r>
            <a:r>
              <a:rPr kumimoji="0" lang="en-US" sz="1200" b="0"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 </a:t>
            </a:r>
            <a:r>
              <a:rPr kumimoji="0" lang="en-US" sz="1200" b="0" i="0" u="none" strike="noStrike" cap="none" normalizeH="0" baseline="0" dirty="0" err="1" smtClean="0">
                <a:ln>
                  <a:noFill/>
                </a:ln>
                <a:solidFill>
                  <a:schemeClr val="tx1"/>
                </a:solidFill>
                <a:effectLst/>
                <a:latin typeface="Times New Roman" pitchFamily="18" charset="0"/>
                <a:ea typeface="SimSun" pitchFamily="2" charset="-122"/>
                <a:cs typeface="Times New Roman" pitchFamily="18" charset="0"/>
              </a:rPr>
              <a:t>bx</a:t>
            </a:r>
            <a:r>
              <a:rPr kumimoji="0" lang="en-US" sz="1200" b="0"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 = </a:t>
            </a:r>
            <a:r>
              <a:rPr kumimoji="0" lang="en-US" sz="1200" b="0" i="0" u="none" strike="noStrike" cap="none" normalizeH="0" baseline="0" dirty="0" err="1" smtClean="0">
                <a:ln>
                  <a:noFill/>
                </a:ln>
                <a:solidFill>
                  <a:schemeClr val="tx1"/>
                </a:solidFill>
                <a:effectLst/>
                <a:latin typeface="Times New Roman" pitchFamily="18" charset="0"/>
                <a:ea typeface="SimSun" pitchFamily="2" charset="-122"/>
                <a:cs typeface="Times New Roman" pitchFamily="18" charset="0"/>
              </a:rPr>
              <a:t>blockIdx.x</a:t>
            </a:r>
            <a:r>
              <a:rPr kumimoji="0" lang="en-US" sz="1200" b="0"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 * TILE_X;</a:t>
            </a:r>
            <a:endParaRPr kumimoji="0" lang="en-US" sz="1200" b="0" i="0" u="none" strike="noStrike" cap="none" normalizeH="0" baseline="0" dirty="0" smtClean="0">
              <a:ln>
                <a:noFill/>
              </a:ln>
              <a:solidFill>
                <a:schemeClr val="tx1"/>
              </a:solidFill>
              <a:effectLst/>
            </a:endParaRPr>
          </a:p>
          <a:p>
            <a:pPr marL="0" marR="0" lvl="0" indent="457200" algn="justLow"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    </a:t>
            </a:r>
            <a:r>
              <a:rPr kumimoji="0" lang="en-US" sz="1200" b="0" i="0" u="none" strike="noStrike" cap="none" normalizeH="0" baseline="0" dirty="0" err="1" smtClean="0">
                <a:ln>
                  <a:noFill/>
                </a:ln>
                <a:solidFill>
                  <a:schemeClr val="tx1"/>
                </a:solidFill>
                <a:effectLst/>
                <a:latin typeface="Times New Roman" pitchFamily="18" charset="0"/>
                <a:ea typeface="SimSun" pitchFamily="2" charset="-122"/>
                <a:cs typeface="Times New Roman" pitchFamily="18" charset="0"/>
              </a:rPr>
              <a:t>int</a:t>
            </a:r>
            <a:r>
              <a:rPr kumimoji="0" lang="en-US" sz="1200" b="0"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 </a:t>
            </a:r>
            <a:r>
              <a:rPr kumimoji="0" lang="en-US" sz="1200" b="0" i="0" u="none" strike="noStrike" cap="none" normalizeH="0" baseline="0" dirty="0" err="1" smtClean="0">
                <a:ln>
                  <a:noFill/>
                </a:ln>
                <a:solidFill>
                  <a:schemeClr val="tx1"/>
                </a:solidFill>
                <a:effectLst/>
                <a:latin typeface="Times New Roman" pitchFamily="18" charset="0"/>
                <a:ea typeface="SimSun" pitchFamily="2" charset="-122"/>
                <a:cs typeface="Times New Roman" pitchFamily="18" charset="0"/>
              </a:rPr>
              <a:t>ty</a:t>
            </a:r>
            <a:r>
              <a:rPr kumimoji="0" lang="en-US" sz="1200" b="0"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 = </a:t>
            </a:r>
            <a:r>
              <a:rPr kumimoji="0" lang="en-US" sz="1200" b="0" i="0" u="none" strike="noStrike" cap="none" normalizeH="0" baseline="0" dirty="0" err="1" smtClean="0">
                <a:ln>
                  <a:noFill/>
                </a:ln>
                <a:solidFill>
                  <a:schemeClr val="tx1"/>
                </a:solidFill>
                <a:effectLst/>
                <a:latin typeface="Times New Roman" pitchFamily="18" charset="0"/>
                <a:ea typeface="SimSun" pitchFamily="2" charset="-122"/>
                <a:cs typeface="Times New Roman" pitchFamily="18" charset="0"/>
              </a:rPr>
              <a:t>threadIdx.y</a:t>
            </a:r>
            <a:r>
              <a:rPr kumimoji="0" lang="en-US" sz="1200" b="0"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a:t>
            </a:r>
            <a:endParaRPr kumimoji="0" lang="en-US" sz="1200" b="0" i="0" u="none" strike="noStrike" cap="none" normalizeH="0" baseline="0" dirty="0" smtClean="0">
              <a:ln>
                <a:noFill/>
              </a:ln>
              <a:solidFill>
                <a:schemeClr val="tx1"/>
              </a:solidFill>
              <a:effectLst/>
            </a:endParaRPr>
          </a:p>
          <a:p>
            <a:pPr marL="0" marR="0" lvl="0" indent="457200" algn="justLow"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    </a:t>
            </a:r>
            <a:r>
              <a:rPr kumimoji="0" lang="en-US" sz="1200" b="0" i="0" u="none" strike="noStrike" cap="none" normalizeH="0" baseline="0" dirty="0" err="1" smtClean="0">
                <a:ln>
                  <a:noFill/>
                </a:ln>
                <a:solidFill>
                  <a:schemeClr val="tx1"/>
                </a:solidFill>
                <a:effectLst/>
                <a:latin typeface="Times New Roman" pitchFamily="18" charset="0"/>
                <a:ea typeface="SimSun" pitchFamily="2" charset="-122"/>
                <a:cs typeface="Times New Roman" pitchFamily="18" charset="0"/>
              </a:rPr>
              <a:t>int</a:t>
            </a:r>
            <a:r>
              <a:rPr kumimoji="0" lang="en-US" sz="1200" b="0"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 </a:t>
            </a:r>
            <a:r>
              <a:rPr kumimoji="0" lang="en-US" sz="1200" b="0" i="0" u="none" strike="noStrike" cap="none" normalizeH="0" baseline="0" dirty="0" err="1" smtClean="0">
                <a:ln>
                  <a:noFill/>
                </a:ln>
                <a:solidFill>
                  <a:schemeClr val="tx1"/>
                </a:solidFill>
                <a:effectLst/>
                <a:latin typeface="Times New Roman" pitchFamily="18" charset="0"/>
                <a:ea typeface="SimSun" pitchFamily="2" charset="-122"/>
                <a:cs typeface="Times New Roman" pitchFamily="18" charset="0"/>
              </a:rPr>
              <a:t>tx</a:t>
            </a:r>
            <a:r>
              <a:rPr kumimoji="0" lang="en-US" sz="1200" b="0"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 = </a:t>
            </a:r>
            <a:r>
              <a:rPr kumimoji="0" lang="en-US" sz="1200" b="0" i="0" u="none" strike="noStrike" cap="none" normalizeH="0" baseline="0" dirty="0" err="1" smtClean="0">
                <a:ln>
                  <a:noFill/>
                </a:ln>
                <a:solidFill>
                  <a:schemeClr val="tx1"/>
                </a:solidFill>
                <a:effectLst/>
                <a:latin typeface="Times New Roman" pitchFamily="18" charset="0"/>
                <a:ea typeface="SimSun" pitchFamily="2" charset="-122"/>
                <a:cs typeface="Times New Roman" pitchFamily="18" charset="0"/>
              </a:rPr>
              <a:t>threadIdx.x</a:t>
            </a:r>
            <a:r>
              <a:rPr kumimoji="0" lang="en-US" sz="1200" b="0"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a:t>
            </a:r>
            <a:endParaRPr kumimoji="0" lang="en-US" sz="1200" b="0" i="0" u="none" strike="noStrike" cap="none" normalizeH="0" baseline="0" dirty="0" smtClean="0">
              <a:ln>
                <a:noFill/>
              </a:ln>
              <a:solidFill>
                <a:schemeClr val="tx1"/>
              </a:solidFill>
              <a:effectLst/>
            </a:endParaRPr>
          </a:p>
          <a:p>
            <a:pPr marL="0" marR="0" lvl="0" indent="457200" algn="justLow"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    float </a:t>
            </a:r>
            <a:r>
              <a:rPr kumimoji="0" lang="en-US" sz="1200" b="0" i="0" u="none" strike="noStrike" cap="none" normalizeH="0" baseline="0" dirty="0" err="1" smtClean="0">
                <a:ln>
                  <a:noFill/>
                </a:ln>
                <a:solidFill>
                  <a:schemeClr val="tx1"/>
                </a:solidFill>
                <a:effectLst/>
                <a:latin typeface="Times New Roman" pitchFamily="18" charset="0"/>
                <a:ea typeface="SimSun" pitchFamily="2" charset="-122"/>
                <a:cs typeface="Times New Roman" pitchFamily="18" charset="0"/>
              </a:rPr>
              <a:t>Csub</a:t>
            </a:r>
            <a:r>
              <a:rPr kumimoji="0" lang="en-US" sz="1200" b="0"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[TILE_Y/BLOCK_Y];</a:t>
            </a:r>
            <a:endParaRPr kumimoji="0" lang="en-US" sz="1200" b="0" i="0" u="none" strike="noStrike" cap="none" normalizeH="0" baseline="0" dirty="0" smtClean="0">
              <a:ln>
                <a:noFill/>
              </a:ln>
              <a:solidFill>
                <a:schemeClr val="tx1"/>
              </a:solidFill>
              <a:effectLst/>
            </a:endParaRPr>
          </a:p>
          <a:p>
            <a:pPr marL="0" marR="0" lvl="0" indent="457200" algn="justLow"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    __shared__ float As[TILE_Y][TILE_X];</a:t>
            </a:r>
            <a:endParaRPr kumimoji="0" lang="en-US" sz="1200" b="0" i="0" u="none" strike="noStrike" cap="none" normalizeH="0" baseline="0" dirty="0" smtClean="0">
              <a:ln>
                <a:noFill/>
              </a:ln>
              <a:solidFill>
                <a:schemeClr val="tx1"/>
              </a:solidFill>
              <a:effectLst/>
            </a:endParaRPr>
          </a:p>
          <a:p>
            <a:pPr marL="0" marR="0" lvl="0" indent="457200" algn="justLow"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    __shared__ float </a:t>
            </a:r>
            <a:r>
              <a:rPr kumimoji="0" lang="en-US" sz="1200" b="0" i="0" u="none" strike="noStrike" cap="none" normalizeH="0" baseline="0" dirty="0" err="1" smtClean="0">
                <a:ln>
                  <a:noFill/>
                </a:ln>
                <a:solidFill>
                  <a:schemeClr val="tx1"/>
                </a:solidFill>
                <a:effectLst/>
                <a:latin typeface="Times New Roman" pitchFamily="18" charset="0"/>
                <a:ea typeface="SimSun" pitchFamily="2" charset="-122"/>
                <a:cs typeface="Times New Roman" pitchFamily="18" charset="0"/>
              </a:rPr>
              <a:t>Bs</a:t>
            </a:r>
            <a:r>
              <a:rPr kumimoji="0" lang="en-US" sz="1200" b="0"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[TILE_X][TILE_X];</a:t>
            </a:r>
            <a:endParaRPr kumimoji="0" lang="en-US" sz="1200" b="0" i="0" u="none" strike="noStrike" cap="none" normalizeH="0" baseline="0" dirty="0" smtClean="0">
              <a:ln>
                <a:noFill/>
              </a:ln>
              <a:solidFill>
                <a:schemeClr val="tx1"/>
              </a:solidFill>
              <a:effectLst/>
            </a:endParaRPr>
          </a:p>
          <a:p>
            <a:pPr marL="0" marR="0" lvl="0" indent="457200" algn="justLow"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  for(</a:t>
            </a:r>
            <a:r>
              <a:rPr kumimoji="0" lang="en-US" sz="1200" b="0" i="0" u="none" strike="noStrike" cap="none" normalizeH="0" baseline="0" dirty="0" err="1" smtClean="0">
                <a:ln>
                  <a:noFill/>
                </a:ln>
                <a:solidFill>
                  <a:schemeClr val="tx1"/>
                </a:solidFill>
                <a:effectLst/>
                <a:latin typeface="Times New Roman" pitchFamily="18" charset="0"/>
                <a:ea typeface="SimSun" pitchFamily="2" charset="-122"/>
                <a:cs typeface="Times New Roman" pitchFamily="18" charset="0"/>
              </a:rPr>
              <a:t>int</a:t>
            </a:r>
            <a:r>
              <a:rPr kumimoji="0" lang="en-US" sz="1200" b="0"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 </a:t>
            </a:r>
            <a:r>
              <a:rPr kumimoji="0" lang="en-US" sz="1200" b="0" i="0" u="none" strike="noStrike" cap="none" normalizeH="0" baseline="0" dirty="0" err="1" smtClean="0">
                <a:ln>
                  <a:noFill/>
                </a:ln>
                <a:solidFill>
                  <a:schemeClr val="tx1"/>
                </a:solidFill>
                <a:effectLst/>
                <a:latin typeface="Times New Roman" pitchFamily="18" charset="0"/>
                <a:ea typeface="SimSun" pitchFamily="2" charset="-122"/>
                <a:cs typeface="Times New Roman" pitchFamily="18" charset="0"/>
              </a:rPr>
              <a:t>bk</a:t>
            </a:r>
            <a:r>
              <a:rPr kumimoji="0" lang="en-US" sz="1200" b="0"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=0; </a:t>
            </a:r>
            <a:r>
              <a:rPr kumimoji="0" lang="en-US" sz="1200" b="0" i="0" u="none" strike="noStrike" cap="none" normalizeH="0" baseline="0" dirty="0" err="1" smtClean="0">
                <a:ln>
                  <a:noFill/>
                </a:ln>
                <a:solidFill>
                  <a:schemeClr val="tx1"/>
                </a:solidFill>
                <a:effectLst/>
                <a:latin typeface="Times New Roman" pitchFamily="18" charset="0"/>
                <a:ea typeface="SimSun" pitchFamily="2" charset="-122"/>
                <a:cs typeface="Times New Roman" pitchFamily="18" charset="0"/>
              </a:rPr>
              <a:t>bk</a:t>
            </a:r>
            <a:r>
              <a:rPr kumimoji="0" lang="en-US" sz="1200" b="0"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 &lt; N; </a:t>
            </a:r>
            <a:r>
              <a:rPr kumimoji="0" lang="en-US" sz="1200" b="0" i="0" u="none" strike="noStrike" cap="none" normalizeH="0" baseline="0" dirty="0" err="1" smtClean="0">
                <a:ln>
                  <a:noFill/>
                </a:ln>
                <a:solidFill>
                  <a:schemeClr val="tx1"/>
                </a:solidFill>
                <a:effectLst/>
                <a:latin typeface="Times New Roman" pitchFamily="18" charset="0"/>
                <a:ea typeface="SimSun" pitchFamily="2" charset="-122"/>
                <a:cs typeface="Times New Roman" pitchFamily="18" charset="0"/>
              </a:rPr>
              <a:t>bk</a:t>
            </a:r>
            <a:r>
              <a:rPr kumimoji="0" lang="en-US" sz="1200" b="0"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+=TILE_X){</a:t>
            </a:r>
            <a:endParaRPr kumimoji="0" lang="en-US" sz="1200" b="0" i="0" u="none" strike="noStrike" cap="none" normalizeH="0" baseline="0" dirty="0" smtClean="0">
              <a:ln>
                <a:noFill/>
              </a:ln>
              <a:solidFill>
                <a:schemeClr val="tx1"/>
              </a:solidFill>
              <a:effectLst/>
            </a:endParaRPr>
          </a:p>
          <a:p>
            <a:pPr marL="0" marR="0" lvl="0" indent="457200" algn="justLow"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        for(</a:t>
            </a:r>
            <a:r>
              <a:rPr kumimoji="0" lang="en-US" sz="1200" b="0" i="0" u="none" strike="noStrike" cap="none" normalizeH="0" baseline="0" dirty="0" err="1" smtClean="0">
                <a:ln>
                  <a:noFill/>
                </a:ln>
                <a:solidFill>
                  <a:schemeClr val="tx1"/>
                </a:solidFill>
                <a:effectLst/>
                <a:latin typeface="Times New Roman" pitchFamily="18" charset="0"/>
                <a:ea typeface="SimSun" pitchFamily="2" charset="-122"/>
                <a:cs typeface="Times New Roman" pitchFamily="18" charset="0"/>
              </a:rPr>
              <a:t>int</a:t>
            </a:r>
            <a:r>
              <a:rPr kumimoji="0" lang="en-US" sz="1200" b="0"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 </a:t>
            </a:r>
            <a:r>
              <a:rPr kumimoji="0" lang="en-US" sz="1200" b="0" i="0" u="none" strike="noStrike" cap="none" normalizeH="0" baseline="0" dirty="0" err="1" smtClean="0">
                <a:ln>
                  <a:noFill/>
                </a:ln>
                <a:solidFill>
                  <a:schemeClr val="tx1"/>
                </a:solidFill>
                <a:effectLst/>
                <a:latin typeface="Times New Roman" pitchFamily="18" charset="0"/>
                <a:ea typeface="SimSun" pitchFamily="2" charset="-122"/>
                <a:cs typeface="Times New Roman" pitchFamily="18" charset="0"/>
              </a:rPr>
              <a:t>i</a:t>
            </a:r>
            <a:r>
              <a:rPr kumimoji="0" lang="en-US" sz="1200" b="0"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=0; </a:t>
            </a:r>
            <a:r>
              <a:rPr kumimoji="0" lang="en-US" sz="1200" b="0" i="0" u="none" strike="noStrike" cap="none" normalizeH="0" baseline="0" dirty="0" err="1" smtClean="0">
                <a:ln>
                  <a:noFill/>
                </a:ln>
                <a:solidFill>
                  <a:schemeClr val="tx1"/>
                </a:solidFill>
                <a:effectLst/>
                <a:latin typeface="Times New Roman" pitchFamily="18" charset="0"/>
                <a:ea typeface="SimSun" pitchFamily="2" charset="-122"/>
                <a:cs typeface="Times New Roman" pitchFamily="18" charset="0"/>
              </a:rPr>
              <a:t>i</a:t>
            </a:r>
            <a:r>
              <a:rPr kumimoji="0" lang="en-US" sz="1200" b="0"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 &lt; TILE_Y/BLOCK_Y; </a:t>
            </a:r>
            <a:r>
              <a:rPr kumimoji="0" lang="en-US" sz="1200" b="0" i="0" u="none" strike="noStrike" cap="none" normalizeH="0" baseline="0" dirty="0" err="1" smtClean="0">
                <a:ln>
                  <a:noFill/>
                </a:ln>
                <a:solidFill>
                  <a:schemeClr val="tx1"/>
                </a:solidFill>
                <a:effectLst/>
                <a:latin typeface="Times New Roman" pitchFamily="18" charset="0"/>
                <a:ea typeface="SimSun" pitchFamily="2" charset="-122"/>
                <a:cs typeface="Times New Roman" pitchFamily="18" charset="0"/>
              </a:rPr>
              <a:t>i</a:t>
            </a:r>
            <a:r>
              <a:rPr kumimoji="0" lang="en-US" sz="1200" b="0"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a:t>
            </a:r>
            <a:endParaRPr kumimoji="0" lang="en-US" sz="1200" b="0" i="0" u="none" strike="noStrike" cap="none" normalizeH="0" baseline="0" dirty="0" smtClean="0">
              <a:ln>
                <a:noFill/>
              </a:ln>
              <a:solidFill>
                <a:schemeClr val="tx1"/>
              </a:solidFill>
              <a:effectLst/>
            </a:endParaRPr>
          </a:p>
          <a:p>
            <a:pPr marL="0" marR="0" lvl="0" indent="457200" algn="justLow"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           As[</a:t>
            </a:r>
            <a:r>
              <a:rPr kumimoji="0" lang="en-US" sz="1200" b="0" i="0" u="none" strike="noStrike" cap="none" normalizeH="0" baseline="0" dirty="0" err="1" smtClean="0">
                <a:ln>
                  <a:noFill/>
                </a:ln>
                <a:solidFill>
                  <a:schemeClr val="tx1"/>
                </a:solidFill>
                <a:effectLst/>
                <a:latin typeface="Times New Roman" pitchFamily="18" charset="0"/>
                <a:ea typeface="SimSun" pitchFamily="2" charset="-122"/>
                <a:cs typeface="Times New Roman" pitchFamily="18" charset="0"/>
              </a:rPr>
              <a:t>ty</a:t>
            </a:r>
            <a:r>
              <a:rPr kumimoji="0" lang="en-US" sz="1200" b="0"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 + </a:t>
            </a:r>
            <a:r>
              <a:rPr kumimoji="0" lang="en-US" sz="1200" b="0" i="0" u="none" strike="noStrike" cap="none" normalizeH="0" baseline="0" dirty="0" err="1" smtClean="0">
                <a:ln>
                  <a:noFill/>
                </a:ln>
                <a:solidFill>
                  <a:schemeClr val="tx1"/>
                </a:solidFill>
                <a:effectLst/>
                <a:latin typeface="Times New Roman" pitchFamily="18" charset="0"/>
                <a:ea typeface="SimSun" pitchFamily="2" charset="-122"/>
                <a:cs typeface="Times New Roman" pitchFamily="18" charset="0"/>
              </a:rPr>
              <a:t>i</a:t>
            </a:r>
            <a:r>
              <a:rPr kumimoji="0" lang="en-US" sz="1200" b="0"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 * BLOCK_Y][</a:t>
            </a:r>
            <a:r>
              <a:rPr kumimoji="0" lang="en-US" sz="1200" b="0" i="0" u="none" strike="noStrike" cap="none" normalizeH="0" baseline="0" dirty="0" err="1" smtClean="0">
                <a:ln>
                  <a:noFill/>
                </a:ln>
                <a:solidFill>
                  <a:schemeClr val="tx1"/>
                </a:solidFill>
                <a:effectLst/>
                <a:latin typeface="Times New Roman" pitchFamily="18" charset="0"/>
                <a:ea typeface="SimSun" pitchFamily="2" charset="-122"/>
                <a:cs typeface="Times New Roman" pitchFamily="18" charset="0"/>
              </a:rPr>
              <a:t>tx</a:t>
            </a:r>
            <a:r>
              <a:rPr kumimoji="0" lang="en-US" sz="1200" b="0"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 = A[(by + </a:t>
            </a:r>
            <a:r>
              <a:rPr kumimoji="0" lang="en-US" sz="1200" b="0" i="0" u="none" strike="noStrike" cap="none" normalizeH="0" baseline="0" dirty="0" err="1" smtClean="0">
                <a:ln>
                  <a:noFill/>
                </a:ln>
                <a:solidFill>
                  <a:schemeClr val="tx1"/>
                </a:solidFill>
                <a:effectLst/>
                <a:latin typeface="Times New Roman" pitchFamily="18" charset="0"/>
                <a:ea typeface="SimSun" pitchFamily="2" charset="-122"/>
                <a:cs typeface="Times New Roman" pitchFamily="18" charset="0"/>
              </a:rPr>
              <a:t>ty</a:t>
            </a:r>
            <a:r>
              <a:rPr kumimoji="0" lang="en-US" sz="1200" b="0"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 + </a:t>
            </a:r>
            <a:r>
              <a:rPr kumimoji="0" lang="en-US" sz="1200" b="0" i="0" u="none" strike="noStrike" cap="none" normalizeH="0" baseline="0" dirty="0" err="1" smtClean="0">
                <a:ln>
                  <a:noFill/>
                </a:ln>
                <a:solidFill>
                  <a:schemeClr val="tx1"/>
                </a:solidFill>
                <a:effectLst/>
                <a:latin typeface="Times New Roman" pitchFamily="18" charset="0"/>
                <a:ea typeface="SimSun" pitchFamily="2" charset="-122"/>
                <a:cs typeface="Times New Roman" pitchFamily="18" charset="0"/>
              </a:rPr>
              <a:t>i</a:t>
            </a:r>
            <a:r>
              <a:rPr kumimoji="0" lang="en-US" sz="1200" b="0"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 * BLOCK_Y)</a:t>
            </a:r>
            <a:r>
              <a:rPr lang="en-US" sz="1200" dirty="0" smtClean="0"/>
              <a:t> </a:t>
            </a:r>
            <a:r>
              <a:rPr kumimoji="0" lang="en-US" sz="1200" b="0"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 N + </a:t>
            </a:r>
            <a:r>
              <a:rPr kumimoji="0" lang="en-US" sz="1200" b="0" i="0" u="none" strike="noStrike" cap="none" normalizeH="0" baseline="0" dirty="0" err="1" smtClean="0">
                <a:ln>
                  <a:noFill/>
                </a:ln>
                <a:solidFill>
                  <a:schemeClr val="tx1"/>
                </a:solidFill>
                <a:effectLst/>
                <a:latin typeface="Times New Roman" pitchFamily="18" charset="0"/>
                <a:ea typeface="SimSun" pitchFamily="2" charset="-122"/>
                <a:cs typeface="Times New Roman" pitchFamily="18" charset="0"/>
              </a:rPr>
              <a:t>bk</a:t>
            </a:r>
            <a:r>
              <a:rPr kumimoji="0" lang="en-US" sz="1200" b="0"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 + </a:t>
            </a:r>
            <a:r>
              <a:rPr kumimoji="0" lang="en-US" sz="1200" b="0" i="0" u="none" strike="noStrike" cap="none" normalizeH="0" baseline="0" dirty="0" err="1" smtClean="0">
                <a:ln>
                  <a:noFill/>
                </a:ln>
                <a:solidFill>
                  <a:schemeClr val="tx1"/>
                </a:solidFill>
                <a:effectLst/>
                <a:latin typeface="Times New Roman" pitchFamily="18" charset="0"/>
                <a:ea typeface="SimSun" pitchFamily="2" charset="-122"/>
                <a:cs typeface="Times New Roman" pitchFamily="18" charset="0"/>
              </a:rPr>
              <a:t>tx</a:t>
            </a:r>
            <a:r>
              <a:rPr kumimoji="0" lang="en-US" sz="1200" b="0"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a:t>
            </a:r>
            <a:endParaRPr kumimoji="0" lang="en-US" sz="1200" b="0" i="0" u="none" strike="noStrike" cap="none" normalizeH="0" baseline="0" dirty="0" smtClean="0">
              <a:ln>
                <a:noFill/>
              </a:ln>
              <a:solidFill>
                <a:schemeClr val="tx1"/>
              </a:solidFill>
              <a:effectLst/>
            </a:endParaRPr>
          </a:p>
          <a:p>
            <a:pPr marL="0" marR="0" lvl="0" indent="457200" algn="justLow"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        }</a:t>
            </a:r>
            <a:endParaRPr kumimoji="0" lang="en-US" sz="1200" b="0" i="0" u="none" strike="noStrike" cap="none" normalizeH="0" baseline="0" dirty="0" smtClean="0">
              <a:ln>
                <a:noFill/>
              </a:ln>
              <a:solidFill>
                <a:schemeClr val="tx1"/>
              </a:solidFill>
              <a:effectLst/>
            </a:endParaRPr>
          </a:p>
          <a:p>
            <a:pPr marL="0" marR="0" lvl="0" indent="457200" algn="justLow"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        for(</a:t>
            </a:r>
            <a:r>
              <a:rPr kumimoji="0" lang="en-US" sz="1200" b="0" i="0" u="none" strike="noStrike" cap="none" normalizeH="0" baseline="0" dirty="0" err="1" smtClean="0">
                <a:ln>
                  <a:noFill/>
                </a:ln>
                <a:solidFill>
                  <a:schemeClr val="tx1"/>
                </a:solidFill>
                <a:effectLst/>
                <a:latin typeface="Times New Roman" pitchFamily="18" charset="0"/>
                <a:ea typeface="SimSun" pitchFamily="2" charset="-122"/>
                <a:cs typeface="Times New Roman" pitchFamily="18" charset="0"/>
              </a:rPr>
              <a:t>int</a:t>
            </a:r>
            <a:r>
              <a:rPr kumimoji="0" lang="en-US" sz="1200" b="0"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 </a:t>
            </a:r>
            <a:r>
              <a:rPr kumimoji="0" lang="en-US" sz="1200" b="0" i="0" u="none" strike="noStrike" cap="none" normalizeH="0" baseline="0" dirty="0" err="1" smtClean="0">
                <a:ln>
                  <a:noFill/>
                </a:ln>
                <a:solidFill>
                  <a:schemeClr val="tx1"/>
                </a:solidFill>
                <a:effectLst/>
                <a:latin typeface="Times New Roman" pitchFamily="18" charset="0"/>
                <a:ea typeface="SimSun" pitchFamily="2" charset="-122"/>
                <a:cs typeface="Times New Roman" pitchFamily="18" charset="0"/>
              </a:rPr>
              <a:t>i</a:t>
            </a:r>
            <a:r>
              <a:rPr kumimoji="0" lang="en-US" sz="1200" b="0"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=0; </a:t>
            </a:r>
            <a:r>
              <a:rPr kumimoji="0" lang="en-US" sz="1200" b="0" i="0" u="none" strike="noStrike" cap="none" normalizeH="0" baseline="0" dirty="0" err="1" smtClean="0">
                <a:ln>
                  <a:noFill/>
                </a:ln>
                <a:solidFill>
                  <a:schemeClr val="tx1"/>
                </a:solidFill>
                <a:effectLst/>
                <a:latin typeface="Times New Roman" pitchFamily="18" charset="0"/>
                <a:ea typeface="SimSun" pitchFamily="2" charset="-122"/>
                <a:cs typeface="Times New Roman" pitchFamily="18" charset="0"/>
              </a:rPr>
              <a:t>i</a:t>
            </a:r>
            <a:r>
              <a:rPr kumimoji="0" lang="en-US" sz="1200" b="0"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 &lt; TILE_X/BLOCK_Y; </a:t>
            </a:r>
            <a:r>
              <a:rPr kumimoji="0" lang="en-US" sz="1200" b="0" i="0" u="none" strike="noStrike" cap="none" normalizeH="0" baseline="0" dirty="0" err="1" smtClean="0">
                <a:ln>
                  <a:noFill/>
                </a:ln>
                <a:solidFill>
                  <a:schemeClr val="tx1"/>
                </a:solidFill>
                <a:effectLst/>
                <a:latin typeface="Times New Roman" pitchFamily="18" charset="0"/>
                <a:ea typeface="SimSun" pitchFamily="2" charset="-122"/>
                <a:cs typeface="Times New Roman" pitchFamily="18" charset="0"/>
              </a:rPr>
              <a:t>i</a:t>
            </a:r>
            <a:r>
              <a:rPr kumimoji="0" lang="en-US" sz="1200" b="0"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a:t>
            </a:r>
            <a:endParaRPr kumimoji="0" lang="en-US" sz="1200" b="0" i="0" u="none" strike="noStrike" cap="none" normalizeH="0" baseline="0" dirty="0" smtClean="0">
              <a:ln>
                <a:noFill/>
              </a:ln>
              <a:solidFill>
                <a:schemeClr val="tx1"/>
              </a:solidFill>
              <a:effectLst/>
            </a:endParaRPr>
          </a:p>
          <a:p>
            <a:pPr marL="0" marR="0" lvl="0" indent="457200" algn="justLow"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          </a:t>
            </a:r>
            <a:r>
              <a:rPr kumimoji="0" lang="en-US" sz="1200" b="0" i="0" u="none" strike="noStrike" cap="none" normalizeH="0" baseline="0" dirty="0" err="1" smtClean="0">
                <a:ln>
                  <a:noFill/>
                </a:ln>
                <a:solidFill>
                  <a:schemeClr val="tx1"/>
                </a:solidFill>
                <a:effectLst/>
                <a:latin typeface="Times New Roman" pitchFamily="18" charset="0"/>
                <a:ea typeface="SimSun" pitchFamily="2" charset="-122"/>
                <a:cs typeface="Times New Roman" pitchFamily="18" charset="0"/>
              </a:rPr>
              <a:t>Bs</a:t>
            </a:r>
            <a:r>
              <a:rPr kumimoji="0" lang="en-US" sz="1200" b="0"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a:t>
            </a:r>
            <a:r>
              <a:rPr kumimoji="0" lang="en-US" sz="1200" b="0" i="0" u="none" strike="noStrike" cap="none" normalizeH="0" baseline="0" dirty="0" err="1" smtClean="0">
                <a:ln>
                  <a:noFill/>
                </a:ln>
                <a:solidFill>
                  <a:schemeClr val="tx1"/>
                </a:solidFill>
                <a:effectLst/>
                <a:latin typeface="Times New Roman" pitchFamily="18" charset="0"/>
                <a:ea typeface="SimSun" pitchFamily="2" charset="-122"/>
                <a:cs typeface="Times New Roman" pitchFamily="18" charset="0"/>
              </a:rPr>
              <a:t>ty</a:t>
            </a:r>
            <a:r>
              <a:rPr kumimoji="0" lang="en-US" sz="1200" b="0"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 + </a:t>
            </a:r>
            <a:r>
              <a:rPr kumimoji="0" lang="en-US" sz="1200" b="0" i="0" u="none" strike="noStrike" cap="none" normalizeH="0" baseline="0" dirty="0" err="1" smtClean="0">
                <a:ln>
                  <a:noFill/>
                </a:ln>
                <a:solidFill>
                  <a:schemeClr val="tx1"/>
                </a:solidFill>
                <a:effectLst/>
                <a:latin typeface="Times New Roman" pitchFamily="18" charset="0"/>
                <a:ea typeface="SimSun" pitchFamily="2" charset="-122"/>
                <a:cs typeface="Times New Roman" pitchFamily="18" charset="0"/>
              </a:rPr>
              <a:t>i</a:t>
            </a:r>
            <a:r>
              <a:rPr kumimoji="0" lang="en-US" sz="1200" b="0"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 * BLOCK_Y][</a:t>
            </a:r>
            <a:r>
              <a:rPr kumimoji="0" lang="en-US" sz="1200" b="0" i="0" u="none" strike="noStrike" cap="none" normalizeH="0" baseline="0" dirty="0" err="1" smtClean="0">
                <a:ln>
                  <a:noFill/>
                </a:ln>
                <a:solidFill>
                  <a:schemeClr val="tx1"/>
                </a:solidFill>
                <a:effectLst/>
                <a:latin typeface="Times New Roman" pitchFamily="18" charset="0"/>
                <a:ea typeface="SimSun" pitchFamily="2" charset="-122"/>
                <a:cs typeface="Times New Roman" pitchFamily="18" charset="0"/>
              </a:rPr>
              <a:t>tx</a:t>
            </a:r>
            <a:r>
              <a:rPr kumimoji="0" lang="en-US" sz="1200" b="0"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 = B[(</a:t>
            </a:r>
            <a:r>
              <a:rPr kumimoji="0" lang="en-US" sz="1200" b="0" i="0" u="none" strike="noStrike" cap="none" normalizeH="0" baseline="0" dirty="0" err="1" smtClean="0">
                <a:ln>
                  <a:noFill/>
                </a:ln>
                <a:solidFill>
                  <a:schemeClr val="tx1"/>
                </a:solidFill>
                <a:effectLst/>
                <a:latin typeface="Times New Roman" pitchFamily="18" charset="0"/>
                <a:ea typeface="SimSun" pitchFamily="2" charset="-122"/>
                <a:cs typeface="Times New Roman" pitchFamily="18" charset="0"/>
              </a:rPr>
              <a:t>bk</a:t>
            </a:r>
            <a:r>
              <a:rPr kumimoji="0" lang="en-US" sz="1200" b="0"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 + </a:t>
            </a:r>
            <a:r>
              <a:rPr kumimoji="0" lang="en-US" sz="1200" b="0" i="0" u="none" strike="noStrike" cap="none" normalizeH="0" baseline="0" dirty="0" err="1" smtClean="0">
                <a:ln>
                  <a:noFill/>
                </a:ln>
                <a:solidFill>
                  <a:schemeClr val="tx1"/>
                </a:solidFill>
                <a:effectLst/>
                <a:latin typeface="Times New Roman" pitchFamily="18" charset="0"/>
                <a:ea typeface="SimSun" pitchFamily="2" charset="-122"/>
                <a:cs typeface="Times New Roman" pitchFamily="18" charset="0"/>
              </a:rPr>
              <a:t>ty</a:t>
            </a:r>
            <a:r>
              <a:rPr kumimoji="0" lang="en-US" sz="1200" b="0"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 + </a:t>
            </a:r>
            <a:r>
              <a:rPr kumimoji="0" lang="en-US" sz="1200" b="0" i="0" u="none" strike="noStrike" cap="none" normalizeH="0" baseline="0" dirty="0" err="1" smtClean="0">
                <a:ln>
                  <a:noFill/>
                </a:ln>
                <a:solidFill>
                  <a:schemeClr val="tx1"/>
                </a:solidFill>
                <a:effectLst/>
                <a:latin typeface="Times New Roman" pitchFamily="18" charset="0"/>
                <a:ea typeface="SimSun" pitchFamily="2" charset="-122"/>
                <a:cs typeface="Times New Roman" pitchFamily="18" charset="0"/>
              </a:rPr>
              <a:t>i</a:t>
            </a:r>
            <a:r>
              <a:rPr kumimoji="0" lang="en-US" sz="1200" b="0"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 * BLOCK_Y) * N + </a:t>
            </a:r>
            <a:r>
              <a:rPr kumimoji="0" lang="en-US" sz="1200" b="0" i="0" u="none" strike="noStrike" cap="none" normalizeH="0" baseline="0" dirty="0" err="1" smtClean="0">
                <a:ln>
                  <a:noFill/>
                </a:ln>
                <a:solidFill>
                  <a:schemeClr val="tx1"/>
                </a:solidFill>
                <a:effectLst/>
                <a:latin typeface="Times New Roman" pitchFamily="18" charset="0"/>
                <a:ea typeface="SimSun" pitchFamily="2" charset="-122"/>
                <a:cs typeface="Times New Roman" pitchFamily="18" charset="0"/>
              </a:rPr>
              <a:t>bx</a:t>
            </a:r>
            <a:r>
              <a:rPr kumimoji="0" lang="en-US" sz="1200" b="0"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 + </a:t>
            </a:r>
            <a:r>
              <a:rPr kumimoji="0" lang="en-US" sz="1200" b="0" i="0" u="none" strike="noStrike" cap="none" normalizeH="0" baseline="0" dirty="0" err="1" smtClean="0">
                <a:ln>
                  <a:noFill/>
                </a:ln>
                <a:solidFill>
                  <a:schemeClr val="tx1"/>
                </a:solidFill>
                <a:effectLst/>
                <a:latin typeface="Times New Roman" pitchFamily="18" charset="0"/>
                <a:ea typeface="SimSun" pitchFamily="2" charset="-122"/>
                <a:cs typeface="Times New Roman" pitchFamily="18" charset="0"/>
              </a:rPr>
              <a:t>tx</a:t>
            </a:r>
            <a:r>
              <a:rPr kumimoji="0" lang="en-US" sz="1200" b="0"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a:t>
            </a:r>
            <a:endParaRPr kumimoji="0" lang="en-US" sz="1200" b="0" i="0" u="none" strike="noStrike" cap="none" normalizeH="0" baseline="0" dirty="0" smtClean="0">
              <a:ln>
                <a:noFill/>
              </a:ln>
              <a:solidFill>
                <a:schemeClr val="tx1"/>
              </a:solidFill>
              <a:effectLst/>
            </a:endParaRPr>
          </a:p>
          <a:p>
            <a:pPr marL="0" marR="0" lvl="0" indent="457200" algn="justLow"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        }</a:t>
            </a:r>
            <a:endParaRPr kumimoji="0" lang="en-US" sz="1200" b="0" i="0" u="none" strike="noStrike" cap="none" normalizeH="0" baseline="0" dirty="0" smtClean="0">
              <a:ln>
                <a:noFill/>
              </a:ln>
              <a:solidFill>
                <a:schemeClr val="tx1"/>
              </a:solidFill>
              <a:effectLst/>
            </a:endParaRPr>
          </a:p>
          <a:p>
            <a:pPr marL="0" marR="0" lvl="0" indent="457200" algn="justLow"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	__</a:t>
            </a:r>
            <a:r>
              <a:rPr kumimoji="0" lang="en-US" sz="1200" b="0" i="0" u="none" strike="noStrike" cap="none" normalizeH="0" baseline="0" dirty="0" err="1" smtClean="0">
                <a:ln>
                  <a:noFill/>
                </a:ln>
                <a:solidFill>
                  <a:schemeClr val="tx1"/>
                </a:solidFill>
                <a:effectLst/>
                <a:latin typeface="Times New Roman" pitchFamily="18" charset="0"/>
                <a:ea typeface="SimSun" pitchFamily="2" charset="-122"/>
                <a:cs typeface="Times New Roman" pitchFamily="18" charset="0"/>
              </a:rPr>
              <a:t>syncthreads</a:t>
            </a:r>
            <a:r>
              <a:rPr kumimoji="0" lang="en-US" sz="1200" b="0"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a:t>
            </a:r>
            <a:endParaRPr kumimoji="0" lang="en-US" sz="1200" b="0" i="0" u="none" strike="noStrike" cap="none" normalizeH="0" baseline="0" dirty="0" smtClean="0">
              <a:ln>
                <a:noFill/>
              </a:ln>
              <a:solidFill>
                <a:schemeClr val="tx1"/>
              </a:solidFill>
              <a:effectLst/>
            </a:endParaRPr>
          </a:p>
          <a:p>
            <a:pPr marL="0" marR="0" lvl="0" indent="457200" algn="justLow"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        for(</a:t>
            </a:r>
            <a:r>
              <a:rPr kumimoji="0" lang="en-US" sz="1200" b="0" i="0" u="none" strike="noStrike" cap="none" normalizeH="0" baseline="0" dirty="0" err="1" smtClean="0">
                <a:ln>
                  <a:noFill/>
                </a:ln>
                <a:solidFill>
                  <a:schemeClr val="tx1"/>
                </a:solidFill>
                <a:effectLst/>
                <a:latin typeface="Times New Roman" pitchFamily="18" charset="0"/>
                <a:ea typeface="SimSun" pitchFamily="2" charset="-122"/>
                <a:cs typeface="Times New Roman" pitchFamily="18" charset="0"/>
              </a:rPr>
              <a:t>int</a:t>
            </a:r>
            <a:r>
              <a:rPr kumimoji="0" lang="en-US" sz="1200" b="0"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 </a:t>
            </a:r>
            <a:r>
              <a:rPr kumimoji="0" lang="en-US" sz="1200" b="0" i="0" u="none" strike="noStrike" cap="none" normalizeH="0" baseline="0" dirty="0" err="1" smtClean="0">
                <a:ln>
                  <a:noFill/>
                </a:ln>
                <a:solidFill>
                  <a:schemeClr val="tx1"/>
                </a:solidFill>
                <a:effectLst/>
                <a:latin typeface="Times New Roman" pitchFamily="18" charset="0"/>
                <a:ea typeface="SimSun" pitchFamily="2" charset="-122"/>
                <a:cs typeface="Times New Roman" pitchFamily="18" charset="0"/>
              </a:rPr>
              <a:t>i</a:t>
            </a:r>
            <a:r>
              <a:rPr kumimoji="0" lang="en-US" sz="1200" b="0"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=0; </a:t>
            </a:r>
            <a:r>
              <a:rPr kumimoji="0" lang="en-US" sz="1200" b="0" i="0" u="none" strike="noStrike" cap="none" normalizeH="0" baseline="0" dirty="0" err="1" smtClean="0">
                <a:ln>
                  <a:noFill/>
                </a:ln>
                <a:solidFill>
                  <a:schemeClr val="tx1"/>
                </a:solidFill>
                <a:effectLst/>
                <a:latin typeface="Times New Roman" pitchFamily="18" charset="0"/>
                <a:ea typeface="SimSun" pitchFamily="2" charset="-122"/>
                <a:cs typeface="Times New Roman" pitchFamily="18" charset="0"/>
              </a:rPr>
              <a:t>i</a:t>
            </a:r>
            <a:r>
              <a:rPr kumimoji="0" lang="en-US" sz="1200" b="0"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 &lt; TILE_Y/BLOCK_Y; </a:t>
            </a:r>
            <a:r>
              <a:rPr kumimoji="0" lang="en-US" sz="1200" b="0" i="0" u="none" strike="noStrike" cap="none" normalizeH="0" baseline="0" dirty="0" err="1" smtClean="0">
                <a:ln>
                  <a:noFill/>
                </a:ln>
                <a:solidFill>
                  <a:schemeClr val="tx1"/>
                </a:solidFill>
                <a:effectLst/>
                <a:latin typeface="Times New Roman" pitchFamily="18" charset="0"/>
                <a:ea typeface="SimSun" pitchFamily="2" charset="-122"/>
                <a:cs typeface="Times New Roman" pitchFamily="18" charset="0"/>
              </a:rPr>
              <a:t>i</a:t>
            </a:r>
            <a:r>
              <a:rPr kumimoji="0" lang="en-US" sz="1200" b="0"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a:t>
            </a:r>
            <a:endParaRPr kumimoji="0" lang="en-US" sz="1200" b="0" i="0" u="none" strike="noStrike" cap="none" normalizeH="0" baseline="0" dirty="0" smtClean="0">
              <a:ln>
                <a:noFill/>
              </a:ln>
              <a:solidFill>
                <a:schemeClr val="tx1"/>
              </a:solidFill>
              <a:effectLst/>
            </a:endParaRPr>
          </a:p>
          <a:p>
            <a:pPr marL="0" marR="0" lvl="0" indent="457200" algn="justLow"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           for(</a:t>
            </a:r>
            <a:r>
              <a:rPr kumimoji="0" lang="en-US" sz="1200" b="0" i="0" u="none" strike="noStrike" cap="none" normalizeH="0" baseline="0" dirty="0" err="1" smtClean="0">
                <a:ln>
                  <a:noFill/>
                </a:ln>
                <a:solidFill>
                  <a:schemeClr val="tx1"/>
                </a:solidFill>
                <a:effectLst/>
                <a:latin typeface="Times New Roman" pitchFamily="18" charset="0"/>
                <a:ea typeface="SimSun" pitchFamily="2" charset="-122"/>
                <a:cs typeface="Times New Roman" pitchFamily="18" charset="0"/>
              </a:rPr>
              <a:t>int</a:t>
            </a:r>
            <a:r>
              <a:rPr kumimoji="0" lang="en-US" sz="1200" b="0"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 k=0; k &lt; TILE_X; k++)</a:t>
            </a:r>
            <a:endParaRPr kumimoji="0" lang="en-US" sz="1200" b="0" i="0" u="none" strike="noStrike" cap="none" normalizeH="0" baseline="0" dirty="0" smtClean="0">
              <a:ln>
                <a:noFill/>
              </a:ln>
              <a:solidFill>
                <a:schemeClr val="tx1"/>
              </a:solidFill>
              <a:effectLst/>
            </a:endParaRPr>
          </a:p>
          <a:p>
            <a:pPr marL="0" marR="0" lvl="0" indent="457200" algn="justLow"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	</a:t>
            </a:r>
            <a:r>
              <a:rPr kumimoji="0" lang="en-US" sz="1200" b="0" i="0" u="none" strike="noStrike" cap="none" normalizeH="0" baseline="0" dirty="0" err="1" smtClean="0">
                <a:ln>
                  <a:noFill/>
                </a:ln>
                <a:solidFill>
                  <a:schemeClr val="tx1"/>
                </a:solidFill>
                <a:effectLst/>
                <a:latin typeface="Times New Roman" pitchFamily="18" charset="0"/>
                <a:ea typeface="SimSun" pitchFamily="2" charset="-122"/>
                <a:cs typeface="Times New Roman" pitchFamily="18" charset="0"/>
              </a:rPr>
              <a:t>Csub</a:t>
            </a:r>
            <a:r>
              <a:rPr kumimoji="0" lang="en-US" sz="1200" b="0"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a:t>
            </a:r>
            <a:r>
              <a:rPr kumimoji="0" lang="en-US" sz="1200" b="0" i="0" u="none" strike="noStrike" cap="none" normalizeH="0" baseline="0" dirty="0" err="1" smtClean="0">
                <a:ln>
                  <a:noFill/>
                </a:ln>
                <a:solidFill>
                  <a:schemeClr val="tx1"/>
                </a:solidFill>
                <a:effectLst/>
                <a:latin typeface="Times New Roman" pitchFamily="18" charset="0"/>
                <a:ea typeface="SimSun" pitchFamily="2" charset="-122"/>
                <a:cs typeface="Times New Roman" pitchFamily="18" charset="0"/>
              </a:rPr>
              <a:t>i</a:t>
            </a:r>
            <a:r>
              <a:rPr kumimoji="0" lang="en-US" sz="1200" b="0"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 += As[</a:t>
            </a:r>
            <a:r>
              <a:rPr kumimoji="0" lang="en-US" sz="1200" b="0" i="0" u="none" strike="noStrike" cap="none" normalizeH="0" baseline="0" dirty="0" err="1" smtClean="0">
                <a:ln>
                  <a:noFill/>
                </a:ln>
                <a:solidFill>
                  <a:schemeClr val="tx1"/>
                </a:solidFill>
                <a:effectLst/>
                <a:latin typeface="Times New Roman" pitchFamily="18" charset="0"/>
                <a:ea typeface="SimSun" pitchFamily="2" charset="-122"/>
                <a:cs typeface="Times New Roman" pitchFamily="18" charset="0"/>
              </a:rPr>
              <a:t>ty</a:t>
            </a:r>
            <a:r>
              <a:rPr kumimoji="0" lang="en-US" sz="1200" b="0"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 + </a:t>
            </a:r>
            <a:r>
              <a:rPr kumimoji="0" lang="en-US" sz="1200" b="0" i="0" u="none" strike="noStrike" cap="none" normalizeH="0" baseline="0" dirty="0" err="1" smtClean="0">
                <a:ln>
                  <a:noFill/>
                </a:ln>
                <a:solidFill>
                  <a:schemeClr val="tx1"/>
                </a:solidFill>
                <a:effectLst/>
                <a:latin typeface="Times New Roman" pitchFamily="18" charset="0"/>
                <a:ea typeface="SimSun" pitchFamily="2" charset="-122"/>
                <a:cs typeface="Times New Roman" pitchFamily="18" charset="0"/>
              </a:rPr>
              <a:t>i</a:t>
            </a:r>
            <a:r>
              <a:rPr kumimoji="0" lang="en-US" sz="1200" b="0"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 * BLOCK_Y][k] * </a:t>
            </a:r>
            <a:r>
              <a:rPr kumimoji="0" lang="en-US" sz="1200" b="0" i="0" u="none" strike="noStrike" cap="none" normalizeH="0" baseline="0" dirty="0" err="1" smtClean="0">
                <a:ln>
                  <a:noFill/>
                </a:ln>
                <a:solidFill>
                  <a:schemeClr val="tx1"/>
                </a:solidFill>
                <a:effectLst/>
                <a:latin typeface="Times New Roman" pitchFamily="18" charset="0"/>
                <a:ea typeface="SimSun" pitchFamily="2" charset="-122"/>
                <a:cs typeface="Times New Roman" pitchFamily="18" charset="0"/>
              </a:rPr>
              <a:t>Bs</a:t>
            </a:r>
            <a:r>
              <a:rPr kumimoji="0" lang="en-US" sz="1200" b="0"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[k][</a:t>
            </a:r>
            <a:r>
              <a:rPr kumimoji="0" lang="en-US" sz="1200" b="0" i="0" u="none" strike="noStrike" cap="none" normalizeH="0" baseline="0" dirty="0" err="1" smtClean="0">
                <a:ln>
                  <a:noFill/>
                </a:ln>
                <a:solidFill>
                  <a:schemeClr val="tx1"/>
                </a:solidFill>
                <a:effectLst/>
                <a:latin typeface="Times New Roman" pitchFamily="18" charset="0"/>
                <a:ea typeface="SimSun" pitchFamily="2" charset="-122"/>
                <a:cs typeface="Times New Roman" pitchFamily="18" charset="0"/>
              </a:rPr>
              <a:t>tx</a:t>
            </a:r>
            <a:r>
              <a:rPr kumimoji="0" lang="en-US" sz="1200" b="0"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a:t>
            </a:r>
            <a:endParaRPr kumimoji="0" lang="en-US" sz="1200" b="0" i="0" u="none" strike="noStrike" cap="none" normalizeH="0" baseline="0" dirty="0" smtClean="0">
              <a:ln>
                <a:noFill/>
              </a:ln>
              <a:solidFill>
                <a:schemeClr val="tx1"/>
              </a:solidFill>
              <a:effectLst/>
            </a:endParaRPr>
          </a:p>
          <a:p>
            <a:pPr marL="0" marR="0" lvl="0" indent="457200" algn="justLow"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    }</a:t>
            </a:r>
            <a:endParaRPr kumimoji="0" lang="en-US" sz="1200" b="0" i="0" u="none" strike="noStrike" cap="none" normalizeH="0" baseline="0" dirty="0" smtClean="0">
              <a:ln>
                <a:noFill/>
              </a:ln>
              <a:solidFill>
                <a:schemeClr val="tx1"/>
              </a:solidFill>
              <a:effectLst/>
            </a:endParaRPr>
          </a:p>
          <a:p>
            <a:pPr marL="0" marR="0" lvl="0" indent="457200" algn="justLow"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	__</a:t>
            </a:r>
            <a:r>
              <a:rPr kumimoji="0" lang="en-US" sz="1200" b="0" i="0" u="none" strike="noStrike" cap="none" normalizeH="0" baseline="0" dirty="0" err="1" smtClean="0">
                <a:ln>
                  <a:noFill/>
                </a:ln>
                <a:solidFill>
                  <a:schemeClr val="tx1"/>
                </a:solidFill>
                <a:effectLst/>
                <a:latin typeface="Times New Roman" pitchFamily="18" charset="0"/>
                <a:ea typeface="SimSun" pitchFamily="2" charset="-122"/>
                <a:cs typeface="Times New Roman" pitchFamily="18" charset="0"/>
              </a:rPr>
              <a:t>syncthreads</a:t>
            </a:r>
            <a:r>
              <a:rPr kumimoji="0" lang="en-US" sz="1200" b="0"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a:t>
            </a:r>
            <a:endParaRPr kumimoji="0" lang="en-US" sz="1200" b="0" i="0" u="none" strike="noStrike" cap="none" normalizeH="0" baseline="0" dirty="0" smtClean="0">
              <a:ln>
                <a:noFill/>
              </a:ln>
              <a:solidFill>
                <a:schemeClr val="tx1"/>
              </a:solidFill>
              <a:effectLst/>
            </a:endParaRPr>
          </a:p>
          <a:p>
            <a:pPr marL="0" marR="0" lvl="0" indent="457200" algn="justLow"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   for(</a:t>
            </a:r>
            <a:r>
              <a:rPr kumimoji="0" lang="en-US" sz="1200" b="0" i="0" u="none" strike="noStrike" cap="none" normalizeH="0" baseline="0" dirty="0" err="1" smtClean="0">
                <a:ln>
                  <a:noFill/>
                </a:ln>
                <a:solidFill>
                  <a:schemeClr val="tx1"/>
                </a:solidFill>
                <a:effectLst/>
                <a:latin typeface="Times New Roman" pitchFamily="18" charset="0"/>
                <a:ea typeface="SimSun" pitchFamily="2" charset="-122"/>
                <a:cs typeface="Times New Roman" pitchFamily="18" charset="0"/>
              </a:rPr>
              <a:t>int</a:t>
            </a:r>
            <a:r>
              <a:rPr kumimoji="0" lang="en-US" sz="1200" b="0"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 </a:t>
            </a:r>
            <a:r>
              <a:rPr kumimoji="0" lang="en-US" sz="1200" b="0" i="0" u="none" strike="noStrike" cap="none" normalizeH="0" baseline="0" dirty="0" err="1" smtClean="0">
                <a:ln>
                  <a:noFill/>
                </a:ln>
                <a:solidFill>
                  <a:schemeClr val="tx1"/>
                </a:solidFill>
                <a:effectLst/>
                <a:latin typeface="Times New Roman" pitchFamily="18" charset="0"/>
                <a:ea typeface="SimSun" pitchFamily="2" charset="-122"/>
                <a:cs typeface="Times New Roman" pitchFamily="18" charset="0"/>
              </a:rPr>
              <a:t>i</a:t>
            </a:r>
            <a:r>
              <a:rPr kumimoji="0" lang="en-US" sz="1200" b="0"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=0; </a:t>
            </a:r>
            <a:r>
              <a:rPr kumimoji="0" lang="en-US" sz="1200" b="0" i="0" u="none" strike="noStrike" cap="none" normalizeH="0" baseline="0" dirty="0" err="1" smtClean="0">
                <a:ln>
                  <a:noFill/>
                </a:ln>
                <a:solidFill>
                  <a:schemeClr val="tx1"/>
                </a:solidFill>
                <a:effectLst/>
                <a:latin typeface="Times New Roman" pitchFamily="18" charset="0"/>
                <a:ea typeface="SimSun" pitchFamily="2" charset="-122"/>
                <a:cs typeface="Times New Roman" pitchFamily="18" charset="0"/>
              </a:rPr>
              <a:t>i</a:t>
            </a:r>
            <a:r>
              <a:rPr kumimoji="0" lang="en-US" sz="1200" b="0"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 &lt; TILE_Y/BLOCK_Y; </a:t>
            </a:r>
            <a:r>
              <a:rPr kumimoji="0" lang="en-US" sz="1200" b="0" i="0" u="none" strike="noStrike" cap="none" normalizeH="0" baseline="0" dirty="0" err="1" smtClean="0">
                <a:ln>
                  <a:noFill/>
                </a:ln>
                <a:solidFill>
                  <a:schemeClr val="tx1"/>
                </a:solidFill>
                <a:effectLst/>
                <a:latin typeface="Times New Roman" pitchFamily="18" charset="0"/>
                <a:ea typeface="SimSun" pitchFamily="2" charset="-122"/>
                <a:cs typeface="Times New Roman" pitchFamily="18" charset="0"/>
              </a:rPr>
              <a:t>i</a:t>
            </a:r>
            <a:r>
              <a:rPr kumimoji="0" lang="en-US" sz="1200" b="0"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a:t>
            </a:r>
            <a:endParaRPr kumimoji="0" lang="en-US" sz="1200" b="0" i="0" u="none" strike="noStrike" cap="none" normalizeH="0" baseline="0" dirty="0" smtClean="0">
              <a:ln>
                <a:noFill/>
              </a:ln>
              <a:solidFill>
                <a:schemeClr val="tx1"/>
              </a:solidFill>
              <a:effectLst/>
            </a:endParaRPr>
          </a:p>
          <a:p>
            <a:pPr marL="0" marR="0" lvl="0" indent="457200" algn="justLow"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       C[(by + </a:t>
            </a:r>
            <a:r>
              <a:rPr kumimoji="0" lang="en-US" sz="1200" b="0" i="0" u="none" strike="noStrike" cap="none" normalizeH="0" baseline="0" dirty="0" err="1" smtClean="0">
                <a:ln>
                  <a:noFill/>
                </a:ln>
                <a:solidFill>
                  <a:schemeClr val="tx1"/>
                </a:solidFill>
                <a:effectLst/>
                <a:latin typeface="Times New Roman" pitchFamily="18" charset="0"/>
                <a:ea typeface="SimSun" pitchFamily="2" charset="-122"/>
                <a:cs typeface="Times New Roman" pitchFamily="18" charset="0"/>
              </a:rPr>
              <a:t>ty</a:t>
            </a:r>
            <a:r>
              <a:rPr kumimoji="0" lang="en-US" sz="1200" b="0"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 + </a:t>
            </a:r>
            <a:r>
              <a:rPr kumimoji="0" lang="en-US" sz="1200" b="0" i="0" u="none" strike="noStrike" cap="none" normalizeH="0" baseline="0" dirty="0" err="1" smtClean="0">
                <a:ln>
                  <a:noFill/>
                </a:ln>
                <a:solidFill>
                  <a:schemeClr val="tx1"/>
                </a:solidFill>
                <a:effectLst/>
                <a:latin typeface="Times New Roman" pitchFamily="18" charset="0"/>
                <a:ea typeface="SimSun" pitchFamily="2" charset="-122"/>
                <a:cs typeface="Times New Roman" pitchFamily="18" charset="0"/>
              </a:rPr>
              <a:t>i</a:t>
            </a:r>
            <a:r>
              <a:rPr kumimoji="0" lang="en-US" sz="1200" b="0"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 * BLOCK_Y) * N + </a:t>
            </a:r>
            <a:r>
              <a:rPr kumimoji="0" lang="en-US" sz="1200" b="0" i="0" u="none" strike="noStrike" cap="none" normalizeH="0" baseline="0" dirty="0" err="1" smtClean="0">
                <a:ln>
                  <a:noFill/>
                </a:ln>
                <a:solidFill>
                  <a:schemeClr val="tx1"/>
                </a:solidFill>
                <a:effectLst/>
                <a:latin typeface="Times New Roman" pitchFamily="18" charset="0"/>
                <a:ea typeface="SimSun" pitchFamily="2" charset="-122"/>
                <a:cs typeface="Times New Roman" pitchFamily="18" charset="0"/>
              </a:rPr>
              <a:t>bx</a:t>
            </a:r>
            <a:r>
              <a:rPr kumimoji="0" lang="en-US" sz="1200" b="0"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 + </a:t>
            </a:r>
            <a:r>
              <a:rPr kumimoji="0" lang="en-US" sz="1200" b="0" i="0" u="none" strike="noStrike" cap="none" normalizeH="0" baseline="0" dirty="0" err="1" smtClean="0">
                <a:ln>
                  <a:noFill/>
                </a:ln>
                <a:solidFill>
                  <a:schemeClr val="tx1"/>
                </a:solidFill>
                <a:effectLst/>
                <a:latin typeface="Times New Roman" pitchFamily="18" charset="0"/>
                <a:ea typeface="SimSun" pitchFamily="2" charset="-122"/>
                <a:cs typeface="Times New Roman" pitchFamily="18" charset="0"/>
              </a:rPr>
              <a:t>tx</a:t>
            </a:r>
            <a:r>
              <a:rPr kumimoji="0" lang="en-US" sz="1200" b="0"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 = </a:t>
            </a:r>
            <a:r>
              <a:rPr kumimoji="0" lang="en-US" sz="1200" b="0" i="0" u="none" strike="noStrike" cap="none" normalizeH="0" baseline="0" dirty="0" err="1" smtClean="0">
                <a:ln>
                  <a:noFill/>
                </a:ln>
                <a:solidFill>
                  <a:schemeClr val="tx1"/>
                </a:solidFill>
                <a:effectLst/>
                <a:latin typeface="Times New Roman" pitchFamily="18" charset="0"/>
                <a:ea typeface="SimSun" pitchFamily="2" charset="-122"/>
                <a:cs typeface="Times New Roman" pitchFamily="18" charset="0"/>
              </a:rPr>
              <a:t>Csub</a:t>
            </a:r>
            <a:r>
              <a:rPr kumimoji="0" lang="en-US" sz="1200" b="0"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a:t>
            </a:r>
            <a:r>
              <a:rPr kumimoji="0" lang="en-US" sz="1200" b="0" i="0" u="none" strike="noStrike" cap="none" normalizeH="0" baseline="0" dirty="0" err="1" smtClean="0">
                <a:ln>
                  <a:noFill/>
                </a:ln>
                <a:solidFill>
                  <a:schemeClr val="tx1"/>
                </a:solidFill>
                <a:effectLst/>
                <a:latin typeface="Times New Roman" pitchFamily="18" charset="0"/>
                <a:ea typeface="SimSun" pitchFamily="2" charset="-122"/>
                <a:cs typeface="Times New Roman" pitchFamily="18" charset="0"/>
              </a:rPr>
              <a:t>i</a:t>
            </a:r>
            <a:r>
              <a:rPr kumimoji="0" lang="en-US" sz="1200" b="0"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a:t>
            </a:r>
            <a:endParaRPr kumimoji="0" lang="en-US" sz="1200" b="0" i="0" u="none" strike="noStrike" cap="none" normalizeH="0" baseline="0" dirty="0" smtClean="0">
              <a:ln>
                <a:noFill/>
              </a:ln>
              <a:solidFill>
                <a:schemeClr val="tx1"/>
              </a:solidFill>
              <a:effectLst/>
            </a:endParaRPr>
          </a:p>
          <a:p>
            <a:pPr marL="0" marR="0" lvl="0" indent="457200" algn="justLow"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a:t>
            </a:r>
            <a:endParaRPr kumimoji="0" lang="en-US" sz="1200" b="0" i="0" u="none" strike="noStrike" cap="none" normalizeH="0" baseline="0" dirty="0" smtClean="0">
              <a:ln>
                <a:noFill/>
              </a:ln>
              <a:solidFill>
                <a:schemeClr val="tx1"/>
              </a:solidFill>
              <a:effectLst/>
            </a:endParaRPr>
          </a:p>
          <a:p>
            <a:pPr marL="0" marR="0" lvl="0" indent="45720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Code Listing 4: Optimized CUDA Kernel</a:t>
            </a:r>
            <a:endParaRPr kumimoji="0" lang="en-US" sz="3600" b="0" i="0" u="none" strike="noStrike" cap="none" normalizeH="0" baseline="0" dirty="0" smtClean="0">
              <a:ln>
                <a:noFill/>
              </a:ln>
              <a:solidFill>
                <a:schemeClr val="tx1"/>
              </a:solidFill>
              <a:effectLst/>
              <a:latin typeface="Arial" pitchFamily="34" charset="0"/>
              <a:cs typeface="Arial" pitchFamily="34" charset="0"/>
            </a:endParaRPr>
          </a:p>
        </p:txBody>
      </p:sp>
      <p:sp>
        <p:nvSpPr>
          <p:cNvPr id="8" name="TextBox 7"/>
          <p:cNvSpPr txBox="1"/>
          <p:nvPr/>
        </p:nvSpPr>
        <p:spPr>
          <a:xfrm>
            <a:off x="5001996" y="1905000"/>
            <a:ext cx="3837204" cy="1477328"/>
          </a:xfrm>
          <a:prstGeom prst="rect">
            <a:avLst/>
          </a:prstGeom>
          <a:noFill/>
        </p:spPr>
        <p:txBody>
          <a:bodyPr wrap="none" rtlCol="0">
            <a:spAutoFit/>
          </a:bodyPr>
          <a:lstStyle/>
          <a:p>
            <a:r>
              <a:rPr lang="en-US" b="1" dirty="0" err="1" smtClean="0"/>
              <a:t>Optimial</a:t>
            </a:r>
            <a:r>
              <a:rPr lang="en-US" b="1" dirty="0" smtClean="0"/>
              <a:t> Parameters for Tesla C2070:</a:t>
            </a:r>
          </a:p>
          <a:p>
            <a:r>
              <a:rPr lang="en-US" dirty="0" smtClean="0"/>
              <a:t>TILE_X = 32</a:t>
            </a:r>
          </a:p>
          <a:p>
            <a:r>
              <a:rPr lang="en-US" dirty="0" smtClean="0"/>
              <a:t>TILE_Y = 64</a:t>
            </a:r>
          </a:p>
          <a:p>
            <a:r>
              <a:rPr lang="en-US" dirty="0" smtClean="0"/>
              <a:t>BLOCK_X = 32</a:t>
            </a:r>
          </a:p>
          <a:p>
            <a:r>
              <a:rPr lang="en-US" dirty="0" smtClean="0"/>
              <a:t>BLOCK_Y = 16</a:t>
            </a:r>
            <a:endParaRPr lang="en-US" dirty="0"/>
          </a:p>
        </p:txBody>
      </p:sp>
    </p:spTree>
    <p:extLst>
      <p:ext uri="{BB962C8B-B14F-4D97-AF65-F5344CB8AC3E}">
        <p14:creationId xmlns:p14="http://schemas.microsoft.com/office/powerpoint/2010/main" val="106417219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Conditions on Repetition Cycles</a:t>
            </a:r>
            <a:endParaRPr lang="en-US" dirty="0"/>
          </a:p>
        </p:txBody>
      </p:sp>
      <p:sp>
        <p:nvSpPr>
          <p:cNvPr id="3" name="Content Placeholder 2"/>
          <p:cNvSpPr>
            <a:spLocks noGrp="1"/>
          </p:cNvSpPr>
          <p:nvPr>
            <p:ph idx="1"/>
          </p:nvPr>
        </p:nvSpPr>
        <p:spPr>
          <a:xfrm>
            <a:off x="457200" y="1775191"/>
            <a:ext cx="8229600" cy="1349009"/>
          </a:xfrm>
        </p:spPr>
        <p:txBody>
          <a:bodyPr>
            <a:normAutofit fontScale="85000" lnSpcReduction="20000"/>
          </a:bodyPr>
          <a:lstStyle/>
          <a:p>
            <a:pPr marL="576072" lvl="0" indent="-457200">
              <a:buFont typeface="+mj-lt"/>
              <a:buAutoNum type="arabicPeriod"/>
            </a:pPr>
            <a:r>
              <a:rPr lang="en-US" sz="2000" dirty="0"/>
              <a:t>Both AKBPSM and S-Cycles should be greater than or equal to 1.</a:t>
            </a:r>
          </a:p>
          <a:p>
            <a:pPr marL="576072" lvl="0" indent="-457200">
              <a:buFont typeface="+mj-lt"/>
              <a:buAutoNum type="arabicPeriod"/>
            </a:pPr>
            <a:r>
              <a:rPr lang="en-US" sz="2000" dirty="0"/>
              <a:t>S-Cycles should be an integer value to balance the threads among multiple SPs.</a:t>
            </a:r>
          </a:p>
          <a:p>
            <a:pPr marL="576072" lvl="0" indent="-457200">
              <a:buFont typeface="+mj-lt"/>
              <a:buAutoNum type="arabicPeriod"/>
            </a:pPr>
            <a:r>
              <a:rPr lang="en-US" sz="2000" dirty="0"/>
              <a:t>S-Cycles should be as large as possible.</a:t>
            </a:r>
          </a:p>
          <a:p>
            <a:pPr marL="576072" lvl="0" indent="-457200">
              <a:buFont typeface="+mj-lt"/>
              <a:buAutoNum type="arabicPeriod"/>
            </a:pPr>
            <a:r>
              <a:rPr lang="en-US" sz="2000" dirty="0"/>
              <a:t>AKBPSM should be the least possible to minimize serialization</a:t>
            </a:r>
            <a:r>
              <a:rPr lang="en-US" sz="2000" dirty="0" smtClean="0"/>
              <a:t>.</a:t>
            </a:r>
            <a:endParaRPr lang="en-US" sz="2000" dirty="0"/>
          </a:p>
        </p:txBody>
      </p:sp>
      <p:sp>
        <p:nvSpPr>
          <p:cNvPr id="5" name="Slide Number Placeholder 4"/>
          <p:cNvSpPr>
            <a:spLocks noGrp="1"/>
          </p:cNvSpPr>
          <p:nvPr>
            <p:ph type="sldNum" sz="quarter" idx="4294967295"/>
          </p:nvPr>
        </p:nvSpPr>
        <p:spPr>
          <a:xfrm>
            <a:off x="8410575" y="6477000"/>
            <a:ext cx="733425" cy="274638"/>
          </a:xfrm>
          <a:prstGeom prst="rect">
            <a:avLst/>
          </a:prstGeom>
        </p:spPr>
        <p:txBody>
          <a:bodyPr/>
          <a:lstStyle/>
          <a:p>
            <a:fld id="{2FADECA7-E324-4253-AC34-01BF1A50550A}" type="slidenum">
              <a:rPr lang="en-US" smtClean="0"/>
              <a:pPr/>
              <a:t>25</a:t>
            </a:fld>
            <a:endParaRPr lang="en-US"/>
          </a:p>
        </p:txBody>
      </p:sp>
      <p:sp>
        <p:nvSpPr>
          <p:cNvPr id="6" name="Footer Placeholder 5"/>
          <p:cNvSpPr>
            <a:spLocks noGrp="1"/>
          </p:cNvSpPr>
          <p:nvPr>
            <p:ph type="ftr" sz="quarter" idx="4294967295"/>
          </p:nvPr>
        </p:nvSpPr>
        <p:spPr>
          <a:xfrm>
            <a:off x="3635375" y="6477000"/>
            <a:ext cx="5508625" cy="274638"/>
          </a:xfrm>
          <a:prstGeom prst="rect">
            <a:avLst/>
          </a:prstGeom>
        </p:spPr>
        <p:txBody>
          <a:bodyPr/>
          <a:lstStyle/>
          <a:p>
            <a:r>
              <a:rPr lang="en-US" smtClean="0"/>
              <a:t>CSE-702: Directed Research - II @ KFUPM</a:t>
            </a:r>
            <a:endParaRPr lang="en-US"/>
          </a:p>
        </p:txBody>
      </p:sp>
      <p:graphicFrame>
        <p:nvGraphicFramePr>
          <p:cNvPr id="7" name="Table 6"/>
          <p:cNvGraphicFramePr>
            <a:graphicFrameLocks noGrp="1"/>
          </p:cNvGraphicFramePr>
          <p:nvPr>
            <p:extLst>
              <p:ext uri="{D42A27DB-BD31-4B8C-83A1-F6EECF244321}">
                <p14:modId xmlns:p14="http://schemas.microsoft.com/office/powerpoint/2010/main" val="3268213326"/>
              </p:ext>
            </p:extLst>
          </p:nvPr>
        </p:nvGraphicFramePr>
        <p:xfrm>
          <a:off x="533400" y="3200400"/>
          <a:ext cx="8001002" cy="2743200"/>
        </p:xfrm>
        <a:graphic>
          <a:graphicData uri="http://schemas.openxmlformats.org/drawingml/2006/table">
            <a:tbl>
              <a:tblPr firstRow="1" firstCol="1" bandRow="1">
                <a:tableStyleId>{5C22544A-7EE6-4342-B048-85BDC9FD1C3A}</a:tableStyleId>
              </a:tblPr>
              <a:tblGrid>
                <a:gridCol w="1056369"/>
                <a:gridCol w="1116160"/>
                <a:gridCol w="895101"/>
                <a:gridCol w="1297357"/>
                <a:gridCol w="1378894"/>
                <a:gridCol w="1213438"/>
                <a:gridCol w="1043683"/>
              </a:tblGrid>
              <a:tr h="136525">
                <a:tc gridSpan="7">
                  <a:txBody>
                    <a:bodyPr/>
                    <a:lstStyle/>
                    <a:p>
                      <a:pPr marL="0" marR="0" algn="ctr">
                        <a:spcBef>
                          <a:spcPts val="0"/>
                        </a:spcBef>
                        <a:spcAft>
                          <a:spcPts val="0"/>
                        </a:spcAft>
                      </a:pPr>
                      <a:r>
                        <a:rPr lang="fr-FR" sz="2000" dirty="0">
                          <a:effectLst/>
                        </a:rPr>
                        <a:t>Tesla C2070 Machine (N = 2048 x 2048)</a:t>
                      </a:r>
                      <a:endParaRPr lang="en-US" sz="3200" dirty="0">
                        <a:effectLst/>
                        <a:latin typeface="Times New Roman"/>
                        <a:ea typeface="SimSun"/>
                      </a:endParaRPr>
                    </a:p>
                  </a:txBody>
                  <a:tcPr marL="68580" marR="68580"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65100">
                <a:tc>
                  <a:txBody>
                    <a:bodyPr/>
                    <a:lstStyle/>
                    <a:p>
                      <a:pPr marL="0" marR="0" algn="ctr">
                        <a:spcBef>
                          <a:spcPts val="0"/>
                        </a:spcBef>
                        <a:spcAft>
                          <a:spcPts val="0"/>
                        </a:spcAft>
                      </a:pPr>
                      <a:r>
                        <a:rPr lang="en-US" sz="2000">
                          <a:effectLst/>
                        </a:rPr>
                        <a:t>TPB</a:t>
                      </a:r>
                      <a:endParaRPr lang="en-US" sz="3200">
                        <a:effectLst/>
                        <a:latin typeface="Times New Roman"/>
                        <a:ea typeface="SimSun"/>
                      </a:endParaRPr>
                    </a:p>
                  </a:txBody>
                  <a:tcPr marL="68580" marR="68580" marT="0" marB="0" anchor="ctr"/>
                </a:tc>
                <a:tc>
                  <a:txBody>
                    <a:bodyPr/>
                    <a:lstStyle/>
                    <a:p>
                      <a:pPr marL="0" marR="0" algn="ctr">
                        <a:spcBef>
                          <a:spcPts val="0"/>
                        </a:spcBef>
                        <a:spcAft>
                          <a:spcPts val="0"/>
                        </a:spcAft>
                      </a:pPr>
                      <a:r>
                        <a:rPr lang="en-US" sz="2000">
                          <a:effectLst/>
                        </a:rPr>
                        <a:t>TS</a:t>
                      </a:r>
                      <a:endParaRPr lang="en-US" sz="3200">
                        <a:effectLst/>
                        <a:latin typeface="Times New Roman"/>
                        <a:ea typeface="SimSun"/>
                      </a:endParaRPr>
                    </a:p>
                  </a:txBody>
                  <a:tcPr marL="68580" marR="68580" marT="0" marB="0" anchor="ctr"/>
                </a:tc>
                <a:tc>
                  <a:txBody>
                    <a:bodyPr/>
                    <a:lstStyle/>
                    <a:p>
                      <a:pPr marL="0" marR="0" algn="ctr">
                        <a:spcBef>
                          <a:spcPts val="0"/>
                        </a:spcBef>
                        <a:spcAft>
                          <a:spcPts val="0"/>
                        </a:spcAft>
                      </a:pPr>
                      <a:r>
                        <a:rPr lang="en-US" sz="2000">
                          <a:effectLst/>
                        </a:rPr>
                        <a:t>AB</a:t>
                      </a:r>
                      <a:endParaRPr lang="en-US" sz="3200">
                        <a:effectLst/>
                        <a:latin typeface="Times New Roman"/>
                        <a:ea typeface="SimSun"/>
                      </a:endParaRPr>
                    </a:p>
                  </a:txBody>
                  <a:tcPr marL="68580" marR="68580" marT="0" marB="0" anchor="ctr"/>
                </a:tc>
                <a:tc>
                  <a:txBody>
                    <a:bodyPr/>
                    <a:lstStyle/>
                    <a:p>
                      <a:pPr marL="0" marR="0" algn="ctr">
                        <a:spcBef>
                          <a:spcPts val="0"/>
                        </a:spcBef>
                        <a:spcAft>
                          <a:spcPts val="0"/>
                        </a:spcAft>
                      </a:pPr>
                      <a:r>
                        <a:rPr lang="en-US" sz="2000">
                          <a:effectLst/>
                        </a:rPr>
                        <a:t>TKB</a:t>
                      </a:r>
                      <a:endParaRPr lang="en-US" sz="3200">
                        <a:effectLst/>
                        <a:latin typeface="Times New Roman"/>
                        <a:ea typeface="SimSun"/>
                      </a:endParaRPr>
                    </a:p>
                  </a:txBody>
                  <a:tcPr marL="68580" marR="68580" marT="0" marB="0" anchor="ctr"/>
                </a:tc>
                <a:tc>
                  <a:txBody>
                    <a:bodyPr/>
                    <a:lstStyle/>
                    <a:p>
                      <a:pPr marL="0" marR="0" algn="ctr">
                        <a:spcBef>
                          <a:spcPts val="0"/>
                        </a:spcBef>
                        <a:spcAft>
                          <a:spcPts val="0"/>
                        </a:spcAft>
                      </a:pPr>
                      <a:r>
                        <a:rPr lang="en-US" sz="2000">
                          <a:effectLst/>
                        </a:rPr>
                        <a:t>S-Cycles</a:t>
                      </a:r>
                      <a:endParaRPr lang="en-US" sz="3200">
                        <a:effectLst/>
                        <a:latin typeface="Times New Roman"/>
                        <a:ea typeface="SimSun"/>
                      </a:endParaRPr>
                    </a:p>
                  </a:txBody>
                  <a:tcPr marL="68580" marR="68580" marT="0" marB="0" anchor="ctr"/>
                </a:tc>
                <a:tc>
                  <a:txBody>
                    <a:bodyPr/>
                    <a:lstStyle/>
                    <a:p>
                      <a:pPr marL="0" marR="0" algn="ctr">
                        <a:spcBef>
                          <a:spcPts val="0"/>
                        </a:spcBef>
                        <a:spcAft>
                          <a:spcPts val="0"/>
                        </a:spcAft>
                      </a:pPr>
                      <a:r>
                        <a:rPr lang="en-US" sz="2000">
                          <a:effectLst/>
                        </a:rPr>
                        <a:t>AKBPSM</a:t>
                      </a:r>
                      <a:endParaRPr lang="en-US" sz="3200">
                        <a:effectLst/>
                        <a:latin typeface="Times New Roman"/>
                        <a:ea typeface="SimSun"/>
                      </a:endParaRPr>
                    </a:p>
                  </a:txBody>
                  <a:tcPr marL="68580" marR="68580" marT="0" marB="0" anchor="ctr"/>
                </a:tc>
                <a:tc>
                  <a:txBody>
                    <a:bodyPr/>
                    <a:lstStyle/>
                    <a:p>
                      <a:pPr marL="0" marR="0" algn="ctr">
                        <a:spcBef>
                          <a:spcPts val="0"/>
                        </a:spcBef>
                        <a:spcAft>
                          <a:spcPts val="0"/>
                        </a:spcAft>
                      </a:pPr>
                      <a:r>
                        <a:rPr lang="en-US" sz="2000">
                          <a:effectLst/>
                        </a:rPr>
                        <a:t>Exec. Time</a:t>
                      </a:r>
                      <a:endParaRPr lang="en-US" sz="3200">
                        <a:effectLst/>
                        <a:latin typeface="Times New Roman"/>
                        <a:ea typeface="SimSun"/>
                      </a:endParaRPr>
                    </a:p>
                  </a:txBody>
                  <a:tcPr marL="68580" marR="68580" marT="0" marB="0" anchor="ctr"/>
                </a:tc>
              </a:tr>
              <a:tr h="125095">
                <a:tc>
                  <a:txBody>
                    <a:bodyPr/>
                    <a:lstStyle/>
                    <a:p>
                      <a:pPr marL="0" marR="0" algn="ctr">
                        <a:spcBef>
                          <a:spcPts val="0"/>
                        </a:spcBef>
                        <a:spcAft>
                          <a:spcPts val="0"/>
                        </a:spcAft>
                      </a:pPr>
                      <a:r>
                        <a:rPr lang="en-US" sz="2000">
                          <a:effectLst/>
                        </a:rPr>
                        <a:t>512</a:t>
                      </a:r>
                      <a:endParaRPr lang="en-US" sz="3200">
                        <a:effectLst/>
                        <a:latin typeface="Times New Roman"/>
                        <a:ea typeface="SimSun"/>
                      </a:endParaRPr>
                    </a:p>
                  </a:txBody>
                  <a:tcPr marL="68580" marR="68580" marT="0" marB="0" anchor="ctr"/>
                </a:tc>
                <a:tc>
                  <a:txBody>
                    <a:bodyPr/>
                    <a:lstStyle/>
                    <a:p>
                      <a:pPr marL="0" marR="0" algn="ctr">
                        <a:spcBef>
                          <a:spcPts val="0"/>
                        </a:spcBef>
                        <a:spcAft>
                          <a:spcPts val="0"/>
                        </a:spcAft>
                      </a:pPr>
                      <a:r>
                        <a:rPr lang="en-US" sz="2000">
                          <a:effectLst/>
                        </a:rPr>
                        <a:t>2048</a:t>
                      </a:r>
                      <a:endParaRPr lang="en-US" sz="3200">
                        <a:effectLst/>
                        <a:latin typeface="Times New Roman"/>
                        <a:ea typeface="SimSun"/>
                      </a:endParaRPr>
                    </a:p>
                  </a:txBody>
                  <a:tcPr marL="68580" marR="68580" marT="0" marB="0" anchor="ctr"/>
                </a:tc>
                <a:tc>
                  <a:txBody>
                    <a:bodyPr/>
                    <a:lstStyle/>
                    <a:p>
                      <a:pPr marL="0" marR="0" algn="ctr">
                        <a:spcBef>
                          <a:spcPts val="0"/>
                        </a:spcBef>
                        <a:spcAft>
                          <a:spcPts val="0"/>
                        </a:spcAft>
                      </a:pPr>
                      <a:r>
                        <a:rPr lang="en-US" sz="2000">
                          <a:effectLst/>
                        </a:rPr>
                        <a:t>3</a:t>
                      </a:r>
                      <a:endParaRPr lang="en-US" sz="3200">
                        <a:effectLst/>
                        <a:latin typeface="Times New Roman"/>
                        <a:ea typeface="SimSun"/>
                      </a:endParaRPr>
                    </a:p>
                  </a:txBody>
                  <a:tcPr marL="68580" marR="68580" marT="0" marB="0" anchor="ctr"/>
                </a:tc>
                <a:tc>
                  <a:txBody>
                    <a:bodyPr/>
                    <a:lstStyle/>
                    <a:p>
                      <a:pPr marL="0" marR="0" algn="ctr">
                        <a:spcBef>
                          <a:spcPts val="0"/>
                        </a:spcBef>
                        <a:spcAft>
                          <a:spcPts val="0"/>
                        </a:spcAft>
                      </a:pPr>
                      <a:r>
                        <a:rPr lang="en-US" sz="2000">
                          <a:effectLst/>
                        </a:rPr>
                        <a:t>2048</a:t>
                      </a:r>
                      <a:endParaRPr lang="en-US" sz="3200">
                        <a:effectLst/>
                        <a:latin typeface="Times New Roman"/>
                        <a:ea typeface="SimSun"/>
                      </a:endParaRPr>
                    </a:p>
                  </a:txBody>
                  <a:tcPr marL="68580" marR="68580" marT="0" marB="0" anchor="ctr"/>
                </a:tc>
                <a:tc>
                  <a:txBody>
                    <a:bodyPr/>
                    <a:lstStyle/>
                    <a:p>
                      <a:pPr marL="0" marR="0" algn="ctr">
                        <a:spcBef>
                          <a:spcPts val="0"/>
                        </a:spcBef>
                        <a:spcAft>
                          <a:spcPts val="0"/>
                        </a:spcAft>
                      </a:pPr>
                      <a:r>
                        <a:rPr lang="en-US" sz="2000">
                          <a:effectLst/>
                        </a:rPr>
                        <a:t>48</a:t>
                      </a:r>
                      <a:endParaRPr lang="en-US" sz="3200">
                        <a:effectLst/>
                        <a:latin typeface="Times New Roman"/>
                        <a:ea typeface="SimSun"/>
                      </a:endParaRPr>
                    </a:p>
                  </a:txBody>
                  <a:tcPr marL="68580" marR="68580" marT="0" marB="0" anchor="ctr"/>
                </a:tc>
                <a:tc>
                  <a:txBody>
                    <a:bodyPr/>
                    <a:lstStyle/>
                    <a:p>
                      <a:pPr marL="0" marR="0" algn="ctr">
                        <a:spcBef>
                          <a:spcPts val="0"/>
                        </a:spcBef>
                        <a:spcAft>
                          <a:spcPts val="0"/>
                        </a:spcAft>
                      </a:pPr>
                      <a:r>
                        <a:rPr lang="en-US" sz="2000">
                          <a:effectLst/>
                        </a:rPr>
                        <a:t>146.28</a:t>
                      </a:r>
                      <a:endParaRPr lang="en-US" sz="3200">
                        <a:effectLst/>
                        <a:latin typeface="Times New Roman"/>
                        <a:ea typeface="SimSun"/>
                      </a:endParaRPr>
                    </a:p>
                  </a:txBody>
                  <a:tcPr marL="68580" marR="68580" marT="0" marB="0" anchor="ctr"/>
                </a:tc>
                <a:tc>
                  <a:txBody>
                    <a:bodyPr/>
                    <a:lstStyle/>
                    <a:p>
                      <a:pPr marL="0" marR="0" algn="ctr">
                        <a:spcBef>
                          <a:spcPts val="0"/>
                        </a:spcBef>
                        <a:spcAft>
                          <a:spcPts val="0"/>
                        </a:spcAft>
                      </a:pPr>
                      <a:r>
                        <a:rPr lang="en-US" sz="2000">
                          <a:effectLst/>
                        </a:rPr>
                        <a:t>2.45</a:t>
                      </a:r>
                      <a:endParaRPr lang="en-US" sz="3200">
                        <a:effectLst/>
                        <a:latin typeface="Times New Roman"/>
                        <a:ea typeface="SimSun"/>
                      </a:endParaRPr>
                    </a:p>
                  </a:txBody>
                  <a:tcPr marL="68580" marR="68580" marT="0" marB="0" anchor="ctr"/>
                </a:tc>
              </a:tr>
              <a:tr h="107950">
                <a:tc>
                  <a:txBody>
                    <a:bodyPr/>
                    <a:lstStyle/>
                    <a:p>
                      <a:pPr marL="0" marR="0" algn="ctr">
                        <a:spcBef>
                          <a:spcPts val="0"/>
                        </a:spcBef>
                        <a:spcAft>
                          <a:spcPts val="0"/>
                        </a:spcAft>
                      </a:pPr>
                      <a:r>
                        <a:rPr lang="en-US" sz="2000">
                          <a:effectLst/>
                        </a:rPr>
                        <a:t>512</a:t>
                      </a:r>
                      <a:endParaRPr lang="en-US" sz="3200">
                        <a:effectLst/>
                        <a:latin typeface="Times New Roman"/>
                        <a:ea typeface="SimSun"/>
                      </a:endParaRPr>
                    </a:p>
                  </a:txBody>
                  <a:tcPr marL="68580" marR="68580" marT="0" marB="0" anchor="ctr"/>
                </a:tc>
                <a:tc>
                  <a:txBody>
                    <a:bodyPr/>
                    <a:lstStyle/>
                    <a:p>
                      <a:pPr marL="0" marR="0" algn="ctr">
                        <a:spcBef>
                          <a:spcPts val="0"/>
                        </a:spcBef>
                        <a:spcAft>
                          <a:spcPts val="0"/>
                        </a:spcAft>
                      </a:pPr>
                      <a:r>
                        <a:rPr lang="en-US" sz="2000">
                          <a:effectLst/>
                        </a:rPr>
                        <a:t>1024</a:t>
                      </a:r>
                      <a:endParaRPr lang="en-US" sz="3200">
                        <a:effectLst/>
                        <a:latin typeface="Times New Roman"/>
                        <a:ea typeface="SimSun"/>
                      </a:endParaRPr>
                    </a:p>
                  </a:txBody>
                  <a:tcPr marL="68580" marR="68580" marT="0" marB="0" anchor="ctr"/>
                </a:tc>
                <a:tc>
                  <a:txBody>
                    <a:bodyPr/>
                    <a:lstStyle/>
                    <a:p>
                      <a:pPr marL="0" marR="0" algn="ctr">
                        <a:spcBef>
                          <a:spcPts val="0"/>
                        </a:spcBef>
                        <a:spcAft>
                          <a:spcPts val="0"/>
                        </a:spcAft>
                      </a:pPr>
                      <a:r>
                        <a:rPr lang="en-US" sz="2000">
                          <a:effectLst/>
                        </a:rPr>
                        <a:t>3</a:t>
                      </a:r>
                      <a:endParaRPr lang="en-US" sz="3200">
                        <a:effectLst/>
                        <a:latin typeface="Times New Roman"/>
                        <a:ea typeface="SimSun"/>
                      </a:endParaRPr>
                    </a:p>
                  </a:txBody>
                  <a:tcPr marL="68580" marR="68580" marT="0" marB="0" anchor="ctr"/>
                </a:tc>
                <a:tc>
                  <a:txBody>
                    <a:bodyPr/>
                    <a:lstStyle/>
                    <a:p>
                      <a:pPr marL="0" marR="0" algn="ctr">
                        <a:spcBef>
                          <a:spcPts val="0"/>
                        </a:spcBef>
                        <a:spcAft>
                          <a:spcPts val="0"/>
                        </a:spcAft>
                      </a:pPr>
                      <a:r>
                        <a:rPr lang="en-US" sz="2000">
                          <a:effectLst/>
                        </a:rPr>
                        <a:t>4096</a:t>
                      </a:r>
                      <a:endParaRPr lang="en-US" sz="3200">
                        <a:effectLst/>
                        <a:latin typeface="Times New Roman"/>
                        <a:ea typeface="SimSun"/>
                      </a:endParaRPr>
                    </a:p>
                  </a:txBody>
                  <a:tcPr marL="68580" marR="68580" marT="0" marB="0" anchor="ctr"/>
                </a:tc>
                <a:tc>
                  <a:txBody>
                    <a:bodyPr/>
                    <a:lstStyle/>
                    <a:p>
                      <a:pPr marL="0" marR="0" algn="ctr">
                        <a:spcBef>
                          <a:spcPts val="0"/>
                        </a:spcBef>
                        <a:spcAft>
                          <a:spcPts val="0"/>
                        </a:spcAft>
                      </a:pPr>
                      <a:r>
                        <a:rPr lang="en-US" sz="2000">
                          <a:effectLst/>
                        </a:rPr>
                        <a:t>48</a:t>
                      </a:r>
                      <a:endParaRPr lang="en-US" sz="3200">
                        <a:effectLst/>
                        <a:latin typeface="Times New Roman"/>
                        <a:ea typeface="SimSun"/>
                      </a:endParaRPr>
                    </a:p>
                  </a:txBody>
                  <a:tcPr marL="68580" marR="68580" marT="0" marB="0" anchor="ctr"/>
                </a:tc>
                <a:tc>
                  <a:txBody>
                    <a:bodyPr/>
                    <a:lstStyle/>
                    <a:p>
                      <a:pPr marL="0" marR="0" algn="ctr">
                        <a:spcBef>
                          <a:spcPts val="0"/>
                        </a:spcBef>
                        <a:spcAft>
                          <a:spcPts val="0"/>
                        </a:spcAft>
                      </a:pPr>
                      <a:r>
                        <a:rPr lang="en-US" sz="2000">
                          <a:effectLst/>
                        </a:rPr>
                        <a:t>292.57</a:t>
                      </a:r>
                      <a:endParaRPr lang="en-US" sz="3200">
                        <a:effectLst/>
                        <a:latin typeface="Times New Roman"/>
                        <a:ea typeface="SimSun"/>
                      </a:endParaRPr>
                    </a:p>
                  </a:txBody>
                  <a:tcPr marL="68580" marR="68580" marT="0" marB="0" anchor="ctr"/>
                </a:tc>
                <a:tc>
                  <a:txBody>
                    <a:bodyPr/>
                    <a:lstStyle/>
                    <a:p>
                      <a:pPr marL="0" marR="0" algn="ctr">
                        <a:spcBef>
                          <a:spcPts val="0"/>
                        </a:spcBef>
                        <a:spcAft>
                          <a:spcPts val="0"/>
                        </a:spcAft>
                      </a:pPr>
                      <a:r>
                        <a:rPr lang="en-US" sz="2000">
                          <a:effectLst/>
                        </a:rPr>
                        <a:t>2.47</a:t>
                      </a:r>
                      <a:endParaRPr lang="en-US" sz="3200">
                        <a:effectLst/>
                        <a:latin typeface="Times New Roman"/>
                        <a:ea typeface="SimSun"/>
                      </a:endParaRPr>
                    </a:p>
                  </a:txBody>
                  <a:tcPr marL="68580" marR="68580" marT="0" marB="0" anchor="ctr"/>
                </a:tc>
              </a:tr>
              <a:tr h="107950">
                <a:tc>
                  <a:txBody>
                    <a:bodyPr/>
                    <a:lstStyle/>
                    <a:p>
                      <a:pPr marL="0" marR="0" algn="ctr">
                        <a:spcBef>
                          <a:spcPts val="0"/>
                        </a:spcBef>
                        <a:spcAft>
                          <a:spcPts val="0"/>
                        </a:spcAft>
                      </a:pPr>
                      <a:r>
                        <a:rPr lang="en-US" sz="2000">
                          <a:effectLst/>
                        </a:rPr>
                        <a:t>256</a:t>
                      </a:r>
                      <a:endParaRPr lang="en-US" sz="3200">
                        <a:effectLst/>
                        <a:latin typeface="Times New Roman"/>
                        <a:ea typeface="SimSun"/>
                      </a:endParaRPr>
                    </a:p>
                  </a:txBody>
                  <a:tcPr marL="68580" marR="68580" marT="0" marB="0" anchor="ctr"/>
                </a:tc>
                <a:tc>
                  <a:txBody>
                    <a:bodyPr/>
                    <a:lstStyle/>
                    <a:p>
                      <a:pPr marL="0" marR="0" algn="ctr">
                        <a:spcBef>
                          <a:spcPts val="0"/>
                        </a:spcBef>
                        <a:spcAft>
                          <a:spcPts val="0"/>
                        </a:spcAft>
                      </a:pPr>
                      <a:r>
                        <a:rPr lang="en-US" sz="2000">
                          <a:effectLst/>
                        </a:rPr>
                        <a:t>1024</a:t>
                      </a:r>
                      <a:endParaRPr lang="en-US" sz="3200">
                        <a:effectLst/>
                        <a:latin typeface="Times New Roman"/>
                        <a:ea typeface="SimSun"/>
                      </a:endParaRPr>
                    </a:p>
                  </a:txBody>
                  <a:tcPr marL="68580" marR="68580" marT="0" marB="0" anchor="ctr"/>
                </a:tc>
                <a:tc>
                  <a:txBody>
                    <a:bodyPr/>
                    <a:lstStyle/>
                    <a:p>
                      <a:pPr marL="0" marR="0" algn="ctr">
                        <a:spcBef>
                          <a:spcPts val="0"/>
                        </a:spcBef>
                        <a:spcAft>
                          <a:spcPts val="0"/>
                        </a:spcAft>
                      </a:pPr>
                      <a:r>
                        <a:rPr lang="en-US" sz="2000">
                          <a:effectLst/>
                        </a:rPr>
                        <a:t>6</a:t>
                      </a:r>
                      <a:endParaRPr lang="en-US" sz="3200">
                        <a:effectLst/>
                        <a:latin typeface="Times New Roman"/>
                        <a:ea typeface="SimSun"/>
                      </a:endParaRPr>
                    </a:p>
                  </a:txBody>
                  <a:tcPr marL="68580" marR="68580" marT="0" marB="0" anchor="ctr"/>
                </a:tc>
                <a:tc>
                  <a:txBody>
                    <a:bodyPr/>
                    <a:lstStyle/>
                    <a:p>
                      <a:pPr marL="0" marR="0" algn="ctr">
                        <a:spcBef>
                          <a:spcPts val="0"/>
                        </a:spcBef>
                        <a:spcAft>
                          <a:spcPts val="0"/>
                        </a:spcAft>
                      </a:pPr>
                      <a:r>
                        <a:rPr lang="en-US" sz="2000">
                          <a:effectLst/>
                        </a:rPr>
                        <a:t>4096</a:t>
                      </a:r>
                      <a:endParaRPr lang="en-US" sz="3200">
                        <a:effectLst/>
                        <a:latin typeface="Times New Roman"/>
                        <a:ea typeface="SimSun"/>
                      </a:endParaRPr>
                    </a:p>
                  </a:txBody>
                  <a:tcPr marL="68580" marR="68580" marT="0" marB="0" anchor="ctr"/>
                </a:tc>
                <a:tc>
                  <a:txBody>
                    <a:bodyPr/>
                    <a:lstStyle/>
                    <a:p>
                      <a:pPr marL="0" marR="0" algn="ctr">
                        <a:spcBef>
                          <a:spcPts val="0"/>
                        </a:spcBef>
                        <a:spcAft>
                          <a:spcPts val="0"/>
                        </a:spcAft>
                      </a:pPr>
                      <a:r>
                        <a:rPr lang="en-US" sz="2000">
                          <a:effectLst/>
                        </a:rPr>
                        <a:t>48</a:t>
                      </a:r>
                      <a:endParaRPr lang="en-US" sz="3200">
                        <a:effectLst/>
                        <a:latin typeface="Times New Roman"/>
                        <a:ea typeface="SimSun"/>
                      </a:endParaRPr>
                    </a:p>
                  </a:txBody>
                  <a:tcPr marL="68580" marR="68580" marT="0" marB="0" anchor="ctr"/>
                </a:tc>
                <a:tc>
                  <a:txBody>
                    <a:bodyPr/>
                    <a:lstStyle/>
                    <a:p>
                      <a:pPr marL="0" marR="0" algn="ctr">
                        <a:spcBef>
                          <a:spcPts val="0"/>
                        </a:spcBef>
                        <a:spcAft>
                          <a:spcPts val="0"/>
                        </a:spcAft>
                      </a:pPr>
                      <a:r>
                        <a:rPr lang="en-US" sz="2000">
                          <a:effectLst/>
                        </a:rPr>
                        <a:t>292.57</a:t>
                      </a:r>
                      <a:endParaRPr lang="en-US" sz="3200">
                        <a:effectLst/>
                        <a:latin typeface="Times New Roman"/>
                        <a:ea typeface="SimSun"/>
                      </a:endParaRPr>
                    </a:p>
                  </a:txBody>
                  <a:tcPr marL="68580" marR="68580" marT="0" marB="0" anchor="ctr"/>
                </a:tc>
                <a:tc>
                  <a:txBody>
                    <a:bodyPr/>
                    <a:lstStyle/>
                    <a:p>
                      <a:pPr marL="0" marR="0" algn="ctr">
                        <a:spcBef>
                          <a:spcPts val="0"/>
                        </a:spcBef>
                        <a:spcAft>
                          <a:spcPts val="0"/>
                        </a:spcAft>
                      </a:pPr>
                      <a:r>
                        <a:rPr lang="en-US" sz="2000">
                          <a:effectLst/>
                        </a:rPr>
                        <a:t>2.51</a:t>
                      </a:r>
                      <a:endParaRPr lang="en-US" sz="3200">
                        <a:effectLst/>
                        <a:latin typeface="Times New Roman"/>
                        <a:ea typeface="SimSun"/>
                      </a:endParaRPr>
                    </a:p>
                  </a:txBody>
                  <a:tcPr marL="68580" marR="68580" marT="0" marB="0" anchor="ctr"/>
                </a:tc>
              </a:tr>
              <a:tr h="107950">
                <a:tc>
                  <a:txBody>
                    <a:bodyPr/>
                    <a:lstStyle/>
                    <a:p>
                      <a:pPr marL="0" marR="0" algn="ctr">
                        <a:spcBef>
                          <a:spcPts val="0"/>
                        </a:spcBef>
                        <a:spcAft>
                          <a:spcPts val="0"/>
                        </a:spcAft>
                      </a:pPr>
                      <a:r>
                        <a:rPr lang="en-US" sz="2000">
                          <a:effectLst/>
                        </a:rPr>
                        <a:t>512</a:t>
                      </a:r>
                      <a:endParaRPr lang="en-US" sz="3200">
                        <a:effectLst/>
                        <a:latin typeface="Times New Roman"/>
                        <a:ea typeface="SimSun"/>
                      </a:endParaRPr>
                    </a:p>
                  </a:txBody>
                  <a:tcPr marL="68580" marR="68580" marT="0" marB="0" anchor="ctr"/>
                </a:tc>
                <a:tc>
                  <a:txBody>
                    <a:bodyPr/>
                    <a:lstStyle/>
                    <a:p>
                      <a:pPr marL="0" marR="0" algn="ctr">
                        <a:spcBef>
                          <a:spcPts val="0"/>
                        </a:spcBef>
                        <a:spcAft>
                          <a:spcPts val="0"/>
                        </a:spcAft>
                      </a:pPr>
                      <a:r>
                        <a:rPr lang="en-US" sz="2000">
                          <a:effectLst/>
                        </a:rPr>
                        <a:t>512</a:t>
                      </a:r>
                      <a:endParaRPr lang="en-US" sz="3200">
                        <a:effectLst/>
                        <a:latin typeface="Times New Roman"/>
                        <a:ea typeface="SimSun"/>
                      </a:endParaRPr>
                    </a:p>
                  </a:txBody>
                  <a:tcPr marL="68580" marR="68580" marT="0" marB="0" anchor="ctr"/>
                </a:tc>
                <a:tc>
                  <a:txBody>
                    <a:bodyPr/>
                    <a:lstStyle/>
                    <a:p>
                      <a:pPr marL="0" marR="0" algn="ctr">
                        <a:spcBef>
                          <a:spcPts val="0"/>
                        </a:spcBef>
                        <a:spcAft>
                          <a:spcPts val="0"/>
                        </a:spcAft>
                      </a:pPr>
                      <a:r>
                        <a:rPr lang="en-US" sz="2000">
                          <a:effectLst/>
                        </a:rPr>
                        <a:t>3</a:t>
                      </a:r>
                      <a:endParaRPr lang="en-US" sz="3200">
                        <a:effectLst/>
                        <a:latin typeface="Times New Roman"/>
                        <a:ea typeface="SimSun"/>
                      </a:endParaRPr>
                    </a:p>
                  </a:txBody>
                  <a:tcPr marL="68580" marR="68580" marT="0" marB="0" anchor="ctr"/>
                </a:tc>
                <a:tc>
                  <a:txBody>
                    <a:bodyPr/>
                    <a:lstStyle/>
                    <a:p>
                      <a:pPr marL="0" marR="0" algn="ctr">
                        <a:spcBef>
                          <a:spcPts val="0"/>
                        </a:spcBef>
                        <a:spcAft>
                          <a:spcPts val="0"/>
                        </a:spcAft>
                      </a:pPr>
                      <a:r>
                        <a:rPr lang="en-US" sz="2000">
                          <a:effectLst/>
                        </a:rPr>
                        <a:t>8192</a:t>
                      </a:r>
                      <a:endParaRPr lang="en-US" sz="3200">
                        <a:effectLst/>
                        <a:latin typeface="Times New Roman"/>
                        <a:ea typeface="SimSun"/>
                      </a:endParaRPr>
                    </a:p>
                  </a:txBody>
                  <a:tcPr marL="68580" marR="68580" marT="0" marB="0" anchor="ctr"/>
                </a:tc>
                <a:tc>
                  <a:txBody>
                    <a:bodyPr/>
                    <a:lstStyle/>
                    <a:p>
                      <a:pPr marL="0" marR="0" algn="ctr">
                        <a:spcBef>
                          <a:spcPts val="0"/>
                        </a:spcBef>
                        <a:spcAft>
                          <a:spcPts val="0"/>
                        </a:spcAft>
                      </a:pPr>
                      <a:r>
                        <a:rPr lang="en-US" sz="2000">
                          <a:effectLst/>
                        </a:rPr>
                        <a:t>48</a:t>
                      </a:r>
                      <a:endParaRPr lang="en-US" sz="3200">
                        <a:effectLst/>
                        <a:latin typeface="Times New Roman"/>
                        <a:ea typeface="SimSun"/>
                      </a:endParaRPr>
                    </a:p>
                  </a:txBody>
                  <a:tcPr marL="68580" marR="68580" marT="0" marB="0" anchor="ctr"/>
                </a:tc>
                <a:tc>
                  <a:txBody>
                    <a:bodyPr/>
                    <a:lstStyle/>
                    <a:p>
                      <a:pPr marL="0" marR="0" algn="ctr">
                        <a:spcBef>
                          <a:spcPts val="0"/>
                        </a:spcBef>
                        <a:spcAft>
                          <a:spcPts val="0"/>
                        </a:spcAft>
                      </a:pPr>
                      <a:r>
                        <a:rPr lang="en-US" sz="2000">
                          <a:effectLst/>
                        </a:rPr>
                        <a:t>585.14</a:t>
                      </a:r>
                      <a:endParaRPr lang="en-US" sz="3200">
                        <a:effectLst/>
                        <a:latin typeface="Times New Roman"/>
                        <a:ea typeface="SimSun"/>
                      </a:endParaRPr>
                    </a:p>
                  </a:txBody>
                  <a:tcPr marL="68580" marR="68580" marT="0" marB="0" anchor="ctr"/>
                </a:tc>
                <a:tc>
                  <a:txBody>
                    <a:bodyPr/>
                    <a:lstStyle/>
                    <a:p>
                      <a:pPr marL="0" marR="0" algn="ctr">
                        <a:spcBef>
                          <a:spcPts val="0"/>
                        </a:spcBef>
                        <a:spcAft>
                          <a:spcPts val="0"/>
                        </a:spcAft>
                      </a:pPr>
                      <a:r>
                        <a:rPr lang="en-US" sz="2000">
                          <a:effectLst/>
                        </a:rPr>
                        <a:t>2.53</a:t>
                      </a:r>
                      <a:endParaRPr lang="en-US" sz="3200">
                        <a:effectLst/>
                        <a:latin typeface="Times New Roman"/>
                        <a:ea typeface="SimSun"/>
                      </a:endParaRPr>
                    </a:p>
                  </a:txBody>
                  <a:tcPr marL="68580" marR="68580" marT="0" marB="0" anchor="ctr"/>
                </a:tc>
              </a:tr>
              <a:tr h="107950">
                <a:tc>
                  <a:txBody>
                    <a:bodyPr/>
                    <a:lstStyle/>
                    <a:p>
                      <a:pPr marL="0" marR="0" algn="ctr">
                        <a:spcBef>
                          <a:spcPts val="0"/>
                        </a:spcBef>
                        <a:spcAft>
                          <a:spcPts val="0"/>
                        </a:spcAft>
                      </a:pPr>
                      <a:r>
                        <a:rPr lang="en-US" sz="2000">
                          <a:effectLst/>
                        </a:rPr>
                        <a:t>256</a:t>
                      </a:r>
                      <a:endParaRPr lang="en-US" sz="3200">
                        <a:effectLst/>
                        <a:latin typeface="Times New Roman"/>
                        <a:ea typeface="SimSun"/>
                      </a:endParaRPr>
                    </a:p>
                  </a:txBody>
                  <a:tcPr marL="68580" marR="68580" marT="0" marB="0" anchor="ctr"/>
                </a:tc>
                <a:tc>
                  <a:txBody>
                    <a:bodyPr/>
                    <a:lstStyle/>
                    <a:p>
                      <a:pPr marL="0" marR="0" algn="ctr">
                        <a:spcBef>
                          <a:spcPts val="0"/>
                        </a:spcBef>
                        <a:spcAft>
                          <a:spcPts val="0"/>
                        </a:spcAft>
                      </a:pPr>
                      <a:r>
                        <a:rPr lang="en-US" sz="2000">
                          <a:effectLst/>
                        </a:rPr>
                        <a:t>512</a:t>
                      </a:r>
                      <a:endParaRPr lang="en-US" sz="3200">
                        <a:effectLst/>
                        <a:latin typeface="Times New Roman"/>
                        <a:ea typeface="SimSun"/>
                      </a:endParaRPr>
                    </a:p>
                  </a:txBody>
                  <a:tcPr marL="68580" marR="68580" marT="0" marB="0" anchor="ctr"/>
                </a:tc>
                <a:tc>
                  <a:txBody>
                    <a:bodyPr/>
                    <a:lstStyle/>
                    <a:p>
                      <a:pPr marL="0" marR="0" algn="ctr">
                        <a:spcBef>
                          <a:spcPts val="0"/>
                        </a:spcBef>
                        <a:spcAft>
                          <a:spcPts val="0"/>
                        </a:spcAft>
                      </a:pPr>
                      <a:r>
                        <a:rPr lang="en-US" sz="2000">
                          <a:effectLst/>
                        </a:rPr>
                        <a:t>6</a:t>
                      </a:r>
                      <a:endParaRPr lang="en-US" sz="3200">
                        <a:effectLst/>
                        <a:latin typeface="Times New Roman"/>
                        <a:ea typeface="SimSun"/>
                      </a:endParaRPr>
                    </a:p>
                  </a:txBody>
                  <a:tcPr marL="68580" marR="68580" marT="0" marB="0" anchor="ctr"/>
                </a:tc>
                <a:tc>
                  <a:txBody>
                    <a:bodyPr/>
                    <a:lstStyle/>
                    <a:p>
                      <a:pPr marL="0" marR="0" algn="ctr">
                        <a:spcBef>
                          <a:spcPts val="0"/>
                        </a:spcBef>
                        <a:spcAft>
                          <a:spcPts val="0"/>
                        </a:spcAft>
                      </a:pPr>
                      <a:r>
                        <a:rPr lang="en-US" sz="2000">
                          <a:effectLst/>
                        </a:rPr>
                        <a:t>8192</a:t>
                      </a:r>
                      <a:endParaRPr lang="en-US" sz="3200">
                        <a:effectLst/>
                        <a:latin typeface="Times New Roman"/>
                        <a:ea typeface="SimSun"/>
                      </a:endParaRPr>
                    </a:p>
                  </a:txBody>
                  <a:tcPr marL="68580" marR="68580" marT="0" marB="0" anchor="ctr"/>
                </a:tc>
                <a:tc>
                  <a:txBody>
                    <a:bodyPr/>
                    <a:lstStyle/>
                    <a:p>
                      <a:pPr marL="0" marR="0" algn="ctr">
                        <a:spcBef>
                          <a:spcPts val="0"/>
                        </a:spcBef>
                        <a:spcAft>
                          <a:spcPts val="0"/>
                        </a:spcAft>
                      </a:pPr>
                      <a:r>
                        <a:rPr lang="en-US" sz="2000">
                          <a:effectLst/>
                        </a:rPr>
                        <a:t>48</a:t>
                      </a:r>
                      <a:endParaRPr lang="en-US" sz="3200">
                        <a:effectLst/>
                        <a:latin typeface="Times New Roman"/>
                        <a:ea typeface="SimSun"/>
                      </a:endParaRPr>
                    </a:p>
                  </a:txBody>
                  <a:tcPr marL="68580" marR="68580" marT="0" marB="0" anchor="ctr"/>
                </a:tc>
                <a:tc>
                  <a:txBody>
                    <a:bodyPr/>
                    <a:lstStyle/>
                    <a:p>
                      <a:pPr marL="0" marR="0" algn="ctr">
                        <a:spcBef>
                          <a:spcPts val="0"/>
                        </a:spcBef>
                        <a:spcAft>
                          <a:spcPts val="0"/>
                        </a:spcAft>
                      </a:pPr>
                      <a:r>
                        <a:rPr lang="en-US" sz="2000">
                          <a:effectLst/>
                        </a:rPr>
                        <a:t>585.14</a:t>
                      </a:r>
                      <a:endParaRPr lang="en-US" sz="3200">
                        <a:effectLst/>
                        <a:latin typeface="Times New Roman"/>
                        <a:ea typeface="SimSun"/>
                      </a:endParaRPr>
                    </a:p>
                  </a:txBody>
                  <a:tcPr marL="68580" marR="68580" marT="0" marB="0" anchor="ctr"/>
                </a:tc>
                <a:tc>
                  <a:txBody>
                    <a:bodyPr/>
                    <a:lstStyle/>
                    <a:p>
                      <a:pPr marL="0" marR="0" algn="ctr">
                        <a:spcBef>
                          <a:spcPts val="0"/>
                        </a:spcBef>
                        <a:spcAft>
                          <a:spcPts val="0"/>
                        </a:spcAft>
                      </a:pPr>
                      <a:r>
                        <a:rPr lang="en-US" sz="2000">
                          <a:effectLst/>
                        </a:rPr>
                        <a:t>2.55</a:t>
                      </a:r>
                      <a:endParaRPr lang="en-US" sz="3200">
                        <a:effectLst/>
                        <a:latin typeface="Times New Roman"/>
                        <a:ea typeface="SimSun"/>
                      </a:endParaRPr>
                    </a:p>
                  </a:txBody>
                  <a:tcPr marL="68580" marR="68580" marT="0" marB="0" anchor="ctr"/>
                </a:tc>
              </a:tr>
              <a:tr h="107950">
                <a:tc>
                  <a:txBody>
                    <a:bodyPr/>
                    <a:lstStyle/>
                    <a:p>
                      <a:pPr marL="0" marR="0" algn="ctr">
                        <a:spcBef>
                          <a:spcPts val="0"/>
                        </a:spcBef>
                        <a:spcAft>
                          <a:spcPts val="0"/>
                        </a:spcAft>
                      </a:pPr>
                      <a:r>
                        <a:rPr lang="en-US" sz="2000">
                          <a:effectLst/>
                        </a:rPr>
                        <a:t>256</a:t>
                      </a:r>
                      <a:endParaRPr lang="en-US" sz="3200">
                        <a:effectLst/>
                        <a:latin typeface="Times New Roman"/>
                        <a:ea typeface="SimSun"/>
                      </a:endParaRPr>
                    </a:p>
                  </a:txBody>
                  <a:tcPr marL="68580" marR="68580" marT="0" marB="0" anchor="ctr"/>
                </a:tc>
                <a:tc>
                  <a:txBody>
                    <a:bodyPr/>
                    <a:lstStyle/>
                    <a:p>
                      <a:pPr marL="0" marR="0" algn="ctr">
                        <a:spcBef>
                          <a:spcPts val="0"/>
                        </a:spcBef>
                        <a:spcAft>
                          <a:spcPts val="0"/>
                        </a:spcAft>
                      </a:pPr>
                      <a:r>
                        <a:rPr lang="en-US" sz="2000" dirty="0">
                          <a:effectLst/>
                        </a:rPr>
                        <a:t>256</a:t>
                      </a:r>
                      <a:endParaRPr lang="en-US" sz="3200" dirty="0">
                        <a:effectLst/>
                        <a:latin typeface="Times New Roman"/>
                        <a:ea typeface="SimSun"/>
                      </a:endParaRPr>
                    </a:p>
                  </a:txBody>
                  <a:tcPr marL="68580" marR="68580" marT="0" marB="0" anchor="ctr"/>
                </a:tc>
                <a:tc>
                  <a:txBody>
                    <a:bodyPr/>
                    <a:lstStyle/>
                    <a:p>
                      <a:pPr marL="0" marR="0" algn="ctr">
                        <a:spcBef>
                          <a:spcPts val="0"/>
                        </a:spcBef>
                        <a:spcAft>
                          <a:spcPts val="0"/>
                        </a:spcAft>
                      </a:pPr>
                      <a:r>
                        <a:rPr lang="en-US" sz="2000">
                          <a:effectLst/>
                        </a:rPr>
                        <a:t>6</a:t>
                      </a:r>
                      <a:endParaRPr lang="en-US" sz="3200">
                        <a:effectLst/>
                        <a:latin typeface="Times New Roman"/>
                        <a:ea typeface="SimSun"/>
                      </a:endParaRPr>
                    </a:p>
                  </a:txBody>
                  <a:tcPr marL="68580" marR="68580" marT="0" marB="0" anchor="ctr"/>
                </a:tc>
                <a:tc>
                  <a:txBody>
                    <a:bodyPr/>
                    <a:lstStyle/>
                    <a:p>
                      <a:pPr marL="0" marR="0" algn="ctr">
                        <a:spcBef>
                          <a:spcPts val="0"/>
                        </a:spcBef>
                        <a:spcAft>
                          <a:spcPts val="0"/>
                        </a:spcAft>
                      </a:pPr>
                      <a:r>
                        <a:rPr lang="en-US" sz="2000" dirty="0">
                          <a:effectLst/>
                        </a:rPr>
                        <a:t>16384</a:t>
                      </a:r>
                      <a:endParaRPr lang="en-US" sz="3200" dirty="0">
                        <a:effectLst/>
                        <a:latin typeface="Times New Roman"/>
                        <a:ea typeface="SimSun"/>
                      </a:endParaRPr>
                    </a:p>
                  </a:txBody>
                  <a:tcPr marL="68580" marR="68580" marT="0" marB="0" anchor="ctr"/>
                </a:tc>
                <a:tc>
                  <a:txBody>
                    <a:bodyPr/>
                    <a:lstStyle/>
                    <a:p>
                      <a:pPr marL="0" marR="0" algn="ctr">
                        <a:spcBef>
                          <a:spcPts val="0"/>
                        </a:spcBef>
                        <a:spcAft>
                          <a:spcPts val="0"/>
                        </a:spcAft>
                      </a:pPr>
                      <a:r>
                        <a:rPr lang="en-US" sz="2000">
                          <a:effectLst/>
                        </a:rPr>
                        <a:t>48</a:t>
                      </a:r>
                      <a:endParaRPr lang="en-US" sz="3200">
                        <a:effectLst/>
                        <a:latin typeface="Times New Roman"/>
                        <a:ea typeface="SimSun"/>
                      </a:endParaRPr>
                    </a:p>
                  </a:txBody>
                  <a:tcPr marL="68580" marR="68580" marT="0" marB="0" anchor="ctr"/>
                </a:tc>
                <a:tc>
                  <a:txBody>
                    <a:bodyPr/>
                    <a:lstStyle/>
                    <a:p>
                      <a:pPr marL="0" marR="0" algn="ctr">
                        <a:spcBef>
                          <a:spcPts val="0"/>
                        </a:spcBef>
                        <a:spcAft>
                          <a:spcPts val="0"/>
                        </a:spcAft>
                      </a:pPr>
                      <a:r>
                        <a:rPr lang="en-US" sz="2000">
                          <a:effectLst/>
                        </a:rPr>
                        <a:t>1170.28</a:t>
                      </a:r>
                      <a:endParaRPr lang="en-US" sz="3200">
                        <a:effectLst/>
                        <a:latin typeface="Times New Roman"/>
                        <a:ea typeface="SimSun"/>
                      </a:endParaRPr>
                    </a:p>
                  </a:txBody>
                  <a:tcPr marL="68580" marR="68580" marT="0" marB="0" anchor="ctr"/>
                </a:tc>
                <a:tc>
                  <a:txBody>
                    <a:bodyPr/>
                    <a:lstStyle/>
                    <a:p>
                      <a:pPr marL="0" marR="0" algn="ctr">
                        <a:spcBef>
                          <a:spcPts val="0"/>
                        </a:spcBef>
                        <a:spcAft>
                          <a:spcPts val="0"/>
                        </a:spcAft>
                      </a:pPr>
                      <a:r>
                        <a:rPr lang="en-US" sz="2000" dirty="0">
                          <a:effectLst/>
                        </a:rPr>
                        <a:t>2.62</a:t>
                      </a:r>
                      <a:endParaRPr lang="en-US" sz="3200" dirty="0">
                        <a:effectLst/>
                        <a:latin typeface="Times New Roman"/>
                        <a:ea typeface="SimSun"/>
                      </a:endParaRPr>
                    </a:p>
                  </a:txBody>
                  <a:tcPr marL="68580" marR="68580" marT="0" marB="0" anchor="ctr"/>
                </a:tc>
              </a:tr>
            </a:tbl>
          </a:graphicData>
        </a:graphic>
      </p:graphicFrame>
      <p:sp>
        <p:nvSpPr>
          <p:cNvPr id="8" name="Rectangle 7"/>
          <p:cNvSpPr/>
          <p:nvPr/>
        </p:nvSpPr>
        <p:spPr>
          <a:xfrm>
            <a:off x="2209800" y="6047601"/>
            <a:ext cx="5562600" cy="276999"/>
          </a:xfrm>
          <a:prstGeom prst="rect">
            <a:avLst/>
          </a:prstGeom>
        </p:spPr>
        <p:txBody>
          <a:bodyPr wrap="square">
            <a:spAutoFit/>
          </a:bodyPr>
          <a:lstStyle/>
          <a:p>
            <a:r>
              <a:rPr lang="en-US" sz="1200" dirty="0"/>
              <a:t>Table 3: Repetitions Analysis of Matrix Multiplication for Resource Optimization</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Application Results Comparison</a:t>
            </a:r>
            <a:endParaRPr lang="en-US" dirty="0"/>
          </a:p>
        </p:txBody>
      </p:sp>
      <p:sp>
        <p:nvSpPr>
          <p:cNvPr id="4" name="Footer Placeholder 3"/>
          <p:cNvSpPr>
            <a:spLocks noGrp="1"/>
          </p:cNvSpPr>
          <p:nvPr>
            <p:ph type="ftr" sz="quarter" idx="4294967295"/>
          </p:nvPr>
        </p:nvSpPr>
        <p:spPr>
          <a:xfrm>
            <a:off x="3635375" y="6477000"/>
            <a:ext cx="5508625" cy="274638"/>
          </a:xfrm>
          <a:prstGeom prst="rect">
            <a:avLst/>
          </a:prstGeom>
        </p:spPr>
        <p:txBody>
          <a:bodyPr/>
          <a:lstStyle/>
          <a:p>
            <a:r>
              <a:rPr lang="en-US" smtClean="0"/>
              <a:t>CSE-702: Directed Research - II @ KFUPM</a:t>
            </a:r>
            <a:endParaRPr lang="en-US"/>
          </a:p>
        </p:txBody>
      </p:sp>
      <p:sp>
        <p:nvSpPr>
          <p:cNvPr id="5" name="Slide Number Placeholder 4"/>
          <p:cNvSpPr>
            <a:spLocks noGrp="1"/>
          </p:cNvSpPr>
          <p:nvPr>
            <p:ph type="sldNum" sz="quarter" idx="4294967295"/>
          </p:nvPr>
        </p:nvSpPr>
        <p:spPr>
          <a:xfrm>
            <a:off x="8410575" y="6477000"/>
            <a:ext cx="733425" cy="274638"/>
          </a:xfrm>
          <a:prstGeom prst="rect">
            <a:avLst/>
          </a:prstGeom>
        </p:spPr>
        <p:txBody>
          <a:bodyPr/>
          <a:lstStyle/>
          <a:p>
            <a:fld id="{2FADECA7-E324-4253-AC34-01BF1A50550A}" type="slidenum">
              <a:rPr lang="en-US" smtClean="0"/>
              <a:pPr/>
              <a:t>26</a:t>
            </a:fld>
            <a:endParaRPr lang="en-US"/>
          </a:p>
        </p:txBody>
      </p:sp>
      <p:graphicFrame>
        <p:nvGraphicFramePr>
          <p:cNvPr id="6" name="Table 5"/>
          <p:cNvGraphicFramePr>
            <a:graphicFrameLocks noGrp="1"/>
          </p:cNvGraphicFramePr>
          <p:nvPr>
            <p:extLst>
              <p:ext uri="{D42A27DB-BD31-4B8C-83A1-F6EECF244321}">
                <p14:modId xmlns:p14="http://schemas.microsoft.com/office/powerpoint/2010/main" val="1240143695"/>
              </p:ext>
            </p:extLst>
          </p:nvPr>
        </p:nvGraphicFramePr>
        <p:xfrm>
          <a:off x="1219200" y="1828800"/>
          <a:ext cx="6667499" cy="1550670"/>
        </p:xfrm>
        <a:graphic>
          <a:graphicData uri="http://schemas.openxmlformats.org/drawingml/2006/table">
            <a:tbl>
              <a:tblPr firstRow="1" firstCol="1" bandRow="1">
                <a:tableStyleId>{5C22544A-7EE6-4342-B048-85BDC9FD1C3A}</a:tableStyleId>
              </a:tblPr>
              <a:tblGrid>
                <a:gridCol w="1305104"/>
                <a:gridCol w="626738"/>
                <a:gridCol w="635342"/>
                <a:gridCol w="533517"/>
                <a:gridCol w="718520"/>
                <a:gridCol w="765853"/>
                <a:gridCol w="1178894"/>
                <a:gridCol w="903531"/>
              </a:tblGrid>
              <a:tr h="232410">
                <a:tc gridSpan="8">
                  <a:txBody>
                    <a:bodyPr/>
                    <a:lstStyle/>
                    <a:p>
                      <a:pPr marL="0" marR="0" algn="ctr">
                        <a:spcBef>
                          <a:spcPts val="0"/>
                        </a:spcBef>
                        <a:spcAft>
                          <a:spcPts val="0"/>
                        </a:spcAft>
                      </a:pPr>
                      <a:r>
                        <a:rPr lang="en-US" sz="1400" dirty="0">
                          <a:effectLst/>
                        </a:rPr>
                        <a:t>Tesla C2070 (N = 2048 x 2048)</a:t>
                      </a:r>
                      <a:endParaRPr lang="en-US" sz="2400" dirty="0">
                        <a:effectLst/>
                        <a:latin typeface="Times New Roman"/>
                        <a:ea typeface="SimSun"/>
                      </a:endParaRPr>
                    </a:p>
                  </a:txBody>
                  <a:tcPr marL="68580" marR="68580"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32410">
                <a:tc>
                  <a:txBody>
                    <a:bodyPr/>
                    <a:lstStyle/>
                    <a:p>
                      <a:endParaRPr lang="en-US" sz="2400">
                        <a:effectLst/>
                        <a:latin typeface="Times New Roman"/>
                      </a:endParaRPr>
                    </a:p>
                  </a:txBody>
                  <a:tcPr marL="68580" marR="68580" marT="0" marB="0" anchor="ctr"/>
                </a:tc>
                <a:tc>
                  <a:txBody>
                    <a:bodyPr/>
                    <a:lstStyle/>
                    <a:p>
                      <a:pPr marL="0" marR="0" algn="ctr">
                        <a:spcBef>
                          <a:spcPts val="0"/>
                        </a:spcBef>
                        <a:spcAft>
                          <a:spcPts val="0"/>
                        </a:spcAft>
                      </a:pPr>
                      <a:r>
                        <a:rPr lang="en-US" sz="1400">
                          <a:effectLst/>
                        </a:rPr>
                        <a:t>TPB</a:t>
                      </a:r>
                      <a:endParaRPr lang="en-US" sz="2400">
                        <a:effectLst/>
                        <a:latin typeface="Times New Roman"/>
                        <a:ea typeface="SimSun"/>
                      </a:endParaRPr>
                    </a:p>
                  </a:txBody>
                  <a:tcPr marL="68580" marR="68580" marT="0" marB="0" anchor="ctr"/>
                </a:tc>
                <a:tc>
                  <a:txBody>
                    <a:bodyPr/>
                    <a:lstStyle/>
                    <a:p>
                      <a:pPr marL="0" marR="0" algn="ctr">
                        <a:spcBef>
                          <a:spcPts val="0"/>
                        </a:spcBef>
                        <a:spcAft>
                          <a:spcPts val="0"/>
                        </a:spcAft>
                      </a:pPr>
                      <a:r>
                        <a:rPr lang="en-US" sz="1400">
                          <a:effectLst/>
                        </a:rPr>
                        <a:t>TS</a:t>
                      </a:r>
                      <a:endParaRPr lang="en-US" sz="2400">
                        <a:effectLst/>
                        <a:latin typeface="Times New Roman"/>
                        <a:ea typeface="SimSun"/>
                      </a:endParaRPr>
                    </a:p>
                  </a:txBody>
                  <a:tcPr marL="68580" marR="68580" marT="0" marB="0" anchor="ctr"/>
                </a:tc>
                <a:tc>
                  <a:txBody>
                    <a:bodyPr/>
                    <a:lstStyle/>
                    <a:p>
                      <a:pPr marL="0" marR="0" algn="ctr">
                        <a:spcBef>
                          <a:spcPts val="0"/>
                        </a:spcBef>
                        <a:spcAft>
                          <a:spcPts val="0"/>
                        </a:spcAft>
                      </a:pPr>
                      <a:r>
                        <a:rPr lang="en-US" sz="1400">
                          <a:effectLst/>
                        </a:rPr>
                        <a:t>AB</a:t>
                      </a:r>
                      <a:endParaRPr lang="en-US" sz="2400">
                        <a:effectLst/>
                        <a:latin typeface="Times New Roman"/>
                        <a:ea typeface="SimSun"/>
                      </a:endParaRPr>
                    </a:p>
                  </a:txBody>
                  <a:tcPr marL="68580" marR="68580" marT="0" marB="0" anchor="ctr"/>
                </a:tc>
                <a:tc>
                  <a:txBody>
                    <a:bodyPr/>
                    <a:lstStyle/>
                    <a:p>
                      <a:pPr marL="0" marR="0" algn="ctr">
                        <a:spcBef>
                          <a:spcPts val="0"/>
                        </a:spcBef>
                        <a:spcAft>
                          <a:spcPts val="0"/>
                        </a:spcAft>
                      </a:pPr>
                      <a:r>
                        <a:rPr lang="en-US" sz="1400">
                          <a:effectLst/>
                        </a:rPr>
                        <a:t>TKB</a:t>
                      </a:r>
                      <a:endParaRPr lang="en-US" sz="2400">
                        <a:effectLst/>
                        <a:latin typeface="Times New Roman"/>
                        <a:ea typeface="SimSun"/>
                      </a:endParaRPr>
                    </a:p>
                  </a:txBody>
                  <a:tcPr marL="68580" marR="68580" marT="0" marB="0" anchor="ctr"/>
                </a:tc>
                <a:tc>
                  <a:txBody>
                    <a:bodyPr/>
                    <a:lstStyle/>
                    <a:p>
                      <a:pPr marL="0" marR="0" algn="ctr">
                        <a:spcBef>
                          <a:spcPts val="0"/>
                        </a:spcBef>
                        <a:spcAft>
                          <a:spcPts val="0"/>
                        </a:spcAft>
                      </a:pPr>
                      <a:r>
                        <a:rPr lang="en-US" sz="1400">
                          <a:effectLst/>
                        </a:rPr>
                        <a:t>S-Cycles</a:t>
                      </a:r>
                      <a:endParaRPr lang="en-US" sz="2400">
                        <a:effectLst/>
                        <a:latin typeface="Times New Roman"/>
                        <a:ea typeface="SimSun"/>
                      </a:endParaRPr>
                    </a:p>
                  </a:txBody>
                  <a:tcPr marL="68580" marR="68580" marT="0" marB="0" anchor="ctr"/>
                </a:tc>
                <a:tc>
                  <a:txBody>
                    <a:bodyPr/>
                    <a:lstStyle/>
                    <a:p>
                      <a:pPr marL="0" marR="0" algn="ctr">
                        <a:spcBef>
                          <a:spcPts val="0"/>
                        </a:spcBef>
                        <a:spcAft>
                          <a:spcPts val="0"/>
                        </a:spcAft>
                      </a:pPr>
                      <a:r>
                        <a:rPr lang="en-US" sz="1400">
                          <a:effectLst/>
                        </a:rPr>
                        <a:t>AKBPSM</a:t>
                      </a:r>
                      <a:endParaRPr lang="en-US" sz="2400">
                        <a:effectLst/>
                        <a:latin typeface="Times New Roman"/>
                        <a:ea typeface="SimSun"/>
                      </a:endParaRPr>
                    </a:p>
                  </a:txBody>
                  <a:tcPr marL="68580" marR="68580" marT="0" marB="0" anchor="ctr"/>
                </a:tc>
                <a:tc>
                  <a:txBody>
                    <a:bodyPr/>
                    <a:lstStyle/>
                    <a:p>
                      <a:pPr marL="0" marR="0" algn="ctr">
                        <a:spcBef>
                          <a:spcPts val="0"/>
                        </a:spcBef>
                        <a:spcAft>
                          <a:spcPts val="0"/>
                        </a:spcAft>
                      </a:pPr>
                      <a:r>
                        <a:rPr lang="en-US" sz="1400">
                          <a:effectLst/>
                        </a:rPr>
                        <a:t>Exec. Time</a:t>
                      </a:r>
                      <a:endParaRPr lang="en-US" sz="2400">
                        <a:effectLst/>
                        <a:latin typeface="Times New Roman"/>
                        <a:ea typeface="SimSun"/>
                      </a:endParaRPr>
                    </a:p>
                  </a:txBody>
                  <a:tcPr marL="68580" marR="68580" marT="0" marB="0" anchor="ctr"/>
                </a:tc>
              </a:tr>
              <a:tr h="232410">
                <a:tc>
                  <a:txBody>
                    <a:bodyPr/>
                    <a:lstStyle/>
                    <a:p>
                      <a:pPr marL="0" marR="0" algn="ctr">
                        <a:spcBef>
                          <a:spcPts val="0"/>
                        </a:spcBef>
                        <a:spcAft>
                          <a:spcPts val="0"/>
                        </a:spcAft>
                      </a:pPr>
                      <a:r>
                        <a:rPr lang="en-US" sz="1400">
                          <a:effectLst/>
                        </a:rPr>
                        <a:t>Restructuring Algorithm</a:t>
                      </a:r>
                      <a:endParaRPr lang="en-US" sz="2400">
                        <a:effectLst/>
                        <a:latin typeface="Times New Roman"/>
                        <a:ea typeface="SimSun"/>
                      </a:endParaRPr>
                    </a:p>
                  </a:txBody>
                  <a:tcPr marL="68580" marR="68580" marT="0" marB="0" anchor="ctr"/>
                </a:tc>
                <a:tc>
                  <a:txBody>
                    <a:bodyPr/>
                    <a:lstStyle/>
                    <a:p>
                      <a:pPr marL="0" marR="0" algn="ctr">
                        <a:spcBef>
                          <a:spcPts val="0"/>
                        </a:spcBef>
                        <a:spcAft>
                          <a:spcPts val="0"/>
                        </a:spcAft>
                      </a:pPr>
                      <a:r>
                        <a:rPr lang="en-US" sz="1400">
                          <a:effectLst/>
                        </a:rPr>
                        <a:t>512</a:t>
                      </a:r>
                      <a:endParaRPr lang="en-US" sz="2400">
                        <a:effectLst/>
                        <a:latin typeface="Times New Roman"/>
                        <a:ea typeface="SimSun"/>
                      </a:endParaRPr>
                    </a:p>
                  </a:txBody>
                  <a:tcPr marL="68580" marR="68580" marT="0" marB="0" anchor="ctr"/>
                </a:tc>
                <a:tc>
                  <a:txBody>
                    <a:bodyPr/>
                    <a:lstStyle/>
                    <a:p>
                      <a:pPr marL="0" marR="0" algn="ctr">
                        <a:spcBef>
                          <a:spcPts val="0"/>
                        </a:spcBef>
                        <a:spcAft>
                          <a:spcPts val="0"/>
                        </a:spcAft>
                      </a:pPr>
                      <a:r>
                        <a:rPr lang="en-US" sz="1400">
                          <a:effectLst/>
                        </a:rPr>
                        <a:t>2048</a:t>
                      </a:r>
                      <a:endParaRPr lang="en-US" sz="2400">
                        <a:effectLst/>
                        <a:latin typeface="Times New Roman"/>
                        <a:ea typeface="SimSun"/>
                      </a:endParaRPr>
                    </a:p>
                  </a:txBody>
                  <a:tcPr marL="68580" marR="68580" marT="0" marB="0" anchor="ctr"/>
                </a:tc>
                <a:tc>
                  <a:txBody>
                    <a:bodyPr/>
                    <a:lstStyle/>
                    <a:p>
                      <a:pPr marL="0" marR="0" algn="ctr">
                        <a:spcBef>
                          <a:spcPts val="0"/>
                        </a:spcBef>
                        <a:spcAft>
                          <a:spcPts val="0"/>
                        </a:spcAft>
                      </a:pPr>
                      <a:r>
                        <a:rPr lang="en-US" sz="1400">
                          <a:effectLst/>
                        </a:rPr>
                        <a:t>3</a:t>
                      </a:r>
                      <a:endParaRPr lang="en-US" sz="2400">
                        <a:effectLst/>
                        <a:latin typeface="Times New Roman"/>
                        <a:ea typeface="SimSun"/>
                      </a:endParaRPr>
                    </a:p>
                  </a:txBody>
                  <a:tcPr marL="68580" marR="68580" marT="0" marB="0" anchor="ctr"/>
                </a:tc>
                <a:tc>
                  <a:txBody>
                    <a:bodyPr/>
                    <a:lstStyle/>
                    <a:p>
                      <a:pPr marL="0" marR="0" algn="ctr">
                        <a:spcBef>
                          <a:spcPts val="0"/>
                        </a:spcBef>
                        <a:spcAft>
                          <a:spcPts val="0"/>
                        </a:spcAft>
                      </a:pPr>
                      <a:r>
                        <a:rPr lang="en-US" sz="1400">
                          <a:effectLst/>
                        </a:rPr>
                        <a:t>2048</a:t>
                      </a:r>
                      <a:endParaRPr lang="en-US" sz="2400">
                        <a:effectLst/>
                        <a:latin typeface="Times New Roman"/>
                        <a:ea typeface="SimSun"/>
                      </a:endParaRPr>
                    </a:p>
                  </a:txBody>
                  <a:tcPr marL="68580" marR="68580" marT="0" marB="0" anchor="ctr"/>
                </a:tc>
                <a:tc>
                  <a:txBody>
                    <a:bodyPr/>
                    <a:lstStyle/>
                    <a:p>
                      <a:pPr marL="0" marR="0" algn="ctr">
                        <a:spcBef>
                          <a:spcPts val="0"/>
                        </a:spcBef>
                        <a:spcAft>
                          <a:spcPts val="0"/>
                        </a:spcAft>
                      </a:pPr>
                      <a:r>
                        <a:rPr lang="en-US" sz="1400">
                          <a:effectLst/>
                        </a:rPr>
                        <a:t>48</a:t>
                      </a:r>
                      <a:endParaRPr lang="en-US" sz="2400">
                        <a:effectLst/>
                        <a:latin typeface="Times New Roman"/>
                        <a:ea typeface="SimSun"/>
                      </a:endParaRPr>
                    </a:p>
                  </a:txBody>
                  <a:tcPr marL="68580" marR="68580" marT="0" marB="0" anchor="ctr"/>
                </a:tc>
                <a:tc>
                  <a:txBody>
                    <a:bodyPr/>
                    <a:lstStyle/>
                    <a:p>
                      <a:pPr marL="0" marR="0" algn="ctr">
                        <a:spcBef>
                          <a:spcPts val="0"/>
                        </a:spcBef>
                        <a:spcAft>
                          <a:spcPts val="0"/>
                        </a:spcAft>
                      </a:pPr>
                      <a:r>
                        <a:rPr lang="en-US" sz="1400">
                          <a:effectLst/>
                        </a:rPr>
                        <a:t>146.2857143</a:t>
                      </a:r>
                      <a:endParaRPr lang="en-US" sz="2400">
                        <a:effectLst/>
                        <a:latin typeface="Times New Roman"/>
                        <a:ea typeface="SimSun"/>
                      </a:endParaRPr>
                    </a:p>
                  </a:txBody>
                  <a:tcPr marL="68580" marR="68580" marT="0" marB="0" anchor="ctr"/>
                </a:tc>
                <a:tc>
                  <a:txBody>
                    <a:bodyPr/>
                    <a:lstStyle/>
                    <a:p>
                      <a:pPr marL="0" marR="0" algn="ctr">
                        <a:spcBef>
                          <a:spcPts val="0"/>
                        </a:spcBef>
                        <a:spcAft>
                          <a:spcPts val="0"/>
                        </a:spcAft>
                      </a:pPr>
                      <a:r>
                        <a:rPr lang="en-US" sz="1400">
                          <a:effectLst/>
                        </a:rPr>
                        <a:t>2.4486</a:t>
                      </a:r>
                      <a:endParaRPr lang="en-US" sz="2400">
                        <a:effectLst/>
                        <a:latin typeface="Times New Roman"/>
                        <a:ea typeface="SimSun"/>
                      </a:endParaRPr>
                    </a:p>
                  </a:txBody>
                  <a:tcPr marL="68580" marR="68580" marT="0" marB="0" anchor="ctr"/>
                </a:tc>
              </a:tr>
              <a:tr h="232410">
                <a:tc>
                  <a:txBody>
                    <a:bodyPr/>
                    <a:lstStyle/>
                    <a:p>
                      <a:pPr marL="0" marR="0" algn="ctr">
                        <a:spcBef>
                          <a:spcPts val="0"/>
                        </a:spcBef>
                        <a:spcAft>
                          <a:spcPts val="0"/>
                        </a:spcAft>
                      </a:pPr>
                      <a:r>
                        <a:rPr lang="en-US" sz="1400">
                          <a:effectLst/>
                        </a:rPr>
                        <a:t>NVIDIA SDK</a:t>
                      </a:r>
                      <a:endParaRPr lang="en-US" sz="2400">
                        <a:effectLst/>
                        <a:latin typeface="Times New Roman"/>
                        <a:ea typeface="SimSun"/>
                      </a:endParaRPr>
                    </a:p>
                  </a:txBody>
                  <a:tcPr marL="68580" marR="68580" marT="0" marB="0" anchor="ctr"/>
                </a:tc>
                <a:tc>
                  <a:txBody>
                    <a:bodyPr/>
                    <a:lstStyle/>
                    <a:p>
                      <a:pPr marL="0" marR="0" algn="ctr">
                        <a:spcBef>
                          <a:spcPts val="0"/>
                        </a:spcBef>
                        <a:spcAft>
                          <a:spcPts val="0"/>
                        </a:spcAft>
                      </a:pPr>
                      <a:r>
                        <a:rPr lang="en-US" sz="1400">
                          <a:effectLst/>
                        </a:rPr>
                        <a:t>256</a:t>
                      </a:r>
                      <a:endParaRPr lang="en-US" sz="2400">
                        <a:effectLst/>
                        <a:latin typeface="Times New Roman"/>
                        <a:ea typeface="SimSun"/>
                      </a:endParaRPr>
                    </a:p>
                  </a:txBody>
                  <a:tcPr marL="68580" marR="68580" marT="0" marB="0" anchor="ctr"/>
                </a:tc>
                <a:tc>
                  <a:txBody>
                    <a:bodyPr/>
                    <a:lstStyle/>
                    <a:p>
                      <a:pPr marL="0" marR="0" algn="ctr">
                        <a:spcBef>
                          <a:spcPts val="0"/>
                        </a:spcBef>
                        <a:spcAft>
                          <a:spcPts val="0"/>
                        </a:spcAft>
                      </a:pPr>
                      <a:r>
                        <a:rPr lang="en-US" sz="1400">
                          <a:effectLst/>
                        </a:rPr>
                        <a:t>256</a:t>
                      </a:r>
                      <a:endParaRPr lang="en-US" sz="2400">
                        <a:effectLst/>
                        <a:latin typeface="Times New Roman"/>
                        <a:ea typeface="SimSun"/>
                      </a:endParaRPr>
                    </a:p>
                  </a:txBody>
                  <a:tcPr marL="68580" marR="68580" marT="0" marB="0" anchor="ctr"/>
                </a:tc>
                <a:tc>
                  <a:txBody>
                    <a:bodyPr/>
                    <a:lstStyle/>
                    <a:p>
                      <a:pPr marL="0" marR="0" algn="ctr">
                        <a:spcBef>
                          <a:spcPts val="0"/>
                        </a:spcBef>
                        <a:spcAft>
                          <a:spcPts val="0"/>
                        </a:spcAft>
                      </a:pPr>
                      <a:r>
                        <a:rPr lang="en-US" sz="1400">
                          <a:effectLst/>
                        </a:rPr>
                        <a:t>6</a:t>
                      </a:r>
                      <a:endParaRPr lang="en-US" sz="2400">
                        <a:effectLst/>
                        <a:latin typeface="Times New Roman"/>
                        <a:ea typeface="SimSun"/>
                      </a:endParaRPr>
                    </a:p>
                  </a:txBody>
                  <a:tcPr marL="68580" marR="68580" marT="0" marB="0" anchor="ctr"/>
                </a:tc>
                <a:tc>
                  <a:txBody>
                    <a:bodyPr/>
                    <a:lstStyle/>
                    <a:p>
                      <a:pPr marL="0" marR="0" algn="ctr">
                        <a:spcBef>
                          <a:spcPts val="0"/>
                        </a:spcBef>
                        <a:spcAft>
                          <a:spcPts val="0"/>
                        </a:spcAft>
                      </a:pPr>
                      <a:r>
                        <a:rPr lang="en-US" sz="1400">
                          <a:effectLst/>
                        </a:rPr>
                        <a:t>16384</a:t>
                      </a:r>
                      <a:endParaRPr lang="en-US" sz="2400">
                        <a:effectLst/>
                        <a:latin typeface="Times New Roman"/>
                        <a:ea typeface="SimSun"/>
                      </a:endParaRPr>
                    </a:p>
                  </a:txBody>
                  <a:tcPr marL="68580" marR="68580" marT="0" marB="0" anchor="ctr"/>
                </a:tc>
                <a:tc>
                  <a:txBody>
                    <a:bodyPr/>
                    <a:lstStyle/>
                    <a:p>
                      <a:pPr marL="0" marR="0" algn="ctr">
                        <a:spcBef>
                          <a:spcPts val="0"/>
                        </a:spcBef>
                        <a:spcAft>
                          <a:spcPts val="0"/>
                        </a:spcAft>
                      </a:pPr>
                      <a:r>
                        <a:rPr lang="en-US" sz="1400">
                          <a:effectLst/>
                        </a:rPr>
                        <a:t>48</a:t>
                      </a:r>
                      <a:endParaRPr lang="en-US" sz="2400">
                        <a:effectLst/>
                        <a:latin typeface="Times New Roman"/>
                        <a:ea typeface="SimSun"/>
                      </a:endParaRPr>
                    </a:p>
                  </a:txBody>
                  <a:tcPr marL="68580" marR="68580" marT="0" marB="0" anchor="ctr"/>
                </a:tc>
                <a:tc>
                  <a:txBody>
                    <a:bodyPr/>
                    <a:lstStyle/>
                    <a:p>
                      <a:pPr marL="0" marR="0" algn="ctr">
                        <a:spcBef>
                          <a:spcPts val="0"/>
                        </a:spcBef>
                        <a:spcAft>
                          <a:spcPts val="0"/>
                        </a:spcAft>
                      </a:pPr>
                      <a:r>
                        <a:rPr lang="en-US" sz="1400">
                          <a:effectLst/>
                        </a:rPr>
                        <a:t>1170.285714</a:t>
                      </a:r>
                      <a:endParaRPr lang="en-US" sz="2400">
                        <a:effectLst/>
                        <a:latin typeface="Times New Roman"/>
                        <a:ea typeface="SimSun"/>
                      </a:endParaRPr>
                    </a:p>
                  </a:txBody>
                  <a:tcPr marL="68580" marR="68580" marT="0" marB="0" anchor="ctr"/>
                </a:tc>
                <a:tc>
                  <a:txBody>
                    <a:bodyPr/>
                    <a:lstStyle/>
                    <a:p>
                      <a:pPr marL="0" marR="0" algn="ctr">
                        <a:spcBef>
                          <a:spcPts val="0"/>
                        </a:spcBef>
                        <a:spcAft>
                          <a:spcPts val="0"/>
                        </a:spcAft>
                      </a:pPr>
                      <a:r>
                        <a:rPr lang="en-US" sz="1400" dirty="0">
                          <a:effectLst/>
                        </a:rPr>
                        <a:t>2.6268</a:t>
                      </a:r>
                      <a:endParaRPr lang="en-US" sz="2400" dirty="0">
                        <a:effectLst/>
                        <a:latin typeface="Times New Roman"/>
                        <a:ea typeface="SimSun"/>
                      </a:endParaRPr>
                    </a:p>
                  </a:txBody>
                  <a:tcPr marL="68580" marR="68580" marT="0" marB="0" anchor="ctr"/>
                </a:tc>
              </a:tr>
              <a:tr h="232410">
                <a:tc>
                  <a:txBody>
                    <a:bodyPr/>
                    <a:lstStyle/>
                    <a:p>
                      <a:pPr marL="0" marR="0" algn="ctr">
                        <a:spcBef>
                          <a:spcPts val="0"/>
                        </a:spcBef>
                        <a:spcAft>
                          <a:spcPts val="0"/>
                        </a:spcAft>
                      </a:pPr>
                      <a:r>
                        <a:rPr lang="en-US" sz="1400" dirty="0" err="1">
                          <a:effectLst/>
                        </a:rPr>
                        <a:t>CUDALite</a:t>
                      </a:r>
                      <a:endParaRPr lang="en-US" sz="2400" dirty="0">
                        <a:effectLst/>
                        <a:latin typeface="Times New Roman"/>
                        <a:ea typeface="SimSun"/>
                      </a:endParaRPr>
                    </a:p>
                  </a:txBody>
                  <a:tcPr marL="68580" marR="68580" marT="0" marB="0" anchor="ctr"/>
                </a:tc>
                <a:tc>
                  <a:txBody>
                    <a:bodyPr/>
                    <a:lstStyle/>
                    <a:p>
                      <a:pPr marL="0" marR="0" algn="ctr">
                        <a:spcBef>
                          <a:spcPts val="0"/>
                        </a:spcBef>
                        <a:spcAft>
                          <a:spcPts val="0"/>
                        </a:spcAft>
                      </a:pPr>
                      <a:r>
                        <a:rPr lang="en-US" sz="1400">
                          <a:effectLst/>
                        </a:rPr>
                        <a:t>32</a:t>
                      </a:r>
                      <a:endParaRPr lang="en-US" sz="2400">
                        <a:effectLst/>
                        <a:latin typeface="Times New Roman"/>
                        <a:ea typeface="SimSun"/>
                      </a:endParaRPr>
                    </a:p>
                  </a:txBody>
                  <a:tcPr marL="68580" marR="68580" marT="0" marB="0" anchor="ctr"/>
                </a:tc>
                <a:tc>
                  <a:txBody>
                    <a:bodyPr/>
                    <a:lstStyle/>
                    <a:p>
                      <a:pPr marL="0" marR="0" algn="ctr">
                        <a:spcBef>
                          <a:spcPts val="0"/>
                        </a:spcBef>
                        <a:spcAft>
                          <a:spcPts val="0"/>
                        </a:spcAft>
                      </a:pPr>
                      <a:r>
                        <a:rPr lang="en-US" sz="1400">
                          <a:effectLst/>
                        </a:rPr>
                        <a:t>1024</a:t>
                      </a:r>
                      <a:endParaRPr lang="en-US" sz="2400">
                        <a:effectLst/>
                        <a:latin typeface="Times New Roman"/>
                        <a:ea typeface="SimSun"/>
                      </a:endParaRPr>
                    </a:p>
                  </a:txBody>
                  <a:tcPr marL="68580" marR="68580" marT="0" marB="0" anchor="ctr"/>
                </a:tc>
                <a:tc>
                  <a:txBody>
                    <a:bodyPr/>
                    <a:lstStyle/>
                    <a:p>
                      <a:pPr marL="0" marR="0" algn="ctr">
                        <a:spcBef>
                          <a:spcPts val="0"/>
                        </a:spcBef>
                        <a:spcAft>
                          <a:spcPts val="0"/>
                        </a:spcAft>
                      </a:pPr>
                      <a:r>
                        <a:rPr lang="en-US" sz="1400">
                          <a:effectLst/>
                        </a:rPr>
                        <a:t>1</a:t>
                      </a:r>
                      <a:endParaRPr lang="en-US" sz="2400">
                        <a:effectLst/>
                        <a:latin typeface="Times New Roman"/>
                        <a:ea typeface="SimSun"/>
                      </a:endParaRPr>
                    </a:p>
                  </a:txBody>
                  <a:tcPr marL="68580" marR="68580" marT="0" marB="0" anchor="ctr"/>
                </a:tc>
                <a:tc>
                  <a:txBody>
                    <a:bodyPr/>
                    <a:lstStyle/>
                    <a:p>
                      <a:pPr marL="0" marR="0" algn="ctr">
                        <a:spcBef>
                          <a:spcPts val="0"/>
                        </a:spcBef>
                        <a:spcAft>
                          <a:spcPts val="0"/>
                        </a:spcAft>
                      </a:pPr>
                      <a:r>
                        <a:rPr lang="en-US" sz="1400">
                          <a:effectLst/>
                        </a:rPr>
                        <a:t>4096</a:t>
                      </a:r>
                      <a:endParaRPr lang="en-US" sz="2400">
                        <a:effectLst/>
                        <a:latin typeface="Times New Roman"/>
                        <a:ea typeface="SimSun"/>
                      </a:endParaRPr>
                    </a:p>
                  </a:txBody>
                  <a:tcPr marL="68580" marR="68580" marT="0" marB="0" anchor="ctr"/>
                </a:tc>
                <a:tc>
                  <a:txBody>
                    <a:bodyPr/>
                    <a:lstStyle/>
                    <a:p>
                      <a:pPr marL="0" marR="0" algn="ctr">
                        <a:spcBef>
                          <a:spcPts val="0"/>
                        </a:spcBef>
                        <a:spcAft>
                          <a:spcPts val="0"/>
                        </a:spcAft>
                      </a:pPr>
                      <a:r>
                        <a:rPr lang="en-US" sz="1400">
                          <a:effectLst/>
                        </a:rPr>
                        <a:t>1</a:t>
                      </a:r>
                      <a:endParaRPr lang="en-US" sz="2400">
                        <a:effectLst/>
                        <a:latin typeface="Times New Roman"/>
                        <a:ea typeface="SimSun"/>
                      </a:endParaRPr>
                    </a:p>
                  </a:txBody>
                  <a:tcPr marL="68580" marR="68580" marT="0" marB="0" anchor="ctr"/>
                </a:tc>
                <a:tc>
                  <a:txBody>
                    <a:bodyPr/>
                    <a:lstStyle/>
                    <a:p>
                      <a:pPr marL="0" marR="0" algn="ctr">
                        <a:spcBef>
                          <a:spcPts val="0"/>
                        </a:spcBef>
                        <a:spcAft>
                          <a:spcPts val="0"/>
                        </a:spcAft>
                      </a:pPr>
                      <a:r>
                        <a:rPr lang="en-US" sz="1400" dirty="0">
                          <a:effectLst/>
                        </a:rPr>
                        <a:t>292.5714286</a:t>
                      </a:r>
                      <a:endParaRPr lang="en-US" sz="2400" dirty="0">
                        <a:effectLst/>
                        <a:latin typeface="Times New Roman"/>
                        <a:ea typeface="SimSun"/>
                      </a:endParaRPr>
                    </a:p>
                  </a:txBody>
                  <a:tcPr marL="68580" marR="68580" marT="0" marB="0" anchor="ctr"/>
                </a:tc>
                <a:tc>
                  <a:txBody>
                    <a:bodyPr/>
                    <a:lstStyle/>
                    <a:p>
                      <a:pPr marL="0" marR="0" algn="ctr">
                        <a:spcBef>
                          <a:spcPts val="0"/>
                        </a:spcBef>
                        <a:spcAft>
                          <a:spcPts val="0"/>
                        </a:spcAft>
                      </a:pPr>
                      <a:r>
                        <a:rPr lang="en-US" sz="1400" dirty="0">
                          <a:effectLst/>
                        </a:rPr>
                        <a:t>21.2396</a:t>
                      </a:r>
                      <a:endParaRPr lang="en-US" sz="2400" dirty="0">
                        <a:effectLst/>
                        <a:latin typeface="Times New Roman"/>
                        <a:ea typeface="SimSun"/>
                      </a:endParaRPr>
                    </a:p>
                  </a:txBody>
                  <a:tcPr marL="68580" marR="68580" marT="0" marB="0" anchor="ctr"/>
                </a:tc>
              </a:tr>
            </a:tbl>
          </a:graphicData>
        </a:graphic>
      </p:graphicFrame>
      <p:sp>
        <p:nvSpPr>
          <p:cNvPr id="7" name="Rectangle 2"/>
          <p:cNvSpPr>
            <a:spLocks noChangeArrowheads="1"/>
          </p:cNvSpPr>
          <p:nvPr/>
        </p:nvSpPr>
        <p:spPr bwMode="auto">
          <a:xfrm>
            <a:off x="3095625" y="34861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5"/>
          <p:cNvSpPr>
            <a:spLocks noChangeArrowheads="1"/>
          </p:cNvSpPr>
          <p:nvPr/>
        </p:nvSpPr>
        <p:spPr bwMode="auto">
          <a:xfrm>
            <a:off x="3095625" y="34861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1" name="Text Box 4"/>
          <p:cNvSpPr txBox="1">
            <a:spLocks noChangeArrowheads="1"/>
          </p:cNvSpPr>
          <p:nvPr/>
        </p:nvSpPr>
        <p:spPr bwMode="auto">
          <a:xfrm>
            <a:off x="3057525" y="3505200"/>
            <a:ext cx="3028950" cy="338554"/>
          </a:xfrm>
          <a:prstGeom prst="rect">
            <a:avLst/>
          </a:prstGeom>
          <a:noFill/>
          <a:ln>
            <a:noFill/>
          </a:ln>
          <a:extLst/>
        </p:spPr>
        <p:txBody>
          <a:bodyPr vert="horz" wrap="squar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Table 4: Parameters comparison of different implementations of Matrix Multiplication</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12" name="Table 11"/>
          <p:cNvGraphicFramePr>
            <a:graphicFrameLocks noGrp="1"/>
          </p:cNvGraphicFramePr>
          <p:nvPr>
            <p:extLst>
              <p:ext uri="{D42A27DB-BD31-4B8C-83A1-F6EECF244321}">
                <p14:modId xmlns:p14="http://schemas.microsoft.com/office/powerpoint/2010/main" val="486724580"/>
              </p:ext>
            </p:extLst>
          </p:nvPr>
        </p:nvGraphicFramePr>
        <p:xfrm>
          <a:off x="1295399" y="3886200"/>
          <a:ext cx="6629401" cy="1318260"/>
        </p:xfrm>
        <a:graphic>
          <a:graphicData uri="http://schemas.openxmlformats.org/drawingml/2006/table">
            <a:tbl>
              <a:tblPr firstRow="1" firstCol="1" bandRow="1">
                <a:tableStyleId>{5C22544A-7EE6-4342-B048-85BDC9FD1C3A}</a:tableStyleId>
              </a:tblPr>
              <a:tblGrid>
                <a:gridCol w="1301679"/>
                <a:gridCol w="625811"/>
                <a:gridCol w="634151"/>
                <a:gridCol w="532632"/>
                <a:gridCol w="717596"/>
                <a:gridCol w="764878"/>
                <a:gridCol w="1176522"/>
                <a:gridCol w="876132"/>
              </a:tblGrid>
              <a:tr h="232410">
                <a:tc gridSpan="8">
                  <a:txBody>
                    <a:bodyPr/>
                    <a:lstStyle/>
                    <a:p>
                      <a:pPr marL="0" marR="0" algn="ctr">
                        <a:spcBef>
                          <a:spcPts val="0"/>
                        </a:spcBef>
                        <a:spcAft>
                          <a:spcPts val="0"/>
                        </a:spcAft>
                      </a:pPr>
                      <a:r>
                        <a:rPr lang="en-US" sz="1400" dirty="0">
                          <a:effectLst/>
                        </a:rPr>
                        <a:t>Tesla C2070 (N = 2048 x 2048)</a:t>
                      </a:r>
                      <a:endParaRPr lang="en-US" sz="2400" dirty="0">
                        <a:effectLst/>
                        <a:latin typeface="Times New Roman"/>
                        <a:ea typeface="SimSun"/>
                      </a:endParaRPr>
                    </a:p>
                  </a:txBody>
                  <a:tcPr marL="68580" marR="68580"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32410">
                <a:tc>
                  <a:txBody>
                    <a:bodyPr/>
                    <a:lstStyle/>
                    <a:p>
                      <a:endParaRPr lang="en-US" sz="2400">
                        <a:effectLst/>
                        <a:latin typeface="Times New Roman"/>
                      </a:endParaRPr>
                    </a:p>
                  </a:txBody>
                  <a:tcPr marL="68580" marR="68580" marT="0" marB="0" anchor="ctr"/>
                </a:tc>
                <a:tc>
                  <a:txBody>
                    <a:bodyPr/>
                    <a:lstStyle/>
                    <a:p>
                      <a:pPr marL="0" marR="0" algn="ctr">
                        <a:spcBef>
                          <a:spcPts val="0"/>
                        </a:spcBef>
                        <a:spcAft>
                          <a:spcPts val="0"/>
                        </a:spcAft>
                      </a:pPr>
                      <a:r>
                        <a:rPr lang="en-US" sz="1400">
                          <a:effectLst/>
                        </a:rPr>
                        <a:t>TPB</a:t>
                      </a:r>
                      <a:endParaRPr lang="en-US" sz="2400">
                        <a:effectLst/>
                        <a:latin typeface="Times New Roman"/>
                        <a:ea typeface="SimSun"/>
                      </a:endParaRPr>
                    </a:p>
                  </a:txBody>
                  <a:tcPr marL="68580" marR="68580" marT="0" marB="0" anchor="ctr"/>
                </a:tc>
                <a:tc>
                  <a:txBody>
                    <a:bodyPr/>
                    <a:lstStyle/>
                    <a:p>
                      <a:pPr marL="0" marR="0" algn="ctr">
                        <a:spcBef>
                          <a:spcPts val="0"/>
                        </a:spcBef>
                        <a:spcAft>
                          <a:spcPts val="0"/>
                        </a:spcAft>
                      </a:pPr>
                      <a:r>
                        <a:rPr lang="en-US" sz="1400">
                          <a:effectLst/>
                        </a:rPr>
                        <a:t>TS</a:t>
                      </a:r>
                      <a:endParaRPr lang="en-US" sz="2400">
                        <a:effectLst/>
                        <a:latin typeface="Times New Roman"/>
                        <a:ea typeface="SimSun"/>
                      </a:endParaRPr>
                    </a:p>
                  </a:txBody>
                  <a:tcPr marL="68580" marR="68580" marT="0" marB="0" anchor="ctr"/>
                </a:tc>
                <a:tc>
                  <a:txBody>
                    <a:bodyPr/>
                    <a:lstStyle/>
                    <a:p>
                      <a:pPr marL="0" marR="0" algn="ctr">
                        <a:spcBef>
                          <a:spcPts val="0"/>
                        </a:spcBef>
                        <a:spcAft>
                          <a:spcPts val="0"/>
                        </a:spcAft>
                      </a:pPr>
                      <a:r>
                        <a:rPr lang="en-US" sz="1400">
                          <a:effectLst/>
                        </a:rPr>
                        <a:t>AB</a:t>
                      </a:r>
                      <a:endParaRPr lang="en-US" sz="2400">
                        <a:effectLst/>
                        <a:latin typeface="Times New Roman"/>
                        <a:ea typeface="SimSun"/>
                      </a:endParaRPr>
                    </a:p>
                  </a:txBody>
                  <a:tcPr marL="68580" marR="68580" marT="0" marB="0" anchor="ctr"/>
                </a:tc>
                <a:tc>
                  <a:txBody>
                    <a:bodyPr/>
                    <a:lstStyle/>
                    <a:p>
                      <a:pPr marL="0" marR="0" algn="ctr">
                        <a:spcBef>
                          <a:spcPts val="0"/>
                        </a:spcBef>
                        <a:spcAft>
                          <a:spcPts val="0"/>
                        </a:spcAft>
                      </a:pPr>
                      <a:r>
                        <a:rPr lang="en-US" sz="1400">
                          <a:effectLst/>
                        </a:rPr>
                        <a:t>TKB</a:t>
                      </a:r>
                      <a:endParaRPr lang="en-US" sz="2400">
                        <a:effectLst/>
                        <a:latin typeface="Times New Roman"/>
                        <a:ea typeface="SimSun"/>
                      </a:endParaRPr>
                    </a:p>
                  </a:txBody>
                  <a:tcPr marL="68580" marR="68580" marT="0" marB="0" anchor="ctr"/>
                </a:tc>
                <a:tc>
                  <a:txBody>
                    <a:bodyPr/>
                    <a:lstStyle/>
                    <a:p>
                      <a:pPr marL="0" marR="0" algn="ctr">
                        <a:spcBef>
                          <a:spcPts val="0"/>
                        </a:spcBef>
                        <a:spcAft>
                          <a:spcPts val="0"/>
                        </a:spcAft>
                      </a:pPr>
                      <a:r>
                        <a:rPr lang="en-US" sz="1400">
                          <a:effectLst/>
                        </a:rPr>
                        <a:t>S-Cycles</a:t>
                      </a:r>
                      <a:endParaRPr lang="en-US" sz="2400">
                        <a:effectLst/>
                        <a:latin typeface="Times New Roman"/>
                        <a:ea typeface="SimSun"/>
                      </a:endParaRPr>
                    </a:p>
                  </a:txBody>
                  <a:tcPr marL="68580" marR="68580" marT="0" marB="0" anchor="ctr"/>
                </a:tc>
                <a:tc>
                  <a:txBody>
                    <a:bodyPr/>
                    <a:lstStyle/>
                    <a:p>
                      <a:pPr marL="0" marR="0" algn="ctr">
                        <a:spcBef>
                          <a:spcPts val="0"/>
                        </a:spcBef>
                        <a:spcAft>
                          <a:spcPts val="0"/>
                        </a:spcAft>
                      </a:pPr>
                      <a:r>
                        <a:rPr lang="en-US" sz="1400">
                          <a:effectLst/>
                        </a:rPr>
                        <a:t>AKBPSM</a:t>
                      </a:r>
                      <a:endParaRPr lang="en-US" sz="2400">
                        <a:effectLst/>
                        <a:latin typeface="Times New Roman"/>
                        <a:ea typeface="SimSun"/>
                      </a:endParaRPr>
                    </a:p>
                  </a:txBody>
                  <a:tcPr marL="68580" marR="68580" marT="0" marB="0" anchor="ctr"/>
                </a:tc>
                <a:tc>
                  <a:txBody>
                    <a:bodyPr/>
                    <a:lstStyle/>
                    <a:p>
                      <a:pPr marL="0" marR="0" algn="ctr">
                        <a:spcBef>
                          <a:spcPts val="0"/>
                        </a:spcBef>
                        <a:spcAft>
                          <a:spcPts val="0"/>
                        </a:spcAft>
                      </a:pPr>
                      <a:r>
                        <a:rPr lang="en-US" sz="1400">
                          <a:effectLst/>
                        </a:rPr>
                        <a:t>Exec. Time</a:t>
                      </a:r>
                      <a:endParaRPr lang="en-US" sz="2400">
                        <a:effectLst/>
                        <a:latin typeface="Times New Roman"/>
                        <a:ea typeface="SimSun"/>
                      </a:endParaRPr>
                    </a:p>
                  </a:txBody>
                  <a:tcPr marL="68580" marR="68580" marT="0" marB="0" anchor="ctr"/>
                </a:tc>
              </a:tr>
              <a:tr h="232410">
                <a:tc>
                  <a:txBody>
                    <a:bodyPr/>
                    <a:lstStyle/>
                    <a:p>
                      <a:pPr marL="0" marR="0" algn="ctr">
                        <a:spcBef>
                          <a:spcPts val="0"/>
                        </a:spcBef>
                        <a:spcAft>
                          <a:spcPts val="0"/>
                        </a:spcAft>
                      </a:pPr>
                      <a:r>
                        <a:rPr lang="en-US" sz="1400">
                          <a:effectLst/>
                        </a:rPr>
                        <a:t>Restructuring Algorithm</a:t>
                      </a:r>
                      <a:endParaRPr lang="en-US" sz="2400">
                        <a:effectLst/>
                        <a:latin typeface="Times New Roman"/>
                        <a:ea typeface="SimSun"/>
                      </a:endParaRPr>
                    </a:p>
                  </a:txBody>
                  <a:tcPr marL="68580" marR="68580" marT="0" marB="0" anchor="ctr"/>
                </a:tc>
                <a:tc>
                  <a:txBody>
                    <a:bodyPr/>
                    <a:lstStyle/>
                    <a:p>
                      <a:pPr marL="0" marR="0" algn="ctr">
                        <a:spcBef>
                          <a:spcPts val="0"/>
                        </a:spcBef>
                        <a:spcAft>
                          <a:spcPts val="0"/>
                        </a:spcAft>
                      </a:pPr>
                      <a:r>
                        <a:rPr lang="en-US" sz="1400" dirty="0">
                          <a:effectLst/>
                        </a:rPr>
                        <a:t>512</a:t>
                      </a:r>
                      <a:endParaRPr lang="en-US" sz="2400" dirty="0">
                        <a:effectLst/>
                        <a:latin typeface="Times New Roman"/>
                        <a:ea typeface="SimSun"/>
                      </a:endParaRPr>
                    </a:p>
                  </a:txBody>
                  <a:tcPr marL="68580" marR="68580" marT="0" marB="0" anchor="ctr"/>
                </a:tc>
                <a:tc>
                  <a:txBody>
                    <a:bodyPr/>
                    <a:lstStyle/>
                    <a:p>
                      <a:pPr marL="0" marR="0" algn="ctr">
                        <a:spcBef>
                          <a:spcPts val="0"/>
                        </a:spcBef>
                        <a:spcAft>
                          <a:spcPts val="0"/>
                        </a:spcAft>
                      </a:pPr>
                      <a:r>
                        <a:rPr lang="en-US" sz="1400">
                          <a:effectLst/>
                        </a:rPr>
                        <a:t>4096</a:t>
                      </a:r>
                      <a:endParaRPr lang="en-US" sz="2400">
                        <a:effectLst/>
                        <a:latin typeface="Times New Roman"/>
                        <a:ea typeface="SimSun"/>
                      </a:endParaRPr>
                    </a:p>
                  </a:txBody>
                  <a:tcPr marL="68580" marR="68580" marT="0" marB="0" anchor="ctr"/>
                </a:tc>
                <a:tc>
                  <a:txBody>
                    <a:bodyPr/>
                    <a:lstStyle/>
                    <a:p>
                      <a:pPr marL="0" marR="0" algn="ctr">
                        <a:spcBef>
                          <a:spcPts val="0"/>
                        </a:spcBef>
                        <a:spcAft>
                          <a:spcPts val="0"/>
                        </a:spcAft>
                      </a:pPr>
                      <a:r>
                        <a:rPr lang="en-US" sz="1400">
                          <a:effectLst/>
                        </a:rPr>
                        <a:t>3</a:t>
                      </a:r>
                      <a:endParaRPr lang="en-US" sz="2400">
                        <a:effectLst/>
                        <a:latin typeface="Times New Roman"/>
                        <a:ea typeface="SimSun"/>
                      </a:endParaRPr>
                    </a:p>
                  </a:txBody>
                  <a:tcPr marL="68580" marR="68580" marT="0" marB="0" anchor="ctr"/>
                </a:tc>
                <a:tc>
                  <a:txBody>
                    <a:bodyPr/>
                    <a:lstStyle/>
                    <a:p>
                      <a:pPr marL="0" marR="0" algn="ctr">
                        <a:spcBef>
                          <a:spcPts val="0"/>
                        </a:spcBef>
                        <a:spcAft>
                          <a:spcPts val="0"/>
                        </a:spcAft>
                      </a:pPr>
                      <a:r>
                        <a:rPr lang="en-US" sz="1400">
                          <a:effectLst/>
                        </a:rPr>
                        <a:t>1024</a:t>
                      </a:r>
                      <a:endParaRPr lang="en-US" sz="2400">
                        <a:effectLst/>
                        <a:latin typeface="Times New Roman"/>
                        <a:ea typeface="SimSun"/>
                      </a:endParaRPr>
                    </a:p>
                  </a:txBody>
                  <a:tcPr marL="68580" marR="68580" marT="0" marB="0" anchor="ctr"/>
                </a:tc>
                <a:tc>
                  <a:txBody>
                    <a:bodyPr/>
                    <a:lstStyle/>
                    <a:p>
                      <a:pPr marL="0" marR="0" algn="ctr">
                        <a:spcBef>
                          <a:spcPts val="0"/>
                        </a:spcBef>
                        <a:spcAft>
                          <a:spcPts val="0"/>
                        </a:spcAft>
                      </a:pPr>
                      <a:r>
                        <a:rPr lang="en-US" sz="1400">
                          <a:effectLst/>
                        </a:rPr>
                        <a:t>48</a:t>
                      </a:r>
                      <a:endParaRPr lang="en-US" sz="2400">
                        <a:effectLst/>
                        <a:latin typeface="Times New Roman"/>
                        <a:ea typeface="SimSun"/>
                      </a:endParaRPr>
                    </a:p>
                  </a:txBody>
                  <a:tcPr marL="68580" marR="68580" marT="0" marB="0" anchor="ctr"/>
                </a:tc>
                <a:tc>
                  <a:txBody>
                    <a:bodyPr/>
                    <a:lstStyle/>
                    <a:p>
                      <a:pPr marL="0" marR="0" algn="ctr">
                        <a:spcBef>
                          <a:spcPts val="0"/>
                        </a:spcBef>
                        <a:spcAft>
                          <a:spcPts val="0"/>
                        </a:spcAft>
                      </a:pPr>
                      <a:r>
                        <a:rPr lang="en-US" sz="1400">
                          <a:effectLst/>
                        </a:rPr>
                        <a:t>73.14285714</a:t>
                      </a:r>
                      <a:endParaRPr lang="en-US" sz="2400">
                        <a:effectLst/>
                        <a:latin typeface="Times New Roman"/>
                        <a:ea typeface="SimSun"/>
                      </a:endParaRPr>
                    </a:p>
                  </a:txBody>
                  <a:tcPr marL="68580" marR="68580" marT="0" marB="0" anchor="ctr"/>
                </a:tc>
                <a:tc>
                  <a:txBody>
                    <a:bodyPr/>
                    <a:lstStyle/>
                    <a:p>
                      <a:pPr marL="0" marR="0" algn="ctr">
                        <a:spcBef>
                          <a:spcPts val="0"/>
                        </a:spcBef>
                        <a:spcAft>
                          <a:spcPts val="0"/>
                        </a:spcAft>
                      </a:pPr>
                      <a:r>
                        <a:rPr lang="en-US" sz="1400" dirty="0">
                          <a:effectLst/>
                        </a:rPr>
                        <a:t>0.0014</a:t>
                      </a:r>
                      <a:endParaRPr lang="en-US" sz="2400" dirty="0">
                        <a:effectLst/>
                        <a:latin typeface="Times New Roman"/>
                        <a:ea typeface="SimSun"/>
                      </a:endParaRPr>
                    </a:p>
                  </a:txBody>
                  <a:tcPr marL="68580" marR="68580" marT="0" marB="0" anchor="ctr"/>
                </a:tc>
              </a:tr>
              <a:tr h="232410">
                <a:tc>
                  <a:txBody>
                    <a:bodyPr/>
                    <a:lstStyle/>
                    <a:p>
                      <a:pPr marL="0" marR="0" algn="ctr">
                        <a:spcBef>
                          <a:spcPts val="0"/>
                        </a:spcBef>
                        <a:spcAft>
                          <a:spcPts val="0"/>
                        </a:spcAft>
                      </a:pPr>
                      <a:r>
                        <a:rPr lang="en-US" sz="1400">
                          <a:effectLst/>
                        </a:rPr>
                        <a:t>CUDALite</a:t>
                      </a:r>
                      <a:endParaRPr lang="en-US" sz="2400">
                        <a:effectLst/>
                        <a:latin typeface="Times New Roman"/>
                        <a:ea typeface="SimSun"/>
                      </a:endParaRPr>
                    </a:p>
                  </a:txBody>
                  <a:tcPr marL="68580" marR="68580" marT="0" marB="0" anchor="ctr"/>
                </a:tc>
                <a:tc>
                  <a:txBody>
                    <a:bodyPr/>
                    <a:lstStyle/>
                    <a:p>
                      <a:pPr marL="0" marR="0" algn="ctr">
                        <a:spcBef>
                          <a:spcPts val="0"/>
                        </a:spcBef>
                        <a:spcAft>
                          <a:spcPts val="0"/>
                        </a:spcAft>
                      </a:pPr>
                      <a:r>
                        <a:rPr lang="en-US" sz="1400">
                          <a:effectLst/>
                        </a:rPr>
                        <a:t>32</a:t>
                      </a:r>
                      <a:endParaRPr lang="en-US" sz="2400">
                        <a:effectLst/>
                        <a:latin typeface="Times New Roman"/>
                        <a:ea typeface="SimSun"/>
                      </a:endParaRPr>
                    </a:p>
                  </a:txBody>
                  <a:tcPr marL="68580" marR="68580" marT="0" marB="0" anchor="ctr"/>
                </a:tc>
                <a:tc>
                  <a:txBody>
                    <a:bodyPr/>
                    <a:lstStyle/>
                    <a:p>
                      <a:pPr marL="0" marR="0" algn="ctr">
                        <a:spcBef>
                          <a:spcPts val="0"/>
                        </a:spcBef>
                        <a:spcAft>
                          <a:spcPts val="0"/>
                        </a:spcAft>
                      </a:pPr>
                      <a:r>
                        <a:rPr lang="en-US" sz="1400">
                          <a:effectLst/>
                        </a:rPr>
                        <a:t>1024</a:t>
                      </a:r>
                      <a:endParaRPr lang="en-US" sz="2400">
                        <a:effectLst/>
                        <a:latin typeface="Times New Roman"/>
                        <a:ea typeface="SimSun"/>
                      </a:endParaRPr>
                    </a:p>
                  </a:txBody>
                  <a:tcPr marL="68580" marR="68580" marT="0" marB="0" anchor="ctr"/>
                </a:tc>
                <a:tc>
                  <a:txBody>
                    <a:bodyPr/>
                    <a:lstStyle/>
                    <a:p>
                      <a:pPr marL="0" marR="0" algn="ctr">
                        <a:spcBef>
                          <a:spcPts val="0"/>
                        </a:spcBef>
                        <a:spcAft>
                          <a:spcPts val="0"/>
                        </a:spcAft>
                      </a:pPr>
                      <a:r>
                        <a:rPr lang="en-US" sz="1400">
                          <a:effectLst/>
                        </a:rPr>
                        <a:t>1</a:t>
                      </a:r>
                      <a:endParaRPr lang="en-US" sz="2400">
                        <a:effectLst/>
                        <a:latin typeface="Times New Roman"/>
                        <a:ea typeface="SimSun"/>
                      </a:endParaRPr>
                    </a:p>
                  </a:txBody>
                  <a:tcPr marL="68580" marR="68580" marT="0" marB="0" anchor="ctr"/>
                </a:tc>
                <a:tc>
                  <a:txBody>
                    <a:bodyPr/>
                    <a:lstStyle/>
                    <a:p>
                      <a:pPr marL="0" marR="0" algn="ctr">
                        <a:spcBef>
                          <a:spcPts val="0"/>
                        </a:spcBef>
                        <a:spcAft>
                          <a:spcPts val="0"/>
                        </a:spcAft>
                      </a:pPr>
                      <a:r>
                        <a:rPr lang="en-US" sz="1400">
                          <a:effectLst/>
                        </a:rPr>
                        <a:t>4096</a:t>
                      </a:r>
                      <a:endParaRPr lang="en-US" sz="2400">
                        <a:effectLst/>
                        <a:latin typeface="Times New Roman"/>
                        <a:ea typeface="SimSun"/>
                      </a:endParaRPr>
                    </a:p>
                  </a:txBody>
                  <a:tcPr marL="68580" marR="68580" marT="0" marB="0" anchor="ctr"/>
                </a:tc>
                <a:tc>
                  <a:txBody>
                    <a:bodyPr/>
                    <a:lstStyle/>
                    <a:p>
                      <a:pPr marL="0" marR="0" algn="ctr">
                        <a:spcBef>
                          <a:spcPts val="0"/>
                        </a:spcBef>
                        <a:spcAft>
                          <a:spcPts val="0"/>
                        </a:spcAft>
                      </a:pPr>
                      <a:r>
                        <a:rPr lang="en-US" sz="1400" dirty="0">
                          <a:effectLst/>
                        </a:rPr>
                        <a:t>1</a:t>
                      </a:r>
                      <a:endParaRPr lang="en-US" sz="2400" dirty="0">
                        <a:effectLst/>
                        <a:latin typeface="Times New Roman"/>
                        <a:ea typeface="SimSun"/>
                      </a:endParaRPr>
                    </a:p>
                  </a:txBody>
                  <a:tcPr marL="68580" marR="68580" marT="0" marB="0" anchor="ctr"/>
                </a:tc>
                <a:tc>
                  <a:txBody>
                    <a:bodyPr/>
                    <a:lstStyle/>
                    <a:p>
                      <a:pPr marL="0" marR="0" algn="ctr">
                        <a:spcBef>
                          <a:spcPts val="0"/>
                        </a:spcBef>
                        <a:spcAft>
                          <a:spcPts val="0"/>
                        </a:spcAft>
                      </a:pPr>
                      <a:r>
                        <a:rPr lang="en-US" sz="1400">
                          <a:effectLst/>
                        </a:rPr>
                        <a:t>292.5714286</a:t>
                      </a:r>
                      <a:endParaRPr lang="en-US" sz="2400">
                        <a:effectLst/>
                        <a:latin typeface="Times New Roman"/>
                        <a:ea typeface="SimSun"/>
                      </a:endParaRPr>
                    </a:p>
                  </a:txBody>
                  <a:tcPr marL="68580" marR="68580" marT="0" marB="0" anchor="ctr"/>
                </a:tc>
                <a:tc>
                  <a:txBody>
                    <a:bodyPr/>
                    <a:lstStyle/>
                    <a:p>
                      <a:pPr marL="0" marR="0" algn="ctr">
                        <a:spcBef>
                          <a:spcPts val="0"/>
                        </a:spcBef>
                        <a:spcAft>
                          <a:spcPts val="0"/>
                        </a:spcAft>
                      </a:pPr>
                      <a:r>
                        <a:rPr lang="en-US" sz="1400" dirty="0">
                          <a:effectLst/>
                        </a:rPr>
                        <a:t>0.0096</a:t>
                      </a:r>
                      <a:endParaRPr lang="en-US" sz="2400" dirty="0">
                        <a:effectLst/>
                        <a:latin typeface="Times New Roman"/>
                        <a:ea typeface="SimSun"/>
                      </a:endParaRPr>
                    </a:p>
                  </a:txBody>
                  <a:tcPr marL="68580" marR="68580" marT="0" marB="0" anchor="ctr"/>
                </a:tc>
              </a:tr>
            </a:tbl>
          </a:graphicData>
        </a:graphic>
      </p:graphicFrame>
      <p:sp>
        <p:nvSpPr>
          <p:cNvPr id="13" name="Rectangle 8"/>
          <p:cNvSpPr>
            <a:spLocks noChangeArrowheads="1"/>
          </p:cNvSpPr>
          <p:nvPr/>
        </p:nvSpPr>
        <p:spPr bwMode="auto">
          <a:xfrm>
            <a:off x="3059113" y="36226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4" name="Text Box 7"/>
          <p:cNvSpPr txBox="1">
            <a:spLocks noChangeArrowheads="1"/>
          </p:cNvSpPr>
          <p:nvPr/>
        </p:nvSpPr>
        <p:spPr bwMode="auto">
          <a:xfrm>
            <a:off x="3057525" y="5394325"/>
            <a:ext cx="3028950" cy="338554"/>
          </a:xfrm>
          <a:prstGeom prst="rect">
            <a:avLst/>
          </a:prstGeom>
          <a:noFill/>
          <a:ln>
            <a:noFill/>
          </a:ln>
          <a:extLst/>
        </p:spPr>
        <p:txBody>
          <a:bodyPr vert="horz" wrap="squar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Table 5: Parameters comparison of different implementations of Matrix Scaling</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44416291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Application Results Comparison</a:t>
            </a:r>
            <a:endParaRPr lang="en-US" dirty="0"/>
          </a:p>
        </p:txBody>
      </p:sp>
      <p:sp>
        <p:nvSpPr>
          <p:cNvPr id="4" name="Footer Placeholder 3"/>
          <p:cNvSpPr>
            <a:spLocks noGrp="1"/>
          </p:cNvSpPr>
          <p:nvPr>
            <p:ph type="ftr" sz="quarter" idx="4294967295"/>
          </p:nvPr>
        </p:nvSpPr>
        <p:spPr>
          <a:xfrm>
            <a:off x="3635375" y="6477000"/>
            <a:ext cx="5508625" cy="274638"/>
          </a:xfrm>
          <a:prstGeom prst="rect">
            <a:avLst/>
          </a:prstGeom>
        </p:spPr>
        <p:txBody>
          <a:bodyPr/>
          <a:lstStyle/>
          <a:p>
            <a:r>
              <a:rPr lang="en-US" smtClean="0"/>
              <a:t>CSE-702: Directed Research - II @ KFUPM</a:t>
            </a:r>
            <a:endParaRPr lang="en-US"/>
          </a:p>
        </p:txBody>
      </p:sp>
      <p:sp>
        <p:nvSpPr>
          <p:cNvPr id="5" name="Slide Number Placeholder 4"/>
          <p:cNvSpPr>
            <a:spLocks noGrp="1"/>
          </p:cNvSpPr>
          <p:nvPr>
            <p:ph type="sldNum" sz="quarter" idx="4294967295"/>
          </p:nvPr>
        </p:nvSpPr>
        <p:spPr>
          <a:xfrm>
            <a:off x="8410575" y="6477000"/>
            <a:ext cx="733425" cy="274638"/>
          </a:xfrm>
          <a:prstGeom prst="rect">
            <a:avLst/>
          </a:prstGeom>
        </p:spPr>
        <p:txBody>
          <a:bodyPr/>
          <a:lstStyle/>
          <a:p>
            <a:fld id="{2FADECA7-E324-4253-AC34-01BF1A50550A}" type="slidenum">
              <a:rPr lang="en-US" smtClean="0"/>
              <a:pPr/>
              <a:t>27</a:t>
            </a:fld>
            <a:endParaRPr lang="en-US"/>
          </a:p>
        </p:txBody>
      </p:sp>
      <p:graphicFrame>
        <p:nvGraphicFramePr>
          <p:cNvPr id="6" name="Table 5"/>
          <p:cNvGraphicFramePr>
            <a:graphicFrameLocks noGrp="1"/>
          </p:cNvGraphicFramePr>
          <p:nvPr>
            <p:extLst>
              <p:ext uri="{D42A27DB-BD31-4B8C-83A1-F6EECF244321}">
                <p14:modId xmlns:p14="http://schemas.microsoft.com/office/powerpoint/2010/main" val="1263562846"/>
              </p:ext>
            </p:extLst>
          </p:nvPr>
        </p:nvGraphicFramePr>
        <p:xfrm>
          <a:off x="1447801" y="1752600"/>
          <a:ext cx="6248399" cy="1318260"/>
        </p:xfrm>
        <a:graphic>
          <a:graphicData uri="http://schemas.openxmlformats.org/drawingml/2006/table">
            <a:tbl>
              <a:tblPr firstRow="1" firstCol="1" bandRow="1">
                <a:tableStyleId>{5C22544A-7EE6-4342-B048-85BDC9FD1C3A}</a:tableStyleId>
              </a:tblPr>
              <a:tblGrid>
                <a:gridCol w="1226873"/>
                <a:gridCol w="589842"/>
                <a:gridCol w="597707"/>
                <a:gridCol w="502021"/>
                <a:gridCol w="676353"/>
                <a:gridCol w="720919"/>
                <a:gridCol w="1108904"/>
                <a:gridCol w="825780"/>
              </a:tblGrid>
              <a:tr h="232410">
                <a:tc gridSpan="8">
                  <a:txBody>
                    <a:bodyPr/>
                    <a:lstStyle/>
                    <a:p>
                      <a:pPr marL="0" marR="0" algn="ctr">
                        <a:spcBef>
                          <a:spcPts val="0"/>
                        </a:spcBef>
                        <a:spcAft>
                          <a:spcPts val="0"/>
                        </a:spcAft>
                      </a:pPr>
                      <a:r>
                        <a:rPr lang="en-US" sz="1400" dirty="0" err="1">
                          <a:effectLst/>
                        </a:rPr>
                        <a:t>Quadro</a:t>
                      </a:r>
                      <a:r>
                        <a:rPr lang="en-US" sz="1400" dirty="0">
                          <a:effectLst/>
                        </a:rPr>
                        <a:t> FX 7000 (N = 2048 x 2048)</a:t>
                      </a:r>
                      <a:endParaRPr lang="en-US" sz="2400" dirty="0">
                        <a:effectLst/>
                        <a:latin typeface="Times New Roman"/>
                        <a:ea typeface="SimSun"/>
                      </a:endParaRPr>
                    </a:p>
                  </a:txBody>
                  <a:tcPr marL="68580" marR="68580"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32410">
                <a:tc>
                  <a:txBody>
                    <a:bodyPr/>
                    <a:lstStyle/>
                    <a:p>
                      <a:endParaRPr lang="en-US" sz="2400">
                        <a:effectLst/>
                        <a:latin typeface="Times New Roman"/>
                      </a:endParaRPr>
                    </a:p>
                  </a:txBody>
                  <a:tcPr marL="68580" marR="68580" marT="0" marB="0" anchor="ctr"/>
                </a:tc>
                <a:tc>
                  <a:txBody>
                    <a:bodyPr/>
                    <a:lstStyle/>
                    <a:p>
                      <a:pPr marL="0" marR="0" algn="ctr">
                        <a:spcBef>
                          <a:spcPts val="0"/>
                        </a:spcBef>
                        <a:spcAft>
                          <a:spcPts val="0"/>
                        </a:spcAft>
                      </a:pPr>
                      <a:r>
                        <a:rPr lang="en-US" sz="1400">
                          <a:effectLst/>
                        </a:rPr>
                        <a:t>TPB</a:t>
                      </a:r>
                      <a:endParaRPr lang="en-US" sz="2400">
                        <a:effectLst/>
                        <a:latin typeface="Times New Roman"/>
                        <a:ea typeface="SimSun"/>
                      </a:endParaRPr>
                    </a:p>
                  </a:txBody>
                  <a:tcPr marL="68580" marR="68580" marT="0" marB="0" anchor="ctr"/>
                </a:tc>
                <a:tc>
                  <a:txBody>
                    <a:bodyPr/>
                    <a:lstStyle/>
                    <a:p>
                      <a:pPr marL="0" marR="0" algn="ctr">
                        <a:spcBef>
                          <a:spcPts val="0"/>
                        </a:spcBef>
                        <a:spcAft>
                          <a:spcPts val="0"/>
                        </a:spcAft>
                      </a:pPr>
                      <a:r>
                        <a:rPr lang="en-US" sz="1400">
                          <a:effectLst/>
                        </a:rPr>
                        <a:t>TS</a:t>
                      </a:r>
                      <a:endParaRPr lang="en-US" sz="2400">
                        <a:effectLst/>
                        <a:latin typeface="Times New Roman"/>
                        <a:ea typeface="SimSun"/>
                      </a:endParaRPr>
                    </a:p>
                  </a:txBody>
                  <a:tcPr marL="68580" marR="68580" marT="0" marB="0" anchor="ctr"/>
                </a:tc>
                <a:tc>
                  <a:txBody>
                    <a:bodyPr/>
                    <a:lstStyle/>
                    <a:p>
                      <a:pPr marL="0" marR="0" algn="ctr">
                        <a:spcBef>
                          <a:spcPts val="0"/>
                        </a:spcBef>
                        <a:spcAft>
                          <a:spcPts val="0"/>
                        </a:spcAft>
                      </a:pPr>
                      <a:r>
                        <a:rPr lang="en-US" sz="1400">
                          <a:effectLst/>
                        </a:rPr>
                        <a:t>AB</a:t>
                      </a:r>
                      <a:endParaRPr lang="en-US" sz="2400">
                        <a:effectLst/>
                        <a:latin typeface="Times New Roman"/>
                        <a:ea typeface="SimSun"/>
                      </a:endParaRPr>
                    </a:p>
                  </a:txBody>
                  <a:tcPr marL="68580" marR="68580" marT="0" marB="0" anchor="ctr"/>
                </a:tc>
                <a:tc>
                  <a:txBody>
                    <a:bodyPr/>
                    <a:lstStyle/>
                    <a:p>
                      <a:pPr marL="0" marR="0" algn="ctr">
                        <a:spcBef>
                          <a:spcPts val="0"/>
                        </a:spcBef>
                        <a:spcAft>
                          <a:spcPts val="0"/>
                        </a:spcAft>
                      </a:pPr>
                      <a:r>
                        <a:rPr lang="en-US" sz="1400">
                          <a:effectLst/>
                        </a:rPr>
                        <a:t>TKB</a:t>
                      </a:r>
                      <a:endParaRPr lang="en-US" sz="2400">
                        <a:effectLst/>
                        <a:latin typeface="Times New Roman"/>
                        <a:ea typeface="SimSun"/>
                      </a:endParaRPr>
                    </a:p>
                  </a:txBody>
                  <a:tcPr marL="68580" marR="68580" marT="0" marB="0" anchor="ctr"/>
                </a:tc>
                <a:tc>
                  <a:txBody>
                    <a:bodyPr/>
                    <a:lstStyle/>
                    <a:p>
                      <a:pPr marL="0" marR="0" algn="ctr">
                        <a:spcBef>
                          <a:spcPts val="0"/>
                        </a:spcBef>
                        <a:spcAft>
                          <a:spcPts val="0"/>
                        </a:spcAft>
                      </a:pPr>
                      <a:r>
                        <a:rPr lang="en-US" sz="1400">
                          <a:effectLst/>
                        </a:rPr>
                        <a:t>S-Cycles</a:t>
                      </a:r>
                      <a:endParaRPr lang="en-US" sz="2400">
                        <a:effectLst/>
                        <a:latin typeface="Times New Roman"/>
                        <a:ea typeface="SimSun"/>
                      </a:endParaRPr>
                    </a:p>
                  </a:txBody>
                  <a:tcPr marL="68580" marR="68580" marT="0" marB="0" anchor="ctr"/>
                </a:tc>
                <a:tc>
                  <a:txBody>
                    <a:bodyPr/>
                    <a:lstStyle/>
                    <a:p>
                      <a:pPr marL="0" marR="0" algn="ctr">
                        <a:spcBef>
                          <a:spcPts val="0"/>
                        </a:spcBef>
                        <a:spcAft>
                          <a:spcPts val="0"/>
                        </a:spcAft>
                      </a:pPr>
                      <a:r>
                        <a:rPr lang="en-US" sz="1400" dirty="0">
                          <a:effectLst/>
                        </a:rPr>
                        <a:t>AKBPSM</a:t>
                      </a:r>
                      <a:endParaRPr lang="en-US" sz="2400" dirty="0">
                        <a:effectLst/>
                        <a:latin typeface="Times New Roman"/>
                        <a:ea typeface="SimSun"/>
                      </a:endParaRPr>
                    </a:p>
                  </a:txBody>
                  <a:tcPr marL="68580" marR="68580" marT="0" marB="0" anchor="ctr"/>
                </a:tc>
                <a:tc>
                  <a:txBody>
                    <a:bodyPr/>
                    <a:lstStyle/>
                    <a:p>
                      <a:pPr marL="0" marR="0" algn="ctr">
                        <a:spcBef>
                          <a:spcPts val="0"/>
                        </a:spcBef>
                        <a:spcAft>
                          <a:spcPts val="0"/>
                        </a:spcAft>
                      </a:pPr>
                      <a:r>
                        <a:rPr lang="en-US" sz="1400">
                          <a:effectLst/>
                        </a:rPr>
                        <a:t>Exec. Time</a:t>
                      </a:r>
                      <a:endParaRPr lang="en-US" sz="2400">
                        <a:effectLst/>
                        <a:latin typeface="Times New Roman"/>
                        <a:ea typeface="SimSun"/>
                      </a:endParaRPr>
                    </a:p>
                  </a:txBody>
                  <a:tcPr marL="68580" marR="68580" marT="0" marB="0" anchor="ctr"/>
                </a:tc>
              </a:tr>
              <a:tr h="232410">
                <a:tc>
                  <a:txBody>
                    <a:bodyPr/>
                    <a:lstStyle/>
                    <a:p>
                      <a:pPr marL="0" marR="0" algn="ctr">
                        <a:spcBef>
                          <a:spcPts val="0"/>
                        </a:spcBef>
                        <a:spcAft>
                          <a:spcPts val="0"/>
                        </a:spcAft>
                      </a:pPr>
                      <a:r>
                        <a:rPr lang="en-US" sz="1400">
                          <a:effectLst/>
                        </a:rPr>
                        <a:t>Restructuring Algorithm</a:t>
                      </a:r>
                      <a:endParaRPr lang="en-US" sz="2400">
                        <a:effectLst/>
                        <a:latin typeface="Times New Roman"/>
                        <a:ea typeface="SimSun"/>
                      </a:endParaRPr>
                    </a:p>
                  </a:txBody>
                  <a:tcPr marL="68580" marR="68580" marT="0" marB="0" anchor="ctr"/>
                </a:tc>
                <a:tc>
                  <a:txBody>
                    <a:bodyPr/>
                    <a:lstStyle/>
                    <a:p>
                      <a:pPr marL="0" marR="0" algn="ctr">
                        <a:spcBef>
                          <a:spcPts val="0"/>
                        </a:spcBef>
                        <a:spcAft>
                          <a:spcPts val="0"/>
                        </a:spcAft>
                      </a:pPr>
                      <a:r>
                        <a:rPr lang="en-US" sz="1400">
                          <a:effectLst/>
                        </a:rPr>
                        <a:t>512</a:t>
                      </a:r>
                      <a:endParaRPr lang="en-US" sz="2400">
                        <a:effectLst/>
                        <a:latin typeface="Times New Roman"/>
                        <a:ea typeface="SimSun"/>
                      </a:endParaRPr>
                    </a:p>
                  </a:txBody>
                  <a:tcPr marL="68580" marR="68580" marT="0" marB="0" anchor="ctr"/>
                </a:tc>
                <a:tc>
                  <a:txBody>
                    <a:bodyPr/>
                    <a:lstStyle/>
                    <a:p>
                      <a:pPr marL="0" marR="0" algn="ctr">
                        <a:spcBef>
                          <a:spcPts val="0"/>
                        </a:spcBef>
                        <a:spcAft>
                          <a:spcPts val="0"/>
                        </a:spcAft>
                      </a:pPr>
                      <a:r>
                        <a:rPr lang="en-US" sz="1400">
                          <a:effectLst/>
                        </a:rPr>
                        <a:t>1024</a:t>
                      </a:r>
                      <a:endParaRPr lang="en-US" sz="2400">
                        <a:effectLst/>
                        <a:latin typeface="Times New Roman"/>
                        <a:ea typeface="SimSun"/>
                      </a:endParaRPr>
                    </a:p>
                  </a:txBody>
                  <a:tcPr marL="68580" marR="68580" marT="0" marB="0" anchor="ctr"/>
                </a:tc>
                <a:tc>
                  <a:txBody>
                    <a:bodyPr/>
                    <a:lstStyle/>
                    <a:p>
                      <a:pPr marL="0" marR="0" algn="ctr">
                        <a:spcBef>
                          <a:spcPts val="0"/>
                        </a:spcBef>
                        <a:spcAft>
                          <a:spcPts val="0"/>
                        </a:spcAft>
                      </a:pPr>
                      <a:r>
                        <a:rPr lang="en-US" sz="1400">
                          <a:effectLst/>
                        </a:rPr>
                        <a:t>3</a:t>
                      </a:r>
                      <a:endParaRPr lang="en-US" sz="2400">
                        <a:effectLst/>
                        <a:latin typeface="Times New Roman"/>
                        <a:ea typeface="SimSun"/>
                      </a:endParaRPr>
                    </a:p>
                  </a:txBody>
                  <a:tcPr marL="68580" marR="68580" marT="0" marB="0" anchor="ctr"/>
                </a:tc>
                <a:tc>
                  <a:txBody>
                    <a:bodyPr/>
                    <a:lstStyle/>
                    <a:p>
                      <a:pPr marL="0" marR="0" algn="ctr">
                        <a:spcBef>
                          <a:spcPts val="0"/>
                        </a:spcBef>
                        <a:spcAft>
                          <a:spcPts val="0"/>
                        </a:spcAft>
                      </a:pPr>
                      <a:r>
                        <a:rPr lang="en-US" sz="1400">
                          <a:effectLst/>
                        </a:rPr>
                        <a:t>4096</a:t>
                      </a:r>
                      <a:endParaRPr lang="en-US" sz="2400">
                        <a:effectLst/>
                        <a:latin typeface="Times New Roman"/>
                        <a:ea typeface="SimSun"/>
                      </a:endParaRPr>
                    </a:p>
                  </a:txBody>
                  <a:tcPr marL="68580" marR="68580" marT="0" marB="0" anchor="ctr"/>
                </a:tc>
                <a:tc>
                  <a:txBody>
                    <a:bodyPr/>
                    <a:lstStyle/>
                    <a:p>
                      <a:pPr marL="0" marR="0" algn="ctr">
                        <a:spcBef>
                          <a:spcPts val="0"/>
                        </a:spcBef>
                        <a:spcAft>
                          <a:spcPts val="0"/>
                        </a:spcAft>
                      </a:pPr>
                      <a:r>
                        <a:rPr lang="en-US" sz="1400">
                          <a:effectLst/>
                        </a:rPr>
                        <a:t>48</a:t>
                      </a:r>
                      <a:endParaRPr lang="en-US" sz="2400">
                        <a:effectLst/>
                        <a:latin typeface="Times New Roman"/>
                        <a:ea typeface="SimSun"/>
                      </a:endParaRPr>
                    </a:p>
                  </a:txBody>
                  <a:tcPr marL="68580" marR="68580" marT="0" marB="0" anchor="ctr"/>
                </a:tc>
                <a:tc>
                  <a:txBody>
                    <a:bodyPr/>
                    <a:lstStyle/>
                    <a:p>
                      <a:pPr marL="0" marR="0" algn="ctr">
                        <a:spcBef>
                          <a:spcPts val="0"/>
                        </a:spcBef>
                        <a:spcAft>
                          <a:spcPts val="0"/>
                        </a:spcAft>
                      </a:pPr>
                      <a:r>
                        <a:rPr lang="en-US" sz="1400">
                          <a:effectLst/>
                        </a:rPr>
                        <a:t>256</a:t>
                      </a:r>
                      <a:endParaRPr lang="en-US" sz="2400">
                        <a:effectLst/>
                        <a:latin typeface="Times New Roman"/>
                        <a:ea typeface="SimSun"/>
                      </a:endParaRPr>
                    </a:p>
                  </a:txBody>
                  <a:tcPr marL="68580" marR="68580" marT="0" marB="0" anchor="ctr"/>
                </a:tc>
                <a:tc>
                  <a:txBody>
                    <a:bodyPr/>
                    <a:lstStyle/>
                    <a:p>
                      <a:pPr marL="0" marR="0" algn="ctr">
                        <a:spcBef>
                          <a:spcPts val="0"/>
                        </a:spcBef>
                        <a:spcAft>
                          <a:spcPts val="0"/>
                        </a:spcAft>
                      </a:pPr>
                      <a:r>
                        <a:rPr lang="en-US" sz="1400">
                          <a:effectLst/>
                        </a:rPr>
                        <a:t>0.0776</a:t>
                      </a:r>
                      <a:endParaRPr lang="en-US" sz="2400">
                        <a:effectLst/>
                        <a:latin typeface="Times New Roman"/>
                        <a:ea typeface="SimSun"/>
                      </a:endParaRPr>
                    </a:p>
                  </a:txBody>
                  <a:tcPr marL="68580" marR="68580" marT="0" marB="0" anchor="ctr"/>
                </a:tc>
              </a:tr>
              <a:tr h="232410">
                <a:tc>
                  <a:txBody>
                    <a:bodyPr/>
                    <a:lstStyle/>
                    <a:p>
                      <a:pPr marL="0" marR="0" algn="ctr">
                        <a:spcBef>
                          <a:spcPts val="0"/>
                        </a:spcBef>
                        <a:spcAft>
                          <a:spcPts val="0"/>
                        </a:spcAft>
                      </a:pPr>
                      <a:r>
                        <a:rPr lang="en-US" sz="1400">
                          <a:effectLst/>
                        </a:rPr>
                        <a:t>NVIDIA SDK</a:t>
                      </a:r>
                      <a:endParaRPr lang="en-US" sz="2400">
                        <a:effectLst/>
                        <a:latin typeface="Times New Roman"/>
                        <a:ea typeface="SimSun"/>
                      </a:endParaRPr>
                    </a:p>
                  </a:txBody>
                  <a:tcPr marL="68580" marR="68580" marT="0" marB="0" anchor="ctr"/>
                </a:tc>
                <a:tc>
                  <a:txBody>
                    <a:bodyPr/>
                    <a:lstStyle/>
                    <a:p>
                      <a:pPr marL="0" marR="0" algn="ctr">
                        <a:spcBef>
                          <a:spcPts val="0"/>
                        </a:spcBef>
                        <a:spcAft>
                          <a:spcPts val="0"/>
                        </a:spcAft>
                      </a:pPr>
                      <a:r>
                        <a:rPr lang="en-US" sz="1400">
                          <a:effectLst/>
                        </a:rPr>
                        <a:t>256</a:t>
                      </a:r>
                      <a:endParaRPr lang="en-US" sz="2400">
                        <a:effectLst/>
                        <a:latin typeface="Times New Roman"/>
                        <a:ea typeface="SimSun"/>
                      </a:endParaRPr>
                    </a:p>
                  </a:txBody>
                  <a:tcPr marL="68580" marR="68580" marT="0" marB="0" anchor="ctr"/>
                </a:tc>
                <a:tc>
                  <a:txBody>
                    <a:bodyPr/>
                    <a:lstStyle/>
                    <a:p>
                      <a:pPr marL="0" marR="0" algn="ctr">
                        <a:spcBef>
                          <a:spcPts val="0"/>
                        </a:spcBef>
                        <a:spcAft>
                          <a:spcPts val="0"/>
                        </a:spcAft>
                      </a:pPr>
                      <a:r>
                        <a:rPr lang="en-US" sz="1400">
                          <a:effectLst/>
                        </a:rPr>
                        <a:t>1024</a:t>
                      </a:r>
                      <a:endParaRPr lang="en-US" sz="2400">
                        <a:effectLst/>
                        <a:latin typeface="Times New Roman"/>
                        <a:ea typeface="SimSun"/>
                      </a:endParaRPr>
                    </a:p>
                  </a:txBody>
                  <a:tcPr marL="68580" marR="68580" marT="0" marB="0" anchor="ctr"/>
                </a:tc>
                <a:tc>
                  <a:txBody>
                    <a:bodyPr/>
                    <a:lstStyle/>
                    <a:p>
                      <a:pPr marL="0" marR="0" algn="ctr">
                        <a:spcBef>
                          <a:spcPts val="0"/>
                        </a:spcBef>
                        <a:spcAft>
                          <a:spcPts val="0"/>
                        </a:spcAft>
                      </a:pPr>
                      <a:r>
                        <a:rPr lang="en-US" sz="1400">
                          <a:effectLst/>
                        </a:rPr>
                        <a:t>5</a:t>
                      </a:r>
                      <a:endParaRPr lang="en-US" sz="2400">
                        <a:effectLst/>
                        <a:latin typeface="Times New Roman"/>
                        <a:ea typeface="SimSun"/>
                      </a:endParaRPr>
                    </a:p>
                  </a:txBody>
                  <a:tcPr marL="68580" marR="68580" marT="0" marB="0" anchor="ctr"/>
                </a:tc>
                <a:tc>
                  <a:txBody>
                    <a:bodyPr/>
                    <a:lstStyle/>
                    <a:p>
                      <a:pPr marL="0" marR="0" algn="ctr">
                        <a:spcBef>
                          <a:spcPts val="0"/>
                        </a:spcBef>
                        <a:spcAft>
                          <a:spcPts val="0"/>
                        </a:spcAft>
                      </a:pPr>
                      <a:r>
                        <a:rPr lang="en-US" sz="1400">
                          <a:effectLst/>
                        </a:rPr>
                        <a:t>4096</a:t>
                      </a:r>
                      <a:endParaRPr lang="en-US" sz="2400">
                        <a:effectLst/>
                        <a:latin typeface="Times New Roman"/>
                        <a:ea typeface="SimSun"/>
                      </a:endParaRPr>
                    </a:p>
                  </a:txBody>
                  <a:tcPr marL="68580" marR="68580" marT="0" marB="0" anchor="ctr"/>
                </a:tc>
                <a:tc>
                  <a:txBody>
                    <a:bodyPr/>
                    <a:lstStyle/>
                    <a:p>
                      <a:pPr marL="0" marR="0" algn="ctr">
                        <a:spcBef>
                          <a:spcPts val="0"/>
                        </a:spcBef>
                        <a:spcAft>
                          <a:spcPts val="0"/>
                        </a:spcAft>
                      </a:pPr>
                      <a:r>
                        <a:rPr lang="en-US" sz="1400">
                          <a:effectLst/>
                        </a:rPr>
                        <a:t>40</a:t>
                      </a:r>
                      <a:endParaRPr lang="en-US" sz="2400">
                        <a:effectLst/>
                        <a:latin typeface="Times New Roman"/>
                        <a:ea typeface="SimSun"/>
                      </a:endParaRPr>
                    </a:p>
                  </a:txBody>
                  <a:tcPr marL="68580" marR="68580" marT="0" marB="0" anchor="ctr"/>
                </a:tc>
                <a:tc>
                  <a:txBody>
                    <a:bodyPr/>
                    <a:lstStyle/>
                    <a:p>
                      <a:pPr marL="0" marR="0" algn="ctr">
                        <a:spcBef>
                          <a:spcPts val="0"/>
                        </a:spcBef>
                        <a:spcAft>
                          <a:spcPts val="0"/>
                        </a:spcAft>
                      </a:pPr>
                      <a:r>
                        <a:rPr lang="en-US" sz="1400">
                          <a:effectLst/>
                        </a:rPr>
                        <a:t>256</a:t>
                      </a:r>
                      <a:endParaRPr lang="en-US" sz="2400">
                        <a:effectLst/>
                        <a:latin typeface="Times New Roman"/>
                        <a:ea typeface="SimSun"/>
                      </a:endParaRPr>
                    </a:p>
                  </a:txBody>
                  <a:tcPr marL="68580" marR="68580" marT="0" marB="0" anchor="ctr"/>
                </a:tc>
                <a:tc>
                  <a:txBody>
                    <a:bodyPr/>
                    <a:lstStyle/>
                    <a:p>
                      <a:pPr marL="0" marR="0" algn="ctr">
                        <a:spcBef>
                          <a:spcPts val="0"/>
                        </a:spcBef>
                        <a:spcAft>
                          <a:spcPts val="0"/>
                        </a:spcAft>
                      </a:pPr>
                      <a:r>
                        <a:rPr lang="en-US" sz="1400" dirty="0">
                          <a:effectLst/>
                        </a:rPr>
                        <a:t>0.1084</a:t>
                      </a:r>
                      <a:endParaRPr lang="en-US" sz="2400" dirty="0">
                        <a:effectLst/>
                        <a:latin typeface="Times New Roman"/>
                        <a:ea typeface="SimSun"/>
                      </a:endParaRPr>
                    </a:p>
                  </a:txBody>
                  <a:tcPr marL="68580" marR="68580" marT="0" marB="0" anchor="ctr"/>
                </a:tc>
              </a:tr>
            </a:tbl>
          </a:graphicData>
        </a:graphic>
      </p:graphicFrame>
      <p:sp>
        <p:nvSpPr>
          <p:cNvPr id="7" name="Rectangle 2"/>
          <p:cNvSpPr>
            <a:spLocks noChangeArrowheads="1"/>
          </p:cNvSpPr>
          <p:nvPr/>
        </p:nvSpPr>
        <p:spPr bwMode="auto">
          <a:xfrm>
            <a:off x="3059113" y="36226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Text Box 1"/>
          <p:cNvSpPr txBox="1">
            <a:spLocks noChangeArrowheads="1"/>
          </p:cNvSpPr>
          <p:nvPr/>
        </p:nvSpPr>
        <p:spPr bwMode="auto">
          <a:xfrm>
            <a:off x="3057525" y="3184525"/>
            <a:ext cx="3028950" cy="1463675"/>
          </a:xfrm>
          <a:prstGeom prst="rect">
            <a:avLst/>
          </a:prstGeom>
          <a:noFill/>
          <a:ln>
            <a:noFill/>
          </a:ln>
          <a:extLst/>
        </p:spPr>
        <p:txBody>
          <a:bodyPr vert="horz" wrap="squar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rPr>
              <a:t>Table 6: Parameters comparison of Matrix Transpose kernels with no  shared memory bank conflicts</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9" name="Table 8"/>
          <p:cNvGraphicFramePr>
            <a:graphicFrameLocks noGrp="1"/>
          </p:cNvGraphicFramePr>
          <p:nvPr>
            <p:extLst>
              <p:ext uri="{D42A27DB-BD31-4B8C-83A1-F6EECF244321}">
                <p14:modId xmlns:p14="http://schemas.microsoft.com/office/powerpoint/2010/main" val="4092330529"/>
              </p:ext>
            </p:extLst>
          </p:nvPr>
        </p:nvGraphicFramePr>
        <p:xfrm>
          <a:off x="1524000" y="3863340"/>
          <a:ext cx="6095998" cy="1318260"/>
        </p:xfrm>
        <a:graphic>
          <a:graphicData uri="http://schemas.openxmlformats.org/drawingml/2006/table">
            <a:tbl>
              <a:tblPr firstRow="1" firstCol="1" bandRow="1">
                <a:tableStyleId>{5C22544A-7EE6-4342-B048-85BDC9FD1C3A}</a:tableStyleId>
              </a:tblPr>
              <a:tblGrid>
                <a:gridCol w="1196949"/>
                <a:gridCol w="575456"/>
                <a:gridCol w="583129"/>
                <a:gridCol w="489777"/>
                <a:gridCol w="659856"/>
                <a:gridCol w="703335"/>
                <a:gridCol w="1081857"/>
                <a:gridCol w="805639"/>
              </a:tblGrid>
              <a:tr h="232410">
                <a:tc gridSpan="8">
                  <a:txBody>
                    <a:bodyPr/>
                    <a:lstStyle/>
                    <a:p>
                      <a:pPr marL="0" marR="0" algn="ctr">
                        <a:spcBef>
                          <a:spcPts val="0"/>
                        </a:spcBef>
                        <a:spcAft>
                          <a:spcPts val="0"/>
                        </a:spcAft>
                      </a:pPr>
                      <a:r>
                        <a:rPr lang="en-US" sz="1400" dirty="0" err="1">
                          <a:effectLst/>
                        </a:rPr>
                        <a:t>Quadro</a:t>
                      </a:r>
                      <a:r>
                        <a:rPr lang="en-US" sz="1400" dirty="0">
                          <a:effectLst/>
                        </a:rPr>
                        <a:t> FX 7000 (N = 2048 x 2048)</a:t>
                      </a:r>
                      <a:endParaRPr lang="en-US" sz="2400" dirty="0">
                        <a:effectLst/>
                        <a:latin typeface="Times New Roman"/>
                        <a:ea typeface="SimSun"/>
                      </a:endParaRPr>
                    </a:p>
                  </a:txBody>
                  <a:tcPr marL="68580" marR="68580"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32410">
                <a:tc>
                  <a:txBody>
                    <a:bodyPr/>
                    <a:lstStyle/>
                    <a:p>
                      <a:endParaRPr lang="en-US" sz="2400">
                        <a:effectLst/>
                        <a:latin typeface="Times New Roman"/>
                      </a:endParaRPr>
                    </a:p>
                  </a:txBody>
                  <a:tcPr marL="68580" marR="68580" marT="0" marB="0" anchor="ctr"/>
                </a:tc>
                <a:tc>
                  <a:txBody>
                    <a:bodyPr/>
                    <a:lstStyle/>
                    <a:p>
                      <a:pPr marL="0" marR="0" algn="ctr">
                        <a:spcBef>
                          <a:spcPts val="0"/>
                        </a:spcBef>
                        <a:spcAft>
                          <a:spcPts val="0"/>
                        </a:spcAft>
                      </a:pPr>
                      <a:r>
                        <a:rPr lang="en-US" sz="1400">
                          <a:effectLst/>
                        </a:rPr>
                        <a:t>TPB</a:t>
                      </a:r>
                      <a:endParaRPr lang="en-US" sz="2400">
                        <a:effectLst/>
                        <a:latin typeface="Times New Roman"/>
                        <a:ea typeface="SimSun"/>
                      </a:endParaRPr>
                    </a:p>
                  </a:txBody>
                  <a:tcPr marL="68580" marR="68580" marT="0" marB="0" anchor="ctr"/>
                </a:tc>
                <a:tc>
                  <a:txBody>
                    <a:bodyPr/>
                    <a:lstStyle/>
                    <a:p>
                      <a:pPr marL="0" marR="0" algn="ctr">
                        <a:spcBef>
                          <a:spcPts val="0"/>
                        </a:spcBef>
                        <a:spcAft>
                          <a:spcPts val="0"/>
                        </a:spcAft>
                      </a:pPr>
                      <a:r>
                        <a:rPr lang="en-US" sz="1400">
                          <a:effectLst/>
                        </a:rPr>
                        <a:t>TS</a:t>
                      </a:r>
                      <a:endParaRPr lang="en-US" sz="2400">
                        <a:effectLst/>
                        <a:latin typeface="Times New Roman"/>
                        <a:ea typeface="SimSun"/>
                      </a:endParaRPr>
                    </a:p>
                  </a:txBody>
                  <a:tcPr marL="68580" marR="68580" marT="0" marB="0" anchor="ctr"/>
                </a:tc>
                <a:tc>
                  <a:txBody>
                    <a:bodyPr/>
                    <a:lstStyle/>
                    <a:p>
                      <a:pPr marL="0" marR="0" algn="ctr">
                        <a:spcBef>
                          <a:spcPts val="0"/>
                        </a:spcBef>
                        <a:spcAft>
                          <a:spcPts val="0"/>
                        </a:spcAft>
                      </a:pPr>
                      <a:r>
                        <a:rPr lang="en-US" sz="1400">
                          <a:effectLst/>
                        </a:rPr>
                        <a:t>AB</a:t>
                      </a:r>
                      <a:endParaRPr lang="en-US" sz="2400">
                        <a:effectLst/>
                        <a:latin typeface="Times New Roman"/>
                        <a:ea typeface="SimSun"/>
                      </a:endParaRPr>
                    </a:p>
                  </a:txBody>
                  <a:tcPr marL="68580" marR="68580" marT="0" marB="0" anchor="ctr"/>
                </a:tc>
                <a:tc>
                  <a:txBody>
                    <a:bodyPr/>
                    <a:lstStyle/>
                    <a:p>
                      <a:pPr marL="0" marR="0" algn="ctr">
                        <a:spcBef>
                          <a:spcPts val="0"/>
                        </a:spcBef>
                        <a:spcAft>
                          <a:spcPts val="0"/>
                        </a:spcAft>
                      </a:pPr>
                      <a:r>
                        <a:rPr lang="en-US" sz="1400">
                          <a:effectLst/>
                        </a:rPr>
                        <a:t>TKB</a:t>
                      </a:r>
                      <a:endParaRPr lang="en-US" sz="2400">
                        <a:effectLst/>
                        <a:latin typeface="Times New Roman"/>
                        <a:ea typeface="SimSun"/>
                      </a:endParaRPr>
                    </a:p>
                  </a:txBody>
                  <a:tcPr marL="68580" marR="68580" marT="0" marB="0" anchor="ctr"/>
                </a:tc>
                <a:tc>
                  <a:txBody>
                    <a:bodyPr/>
                    <a:lstStyle/>
                    <a:p>
                      <a:pPr marL="0" marR="0" algn="ctr">
                        <a:spcBef>
                          <a:spcPts val="0"/>
                        </a:spcBef>
                        <a:spcAft>
                          <a:spcPts val="0"/>
                        </a:spcAft>
                      </a:pPr>
                      <a:r>
                        <a:rPr lang="en-US" sz="1400">
                          <a:effectLst/>
                        </a:rPr>
                        <a:t>S-Cycles</a:t>
                      </a:r>
                      <a:endParaRPr lang="en-US" sz="2400">
                        <a:effectLst/>
                        <a:latin typeface="Times New Roman"/>
                        <a:ea typeface="SimSun"/>
                      </a:endParaRPr>
                    </a:p>
                  </a:txBody>
                  <a:tcPr marL="68580" marR="68580" marT="0" marB="0" anchor="ctr"/>
                </a:tc>
                <a:tc>
                  <a:txBody>
                    <a:bodyPr/>
                    <a:lstStyle/>
                    <a:p>
                      <a:pPr marL="0" marR="0" algn="ctr">
                        <a:spcBef>
                          <a:spcPts val="0"/>
                        </a:spcBef>
                        <a:spcAft>
                          <a:spcPts val="0"/>
                        </a:spcAft>
                      </a:pPr>
                      <a:r>
                        <a:rPr lang="en-US" sz="1400">
                          <a:effectLst/>
                        </a:rPr>
                        <a:t>AKBPSM</a:t>
                      </a:r>
                      <a:endParaRPr lang="en-US" sz="2400">
                        <a:effectLst/>
                        <a:latin typeface="Times New Roman"/>
                        <a:ea typeface="SimSun"/>
                      </a:endParaRPr>
                    </a:p>
                  </a:txBody>
                  <a:tcPr marL="68580" marR="68580" marT="0" marB="0" anchor="ctr"/>
                </a:tc>
                <a:tc>
                  <a:txBody>
                    <a:bodyPr/>
                    <a:lstStyle/>
                    <a:p>
                      <a:pPr marL="0" marR="0" algn="ctr">
                        <a:spcBef>
                          <a:spcPts val="0"/>
                        </a:spcBef>
                        <a:spcAft>
                          <a:spcPts val="0"/>
                        </a:spcAft>
                      </a:pPr>
                      <a:r>
                        <a:rPr lang="en-US" sz="1400" dirty="0">
                          <a:effectLst/>
                        </a:rPr>
                        <a:t>Exec. Time</a:t>
                      </a:r>
                      <a:endParaRPr lang="en-US" sz="2400" dirty="0">
                        <a:effectLst/>
                        <a:latin typeface="Times New Roman"/>
                        <a:ea typeface="SimSun"/>
                      </a:endParaRPr>
                    </a:p>
                  </a:txBody>
                  <a:tcPr marL="68580" marR="68580" marT="0" marB="0" anchor="ctr"/>
                </a:tc>
              </a:tr>
              <a:tr h="232410">
                <a:tc>
                  <a:txBody>
                    <a:bodyPr/>
                    <a:lstStyle/>
                    <a:p>
                      <a:pPr marL="0" marR="0" algn="ctr">
                        <a:spcBef>
                          <a:spcPts val="0"/>
                        </a:spcBef>
                        <a:spcAft>
                          <a:spcPts val="0"/>
                        </a:spcAft>
                      </a:pPr>
                      <a:r>
                        <a:rPr lang="en-US" sz="1400">
                          <a:effectLst/>
                        </a:rPr>
                        <a:t>Restructuring Algorithm</a:t>
                      </a:r>
                      <a:endParaRPr lang="en-US" sz="2400">
                        <a:effectLst/>
                        <a:latin typeface="Times New Roman"/>
                        <a:ea typeface="SimSun"/>
                      </a:endParaRPr>
                    </a:p>
                  </a:txBody>
                  <a:tcPr marL="68580" marR="68580" marT="0" marB="0" anchor="ctr"/>
                </a:tc>
                <a:tc>
                  <a:txBody>
                    <a:bodyPr/>
                    <a:lstStyle/>
                    <a:p>
                      <a:pPr marL="0" marR="0" algn="ctr">
                        <a:spcBef>
                          <a:spcPts val="0"/>
                        </a:spcBef>
                        <a:spcAft>
                          <a:spcPts val="0"/>
                        </a:spcAft>
                      </a:pPr>
                      <a:r>
                        <a:rPr lang="en-US" sz="1400">
                          <a:effectLst/>
                        </a:rPr>
                        <a:t>512</a:t>
                      </a:r>
                      <a:endParaRPr lang="en-US" sz="2400">
                        <a:effectLst/>
                        <a:latin typeface="Times New Roman"/>
                        <a:ea typeface="SimSun"/>
                      </a:endParaRPr>
                    </a:p>
                  </a:txBody>
                  <a:tcPr marL="68580" marR="68580" marT="0" marB="0" anchor="ctr"/>
                </a:tc>
                <a:tc>
                  <a:txBody>
                    <a:bodyPr/>
                    <a:lstStyle/>
                    <a:p>
                      <a:pPr marL="0" marR="0" algn="ctr">
                        <a:spcBef>
                          <a:spcPts val="0"/>
                        </a:spcBef>
                        <a:spcAft>
                          <a:spcPts val="0"/>
                        </a:spcAft>
                      </a:pPr>
                      <a:r>
                        <a:rPr lang="en-US" sz="1400">
                          <a:effectLst/>
                        </a:rPr>
                        <a:t>1024</a:t>
                      </a:r>
                      <a:endParaRPr lang="en-US" sz="2400">
                        <a:effectLst/>
                        <a:latin typeface="Times New Roman"/>
                        <a:ea typeface="SimSun"/>
                      </a:endParaRPr>
                    </a:p>
                  </a:txBody>
                  <a:tcPr marL="68580" marR="68580" marT="0" marB="0" anchor="ctr"/>
                </a:tc>
                <a:tc>
                  <a:txBody>
                    <a:bodyPr/>
                    <a:lstStyle/>
                    <a:p>
                      <a:pPr marL="0" marR="0" algn="ctr">
                        <a:spcBef>
                          <a:spcPts val="0"/>
                        </a:spcBef>
                        <a:spcAft>
                          <a:spcPts val="0"/>
                        </a:spcAft>
                      </a:pPr>
                      <a:r>
                        <a:rPr lang="en-US" sz="1400">
                          <a:effectLst/>
                        </a:rPr>
                        <a:t>3</a:t>
                      </a:r>
                      <a:endParaRPr lang="en-US" sz="2400">
                        <a:effectLst/>
                        <a:latin typeface="Times New Roman"/>
                        <a:ea typeface="SimSun"/>
                      </a:endParaRPr>
                    </a:p>
                  </a:txBody>
                  <a:tcPr marL="68580" marR="68580" marT="0" marB="0" anchor="ctr"/>
                </a:tc>
                <a:tc>
                  <a:txBody>
                    <a:bodyPr/>
                    <a:lstStyle/>
                    <a:p>
                      <a:pPr marL="0" marR="0" algn="ctr">
                        <a:spcBef>
                          <a:spcPts val="0"/>
                        </a:spcBef>
                        <a:spcAft>
                          <a:spcPts val="0"/>
                        </a:spcAft>
                      </a:pPr>
                      <a:r>
                        <a:rPr lang="en-US" sz="1400">
                          <a:effectLst/>
                        </a:rPr>
                        <a:t>4096</a:t>
                      </a:r>
                      <a:endParaRPr lang="en-US" sz="2400">
                        <a:effectLst/>
                        <a:latin typeface="Times New Roman"/>
                        <a:ea typeface="SimSun"/>
                      </a:endParaRPr>
                    </a:p>
                  </a:txBody>
                  <a:tcPr marL="68580" marR="68580" marT="0" marB="0" anchor="ctr"/>
                </a:tc>
                <a:tc>
                  <a:txBody>
                    <a:bodyPr/>
                    <a:lstStyle/>
                    <a:p>
                      <a:pPr marL="0" marR="0" algn="ctr">
                        <a:spcBef>
                          <a:spcPts val="0"/>
                        </a:spcBef>
                        <a:spcAft>
                          <a:spcPts val="0"/>
                        </a:spcAft>
                      </a:pPr>
                      <a:r>
                        <a:rPr lang="en-US" sz="1400">
                          <a:effectLst/>
                        </a:rPr>
                        <a:t>48</a:t>
                      </a:r>
                      <a:endParaRPr lang="en-US" sz="2400">
                        <a:effectLst/>
                        <a:latin typeface="Times New Roman"/>
                        <a:ea typeface="SimSun"/>
                      </a:endParaRPr>
                    </a:p>
                  </a:txBody>
                  <a:tcPr marL="68580" marR="68580" marT="0" marB="0" anchor="ctr"/>
                </a:tc>
                <a:tc>
                  <a:txBody>
                    <a:bodyPr/>
                    <a:lstStyle/>
                    <a:p>
                      <a:pPr marL="0" marR="0" algn="ctr">
                        <a:spcBef>
                          <a:spcPts val="0"/>
                        </a:spcBef>
                        <a:spcAft>
                          <a:spcPts val="0"/>
                        </a:spcAft>
                      </a:pPr>
                      <a:r>
                        <a:rPr lang="en-US" sz="1400">
                          <a:effectLst/>
                        </a:rPr>
                        <a:t>256</a:t>
                      </a:r>
                      <a:endParaRPr lang="en-US" sz="2400">
                        <a:effectLst/>
                        <a:latin typeface="Times New Roman"/>
                        <a:ea typeface="SimSun"/>
                      </a:endParaRPr>
                    </a:p>
                  </a:txBody>
                  <a:tcPr marL="68580" marR="68580" marT="0" marB="0" anchor="ctr"/>
                </a:tc>
                <a:tc>
                  <a:txBody>
                    <a:bodyPr/>
                    <a:lstStyle/>
                    <a:p>
                      <a:pPr marL="0" marR="0" algn="ctr">
                        <a:spcBef>
                          <a:spcPts val="0"/>
                        </a:spcBef>
                        <a:spcAft>
                          <a:spcPts val="0"/>
                        </a:spcAft>
                      </a:pPr>
                      <a:r>
                        <a:rPr lang="en-US" sz="1400">
                          <a:effectLst/>
                        </a:rPr>
                        <a:t>0.0800</a:t>
                      </a:r>
                      <a:endParaRPr lang="en-US" sz="2400">
                        <a:effectLst/>
                        <a:latin typeface="Times New Roman"/>
                        <a:ea typeface="SimSun"/>
                      </a:endParaRPr>
                    </a:p>
                  </a:txBody>
                  <a:tcPr marL="68580" marR="68580" marT="0" marB="0" anchor="ctr"/>
                </a:tc>
              </a:tr>
              <a:tr h="232410">
                <a:tc>
                  <a:txBody>
                    <a:bodyPr/>
                    <a:lstStyle/>
                    <a:p>
                      <a:pPr marL="0" marR="0" algn="ctr">
                        <a:spcBef>
                          <a:spcPts val="0"/>
                        </a:spcBef>
                        <a:spcAft>
                          <a:spcPts val="0"/>
                        </a:spcAft>
                      </a:pPr>
                      <a:r>
                        <a:rPr lang="en-US" sz="1400">
                          <a:effectLst/>
                        </a:rPr>
                        <a:t>NVIDIA SDK</a:t>
                      </a:r>
                      <a:endParaRPr lang="en-US" sz="2400">
                        <a:effectLst/>
                        <a:latin typeface="Times New Roman"/>
                        <a:ea typeface="SimSun"/>
                      </a:endParaRPr>
                    </a:p>
                  </a:txBody>
                  <a:tcPr marL="68580" marR="68580" marT="0" marB="0" anchor="ctr"/>
                </a:tc>
                <a:tc>
                  <a:txBody>
                    <a:bodyPr/>
                    <a:lstStyle/>
                    <a:p>
                      <a:pPr marL="0" marR="0" algn="ctr">
                        <a:spcBef>
                          <a:spcPts val="0"/>
                        </a:spcBef>
                        <a:spcAft>
                          <a:spcPts val="0"/>
                        </a:spcAft>
                      </a:pPr>
                      <a:r>
                        <a:rPr lang="en-US" sz="1400">
                          <a:effectLst/>
                        </a:rPr>
                        <a:t>256</a:t>
                      </a:r>
                      <a:endParaRPr lang="en-US" sz="2400">
                        <a:effectLst/>
                        <a:latin typeface="Times New Roman"/>
                        <a:ea typeface="SimSun"/>
                      </a:endParaRPr>
                    </a:p>
                  </a:txBody>
                  <a:tcPr marL="68580" marR="68580" marT="0" marB="0" anchor="ctr"/>
                </a:tc>
                <a:tc>
                  <a:txBody>
                    <a:bodyPr/>
                    <a:lstStyle/>
                    <a:p>
                      <a:pPr marL="0" marR="0" algn="ctr">
                        <a:spcBef>
                          <a:spcPts val="0"/>
                        </a:spcBef>
                        <a:spcAft>
                          <a:spcPts val="0"/>
                        </a:spcAft>
                      </a:pPr>
                      <a:r>
                        <a:rPr lang="en-US" sz="1400">
                          <a:effectLst/>
                        </a:rPr>
                        <a:t>1024</a:t>
                      </a:r>
                      <a:endParaRPr lang="en-US" sz="2400">
                        <a:effectLst/>
                        <a:latin typeface="Times New Roman"/>
                        <a:ea typeface="SimSun"/>
                      </a:endParaRPr>
                    </a:p>
                  </a:txBody>
                  <a:tcPr marL="68580" marR="68580" marT="0" marB="0" anchor="ctr"/>
                </a:tc>
                <a:tc>
                  <a:txBody>
                    <a:bodyPr/>
                    <a:lstStyle/>
                    <a:p>
                      <a:pPr marL="0" marR="0" algn="ctr">
                        <a:spcBef>
                          <a:spcPts val="0"/>
                        </a:spcBef>
                        <a:spcAft>
                          <a:spcPts val="0"/>
                        </a:spcAft>
                      </a:pPr>
                      <a:r>
                        <a:rPr lang="en-US" sz="1400">
                          <a:effectLst/>
                        </a:rPr>
                        <a:t>5</a:t>
                      </a:r>
                      <a:endParaRPr lang="en-US" sz="2400">
                        <a:effectLst/>
                        <a:latin typeface="Times New Roman"/>
                        <a:ea typeface="SimSun"/>
                      </a:endParaRPr>
                    </a:p>
                  </a:txBody>
                  <a:tcPr marL="68580" marR="68580" marT="0" marB="0" anchor="ctr"/>
                </a:tc>
                <a:tc>
                  <a:txBody>
                    <a:bodyPr/>
                    <a:lstStyle/>
                    <a:p>
                      <a:pPr marL="0" marR="0" algn="ctr">
                        <a:spcBef>
                          <a:spcPts val="0"/>
                        </a:spcBef>
                        <a:spcAft>
                          <a:spcPts val="0"/>
                        </a:spcAft>
                      </a:pPr>
                      <a:r>
                        <a:rPr lang="en-US" sz="1400">
                          <a:effectLst/>
                        </a:rPr>
                        <a:t>4096</a:t>
                      </a:r>
                      <a:endParaRPr lang="en-US" sz="2400">
                        <a:effectLst/>
                        <a:latin typeface="Times New Roman"/>
                        <a:ea typeface="SimSun"/>
                      </a:endParaRPr>
                    </a:p>
                  </a:txBody>
                  <a:tcPr marL="68580" marR="68580" marT="0" marB="0" anchor="ctr"/>
                </a:tc>
                <a:tc>
                  <a:txBody>
                    <a:bodyPr/>
                    <a:lstStyle/>
                    <a:p>
                      <a:pPr marL="0" marR="0" algn="ctr">
                        <a:spcBef>
                          <a:spcPts val="0"/>
                        </a:spcBef>
                        <a:spcAft>
                          <a:spcPts val="0"/>
                        </a:spcAft>
                      </a:pPr>
                      <a:r>
                        <a:rPr lang="en-US" sz="1400">
                          <a:effectLst/>
                        </a:rPr>
                        <a:t>40</a:t>
                      </a:r>
                      <a:endParaRPr lang="en-US" sz="2400">
                        <a:effectLst/>
                        <a:latin typeface="Times New Roman"/>
                        <a:ea typeface="SimSun"/>
                      </a:endParaRPr>
                    </a:p>
                  </a:txBody>
                  <a:tcPr marL="68580" marR="68580" marT="0" marB="0" anchor="ctr"/>
                </a:tc>
                <a:tc>
                  <a:txBody>
                    <a:bodyPr/>
                    <a:lstStyle/>
                    <a:p>
                      <a:pPr marL="0" marR="0" algn="ctr">
                        <a:spcBef>
                          <a:spcPts val="0"/>
                        </a:spcBef>
                        <a:spcAft>
                          <a:spcPts val="0"/>
                        </a:spcAft>
                      </a:pPr>
                      <a:r>
                        <a:rPr lang="en-US" sz="1400" dirty="0">
                          <a:effectLst/>
                        </a:rPr>
                        <a:t>256</a:t>
                      </a:r>
                      <a:endParaRPr lang="en-US" sz="2400" dirty="0">
                        <a:effectLst/>
                        <a:latin typeface="Times New Roman"/>
                        <a:ea typeface="SimSun"/>
                      </a:endParaRPr>
                    </a:p>
                  </a:txBody>
                  <a:tcPr marL="68580" marR="68580" marT="0" marB="0" anchor="ctr"/>
                </a:tc>
                <a:tc>
                  <a:txBody>
                    <a:bodyPr/>
                    <a:lstStyle/>
                    <a:p>
                      <a:pPr marL="0" marR="0" algn="ctr">
                        <a:spcBef>
                          <a:spcPts val="0"/>
                        </a:spcBef>
                        <a:spcAft>
                          <a:spcPts val="0"/>
                        </a:spcAft>
                      </a:pPr>
                      <a:r>
                        <a:rPr lang="en-US" sz="1400" dirty="0">
                          <a:effectLst/>
                        </a:rPr>
                        <a:t>0.1234</a:t>
                      </a:r>
                      <a:endParaRPr lang="en-US" sz="2400" dirty="0">
                        <a:effectLst/>
                        <a:latin typeface="Times New Roman"/>
                        <a:ea typeface="SimSun"/>
                      </a:endParaRPr>
                    </a:p>
                  </a:txBody>
                  <a:tcPr marL="68580" marR="68580" marT="0" marB="0" anchor="ctr"/>
                </a:tc>
              </a:tr>
            </a:tbl>
          </a:graphicData>
        </a:graphic>
      </p:graphicFrame>
      <p:sp>
        <p:nvSpPr>
          <p:cNvPr id="10" name="Rectangle 5"/>
          <p:cNvSpPr>
            <a:spLocks noChangeArrowheads="1"/>
          </p:cNvSpPr>
          <p:nvPr/>
        </p:nvSpPr>
        <p:spPr bwMode="auto">
          <a:xfrm>
            <a:off x="3059113" y="36226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1" name="Text Box 4"/>
          <p:cNvSpPr txBox="1">
            <a:spLocks noChangeArrowheads="1"/>
          </p:cNvSpPr>
          <p:nvPr/>
        </p:nvSpPr>
        <p:spPr bwMode="auto">
          <a:xfrm>
            <a:off x="3057525" y="5318125"/>
            <a:ext cx="3028950" cy="1463675"/>
          </a:xfrm>
          <a:prstGeom prst="rect">
            <a:avLst/>
          </a:prstGeom>
          <a:noFill/>
          <a:ln>
            <a:noFill/>
          </a:ln>
        </p:spPr>
        <p:txBody>
          <a:bodyPr vert="horz" wrap="squar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Table 7: Parameters comparison of Matrix Transpose kernels with diagonal tiles mapping to blocks to avoid partition camping</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6176667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 And Future Work</a:t>
            </a:r>
            <a:endParaRPr lang="en-US" dirty="0"/>
          </a:p>
        </p:txBody>
      </p:sp>
      <p:sp>
        <p:nvSpPr>
          <p:cNvPr id="3" name="Content Placeholder 2"/>
          <p:cNvSpPr>
            <a:spLocks noGrp="1"/>
          </p:cNvSpPr>
          <p:nvPr>
            <p:ph idx="1"/>
          </p:nvPr>
        </p:nvSpPr>
        <p:spPr>
          <a:xfrm>
            <a:off x="228600" y="1447800"/>
            <a:ext cx="8686800" cy="5029200"/>
          </a:xfrm>
        </p:spPr>
        <p:txBody>
          <a:bodyPr>
            <a:noAutofit/>
          </a:bodyPr>
          <a:lstStyle/>
          <a:p>
            <a:r>
              <a:rPr lang="en-US" sz="2800" dirty="0" smtClean="0"/>
              <a:t>Presents a restructuring algorithm to optimize a CUDA program based on three major steps: Tiling, Coalesced Global Memory Access and Resource Optimization</a:t>
            </a:r>
          </a:p>
          <a:p>
            <a:r>
              <a:rPr lang="en-US" sz="2800" dirty="0" smtClean="0"/>
              <a:t>Defined two new factors for selecting optimal values of kernel parameters</a:t>
            </a:r>
          </a:p>
          <a:p>
            <a:r>
              <a:rPr lang="en-US" sz="2800" dirty="0" smtClean="0"/>
              <a:t>The lower bound on average kernel blocks per SM need to identified specifically for kernels having low data locality</a:t>
            </a:r>
          </a:p>
          <a:p>
            <a:r>
              <a:rPr lang="en-US" sz="2800" dirty="0" smtClean="0"/>
              <a:t>This work is submitted to IJPP (International Journal of Parallel Programming)</a:t>
            </a:r>
          </a:p>
        </p:txBody>
      </p:sp>
      <p:sp>
        <p:nvSpPr>
          <p:cNvPr id="4" name="Slide Number Placeholder 3"/>
          <p:cNvSpPr>
            <a:spLocks noGrp="1"/>
          </p:cNvSpPr>
          <p:nvPr>
            <p:ph type="sldNum" sz="quarter" idx="4294967295"/>
          </p:nvPr>
        </p:nvSpPr>
        <p:spPr>
          <a:xfrm>
            <a:off x="8410575" y="6477000"/>
            <a:ext cx="733425" cy="274638"/>
          </a:xfrm>
          <a:prstGeom prst="rect">
            <a:avLst/>
          </a:prstGeom>
        </p:spPr>
        <p:txBody>
          <a:bodyPr/>
          <a:lstStyle/>
          <a:p>
            <a:fld id="{2FADECA7-E324-4253-AC34-01BF1A50550A}" type="slidenum">
              <a:rPr lang="en-US" smtClean="0"/>
              <a:pPr/>
              <a:t>28</a:t>
            </a:fld>
            <a:endParaRPr lang="en-US"/>
          </a:p>
        </p:txBody>
      </p:sp>
      <p:sp>
        <p:nvSpPr>
          <p:cNvPr id="5" name="Footer Placeholder 4"/>
          <p:cNvSpPr>
            <a:spLocks noGrp="1"/>
          </p:cNvSpPr>
          <p:nvPr>
            <p:ph type="ftr" sz="quarter" idx="4294967295"/>
          </p:nvPr>
        </p:nvSpPr>
        <p:spPr>
          <a:xfrm>
            <a:off x="3635375" y="6477000"/>
            <a:ext cx="5508625" cy="274638"/>
          </a:xfrm>
          <a:prstGeom prst="rect">
            <a:avLst/>
          </a:prstGeom>
        </p:spPr>
        <p:txBody>
          <a:bodyPr/>
          <a:lstStyle/>
          <a:p>
            <a:r>
              <a:rPr lang="en-US" smtClean="0"/>
              <a:t>CSE-702: Directed Research - II @ KFUPM</a:t>
            </a:r>
            <a:endParaRPr 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a:xfrm>
            <a:off x="304800" y="1371600"/>
            <a:ext cx="8382000" cy="5029200"/>
          </a:xfrm>
        </p:spPr>
        <p:txBody>
          <a:bodyPr>
            <a:noAutofit/>
          </a:bodyPr>
          <a:lstStyle/>
          <a:p>
            <a:pPr marL="633222" indent="-514350">
              <a:buFont typeface="+mj-lt"/>
              <a:buAutoNum type="arabicParenR"/>
            </a:pPr>
            <a:r>
              <a:rPr lang="en-US" sz="1250" dirty="0" smtClean="0"/>
              <a:t>S. </a:t>
            </a:r>
            <a:r>
              <a:rPr lang="en-US" sz="1250" dirty="0" err="1" smtClean="0"/>
              <a:t>Ueng</a:t>
            </a:r>
            <a:r>
              <a:rPr lang="en-US" sz="1250" dirty="0" smtClean="0"/>
              <a:t>, M. </a:t>
            </a:r>
            <a:r>
              <a:rPr lang="en-US" sz="1250" dirty="0" err="1" smtClean="0"/>
              <a:t>Lathara</a:t>
            </a:r>
            <a:r>
              <a:rPr lang="en-US" sz="1250" dirty="0" smtClean="0"/>
              <a:t>, S. S. </a:t>
            </a:r>
            <a:r>
              <a:rPr lang="en-US" sz="1250" dirty="0" err="1" smtClean="0"/>
              <a:t>Baghsorkhi</a:t>
            </a:r>
            <a:r>
              <a:rPr lang="en-US" sz="1250" dirty="0" smtClean="0"/>
              <a:t>, and W. W. </a:t>
            </a:r>
            <a:r>
              <a:rPr lang="en-US" sz="1250" dirty="0" err="1" smtClean="0"/>
              <a:t>Hwu</a:t>
            </a:r>
            <a:r>
              <a:rPr lang="en-US" sz="1250" dirty="0" smtClean="0"/>
              <a:t>. CUDA-</a:t>
            </a:r>
            <a:r>
              <a:rPr lang="en-US" sz="1250" dirty="0" err="1" smtClean="0"/>
              <a:t>lite</a:t>
            </a:r>
            <a:r>
              <a:rPr lang="en-US" sz="1250" dirty="0" smtClean="0"/>
              <a:t>: Reducing GPU programming complexity. International Workshop on Languages and Compilers for Parallel Computing (LCPC), 2008.</a:t>
            </a:r>
          </a:p>
          <a:p>
            <a:pPr marL="633222" indent="-514350">
              <a:buFont typeface="+mj-lt"/>
              <a:buAutoNum type="arabicParenR"/>
            </a:pPr>
            <a:r>
              <a:rPr lang="en-US" sz="1250" dirty="0" err="1" smtClean="0"/>
              <a:t>Seyong</a:t>
            </a:r>
            <a:r>
              <a:rPr lang="en-US" sz="1250" dirty="0" smtClean="0"/>
              <a:t> Lee, </a:t>
            </a:r>
            <a:r>
              <a:rPr lang="en-US" sz="1250" dirty="0" err="1" smtClean="0"/>
              <a:t>Seung</a:t>
            </a:r>
            <a:r>
              <a:rPr lang="en-US" sz="1250" dirty="0" smtClean="0"/>
              <a:t>-Jai Min, and Rudolf </a:t>
            </a:r>
            <a:r>
              <a:rPr lang="en-US" sz="1250" dirty="0" err="1" smtClean="0"/>
              <a:t>Eigenmann</a:t>
            </a:r>
            <a:r>
              <a:rPr lang="en-US" sz="1250" dirty="0" smtClean="0"/>
              <a:t>, “OpenMP to GPGPU: A Compiler Framework for Automatic Translation and Optimization”, PPoPP’09, February 14-18, 2009, ACM 978-1-60558-397-6/09/02</a:t>
            </a:r>
          </a:p>
          <a:p>
            <a:pPr marL="633222" indent="-514350">
              <a:buFont typeface="+mj-lt"/>
              <a:buAutoNum type="arabicParenR"/>
            </a:pPr>
            <a:r>
              <a:rPr lang="en-US" sz="1250" dirty="0" err="1" smtClean="0"/>
              <a:t>Tianyi</a:t>
            </a:r>
            <a:r>
              <a:rPr lang="en-US" sz="1250" dirty="0" smtClean="0"/>
              <a:t> David Han and </a:t>
            </a:r>
            <a:r>
              <a:rPr lang="en-US" sz="1250" dirty="0" err="1" smtClean="0"/>
              <a:t>Tarek</a:t>
            </a:r>
            <a:r>
              <a:rPr lang="en-US" sz="1250" dirty="0" smtClean="0"/>
              <a:t> S. </a:t>
            </a:r>
            <a:r>
              <a:rPr lang="en-US" sz="1250" dirty="0" err="1" smtClean="0"/>
              <a:t>Abdelrahman</a:t>
            </a:r>
            <a:r>
              <a:rPr lang="en-US" sz="1250" dirty="0" smtClean="0"/>
              <a:t>, “</a:t>
            </a:r>
            <a:r>
              <a:rPr lang="en-US" sz="1250" dirty="0" err="1" smtClean="0"/>
              <a:t>hiCuda</a:t>
            </a:r>
            <a:r>
              <a:rPr lang="en-US" sz="1250" dirty="0" smtClean="0"/>
              <a:t>: A high-level Directive-based Language for GPU Programming”, GPGPU’09, March 8, 2009, ACM 978-1-60558-517-8</a:t>
            </a:r>
          </a:p>
          <a:p>
            <a:pPr marL="633222" indent="-514350">
              <a:buFont typeface="+mj-lt"/>
              <a:buAutoNum type="arabicParenR"/>
            </a:pPr>
            <a:r>
              <a:rPr lang="en-US" sz="1250" dirty="0" smtClean="0"/>
              <a:t>David B. Kirk and </a:t>
            </a:r>
            <a:r>
              <a:rPr lang="en-US" sz="1250" dirty="0" err="1" smtClean="0"/>
              <a:t>Wen-mei</a:t>
            </a:r>
            <a:r>
              <a:rPr lang="en-US" sz="1250" dirty="0" smtClean="0"/>
              <a:t> W. </a:t>
            </a:r>
            <a:r>
              <a:rPr lang="en-US" sz="1250" dirty="0" err="1" smtClean="0"/>
              <a:t>Hwu</a:t>
            </a:r>
            <a:r>
              <a:rPr lang="en-US" sz="1250" dirty="0" smtClean="0"/>
              <a:t>, “Programming Massively Parallel Processors: A Hands-on Approach”, Published by Elsevier Inc. ISBN: 978-0-12-381472-2, 2010.</a:t>
            </a:r>
          </a:p>
          <a:p>
            <a:pPr marL="633222" indent="-514350">
              <a:buFont typeface="+mj-lt"/>
              <a:buAutoNum type="arabicParenR"/>
            </a:pPr>
            <a:r>
              <a:rPr lang="en-US" sz="1250" dirty="0" err="1" smtClean="0"/>
              <a:t>Shuai</a:t>
            </a:r>
            <a:r>
              <a:rPr lang="en-US" sz="1250" dirty="0" smtClean="0"/>
              <a:t> </a:t>
            </a:r>
            <a:r>
              <a:rPr lang="en-US" sz="1250" dirty="0" err="1" smtClean="0"/>
              <a:t>Che</a:t>
            </a:r>
            <a:r>
              <a:rPr lang="en-US" sz="1250" dirty="0" smtClean="0"/>
              <a:t>, Michael Boyer,  </a:t>
            </a:r>
            <a:r>
              <a:rPr lang="en-US" sz="1250" dirty="0" err="1" smtClean="0"/>
              <a:t>Jiayuan</a:t>
            </a:r>
            <a:r>
              <a:rPr lang="en-US" sz="1250" dirty="0" smtClean="0"/>
              <a:t> </a:t>
            </a:r>
            <a:r>
              <a:rPr lang="en-US" sz="1250" dirty="0" err="1" smtClean="0"/>
              <a:t>Meng</a:t>
            </a:r>
            <a:r>
              <a:rPr lang="en-US" sz="1250" dirty="0" smtClean="0"/>
              <a:t>, David </a:t>
            </a:r>
            <a:r>
              <a:rPr lang="en-US" sz="1250" dirty="0" err="1" smtClean="0"/>
              <a:t>Tarjan</a:t>
            </a:r>
            <a:r>
              <a:rPr lang="en-US" sz="1250" dirty="0" smtClean="0"/>
              <a:t>, Jeremy W. </a:t>
            </a:r>
            <a:r>
              <a:rPr lang="en-US" sz="1250" dirty="0" err="1" smtClean="0"/>
              <a:t>Sheaffer</a:t>
            </a:r>
            <a:r>
              <a:rPr lang="en-US" sz="1250" dirty="0" smtClean="0"/>
              <a:t>, Kevin </a:t>
            </a:r>
            <a:r>
              <a:rPr lang="en-US" sz="1250" dirty="0" err="1" smtClean="0"/>
              <a:t>Skadron</a:t>
            </a:r>
            <a:r>
              <a:rPr lang="en-US" sz="1250" dirty="0" smtClean="0"/>
              <a:t>, “A Performance Study of General-Purpose Applications on Graphics Processors Using CUDA”, in The First Workshop on General Purpose Processing on Graphics Processing Units, October 2007.</a:t>
            </a:r>
          </a:p>
          <a:p>
            <a:pPr marL="633222" indent="-514350">
              <a:buFont typeface="+mj-lt"/>
              <a:buAutoNum type="arabicParenR"/>
            </a:pPr>
            <a:r>
              <a:rPr lang="en-US" sz="1250" dirty="0" smtClean="0"/>
              <a:t>R. </a:t>
            </a:r>
            <a:r>
              <a:rPr lang="en-US" sz="1250" dirty="0" err="1" smtClean="0"/>
              <a:t>Belleman</a:t>
            </a:r>
            <a:r>
              <a:rPr lang="en-US" sz="1250" dirty="0" smtClean="0"/>
              <a:t>, J. </a:t>
            </a:r>
            <a:r>
              <a:rPr lang="en-US" sz="1250" dirty="0" err="1" smtClean="0"/>
              <a:t>Bedorf</a:t>
            </a:r>
            <a:r>
              <a:rPr lang="en-US" sz="1250" dirty="0" smtClean="0"/>
              <a:t>, S.P. </a:t>
            </a:r>
            <a:r>
              <a:rPr lang="en-US" sz="1250" dirty="0" err="1" smtClean="0"/>
              <a:t>Zwart</a:t>
            </a:r>
            <a:r>
              <a:rPr lang="en-US" sz="1250" dirty="0" smtClean="0"/>
              <a:t>, High performance direct gravitational N-body simulations on graphics processing units – II: an implementation in CUDA, New Astronomy 13 (2) (2008) 103–112.</a:t>
            </a:r>
          </a:p>
          <a:p>
            <a:pPr marL="633222" indent="-514350">
              <a:buFont typeface="+mj-lt"/>
              <a:buAutoNum type="arabicParenR"/>
            </a:pPr>
            <a:r>
              <a:rPr lang="en-US" sz="1250" dirty="0" smtClean="0"/>
              <a:t>M. Garland et al., ‘‘Parallel Computing Experiences with CUDA,’’ IEEE Micro, vol. 28, no. 4, 2008, pp. 13-27.</a:t>
            </a:r>
          </a:p>
          <a:p>
            <a:pPr marL="633222" indent="-514350">
              <a:buFont typeface="+mj-lt"/>
              <a:buAutoNum type="arabicParenR"/>
            </a:pPr>
            <a:r>
              <a:rPr lang="en-US" sz="1250" dirty="0" smtClean="0"/>
              <a:t>J. </a:t>
            </a:r>
            <a:r>
              <a:rPr lang="en-US" sz="1250" dirty="0" err="1" smtClean="0"/>
              <a:t>Nickolls</a:t>
            </a:r>
            <a:r>
              <a:rPr lang="en-US" sz="1250" dirty="0" smtClean="0"/>
              <a:t> et al., ‘‘Scalable Parallel Programming with CUDA,’’ ACM Queue, vol. 6, no. 2, 2008, pp. 40-53.</a:t>
            </a:r>
          </a:p>
          <a:p>
            <a:pPr marL="633222" indent="-514350">
              <a:buFont typeface="+mj-lt"/>
              <a:buAutoNum type="arabicParenR"/>
            </a:pPr>
            <a:r>
              <a:rPr lang="en-US" sz="1250" dirty="0" smtClean="0"/>
              <a:t>Gabe Rudy, “CUDA-</a:t>
            </a:r>
            <a:r>
              <a:rPr lang="en-US" sz="1250" dirty="0" err="1" smtClean="0"/>
              <a:t>CHiLL</a:t>
            </a:r>
            <a:r>
              <a:rPr lang="en-US" sz="1250" dirty="0" smtClean="0"/>
              <a:t>: A Programming Language Interface for GPGPU Optimizations And Code Generation”, MS Thesis, School of Computing, University of Utah, USA, August 2010.</a:t>
            </a:r>
          </a:p>
          <a:p>
            <a:pPr marL="633222" indent="-514350">
              <a:buFont typeface="+mj-lt"/>
              <a:buAutoNum type="arabicParenR"/>
            </a:pPr>
            <a:r>
              <a:rPr lang="en-US" sz="1250" dirty="0" smtClean="0"/>
              <a:t>Long Chen, “Exploring Novel Many-Core Architectures For Scientific Computing”, PhD thesis, Faculty of Electrical and Computer Engineering, University of Delaware, USA, Fall 2010</a:t>
            </a:r>
            <a:endParaRPr lang="en-US" sz="1250" dirty="0"/>
          </a:p>
          <a:p>
            <a:pPr marL="633222" indent="-514350">
              <a:buFont typeface="+mj-lt"/>
              <a:buAutoNum type="arabicParenR"/>
            </a:pPr>
            <a:r>
              <a:rPr lang="en-US" sz="1250" dirty="0" err="1" smtClean="0"/>
              <a:t>Sunpyo</a:t>
            </a:r>
            <a:r>
              <a:rPr lang="en-US" sz="1250" dirty="0" smtClean="0"/>
              <a:t> Hong, </a:t>
            </a:r>
            <a:r>
              <a:rPr lang="en-US" sz="1250" dirty="0" err="1" smtClean="0"/>
              <a:t>Hyesoon</a:t>
            </a:r>
            <a:r>
              <a:rPr lang="en-US" sz="1250" dirty="0" smtClean="0"/>
              <a:t> Kim, “An Analytical Model for GPU Architecture with Memory-Level and Thread-Level Parallelism Awareness”, ISCA ‘09, Proceedings of the 36</a:t>
            </a:r>
            <a:r>
              <a:rPr lang="en-US" sz="1250" baseline="30000" dirty="0" smtClean="0"/>
              <a:t>th</a:t>
            </a:r>
            <a:r>
              <a:rPr lang="en-US" sz="1250" dirty="0" smtClean="0"/>
              <a:t> annual international symposium on Computer Architecture</a:t>
            </a:r>
          </a:p>
        </p:txBody>
      </p:sp>
      <p:sp>
        <p:nvSpPr>
          <p:cNvPr id="4" name="Slide Number Placeholder 3"/>
          <p:cNvSpPr>
            <a:spLocks noGrp="1"/>
          </p:cNvSpPr>
          <p:nvPr>
            <p:ph type="sldNum" sz="quarter" idx="4294967295"/>
          </p:nvPr>
        </p:nvSpPr>
        <p:spPr>
          <a:xfrm>
            <a:off x="8410575" y="6477000"/>
            <a:ext cx="733425" cy="274638"/>
          </a:xfrm>
          <a:prstGeom prst="rect">
            <a:avLst/>
          </a:prstGeom>
        </p:spPr>
        <p:txBody>
          <a:bodyPr/>
          <a:lstStyle/>
          <a:p>
            <a:fld id="{2FADECA7-E324-4253-AC34-01BF1A50550A}" type="slidenum">
              <a:rPr lang="en-US" smtClean="0"/>
              <a:pPr/>
              <a:t>29</a:t>
            </a:fld>
            <a:endParaRPr lang="en-US"/>
          </a:p>
        </p:txBody>
      </p:sp>
      <p:sp>
        <p:nvSpPr>
          <p:cNvPr id="5" name="Footer Placeholder 4"/>
          <p:cNvSpPr>
            <a:spLocks noGrp="1"/>
          </p:cNvSpPr>
          <p:nvPr>
            <p:ph type="ftr" sz="quarter" idx="4294967295"/>
          </p:nvPr>
        </p:nvSpPr>
        <p:spPr>
          <a:xfrm>
            <a:off x="3635375" y="6477000"/>
            <a:ext cx="5508625" cy="274638"/>
          </a:xfrm>
          <a:prstGeom prst="rect">
            <a:avLst/>
          </a:prstGeom>
        </p:spPr>
        <p:txBody>
          <a:bodyPr/>
          <a:lstStyle/>
          <a:p>
            <a:r>
              <a:rPr lang="en-US" smtClean="0"/>
              <a:t>CSE-702: Directed Research - II @ KFUPM</a:t>
            </a:r>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GPU</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Graphics Processing Unit</a:t>
            </a:r>
          </a:p>
          <a:p>
            <a:r>
              <a:rPr lang="en-US" dirty="0" smtClean="0"/>
              <a:t>GPUs are gaining ground in high-performance computing especially in arena of Massively Parallel Computing</a:t>
            </a:r>
          </a:p>
          <a:p>
            <a:r>
              <a:rPr lang="en-US" dirty="0" smtClean="0"/>
              <a:t>Uses massive multithreading, fast context-switching, high memory bandwidth, and overlapping long-latency loads in stalled threads with computation in other threads</a:t>
            </a:r>
          </a:p>
          <a:p>
            <a:r>
              <a:rPr lang="en-US" dirty="0" smtClean="0"/>
              <a:t>Programming using GPUs require an expert level understanding of the memory hierarchy and execution model to reach peak performance</a:t>
            </a:r>
          </a:p>
          <a:p>
            <a:pPr lvl="1"/>
            <a:r>
              <a:rPr lang="en-US" dirty="0" smtClean="0"/>
              <a:t>Even for experts, rewriting a program to exploit the architecture in achieving high speedup can be tedious and error prone</a:t>
            </a:r>
            <a:endParaRPr lang="en-US" dirty="0"/>
          </a:p>
        </p:txBody>
      </p:sp>
      <p:sp>
        <p:nvSpPr>
          <p:cNvPr id="4" name="Slide Number Placeholder 3"/>
          <p:cNvSpPr>
            <a:spLocks noGrp="1"/>
          </p:cNvSpPr>
          <p:nvPr>
            <p:ph type="sldNum" sz="quarter" idx="4294967295"/>
          </p:nvPr>
        </p:nvSpPr>
        <p:spPr>
          <a:xfrm>
            <a:off x="8410575" y="6477000"/>
            <a:ext cx="733425" cy="274638"/>
          </a:xfrm>
          <a:prstGeom prst="rect">
            <a:avLst/>
          </a:prstGeom>
        </p:spPr>
        <p:txBody>
          <a:bodyPr/>
          <a:lstStyle/>
          <a:p>
            <a:fld id="{2FADECA7-E324-4253-AC34-01BF1A50550A}" type="slidenum">
              <a:rPr lang="en-US" smtClean="0"/>
              <a:pPr/>
              <a:t>3</a:t>
            </a:fld>
            <a:endParaRPr lang="en-US"/>
          </a:p>
        </p:txBody>
      </p:sp>
      <p:sp>
        <p:nvSpPr>
          <p:cNvPr id="5" name="Footer Placeholder 4"/>
          <p:cNvSpPr>
            <a:spLocks noGrp="1"/>
          </p:cNvSpPr>
          <p:nvPr>
            <p:ph type="ftr" sz="quarter" idx="4294967295"/>
          </p:nvPr>
        </p:nvSpPr>
        <p:spPr>
          <a:xfrm>
            <a:off x="3635375" y="6477000"/>
            <a:ext cx="5508625" cy="274638"/>
          </a:xfrm>
          <a:prstGeom prst="rect">
            <a:avLst/>
          </a:prstGeom>
        </p:spPr>
        <p:txBody>
          <a:bodyPr/>
          <a:lstStyle/>
          <a:p>
            <a:r>
              <a:rPr lang="en-US" dirty="0" smtClean="0"/>
              <a:t>CSE-702: Directed Research - II @ KFUPM</a:t>
            </a: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Dell Preferred User\AppData\Local\Microsoft\Windows\Temporary Internet Files\Content.IE5\6N2OXGAA\MC900105222[1].wmf"/>
          <p:cNvPicPr>
            <a:picLocks noChangeAspect="1" noChangeArrowheads="1"/>
          </p:cNvPicPr>
          <p:nvPr/>
        </p:nvPicPr>
        <p:blipFill>
          <a:blip r:embed="rId2"/>
          <a:srcRect/>
          <a:stretch>
            <a:fillRect/>
          </a:stretch>
        </p:blipFill>
        <p:spPr bwMode="auto">
          <a:xfrm>
            <a:off x="609600" y="762000"/>
            <a:ext cx="4388190" cy="2362200"/>
          </a:xfrm>
          <a:prstGeom prst="rect">
            <a:avLst/>
          </a:prstGeom>
          <a:noFill/>
        </p:spPr>
      </p:pic>
      <p:pic>
        <p:nvPicPr>
          <p:cNvPr id="3075" name="Picture 3" descr="C:\Users\Dell Preferred User\AppData\Local\Microsoft\Windows\Temporary Internet Files\Content.IE5\JUWV37ZS\MC900104600[1].wmf"/>
          <p:cNvPicPr>
            <a:picLocks noChangeAspect="1" noChangeArrowheads="1"/>
          </p:cNvPicPr>
          <p:nvPr/>
        </p:nvPicPr>
        <p:blipFill>
          <a:blip r:embed="rId3"/>
          <a:srcRect/>
          <a:stretch>
            <a:fillRect/>
          </a:stretch>
        </p:blipFill>
        <p:spPr bwMode="auto">
          <a:xfrm>
            <a:off x="3276600" y="3657600"/>
            <a:ext cx="4466684" cy="2299259"/>
          </a:xfrm>
          <a:prstGeom prst="rect">
            <a:avLst/>
          </a:prstGeom>
          <a:noFill/>
        </p:spPr>
      </p:pic>
      <p:sp>
        <p:nvSpPr>
          <p:cNvPr id="4" name="Slide Number Placeholder 3"/>
          <p:cNvSpPr>
            <a:spLocks noGrp="1"/>
          </p:cNvSpPr>
          <p:nvPr>
            <p:ph type="sldNum" sz="quarter" idx="4294967295"/>
          </p:nvPr>
        </p:nvSpPr>
        <p:spPr>
          <a:xfrm>
            <a:off x="8410575" y="6477000"/>
            <a:ext cx="733425" cy="274638"/>
          </a:xfrm>
          <a:prstGeom prst="rect">
            <a:avLst/>
          </a:prstGeom>
        </p:spPr>
        <p:txBody>
          <a:bodyPr/>
          <a:lstStyle/>
          <a:p>
            <a:fld id="{2FADECA7-E324-4253-AC34-01BF1A50550A}" type="slidenum">
              <a:rPr lang="en-US" smtClean="0"/>
              <a:pPr/>
              <a:t>30</a:t>
            </a:fld>
            <a:endParaRPr lang="en-US"/>
          </a:p>
        </p:txBody>
      </p:sp>
      <p:sp>
        <p:nvSpPr>
          <p:cNvPr id="5" name="Footer Placeholder 4"/>
          <p:cNvSpPr>
            <a:spLocks noGrp="1"/>
          </p:cNvSpPr>
          <p:nvPr>
            <p:ph type="ftr" sz="quarter" idx="4294967295"/>
          </p:nvPr>
        </p:nvSpPr>
        <p:spPr>
          <a:xfrm>
            <a:off x="3635375" y="6477000"/>
            <a:ext cx="5508625" cy="274638"/>
          </a:xfrm>
          <a:prstGeom prst="rect">
            <a:avLst/>
          </a:prstGeom>
        </p:spPr>
        <p:txBody>
          <a:bodyPr/>
          <a:lstStyle/>
          <a:p>
            <a:r>
              <a:rPr lang="en-US" smtClean="0"/>
              <a:t>CSE-702: Directed Research - II @ KFUPM</a:t>
            </a:r>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Architecture of a Modern GPU</a:t>
            </a:r>
            <a:endParaRPr lang="en-US" dirty="0"/>
          </a:p>
        </p:txBody>
      </p:sp>
      <p:sp>
        <p:nvSpPr>
          <p:cNvPr id="4" name="Slide Number Placeholder 3"/>
          <p:cNvSpPr>
            <a:spLocks noGrp="1"/>
          </p:cNvSpPr>
          <p:nvPr>
            <p:ph type="sldNum" sz="quarter" idx="4294967295"/>
          </p:nvPr>
        </p:nvSpPr>
        <p:spPr>
          <a:xfrm>
            <a:off x="8410575" y="6477000"/>
            <a:ext cx="733425" cy="274638"/>
          </a:xfrm>
          <a:prstGeom prst="rect">
            <a:avLst/>
          </a:prstGeom>
        </p:spPr>
        <p:txBody>
          <a:bodyPr/>
          <a:lstStyle/>
          <a:p>
            <a:fld id="{2FADECA7-E324-4253-AC34-01BF1A50550A}" type="slidenum">
              <a:rPr lang="en-US" smtClean="0"/>
              <a:pPr/>
              <a:t>4</a:t>
            </a:fld>
            <a:endParaRPr lang="en-US"/>
          </a:p>
        </p:txBody>
      </p:sp>
      <p:sp>
        <p:nvSpPr>
          <p:cNvPr id="5" name="Footer Placeholder 4"/>
          <p:cNvSpPr>
            <a:spLocks noGrp="1"/>
          </p:cNvSpPr>
          <p:nvPr>
            <p:ph type="ftr" sz="quarter" idx="4294967295"/>
          </p:nvPr>
        </p:nvSpPr>
        <p:spPr>
          <a:xfrm>
            <a:off x="3635375" y="6477000"/>
            <a:ext cx="5508625" cy="274638"/>
          </a:xfrm>
          <a:prstGeom prst="rect">
            <a:avLst/>
          </a:prstGeom>
        </p:spPr>
        <p:txBody>
          <a:bodyPr/>
          <a:lstStyle/>
          <a:p>
            <a:r>
              <a:rPr lang="en-US" smtClean="0"/>
              <a:t>CSE-702: Directed Research - II @ KFUPM</a:t>
            </a:r>
            <a:endParaRPr lang="en-US"/>
          </a:p>
        </p:txBody>
      </p:sp>
      <p:pic>
        <p:nvPicPr>
          <p:cNvPr id="6" name="Picture 5"/>
          <p:cNvPicPr/>
          <p:nvPr/>
        </p:nvPicPr>
        <p:blipFill>
          <a:blip r:embed="rId3"/>
          <a:stretch>
            <a:fillRect/>
          </a:stretch>
        </p:blipFill>
        <p:spPr>
          <a:xfrm>
            <a:off x="176640" y="1524000"/>
            <a:ext cx="4242960" cy="4450080"/>
          </a:xfrm>
          <a:prstGeom prst="rect">
            <a:avLst/>
          </a:prstGeom>
        </p:spPr>
      </p:pic>
      <p:sp>
        <p:nvSpPr>
          <p:cNvPr id="7" name="TextShape 2"/>
          <p:cNvSpPr txBox="1"/>
          <p:nvPr/>
        </p:nvSpPr>
        <p:spPr>
          <a:xfrm>
            <a:off x="1005840" y="6019800"/>
            <a:ext cx="3111480" cy="346680"/>
          </a:xfrm>
          <a:prstGeom prst="rect">
            <a:avLst/>
          </a:prstGeom>
        </p:spPr>
        <p:txBody>
          <a:bodyPr wrap="none" lIns="90000" tIns="45000" rIns="90000" bIns="45000"/>
          <a:lstStyle/>
          <a:p>
            <a:r>
              <a:rPr lang="fi-FI" dirty="0"/>
              <a:t>NVIDIA Tesla Block Diagram</a:t>
            </a:r>
            <a:endParaRPr dirty="0"/>
          </a:p>
        </p:txBody>
      </p:sp>
      <p:pic>
        <p:nvPicPr>
          <p:cNvPr id="8" name="Picture 7"/>
          <p:cNvPicPr/>
          <p:nvPr/>
        </p:nvPicPr>
        <p:blipFill>
          <a:blip r:embed="rId4"/>
          <a:stretch>
            <a:fillRect/>
          </a:stretch>
        </p:blipFill>
        <p:spPr>
          <a:xfrm>
            <a:off x="4589280" y="1524000"/>
            <a:ext cx="4402320" cy="4450080"/>
          </a:xfrm>
          <a:prstGeom prst="rect">
            <a:avLst/>
          </a:prstGeom>
        </p:spPr>
      </p:pic>
      <p:sp>
        <p:nvSpPr>
          <p:cNvPr id="9" name="TextShape 3"/>
          <p:cNvSpPr txBox="1"/>
          <p:nvPr/>
        </p:nvSpPr>
        <p:spPr>
          <a:xfrm>
            <a:off x="5181600" y="6019800"/>
            <a:ext cx="3137400" cy="346680"/>
          </a:xfrm>
          <a:prstGeom prst="rect">
            <a:avLst/>
          </a:prstGeom>
        </p:spPr>
        <p:txBody>
          <a:bodyPr wrap="none" lIns="90000" tIns="45000" rIns="90000" bIns="45000"/>
          <a:lstStyle/>
          <a:p>
            <a:r>
              <a:rPr lang="fi-FI" dirty="0"/>
              <a:t>NVIDIA Fermi Block Diagram</a:t>
            </a:r>
            <a:endParaRPr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Rectangle 2"/>
          <p:cNvSpPr>
            <a:spLocks noGrp="1" noChangeArrowheads="1"/>
          </p:cNvSpPr>
          <p:nvPr>
            <p:ph type="title"/>
          </p:nvPr>
        </p:nvSpPr>
        <p:spPr>
          <a:xfrm>
            <a:off x="457200" y="152400"/>
            <a:ext cx="8229600" cy="1252728"/>
          </a:xfrm>
        </p:spPr>
        <p:txBody>
          <a:bodyPr vert="horz" anchor="b">
            <a:noAutofit/>
          </a:bodyPr>
          <a:lstStyle/>
          <a:p>
            <a:r>
              <a:rPr lang="en-US" sz="2800" dirty="0" smtClean="0"/>
              <a:t>Hardware Implementation: Memory Architecture</a:t>
            </a:r>
            <a:br>
              <a:rPr lang="en-US" sz="2800" dirty="0" smtClean="0"/>
            </a:br>
            <a:r>
              <a:rPr lang="en-US" sz="2000" dirty="0" smtClean="0"/>
              <a:t>(Device and Programmers Perspective)</a:t>
            </a:r>
            <a:endParaRPr lang="en-US" sz="3200" dirty="0" smtClean="0"/>
          </a:p>
        </p:txBody>
      </p:sp>
      <p:sp>
        <p:nvSpPr>
          <p:cNvPr id="41" name="Slide Number Placeholder 40"/>
          <p:cNvSpPr>
            <a:spLocks noGrp="1"/>
          </p:cNvSpPr>
          <p:nvPr>
            <p:ph type="sldNum" sz="quarter" idx="4294967295"/>
          </p:nvPr>
        </p:nvSpPr>
        <p:spPr>
          <a:xfrm>
            <a:off x="8410575" y="6477000"/>
            <a:ext cx="733425" cy="274638"/>
          </a:xfrm>
          <a:prstGeom prst="rect">
            <a:avLst/>
          </a:prstGeom>
        </p:spPr>
        <p:txBody>
          <a:bodyPr/>
          <a:lstStyle/>
          <a:p>
            <a:fld id="{2FADECA7-E324-4253-AC34-01BF1A50550A}" type="slidenum">
              <a:rPr lang="en-US" smtClean="0"/>
              <a:pPr/>
              <a:t>5</a:t>
            </a:fld>
            <a:endParaRPr lang="en-US"/>
          </a:p>
        </p:txBody>
      </p:sp>
      <p:sp>
        <p:nvSpPr>
          <p:cNvPr id="42" name="Footer Placeholder 41"/>
          <p:cNvSpPr>
            <a:spLocks noGrp="1"/>
          </p:cNvSpPr>
          <p:nvPr>
            <p:ph type="ftr" sz="quarter" idx="4294967295"/>
          </p:nvPr>
        </p:nvSpPr>
        <p:spPr>
          <a:xfrm>
            <a:off x="3635375" y="6477000"/>
            <a:ext cx="5508625" cy="274638"/>
          </a:xfrm>
          <a:prstGeom prst="rect">
            <a:avLst/>
          </a:prstGeom>
        </p:spPr>
        <p:txBody>
          <a:bodyPr/>
          <a:lstStyle/>
          <a:p>
            <a:r>
              <a:rPr lang="en-US" smtClean="0"/>
              <a:t>CSE-702: Directed Research - II @ KFUPM</a:t>
            </a:r>
            <a:endParaRPr lang="en-US"/>
          </a:p>
        </p:txBody>
      </p:sp>
      <p:grpSp>
        <p:nvGrpSpPr>
          <p:cNvPr id="2" name="Group 4"/>
          <p:cNvGrpSpPr>
            <a:grpSpLocks/>
          </p:cNvGrpSpPr>
          <p:nvPr/>
        </p:nvGrpSpPr>
        <p:grpSpPr bwMode="auto">
          <a:xfrm>
            <a:off x="55563" y="1365250"/>
            <a:ext cx="4059237" cy="4779836"/>
            <a:chOff x="3083" y="845"/>
            <a:chExt cx="2557" cy="3268"/>
          </a:xfrm>
        </p:grpSpPr>
        <p:sp>
          <p:nvSpPr>
            <p:cNvPr id="19464" name="AutoShape 5"/>
            <p:cNvSpPr>
              <a:spLocks noChangeAspect="1" noChangeArrowheads="1"/>
            </p:cNvSpPr>
            <p:nvPr/>
          </p:nvSpPr>
          <p:spPr bwMode="auto">
            <a:xfrm>
              <a:off x="3083" y="845"/>
              <a:ext cx="2557" cy="3268"/>
            </a:xfrm>
            <a:prstGeom prst="rect">
              <a:avLst/>
            </a:prstGeom>
            <a:noFill/>
            <a:ln w="9525">
              <a:noFill/>
              <a:miter lim="800000"/>
              <a:headEnd/>
              <a:tailEnd/>
            </a:ln>
          </p:spPr>
          <p:txBody>
            <a:bodyPr/>
            <a:lstStyle/>
            <a:p>
              <a:endParaRPr lang="en-US">
                <a:latin typeface="Calibri" pitchFamily="-65" charset="0"/>
              </a:endParaRPr>
            </a:p>
          </p:txBody>
        </p:sp>
        <p:sp>
          <p:nvSpPr>
            <p:cNvPr id="19465" name="Text Box 6"/>
            <p:cNvSpPr txBox="1">
              <a:spLocks noChangeArrowheads="1"/>
            </p:cNvSpPr>
            <p:nvPr/>
          </p:nvSpPr>
          <p:spPr bwMode="auto">
            <a:xfrm>
              <a:off x="3086" y="848"/>
              <a:ext cx="2551" cy="2651"/>
            </a:xfrm>
            <a:prstGeom prst="rect">
              <a:avLst/>
            </a:prstGeom>
            <a:solidFill>
              <a:srgbClr val="99CCFF"/>
            </a:solidFill>
            <a:ln w="9525">
              <a:solidFill>
                <a:srgbClr val="969696"/>
              </a:solidFill>
              <a:miter lim="800000"/>
              <a:headEnd/>
              <a:tailEnd/>
            </a:ln>
          </p:spPr>
          <p:txBody>
            <a:bodyPr/>
            <a:lstStyle/>
            <a:p>
              <a:r>
                <a:rPr lang="en-US" sz="1200" b="1">
                  <a:solidFill>
                    <a:srgbClr val="003300"/>
                  </a:solidFill>
                  <a:latin typeface="Calibri" pitchFamily="-65" charset="0"/>
                </a:rPr>
                <a:t>Device</a:t>
              </a:r>
            </a:p>
          </p:txBody>
        </p:sp>
        <p:sp>
          <p:nvSpPr>
            <p:cNvPr id="19466" name="Text Box 7"/>
            <p:cNvSpPr txBox="1">
              <a:spLocks noChangeArrowheads="1"/>
            </p:cNvSpPr>
            <p:nvPr/>
          </p:nvSpPr>
          <p:spPr bwMode="auto">
            <a:xfrm>
              <a:off x="3238" y="1093"/>
              <a:ext cx="2367" cy="1825"/>
            </a:xfrm>
            <a:prstGeom prst="rect">
              <a:avLst/>
            </a:prstGeom>
            <a:solidFill>
              <a:srgbClr val="FFCC00"/>
            </a:solidFill>
            <a:ln w="9525">
              <a:solidFill>
                <a:srgbClr val="969696"/>
              </a:solidFill>
              <a:miter lim="800000"/>
              <a:headEnd/>
              <a:tailEnd/>
            </a:ln>
          </p:spPr>
          <p:txBody>
            <a:bodyPr/>
            <a:lstStyle/>
            <a:p>
              <a:r>
                <a:rPr lang="en-US" sz="1200" b="1">
                  <a:solidFill>
                    <a:srgbClr val="003300"/>
                  </a:solidFill>
                  <a:latin typeface="Calibri" pitchFamily="-65" charset="0"/>
                </a:rPr>
                <a:t>Multiprocessor N</a:t>
              </a:r>
              <a:endParaRPr lang="en-US">
                <a:solidFill>
                  <a:srgbClr val="003300"/>
                </a:solidFill>
                <a:latin typeface="Calibri" pitchFamily="-65" charset="0"/>
              </a:endParaRPr>
            </a:p>
          </p:txBody>
        </p:sp>
        <p:sp>
          <p:nvSpPr>
            <p:cNvPr id="19467" name="Text Box 8"/>
            <p:cNvSpPr txBox="1">
              <a:spLocks noChangeArrowheads="1"/>
            </p:cNvSpPr>
            <p:nvPr/>
          </p:nvSpPr>
          <p:spPr bwMode="auto">
            <a:xfrm>
              <a:off x="3159" y="1452"/>
              <a:ext cx="2367" cy="1826"/>
            </a:xfrm>
            <a:prstGeom prst="rect">
              <a:avLst/>
            </a:prstGeom>
            <a:solidFill>
              <a:srgbClr val="FFCC00"/>
            </a:solidFill>
            <a:ln w="9525">
              <a:solidFill>
                <a:srgbClr val="969696"/>
              </a:solidFill>
              <a:miter lim="800000"/>
              <a:headEnd/>
              <a:tailEnd/>
            </a:ln>
          </p:spPr>
          <p:txBody>
            <a:bodyPr/>
            <a:lstStyle/>
            <a:p>
              <a:r>
                <a:rPr lang="en-US" sz="1200" b="1">
                  <a:solidFill>
                    <a:srgbClr val="003300"/>
                  </a:solidFill>
                  <a:latin typeface="Calibri" pitchFamily="-65" charset="0"/>
                </a:rPr>
                <a:t>Multiprocessor 2</a:t>
              </a:r>
              <a:endParaRPr lang="en-US">
                <a:solidFill>
                  <a:srgbClr val="003300"/>
                </a:solidFill>
                <a:latin typeface="Calibri" pitchFamily="-65" charset="0"/>
              </a:endParaRPr>
            </a:p>
          </p:txBody>
        </p:sp>
        <p:sp>
          <p:nvSpPr>
            <p:cNvPr id="19468" name="Text Box 9"/>
            <p:cNvSpPr txBox="1">
              <a:spLocks noChangeArrowheads="1"/>
            </p:cNvSpPr>
            <p:nvPr/>
          </p:nvSpPr>
          <p:spPr bwMode="auto">
            <a:xfrm>
              <a:off x="3115" y="1639"/>
              <a:ext cx="2367" cy="1826"/>
            </a:xfrm>
            <a:prstGeom prst="rect">
              <a:avLst/>
            </a:prstGeom>
            <a:solidFill>
              <a:srgbClr val="FFCC00"/>
            </a:solidFill>
            <a:ln w="9525">
              <a:solidFill>
                <a:srgbClr val="969696"/>
              </a:solidFill>
              <a:miter lim="800000"/>
              <a:headEnd/>
              <a:tailEnd/>
            </a:ln>
          </p:spPr>
          <p:txBody>
            <a:bodyPr/>
            <a:lstStyle/>
            <a:p>
              <a:r>
                <a:rPr lang="en-US" sz="1200" b="1">
                  <a:solidFill>
                    <a:srgbClr val="003300"/>
                  </a:solidFill>
                  <a:latin typeface="Calibri" pitchFamily="-65" charset="0"/>
                </a:rPr>
                <a:t>Multiprocessor 1</a:t>
              </a:r>
              <a:endParaRPr lang="en-US">
                <a:solidFill>
                  <a:srgbClr val="003300"/>
                </a:solidFill>
                <a:latin typeface="Calibri" pitchFamily="-65" charset="0"/>
              </a:endParaRPr>
            </a:p>
          </p:txBody>
        </p:sp>
        <p:sp>
          <p:nvSpPr>
            <p:cNvPr id="19469" name="Text Box 10"/>
            <p:cNvSpPr txBox="1">
              <a:spLocks noChangeArrowheads="1"/>
            </p:cNvSpPr>
            <p:nvPr/>
          </p:nvSpPr>
          <p:spPr bwMode="auto">
            <a:xfrm>
              <a:off x="3086" y="3599"/>
              <a:ext cx="2551" cy="511"/>
            </a:xfrm>
            <a:prstGeom prst="rect">
              <a:avLst/>
            </a:prstGeom>
            <a:solidFill>
              <a:srgbClr val="FF6600"/>
            </a:solidFill>
            <a:ln w="9525">
              <a:solidFill>
                <a:srgbClr val="969696"/>
              </a:solidFill>
              <a:miter lim="800000"/>
              <a:headEnd/>
              <a:tailEnd/>
            </a:ln>
          </p:spPr>
          <p:txBody>
            <a:bodyPr/>
            <a:lstStyle/>
            <a:p>
              <a:r>
                <a:rPr lang="en-US" sz="1200" b="1">
                  <a:solidFill>
                    <a:srgbClr val="003300"/>
                  </a:solidFill>
                  <a:latin typeface="Calibri" pitchFamily="-65" charset="0"/>
                </a:rPr>
                <a:t>Device memory</a:t>
              </a:r>
              <a:endParaRPr lang="en-US">
                <a:solidFill>
                  <a:srgbClr val="003300"/>
                </a:solidFill>
                <a:latin typeface="Calibri" pitchFamily="-65" charset="0"/>
              </a:endParaRPr>
            </a:p>
          </p:txBody>
        </p:sp>
        <p:sp>
          <p:nvSpPr>
            <p:cNvPr id="19470" name="Text Box 11"/>
            <p:cNvSpPr txBox="1">
              <a:spLocks noChangeArrowheads="1"/>
            </p:cNvSpPr>
            <p:nvPr/>
          </p:nvSpPr>
          <p:spPr bwMode="auto">
            <a:xfrm>
              <a:off x="3155" y="1941"/>
              <a:ext cx="1766" cy="207"/>
            </a:xfrm>
            <a:prstGeom prst="rect">
              <a:avLst/>
            </a:prstGeom>
            <a:solidFill>
              <a:srgbClr val="FF6600"/>
            </a:solidFill>
            <a:ln w="9525">
              <a:solidFill>
                <a:srgbClr val="969696"/>
              </a:solidFill>
              <a:miter lim="800000"/>
              <a:headEnd/>
              <a:tailEnd/>
            </a:ln>
          </p:spPr>
          <p:txBody>
            <a:bodyPr lIns="0" tIns="91440" rIns="0" bIns="0"/>
            <a:lstStyle/>
            <a:p>
              <a:pPr algn="ctr"/>
              <a:r>
                <a:rPr lang="en-US" sz="1000" b="1">
                  <a:solidFill>
                    <a:srgbClr val="003300"/>
                  </a:solidFill>
                  <a:latin typeface="Calibri" pitchFamily="-65" charset="0"/>
                </a:rPr>
                <a:t>Shared Memory</a:t>
              </a:r>
              <a:endParaRPr lang="en-US" sz="1000">
                <a:solidFill>
                  <a:srgbClr val="003300"/>
                </a:solidFill>
                <a:latin typeface="Calibri" pitchFamily="-65" charset="0"/>
              </a:endParaRPr>
            </a:p>
          </p:txBody>
        </p:sp>
        <p:sp>
          <p:nvSpPr>
            <p:cNvPr id="19471" name="Rectangle 12"/>
            <p:cNvSpPr>
              <a:spLocks noChangeArrowheads="1"/>
            </p:cNvSpPr>
            <p:nvPr/>
          </p:nvSpPr>
          <p:spPr bwMode="auto">
            <a:xfrm>
              <a:off x="3376" y="2491"/>
              <a:ext cx="1811" cy="157"/>
            </a:xfrm>
            <a:prstGeom prst="rect">
              <a:avLst/>
            </a:prstGeom>
            <a:solidFill>
              <a:srgbClr val="FFFF99"/>
            </a:solidFill>
            <a:ln w="9525">
              <a:solidFill>
                <a:srgbClr val="969696"/>
              </a:solidFill>
              <a:miter lim="800000"/>
              <a:headEnd/>
              <a:tailEnd/>
            </a:ln>
          </p:spPr>
          <p:txBody>
            <a:bodyPr/>
            <a:lstStyle/>
            <a:p>
              <a:endParaRPr lang="en-US">
                <a:latin typeface="Calibri" pitchFamily="-65" charset="0"/>
              </a:endParaRPr>
            </a:p>
          </p:txBody>
        </p:sp>
        <p:sp>
          <p:nvSpPr>
            <p:cNvPr id="19472" name="Text Box 13"/>
            <p:cNvSpPr txBox="1">
              <a:spLocks noChangeArrowheads="1"/>
            </p:cNvSpPr>
            <p:nvPr/>
          </p:nvSpPr>
          <p:spPr bwMode="auto">
            <a:xfrm>
              <a:off x="4997" y="2245"/>
              <a:ext cx="450" cy="477"/>
            </a:xfrm>
            <a:prstGeom prst="rect">
              <a:avLst/>
            </a:prstGeom>
            <a:solidFill>
              <a:srgbClr val="99FF66"/>
            </a:solidFill>
            <a:ln w="9525">
              <a:solidFill>
                <a:srgbClr val="969696"/>
              </a:solidFill>
              <a:miter lim="800000"/>
              <a:headEnd/>
              <a:tailEnd/>
            </a:ln>
          </p:spPr>
          <p:txBody>
            <a:bodyPr lIns="0" tIns="137160" rIns="0" bIns="0"/>
            <a:lstStyle/>
            <a:p>
              <a:pPr algn="ctr"/>
              <a:r>
                <a:rPr lang="en-US" sz="900" b="1">
                  <a:solidFill>
                    <a:srgbClr val="003300"/>
                  </a:solidFill>
                  <a:latin typeface="Calibri" pitchFamily="-65" charset="0"/>
                </a:rPr>
                <a:t>Instruction</a:t>
              </a:r>
            </a:p>
            <a:p>
              <a:pPr algn="ctr"/>
              <a:r>
                <a:rPr lang="en-US" sz="900" b="1">
                  <a:solidFill>
                    <a:srgbClr val="003300"/>
                  </a:solidFill>
                  <a:latin typeface="Calibri" pitchFamily="-65" charset="0"/>
                </a:rPr>
                <a:t>Unit</a:t>
              </a:r>
              <a:endParaRPr lang="en-US" sz="900">
                <a:solidFill>
                  <a:srgbClr val="003300"/>
                </a:solidFill>
                <a:latin typeface="Calibri" pitchFamily="-65" charset="0"/>
              </a:endParaRPr>
            </a:p>
          </p:txBody>
        </p:sp>
        <p:sp>
          <p:nvSpPr>
            <p:cNvPr id="19473" name="Text Box 14"/>
            <p:cNvSpPr txBox="1">
              <a:spLocks noChangeArrowheads="1"/>
            </p:cNvSpPr>
            <p:nvPr/>
          </p:nvSpPr>
          <p:spPr bwMode="auto">
            <a:xfrm>
              <a:off x="3155" y="2427"/>
              <a:ext cx="470" cy="290"/>
            </a:xfrm>
            <a:prstGeom prst="rect">
              <a:avLst/>
            </a:prstGeom>
            <a:solidFill>
              <a:srgbClr val="99FF66"/>
            </a:solidFill>
            <a:ln w="9525">
              <a:solidFill>
                <a:srgbClr val="969696"/>
              </a:solidFill>
              <a:miter lim="800000"/>
              <a:headEnd/>
              <a:tailEnd/>
            </a:ln>
          </p:spPr>
          <p:txBody>
            <a:bodyPr lIns="0" tIns="146304" rIns="0" bIns="0"/>
            <a:lstStyle/>
            <a:p>
              <a:pPr algn="ctr"/>
              <a:r>
                <a:rPr lang="en-US" sz="900" b="1">
                  <a:solidFill>
                    <a:srgbClr val="003300"/>
                  </a:solidFill>
                  <a:latin typeface="Calibri" pitchFamily="-65" charset="0"/>
                </a:rPr>
                <a:t>Processor 1</a:t>
              </a:r>
              <a:endParaRPr lang="en-US" sz="900">
                <a:solidFill>
                  <a:srgbClr val="003300"/>
                </a:solidFill>
                <a:latin typeface="Calibri" pitchFamily="-65" charset="0"/>
              </a:endParaRPr>
            </a:p>
          </p:txBody>
        </p:sp>
        <p:sp>
          <p:nvSpPr>
            <p:cNvPr id="19474" name="Text Box 15"/>
            <p:cNvSpPr txBox="1">
              <a:spLocks noChangeArrowheads="1"/>
            </p:cNvSpPr>
            <p:nvPr/>
          </p:nvSpPr>
          <p:spPr bwMode="auto">
            <a:xfrm>
              <a:off x="3156" y="2240"/>
              <a:ext cx="369" cy="177"/>
            </a:xfrm>
            <a:prstGeom prst="rect">
              <a:avLst/>
            </a:prstGeom>
            <a:solidFill>
              <a:srgbClr val="FF6600"/>
            </a:solidFill>
            <a:ln w="9525">
              <a:solidFill>
                <a:srgbClr val="969696"/>
              </a:solidFill>
              <a:miter lim="800000"/>
              <a:headEnd/>
              <a:tailEnd/>
            </a:ln>
          </p:spPr>
          <p:txBody>
            <a:bodyPr lIns="0" tIns="0" rIns="0" bIns="0"/>
            <a:lstStyle/>
            <a:p>
              <a:pPr algn="ctr"/>
              <a:r>
                <a:rPr lang="en-US" sz="900" b="1">
                  <a:solidFill>
                    <a:srgbClr val="003300"/>
                  </a:solidFill>
                  <a:latin typeface="Calibri" pitchFamily="-65" charset="0"/>
                </a:rPr>
                <a:t>Registers</a:t>
              </a:r>
              <a:endParaRPr lang="en-US" sz="900">
                <a:solidFill>
                  <a:srgbClr val="003300"/>
                </a:solidFill>
                <a:latin typeface="Calibri" pitchFamily="-65" charset="0"/>
              </a:endParaRPr>
            </a:p>
          </p:txBody>
        </p:sp>
        <p:sp>
          <p:nvSpPr>
            <p:cNvPr id="19475" name="Line 16"/>
            <p:cNvSpPr>
              <a:spLocks noChangeShapeType="1"/>
            </p:cNvSpPr>
            <p:nvPr/>
          </p:nvSpPr>
          <p:spPr bwMode="auto">
            <a:xfrm flipV="1">
              <a:off x="3575" y="2149"/>
              <a:ext cx="1" cy="274"/>
            </a:xfrm>
            <a:prstGeom prst="line">
              <a:avLst/>
            </a:prstGeom>
            <a:noFill/>
            <a:ln w="12700">
              <a:solidFill>
                <a:schemeClr val="tx1"/>
              </a:solidFill>
              <a:round/>
              <a:headEnd type="triangle" w="med" len="med"/>
              <a:tailEnd type="triangle" w="med" len="med"/>
            </a:ln>
          </p:spPr>
          <p:txBody>
            <a:bodyPr/>
            <a:lstStyle/>
            <a:p>
              <a:endParaRPr lang="en-US"/>
            </a:p>
          </p:txBody>
        </p:sp>
        <p:sp>
          <p:nvSpPr>
            <p:cNvPr id="19476" name="Text Box 17"/>
            <p:cNvSpPr txBox="1">
              <a:spLocks noChangeArrowheads="1"/>
            </p:cNvSpPr>
            <p:nvPr/>
          </p:nvSpPr>
          <p:spPr bwMode="auto">
            <a:xfrm>
              <a:off x="4152" y="2382"/>
              <a:ext cx="311" cy="253"/>
            </a:xfrm>
            <a:prstGeom prst="rect">
              <a:avLst/>
            </a:prstGeom>
            <a:noFill/>
            <a:ln w="9525">
              <a:noFill/>
              <a:miter lim="800000"/>
              <a:headEnd/>
              <a:tailEnd/>
            </a:ln>
          </p:spPr>
          <p:txBody>
            <a:bodyPr lIns="0" tIns="0" rIns="0" bIns="0"/>
            <a:lstStyle/>
            <a:p>
              <a:pPr algn="ctr"/>
              <a:r>
                <a:rPr lang="en-US" b="1">
                  <a:solidFill>
                    <a:srgbClr val="003300"/>
                  </a:solidFill>
                  <a:latin typeface="Times New Roman" pitchFamily="-65" charset="0"/>
                </a:rPr>
                <a:t>…</a:t>
              </a:r>
              <a:endParaRPr lang="en-US">
                <a:solidFill>
                  <a:srgbClr val="003300"/>
                </a:solidFill>
                <a:latin typeface="Calibri" pitchFamily="-65" charset="0"/>
              </a:endParaRPr>
            </a:p>
          </p:txBody>
        </p:sp>
        <p:sp>
          <p:nvSpPr>
            <p:cNvPr id="19477" name="Text Box 18"/>
            <p:cNvSpPr txBox="1">
              <a:spLocks noChangeArrowheads="1"/>
            </p:cNvSpPr>
            <p:nvPr/>
          </p:nvSpPr>
          <p:spPr bwMode="auto">
            <a:xfrm>
              <a:off x="3698" y="2427"/>
              <a:ext cx="470" cy="289"/>
            </a:xfrm>
            <a:prstGeom prst="rect">
              <a:avLst/>
            </a:prstGeom>
            <a:solidFill>
              <a:srgbClr val="99FF66"/>
            </a:solidFill>
            <a:ln w="9525">
              <a:solidFill>
                <a:srgbClr val="969696"/>
              </a:solidFill>
              <a:miter lim="800000"/>
              <a:headEnd/>
              <a:tailEnd/>
            </a:ln>
          </p:spPr>
          <p:txBody>
            <a:bodyPr lIns="0" tIns="146304" rIns="0" bIns="0"/>
            <a:lstStyle/>
            <a:p>
              <a:pPr algn="ctr"/>
              <a:r>
                <a:rPr lang="en-US" sz="900" b="1">
                  <a:solidFill>
                    <a:srgbClr val="003300"/>
                  </a:solidFill>
                  <a:latin typeface="Calibri" pitchFamily="-65" charset="0"/>
                </a:rPr>
                <a:t>Processor 2</a:t>
              </a:r>
              <a:endParaRPr lang="en-US" sz="900">
                <a:solidFill>
                  <a:srgbClr val="003300"/>
                </a:solidFill>
                <a:latin typeface="Calibri" pitchFamily="-65" charset="0"/>
              </a:endParaRPr>
            </a:p>
          </p:txBody>
        </p:sp>
        <p:sp>
          <p:nvSpPr>
            <p:cNvPr id="19478" name="Text Box 19"/>
            <p:cNvSpPr txBox="1">
              <a:spLocks noChangeArrowheads="1"/>
            </p:cNvSpPr>
            <p:nvPr/>
          </p:nvSpPr>
          <p:spPr bwMode="auto">
            <a:xfrm>
              <a:off x="3695" y="2239"/>
              <a:ext cx="369" cy="177"/>
            </a:xfrm>
            <a:prstGeom prst="rect">
              <a:avLst/>
            </a:prstGeom>
            <a:solidFill>
              <a:srgbClr val="FF6600"/>
            </a:solidFill>
            <a:ln w="9525">
              <a:solidFill>
                <a:srgbClr val="969696"/>
              </a:solidFill>
              <a:miter lim="800000"/>
              <a:headEnd/>
              <a:tailEnd/>
            </a:ln>
          </p:spPr>
          <p:txBody>
            <a:bodyPr lIns="0" tIns="0" rIns="0" bIns="0"/>
            <a:lstStyle/>
            <a:p>
              <a:pPr algn="ctr"/>
              <a:r>
                <a:rPr lang="en-US" sz="900" b="1">
                  <a:solidFill>
                    <a:srgbClr val="003300"/>
                  </a:solidFill>
                  <a:latin typeface="Calibri" pitchFamily="-65" charset="0"/>
                </a:rPr>
                <a:t>Registers</a:t>
              </a:r>
              <a:endParaRPr lang="en-US" sz="900">
                <a:solidFill>
                  <a:srgbClr val="003300"/>
                </a:solidFill>
                <a:latin typeface="Calibri" pitchFamily="-65" charset="0"/>
              </a:endParaRPr>
            </a:p>
          </p:txBody>
        </p:sp>
        <p:sp>
          <p:nvSpPr>
            <p:cNvPr id="19479" name="Line 20"/>
            <p:cNvSpPr>
              <a:spLocks noChangeShapeType="1"/>
            </p:cNvSpPr>
            <p:nvPr/>
          </p:nvSpPr>
          <p:spPr bwMode="auto">
            <a:xfrm flipV="1">
              <a:off x="4117" y="2149"/>
              <a:ext cx="2" cy="274"/>
            </a:xfrm>
            <a:prstGeom prst="line">
              <a:avLst/>
            </a:prstGeom>
            <a:noFill/>
            <a:ln w="12700">
              <a:solidFill>
                <a:schemeClr val="tx1"/>
              </a:solidFill>
              <a:round/>
              <a:headEnd type="triangle" w="med" len="med"/>
              <a:tailEnd type="triangle" w="med" len="med"/>
            </a:ln>
          </p:spPr>
          <p:txBody>
            <a:bodyPr/>
            <a:lstStyle/>
            <a:p>
              <a:endParaRPr lang="en-US"/>
            </a:p>
          </p:txBody>
        </p:sp>
        <p:sp>
          <p:nvSpPr>
            <p:cNvPr id="19480" name="Text Box 21"/>
            <p:cNvSpPr txBox="1">
              <a:spLocks noChangeArrowheads="1"/>
            </p:cNvSpPr>
            <p:nvPr/>
          </p:nvSpPr>
          <p:spPr bwMode="auto">
            <a:xfrm>
              <a:off x="4451" y="2428"/>
              <a:ext cx="470" cy="290"/>
            </a:xfrm>
            <a:prstGeom prst="rect">
              <a:avLst/>
            </a:prstGeom>
            <a:solidFill>
              <a:srgbClr val="99FF66"/>
            </a:solidFill>
            <a:ln w="9525">
              <a:solidFill>
                <a:srgbClr val="969696"/>
              </a:solidFill>
              <a:miter lim="800000"/>
              <a:headEnd/>
              <a:tailEnd/>
            </a:ln>
          </p:spPr>
          <p:txBody>
            <a:bodyPr lIns="0" tIns="146304" rIns="0" bIns="0"/>
            <a:lstStyle/>
            <a:p>
              <a:pPr algn="ctr"/>
              <a:r>
                <a:rPr lang="en-US" sz="900" b="1">
                  <a:solidFill>
                    <a:srgbClr val="003300"/>
                  </a:solidFill>
                  <a:latin typeface="Calibri" pitchFamily="-65" charset="0"/>
                </a:rPr>
                <a:t>Processor M</a:t>
              </a:r>
              <a:endParaRPr lang="en-US" sz="900">
                <a:solidFill>
                  <a:srgbClr val="003300"/>
                </a:solidFill>
                <a:latin typeface="Calibri" pitchFamily="-65" charset="0"/>
              </a:endParaRPr>
            </a:p>
          </p:txBody>
        </p:sp>
        <p:sp>
          <p:nvSpPr>
            <p:cNvPr id="19481" name="Text Box 22"/>
            <p:cNvSpPr txBox="1">
              <a:spLocks noChangeArrowheads="1"/>
            </p:cNvSpPr>
            <p:nvPr/>
          </p:nvSpPr>
          <p:spPr bwMode="auto">
            <a:xfrm>
              <a:off x="4451" y="2241"/>
              <a:ext cx="369" cy="176"/>
            </a:xfrm>
            <a:prstGeom prst="rect">
              <a:avLst/>
            </a:prstGeom>
            <a:solidFill>
              <a:srgbClr val="FF6600"/>
            </a:solidFill>
            <a:ln w="9525">
              <a:solidFill>
                <a:srgbClr val="969696"/>
              </a:solidFill>
              <a:miter lim="800000"/>
              <a:headEnd/>
              <a:tailEnd/>
            </a:ln>
          </p:spPr>
          <p:txBody>
            <a:bodyPr lIns="0" tIns="0" rIns="0" bIns="0"/>
            <a:lstStyle/>
            <a:p>
              <a:pPr algn="ctr"/>
              <a:r>
                <a:rPr lang="en-US" sz="900" b="1">
                  <a:solidFill>
                    <a:srgbClr val="003300"/>
                  </a:solidFill>
                  <a:latin typeface="Calibri" pitchFamily="-65" charset="0"/>
                </a:rPr>
                <a:t>Registers</a:t>
              </a:r>
              <a:endParaRPr lang="en-US" sz="900">
                <a:solidFill>
                  <a:srgbClr val="003300"/>
                </a:solidFill>
                <a:latin typeface="Calibri" pitchFamily="-65" charset="0"/>
              </a:endParaRPr>
            </a:p>
          </p:txBody>
        </p:sp>
        <p:sp>
          <p:nvSpPr>
            <p:cNvPr id="19482" name="Line 23"/>
            <p:cNvSpPr>
              <a:spLocks noChangeShapeType="1"/>
            </p:cNvSpPr>
            <p:nvPr/>
          </p:nvSpPr>
          <p:spPr bwMode="auto">
            <a:xfrm flipV="1">
              <a:off x="4870" y="2150"/>
              <a:ext cx="2" cy="274"/>
            </a:xfrm>
            <a:prstGeom prst="line">
              <a:avLst/>
            </a:prstGeom>
            <a:noFill/>
            <a:ln w="12700">
              <a:solidFill>
                <a:schemeClr val="tx1"/>
              </a:solidFill>
              <a:round/>
              <a:headEnd type="triangle" w="med" len="med"/>
              <a:tailEnd type="triangle" w="med" len="med"/>
            </a:ln>
          </p:spPr>
          <p:txBody>
            <a:bodyPr/>
            <a:lstStyle/>
            <a:p>
              <a:endParaRPr lang="en-US"/>
            </a:p>
          </p:txBody>
        </p:sp>
        <p:sp>
          <p:nvSpPr>
            <p:cNvPr id="19483" name="Oval 24"/>
            <p:cNvSpPr>
              <a:spLocks noChangeArrowheads="1"/>
            </p:cNvSpPr>
            <p:nvPr/>
          </p:nvSpPr>
          <p:spPr bwMode="auto">
            <a:xfrm>
              <a:off x="3820" y="1403"/>
              <a:ext cx="27" cy="27"/>
            </a:xfrm>
            <a:prstGeom prst="ellipse">
              <a:avLst/>
            </a:prstGeom>
            <a:solidFill>
              <a:srgbClr val="003300"/>
            </a:solidFill>
            <a:ln w="9525">
              <a:noFill/>
              <a:round/>
              <a:headEnd/>
              <a:tailEnd/>
            </a:ln>
          </p:spPr>
          <p:txBody>
            <a:bodyPr/>
            <a:lstStyle/>
            <a:p>
              <a:endParaRPr lang="en-US">
                <a:latin typeface="Calibri" pitchFamily="-65" charset="0"/>
              </a:endParaRPr>
            </a:p>
          </p:txBody>
        </p:sp>
        <p:sp>
          <p:nvSpPr>
            <p:cNvPr id="19484" name="Oval 25"/>
            <p:cNvSpPr>
              <a:spLocks noChangeArrowheads="1"/>
            </p:cNvSpPr>
            <p:nvPr/>
          </p:nvSpPr>
          <p:spPr bwMode="auto">
            <a:xfrm>
              <a:off x="3852" y="1287"/>
              <a:ext cx="27" cy="27"/>
            </a:xfrm>
            <a:prstGeom prst="ellipse">
              <a:avLst/>
            </a:prstGeom>
            <a:solidFill>
              <a:srgbClr val="003300"/>
            </a:solidFill>
            <a:ln w="9525">
              <a:noFill/>
              <a:round/>
              <a:headEnd/>
              <a:tailEnd/>
            </a:ln>
          </p:spPr>
          <p:txBody>
            <a:bodyPr/>
            <a:lstStyle/>
            <a:p>
              <a:endParaRPr lang="en-US">
                <a:latin typeface="Calibri" pitchFamily="-65" charset="0"/>
              </a:endParaRPr>
            </a:p>
          </p:txBody>
        </p:sp>
        <p:sp>
          <p:nvSpPr>
            <p:cNvPr id="19485" name="Oval 26"/>
            <p:cNvSpPr>
              <a:spLocks noChangeArrowheads="1"/>
            </p:cNvSpPr>
            <p:nvPr/>
          </p:nvSpPr>
          <p:spPr bwMode="auto">
            <a:xfrm>
              <a:off x="3837" y="1340"/>
              <a:ext cx="27" cy="27"/>
            </a:xfrm>
            <a:prstGeom prst="ellipse">
              <a:avLst/>
            </a:prstGeom>
            <a:solidFill>
              <a:srgbClr val="003300"/>
            </a:solidFill>
            <a:ln w="9525">
              <a:noFill/>
              <a:round/>
              <a:headEnd/>
              <a:tailEnd/>
            </a:ln>
          </p:spPr>
          <p:txBody>
            <a:bodyPr/>
            <a:lstStyle/>
            <a:p>
              <a:endParaRPr lang="en-US">
                <a:latin typeface="Calibri" pitchFamily="-65" charset="0"/>
              </a:endParaRPr>
            </a:p>
          </p:txBody>
        </p:sp>
        <p:sp>
          <p:nvSpPr>
            <p:cNvPr id="19486" name="Text Box 27"/>
            <p:cNvSpPr txBox="1">
              <a:spLocks noChangeArrowheads="1"/>
            </p:cNvSpPr>
            <p:nvPr/>
          </p:nvSpPr>
          <p:spPr bwMode="auto">
            <a:xfrm>
              <a:off x="3151" y="2825"/>
              <a:ext cx="2286" cy="253"/>
            </a:xfrm>
            <a:prstGeom prst="rect">
              <a:avLst/>
            </a:prstGeom>
            <a:solidFill>
              <a:srgbClr val="FF6600"/>
            </a:solidFill>
            <a:ln w="9525">
              <a:solidFill>
                <a:srgbClr val="969696"/>
              </a:solidFill>
              <a:miter lim="800000"/>
              <a:headEnd/>
              <a:tailEnd/>
            </a:ln>
          </p:spPr>
          <p:txBody>
            <a:bodyPr/>
            <a:lstStyle/>
            <a:p>
              <a:pPr algn="r"/>
              <a:r>
                <a:rPr lang="en-US" sz="1000" b="1">
                  <a:solidFill>
                    <a:srgbClr val="003300"/>
                  </a:solidFill>
                  <a:latin typeface="Calibri" pitchFamily="-65" charset="0"/>
                </a:rPr>
                <a:t>Constant</a:t>
              </a:r>
            </a:p>
            <a:p>
              <a:pPr algn="r"/>
              <a:r>
                <a:rPr lang="en-US" sz="1000" b="1">
                  <a:solidFill>
                    <a:srgbClr val="003300"/>
                  </a:solidFill>
                  <a:latin typeface="Calibri" pitchFamily="-65" charset="0"/>
                </a:rPr>
                <a:t>Cache</a:t>
              </a:r>
              <a:endParaRPr lang="en-US" sz="1000">
                <a:solidFill>
                  <a:srgbClr val="003300"/>
                </a:solidFill>
                <a:latin typeface="Calibri" pitchFamily="-65" charset="0"/>
              </a:endParaRPr>
            </a:p>
          </p:txBody>
        </p:sp>
        <p:sp>
          <p:nvSpPr>
            <p:cNvPr id="19487" name="Text Box 28"/>
            <p:cNvSpPr txBox="1">
              <a:spLocks noChangeArrowheads="1"/>
            </p:cNvSpPr>
            <p:nvPr/>
          </p:nvSpPr>
          <p:spPr bwMode="auto">
            <a:xfrm>
              <a:off x="3151" y="3141"/>
              <a:ext cx="2286" cy="253"/>
            </a:xfrm>
            <a:prstGeom prst="rect">
              <a:avLst/>
            </a:prstGeom>
            <a:solidFill>
              <a:srgbClr val="FF6600"/>
            </a:solidFill>
            <a:ln w="9525">
              <a:solidFill>
                <a:srgbClr val="969696"/>
              </a:solidFill>
              <a:miter lim="800000"/>
              <a:headEnd/>
              <a:tailEnd/>
            </a:ln>
          </p:spPr>
          <p:txBody>
            <a:bodyPr/>
            <a:lstStyle/>
            <a:p>
              <a:pPr algn="r"/>
              <a:r>
                <a:rPr lang="en-US" sz="1000" b="1">
                  <a:solidFill>
                    <a:srgbClr val="003300"/>
                  </a:solidFill>
                  <a:latin typeface="Calibri" pitchFamily="-65" charset="0"/>
                </a:rPr>
                <a:t>Texture</a:t>
              </a:r>
            </a:p>
            <a:p>
              <a:pPr algn="r"/>
              <a:r>
                <a:rPr lang="en-US" sz="1000" b="1">
                  <a:solidFill>
                    <a:srgbClr val="003300"/>
                  </a:solidFill>
                  <a:latin typeface="Calibri" pitchFamily="-65" charset="0"/>
                </a:rPr>
                <a:t>Cache</a:t>
              </a:r>
              <a:endParaRPr lang="en-US" sz="1000">
                <a:solidFill>
                  <a:srgbClr val="003300"/>
                </a:solidFill>
                <a:latin typeface="Calibri" pitchFamily="-65" charset="0"/>
              </a:endParaRPr>
            </a:p>
          </p:txBody>
        </p:sp>
        <p:sp>
          <p:nvSpPr>
            <p:cNvPr id="19488" name="Line 29"/>
            <p:cNvSpPr>
              <a:spLocks noChangeShapeType="1"/>
            </p:cNvSpPr>
            <p:nvPr/>
          </p:nvSpPr>
          <p:spPr bwMode="auto">
            <a:xfrm flipV="1">
              <a:off x="3483" y="2714"/>
              <a:ext cx="1" cy="106"/>
            </a:xfrm>
            <a:prstGeom prst="line">
              <a:avLst/>
            </a:prstGeom>
            <a:noFill/>
            <a:ln w="12700">
              <a:solidFill>
                <a:schemeClr val="tx1"/>
              </a:solidFill>
              <a:round/>
              <a:headEnd/>
              <a:tailEnd type="triangle" w="med" len="med"/>
            </a:ln>
          </p:spPr>
          <p:txBody>
            <a:bodyPr/>
            <a:lstStyle/>
            <a:p>
              <a:endParaRPr lang="en-US"/>
            </a:p>
          </p:txBody>
        </p:sp>
        <p:sp>
          <p:nvSpPr>
            <p:cNvPr id="19489" name="Line 30"/>
            <p:cNvSpPr>
              <a:spLocks noChangeShapeType="1"/>
            </p:cNvSpPr>
            <p:nvPr/>
          </p:nvSpPr>
          <p:spPr bwMode="auto">
            <a:xfrm flipV="1">
              <a:off x="4020" y="2714"/>
              <a:ext cx="2" cy="109"/>
            </a:xfrm>
            <a:prstGeom prst="line">
              <a:avLst/>
            </a:prstGeom>
            <a:noFill/>
            <a:ln w="12700">
              <a:solidFill>
                <a:schemeClr val="tx1"/>
              </a:solidFill>
              <a:round/>
              <a:headEnd/>
              <a:tailEnd type="triangle" w="med" len="med"/>
            </a:ln>
          </p:spPr>
          <p:txBody>
            <a:bodyPr/>
            <a:lstStyle/>
            <a:p>
              <a:endParaRPr lang="en-US"/>
            </a:p>
          </p:txBody>
        </p:sp>
        <p:sp>
          <p:nvSpPr>
            <p:cNvPr id="19490" name="Line 31"/>
            <p:cNvSpPr>
              <a:spLocks noChangeShapeType="1"/>
            </p:cNvSpPr>
            <p:nvPr/>
          </p:nvSpPr>
          <p:spPr bwMode="auto">
            <a:xfrm flipH="1" flipV="1">
              <a:off x="4773" y="2711"/>
              <a:ext cx="1" cy="109"/>
            </a:xfrm>
            <a:prstGeom prst="line">
              <a:avLst/>
            </a:prstGeom>
            <a:noFill/>
            <a:ln w="12700">
              <a:solidFill>
                <a:schemeClr val="tx1"/>
              </a:solidFill>
              <a:round/>
              <a:headEnd/>
              <a:tailEnd type="triangle" w="med" len="med"/>
            </a:ln>
          </p:spPr>
          <p:txBody>
            <a:bodyPr/>
            <a:lstStyle/>
            <a:p>
              <a:endParaRPr lang="en-US"/>
            </a:p>
          </p:txBody>
        </p:sp>
        <p:sp>
          <p:nvSpPr>
            <p:cNvPr id="19491" name="Line 32"/>
            <p:cNvSpPr>
              <a:spLocks noChangeShapeType="1"/>
            </p:cNvSpPr>
            <p:nvPr/>
          </p:nvSpPr>
          <p:spPr bwMode="auto">
            <a:xfrm flipV="1">
              <a:off x="5052" y="3393"/>
              <a:ext cx="1" cy="206"/>
            </a:xfrm>
            <a:prstGeom prst="line">
              <a:avLst/>
            </a:prstGeom>
            <a:noFill/>
            <a:ln w="12700">
              <a:solidFill>
                <a:schemeClr val="tx1"/>
              </a:solidFill>
              <a:round/>
              <a:headEnd/>
              <a:tailEnd type="triangle" w="med" len="med"/>
            </a:ln>
          </p:spPr>
          <p:txBody>
            <a:bodyPr/>
            <a:lstStyle/>
            <a:p>
              <a:endParaRPr lang="en-US"/>
            </a:p>
          </p:txBody>
        </p:sp>
        <p:sp>
          <p:nvSpPr>
            <p:cNvPr id="19492" name="Line 33"/>
            <p:cNvSpPr>
              <a:spLocks noChangeShapeType="1"/>
            </p:cNvSpPr>
            <p:nvPr/>
          </p:nvSpPr>
          <p:spPr bwMode="auto">
            <a:xfrm flipH="1" flipV="1">
              <a:off x="3304" y="2714"/>
              <a:ext cx="1" cy="884"/>
            </a:xfrm>
            <a:prstGeom prst="line">
              <a:avLst/>
            </a:prstGeom>
            <a:noFill/>
            <a:ln w="12700">
              <a:solidFill>
                <a:schemeClr val="tx1"/>
              </a:solidFill>
              <a:round/>
              <a:headEnd type="triangle" w="med" len="med"/>
              <a:tailEnd type="triangle" w="med" len="med"/>
            </a:ln>
          </p:spPr>
          <p:txBody>
            <a:bodyPr/>
            <a:lstStyle/>
            <a:p>
              <a:endParaRPr lang="en-US"/>
            </a:p>
          </p:txBody>
        </p:sp>
        <p:sp>
          <p:nvSpPr>
            <p:cNvPr id="19493" name="Line 34"/>
            <p:cNvSpPr>
              <a:spLocks noChangeShapeType="1"/>
            </p:cNvSpPr>
            <p:nvPr/>
          </p:nvSpPr>
          <p:spPr bwMode="auto">
            <a:xfrm>
              <a:off x="3842" y="2714"/>
              <a:ext cx="0" cy="883"/>
            </a:xfrm>
            <a:prstGeom prst="line">
              <a:avLst/>
            </a:prstGeom>
            <a:noFill/>
            <a:ln w="12700">
              <a:solidFill>
                <a:schemeClr val="tx1"/>
              </a:solidFill>
              <a:round/>
              <a:headEnd type="triangle" w="med" len="med"/>
              <a:tailEnd type="triangle" w="med" len="med"/>
            </a:ln>
          </p:spPr>
          <p:txBody>
            <a:bodyPr/>
            <a:lstStyle/>
            <a:p>
              <a:endParaRPr lang="en-US"/>
            </a:p>
          </p:txBody>
        </p:sp>
        <p:sp>
          <p:nvSpPr>
            <p:cNvPr id="19494" name="Line 35"/>
            <p:cNvSpPr>
              <a:spLocks noChangeShapeType="1"/>
            </p:cNvSpPr>
            <p:nvPr/>
          </p:nvSpPr>
          <p:spPr bwMode="auto">
            <a:xfrm>
              <a:off x="4595" y="2714"/>
              <a:ext cx="0" cy="883"/>
            </a:xfrm>
            <a:prstGeom prst="line">
              <a:avLst/>
            </a:prstGeom>
            <a:noFill/>
            <a:ln w="12700">
              <a:solidFill>
                <a:schemeClr val="tx1"/>
              </a:solidFill>
              <a:round/>
              <a:headEnd type="triangle" w="med" len="med"/>
              <a:tailEnd type="triangle" w="med" len="med"/>
            </a:ln>
          </p:spPr>
          <p:txBody>
            <a:bodyPr/>
            <a:lstStyle/>
            <a:p>
              <a:endParaRPr lang="en-US"/>
            </a:p>
          </p:txBody>
        </p:sp>
        <p:sp>
          <p:nvSpPr>
            <p:cNvPr id="19495" name="Line 36"/>
            <p:cNvSpPr>
              <a:spLocks noChangeShapeType="1"/>
            </p:cNvSpPr>
            <p:nvPr/>
          </p:nvSpPr>
          <p:spPr bwMode="auto">
            <a:xfrm flipV="1">
              <a:off x="3394" y="2714"/>
              <a:ext cx="1" cy="422"/>
            </a:xfrm>
            <a:prstGeom prst="line">
              <a:avLst/>
            </a:prstGeom>
            <a:noFill/>
            <a:ln w="12700">
              <a:solidFill>
                <a:schemeClr val="tx1"/>
              </a:solidFill>
              <a:round/>
              <a:headEnd/>
              <a:tailEnd type="triangle" w="med" len="med"/>
            </a:ln>
          </p:spPr>
          <p:txBody>
            <a:bodyPr/>
            <a:lstStyle/>
            <a:p>
              <a:endParaRPr lang="en-US"/>
            </a:p>
          </p:txBody>
        </p:sp>
        <p:sp>
          <p:nvSpPr>
            <p:cNvPr id="19496" name="Line 37"/>
            <p:cNvSpPr>
              <a:spLocks noChangeShapeType="1"/>
            </p:cNvSpPr>
            <p:nvPr/>
          </p:nvSpPr>
          <p:spPr bwMode="auto">
            <a:xfrm flipV="1">
              <a:off x="3931" y="2714"/>
              <a:ext cx="0" cy="423"/>
            </a:xfrm>
            <a:prstGeom prst="line">
              <a:avLst/>
            </a:prstGeom>
            <a:noFill/>
            <a:ln w="12700">
              <a:solidFill>
                <a:schemeClr val="tx1"/>
              </a:solidFill>
              <a:round/>
              <a:headEnd/>
              <a:tailEnd type="triangle" w="med" len="med"/>
            </a:ln>
          </p:spPr>
          <p:txBody>
            <a:bodyPr/>
            <a:lstStyle/>
            <a:p>
              <a:endParaRPr lang="en-US"/>
            </a:p>
          </p:txBody>
        </p:sp>
        <p:sp>
          <p:nvSpPr>
            <p:cNvPr id="19497" name="Line 38"/>
            <p:cNvSpPr>
              <a:spLocks noChangeShapeType="1"/>
            </p:cNvSpPr>
            <p:nvPr/>
          </p:nvSpPr>
          <p:spPr bwMode="auto">
            <a:xfrm flipH="1" flipV="1">
              <a:off x="4689" y="2714"/>
              <a:ext cx="0" cy="422"/>
            </a:xfrm>
            <a:prstGeom prst="line">
              <a:avLst/>
            </a:prstGeom>
            <a:noFill/>
            <a:ln w="12700">
              <a:solidFill>
                <a:schemeClr val="tx1"/>
              </a:solidFill>
              <a:round/>
              <a:headEnd/>
              <a:tailEnd type="triangle" w="med" len="med"/>
            </a:ln>
          </p:spPr>
          <p:txBody>
            <a:bodyPr/>
            <a:lstStyle/>
            <a:p>
              <a:endParaRPr lang="en-US"/>
            </a:p>
          </p:txBody>
        </p:sp>
        <p:sp>
          <p:nvSpPr>
            <p:cNvPr id="19498" name="Line 39"/>
            <p:cNvSpPr>
              <a:spLocks noChangeShapeType="1"/>
            </p:cNvSpPr>
            <p:nvPr/>
          </p:nvSpPr>
          <p:spPr bwMode="auto">
            <a:xfrm flipV="1">
              <a:off x="4962" y="3079"/>
              <a:ext cx="1" cy="520"/>
            </a:xfrm>
            <a:prstGeom prst="line">
              <a:avLst/>
            </a:prstGeom>
            <a:noFill/>
            <a:ln w="12700">
              <a:solidFill>
                <a:schemeClr val="tx1"/>
              </a:solidFill>
              <a:round/>
              <a:headEnd/>
              <a:tailEnd type="triangle" w="med" len="med"/>
            </a:ln>
          </p:spPr>
          <p:txBody>
            <a:bodyPr/>
            <a:lstStyle/>
            <a:p>
              <a:endParaRPr lang="en-US"/>
            </a:p>
          </p:txBody>
        </p:sp>
      </p:grpSp>
      <p:sp>
        <p:nvSpPr>
          <p:cNvPr id="19463" name="Text Box 40"/>
          <p:cNvSpPr txBox="1">
            <a:spLocks noChangeArrowheads="1"/>
          </p:cNvSpPr>
          <p:nvPr/>
        </p:nvSpPr>
        <p:spPr bwMode="auto">
          <a:xfrm>
            <a:off x="228600" y="5649912"/>
            <a:ext cx="3763963" cy="369888"/>
          </a:xfrm>
          <a:prstGeom prst="rect">
            <a:avLst/>
          </a:prstGeom>
          <a:noFill/>
          <a:ln w="9525">
            <a:noFill/>
            <a:miter lim="800000"/>
            <a:headEnd/>
            <a:tailEnd/>
          </a:ln>
        </p:spPr>
        <p:txBody>
          <a:bodyPr wrap="none">
            <a:spAutoFit/>
          </a:bodyPr>
          <a:lstStyle/>
          <a:p>
            <a:r>
              <a:rPr lang="en-US" dirty="0">
                <a:solidFill>
                  <a:schemeClr val="bg1"/>
                </a:solidFill>
                <a:latin typeface="Calibri" pitchFamily="-65" charset="0"/>
              </a:rPr>
              <a:t>Global, constant, texture memories</a:t>
            </a:r>
          </a:p>
        </p:txBody>
      </p:sp>
      <p:grpSp>
        <p:nvGrpSpPr>
          <p:cNvPr id="44" name="Group 4"/>
          <p:cNvGrpSpPr>
            <a:grpSpLocks/>
          </p:cNvGrpSpPr>
          <p:nvPr/>
        </p:nvGrpSpPr>
        <p:grpSpPr bwMode="auto">
          <a:xfrm>
            <a:off x="4495800" y="1447801"/>
            <a:ext cx="4541838" cy="4648200"/>
            <a:chOff x="2842" y="974"/>
            <a:chExt cx="2861" cy="3178"/>
          </a:xfrm>
        </p:grpSpPr>
        <p:sp>
          <p:nvSpPr>
            <p:cNvPr id="45" name="AutoShape 5"/>
            <p:cNvSpPr>
              <a:spLocks noChangeAspect="1" noChangeArrowheads="1"/>
            </p:cNvSpPr>
            <p:nvPr/>
          </p:nvSpPr>
          <p:spPr bwMode="auto">
            <a:xfrm>
              <a:off x="3362" y="974"/>
              <a:ext cx="2341" cy="3178"/>
            </a:xfrm>
            <a:prstGeom prst="rect">
              <a:avLst/>
            </a:prstGeom>
            <a:noFill/>
            <a:ln w="9525">
              <a:noFill/>
              <a:miter lim="800000"/>
              <a:headEnd/>
              <a:tailEnd/>
            </a:ln>
          </p:spPr>
          <p:txBody>
            <a:bodyPr/>
            <a:lstStyle/>
            <a:p>
              <a:endParaRPr lang="en-US">
                <a:latin typeface="Calibri" pitchFamily="-65" charset="0"/>
              </a:endParaRPr>
            </a:p>
          </p:txBody>
        </p:sp>
        <p:sp>
          <p:nvSpPr>
            <p:cNvPr id="46" name="Text Box 6"/>
            <p:cNvSpPr txBox="1">
              <a:spLocks noChangeArrowheads="1"/>
            </p:cNvSpPr>
            <p:nvPr/>
          </p:nvSpPr>
          <p:spPr bwMode="auto">
            <a:xfrm>
              <a:off x="3365" y="977"/>
              <a:ext cx="2335" cy="3172"/>
            </a:xfrm>
            <a:prstGeom prst="rect">
              <a:avLst/>
            </a:prstGeom>
            <a:solidFill>
              <a:srgbClr val="99CCFF"/>
            </a:solidFill>
            <a:ln w="9525">
              <a:solidFill>
                <a:srgbClr val="969696"/>
              </a:solidFill>
              <a:miter lim="800000"/>
              <a:headEnd/>
              <a:tailEnd/>
            </a:ln>
          </p:spPr>
          <p:txBody>
            <a:bodyPr/>
            <a:lstStyle/>
            <a:p>
              <a:r>
                <a:rPr lang="en-US" sz="1200" b="1">
                  <a:solidFill>
                    <a:srgbClr val="003300"/>
                  </a:solidFill>
                  <a:latin typeface="Calibri" pitchFamily="-65" charset="0"/>
                </a:rPr>
                <a:t>Grid</a:t>
              </a:r>
            </a:p>
          </p:txBody>
        </p:sp>
        <p:sp>
          <p:nvSpPr>
            <p:cNvPr id="47" name="Text Box 7"/>
            <p:cNvSpPr txBox="1">
              <a:spLocks noChangeArrowheads="1"/>
            </p:cNvSpPr>
            <p:nvPr/>
          </p:nvSpPr>
          <p:spPr bwMode="auto">
            <a:xfrm>
              <a:off x="3397" y="3491"/>
              <a:ext cx="2271" cy="269"/>
            </a:xfrm>
            <a:prstGeom prst="rect">
              <a:avLst/>
            </a:prstGeom>
            <a:solidFill>
              <a:srgbClr val="FF6600"/>
            </a:solidFill>
            <a:ln w="9525">
              <a:solidFill>
                <a:srgbClr val="969696"/>
              </a:solidFill>
              <a:miter lim="800000"/>
              <a:headEnd/>
              <a:tailEnd/>
            </a:ln>
          </p:spPr>
          <p:txBody>
            <a:bodyPr/>
            <a:lstStyle/>
            <a:p>
              <a:r>
                <a:rPr lang="en-US" sz="1000" b="1">
                  <a:solidFill>
                    <a:srgbClr val="003300"/>
                  </a:solidFill>
                  <a:latin typeface="Calibri" pitchFamily="-65" charset="0"/>
                </a:rPr>
                <a:t>Constant</a:t>
              </a:r>
            </a:p>
            <a:p>
              <a:r>
                <a:rPr lang="en-US" sz="1000" b="1">
                  <a:solidFill>
                    <a:srgbClr val="003300"/>
                  </a:solidFill>
                  <a:latin typeface="Calibri" pitchFamily="-65" charset="0"/>
                </a:rPr>
                <a:t>Memory</a:t>
              </a:r>
              <a:endParaRPr lang="en-US" sz="1000">
                <a:solidFill>
                  <a:srgbClr val="003300"/>
                </a:solidFill>
                <a:latin typeface="Calibri" pitchFamily="-65" charset="0"/>
              </a:endParaRPr>
            </a:p>
          </p:txBody>
        </p:sp>
        <p:sp>
          <p:nvSpPr>
            <p:cNvPr id="48" name="Text Box 8"/>
            <p:cNvSpPr txBox="1">
              <a:spLocks noChangeArrowheads="1"/>
            </p:cNvSpPr>
            <p:nvPr/>
          </p:nvSpPr>
          <p:spPr bwMode="auto">
            <a:xfrm>
              <a:off x="3397" y="3830"/>
              <a:ext cx="2271" cy="268"/>
            </a:xfrm>
            <a:prstGeom prst="rect">
              <a:avLst/>
            </a:prstGeom>
            <a:solidFill>
              <a:srgbClr val="FF6600"/>
            </a:solidFill>
            <a:ln w="9525">
              <a:solidFill>
                <a:srgbClr val="969696"/>
              </a:solidFill>
              <a:miter lim="800000"/>
              <a:headEnd/>
              <a:tailEnd/>
            </a:ln>
          </p:spPr>
          <p:txBody>
            <a:bodyPr/>
            <a:lstStyle/>
            <a:p>
              <a:r>
                <a:rPr lang="en-US" sz="1000" b="1">
                  <a:solidFill>
                    <a:srgbClr val="003300"/>
                  </a:solidFill>
                  <a:latin typeface="Calibri" pitchFamily="-65" charset="0"/>
                </a:rPr>
                <a:t>Texture</a:t>
              </a:r>
            </a:p>
            <a:p>
              <a:r>
                <a:rPr lang="en-US" sz="1000" b="1">
                  <a:solidFill>
                    <a:srgbClr val="003300"/>
                  </a:solidFill>
                  <a:latin typeface="Calibri" pitchFamily="-65" charset="0"/>
                </a:rPr>
                <a:t>Memory</a:t>
              </a:r>
              <a:endParaRPr lang="en-US" sz="1000">
                <a:solidFill>
                  <a:srgbClr val="003300"/>
                </a:solidFill>
                <a:latin typeface="Calibri" pitchFamily="-65" charset="0"/>
              </a:endParaRPr>
            </a:p>
          </p:txBody>
        </p:sp>
        <p:sp>
          <p:nvSpPr>
            <p:cNvPr id="49" name="Text Box 9"/>
            <p:cNvSpPr txBox="1">
              <a:spLocks noChangeArrowheads="1"/>
            </p:cNvSpPr>
            <p:nvPr/>
          </p:nvSpPr>
          <p:spPr bwMode="auto">
            <a:xfrm>
              <a:off x="3397" y="3147"/>
              <a:ext cx="2271" cy="268"/>
            </a:xfrm>
            <a:prstGeom prst="rect">
              <a:avLst/>
            </a:prstGeom>
            <a:solidFill>
              <a:srgbClr val="FF6600"/>
            </a:solidFill>
            <a:ln w="9525">
              <a:solidFill>
                <a:srgbClr val="969696"/>
              </a:solidFill>
              <a:miter lim="800000"/>
              <a:headEnd/>
              <a:tailEnd/>
            </a:ln>
          </p:spPr>
          <p:txBody>
            <a:bodyPr/>
            <a:lstStyle/>
            <a:p>
              <a:r>
                <a:rPr lang="en-US" sz="1000" b="1">
                  <a:solidFill>
                    <a:srgbClr val="003300"/>
                  </a:solidFill>
                  <a:latin typeface="Calibri" pitchFamily="-65" charset="0"/>
                </a:rPr>
                <a:t>Global</a:t>
              </a:r>
            </a:p>
            <a:p>
              <a:r>
                <a:rPr lang="en-US" sz="1000" b="1">
                  <a:solidFill>
                    <a:srgbClr val="003300"/>
                  </a:solidFill>
                  <a:latin typeface="Calibri" pitchFamily="-65" charset="0"/>
                </a:rPr>
                <a:t>Memory</a:t>
              </a:r>
              <a:endParaRPr lang="en-US" sz="1000">
                <a:solidFill>
                  <a:srgbClr val="003300"/>
                </a:solidFill>
                <a:latin typeface="Calibri" pitchFamily="-65" charset="0"/>
              </a:endParaRPr>
            </a:p>
          </p:txBody>
        </p:sp>
        <p:sp>
          <p:nvSpPr>
            <p:cNvPr id="50" name="Text Box 10"/>
            <p:cNvSpPr txBox="1">
              <a:spLocks noChangeArrowheads="1"/>
            </p:cNvSpPr>
            <p:nvPr/>
          </p:nvSpPr>
          <p:spPr bwMode="auto">
            <a:xfrm>
              <a:off x="3396" y="1288"/>
              <a:ext cx="1116" cy="1797"/>
            </a:xfrm>
            <a:prstGeom prst="rect">
              <a:avLst/>
            </a:prstGeom>
            <a:solidFill>
              <a:srgbClr val="FFCC00"/>
            </a:solidFill>
            <a:ln w="9525">
              <a:solidFill>
                <a:srgbClr val="969696"/>
              </a:solidFill>
              <a:miter lim="800000"/>
              <a:headEnd/>
              <a:tailEnd/>
            </a:ln>
          </p:spPr>
          <p:txBody>
            <a:bodyPr/>
            <a:lstStyle/>
            <a:p>
              <a:r>
                <a:rPr lang="en-US" sz="1200" b="1">
                  <a:solidFill>
                    <a:srgbClr val="003300"/>
                  </a:solidFill>
                  <a:latin typeface="Calibri" pitchFamily="-65" charset="0"/>
                </a:rPr>
                <a:t>Block (0, 0)</a:t>
              </a:r>
            </a:p>
          </p:txBody>
        </p:sp>
        <p:sp>
          <p:nvSpPr>
            <p:cNvPr id="51" name="Text Box 11"/>
            <p:cNvSpPr txBox="1">
              <a:spLocks noChangeArrowheads="1"/>
            </p:cNvSpPr>
            <p:nvPr/>
          </p:nvSpPr>
          <p:spPr bwMode="auto">
            <a:xfrm>
              <a:off x="3427" y="1609"/>
              <a:ext cx="1060" cy="220"/>
            </a:xfrm>
            <a:prstGeom prst="rect">
              <a:avLst/>
            </a:prstGeom>
            <a:solidFill>
              <a:srgbClr val="FF6600"/>
            </a:solidFill>
            <a:ln w="9525">
              <a:solidFill>
                <a:srgbClr val="969696"/>
              </a:solidFill>
              <a:miter lim="800000"/>
              <a:headEnd/>
              <a:tailEnd/>
            </a:ln>
          </p:spPr>
          <p:txBody>
            <a:bodyPr lIns="0" tIns="91440" rIns="0" bIns="0"/>
            <a:lstStyle/>
            <a:p>
              <a:pPr algn="ctr"/>
              <a:r>
                <a:rPr lang="en-US" sz="1000" b="1">
                  <a:solidFill>
                    <a:srgbClr val="003300"/>
                  </a:solidFill>
                  <a:latin typeface="Calibri" pitchFamily="-65" charset="0"/>
                </a:rPr>
                <a:t>Shared Memory</a:t>
              </a:r>
              <a:endParaRPr lang="en-US" sz="1000">
                <a:solidFill>
                  <a:srgbClr val="003300"/>
                </a:solidFill>
                <a:latin typeface="Calibri" pitchFamily="-65" charset="0"/>
              </a:endParaRPr>
            </a:p>
          </p:txBody>
        </p:sp>
        <p:sp>
          <p:nvSpPr>
            <p:cNvPr id="52" name="Text Box 12"/>
            <p:cNvSpPr txBox="1">
              <a:spLocks noChangeArrowheads="1"/>
            </p:cNvSpPr>
            <p:nvPr/>
          </p:nvSpPr>
          <p:spPr bwMode="auto">
            <a:xfrm>
              <a:off x="3427" y="2709"/>
              <a:ext cx="332" cy="345"/>
            </a:xfrm>
            <a:prstGeom prst="rect">
              <a:avLst/>
            </a:prstGeom>
            <a:solidFill>
              <a:srgbClr val="FF6600"/>
            </a:solidFill>
            <a:ln w="9525">
              <a:solidFill>
                <a:srgbClr val="969696"/>
              </a:solidFill>
              <a:miter lim="800000"/>
              <a:headEnd/>
              <a:tailEnd/>
            </a:ln>
          </p:spPr>
          <p:txBody>
            <a:bodyPr lIns="0" tIns="91440" rIns="0" bIns="0"/>
            <a:lstStyle/>
            <a:p>
              <a:pPr algn="ctr"/>
              <a:r>
                <a:rPr lang="en-US" sz="1000" b="1">
                  <a:solidFill>
                    <a:srgbClr val="003300"/>
                  </a:solidFill>
                  <a:latin typeface="Calibri" pitchFamily="-65" charset="0"/>
                </a:rPr>
                <a:t>Local</a:t>
              </a:r>
            </a:p>
            <a:p>
              <a:pPr algn="ctr"/>
              <a:r>
                <a:rPr lang="en-US" sz="1000" b="1">
                  <a:solidFill>
                    <a:srgbClr val="003300"/>
                  </a:solidFill>
                  <a:latin typeface="Calibri" pitchFamily="-65" charset="0"/>
                </a:rPr>
                <a:t>Memory</a:t>
              </a:r>
              <a:endParaRPr lang="en-US" sz="1000">
                <a:solidFill>
                  <a:srgbClr val="003300"/>
                </a:solidFill>
                <a:latin typeface="Calibri" pitchFamily="-65" charset="0"/>
              </a:endParaRPr>
            </a:p>
          </p:txBody>
        </p:sp>
        <p:sp>
          <p:nvSpPr>
            <p:cNvPr id="53" name="Text Box 13"/>
            <p:cNvSpPr txBox="1">
              <a:spLocks noChangeArrowheads="1"/>
            </p:cNvSpPr>
            <p:nvPr/>
          </p:nvSpPr>
          <p:spPr bwMode="auto">
            <a:xfrm>
              <a:off x="3421" y="2257"/>
              <a:ext cx="517" cy="307"/>
            </a:xfrm>
            <a:prstGeom prst="rect">
              <a:avLst/>
            </a:prstGeom>
            <a:solidFill>
              <a:srgbClr val="99FF66"/>
            </a:solidFill>
            <a:ln w="9525">
              <a:solidFill>
                <a:srgbClr val="969696"/>
              </a:solidFill>
              <a:miter lim="800000"/>
              <a:headEnd/>
              <a:tailEnd/>
            </a:ln>
          </p:spPr>
          <p:txBody>
            <a:bodyPr lIns="0" tIns="146304" rIns="0" bIns="0"/>
            <a:lstStyle/>
            <a:p>
              <a:pPr algn="ctr"/>
              <a:r>
                <a:rPr lang="en-US" sz="1000" b="1">
                  <a:solidFill>
                    <a:srgbClr val="003300"/>
                  </a:solidFill>
                  <a:latin typeface="Calibri" pitchFamily="-65" charset="0"/>
                </a:rPr>
                <a:t>Thread (0, 0)</a:t>
              </a:r>
              <a:endParaRPr lang="en-US" sz="1000">
                <a:solidFill>
                  <a:srgbClr val="003300"/>
                </a:solidFill>
                <a:latin typeface="Calibri" pitchFamily="-65" charset="0"/>
              </a:endParaRPr>
            </a:p>
          </p:txBody>
        </p:sp>
        <p:sp>
          <p:nvSpPr>
            <p:cNvPr id="54" name="Text Box 14"/>
            <p:cNvSpPr txBox="1">
              <a:spLocks noChangeArrowheads="1"/>
            </p:cNvSpPr>
            <p:nvPr/>
          </p:nvSpPr>
          <p:spPr bwMode="auto">
            <a:xfrm>
              <a:off x="3421" y="1926"/>
              <a:ext cx="392" cy="188"/>
            </a:xfrm>
            <a:prstGeom prst="rect">
              <a:avLst/>
            </a:prstGeom>
            <a:solidFill>
              <a:srgbClr val="FF6600"/>
            </a:solidFill>
            <a:ln w="9525">
              <a:solidFill>
                <a:srgbClr val="969696"/>
              </a:solidFill>
              <a:miter lim="800000"/>
              <a:headEnd/>
              <a:tailEnd/>
            </a:ln>
          </p:spPr>
          <p:txBody>
            <a:bodyPr lIns="0" tIns="0" rIns="0" bIns="0"/>
            <a:lstStyle/>
            <a:p>
              <a:pPr algn="ctr"/>
              <a:r>
                <a:rPr lang="en-US" sz="1000" b="1">
                  <a:solidFill>
                    <a:srgbClr val="003300"/>
                  </a:solidFill>
                  <a:latin typeface="Calibri" pitchFamily="-65" charset="0"/>
                </a:rPr>
                <a:t>Registers</a:t>
              </a:r>
              <a:endParaRPr lang="en-US" sz="1000">
                <a:solidFill>
                  <a:srgbClr val="003300"/>
                </a:solidFill>
                <a:latin typeface="Calibri" pitchFamily="-65" charset="0"/>
              </a:endParaRPr>
            </a:p>
          </p:txBody>
        </p:sp>
        <p:sp>
          <p:nvSpPr>
            <p:cNvPr id="55" name="Line 15"/>
            <p:cNvSpPr>
              <a:spLocks noChangeShapeType="1"/>
            </p:cNvSpPr>
            <p:nvPr/>
          </p:nvSpPr>
          <p:spPr bwMode="auto">
            <a:xfrm flipV="1">
              <a:off x="3874" y="1830"/>
              <a:ext cx="2" cy="421"/>
            </a:xfrm>
            <a:prstGeom prst="line">
              <a:avLst/>
            </a:prstGeom>
            <a:noFill/>
            <a:ln w="25400">
              <a:solidFill>
                <a:schemeClr val="tx1"/>
              </a:solidFill>
              <a:round/>
              <a:headEnd type="triangle" w="lg" len="med"/>
              <a:tailEnd type="triangle" w="lg" len="med"/>
            </a:ln>
          </p:spPr>
          <p:txBody>
            <a:bodyPr/>
            <a:lstStyle/>
            <a:p>
              <a:endParaRPr lang="en-US"/>
            </a:p>
          </p:txBody>
        </p:sp>
        <p:sp>
          <p:nvSpPr>
            <p:cNvPr id="56" name="Line 16"/>
            <p:cNvSpPr>
              <a:spLocks noChangeShapeType="1"/>
            </p:cNvSpPr>
            <p:nvPr/>
          </p:nvSpPr>
          <p:spPr bwMode="auto">
            <a:xfrm flipV="1">
              <a:off x="3617" y="2111"/>
              <a:ext cx="0" cy="140"/>
            </a:xfrm>
            <a:prstGeom prst="line">
              <a:avLst/>
            </a:prstGeom>
            <a:noFill/>
            <a:ln w="25400">
              <a:solidFill>
                <a:schemeClr val="tx1"/>
              </a:solidFill>
              <a:round/>
              <a:headEnd type="triangle" w="lg" len="med"/>
              <a:tailEnd type="triangle" w="lg" len="med"/>
            </a:ln>
          </p:spPr>
          <p:txBody>
            <a:bodyPr/>
            <a:lstStyle/>
            <a:p>
              <a:endParaRPr lang="en-US"/>
            </a:p>
          </p:txBody>
        </p:sp>
        <p:sp>
          <p:nvSpPr>
            <p:cNvPr id="57" name="Line 17"/>
            <p:cNvSpPr>
              <a:spLocks noChangeShapeType="1"/>
            </p:cNvSpPr>
            <p:nvPr/>
          </p:nvSpPr>
          <p:spPr bwMode="auto">
            <a:xfrm flipV="1">
              <a:off x="3593" y="2567"/>
              <a:ext cx="1" cy="140"/>
            </a:xfrm>
            <a:prstGeom prst="line">
              <a:avLst/>
            </a:prstGeom>
            <a:noFill/>
            <a:ln w="25400">
              <a:solidFill>
                <a:schemeClr val="tx1"/>
              </a:solidFill>
              <a:round/>
              <a:headEnd type="triangle" w="lg" len="med"/>
              <a:tailEnd type="triangle" w="lg" len="med"/>
            </a:ln>
          </p:spPr>
          <p:txBody>
            <a:bodyPr/>
            <a:lstStyle/>
            <a:p>
              <a:endParaRPr lang="en-US"/>
            </a:p>
          </p:txBody>
        </p:sp>
        <p:sp>
          <p:nvSpPr>
            <p:cNvPr id="58" name="Line 18"/>
            <p:cNvSpPr>
              <a:spLocks noChangeShapeType="1"/>
            </p:cNvSpPr>
            <p:nvPr/>
          </p:nvSpPr>
          <p:spPr bwMode="auto">
            <a:xfrm>
              <a:off x="3798" y="2567"/>
              <a:ext cx="0" cy="577"/>
            </a:xfrm>
            <a:prstGeom prst="line">
              <a:avLst/>
            </a:prstGeom>
            <a:noFill/>
            <a:ln w="25400">
              <a:solidFill>
                <a:schemeClr val="tx1"/>
              </a:solidFill>
              <a:round/>
              <a:headEnd type="triangle" w="lg" len="med"/>
              <a:tailEnd type="triangle" w="lg" len="med"/>
            </a:ln>
          </p:spPr>
          <p:txBody>
            <a:bodyPr/>
            <a:lstStyle/>
            <a:p>
              <a:endParaRPr lang="en-US"/>
            </a:p>
          </p:txBody>
        </p:sp>
        <p:sp>
          <p:nvSpPr>
            <p:cNvPr id="59" name="Line 19"/>
            <p:cNvSpPr>
              <a:spLocks noChangeShapeType="1"/>
            </p:cNvSpPr>
            <p:nvPr/>
          </p:nvSpPr>
          <p:spPr bwMode="auto">
            <a:xfrm>
              <a:off x="3919" y="2567"/>
              <a:ext cx="0" cy="1265"/>
            </a:xfrm>
            <a:prstGeom prst="line">
              <a:avLst/>
            </a:prstGeom>
            <a:noFill/>
            <a:ln w="25400">
              <a:solidFill>
                <a:schemeClr val="tx1"/>
              </a:solidFill>
              <a:round/>
              <a:headEnd type="triangle" w="lg" len="med"/>
              <a:tailEnd/>
            </a:ln>
          </p:spPr>
          <p:txBody>
            <a:bodyPr/>
            <a:lstStyle/>
            <a:p>
              <a:endParaRPr lang="en-US"/>
            </a:p>
          </p:txBody>
        </p:sp>
        <p:sp>
          <p:nvSpPr>
            <p:cNvPr id="60" name="Line 20"/>
            <p:cNvSpPr>
              <a:spLocks noChangeShapeType="1"/>
            </p:cNvSpPr>
            <p:nvPr/>
          </p:nvSpPr>
          <p:spPr bwMode="auto">
            <a:xfrm>
              <a:off x="3858" y="2567"/>
              <a:ext cx="1" cy="921"/>
            </a:xfrm>
            <a:prstGeom prst="line">
              <a:avLst/>
            </a:prstGeom>
            <a:noFill/>
            <a:ln w="25400">
              <a:solidFill>
                <a:schemeClr val="tx1"/>
              </a:solidFill>
              <a:round/>
              <a:headEnd type="triangle" w="lg" len="med"/>
              <a:tailEnd/>
            </a:ln>
          </p:spPr>
          <p:txBody>
            <a:bodyPr/>
            <a:lstStyle/>
            <a:p>
              <a:endParaRPr lang="en-US"/>
            </a:p>
          </p:txBody>
        </p:sp>
        <p:sp>
          <p:nvSpPr>
            <p:cNvPr id="61" name="Text Box 21"/>
            <p:cNvSpPr txBox="1">
              <a:spLocks noChangeArrowheads="1"/>
            </p:cNvSpPr>
            <p:nvPr/>
          </p:nvSpPr>
          <p:spPr bwMode="auto">
            <a:xfrm>
              <a:off x="3975" y="2709"/>
              <a:ext cx="333" cy="345"/>
            </a:xfrm>
            <a:prstGeom prst="rect">
              <a:avLst/>
            </a:prstGeom>
            <a:solidFill>
              <a:srgbClr val="FF6600"/>
            </a:solidFill>
            <a:ln w="9525">
              <a:solidFill>
                <a:srgbClr val="969696"/>
              </a:solidFill>
              <a:miter lim="800000"/>
              <a:headEnd/>
              <a:tailEnd/>
            </a:ln>
          </p:spPr>
          <p:txBody>
            <a:bodyPr lIns="0" tIns="91440" rIns="0" bIns="0"/>
            <a:lstStyle/>
            <a:p>
              <a:pPr algn="ctr"/>
              <a:r>
                <a:rPr lang="en-US" sz="1000" b="1">
                  <a:solidFill>
                    <a:srgbClr val="003300"/>
                  </a:solidFill>
                  <a:latin typeface="Calibri" pitchFamily="-65" charset="0"/>
                </a:rPr>
                <a:t>Local</a:t>
              </a:r>
            </a:p>
            <a:p>
              <a:pPr algn="ctr"/>
              <a:r>
                <a:rPr lang="en-US" sz="1000" b="1">
                  <a:solidFill>
                    <a:srgbClr val="003300"/>
                  </a:solidFill>
                  <a:latin typeface="Calibri" pitchFamily="-65" charset="0"/>
                </a:rPr>
                <a:t>Memory</a:t>
              </a:r>
              <a:endParaRPr lang="en-US" sz="1000">
                <a:solidFill>
                  <a:srgbClr val="003300"/>
                </a:solidFill>
                <a:latin typeface="Calibri" pitchFamily="-65" charset="0"/>
              </a:endParaRPr>
            </a:p>
          </p:txBody>
        </p:sp>
        <p:sp>
          <p:nvSpPr>
            <p:cNvPr id="62" name="Text Box 22"/>
            <p:cNvSpPr txBox="1">
              <a:spLocks noChangeArrowheads="1"/>
            </p:cNvSpPr>
            <p:nvPr/>
          </p:nvSpPr>
          <p:spPr bwMode="auto">
            <a:xfrm>
              <a:off x="3970" y="2257"/>
              <a:ext cx="517" cy="307"/>
            </a:xfrm>
            <a:prstGeom prst="rect">
              <a:avLst/>
            </a:prstGeom>
            <a:solidFill>
              <a:srgbClr val="99FF66"/>
            </a:solidFill>
            <a:ln w="9525">
              <a:solidFill>
                <a:srgbClr val="969696"/>
              </a:solidFill>
              <a:miter lim="800000"/>
              <a:headEnd/>
              <a:tailEnd/>
            </a:ln>
          </p:spPr>
          <p:txBody>
            <a:bodyPr lIns="0" tIns="146304" rIns="0" bIns="0"/>
            <a:lstStyle/>
            <a:p>
              <a:pPr algn="ctr"/>
              <a:r>
                <a:rPr lang="en-US" sz="1000" b="1">
                  <a:solidFill>
                    <a:srgbClr val="003300"/>
                  </a:solidFill>
                  <a:latin typeface="Calibri" pitchFamily="-65" charset="0"/>
                </a:rPr>
                <a:t>Thread (1, 0)</a:t>
              </a:r>
              <a:endParaRPr lang="en-US" sz="1000">
                <a:solidFill>
                  <a:srgbClr val="003300"/>
                </a:solidFill>
                <a:latin typeface="Calibri" pitchFamily="-65" charset="0"/>
              </a:endParaRPr>
            </a:p>
          </p:txBody>
        </p:sp>
        <p:sp>
          <p:nvSpPr>
            <p:cNvPr id="63" name="Text Box 23"/>
            <p:cNvSpPr txBox="1">
              <a:spLocks noChangeArrowheads="1"/>
            </p:cNvSpPr>
            <p:nvPr/>
          </p:nvSpPr>
          <p:spPr bwMode="auto">
            <a:xfrm>
              <a:off x="3970" y="1926"/>
              <a:ext cx="391" cy="188"/>
            </a:xfrm>
            <a:prstGeom prst="rect">
              <a:avLst/>
            </a:prstGeom>
            <a:solidFill>
              <a:srgbClr val="FF6600"/>
            </a:solidFill>
            <a:ln w="9525">
              <a:solidFill>
                <a:srgbClr val="969696"/>
              </a:solidFill>
              <a:miter lim="800000"/>
              <a:headEnd/>
              <a:tailEnd/>
            </a:ln>
          </p:spPr>
          <p:txBody>
            <a:bodyPr lIns="0" tIns="0" rIns="0" bIns="0"/>
            <a:lstStyle/>
            <a:p>
              <a:pPr algn="ctr"/>
              <a:r>
                <a:rPr lang="en-US" sz="1000" b="1">
                  <a:solidFill>
                    <a:srgbClr val="003300"/>
                  </a:solidFill>
                  <a:latin typeface="Calibri" pitchFamily="-65" charset="0"/>
                </a:rPr>
                <a:t>Registers</a:t>
              </a:r>
              <a:endParaRPr lang="en-US" sz="1000">
                <a:solidFill>
                  <a:srgbClr val="003300"/>
                </a:solidFill>
                <a:latin typeface="Calibri" pitchFamily="-65" charset="0"/>
              </a:endParaRPr>
            </a:p>
          </p:txBody>
        </p:sp>
        <p:sp>
          <p:nvSpPr>
            <p:cNvPr id="64" name="Line 24"/>
            <p:cNvSpPr>
              <a:spLocks noChangeShapeType="1"/>
            </p:cNvSpPr>
            <p:nvPr/>
          </p:nvSpPr>
          <p:spPr bwMode="auto">
            <a:xfrm flipV="1">
              <a:off x="4422" y="1830"/>
              <a:ext cx="2" cy="421"/>
            </a:xfrm>
            <a:prstGeom prst="line">
              <a:avLst/>
            </a:prstGeom>
            <a:noFill/>
            <a:ln w="25400">
              <a:solidFill>
                <a:schemeClr val="tx1"/>
              </a:solidFill>
              <a:round/>
              <a:headEnd type="triangle" w="lg" len="med"/>
              <a:tailEnd type="triangle" w="lg" len="med"/>
            </a:ln>
          </p:spPr>
          <p:txBody>
            <a:bodyPr/>
            <a:lstStyle/>
            <a:p>
              <a:endParaRPr lang="en-US"/>
            </a:p>
          </p:txBody>
        </p:sp>
        <p:sp>
          <p:nvSpPr>
            <p:cNvPr id="65" name="Line 25"/>
            <p:cNvSpPr>
              <a:spLocks noChangeShapeType="1"/>
            </p:cNvSpPr>
            <p:nvPr/>
          </p:nvSpPr>
          <p:spPr bwMode="auto">
            <a:xfrm flipV="1">
              <a:off x="4166" y="2111"/>
              <a:ext cx="0" cy="140"/>
            </a:xfrm>
            <a:prstGeom prst="line">
              <a:avLst/>
            </a:prstGeom>
            <a:noFill/>
            <a:ln w="25400">
              <a:solidFill>
                <a:schemeClr val="tx1"/>
              </a:solidFill>
              <a:round/>
              <a:headEnd type="triangle" w="lg" len="med"/>
              <a:tailEnd type="triangle" w="lg" len="med"/>
            </a:ln>
          </p:spPr>
          <p:txBody>
            <a:bodyPr/>
            <a:lstStyle/>
            <a:p>
              <a:endParaRPr lang="en-US"/>
            </a:p>
          </p:txBody>
        </p:sp>
        <p:sp>
          <p:nvSpPr>
            <p:cNvPr id="66" name="Line 26"/>
            <p:cNvSpPr>
              <a:spLocks noChangeShapeType="1"/>
            </p:cNvSpPr>
            <p:nvPr/>
          </p:nvSpPr>
          <p:spPr bwMode="auto">
            <a:xfrm flipV="1">
              <a:off x="4141" y="2567"/>
              <a:ext cx="1" cy="140"/>
            </a:xfrm>
            <a:prstGeom prst="line">
              <a:avLst/>
            </a:prstGeom>
            <a:noFill/>
            <a:ln w="25400">
              <a:solidFill>
                <a:schemeClr val="tx1"/>
              </a:solidFill>
              <a:round/>
              <a:headEnd type="triangle" w="lg" len="med"/>
              <a:tailEnd type="triangle" w="lg" len="med"/>
            </a:ln>
          </p:spPr>
          <p:txBody>
            <a:bodyPr/>
            <a:lstStyle/>
            <a:p>
              <a:endParaRPr lang="en-US"/>
            </a:p>
          </p:txBody>
        </p:sp>
        <p:sp>
          <p:nvSpPr>
            <p:cNvPr id="67" name="Line 27"/>
            <p:cNvSpPr>
              <a:spLocks noChangeShapeType="1"/>
            </p:cNvSpPr>
            <p:nvPr/>
          </p:nvSpPr>
          <p:spPr bwMode="auto">
            <a:xfrm>
              <a:off x="4347" y="2567"/>
              <a:ext cx="0" cy="577"/>
            </a:xfrm>
            <a:prstGeom prst="line">
              <a:avLst/>
            </a:prstGeom>
            <a:noFill/>
            <a:ln w="25400">
              <a:solidFill>
                <a:schemeClr val="tx1"/>
              </a:solidFill>
              <a:round/>
              <a:headEnd type="triangle" w="lg" len="med"/>
              <a:tailEnd type="triangle" w="lg" len="med"/>
            </a:ln>
          </p:spPr>
          <p:txBody>
            <a:bodyPr/>
            <a:lstStyle/>
            <a:p>
              <a:endParaRPr lang="en-US"/>
            </a:p>
          </p:txBody>
        </p:sp>
        <p:sp>
          <p:nvSpPr>
            <p:cNvPr id="68" name="Line 28"/>
            <p:cNvSpPr>
              <a:spLocks noChangeShapeType="1"/>
            </p:cNvSpPr>
            <p:nvPr/>
          </p:nvSpPr>
          <p:spPr bwMode="auto">
            <a:xfrm>
              <a:off x="4467" y="2567"/>
              <a:ext cx="0" cy="1265"/>
            </a:xfrm>
            <a:prstGeom prst="line">
              <a:avLst/>
            </a:prstGeom>
            <a:noFill/>
            <a:ln w="25400">
              <a:solidFill>
                <a:schemeClr val="tx1"/>
              </a:solidFill>
              <a:round/>
              <a:headEnd type="triangle" w="lg" len="med"/>
              <a:tailEnd/>
            </a:ln>
          </p:spPr>
          <p:txBody>
            <a:bodyPr/>
            <a:lstStyle/>
            <a:p>
              <a:endParaRPr lang="en-US"/>
            </a:p>
          </p:txBody>
        </p:sp>
        <p:sp>
          <p:nvSpPr>
            <p:cNvPr id="69" name="Line 29"/>
            <p:cNvSpPr>
              <a:spLocks noChangeShapeType="1"/>
            </p:cNvSpPr>
            <p:nvPr/>
          </p:nvSpPr>
          <p:spPr bwMode="auto">
            <a:xfrm>
              <a:off x="4406" y="2567"/>
              <a:ext cx="1" cy="921"/>
            </a:xfrm>
            <a:prstGeom prst="line">
              <a:avLst/>
            </a:prstGeom>
            <a:noFill/>
            <a:ln w="25400">
              <a:solidFill>
                <a:schemeClr val="tx1"/>
              </a:solidFill>
              <a:round/>
              <a:headEnd type="triangle" w="lg" len="med"/>
              <a:tailEnd/>
            </a:ln>
          </p:spPr>
          <p:txBody>
            <a:bodyPr/>
            <a:lstStyle/>
            <a:p>
              <a:endParaRPr lang="en-US"/>
            </a:p>
          </p:txBody>
        </p:sp>
        <p:sp>
          <p:nvSpPr>
            <p:cNvPr id="70" name="Text Box 30"/>
            <p:cNvSpPr txBox="1">
              <a:spLocks noChangeArrowheads="1"/>
            </p:cNvSpPr>
            <p:nvPr/>
          </p:nvSpPr>
          <p:spPr bwMode="auto">
            <a:xfrm>
              <a:off x="4553" y="1288"/>
              <a:ext cx="1116" cy="1797"/>
            </a:xfrm>
            <a:prstGeom prst="rect">
              <a:avLst/>
            </a:prstGeom>
            <a:solidFill>
              <a:srgbClr val="FFCC00"/>
            </a:solidFill>
            <a:ln w="9525">
              <a:solidFill>
                <a:srgbClr val="969696"/>
              </a:solidFill>
              <a:miter lim="800000"/>
              <a:headEnd/>
              <a:tailEnd/>
            </a:ln>
          </p:spPr>
          <p:txBody>
            <a:bodyPr/>
            <a:lstStyle/>
            <a:p>
              <a:r>
                <a:rPr lang="en-US" sz="1200" b="1">
                  <a:solidFill>
                    <a:srgbClr val="003300"/>
                  </a:solidFill>
                  <a:latin typeface="Calibri" pitchFamily="-65" charset="0"/>
                </a:rPr>
                <a:t>Block (1, 0)</a:t>
              </a:r>
              <a:endParaRPr lang="en-US">
                <a:solidFill>
                  <a:srgbClr val="003300"/>
                </a:solidFill>
                <a:latin typeface="Calibri" pitchFamily="-65" charset="0"/>
              </a:endParaRPr>
            </a:p>
          </p:txBody>
        </p:sp>
        <p:sp>
          <p:nvSpPr>
            <p:cNvPr id="71" name="Text Box 31"/>
            <p:cNvSpPr txBox="1">
              <a:spLocks noChangeArrowheads="1"/>
            </p:cNvSpPr>
            <p:nvPr/>
          </p:nvSpPr>
          <p:spPr bwMode="auto">
            <a:xfrm>
              <a:off x="4583" y="1609"/>
              <a:ext cx="1061" cy="220"/>
            </a:xfrm>
            <a:prstGeom prst="rect">
              <a:avLst/>
            </a:prstGeom>
            <a:solidFill>
              <a:srgbClr val="FF6600"/>
            </a:solidFill>
            <a:ln w="9525">
              <a:solidFill>
                <a:srgbClr val="969696"/>
              </a:solidFill>
              <a:miter lim="800000"/>
              <a:headEnd/>
              <a:tailEnd/>
            </a:ln>
          </p:spPr>
          <p:txBody>
            <a:bodyPr lIns="0" tIns="91440" rIns="0" bIns="0"/>
            <a:lstStyle/>
            <a:p>
              <a:pPr algn="ctr"/>
              <a:r>
                <a:rPr lang="en-US" sz="1000" b="1">
                  <a:solidFill>
                    <a:srgbClr val="003300"/>
                  </a:solidFill>
                  <a:latin typeface="Calibri" pitchFamily="-65" charset="0"/>
                </a:rPr>
                <a:t>Shared Memory</a:t>
              </a:r>
              <a:endParaRPr lang="en-US" sz="1000">
                <a:solidFill>
                  <a:srgbClr val="003300"/>
                </a:solidFill>
                <a:latin typeface="Calibri" pitchFamily="-65" charset="0"/>
              </a:endParaRPr>
            </a:p>
          </p:txBody>
        </p:sp>
        <p:sp>
          <p:nvSpPr>
            <p:cNvPr id="72" name="Text Box 32"/>
            <p:cNvSpPr txBox="1">
              <a:spLocks noChangeArrowheads="1"/>
            </p:cNvSpPr>
            <p:nvPr/>
          </p:nvSpPr>
          <p:spPr bwMode="auto">
            <a:xfrm>
              <a:off x="4583" y="2709"/>
              <a:ext cx="332" cy="345"/>
            </a:xfrm>
            <a:prstGeom prst="rect">
              <a:avLst/>
            </a:prstGeom>
            <a:solidFill>
              <a:srgbClr val="FF6600"/>
            </a:solidFill>
            <a:ln w="9525">
              <a:solidFill>
                <a:srgbClr val="969696"/>
              </a:solidFill>
              <a:miter lim="800000"/>
              <a:headEnd/>
              <a:tailEnd/>
            </a:ln>
          </p:spPr>
          <p:txBody>
            <a:bodyPr lIns="0" tIns="91440" rIns="0" bIns="0"/>
            <a:lstStyle/>
            <a:p>
              <a:pPr algn="ctr"/>
              <a:r>
                <a:rPr lang="en-US" sz="1000" b="1">
                  <a:solidFill>
                    <a:srgbClr val="003300"/>
                  </a:solidFill>
                  <a:latin typeface="Calibri" pitchFamily="-65" charset="0"/>
                </a:rPr>
                <a:t>Local</a:t>
              </a:r>
            </a:p>
            <a:p>
              <a:pPr algn="ctr"/>
              <a:r>
                <a:rPr lang="en-US" sz="1000" b="1">
                  <a:solidFill>
                    <a:srgbClr val="003300"/>
                  </a:solidFill>
                  <a:latin typeface="Calibri" pitchFamily="-65" charset="0"/>
                </a:rPr>
                <a:t>Memory</a:t>
              </a:r>
              <a:endParaRPr lang="en-US" sz="1000">
                <a:solidFill>
                  <a:srgbClr val="003300"/>
                </a:solidFill>
                <a:latin typeface="Calibri" pitchFamily="-65" charset="0"/>
              </a:endParaRPr>
            </a:p>
          </p:txBody>
        </p:sp>
        <p:sp>
          <p:nvSpPr>
            <p:cNvPr id="73" name="Text Box 33"/>
            <p:cNvSpPr txBox="1">
              <a:spLocks noChangeArrowheads="1"/>
            </p:cNvSpPr>
            <p:nvPr/>
          </p:nvSpPr>
          <p:spPr bwMode="auto">
            <a:xfrm>
              <a:off x="4578" y="2257"/>
              <a:ext cx="517" cy="307"/>
            </a:xfrm>
            <a:prstGeom prst="rect">
              <a:avLst/>
            </a:prstGeom>
            <a:solidFill>
              <a:srgbClr val="99FF66"/>
            </a:solidFill>
            <a:ln w="9525">
              <a:solidFill>
                <a:srgbClr val="969696"/>
              </a:solidFill>
              <a:miter lim="800000"/>
              <a:headEnd/>
              <a:tailEnd/>
            </a:ln>
          </p:spPr>
          <p:txBody>
            <a:bodyPr lIns="0" tIns="146304" rIns="0" bIns="0"/>
            <a:lstStyle/>
            <a:p>
              <a:pPr algn="ctr"/>
              <a:r>
                <a:rPr lang="en-US" sz="1000" b="1">
                  <a:solidFill>
                    <a:srgbClr val="003300"/>
                  </a:solidFill>
                  <a:latin typeface="Calibri" pitchFamily="-65" charset="0"/>
                </a:rPr>
                <a:t>Thread (0, 0)</a:t>
              </a:r>
              <a:endParaRPr lang="en-US" sz="1000">
                <a:solidFill>
                  <a:srgbClr val="003300"/>
                </a:solidFill>
                <a:latin typeface="Calibri" pitchFamily="-65" charset="0"/>
              </a:endParaRPr>
            </a:p>
          </p:txBody>
        </p:sp>
        <p:sp>
          <p:nvSpPr>
            <p:cNvPr id="74" name="Text Box 34"/>
            <p:cNvSpPr txBox="1">
              <a:spLocks noChangeArrowheads="1"/>
            </p:cNvSpPr>
            <p:nvPr/>
          </p:nvSpPr>
          <p:spPr bwMode="auto">
            <a:xfrm>
              <a:off x="4578" y="1926"/>
              <a:ext cx="391" cy="188"/>
            </a:xfrm>
            <a:prstGeom prst="rect">
              <a:avLst/>
            </a:prstGeom>
            <a:solidFill>
              <a:srgbClr val="FF6600"/>
            </a:solidFill>
            <a:ln w="9525">
              <a:solidFill>
                <a:srgbClr val="969696"/>
              </a:solidFill>
              <a:miter lim="800000"/>
              <a:headEnd/>
              <a:tailEnd/>
            </a:ln>
          </p:spPr>
          <p:txBody>
            <a:bodyPr lIns="0" tIns="0" rIns="0" bIns="0"/>
            <a:lstStyle/>
            <a:p>
              <a:pPr algn="ctr"/>
              <a:r>
                <a:rPr lang="en-US" sz="1000" b="1">
                  <a:solidFill>
                    <a:srgbClr val="003300"/>
                  </a:solidFill>
                  <a:latin typeface="Calibri" pitchFamily="-65" charset="0"/>
                </a:rPr>
                <a:t>Registers</a:t>
              </a:r>
              <a:endParaRPr lang="en-US" sz="1000">
                <a:solidFill>
                  <a:srgbClr val="003300"/>
                </a:solidFill>
                <a:latin typeface="Calibri" pitchFamily="-65" charset="0"/>
              </a:endParaRPr>
            </a:p>
          </p:txBody>
        </p:sp>
        <p:sp>
          <p:nvSpPr>
            <p:cNvPr id="75" name="Line 35"/>
            <p:cNvSpPr>
              <a:spLocks noChangeShapeType="1"/>
            </p:cNvSpPr>
            <p:nvPr/>
          </p:nvSpPr>
          <p:spPr bwMode="auto">
            <a:xfrm flipV="1">
              <a:off x="5030" y="1830"/>
              <a:ext cx="2" cy="421"/>
            </a:xfrm>
            <a:prstGeom prst="line">
              <a:avLst/>
            </a:prstGeom>
            <a:noFill/>
            <a:ln w="25400">
              <a:solidFill>
                <a:schemeClr val="tx1"/>
              </a:solidFill>
              <a:round/>
              <a:headEnd type="triangle" w="lg" len="med"/>
              <a:tailEnd type="triangle" w="lg" len="med"/>
            </a:ln>
          </p:spPr>
          <p:txBody>
            <a:bodyPr/>
            <a:lstStyle/>
            <a:p>
              <a:endParaRPr lang="en-US"/>
            </a:p>
          </p:txBody>
        </p:sp>
        <p:sp>
          <p:nvSpPr>
            <p:cNvPr id="76" name="Line 36"/>
            <p:cNvSpPr>
              <a:spLocks noChangeShapeType="1"/>
            </p:cNvSpPr>
            <p:nvPr/>
          </p:nvSpPr>
          <p:spPr bwMode="auto">
            <a:xfrm flipV="1">
              <a:off x="4774" y="2111"/>
              <a:ext cx="0" cy="140"/>
            </a:xfrm>
            <a:prstGeom prst="line">
              <a:avLst/>
            </a:prstGeom>
            <a:noFill/>
            <a:ln w="25400">
              <a:solidFill>
                <a:schemeClr val="tx1"/>
              </a:solidFill>
              <a:round/>
              <a:headEnd type="triangle" w="lg" len="med"/>
              <a:tailEnd type="triangle" w="lg" len="med"/>
            </a:ln>
          </p:spPr>
          <p:txBody>
            <a:bodyPr/>
            <a:lstStyle/>
            <a:p>
              <a:endParaRPr lang="en-US"/>
            </a:p>
          </p:txBody>
        </p:sp>
        <p:sp>
          <p:nvSpPr>
            <p:cNvPr id="77" name="Line 37"/>
            <p:cNvSpPr>
              <a:spLocks noChangeShapeType="1"/>
            </p:cNvSpPr>
            <p:nvPr/>
          </p:nvSpPr>
          <p:spPr bwMode="auto">
            <a:xfrm flipV="1">
              <a:off x="4749" y="2567"/>
              <a:ext cx="1" cy="140"/>
            </a:xfrm>
            <a:prstGeom prst="line">
              <a:avLst/>
            </a:prstGeom>
            <a:noFill/>
            <a:ln w="25400">
              <a:solidFill>
                <a:schemeClr val="tx1"/>
              </a:solidFill>
              <a:round/>
              <a:headEnd type="triangle" w="lg" len="med"/>
              <a:tailEnd type="triangle" w="lg" len="med"/>
            </a:ln>
          </p:spPr>
          <p:txBody>
            <a:bodyPr/>
            <a:lstStyle/>
            <a:p>
              <a:endParaRPr lang="en-US"/>
            </a:p>
          </p:txBody>
        </p:sp>
        <p:sp>
          <p:nvSpPr>
            <p:cNvPr id="78" name="Line 38"/>
            <p:cNvSpPr>
              <a:spLocks noChangeShapeType="1"/>
            </p:cNvSpPr>
            <p:nvPr/>
          </p:nvSpPr>
          <p:spPr bwMode="auto">
            <a:xfrm>
              <a:off x="4955" y="2567"/>
              <a:ext cx="0" cy="577"/>
            </a:xfrm>
            <a:prstGeom prst="line">
              <a:avLst/>
            </a:prstGeom>
            <a:noFill/>
            <a:ln w="25400">
              <a:solidFill>
                <a:schemeClr val="tx1"/>
              </a:solidFill>
              <a:round/>
              <a:headEnd type="triangle" w="lg" len="med"/>
              <a:tailEnd type="triangle" w="lg" len="med"/>
            </a:ln>
          </p:spPr>
          <p:txBody>
            <a:bodyPr/>
            <a:lstStyle/>
            <a:p>
              <a:endParaRPr lang="en-US"/>
            </a:p>
          </p:txBody>
        </p:sp>
        <p:sp>
          <p:nvSpPr>
            <p:cNvPr id="79" name="Line 39"/>
            <p:cNvSpPr>
              <a:spLocks noChangeShapeType="1"/>
            </p:cNvSpPr>
            <p:nvPr/>
          </p:nvSpPr>
          <p:spPr bwMode="auto">
            <a:xfrm>
              <a:off x="5075" y="2567"/>
              <a:ext cx="0" cy="1265"/>
            </a:xfrm>
            <a:prstGeom prst="line">
              <a:avLst/>
            </a:prstGeom>
            <a:noFill/>
            <a:ln w="25400">
              <a:solidFill>
                <a:schemeClr val="tx1"/>
              </a:solidFill>
              <a:round/>
              <a:headEnd type="triangle" w="lg" len="med"/>
              <a:tailEnd/>
            </a:ln>
          </p:spPr>
          <p:txBody>
            <a:bodyPr/>
            <a:lstStyle/>
            <a:p>
              <a:endParaRPr lang="en-US"/>
            </a:p>
          </p:txBody>
        </p:sp>
        <p:sp>
          <p:nvSpPr>
            <p:cNvPr id="80" name="Line 40"/>
            <p:cNvSpPr>
              <a:spLocks noChangeShapeType="1"/>
            </p:cNvSpPr>
            <p:nvPr/>
          </p:nvSpPr>
          <p:spPr bwMode="auto">
            <a:xfrm>
              <a:off x="5014" y="2567"/>
              <a:ext cx="1" cy="921"/>
            </a:xfrm>
            <a:prstGeom prst="line">
              <a:avLst/>
            </a:prstGeom>
            <a:noFill/>
            <a:ln w="25400">
              <a:solidFill>
                <a:schemeClr val="tx1"/>
              </a:solidFill>
              <a:round/>
              <a:headEnd type="triangle" w="lg" len="med"/>
              <a:tailEnd/>
            </a:ln>
          </p:spPr>
          <p:txBody>
            <a:bodyPr/>
            <a:lstStyle/>
            <a:p>
              <a:endParaRPr lang="en-US"/>
            </a:p>
          </p:txBody>
        </p:sp>
        <p:sp>
          <p:nvSpPr>
            <p:cNvPr id="81" name="Text Box 41"/>
            <p:cNvSpPr txBox="1">
              <a:spLocks noChangeArrowheads="1"/>
            </p:cNvSpPr>
            <p:nvPr/>
          </p:nvSpPr>
          <p:spPr bwMode="auto">
            <a:xfrm>
              <a:off x="5132" y="2709"/>
              <a:ext cx="332" cy="345"/>
            </a:xfrm>
            <a:prstGeom prst="rect">
              <a:avLst/>
            </a:prstGeom>
            <a:solidFill>
              <a:srgbClr val="FF6600"/>
            </a:solidFill>
            <a:ln w="9525">
              <a:solidFill>
                <a:srgbClr val="969696"/>
              </a:solidFill>
              <a:miter lim="800000"/>
              <a:headEnd/>
              <a:tailEnd/>
            </a:ln>
          </p:spPr>
          <p:txBody>
            <a:bodyPr lIns="0" tIns="91440" rIns="0" bIns="0"/>
            <a:lstStyle/>
            <a:p>
              <a:pPr algn="ctr"/>
              <a:r>
                <a:rPr lang="en-US" sz="1000" b="1">
                  <a:solidFill>
                    <a:srgbClr val="003300"/>
                  </a:solidFill>
                  <a:latin typeface="Calibri" pitchFamily="-65" charset="0"/>
                </a:rPr>
                <a:t>Local</a:t>
              </a:r>
            </a:p>
            <a:p>
              <a:pPr algn="ctr"/>
              <a:r>
                <a:rPr lang="en-US" sz="1000" b="1">
                  <a:solidFill>
                    <a:srgbClr val="003300"/>
                  </a:solidFill>
                  <a:latin typeface="Calibri" pitchFamily="-65" charset="0"/>
                </a:rPr>
                <a:t>Memory</a:t>
              </a:r>
              <a:endParaRPr lang="en-US" sz="1000">
                <a:solidFill>
                  <a:srgbClr val="003300"/>
                </a:solidFill>
                <a:latin typeface="Calibri" pitchFamily="-65" charset="0"/>
              </a:endParaRPr>
            </a:p>
          </p:txBody>
        </p:sp>
        <p:sp>
          <p:nvSpPr>
            <p:cNvPr id="82" name="Text Box 42"/>
            <p:cNvSpPr txBox="1">
              <a:spLocks noChangeArrowheads="1"/>
            </p:cNvSpPr>
            <p:nvPr/>
          </p:nvSpPr>
          <p:spPr bwMode="auto">
            <a:xfrm>
              <a:off x="5127" y="2257"/>
              <a:ext cx="517" cy="307"/>
            </a:xfrm>
            <a:prstGeom prst="rect">
              <a:avLst/>
            </a:prstGeom>
            <a:solidFill>
              <a:srgbClr val="99FF66"/>
            </a:solidFill>
            <a:ln w="9525">
              <a:solidFill>
                <a:srgbClr val="969696"/>
              </a:solidFill>
              <a:miter lim="800000"/>
              <a:headEnd/>
              <a:tailEnd/>
            </a:ln>
          </p:spPr>
          <p:txBody>
            <a:bodyPr lIns="0" tIns="146304" rIns="0" bIns="0"/>
            <a:lstStyle/>
            <a:p>
              <a:pPr algn="ctr"/>
              <a:r>
                <a:rPr lang="en-US" sz="1000" b="1">
                  <a:solidFill>
                    <a:srgbClr val="003300"/>
                  </a:solidFill>
                  <a:latin typeface="Calibri" pitchFamily="-65" charset="0"/>
                </a:rPr>
                <a:t>Thread (1, 0)</a:t>
              </a:r>
              <a:endParaRPr lang="en-US" sz="1000">
                <a:solidFill>
                  <a:srgbClr val="003300"/>
                </a:solidFill>
                <a:latin typeface="Calibri" pitchFamily="-65" charset="0"/>
              </a:endParaRPr>
            </a:p>
          </p:txBody>
        </p:sp>
        <p:sp>
          <p:nvSpPr>
            <p:cNvPr id="83" name="Text Box 43"/>
            <p:cNvSpPr txBox="1">
              <a:spLocks noChangeArrowheads="1"/>
            </p:cNvSpPr>
            <p:nvPr/>
          </p:nvSpPr>
          <p:spPr bwMode="auto">
            <a:xfrm>
              <a:off x="5127" y="1926"/>
              <a:ext cx="391" cy="188"/>
            </a:xfrm>
            <a:prstGeom prst="rect">
              <a:avLst/>
            </a:prstGeom>
            <a:solidFill>
              <a:srgbClr val="FF6600"/>
            </a:solidFill>
            <a:ln w="9525">
              <a:solidFill>
                <a:srgbClr val="969696"/>
              </a:solidFill>
              <a:miter lim="800000"/>
              <a:headEnd/>
              <a:tailEnd/>
            </a:ln>
          </p:spPr>
          <p:txBody>
            <a:bodyPr lIns="0" tIns="0" rIns="0" bIns="0"/>
            <a:lstStyle/>
            <a:p>
              <a:pPr algn="ctr"/>
              <a:r>
                <a:rPr lang="en-US" sz="1000" b="1">
                  <a:solidFill>
                    <a:srgbClr val="003300"/>
                  </a:solidFill>
                  <a:latin typeface="Calibri" pitchFamily="-65" charset="0"/>
                </a:rPr>
                <a:t>Registers</a:t>
              </a:r>
              <a:endParaRPr lang="en-US" sz="1000">
                <a:solidFill>
                  <a:srgbClr val="003300"/>
                </a:solidFill>
                <a:latin typeface="Calibri" pitchFamily="-65" charset="0"/>
              </a:endParaRPr>
            </a:p>
          </p:txBody>
        </p:sp>
        <p:sp>
          <p:nvSpPr>
            <p:cNvPr id="84" name="Line 44"/>
            <p:cNvSpPr>
              <a:spLocks noChangeShapeType="1"/>
            </p:cNvSpPr>
            <p:nvPr/>
          </p:nvSpPr>
          <p:spPr bwMode="auto">
            <a:xfrm flipV="1">
              <a:off x="5579" y="1830"/>
              <a:ext cx="2" cy="421"/>
            </a:xfrm>
            <a:prstGeom prst="line">
              <a:avLst/>
            </a:prstGeom>
            <a:noFill/>
            <a:ln w="25400">
              <a:solidFill>
                <a:schemeClr val="tx1"/>
              </a:solidFill>
              <a:round/>
              <a:headEnd type="triangle" w="lg" len="med"/>
              <a:tailEnd type="triangle" w="lg" len="med"/>
            </a:ln>
          </p:spPr>
          <p:txBody>
            <a:bodyPr/>
            <a:lstStyle/>
            <a:p>
              <a:endParaRPr lang="en-US"/>
            </a:p>
          </p:txBody>
        </p:sp>
        <p:sp>
          <p:nvSpPr>
            <p:cNvPr id="85" name="Line 45"/>
            <p:cNvSpPr>
              <a:spLocks noChangeShapeType="1"/>
            </p:cNvSpPr>
            <p:nvPr/>
          </p:nvSpPr>
          <p:spPr bwMode="auto">
            <a:xfrm flipV="1">
              <a:off x="5322" y="2111"/>
              <a:ext cx="0" cy="140"/>
            </a:xfrm>
            <a:prstGeom prst="line">
              <a:avLst/>
            </a:prstGeom>
            <a:noFill/>
            <a:ln w="25400">
              <a:solidFill>
                <a:schemeClr val="tx1"/>
              </a:solidFill>
              <a:round/>
              <a:headEnd type="triangle" w="lg" len="med"/>
              <a:tailEnd type="triangle" w="lg" len="med"/>
            </a:ln>
          </p:spPr>
          <p:txBody>
            <a:bodyPr/>
            <a:lstStyle/>
            <a:p>
              <a:endParaRPr lang="en-US"/>
            </a:p>
          </p:txBody>
        </p:sp>
        <p:sp>
          <p:nvSpPr>
            <p:cNvPr id="86" name="Line 46"/>
            <p:cNvSpPr>
              <a:spLocks noChangeShapeType="1"/>
            </p:cNvSpPr>
            <p:nvPr/>
          </p:nvSpPr>
          <p:spPr bwMode="auto">
            <a:xfrm flipV="1">
              <a:off x="5298" y="2567"/>
              <a:ext cx="1" cy="140"/>
            </a:xfrm>
            <a:prstGeom prst="line">
              <a:avLst/>
            </a:prstGeom>
            <a:noFill/>
            <a:ln w="25400">
              <a:solidFill>
                <a:schemeClr val="tx1"/>
              </a:solidFill>
              <a:round/>
              <a:headEnd type="triangle" w="lg" len="med"/>
              <a:tailEnd type="triangle" w="lg" len="med"/>
            </a:ln>
          </p:spPr>
          <p:txBody>
            <a:bodyPr/>
            <a:lstStyle/>
            <a:p>
              <a:endParaRPr lang="en-US"/>
            </a:p>
          </p:txBody>
        </p:sp>
        <p:sp>
          <p:nvSpPr>
            <p:cNvPr id="87" name="Line 47"/>
            <p:cNvSpPr>
              <a:spLocks noChangeShapeType="1"/>
            </p:cNvSpPr>
            <p:nvPr/>
          </p:nvSpPr>
          <p:spPr bwMode="auto">
            <a:xfrm>
              <a:off x="5504" y="2567"/>
              <a:ext cx="0" cy="577"/>
            </a:xfrm>
            <a:prstGeom prst="line">
              <a:avLst/>
            </a:prstGeom>
            <a:noFill/>
            <a:ln w="25400">
              <a:solidFill>
                <a:schemeClr val="tx1"/>
              </a:solidFill>
              <a:round/>
              <a:headEnd type="triangle" w="lg" len="med"/>
              <a:tailEnd type="triangle" w="lg" len="med"/>
            </a:ln>
          </p:spPr>
          <p:txBody>
            <a:bodyPr/>
            <a:lstStyle/>
            <a:p>
              <a:endParaRPr lang="en-US"/>
            </a:p>
          </p:txBody>
        </p:sp>
        <p:sp>
          <p:nvSpPr>
            <p:cNvPr id="88" name="Line 48"/>
            <p:cNvSpPr>
              <a:spLocks noChangeShapeType="1"/>
            </p:cNvSpPr>
            <p:nvPr/>
          </p:nvSpPr>
          <p:spPr bwMode="auto">
            <a:xfrm>
              <a:off x="5624" y="2567"/>
              <a:ext cx="0" cy="1265"/>
            </a:xfrm>
            <a:prstGeom prst="line">
              <a:avLst/>
            </a:prstGeom>
            <a:noFill/>
            <a:ln w="25400">
              <a:solidFill>
                <a:schemeClr val="tx1"/>
              </a:solidFill>
              <a:round/>
              <a:headEnd type="triangle" w="lg" len="med"/>
              <a:tailEnd/>
            </a:ln>
          </p:spPr>
          <p:txBody>
            <a:bodyPr/>
            <a:lstStyle/>
            <a:p>
              <a:endParaRPr lang="en-US"/>
            </a:p>
          </p:txBody>
        </p:sp>
        <p:sp>
          <p:nvSpPr>
            <p:cNvPr id="89" name="Line 49"/>
            <p:cNvSpPr>
              <a:spLocks noChangeShapeType="1"/>
            </p:cNvSpPr>
            <p:nvPr/>
          </p:nvSpPr>
          <p:spPr bwMode="auto">
            <a:xfrm>
              <a:off x="5563" y="2567"/>
              <a:ext cx="1" cy="921"/>
            </a:xfrm>
            <a:prstGeom prst="line">
              <a:avLst/>
            </a:prstGeom>
            <a:noFill/>
            <a:ln w="25400">
              <a:solidFill>
                <a:schemeClr val="tx1"/>
              </a:solidFill>
              <a:round/>
              <a:headEnd type="triangle" w="lg" len="med"/>
              <a:tailEnd/>
            </a:ln>
          </p:spPr>
          <p:txBody>
            <a:bodyPr/>
            <a:lstStyle/>
            <a:p>
              <a:endParaRPr lang="en-US"/>
            </a:p>
          </p:txBody>
        </p:sp>
        <p:sp>
          <p:nvSpPr>
            <p:cNvPr id="90" name="Text Box 50"/>
            <p:cNvSpPr txBox="1">
              <a:spLocks noChangeArrowheads="1"/>
            </p:cNvSpPr>
            <p:nvPr/>
          </p:nvSpPr>
          <p:spPr bwMode="auto">
            <a:xfrm>
              <a:off x="2842" y="3144"/>
              <a:ext cx="355" cy="1008"/>
            </a:xfrm>
            <a:prstGeom prst="rect">
              <a:avLst/>
            </a:prstGeom>
            <a:solidFill>
              <a:srgbClr val="99CCFF"/>
            </a:solidFill>
            <a:ln w="9525">
              <a:solidFill>
                <a:srgbClr val="969696"/>
              </a:solidFill>
              <a:miter lim="800000"/>
              <a:headEnd/>
              <a:tailEnd/>
            </a:ln>
          </p:spPr>
          <p:txBody>
            <a:bodyPr/>
            <a:lstStyle/>
            <a:p>
              <a:r>
                <a:rPr lang="en-US" sz="1200" b="1">
                  <a:solidFill>
                    <a:srgbClr val="003300"/>
                  </a:solidFill>
                  <a:latin typeface="Calibri" pitchFamily="-65" charset="0"/>
                </a:rPr>
                <a:t>Host</a:t>
              </a:r>
            </a:p>
          </p:txBody>
        </p:sp>
        <p:sp>
          <p:nvSpPr>
            <p:cNvPr id="91" name="Line 51"/>
            <p:cNvSpPr>
              <a:spLocks noChangeShapeType="1"/>
            </p:cNvSpPr>
            <p:nvPr/>
          </p:nvSpPr>
          <p:spPr bwMode="auto">
            <a:xfrm flipV="1">
              <a:off x="3197" y="3278"/>
              <a:ext cx="199" cy="0"/>
            </a:xfrm>
            <a:prstGeom prst="line">
              <a:avLst/>
            </a:prstGeom>
            <a:noFill/>
            <a:ln w="25400">
              <a:solidFill>
                <a:schemeClr val="tx1"/>
              </a:solidFill>
              <a:round/>
              <a:headEnd type="triangle" w="lg" len="med"/>
              <a:tailEnd type="triangle" w="lg" len="med"/>
            </a:ln>
          </p:spPr>
          <p:txBody>
            <a:bodyPr/>
            <a:lstStyle/>
            <a:p>
              <a:endParaRPr lang="en-US"/>
            </a:p>
          </p:txBody>
        </p:sp>
        <p:sp>
          <p:nvSpPr>
            <p:cNvPr id="92" name="Line 52"/>
            <p:cNvSpPr>
              <a:spLocks noChangeShapeType="1"/>
            </p:cNvSpPr>
            <p:nvPr/>
          </p:nvSpPr>
          <p:spPr bwMode="auto">
            <a:xfrm flipV="1">
              <a:off x="3197" y="3618"/>
              <a:ext cx="199" cy="0"/>
            </a:xfrm>
            <a:prstGeom prst="line">
              <a:avLst/>
            </a:prstGeom>
            <a:noFill/>
            <a:ln w="25400">
              <a:solidFill>
                <a:schemeClr val="tx1"/>
              </a:solidFill>
              <a:round/>
              <a:headEnd type="triangle" w="lg" len="med"/>
              <a:tailEnd type="triangle" w="lg" len="med"/>
            </a:ln>
          </p:spPr>
          <p:txBody>
            <a:bodyPr/>
            <a:lstStyle/>
            <a:p>
              <a:endParaRPr lang="en-US"/>
            </a:p>
          </p:txBody>
        </p:sp>
        <p:sp>
          <p:nvSpPr>
            <p:cNvPr id="93" name="Line 53"/>
            <p:cNvSpPr>
              <a:spLocks noChangeShapeType="1"/>
            </p:cNvSpPr>
            <p:nvPr/>
          </p:nvSpPr>
          <p:spPr bwMode="auto">
            <a:xfrm flipV="1">
              <a:off x="3197" y="3958"/>
              <a:ext cx="199" cy="0"/>
            </a:xfrm>
            <a:prstGeom prst="line">
              <a:avLst/>
            </a:prstGeom>
            <a:noFill/>
            <a:ln w="25400">
              <a:solidFill>
                <a:schemeClr val="tx1"/>
              </a:solidFill>
              <a:round/>
              <a:headEnd type="triangle" w="lg" len="med"/>
              <a:tailEnd type="triangle" w="lg" len="med"/>
            </a:ln>
          </p:spPr>
          <p:txBody>
            <a:bodyPr/>
            <a:lstStyle/>
            <a:p>
              <a:endParaRPr lang="en-US"/>
            </a:p>
          </p:txBody>
        </p:sp>
      </p:grpSp>
      <p:sp>
        <p:nvSpPr>
          <p:cNvPr id="3" name="TextBox 2"/>
          <p:cNvSpPr txBox="1"/>
          <p:nvPr/>
        </p:nvSpPr>
        <p:spPr>
          <a:xfrm>
            <a:off x="1320006" y="6172200"/>
            <a:ext cx="1334724" cy="369332"/>
          </a:xfrm>
          <a:prstGeom prst="rect">
            <a:avLst/>
          </a:prstGeom>
          <a:noFill/>
        </p:spPr>
        <p:txBody>
          <a:bodyPr wrap="none" rtlCol="0">
            <a:spAutoFit/>
          </a:bodyPr>
          <a:lstStyle/>
          <a:p>
            <a:r>
              <a:rPr lang="en-US" dirty="0" smtClean="0"/>
              <a:t>Device View</a:t>
            </a:r>
            <a:endParaRPr lang="en-US" dirty="0"/>
          </a:p>
        </p:txBody>
      </p:sp>
      <p:sp>
        <p:nvSpPr>
          <p:cNvPr id="94" name="TextBox 93"/>
          <p:cNvSpPr txBox="1"/>
          <p:nvPr/>
        </p:nvSpPr>
        <p:spPr>
          <a:xfrm>
            <a:off x="6172200" y="6096000"/>
            <a:ext cx="2049728" cy="369332"/>
          </a:xfrm>
          <a:prstGeom prst="rect">
            <a:avLst/>
          </a:prstGeom>
          <a:noFill/>
        </p:spPr>
        <p:txBody>
          <a:bodyPr wrap="none" rtlCol="0">
            <a:spAutoFit/>
          </a:bodyPr>
          <a:lstStyle/>
          <a:p>
            <a:r>
              <a:rPr lang="en-US" dirty="0" smtClean="0"/>
              <a:t>Programmer’s View</a:t>
            </a:r>
            <a:endParaRPr lang="en-US" dirty="0"/>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685800"/>
            <a:ext cx="8686800" cy="715962"/>
          </a:xfrm>
        </p:spPr>
        <p:txBody>
          <a:bodyPr/>
          <a:lstStyle/>
          <a:p>
            <a:r>
              <a:rPr lang="en-US" dirty="0" smtClean="0"/>
              <a:t>Concept of GPGPU and CUDA</a:t>
            </a:r>
            <a:endParaRPr lang="en-US" dirty="0"/>
          </a:p>
        </p:txBody>
      </p:sp>
      <p:sp>
        <p:nvSpPr>
          <p:cNvPr id="3" name="Content Placeholder 2"/>
          <p:cNvSpPr>
            <a:spLocks noGrp="1"/>
          </p:cNvSpPr>
          <p:nvPr>
            <p:ph idx="1"/>
          </p:nvPr>
        </p:nvSpPr>
        <p:spPr>
          <a:xfrm>
            <a:off x="381000" y="1295400"/>
            <a:ext cx="8229600" cy="4191000"/>
          </a:xfrm>
        </p:spPr>
        <p:txBody>
          <a:bodyPr>
            <a:noAutofit/>
          </a:bodyPr>
          <a:lstStyle/>
          <a:p>
            <a:r>
              <a:rPr lang="en-US" sz="2400" dirty="0" smtClean="0"/>
              <a:t>Designed as numeric computing engines</a:t>
            </a:r>
          </a:p>
          <a:p>
            <a:pPr lvl="1"/>
            <a:r>
              <a:rPr lang="en-US" sz="2000" dirty="0" smtClean="0"/>
              <a:t>Not perform well on some tasks on which CPUs are designed to perform</a:t>
            </a:r>
          </a:p>
          <a:p>
            <a:r>
              <a:rPr lang="en-US" sz="2400" dirty="0" smtClean="0"/>
              <a:t>Combined approach:</a:t>
            </a:r>
          </a:p>
          <a:p>
            <a:pPr lvl="1"/>
            <a:r>
              <a:rPr lang="en-US" sz="2000" dirty="0" smtClean="0"/>
              <a:t>Sequential part on CPU</a:t>
            </a:r>
          </a:p>
          <a:p>
            <a:pPr lvl="1"/>
            <a:r>
              <a:rPr lang="en-US" sz="2000" dirty="0" smtClean="0"/>
              <a:t>Numerical intensive part on GPU</a:t>
            </a:r>
          </a:p>
          <a:p>
            <a:r>
              <a:rPr lang="en-US" sz="2400" dirty="0" smtClean="0"/>
              <a:t>CUDA: Compute Unified Device Architecture</a:t>
            </a:r>
          </a:p>
          <a:p>
            <a:pPr lvl="1"/>
            <a:r>
              <a:rPr lang="en-US" sz="2000" dirty="0" smtClean="0"/>
              <a:t>Widely used parallel programming framework for general purpose GPU computations</a:t>
            </a:r>
          </a:p>
          <a:p>
            <a:r>
              <a:rPr lang="en-US" sz="2400" dirty="0" smtClean="0"/>
              <a:t>CUDA is designed to support GPGPU programming</a:t>
            </a:r>
          </a:p>
          <a:p>
            <a:r>
              <a:rPr lang="en-US" sz="2400" dirty="0" smtClean="0"/>
              <a:t>Ideal GPGPU applications have large data set, high parallelism, and minimal dependency between data elements.</a:t>
            </a:r>
          </a:p>
        </p:txBody>
      </p:sp>
      <p:sp>
        <p:nvSpPr>
          <p:cNvPr id="4" name="Slide Number Placeholder 3"/>
          <p:cNvSpPr>
            <a:spLocks noGrp="1"/>
          </p:cNvSpPr>
          <p:nvPr>
            <p:ph type="sldNum" sz="quarter" idx="4294967295"/>
          </p:nvPr>
        </p:nvSpPr>
        <p:spPr>
          <a:xfrm>
            <a:off x="8410575" y="6477000"/>
            <a:ext cx="733425" cy="274638"/>
          </a:xfrm>
          <a:prstGeom prst="rect">
            <a:avLst/>
          </a:prstGeom>
        </p:spPr>
        <p:txBody>
          <a:bodyPr/>
          <a:lstStyle/>
          <a:p>
            <a:fld id="{2FADECA7-E324-4253-AC34-01BF1A50550A}" type="slidenum">
              <a:rPr lang="en-US" smtClean="0"/>
              <a:pPr/>
              <a:t>6</a:t>
            </a:fld>
            <a:endParaRPr lang="en-US"/>
          </a:p>
        </p:txBody>
      </p:sp>
      <p:sp>
        <p:nvSpPr>
          <p:cNvPr id="5" name="Footer Placeholder 4"/>
          <p:cNvSpPr>
            <a:spLocks noGrp="1"/>
          </p:cNvSpPr>
          <p:nvPr>
            <p:ph type="ftr" sz="quarter" idx="4294967295"/>
          </p:nvPr>
        </p:nvSpPr>
        <p:spPr>
          <a:xfrm>
            <a:off x="3635375" y="6477000"/>
            <a:ext cx="5508625" cy="274638"/>
          </a:xfrm>
          <a:prstGeom prst="rect">
            <a:avLst/>
          </a:prstGeom>
        </p:spPr>
        <p:txBody>
          <a:bodyPr/>
          <a:lstStyle/>
          <a:p>
            <a:r>
              <a:rPr lang="en-US" smtClean="0"/>
              <a:t>CSE-702: Directed Research - II @ KFUPM</a:t>
            </a:r>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960438"/>
            <a:ext cx="8686800" cy="715962"/>
          </a:xfrm>
        </p:spPr>
        <p:txBody>
          <a:bodyPr>
            <a:normAutofit fontScale="90000"/>
          </a:bodyPr>
          <a:lstStyle/>
          <a:p>
            <a:r>
              <a:rPr lang="en-US" dirty="0" smtClean="0"/>
              <a:t>CUDA Program Execution</a:t>
            </a:r>
            <a:br>
              <a:rPr lang="en-US" dirty="0" smtClean="0"/>
            </a:br>
            <a:r>
              <a:rPr lang="en-US" dirty="0" smtClean="0"/>
              <a:t>(sequential code + kernels)</a:t>
            </a:r>
            <a:endParaRPr lang="en-US" dirty="0"/>
          </a:p>
        </p:txBody>
      </p:sp>
      <p:sp>
        <p:nvSpPr>
          <p:cNvPr id="4" name="Slide Number Placeholder 3"/>
          <p:cNvSpPr>
            <a:spLocks noGrp="1"/>
          </p:cNvSpPr>
          <p:nvPr>
            <p:ph type="sldNum" sz="quarter" idx="4294967295"/>
          </p:nvPr>
        </p:nvSpPr>
        <p:spPr>
          <a:xfrm>
            <a:off x="8410575" y="6477000"/>
            <a:ext cx="733425" cy="274638"/>
          </a:xfrm>
          <a:prstGeom prst="rect">
            <a:avLst/>
          </a:prstGeom>
        </p:spPr>
        <p:txBody>
          <a:bodyPr/>
          <a:lstStyle/>
          <a:p>
            <a:fld id="{2FADECA7-E324-4253-AC34-01BF1A50550A}" type="slidenum">
              <a:rPr lang="en-US" smtClean="0"/>
              <a:pPr/>
              <a:t>7</a:t>
            </a:fld>
            <a:endParaRPr lang="en-US"/>
          </a:p>
        </p:txBody>
      </p:sp>
      <p:sp>
        <p:nvSpPr>
          <p:cNvPr id="5" name="Footer Placeholder 4"/>
          <p:cNvSpPr>
            <a:spLocks noGrp="1"/>
          </p:cNvSpPr>
          <p:nvPr>
            <p:ph type="ftr" sz="quarter" idx="4294967295"/>
          </p:nvPr>
        </p:nvSpPr>
        <p:spPr>
          <a:xfrm>
            <a:off x="3635375" y="6477000"/>
            <a:ext cx="5508625" cy="274638"/>
          </a:xfrm>
          <a:prstGeom prst="rect">
            <a:avLst/>
          </a:prstGeom>
        </p:spPr>
        <p:txBody>
          <a:bodyPr/>
          <a:lstStyle/>
          <a:p>
            <a:r>
              <a:rPr lang="en-US" smtClean="0"/>
              <a:t>CSE-702: Directed Research - II @ KFUPM</a:t>
            </a:r>
            <a:endParaRPr lang="en-US"/>
          </a:p>
        </p:txBody>
      </p:sp>
      <p:pic>
        <p:nvPicPr>
          <p:cNvPr id="4098" name="Picture 2"/>
          <p:cNvPicPr>
            <a:picLocks noChangeAspect="1" noChangeArrowheads="1"/>
          </p:cNvPicPr>
          <p:nvPr/>
        </p:nvPicPr>
        <p:blipFill>
          <a:blip r:embed="rId3"/>
          <a:srcRect/>
          <a:stretch>
            <a:fillRect/>
          </a:stretch>
        </p:blipFill>
        <p:spPr bwMode="auto">
          <a:xfrm>
            <a:off x="457200" y="1905000"/>
            <a:ext cx="7776381" cy="3810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457200" y="427038"/>
            <a:ext cx="8458200" cy="1066800"/>
          </a:xfrm>
        </p:spPr>
        <p:txBody>
          <a:bodyPr>
            <a:normAutofit/>
          </a:bodyPr>
          <a:lstStyle/>
          <a:p>
            <a:r>
              <a:rPr lang="en-US" dirty="0" smtClean="0"/>
              <a:t>Grids, Blocks and Threads</a:t>
            </a:r>
          </a:p>
        </p:txBody>
      </p:sp>
      <p:sp>
        <p:nvSpPr>
          <p:cNvPr id="38915" name="Rectangle 3"/>
          <p:cNvSpPr>
            <a:spLocks noGrp="1" noChangeArrowheads="1"/>
          </p:cNvSpPr>
          <p:nvPr>
            <p:ph idx="1"/>
          </p:nvPr>
        </p:nvSpPr>
        <p:spPr>
          <a:xfrm>
            <a:off x="152400" y="1295400"/>
            <a:ext cx="4724400" cy="5191125"/>
          </a:xfrm>
        </p:spPr>
        <p:txBody>
          <a:bodyPr vert="horz" lIns="54864" tIns="91440" rtlCol="0">
            <a:normAutofit fontScale="55000" lnSpcReduction="20000"/>
          </a:bodyPr>
          <a:lstStyle/>
          <a:p>
            <a:pPr marL="457200" indent="-457200">
              <a:lnSpc>
                <a:spcPct val="90000"/>
              </a:lnSpc>
            </a:pPr>
            <a:r>
              <a:rPr lang="en-US" dirty="0" smtClean="0"/>
              <a:t>A kernel is executed as a grid of thread blocks</a:t>
            </a:r>
          </a:p>
          <a:p>
            <a:pPr marL="974725" lvl="1" indent="-403225">
              <a:lnSpc>
                <a:spcPct val="90000"/>
              </a:lnSpc>
            </a:pPr>
            <a:r>
              <a:rPr lang="en-US" sz="3200" dirty="0" smtClean="0"/>
              <a:t>All threads share data memory space</a:t>
            </a:r>
          </a:p>
          <a:p>
            <a:pPr marL="457200" indent="-457200">
              <a:lnSpc>
                <a:spcPct val="90000"/>
              </a:lnSpc>
            </a:pPr>
            <a:r>
              <a:rPr lang="en-US" dirty="0" smtClean="0"/>
              <a:t>A thread block is a batch of threads that can cooperate with each other by:</a:t>
            </a:r>
          </a:p>
          <a:p>
            <a:pPr marL="974725" lvl="1" indent="-403225">
              <a:lnSpc>
                <a:spcPct val="90000"/>
              </a:lnSpc>
            </a:pPr>
            <a:r>
              <a:rPr lang="en-US" sz="3200" dirty="0" smtClean="0"/>
              <a:t>Synchronizing their execution</a:t>
            </a:r>
          </a:p>
          <a:p>
            <a:pPr marL="1431925" lvl="2" indent="-342900">
              <a:lnSpc>
                <a:spcPct val="90000"/>
              </a:lnSpc>
            </a:pPr>
            <a:r>
              <a:rPr lang="en-US" sz="3200" dirty="0" smtClean="0"/>
              <a:t>For hazard-free shared memory accesses</a:t>
            </a:r>
          </a:p>
          <a:p>
            <a:pPr marL="974725" lvl="1" indent="-403225">
              <a:lnSpc>
                <a:spcPct val="90000"/>
              </a:lnSpc>
            </a:pPr>
            <a:r>
              <a:rPr lang="en-US" sz="3200" dirty="0" smtClean="0"/>
              <a:t>Efficiently sharing data through a low latency shared memory</a:t>
            </a:r>
          </a:p>
          <a:p>
            <a:pPr marL="457200" indent="-457200">
              <a:lnSpc>
                <a:spcPct val="90000"/>
              </a:lnSpc>
            </a:pPr>
            <a:r>
              <a:rPr lang="en-US" dirty="0" smtClean="0"/>
              <a:t>Two threads from two different blocks cannot cooperate</a:t>
            </a:r>
          </a:p>
          <a:p>
            <a:pPr marL="457200" indent="-457200">
              <a:lnSpc>
                <a:spcPct val="90000"/>
              </a:lnSpc>
            </a:pPr>
            <a:r>
              <a:rPr lang="en-US" dirty="0" smtClean="0"/>
              <a:t>Threads and blocks have IDs</a:t>
            </a:r>
          </a:p>
          <a:p>
            <a:pPr marL="974725" lvl="1" indent="-403225">
              <a:lnSpc>
                <a:spcPct val="90000"/>
              </a:lnSpc>
            </a:pPr>
            <a:r>
              <a:rPr lang="en-US" sz="3200" dirty="0" smtClean="0"/>
              <a:t>So each thread can decide what data to work on</a:t>
            </a:r>
          </a:p>
          <a:p>
            <a:pPr marL="974725" lvl="1" indent="-403225">
              <a:lnSpc>
                <a:spcPct val="90000"/>
              </a:lnSpc>
            </a:pPr>
            <a:r>
              <a:rPr lang="en-US" sz="3200" dirty="0" smtClean="0"/>
              <a:t>Block ID: 1D or 2D (</a:t>
            </a:r>
            <a:r>
              <a:rPr lang="en-US" sz="3200" dirty="0" err="1" smtClean="0"/>
              <a:t>blockIdx.x</a:t>
            </a:r>
            <a:r>
              <a:rPr lang="en-US" sz="3200" dirty="0" smtClean="0"/>
              <a:t>, </a:t>
            </a:r>
            <a:r>
              <a:rPr lang="en-US" sz="3200" dirty="0" err="1" smtClean="0"/>
              <a:t>blockIdx.y</a:t>
            </a:r>
            <a:r>
              <a:rPr lang="en-US" sz="3200" dirty="0" smtClean="0"/>
              <a:t>)</a:t>
            </a:r>
          </a:p>
          <a:p>
            <a:pPr marL="974725" lvl="1" indent="-403225">
              <a:lnSpc>
                <a:spcPct val="90000"/>
              </a:lnSpc>
            </a:pPr>
            <a:r>
              <a:rPr lang="en-US" sz="3200" dirty="0" smtClean="0"/>
              <a:t>Thread ID: 1D, 2D, or 3D (</a:t>
            </a:r>
            <a:r>
              <a:rPr lang="en-US" sz="3200" dirty="0" err="1" smtClean="0"/>
              <a:t>threadIdx</a:t>
            </a:r>
            <a:r>
              <a:rPr lang="en-US" sz="3200" dirty="0" smtClean="0"/>
              <a:t>.{</a:t>
            </a:r>
            <a:r>
              <a:rPr lang="en-US" sz="3200" dirty="0" err="1" smtClean="0"/>
              <a:t>x,y,z</a:t>
            </a:r>
            <a:r>
              <a:rPr lang="en-US" sz="3200" dirty="0" smtClean="0"/>
              <a:t>}) </a:t>
            </a:r>
          </a:p>
          <a:p>
            <a:pPr marL="457200" indent="-457200">
              <a:lnSpc>
                <a:spcPct val="90000"/>
              </a:lnSpc>
            </a:pPr>
            <a:endParaRPr lang="en-US" dirty="0" smtClean="0"/>
          </a:p>
        </p:txBody>
      </p:sp>
      <p:sp>
        <p:nvSpPr>
          <p:cNvPr id="77" name="Slide Number Placeholder 76"/>
          <p:cNvSpPr>
            <a:spLocks noGrp="1"/>
          </p:cNvSpPr>
          <p:nvPr>
            <p:ph type="sldNum" sz="quarter" idx="4294967295"/>
          </p:nvPr>
        </p:nvSpPr>
        <p:spPr>
          <a:xfrm>
            <a:off x="8410575" y="6477000"/>
            <a:ext cx="733425" cy="274638"/>
          </a:xfrm>
          <a:prstGeom prst="rect">
            <a:avLst/>
          </a:prstGeom>
        </p:spPr>
        <p:txBody>
          <a:bodyPr/>
          <a:lstStyle/>
          <a:p>
            <a:fld id="{2FADECA7-E324-4253-AC34-01BF1A50550A}" type="slidenum">
              <a:rPr lang="en-US" smtClean="0"/>
              <a:pPr/>
              <a:t>8</a:t>
            </a:fld>
            <a:endParaRPr lang="en-US"/>
          </a:p>
        </p:txBody>
      </p:sp>
      <p:sp>
        <p:nvSpPr>
          <p:cNvPr id="80" name="Footer Placeholder 79"/>
          <p:cNvSpPr>
            <a:spLocks noGrp="1"/>
          </p:cNvSpPr>
          <p:nvPr>
            <p:ph type="ftr" sz="quarter" idx="4294967295"/>
          </p:nvPr>
        </p:nvSpPr>
        <p:spPr>
          <a:xfrm>
            <a:off x="3635375" y="6477000"/>
            <a:ext cx="5508625" cy="274638"/>
          </a:xfrm>
          <a:prstGeom prst="rect">
            <a:avLst/>
          </a:prstGeom>
        </p:spPr>
        <p:txBody>
          <a:bodyPr/>
          <a:lstStyle/>
          <a:p>
            <a:r>
              <a:rPr lang="en-US" smtClean="0"/>
              <a:t>CSE-702: Directed Research - II @ KFUPM</a:t>
            </a:r>
            <a:endParaRPr lang="en-US"/>
          </a:p>
        </p:txBody>
      </p:sp>
      <p:grpSp>
        <p:nvGrpSpPr>
          <p:cNvPr id="2" name="Group 4"/>
          <p:cNvGrpSpPr>
            <a:grpSpLocks/>
          </p:cNvGrpSpPr>
          <p:nvPr/>
        </p:nvGrpSpPr>
        <p:grpSpPr bwMode="auto">
          <a:xfrm>
            <a:off x="4876800" y="1366838"/>
            <a:ext cx="4056063" cy="4957762"/>
            <a:chOff x="3034" y="690"/>
            <a:chExt cx="2555" cy="3390"/>
          </a:xfrm>
        </p:grpSpPr>
        <p:sp>
          <p:nvSpPr>
            <p:cNvPr id="38920" name="AutoShape 5"/>
            <p:cNvSpPr>
              <a:spLocks noChangeAspect="1" noChangeArrowheads="1"/>
            </p:cNvSpPr>
            <p:nvPr/>
          </p:nvSpPr>
          <p:spPr bwMode="auto">
            <a:xfrm>
              <a:off x="3034" y="690"/>
              <a:ext cx="2555" cy="3390"/>
            </a:xfrm>
            <a:prstGeom prst="rect">
              <a:avLst/>
            </a:prstGeom>
            <a:noFill/>
            <a:ln w="9525">
              <a:noFill/>
              <a:miter lim="800000"/>
              <a:headEnd/>
              <a:tailEnd/>
            </a:ln>
          </p:spPr>
          <p:txBody>
            <a:bodyPr/>
            <a:lstStyle/>
            <a:p>
              <a:endParaRPr lang="en-US"/>
            </a:p>
          </p:txBody>
        </p:sp>
        <p:sp>
          <p:nvSpPr>
            <p:cNvPr id="38921" name="Text Box 6"/>
            <p:cNvSpPr txBox="1">
              <a:spLocks noChangeArrowheads="1"/>
            </p:cNvSpPr>
            <p:nvPr/>
          </p:nvSpPr>
          <p:spPr bwMode="auto">
            <a:xfrm>
              <a:off x="3037" y="693"/>
              <a:ext cx="671" cy="2864"/>
            </a:xfrm>
            <a:prstGeom prst="rect">
              <a:avLst/>
            </a:prstGeom>
            <a:solidFill>
              <a:srgbClr val="99CCFF"/>
            </a:solidFill>
            <a:ln w="9525">
              <a:solidFill>
                <a:srgbClr val="969696"/>
              </a:solidFill>
              <a:miter lim="800000"/>
              <a:headEnd/>
              <a:tailEnd/>
            </a:ln>
          </p:spPr>
          <p:txBody>
            <a:bodyPr/>
            <a:lstStyle/>
            <a:p>
              <a:r>
                <a:rPr lang="en-US" sz="1200" b="1">
                  <a:solidFill>
                    <a:srgbClr val="003300"/>
                  </a:solidFill>
                </a:rPr>
                <a:t>Host</a:t>
              </a:r>
              <a:endParaRPr lang="en-US">
                <a:solidFill>
                  <a:srgbClr val="003300"/>
                </a:solidFill>
              </a:endParaRPr>
            </a:p>
          </p:txBody>
        </p:sp>
        <p:sp>
          <p:nvSpPr>
            <p:cNvPr id="38922" name="Text Box 7"/>
            <p:cNvSpPr txBox="1">
              <a:spLocks noChangeArrowheads="1"/>
            </p:cNvSpPr>
            <p:nvPr/>
          </p:nvSpPr>
          <p:spPr bwMode="auto">
            <a:xfrm>
              <a:off x="3199" y="1171"/>
              <a:ext cx="432" cy="336"/>
            </a:xfrm>
            <a:prstGeom prst="rect">
              <a:avLst/>
            </a:prstGeom>
            <a:solidFill>
              <a:srgbClr val="99FF66"/>
            </a:solidFill>
            <a:ln w="9525">
              <a:solidFill>
                <a:srgbClr val="969696"/>
              </a:solidFill>
              <a:miter lim="800000"/>
              <a:headEnd/>
              <a:tailEnd/>
            </a:ln>
          </p:spPr>
          <p:txBody>
            <a:bodyPr/>
            <a:lstStyle/>
            <a:p>
              <a:pPr algn="ctr"/>
              <a:r>
                <a:rPr lang="en-US" sz="1200" b="1">
                  <a:solidFill>
                    <a:srgbClr val="003300"/>
                  </a:solidFill>
                </a:rPr>
                <a:t>Kernel 1</a:t>
              </a:r>
              <a:endParaRPr lang="en-US">
                <a:solidFill>
                  <a:srgbClr val="003300"/>
                </a:solidFill>
              </a:endParaRPr>
            </a:p>
          </p:txBody>
        </p:sp>
        <p:sp>
          <p:nvSpPr>
            <p:cNvPr id="38923" name="Text Box 8"/>
            <p:cNvSpPr txBox="1">
              <a:spLocks noChangeArrowheads="1"/>
            </p:cNvSpPr>
            <p:nvPr/>
          </p:nvSpPr>
          <p:spPr bwMode="auto">
            <a:xfrm>
              <a:off x="3185" y="2275"/>
              <a:ext cx="430" cy="334"/>
            </a:xfrm>
            <a:prstGeom prst="rect">
              <a:avLst/>
            </a:prstGeom>
            <a:solidFill>
              <a:srgbClr val="99FF66"/>
            </a:solidFill>
            <a:ln w="9525">
              <a:solidFill>
                <a:srgbClr val="969696"/>
              </a:solidFill>
              <a:miter lim="800000"/>
              <a:headEnd/>
              <a:tailEnd/>
            </a:ln>
          </p:spPr>
          <p:txBody>
            <a:bodyPr/>
            <a:lstStyle/>
            <a:p>
              <a:pPr algn="ctr"/>
              <a:r>
                <a:rPr lang="en-US" sz="1200" b="1">
                  <a:solidFill>
                    <a:srgbClr val="003300"/>
                  </a:solidFill>
                </a:rPr>
                <a:t>Kernel 2</a:t>
              </a:r>
              <a:endParaRPr lang="en-US">
                <a:solidFill>
                  <a:srgbClr val="003300"/>
                </a:solidFill>
              </a:endParaRPr>
            </a:p>
          </p:txBody>
        </p:sp>
        <p:sp>
          <p:nvSpPr>
            <p:cNvPr id="38924" name="Line 9"/>
            <p:cNvSpPr>
              <a:spLocks noChangeShapeType="1"/>
            </p:cNvSpPr>
            <p:nvPr/>
          </p:nvSpPr>
          <p:spPr bwMode="auto">
            <a:xfrm>
              <a:off x="3118" y="1110"/>
              <a:ext cx="1" cy="1699"/>
            </a:xfrm>
            <a:prstGeom prst="line">
              <a:avLst/>
            </a:prstGeom>
            <a:noFill/>
            <a:ln w="12700">
              <a:solidFill>
                <a:schemeClr val="bg1"/>
              </a:solidFill>
              <a:round/>
              <a:headEnd/>
              <a:tailEnd type="triangle" w="med" len="lg"/>
            </a:ln>
          </p:spPr>
          <p:txBody>
            <a:bodyPr/>
            <a:lstStyle/>
            <a:p>
              <a:endParaRPr lang="en-US"/>
            </a:p>
          </p:txBody>
        </p:sp>
        <p:sp>
          <p:nvSpPr>
            <p:cNvPr id="38925" name="Text Box 10"/>
            <p:cNvSpPr txBox="1">
              <a:spLocks noChangeArrowheads="1"/>
            </p:cNvSpPr>
            <p:nvPr/>
          </p:nvSpPr>
          <p:spPr bwMode="auto">
            <a:xfrm>
              <a:off x="3827" y="698"/>
              <a:ext cx="1759" cy="2864"/>
            </a:xfrm>
            <a:prstGeom prst="rect">
              <a:avLst/>
            </a:prstGeom>
            <a:solidFill>
              <a:srgbClr val="99CCFF"/>
            </a:solidFill>
            <a:ln w="9525">
              <a:solidFill>
                <a:srgbClr val="969696"/>
              </a:solidFill>
              <a:miter lim="800000"/>
              <a:headEnd/>
              <a:tailEnd/>
            </a:ln>
          </p:spPr>
          <p:txBody>
            <a:bodyPr/>
            <a:lstStyle/>
            <a:p>
              <a:r>
                <a:rPr lang="en-US" sz="1200" b="1">
                  <a:solidFill>
                    <a:srgbClr val="003300"/>
                  </a:solidFill>
                </a:rPr>
                <a:t>Device</a:t>
              </a:r>
              <a:endParaRPr lang="en-US">
                <a:solidFill>
                  <a:srgbClr val="003300"/>
                </a:solidFill>
              </a:endParaRPr>
            </a:p>
          </p:txBody>
        </p:sp>
        <p:grpSp>
          <p:nvGrpSpPr>
            <p:cNvPr id="3" name="Group 11"/>
            <p:cNvGrpSpPr>
              <a:grpSpLocks/>
            </p:cNvGrpSpPr>
            <p:nvPr/>
          </p:nvGrpSpPr>
          <p:grpSpPr bwMode="auto">
            <a:xfrm>
              <a:off x="3927" y="957"/>
              <a:ext cx="1554" cy="1004"/>
              <a:chOff x="3820" y="4577"/>
              <a:chExt cx="4116" cy="2660"/>
            </a:xfrm>
          </p:grpSpPr>
          <p:sp>
            <p:nvSpPr>
              <p:cNvPr id="38981" name="Text Box 12"/>
              <p:cNvSpPr txBox="1">
                <a:spLocks noChangeArrowheads="1"/>
              </p:cNvSpPr>
              <p:nvPr/>
            </p:nvSpPr>
            <p:spPr bwMode="auto">
              <a:xfrm>
                <a:off x="3820" y="4577"/>
                <a:ext cx="4116" cy="2660"/>
              </a:xfrm>
              <a:prstGeom prst="rect">
                <a:avLst/>
              </a:prstGeom>
              <a:solidFill>
                <a:srgbClr val="99FF66"/>
              </a:solidFill>
              <a:ln w="9525">
                <a:solidFill>
                  <a:srgbClr val="969696"/>
                </a:solidFill>
                <a:miter lim="800000"/>
                <a:headEnd/>
                <a:tailEnd/>
              </a:ln>
            </p:spPr>
            <p:txBody>
              <a:bodyPr/>
              <a:lstStyle/>
              <a:p>
                <a:r>
                  <a:rPr lang="en-US" sz="1200" b="1">
                    <a:solidFill>
                      <a:srgbClr val="003300"/>
                    </a:solidFill>
                  </a:rPr>
                  <a:t>Grid 1</a:t>
                </a:r>
                <a:endParaRPr lang="en-US">
                  <a:solidFill>
                    <a:srgbClr val="003300"/>
                  </a:solidFill>
                </a:endParaRPr>
              </a:p>
            </p:txBody>
          </p:sp>
          <p:grpSp>
            <p:nvGrpSpPr>
              <p:cNvPr id="4" name="Group 13"/>
              <p:cNvGrpSpPr>
                <a:grpSpLocks/>
              </p:cNvGrpSpPr>
              <p:nvPr/>
            </p:nvGrpSpPr>
            <p:grpSpPr bwMode="auto">
              <a:xfrm>
                <a:off x="3985" y="5169"/>
                <a:ext cx="3785" cy="864"/>
                <a:chOff x="3997" y="5169"/>
                <a:chExt cx="3785" cy="864"/>
              </a:xfrm>
            </p:grpSpPr>
            <p:sp>
              <p:nvSpPr>
                <p:cNvPr id="38987" name="Text Box 14"/>
                <p:cNvSpPr txBox="1">
                  <a:spLocks noChangeArrowheads="1"/>
                </p:cNvSpPr>
                <p:nvPr/>
              </p:nvSpPr>
              <p:spPr bwMode="auto">
                <a:xfrm>
                  <a:off x="3997" y="5169"/>
                  <a:ext cx="1181" cy="864"/>
                </a:xfrm>
                <a:prstGeom prst="rect">
                  <a:avLst/>
                </a:prstGeom>
                <a:solidFill>
                  <a:srgbClr val="FFCC00"/>
                </a:solidFill>
                <a:ln w="9525">
                  <a:solidFill>
                    <a:srgbClr val="969696"/>
                  </a:solidFill>
                  <a:miter lim="800000"/>
                  <a:headEnd/>
                  <a:tailEnd/>
                </a:ln>
              </p:spPr>
              <p:txBody>
                <a:bodyPr lIns="0" tIns="91440" rIns="0" bIns="0"/>
                <a:lstStyle/>
                <a:p>
                  <a:pPr algn="ctr"/>
                  <a:r>
                    <a:rPr lang="en-US" sz="1200" b="1">
                      <a:solidFill>
                        <a:srgbClr val="003300"/>
                      </a:solidFill>
                    </a:rPr>
                    <a:t>Block</a:t>
                  </a:r>
                </a:p>
                <a:p>
                  <a:pPr algn="ctr"/>
                  <a:r>
                    <a:rPr lang="en-US" sz="1200" b="1">
                      <a:solidFill>
                        <a:srgbClr val="003300"/>
                      </a:solidFill>
                    </a:rPr>
                    <a:t>(0, 0)</a:t>
                  </a:r>
                  <a:endParaRPr lang="en-US">
                    <a:solidFill>
                      <a:srgbClr val="003300"/>
                    </a:solidFill>
                  </a:endParaRPr>
                </a:p>
              </p:txBody>
            </p:sp>
            <p:sp>
              <p:nvSpPr>
                <p:cNvPr id="38988" name="Text Box 15"/>
                <p:cNvSpPr txBox="1">
                  <a:spLocks noChangeArrowheads="1"/>
                </p:cNvSpPr>
                <p:nvPr/>
              </p:nvSpPr>
              <p:spPr bwMode="auto">
                <a:xfrm>
                  <a:off x="5299" y="5169"/>
                  <a:ext cx="1181" cy="864"/>
                </a:xfrm>
                <a:prstGeom prst="rect">
                  <a:avLst/>
                </a:prstGeom>
                <a:solidFill>
                  <a:srgbClr val="FFCC00"/>
                </a:solidFill>
                <a:ln w="9525">
                  <a:solidFill>
                    <a:srgbClr val="969696"/>
                  </a:solidFill>
                  <a:miter lim="800000"/>
                  <a:headEnd/>
                  <a:tailEnd/>
                </a:ln>
              </p:spPr>
              <p:txBody>
                <a:bodyPr lIns="0" tIns="91440" rIns="0" bIns="0"/>
                <a:lstStyle/>
                <a:p>
                  <a:pPr algn="ctr"/>
                  <a:r>
                    <a:rPr lang="en-US" sz="1200" b="1">
                      <a:solidFill>
                        <a:srgbClr val="003300"/>
                      </a:solidFill>
                    </a:rPr>
                    <a:t>Block</a:t>
                  </a:r>
                </a:p>
                <a:p>
                  <a:pPr algn="ctr"/>
                  <a:r>
                    <a:rPr lang="en-US" sz="1200" b="1">
                      <a:solidFill>
                        <a:srgbClr val="003300"/>
                      </a:solidFill>
                    </a:rPr>
                    <a:t>(1, 0)</a:t>
                  </a:r>
                  <a:endParaRPr lang="en-US">
                    <a:solidFill>
                      <a:srgbClr val="003300"/>
                    </a:solidFill>
                  </a:endParaRPr>
                </a:p>
              </p:txBody>
            </p:sp>
            <p:sp>
              <p:nvSpPr>
                <p:cNvPr id="38989" name="Text Box 16"/>
                <p:cNvSpPr txBox="1">
                  <a:spLocks noChangeArrowheads="1"/>
                </p:cNvSpPr>
                <p:nvPr/>
              </p:nvSpPr>
              <p:spPr bwMode="auto">
                <a:xfrm>
                  <a:off x="6601" y="5169"/>
                  <a:ext cx="1181" cy="864"/>
                </a:xfrm>
                <a:prstGeom prst="rect">
                  <a:avLst/>
                </a:prstGeom>
                <a:solidFill>
                  <a:srgbClr val="FFCC00"/>
                </a:solidFill>
                <a:ln w="9525">
                  <a:solidFill>
                    <a:srgbClr val="969696"/>
                  </a:solidFill>
                  <a:miter lim="800000"/>
                  <a:headEnd/>
                  <a:tailEnd/>
                </a:ln>
              </p:spPr>
              <p:txBody>
                <a:bodyPr lIns="0" tIns="91440" rIns="0" bIns="0"/>
                <a:lstStyle/>
                <a:p>
                  <a:pPr algn="ctr"/>
                  <a:r>
                    <a:rPr lang="en-US" sz="1200" b="1">
                      <a:solidFill>
                        <a:srgbClr val="003300"/>
                      </a:solidFill>
                    </a:rPr>
                    <a:t>Block</a:t>
                  </a:r>
                </a:p>
                <a:p>
                  <a:pPr algn="ctr"/>
                  <a:r>
                    <a:rPr lang="en-US" sz="1200" b="1">
                      <a:solidFill>
                        <a:srgbClr val="003300"/>
                      </a:solidFill>
                    </a:rPr>
                    <a:t>(2, 0)</a:t>
                  </a:r>
                  <a:endParaRPr lang="en-US">
                    <a:solidFill>
                      <a:srgbClr val="003300"/>
                    </a:solidFill>
                  </a:endParaRPr>
                </a:p>
              </p:txBody>
            </p:sp>
          </p:grpSp>
          <p:grpSp>
            <p:nvGrpSpPr>
              <p:cNvPr id="5" name="Group 17"/>
              <p:cNvGrpSpPr>
                <a:grpSpLocks/>
              </p:cNvGrpSpPr>
              <p:nvPr/>
            </p:nvGrpSpPr>
            <p:grpSpPr bwMode="auto">
              <a:xfrm>
                <a:off x="3985" y="6187"/>
                <a:ext cx="3785" cy="864"/>
                <a:chOff x="3997" y="5169"/>
                <a:chExt cx="3785" cy="864"/>
              </a:xfrm>
            </p:grpSpPr>
            <p:sp>
              <p:nvSpPr>
                <p:cNvPr id="38984" name="Text Box 18"/>
                <p:cNvSpPr txBox="1">
                  <a:spLocks noChangeArrowheads="1"/>
                </p:cNvSpPr>
                <p:nvPr/>
              </p:nvSpPr>
              <p:spPr bwMode="auto">
                <a:xfrm>
                  <a:off x="3997" y="5169"/>
                  <a:ext cx="1181" cy="864"/>
                </a:xfrm>
                <a:prstGeom prst="rect">
                  <a:avLst/>
                </a:prstGeom>
                <a:solidFill>
                  <a:srgbClr val="FFCC00"/>
                </a:solidFill>
                <a:ln w="9525">
                  <a:solidFill>
                    <a:srgbClr val="969696"/>
                  </a:solidFill>
                  <a:miter lim="800000"/>
                  <a:headEnd/>
                  <a:tailEnd/>
                </a:ln>
              </p:spPr>
              <p:txBody>
                <a:bodyPr lIns="0" tIns="91440" rIns="0" bIns="0"/>
                <a:lstStyle/>
                <a:p>
                  <a:pPr algn="ctr"/>
                  <a:r>
                    <a:rPr lang="en-US" sz="1200" b="1">
                      <a:solidFill>
                        <a:srgbClr val="003300"/>
                      </a:solidFill>
                    </a:rPr>
                    <a:t>Block</a:t>
                  </a:r>
                </a:p>
                <a:p>
                  <a:pPr algn="ctr"/>
                  <a:r>
                    <a:rPr lang="en-US" sz="1200" b="1">
                      <a:solidFill>
                        <a:srgbClr val="003300"/>
                      </a:solidFill>
                    </a:rPr>
                    <a:t>(0, 1)</a:t>
                  </a:r>
                  <a:endParaRPr lang="en-US">
                    <a:solidFill>
                      <a:srgbClr val="003300"/>
                    </a:solidFill>
                  </a:endParaRPr>
                </a:p>
              </p:txBody>
            </p:sp>
            <p:sp>
              <p:nvSpPr>
                <p:cNvPr id="38985" name="Text Box 19"/>
                <p:cNvSpPr txBox="1">
                  <a:spLocks noChangeArrowheads="1"/>
                </p:cNvSpPr>
                <p:nvPr/>
              </p:nvSpPr>
              <p:spPr bwMode="auto">
                <a:xfrm>
                  <a:off x="5299" y="5169"/>
                  <a:ext cx="1181" cy="864"/>
                </a:xfrm>
                <a:prstGeom prst="rect">
                  <a:avLst/>
                </a:prstGeom>
                <a:solidFill>
                  <a:srgbClr val="FFCC00"/>
                </a:solidFill>
                <a:ln w="9525">
                  <a:solidFill>
                    <a:srgbClr val="969696"/>
                  </a:solidFill>
                  <a:miter lim="800000"/>
                  <a:headEnd/>
                  <a:tailEnd/>
                </a:ln>
              </p:spPr>
              <p:txBody>
                <a:bodyPr lIns="0" tIns="91440" rIns="0" bIns="0"/>
                <a:lstStyle/>
                <a:p>
                  <a:pPr algn="ctr"/>
                  <a:r>
                    <a:rPr lang="en-US" sz="1200" b="1">
                      <a:solidFill>
                        <a:srgbClr val="003300"/>
                      </a:solidFill>
                    </a:rPr>
                    <a:t>Block</a:t>
                  </a:r>
                </a:p>
                <a:p>
                  <a:pPr algn="ctr"/>
                  <a:r>
                    <a:rPr lang="en-US" sz="1200" b="1">
                      <a:solidFill>
                        <a:srgbClr val="003300"/>
                      </a:solidFill>
                    </a:rPr>
                    <a:t>(1, 1)</a:t>
                  </a:r>
                  <a:endParaRPr lang="en-US">
                    <a:solidFill>
                      <a:srgbClr val="003300"/>
                    </a:solidFill>
                  </a:endParaRPr>
                </a:p>
              </p:txBody>
            </p:sp>
            <p:sp>
              <p:nvSpPr>
                <p:cNvPr id="38986" name="Text Box 20"/>
                <p:cNvSpPr txBox="1">
                  <a:spLocks noChangeArrowheads="1"/>
                </p:cNvSpPr>
                <p:nvPr/>
              </p:nvSpPr>
              <p:spPr bwMode="auto">
                <a:xfrm>
                  <a:off x="6601" y="5169"/>
                  <a:ext cx="1181" cy="864"/>
                </a:xfrm>
                <a:prstGeom prst="rect">
                  <a:avLst/>
                </a:prstGeom>
                <a:solidFill>
                  <a:srgbClr val="FFCC00"/>
                </a:solidFill>
                <a:ln w="9525">
                  <a:solidFill>
                    <a:srgbClr val="969696"/>
                  </a:solidFill>
                  <a:miter lim="800000"/>
                  <a:headEnd/>
                  <a:tailEnd/>
                </a:ln>
              </p:spPr>
              <p:txBody>
                <a:bodyPr lIns="0" tIns="91440" rIns="0" bIns="0"/>
                <a:lstStyle/>
                <a:p>
                  <a:pPr algn="ctr"/>
                  <a:r>
                    <a:rPr lang="en-US" sz="1200" b="1">
                      <a:solidFill>
                        <a:srgbClr val="003300"/>
                      </a:solidFill>
                    </a:rPr>
                    <a:t>Block</a:t>
                  </a:r>
                </a:p>
                <a:p>
                  <a:pPr algn="ctr"/>
                  <a:r>
                    <a:rPr lang="en-US" sz="1200" b="1">
                      <a:solidFill>
                        <a:srgbClr val="003300"/>
                      </a:solidFill>
                    </a:rPr>
                    <a:t>(2, 1)</a:t>
                  </a:r>
                  <a:endParaRPr lang="en-US">
                    <a:solidFill>
                      <a:srgbClr val="003300"/>
                    </a:solidFill>
                  </a:endParaRPr>
                </a:p>
              </p:txBody>
            </p:sp>
          </p:grpSp>
        </p:grpSp>
        <p:grpSp>
          <p:nvGrpSpPr>
            <p:cNvPr id="6" name="Group 21"/>
            <p:cNvGrpSpPr>
              <a:grpSpLocks/>
            </p:cNvGrpSpPr>
            <p:nvPr/>
          </p:nvGrpSpPr>
          <p:grpSpPr bwMode="auto">
            <a:xfrm>
              <a:off x="4051" y="2056"/>
              <a:ext cx="1306" cy="1416"/>
              <a:chOff x="4730" y="7615"/>
              <a:chExt cx="3458" cy="3752"/>
            </a:xfrm>
          </p:grpSpPr>
          <p:sp>
            <p:nvSpPr>
              <p:cNvPr id="38965" name="Text Box 22"/>
              <p:cNvSpPr txBox="1">
                <a:spLocks noChangeArrowheads="1"/>
              </p:cNvSpPr>
              <p:nvPr/>
            </p:nvSpPr>
            <p:spPr bwMode="auto">
              <a:xfrm>
                <a:off x="4730" y="7615"/>
                <a:ext cx="3458" cy="3752"/>
              </a:xfrm>
              <a:prstGeom prst="rect">
                <a:avLst/>
              </a:prstGeom>
              <a:solidFill>
                <a:srgbClr val="99FF66"/>
              </a:solidFill>
              <a:ln w="9525">
                <a:solidFill>
                  <a:srgbClr val="969696"/>
                </a:solidFill>
                <a:miter lim="800000"/>
                <a:headEnd/>
                <a:tailEnd/>
              </a:ln>
            </p:spPr>
            <p:txBody>
              <a:bodyPr/>
              <a:lstStyle/>
              <a:p>
                <a:r>
                  <a:rPr lang="en-US" sz="1200" b="1">
                    <a:solidFill>
                      <a:srgbClr val="003300"/>
                    </a:solidFill>
                  </a:rPr>
                  <a:t>Grid 2</a:t>
                </a:r>
                <a:endParaRPr lang="en-US">
                  <a:solidFill>
                    <a:srgbClr val="003300"/>
                  </a:solidFill>
                </a:endParaRPr>
              </a:p>
            </p:txBody>
          </p:sp>
          <p:grpSp>
            <p:nvGrpSpPr>
              <p:cNvPr id="7" name="Group 23"/>
              <p:cNvGrpSpPr>
                <a:grpSpLocks/>
              </p:cNvGrpSpPr>
              <p:nvPr/>
            </p:nvGrpSpPr>
            <p:grpSpPr bwMode="auto">
              <a:xfrm>
                <a:off x="4902" y="8203"/>
                <a:ext cx="3114" cy="892"/>
                <a:chOff x="4391" y="8441"/>
                <a:chExt cx="3114" cy="892"/>
              </a:xfrm>
            </p:grpSpPr>
            <p:sp>
              <p:nvSpPr>
                <p:cNvPr id="38977" name="Text Box 24"/>
                <p:cNvSpPr txBox="1">
                  <a:spLocks noChangeArrowheads="1"/>
                </p:cNvSpPr>
                <p:nvPr/>
              </p:nvSpPr>
              <p:spPr bwMode="auto">
                <a:xfrm>
                  <a:off x="4391" y="8441"/>
                  <a:ext cx="689" cy="892"/>
                </a:xfrm>
                <a:prstGeom prst="rect">
                  <a:avLst/>
                </a:prstGeom>
                <a:solidFill>
                  <a:srgbClr val="FFCC00"/>
                </a:solidFill>
                <a:ln w="9525">
                  <a:solidFill>
                    <a:srgbClr val="969696"/>
                  </a:solidFill>
                  <a:miter lim="800000"/>
                  <a:headEnd/>
                  <a:tailEnd/>
                </a:ln>
              </p:spPr>
              <p:txBody>
                <a:bodyPr lIns="0" tIns="91440" rIns="0" bIns="0"/>
                <a:lstStyle/>
                <a:p>
                  <a:endParaRPr lang="en-US">
                    <a:solidFill>
                      <a:srgbClr val="003300"/>
                    </a:solidFill>
                  </a:endParaRPr>
                </a:p>
              </p:txBody>
            </p:sp>
            <p:sp>
              <p:nvSpPr>
                <p:cNvPr id="38978" name="Text Box 25"/>
                <p:cNvSpPr txBox="1">
                  <a:spLocks noChangeArrowheads="1"/>
                </p:cNvSpPr>
                <p:nvPr/>
              </p:nvSpPr>
              <p:spPr bwMode="auto">
                <a:xfrm>
                  <a:off x="5199" y="8441"/>
                  <a:ext cx="689" cy="892"/>
                </a:xfrm>
                <a:prstGeom prst="rect">
                  <a:avLst/>
                </a:prstGeom>
                <a:solidFill>
                  <a:srgbClr val="FFCC00"/>
                </a:solidFill>
                <a:ln w="9525">
                  <a:solidFill>
                    <a:srgbClr val="969696"/>
                  </a:solidFill>
                  <a:miter lim="800000"/>
                  <a:headEnd/>
                  <a:tailEnd/>
                </a:ln>
              </p:spPr>
              <p:txBody>
                <a:bodyPr lIns="0" tIns="91440" rIns="0" bIns="0"/>
                <a:lstStyle/>
                <a:p>
                  <a:endParaRPr lang="en-US">
                    <a:solidFill>
                      <a:srgbClr val="003300"/>
                    </a:solidFill>
                  </a:endParaRPr>
                </a:p>
              </p:txBody>
            </p:sp>
            <p:sp>
              <p:nvSpPr>
                <p:cNvPr id="38979" name="Text Box 26"/>
                <p:cNvSpPr txBox="1">
                  <a:spLocks noChangeArrowheads="1"/>
                </p:cNvSpPr>
                <p:nvPr/>
              </p:nvSpPr>
              <p:spPr bwMode="auto">
                <a:xfrm>
                  <a:off x="6007" y="8441"/>
                  <a:ext cx="689" cy="892"/>
                </a:xfrm>
                <a:prstGeom prst="rect">
                  <a:avLst/>
                </a:prstGeom>
                <a:solidFill>
                  <a:srgbClr val="FFCC00"/>
                </a:solidFill>
                <a:ln w="9525">
                  <a:solidFill>
                    <a:srgbClr val="969696"/>
                  </a:solidFill>
                  <a:miter lim="800000"/>
                  <a:headEnd/>
                  <a:tailEnd/>
                </a:ln>
              </p:spPr>
              <p:txBody>
                <a:bodyPr lIns="0" tIns="91440" rIns="0" bIns="0"/>
                <a:lstStyle/>
                <a:p>
                  <a:endParaRPr lang="en-US">
                    <a:solidFill>
                      <a:srgbClr val="003300"/>
                    </a:solidFill>
                  </a:endParaRPr>
                </a:p>
              </p:txBody>
            </p:sp>
            <p:sp>
              <p:nvSpPr>
                <p:cNvPr id="38980" name="Text Box 27"/>
                <p:cNvSpPr txBox="1">
                  <a:spLocks noChangeArrowheads="1"/>
                </p:cNvSpPr>
                <p:nvPr/>
              </p:nvSpPr>
              <p:spPr bwMode="auto">
                <a:xfrm>
                  <a:off x="6816" y="8441"/>
                  <a:ext cx="689" cy="892"/>
                </a:xfrm>
                <a:prstGeom prst="rect">
                  <a:avLst/>
                </a:prstGeom>
                <a:solidFill>
                  <a:srgbClr val="FFCC00"/>
                </a:solidFill>
                <a:ln w="9525">
                  <a:solidFill>
                    <a:srgbClr val="969696"/>
                  </a:solidFill>
                  <a:miter lim="800000"/>
                  <a:headEnd/>
                  <a:tailEnd/>
                </a:ln>
              </p:spPr>
              <p:txBody>
                <a:bodyPr lIns="0" tIns="91440" rIns="0" bIns="0"/>
                <a:lstStyle/>
                <a:p>
                  <a:endParaRPr lang="en-US">
                    <a:solidFill>
                      <a:srgbClr val="003300"/>
                    </a:solidFill>
                  </a:endParaRPr>
                </a:p>
              </p:txBody>
            </p:sp>
          </p:grpSp>
          <p:grpSp>
            <p:nvGrpSpPr>
              <p:cNvPr id="8" name="Group 28"/>
              <p:cNvGrpSpPr>
                <a:grpSpLocks/>
              </p:cNvGrpSpPr>
              <p:nvPr/>
            </p:nvGrpSpPr>
            <p:grpSpPr bwMode="auto">
              <a:xfrm>
                <a:off x="4902" y="9253"/>
                <a:ext cx="3114" cy="892"/>
                <a:chOff x="4391" y="8441"/>
                <a:chExt cx="3114" cy="892"/>
              </a:xfrm>
            </p:grpSpPr>
            <p:sp>
              <p:nvSpPr>
                <p:cNvPr id="38973" name="Text Box 29"/>
                <p:cNvSpPr txBox="1">
                  <a:spLocks noChangeArrowheads="1"/>
                </p:cNvSpPr>
                <p:nvPr/>
              </p:nvSpPr>
              <p:spPr bwMode="auto">
                <a:xfrm>
                  <a:off x="4391" y="8441"/>
                  <a:ext cx="689" cy="892"/>
                </a:xfrm>
                <a:prstGeom prst="rect">
                  <a:avLst/>
                </a:prstGeom>
                <a:solidFill>
                  <a:srgbClr val="FFCC00"/>
                </a:solidFill>
                <a:ln w="9525">
                  <a:solidFill>
                    <a:srgbClr val="969696"/>
                  </a:solidFill>
                  <a:miter lim="800000"/>
                  <a:headEnd/>
                  <a:tailEnd/>
                </a:ln>
              </p:spPr>
              <p:txBody>
                <a:bodyPr lIns="0" tIns="91440" rIns="0" bIns="0"/>
                <a:lstStyle/>
                <a:p>
                  <a:endParaRPr lang="en-US">
                    <a:solidFill>
                      <a:srgbClr val="003300"/>
                    </a:solidFill>
                  </a:endParaRPr>
                </a:p>
              </p:txBody>
            </p:sp>
            <p:sp>
              <p:nvSpPr>
                <p:cNvPr id="38974" name="Text Box 30"/>
                <p:cNvSpPr txBox="1">
                  <a:spLocks noChangeArrowheads="1"/>
                </p:cNvSpPr>
                <p:nvPr/>
              </p:nvSpPr>
              <p:spPr bwMode="auto">
                <a:xfrm>
                  <a:off x="5199" y="8441"/>
                  <a:ext cx="689" cy="892"/>
                </a:xfrm>
                <a:prstGeom prst="rect">
                  <a:avLst/>
                </a:prstGeom>
                <a:solidFill>
                  <a:srgbClr val="FFCC00"/>
                </a:solidFill>
                <a:ln w="9525">
                  <a:solidFill>
                    <a:srgbClr val="969696"/>
                  </a:solidFill>
                  <a:miter lim="800000"/>
                  <a:headEnd/>
                  <a:tailEnd/>
                </a:ln>
              </p:spPr>
              <p:txBody>
                <a:bodyPr lIns="0" tIns="91440" rIns="0" bIns="0"/>
                <a:lstStyle/>
                <a:p>
                  <a:endParaRPr lang="en-US">
                    <a:solidFill>
                      <a:srgbClr val="003300"/>
                    </a:solidFill>
                  </a:endParaRPr>
                </a:p>
              </p:txBody>
            </p:sp>
            <p:sp>
              <p:nvSpPr>
                <p:cNvPr id="38975" name="Text Box 31"/>
                <p:cNvSpPr txBox="1">
                  <a:spLocks noChangeArrowheads="1"/>
                </p:cNvSpPr>
                <p:nvPr/>
              </p:nvSpPr>
              <p:spPr bwMode="auto">
                <a:xfrm>
                  <a:off x="6007" y="8441"/>
                  <a:ext cx="689" cy="892"/>
                </a:xfrm>
                <a:prstGeom prst="rect">
                  <a:avLst/>
                </a:prstGeom>
                <a:solidFill>
                  <a:srgbClr val="FFCC00"/>
                </a:solidFill>
                <a:ln w="9525">
                  <a:solidFill>
                    <a:srgbClr val="969696"/>
                  </a:solidFill>
                  <a:miter lim="800000"/>
                  <a:headEnd/>
                  <a:tailEnd/>
                </a:ln>
              </p:spPr>
              <p:txBody>
                <a:bodyPr lIns="0" tIns="91440" rIns="0" bIns="0"/>
                <a:lstStyle/>
                <a:p>
                  <a:endParaRPr lang="en-US">
                    <a:solidFill>
                      <a:srgbClr val="003300"/>
                    </a:solidFill>
                  </a:endParaRPr>
                </a:p>
              </p:txBody>
            </p:sp>
            <p:sp>
              <p:nvSpPr>
                <p:cNvPr id="38976" name="Text Box 32"/>
                <p:cNvSpPr txBox="1">
                  <a:spLocks noChangeArrowheads="1"/>
                </p:cNvSpPr>
                <p:nvPr/>
              </p:nvSpPr>
              <p:spPr bwMode="auto">
                <a:xfrm>
                  <a:off x="6816" y="8441"/>
                  <a:ext cx="689" cy="892"/>
                </a:xfrm>
                <a:prstGeom prst="rect">
                  <a:avLst/>
                </a:prstGeom>
                <a:solidFill>
                  <a:srgbClr val="FFCC00"/>
                </a:solidFill>
                <a:ln w="9525">
                  <a:solidFill>
                    <a:srgbClr val="969696"/>
                  </a:solidFill>
                  <a:miter lim="800000"/>
                  <a:headEnd/>
                  <a:tailEnd/>
                </a:ln>
              </p:spPr>
              <p:txBody>
                <a:bodyPr lIns="0" tIns="91440" rIns="0" bIns="0"/>
                <a:lstStyle/>
                <a:p>
                  <a:endParaRPr lang="en-US">
                    <a:solidFill>
                      <a:srgbClr val="003300"/>
                    </a:solidFill>
                  </a:endParaRPr>
                </a:p>
              </p:txBody>
            </p:sp>
          </p:grpSp>
          <p:grpSp>
            <p:nvGrpSpPr>
              <p:cNvPr id="9" name="Group 33"/>
              <p:cNvGrpSpPr>
                <a:grpSpLocks/>
              </p:cNvGrpSpPr>
              <p:nvPr/>
            </p:nvGrpSpPr>
            <p:grpSpPr bwMode="auto">
              <a:xfrm>
                <a:off x="4902" y="10303"/>
                <a:ext cx="3114" cy="892"/>
                <a:chOff x="4391" y="8441"/>
                <a:chExt cx="3114" cy="892"/>
              </a:xfrm>
            </p:grpSpPr>
            <p:sp>
              <p:nvSpPr>
                <p:cNvPr id="38969" name="Text Box 34"/>
                <p:cNvSpPr txBox="1">
                  <a:spLocks noChangeArrowheads="1"/>
                </p:cNvSpPr>
                <p:nvPr/>
              </p:nvSpPr>
              <p:spPr bwMode="auto">
                <a:xfrm>
                  <a:off x="4391" y="8441"/>
                  <a:ext cx="689" cy="892"/>
                </a:xfrm>
                <a:prstGeom prst="rect">
                  <a:avLst/>
                </a:prstGeom>
                <a:solidFill>
                  <a:srgbClr val="FFCC00"/>
                </a:solidFill>
                <a:ln w="9525">
                  <a:solidFill>
                    <a:srgbClr val="969696"/>
                  </a:solidFill>
                  <a:miter lim="800000"/>
                  <a:headEnd/>
                  <a:tailEnd/>
                </a:ln>
              </p:spPr>
              <p:txBody>
                <a:bodyPr lIns="0" tIns="91440" rIns="0" bIns="0"/>
                <a:lstStyle/>
                <a:p>
                  <a:endParaRPr lang="en-US">
                    <a:solidFill>
                      <a:srgbClr val="003300"/>
                    </a:solidFill>
                  </a:endParaRPr>
                </a:p>
              </p:txBody>
            </p:sp>
            <p:sp>
              <p:nvSpPr>
                <p:cNvPr id="38970" name="Text Box 35"/>
                <p:cNvSpPr txBox="1">
                  <a:spLocks noChangeArrowheads="1"/>
                </p:cNvSpPr>
                <p:nvPr/>
              </p:nvSpPr>
              <p:spPr bwMode="auto">
                <a:xfrm>
                  <a:off x="5199" y="8441"/>
                  <a:ext cx="689" cy="892"/>
                </a:xfrm>
                <a:prstGeom prst="rect">
                  <a:avLst/>
                </a:prstGeom>
                <a:solidFill>
                  <a:srgbClr val="FFCC00"/>
                </a:solidFill>
                <a:ln w="9525">
                  <a:solidFill>
                    <a:srgbClr val="969696"/>
                  </a:solidFill>
                  <a:miter lim="800000"/>
                  <a:headEnd/>
                  <a:tailEnd/>
                </a:ln>
              </p:spPr>
              <p:txBody>
                <a:bodyPr lIns="0" tIns="91440" rIns="0" bIns="0"/>
                <a:lstStyle/>
                <a:p>
                  <a:endParaRPr lang="en-US">
                    <a:solidFill>
                      <a:srgbClr val="003300"/>
                    </a:solidFill>
                  </a:endParaRPr>
                </a:p>
              </p:txBody>
            </p:sp>
            <p:sp>
              <p:nvSpPr>
                <p:cNvPr id="38971" name="Text Box 36"/>
                <p:cNvSpPr txBox="1">
                  <a:spLocks noChangeArrowheads="1"/>
                </p:cNvSpPr>
                <p:nvPr/>
              </p:nvSpPr>
              <p:spPr bwMode="auto">
                <a:xfrm>
                  <a:off x="6007" y="8441"/>
                  <a:ext cx="689" cy="892"/>
                </a:xfrm>
                <a:prstGeom prst="rect">
                  <a:avLst/>
                </a:prstGeom>
                <a:solidFill>
                  <a:srgbClr val="FFCC00"/>
                </a:solidFill>
                <a:ln w="9525">
                  <a:solidFill>
                    <a:srgbClr val="969696"/>
                  </a:solidFill>
                  <a:miter lim="800000"/>
                  <a:headEnd/>
                  <a:tailEnd/>
                </a:ln>
              </p:spPr>
              <p:txBody>
                <a:bodyPr lIns="0" tIns="91440" rIns="0" bIns="0"/>
                <a:lstStyle/>
                <a:p>
                  <a:endParaRPr lang="en-US">
                    <a:solidFill>
                      <a:srgbClr val="003300"/>
                    </a:solidFill>
                  </a:endParaRPr>
                </a:p>
              </p:txBody>
            </p:sp>
            <p:sp>
              <p:nvSpPr>
                <p:cNvPr id="38972" name="Text Box 37"/>
                <p:cNvSpPr txBox="1">
                  <a:spLocks noChangeArrowheads="1"/>
                </p:cNvSpPr>
                <p:nvPr/>
              </p:nvSpPr>
              <p:spPr bwMode="auto">
                <a:xfrm>
                  <a:off x="6816" y="8441"/>
                  <a:ext cx="689" cy="892"/>
                </a:xfrm>
                <a:prstGeom prst="rect">
                  <a:avLst/>
                </a:prstGeom>
                <a:solidFill>
                  <a:srgbClr val="FFCC00"/>
                </a:solidFill>
                <a:ln w="9525">
                  <a:solidFill>
                    <a:srgbClr val="969696"/>
                  </a:solidFill>
                  <a:miter lim="800000"/>
                  <a:headEnd/>
                  <a:tailEnd/>
                </a:ln>
              </p:spPr>
              <p:txBody>
                <a:bodyPr lIns="0" tIns="91440" rIns="0" bIns="0"/>
                <a:lstStyle/>
                <a:p>
                  <a:endParaRPr lang="en-US">
                    <a:solidFill>
                      <a:srgbClr val="003300"/>
                    </a:solidFill>
                  </a:endParaRPr>
                </a:p>
              </p:txBody>
            </p:sp>
          </p:grpSp>
        </p:grpSp>
        <p:grpSp>
          <p:nvGrpSpPr>
            <p:cNvPr id="10" name="Group 38"/>
            <p:cNvGrpSpPr>
              <a:grpSpLocks/>
            </p:cNvGrpSpPr>
            <p:nvPr/>
          </p:nvGrpSpPr>
          <p:grpSpPr bwMode="auto">
            <a:xfrm>
              <a:off x="3414" y="2782"/>
              <a:ext cx="1765" cy="1295"/>
              <a:chOff x="1972" y="8931"/>
              <a:chExt cx="4676" cy="3430"/>
            </a:xfrm>
          </p:grpSpPr>
          <p:sp>
            <p:nvSpPr>
              <p:cNvPr id="38937" name="Text Box 39"/>
              <p:cNvSpPr txBox="1">
                <a:spLocks noChangeArrowheads="1"/>
              </p:cNvSpPr>
              <p:nvPr/>
            </p:nvSpPr>
            <p:spPr bwMode="auto">
              <a:xfrm>
                <a:off x="1972" y="8931"/>
                <a:ext cx="4676" cy="3430"/>
              </a:xfrm>
              <a:prstGeom prst="rect">
                <a:avLst/>
              </a:prstGeom>
              <a:solidFill>
                <a:srgbClr val="FFCC00"/>
              </a:solidFill>
              <a:ln w="9525">
                <a:solidFill>
                  <a:srgbClr val="969696"/>
                </a:solidFill>
                <a:miter lim="800000"/>
                <a:headEnd/>
                <a:tailEnd/>
              </a:ln>
            </p:spPr>
            <p:txBody>
              <a:bodyPr/>
              <a:lstStyle/>
              <a:p>
                <a:r>
                  <a:rPr lang="en-US" sz="1200" b="1">
                    <a:solidFill>
                      <a:srgbClr val="003300"/>
                    </a:solidFill>
                  </a:rPr>
                  <a:t>Block (1, 1)</a:t>
                </a:r>
                <a:endParaRPr lang="en-US">
                  <a:solidFill>
                    <a:srgbClr val="003300"/>
                  </a:solidFill>
                </a:endParaRPr>
              </a:p>
            </p:txBody>
          </p:sp>
          <p:grpSp>
            <p:nvGrpSpPr>
              <p:cNvPr id="11" name="Group 40"/>
              <p:cNvGrpSpPr>
                <a:grpSpLocks/>
              </p:cNvGrpSpPr>
              <p:nvPr/>
            </p:nvGrpSpPr>
            <p:grpSpPr bwMode="auto">
              <a:xfrm>
                <a:off x="2147" y="9559"/>
                <a:ext cx="4325" cy="2592"/>
                <a:chOff x="2630" y="11267"/>
                <a:chExt cx="4325" cy="2592"/>
              </a:xfrm>
            </p:grpSpPr>
            <p:grpSp>
              <p:nvGrpSpPr>
                <p:cNvPr id="12" name="Group 41"/>
                <p:cNvGrpSpPr>
                  <a:grpSpLocks/>
                </p:cNvGrpSpPr>
                <p:nvPr/>
              </p:nvGrpSpPr>
              <p:grpSpPr bwMode="auto">
                <a:xfrm>
                  <a:off x="2630" y="11267"/>
                  <a:ext cx="4325" cy="2592"/>
                  <a:chOff x="2160" y="10769"/>
                  <a:chExt cx="4325" cy="2592"/>
                </a:xfrm>
              </p:grpSpPr>
              <p:sp>
                <p:nvSpPr>
                  <p:cNvPr id="38958" name="Rectangle 42"/>
                  <p:cNvSpPr>
                    <a:spLocks noChangeArrowheads="1"/>
                  </p:cNvSpPr>
                  <p:nvPr/>
                </p:nvSpPr>
                <p:spPr bwMode="auto">
                  <a:xfrm>
                    <a:off x="2160" y="10769"/>
                    <a:ext cx="4320" cy="2592"/>
                  </a:xfrm>
                  <a:prstGeom prst="rect">
                    <a:avLst/>
                  </a:prstGeom>
                  <a:solidFill>
                    <a:srgbClr val="FF6600"/>
                  </a:solidFill>
                  <a:ln w="12700">
                    <a:solidFill>
                      <a:srgbClr val="000000"/>
                    </a:solidFill>
                    <a:miter lim="800000"/>
                    <a:headEnd/>
                    <a:tailEnd/>
                  </a:ln>
                </p:spPr>
                <p:txBody>
                  <a:bodyPr/>
                  <a:lstStyle/>
                  <a:p>
                    <a:endParaRPr lang="en-US"/>
                  </a:p>
                </p:txBody>
              </p:sp>
              <p:sp>
                <p:nvSpPr>
                  <p:cNvPr id="38959" name="Line 43"/>
                  <p:cNvSpPr>
                    <a:spLocks noChangeShapeType="1"/>
                  </p:cNvSpPr>
                  <p:nvPr/>
                </p:nvSpPr>
                <p:spPr bwMode="auto">
                  <a:xfrm flipV="1">
                    <a:off x="2160" y="11631"/>
                    <a:ext cx="4325" cy="2"/>
                  </a:xfrm>
                  <a:prstGeom prst="line">
                    <a:avLst/>
                  </a:prstGeom>
                  <a:noFill/>
                  <a:ln w="12700">
                    <a:solidFill>
                      <a:srgbClr val="000000"/>
                    </a:solidFill>
                    <a:round/>
                    <a:headEnd/>
                    <a:tailEnd/>
                  </a:ln>
                </p:spPr>
                <p:txBody>
                  <a:bodyPr/>
                  <a:lstStyle/>
                  <a:p>
                    <a:endParaRPr lang="en-US"/>
                  </a:p>
                </p:txBody>
              </p:sp>
              <p:sp>
                <p:nvSpPr>
                  <p:cNvPr id="38960" name="Line 44"/>
                  <p:cNvSpPr>
                    <a:spLocks noChangeShapeType="1"/>
                  </p:cNvSpPr>
                  <p:nvPr/>
                </p:nvSpPr>
                <p:spPr bwMode="auto">
                  <a:xfrm>
                    <a:off x="2161" y="12497"/>
                    <a:ext cx="4324" cy="4"/>
                  </a:xfrm>
                  <a:prstGeom prst="line">
                    <a:avLst/>
                  </a:prstGeom>
                  <a:noFill/>
                  <a:ln w="12700">
                    <a:solidFill>
                      <a:srgbClr val="000000"/>
                    </a:solidFill>
                    <a:round/>
                    <a:headEnd/>
                    <a:tailEnd/>
                  </a:ln>
                </p:spPr>
                <p:txBody>
                  <a:bodyPr/>
                  <a:lstStyle/>
                  <a:p>
                    <a:endParaRPr lang="en-US"/>
                  </a:p>
                </p:txBody>
              </p:sp>
              <p:sp>
                <p:nvSpPr>
                  <p:cNvPr id="38961" name="Line 45"/>
                  <p:cNvSpPr>
                    <a:spLocks noChangeShapeType="1"/>
                  </p:cNvSpPr>
                  <p:nvPr/>
                </p:nvSpPr>
                <p:spPr bwMode="auto">
                  <a:xfrm>
                    <a:off x="3024" y="10769"/>
                    <a:ext cx="1" cy="2592"/>
                  </a:xfrm>
                  <a:prstGeom prst="line">
                    <a:avLst/>
                  </a:prstGeom>
                  <a:noFill/>
                  <a:ln w="12700">
                    <a:solidFill>
                      <a:srgbClr val="000000"/>
                    </a:solidFill>
                    <a:round/>
                    <a:headEnd/>
                    <a:tailEnd/>
                  </a:ln>
                </p:spPr>
                <p:txBody>
                  <a:bodyPr/>
                  <a:lstStyle/>
                  <a:p>
                    <a:endParaRPr lang="en-US"/>
                  </a:p>
                </p:txBody>
              </p:sp>
              <p:sp>
                <p:nvSpPr>
                  <p:cNvPr id="38962" name="Line 46"/>
                  <p:cNvSpPr>
                    <a:spLocks noChangeShapeType="1"/>
                  </p:cNvSpPr>
                  <p:nvPr/>
                </p:nvSpPr>
                <p:spPr bwMode="auto">
                  <a:xfrm>
                    <a:off x="3888" y="10769"/>
                    <a:ext cx="1" cy="2592"/>
                  </a:xfrm>
                  <a:prstGeom prst="line">
                    <a:avLst/>
                  </a:prstGeom>
                  <a:noFill/>
                  <a:ln w="12700">
                    <a:solidFill>
                      <a:srgbClr val="000000"/>
                    </a:solidFill>
                    <a:round/>
                    <a:headEnd/>
                    <a:tailEnd/>
                  </a:ln>
                </p:spPr>
                <p:txBody>
                  <a:bodyPr/>
                  <a:lstStyle/>
                  <a:p>
                    <a:endParaRPr lang="en-US"/>
                  </a:p>
                </p:txBody>
              </p:sp>
              <p:sp>
                <p:nvSpPr>
                  <p:cNvPr id="38963" name="Line 47"/>
                  <p:cNvSpPr>
                    <a:spLocks noChangeShapeType="1"/>
                  </p:cNvSpPr>
                  <p:nvPr/>
                </p:nvSpPr>
                <p:spPr bwMode="auto">
                  <a:xfrm>
                    <a:off x="4752" y="10769"/>
                    <a:ext cx="1" cy="2592"/>
                  </a:xfrm>
                  <a:prstGeom prst="line">
                    <a:avLst/>
                  </a:prstGeom>
                  <a:noFill/>
                  <a:ln w="12700">
                    <a:solidFill>
                      <a:srgbClr val="000000"/>
                    </a:solidFill>
                    <a:round/>
                    <a:headEnd/>
                    <a:tailEnd/>
                  </a:ln>
                </p:spPr>
                <p:txBody>
                  <a:bodyPr/>
                  <a:lstStyle/>
                  <a:p>
                    <a:endParaRPr lang="en-US"/>
                  </a:p>
                </p:txBody>
              </p:sp>
              <p:sp>
                <p:nvSpPr>
                  <p:cNvPr id="38964" name="Line 48"/>
                  <p:cNvSpPr>
                    <a:spLocks noChangeShapeType="1"/>
                  </p:cNvSpPr>
                  <p:nvPr/>
                </p:nvSpPr>
                <p:spPr bwMode="auto">
                  <a:xfrm>
                    <a:off x="5616" y="10769"/>
                    <a:ext cx="1" cy="2592"/>
                  </a:xfrm>
                  <a:prstGeom prst="line">
                    <a:avLst/>
                  </a:prstGeom>
                  <a:noFill/>
                  <a:ln w="12700">
                    <a:solidFill>
                      <a:srgbClr val="000000"/>
                    </a:solidFill>
                    <a:round/>
                    <a:headEnd/>
                    <a:tailEnd/>
                  </a:ln>
                </p:spPr>
                <p:txBody>
                  <a:bodyPr/>
                  <a:lstStyle/>
                  <a:p>
                    <a:endParaRPr lang="en-US"/>
                  </a:p>
                </p:txBody>
              </p:sp>
            </p:grpSp>
            <p:grpSp>
              <p:nvGrpSpPr>
                <p:cNvPr id="13" name="Group 49"/>
                <p:cNvGrpSpPr>
                  <a:grpSpLocks/>
                </p:cNvGrpSpPr>
                <p:nvPr/>
              </p:nvGrpSpPr>
              <p:grpSpPr bwMode="auto">
                <a:xfrm>
                  <a:off x="2756" y="12340"/>
                  <a:ext cx="4075" cy="448"/>
                  <a:chOff x="2364" y="10793"/>
                  <a:chExt cx="4075" cy="448"/>
                </a:xfrm>
              </p:grpSpPr>
              <p:sp>
                <p:nvSpPr>
                  <p:cNvPr id="38953" name="Text Box 50"/>
                  <p:cNvSpPr txBox="1">
                    <a:spLocks noChangeArrowheads="1"/>
                  </p:cNvSpPr>
                  <p:nvPr/>
                </p:nvSpPr>
                <p:spPr bwMode="auto">
                  <a:xfrm>
                    <a:off x="2364" y="10793"/>
                    <a:ext cx="617" cy="448"/>
                  </a:xfrm>
                  <a:prstGeom prst="rect">
                    <a:avLst/>
                  </a:prstGeom>
                  <a:noFill/>
                  <a:ln w="9525">
                    <a:noFill/>
                    <a:miter lim="800000"/>
                    <a:headEnd/>
                    <a:tailEnd/>
                  </a:ln>
                </p:spPr>
                <p:txBody>
                  <a:bodyPr wrap="none" lIns="0" tIns="0" rIns="0" bIns="0"/>
                  <a:lstStyle/>
                  <a:p>
                    <a:pPr algn="ctr"/>
                    <a:r>
                      <a:rPr lang="en-US" sz="1000" b="1">
                        <a:solidFill>
                          <a:srgbClr val="003300"/>
                        </a:solidFill>
                        <a:latin typeface="Times New Roman" pitchFamily="-65" charset="0"/>
                      </a:rPr>
                      <a:t>Thread</a:t>
                    </a:r>
                  </a:p>
                  <a:p>
                    <a:pPr algn="ctr"/>
                    <a:r>
                      <a:rPr lang="en-US" sz="1000" b="1">
                        <a:solidFill>
                          <a:srgbClr val="003300"/>
                        </a:solidFill>
                        <a:latin typeface="Times New Roman" pitchFamily="-65" charset="0"/>
                      </a:rPr>
                      <a:t>(0, 1)</a:t>
                    </a:r>
                    <a:endParaRPr lang="en-US">
                      <a:solidFill>
                        <a:srgbClr val="003300"/>
                      </a:solidFill>
                    </a:endParaRPr>
                  </a:p>
                </p:txBody>
              </p:sp>
              <p:sp>
                <p:nvSpPr>
                  <p:cNvPr id="38954" name="Text Box 51"/>
                  <p:cNvSpPr txBox="1">
                    <a:spLocks noChangeArrowheads="1"/>
                  </p:cNvSpPr>
                  <p:nvPr/>
                </p:nvSpPr>
                <p:spPr bwMode="auto">
                  <a:xfrm>
                    <a:off x="3228" y="10793"/>
                    <a:ext cx="617" cy="448"/>
                  </a:xfrm>
                  <a:prstGeom prst="rect">
                    <a:avLst/>
                  </a:prstGeom>
                  <a:noFill/>
                  <a:ln w="9525">
                    <a:noFill/>
                    <a:miter lim="800000"/>
                    <a:headEnd/>
                    <a:tailEnd/>
                  </a:ln>
                </p:spPr>
                <p:txBody>
                  <a:bodyPr wrap="none" lIns="0" tIns="0" rIns="0" bIns="0"/>
                  <a:lstStyle/>
                  <a:p>
                    <a:pPr algn="ctr"/>
                    <a:r>
                      <a:rPr lang="en-US" sz="1000" b="1">
                        <a:solidFill>
                          <a:srgbClr val="003300"/>
                        </a:solidFill>
                        <a:latin typeface="Times New Roman" pitchFamily="-65" charset="0"/>
                      </a:rPr>
                      <a:t>Thread</a:t>
                    </a:r>
                  </a:p>
                  <a:p>
                    <a:pPr algn="ctr"/>
                    <a:r>
                      <a:rPr lang="en-US" sz="1000" b="1">
                        <a:solidFill>
                          <a:srgbClr val="003300"/>
                        </a:solidFill>
                        <a:latin typeface="Times New Roman" pitchFamily="-65" charset="0"/>
                      </a:rPr>
                      <a:t>(1, 1)</a:t>
                    </a:r>
                    <a:endParaRPr lang="en-US">
                      <a:solidFill>
                        <a:srgbClr val="003300"/>
                      </a:solidFill>
                    </a:endParaRPr>
                  </a:p>
                </p:txBody>
              </p:sp>
              <p:sp>
                <p:nvSpPr>
                  <p:cNvPr id="38955" name="Text Box 52"/>
                  <p:cNvSpPr txBox="1">
                    <a:spLocks noChangeArrowheads="1"/>
                  </p:cNvSpPr>
                  <p:nvPr/>
                </p:nvSpPr>
                <p:spPr bwMode="auto">
                  <a:xfrm>
                    <a:off x="4093" y="10793"/>
                    <a:ext cx="617" cy="448"/>
                  </a:xfrm>
                  <a:prstGeom prst="rect">
                    <a:avLst/>
                  </a:prstGeom>
                  <a:noFill/>
                  <a:ln w="9525">
                    <a:noFill/>
                    <a:miter lim="800000"/>
                    <a:headEnd/>
                    <a:tailEnd/>
                  </a:ln>
                </p:spPr>
                <p:txBody>
                  <a:bodyPr wrap="none" lIns="0" tIns="0" rIns="0" bIns="0"/>
                  <a:lstStyle/>
                  <a:p>
                    <a:pPr algn="ctr"/>
                    <a:r>
                      <a:rPr lang="en-US" sz="1000" b="1">
                        <a:solidFill>
                          <a:srgbClr val="003300"/>
                        </a:solidFill>
                        <a:latin typeface="Times New Roman" pitchFamily="-65" charset="0"/>
                      </a:rPr>
                      <a:t>Thread</a:t>
                    </a:r>
                  </a:p>
                  <a:p>
                    <a:pPr algn="ctr"/>
                    <a:r>
                      <a:rPr lang="en-US" sz="1000" b="1">
                        <a:solidFill>
                          <a:srgbClr val="003300"/>
                        </a:solidFill>
                        <a:latin typeface="Times New Roman" pitchFamily="-65" charset="0"/>
                      </a:rPr>
                      <a:t>(2, 1)</a:t>
                    </a:r>
                    <a:endParaRPr lang="en-US">
                      <a:solidFill>
                        <a:srgbClr val="003300"/>
                      </a:solidFill>
                    </a:endParaRPr>
                  </a:p>
                </p:txBody>
              </p:sp>
              <p:sp>
                <p:nvSpPr>
                  <p:cNvPr id="38956" name="Text Box 53"/>
                  <p:cNvSpPr txBox="1">
                    <a:spLocks noChangeArrowheads="1"/>
                  </p:cNvSpPr>
                  <p:nvPr/>
                </p:nvSpPr>
                <p:spPr bwMode="auto">
                  <a:xfrm>
                    <a:off x="4957" y="10793"/>
                    <a:ext cx="617" cy="448"/>
                  </a:xfrm>
                  <a:prstGeom prst="rect">
                    <a:avLst/>
                  </a:prstGeom>
                  <a:noFill/>
                  <a:ln w="9525">
                    <a:noFill/>
                    <a:miter lim="800000"/>
                    <a:headEnd/>
                    <a:tailEnd/>
                  </a:ln>
                </p:spPr>
                <p:txBody>
                  <a:bodyPr wrap="none" lIns="0" tIns="0" rIns="0" bIns="0"/>
                  <a:lstStyle/>
                  <a:p>
                    <a:pPr algn="ctr"/>
                    <a:r>
                      <a:rPr lang="en-US" sz="1000" b="1">
                        <a:solidFill>
                          <a:srgbClr val="003300"/>
                        </a:solidFill>
                        <a:latin typeface="Times New Roman" pitchFamily="-65" charset="0"/>
                      </a:rPr>
                      <a:t>Thread</a:t>
                    </a:r>
                  </a:p>
                  <a:p>
                    <a:pPr algn="ctr"/>
                    <a:r>
                      <a:rPr lang="en-US" sz="1000" b="1">
                        <a:solidFill>
                          <a:srgbClr val="003300"/>
                        </a:solidFill>
                        <a:latin typeface="Times New Roman" pitchFamily="-65" charset="0"/>
                      </a:rPr>
                      <a:t>(3, 1)</a:t>
                    </a:r>
                    <a:endParaRPr lang="en-US">
                      <a:solidFill>
                        <a:srgbClr val="003300"/>
                      </a:solidFill>
                    </a:endParaRPr>
                  </a:p>
                </p:txBody>
              </p:sp>
              <p:sp>
                <p:nvSpPr>
                  <p:cNvPr id="38957" name="Text Box 54"/>
                  <p:cNvSpPr txBox="1">
                    <a:spLocks noChangeArrowheads="1"/>
                  </p:cNvSpPr>
                  <p:nvPr/>
                </p:nvSpPr>
                <p:spPr bwMode="auto">
                  <a:xfrm>
                    <a:off x="5822" y="10793"/>
                    <a:ext cx="617" cy="448"/>
                  </a:xfrm>
                  <a:prstGeom prst="rect">
                    <a:avLst/>
                  </a:prstGeom>
                  <a:noFill/>
                  <a:ln w="9525">
                    <a:noFill/>
                    <a:miter lim="800000"/>
                    <a:headEnd/>
                    <a:tailEnd/>
                  </a:ln>
                </p:spPr>
                <p:txBody>
                  <a:bodyPr wrap="none" lIns="0" tIns="0" rIns="0" bIns="0"/>
                  <a:lstStyle/>
                  <a:p>
                    <a:pPr algn="ctr"/>
                    <a:r>
                      <a:rPr lang="en-US" sz="1000" b="1">
                        <a:solidFill>
                          <a:srgbClr val="003300"/>
                        </a:solidFill>
                        <a:latin typeface="Times New Roman" pitchFamily="-65" charset="0"/>
                      </a:rPr>
                      <a:t>Thread</a:t>
                    </a:r>
                  </a:p>
                  <a:p>
                    <a:pPr algn="ctr"/>
                    <a:r>
                      <a:rPr lang="en-US" sz="1000" b="1">
                        <a:solidFill>
                          <a:srgbClr val="003300"/>
                        </a:solidFill>
                        <a:latin typeface="Times New Roman" pitchFamily="-65" charset="0"/>
                      </a:rPr>
                      <a:t>(4, 1)</a:t>
                    </a:r>
                    <a:endParaRPr lang="en-US">
                      <a:solidFill>
                        <a:srgbClr val="003300"/>
                      </a:solidFill>
                    </a:endParaRPr>
                  </a:p>
                </p:txBody>
              </p:sp>
            </p:grpSp>
            <p:grpSp>
              <p:nvGrpSpPr>
                <p:cNvPr id="14" name="Group 55"/>
                <p:cNvGrpSpPr>
                  <a:grpSpLocks/>
                </p:cNvGrpSpPr>
                <p:nvPr/>
              </p:nvGrpSpPr>
              <p:grpSpPr bwMode="auto">
                <a:xfrm>
                  <a:off x="2756" y="13201"/>
                  <a:ext cx="4075" cy="448"/>
                  <a:chOff x="2364" y="10793"/>
                  <a:chExt cx="4075" cy="448"/>
                </a:xfrm>
              </p:grpSpPr>
              <p:sp>
                <p:nvSpPr>
                  <p:cNvPr id="38948" name="Text Box 56"/>
                  <p:cNvSpPr txBox="1">
                    <a:spLocks noChangeArrowheads="1"/>
                  </p:cNvSpPr>
                  <p:nvPr/>
                </p:nvSpPr>
                <p:spPr bwMode="auto">
                  <a:xfrm>
                    <a:off x="2364" y="10793"/>
                    <a:ext cx="617" cy="448"/>
                  </a:xfrm>
                  <a:prstGeom prst="rect">
                    <a:avLst/>
                  </a:prstGeom>
                  <a:noFill/>
                  <a:ln w="9525">
                    <a:noFill/>
                    <a:miter lim="800000"/>
                    <a:headEnd/>
                    <a:tailEnd/>
                  </a:ln>
                </p:spPr>
                <p:txBody>
                  <a:bodyPr wrap="none" lIns="0" tIns="0" rIns="0" bIns="0"/>
                  <a:lstStyle/>
                  <a:p>
                    <a:pPr algn="ctr"/>
                    <a:r>
                      <a:rPr lang="en-US" sz="1000" b="1">
                        <a:solidFill>
                          <a:srgbClr val="003300"/>
                        </a:solidFill>
                        <a:latin typeface="Times New Roman" pitchFamily="-65" charset="0"/>
                      </a:rPr>
                      <a:t>Thread</a:t>
                    </a:r>
                  </a:p>
                  <a:p>
                    <a:pPr algn="ctr"/>
                    <a:r>
                      <a:rPr lang="en-US" sz="1000" b="1">
                        <a:solidFill>
                          <a:srgbClr val="003300"/>
                        </a:solidFill>
                        <a:latin typeface="Times New Roman" pitchFamily="-65" charset="0"/>
                      </a:rPr>
                      <a:t>(0, 2)</a:t>
                    </a:r>
                    <a:endParaRPr lang="en-US">
                      <a:solidFill>
                        <a:srgbClr val="003300"/>
                      </a:solidFill>
                    </a:endParaRPr>
                  </a:p>
                </p:txBody>
              </p:sp>
              <p:sp>
                <p:nvSpPr>
                  <p:cNvPr id="38949" name="Text Box 57"/>
                  <p:cNvSpPr txBox="1">
                    <a:spLocks noChangeArrowheads="1"/>
                  </p:cNvSpPr>
                  <p:nvPr/>
                </p:nvSpPr>
                <p:spPr bwMode="auto">
                  <a:xfrm>
                    <a:off x="3228" y="10793"/>
                    <a:ext cx="617" cy="448"/>
                  </a:xfrm>
                  <a:prstGeom prst="rect">
                    <a:avLst/>
                  </a:prstGeom>
                  <a:noFill/>
                  <a:ln w="9525">
                    <a:noFill/>
                    <a:miter lim="800000"/>
                    <a:headEnd/>
                    <a:tailEnd/>
                  </a:ln>
                </p:spPr>
                <p:txBody>
                  <a:bodyPr wrap="none" lIns="0" tIns="0" rIns="0" bIns="0"/>
                  <a:lstStyle/>
                  <a:p>
                    <a:pPr algn="ctr"/>
                    <a:r>
                      <a:rPr lang="en-US" sz="1000" b="1">
                        <a:solidFill>
                          <a:srgbClr val="003300"/>
                        </a:solidFill>
                        <a:latin typeface="Times New Roman" pitchFamily="-65" charset="0"/>
                      </a:rPr>
                      <a:t>Thread</a:t>
                    </a:r>
                  </a:p>
                  <a:p>
                    <a:pPr algn="ctr"/>
                    <a:r>
                      <a:rPr lang="en-US" sz="1000" b="1">
                        <a:solidFill>
                          <a:srgbClr val="003300"/>
                        </a:solidFill>
                        <a:latin typeface="Times New Roman" pitchFamily="-65" charset="0"/>
                      </a:rPr>
                      <a:t>(1, 2)</a:t>
                    </a:r>
                    <a:endParaRPr lang="en-US">
                      <a:solidFill>
                        <a:srgbClr val="003300"/>
                      </a:solidFill>
                    </a:endParaRPr>
                  </a:p>
                </p:txBody>
              </p:sp>
              <p:sp>
                <p:nvSpPr>
                  <p:cNvPr id="38950" name="Text Box 58"/>
                  <p:cNvSpPr txBox="1">
                    <a:spLocks noChangeArrowheads="1"/>
                  </p:cNvSpPr>
                  <p:nvPr/>
                </p:nvSpPr>
                <p:spPr bwMode="auto">
                  <a:xfrm>
                    <a:off x="4093" y="10793"/>
                    <a:ext cx="617" cy="448"/>
                  </a:xfrm>
                  <a:prstGeom prst="rect">
                    <a:avLst/>
                  </a:prstGeom>
                  <a:noFill/>
                  <a:ln w="9525">
                    <a:noFill/>
                    <a:miter lim="800000"/>
                    <a:headEnd/>
                    <a:tailEnd/>
                  </a:ln>
                </p:spPr>
                <p:txBody>
                  <a:bodyPr wrap="none" lIns="0" tIns="0" rIns="0" bIns="0"/>
                  <a:lstStyle/>
                  <a:p>
                    <a:pPr algn="ctr"/>
                    <a:r>
                      <a:rPr lang="en-US" sz="1000" b="1">
                        <a:solidFill>
                          <a:srgbClr val="003300"/>
                        </a:solidFill>
                        <a:latin typeface="Times New Roman" pitchFamily="-65" charset="0"/>
                      </a:rPr>
                      <a:t>Thread</a:t>
                    </a:r>
                  </a:p>
                  <a:p>
                    <a:pPr algn="ctr"/>
                    <a:r>
                      <a:rPr lang="en-US" sz="1000" b="1">
                        <a:solidFill>
                          <a:srgbClr val="003300"/>
                        </a:solidFill>
                        <a:latin typeface="Times New Roman" pitchFamily="-65" charset="0"/>
                      </a:rPr>
                      <a:t>(2, 2)</a:t>
                    </a:r>
                    <a:endParaRPr lang="en-US">
                      <a:solidFill>
                        <a:srgbClr val="003300"/>
                      </a:solidFill>
                    </a:endParaRPr>
                  </a:p>
                </p:txBody>
              </p:sp>
              <p:sp>
                <p:nvSpPr>
                  <p:cNvPr id="38951" name="Text Box 59"/>
                  <p:cNvSpPr txBox="1">
                    <a:spLocks noChangeArrowheads="1"/>
                  </p:cNvSpPr>
                  <p:nvPr/>
                </p:nvSpPr>
                <p:spPr bwMode="auto">
                  <a:xfrm>
                    <a:off x="4957" y="10793"/>
                    <a:ext cx="617" cy="448"/>
                  </a:xfrm>
                  <a:prstGeom prst="rect">
                    <a:avLst/>
                  </a:prstGeom>
                  <a:noFill/>
                  <a:ln w="9525">
                    <a:noFill/>
                    <a:miter lim="800000"/>
                    <a:headEnd/>
                    <a:tailEnd/>
                  </a:ln>
                </p:spPr>
                <p:txBody>
                  <a:bodyPr wrap="none" lIns="0" tIns="0" rIns="0" bIns="0"/>
                  <a:lstStyle/>
                  <a:p>
                    <a:pPr algn="ctr"/>
                    <a:r>
                      <a:rPr lang="en-US" sz="1000" b="1">
                        <a:solidFill>
                          <a:srgbClr val="003300"/>
                        </a:solidFill>
                        <a:latin typeface="Times New Roman" pitchFamily="-65" charset="0"/>
                      </a:rPr>
                      <a:t>Thread</a:t>
                    </a:r>
                  </a:p>
                  <a:p>
                    <a:pPr algn="ctr"/>
                    <a:r>
                      <a:rPr lang="en-US" sz="1000" b="1">
                        <a:solidFill>
                          <a:srgbClr val="003300"/>
                        </a:solidFill>
                        <a:latin typeface="Times New Roman" pitchFamily="-65" charset="0"/>
                      </a:rPr>
                      <a:t>(3, 2)</a:t>
                    </a:r>
                    <a:endParaRPr lang="en-US">
                      <a:solidFill>
                        <a:srgbClr val="003300"/>
                      </a:solidFill>
                    </a:endParaRPr>
                  </a:p>
                </p:txBody>
              </p:sp>
              <p:sp>
                <p:nvSpPr>
                  <p:cNvPr id="38952" name="Text Box 60"/>
                  <p:cNvSpPr txBox="1">
                    <a:spLocks noChangeArrowheads="1"/>
                  </p:cNvSpPr>
                  <p:nvPr/>
                </p:nvSpPr>
                <p:spPr bwMode="auto">
                  <a:xfrm>
                    <a:off x="5822" y="10793"/>
                    <a:ext cx="617" cy="448"/>
                  </a:xfrm>
                  <a:prstGeom prst="rect">
                    <a:avLst/>
                  </a:prstGeom>
                  <a:noFill/>
                  <a:ln w="9525">
                    <a:noFill/>
                    <a:miter lim="800000"/>
                    <a:headEnd/>
                    <a:tailEnd/>
                  </a:ln>
                </p:spPr>
                <p:txBody>
                  <a:bodyPr wrap="none" lIns="0" tIns="0" rIns="0" bIns="0"/>
                  <a:lstStyle/>
                  <a:p>
                    <a:pPr algn="ctr"/>
                    <a:r>
                      <a:rPr lang="en-US" sz="1000" b="1">
                        <a:solidFill>
                          <a:srgbClr val="003300"/>
                        </a:solidFill>
                        <a:latin typeface="Times New Roman" pitchFamily="-65" charset="0"/>
                      </a:rPr>
                      <a:t>Thread</a:t>
                    </a:r>
                  </a:p>
                  <a:p>
                    <a:pPr algn="ctr"/>
                    <a:r>
                      <a:rPr lang="en-US" sz="1000" b="1">
                        <a:solidFill>
                          <a:srgbClr val="003300"/>
                        </a:solidFill>
                        <a:latin typeface="Times New Roman" pitchFamily="-65" charset="0"/>
                      </a:rPr>
                      <a:t>(4, 2)</a:t>
                    </a:r>
                    <a:endParaRPr lang="en-US">
                      <a:solidFill>
                        <a:srgbClr val="003300"/>
                      </a:solidFill>
                    </a:endParaRPr>
                  </a:p>
                </p:txBody>
              </p:sp>
            </p:grpSp>
            <p:grpSp>
              <p:nvGrpSpPr>
                <p:cNvPr id="15" name="Group 61"/>
                <p:cNvGrpSpPr>
                  <a:grpSpLocks/>
                </p:cNvGrpSpPr>
                <p:nvPr/>
              </p:nvGrpSpPr>
              <p:grpSpPr bwMode="auto">
                <a:xfrm>
                  <a:off x="2755" y="11479"/>
                  <a:ext cx="4075" cy="448"/>
                  <a:chOff x="2364" y="10793"/>
                  <a:chExt cx="4075" cy="448"/>
                </a:xfrm>
              </p:grpSpPr>
              <p:sp>
                <p:nvSpPr>
                  <p:cNvPr id="38943" name="Text Box 62"/>
                  <p:cNvSpPr txBox="1">
                    <a:spLocks noChangeArrowheads="1"/>
                  </p:cNvSpPr>
                  <p:nvPr/>
                </p:nvSpPr>
                <p:spPr bwMode="auto">
                  <a:xfrm>
                    <a:off x="2364" y="10793"/>
                    <a:ext cx="617" cy="448"/>
                  </a:xfrm>
                  <a:prstGeom prst="rect">
                    <a:avLst/>
                  </a:prstGeom>
                  <a:noFill/>
                  <a:ln w="9525">
                    <a:noFill/>
                    <a:miter lim="800000"/>
                    <a:headEnd/>
                    <a:tailEnd/>
                  </a:ln>
                </p:spPr>
                <p:txBody>
                  <a:bodyPr wrap="none" lIns="0" tIns="0" rIns="0" bIns="0"/>
                  <a:lstStyle/>
                  <a:p>
                    <a:pPr algn="ctr"/>
                    <a:r>
                      <a:rPr lang="en-US" sz="1000" b="1">
                        <a:solidFill>
                          <a:srgbClr val="003300"/>
                        </a:solidFill>
                        <a:latin typeface="Times New Roman" pitchFamily="-65" charset="0"/>
                      </a:rPr>
                      <a:t>Thread</a:t>
                    </a:r>
                  </a:p>
                  <a:p>
                    <a:pPr algn="ctr"/>
                    <a:r>
                      <a:rPr lang="en-US" sz="1000" b="1">
                        <a:solidFill>
                          <a:srgbClr val="003300"/>
                        </a:solidFill>
                        <a:latin typeface="Times New Roman" pitchFamily="-65" charset="0"/>
                      </a:rPr>
                      <a:t>(0, 0)</a:t>
                    </a:r>
                    <a:endParaRPr lang="en-US">
                      <a:solidFill>
                        <a:srgbClr val="003300"/>
                      </a:solidFill>
                    </a:endParaRPr>
                  </a:p>
                </p:txBody>
              </p:sp>
              <p:sp>
                <p:nvSpPr>
                  <p:cNvPr id="38944" name="Text Box 63"/>
                  <p:cNvSpPr txBox="1">
                    <a:spLocks noChangeArrowheads="1"/>
                  </p:cNvSpPr>
                  <p:nvPr/>
                </p:nvSpPr>
                <p:spPr bwMode="auto">
                  <a:xfrm>
                    <a:off x="3228" y="10793"/>
                    <a:ext cx="617" cy="448"/>
                  </a:xfrm>
                  <a:prstGeom prst="rect">
                    <a:avLst/>
                  </a:prstGeom>
                  <a:noFill/>
                  <a:ln w="9525">
                    <a:noFill/>
                    <a:miter lim="800000"/>
                    <a:headEnd/>
                    <a:tailEnd/>
                  </a:ln>
                </p:spPr>
                <p:txBody>
                  <a:bodyPr wrap="none" lIns="0" tIns="0" rIns="0" bIns="0"/>
                  <a:lstStyle/>
                  <a:p>
                    <a:pPr algn="ctr"/>
                    <a:r>
                      <a:rPr lang="en-US" sz="1000" b="1">
                        <a:solidFill>
                          <a:srgbClr val="003300"/>
                        </a:solidFill>
                        <a:latin typeface="Times New Roman" pitchFamily="-65" charset="0"/>
                      </a:rPr>
                      <a:t>Thread</a:t>
                    </a:r>
                  </a:p>
                  <a:p>
                    <a:pPr algn="ctr"/>
                    <a:r>
                      <a:rPr lang="en-US" sz="1000" b="1">
                        <a:solidFill>
                          <a:srgbClr val="003300"/>
                        </a:solidFill>
                        <a:latin typeface="Times New Roman" pitchFamily="-65" charset="0"/>
                      </a:rPr>
                      <a:t>(1, 0)</a:t>
                    </a:r>
                    <a:endParaRPr lang="en-US">
                      <a:solidFill>
                        <a:srgbClr val="003300"/>
                      </a:solidFill>
                    </a:endParaRPr>
                  </a:p>
                </p:txBody>
              </p:sp>
              <p:sp>
                <p:nvSpPr>
                  <p:cNvPr id="38945" name="Text Box 64"/>
                  <p:cNvSpPr txBox="1">
                    <a:spLocks noChangeArrowheads="1"/>
                  </p:cNvSpPr>
                  <p:nvPr/>
                </p:nvSpPr>
                <p:spPr bwMode="auto">
                  <a:xfrm>
                    <a:off x="4093" y="10793"/>
                    <a:ext cx="617" cy="448"/>
                  </a:xfrm>
                  <a:prstGeom prst="rect">
                    <a:avLst/>
                  </a:prstGeom>
                  <a:noFill/>
                  <a:ln w="9525">
                    <a:noFill/>
                    <a:miter lim="800000"/>
                    <a:headEnd/>
                    <a:tailEnd/>
                  </a:ln>
                </p:spPr>
                <p:txBody>
                  <a:bodyPr wrap="none" lIns="0" tIns="0" rIns="0" bIns="0"/>
                  <a:lstStyle/>
                  <a:p>
                    <a:pPr algn="ctr"/>
                    <a:r>
                      <a:rPr lang="en-US" sz="1000" b="1">
                        <a:solidFill>
                          <a:srgbClr val="003300"/>
                        </a:solidFill>
                        <a:latin typeface="Times New Roman" pitchFamily="-65" charset="0"/>
                      </a:rPr>
                      <a:t>Thread</a:t>
                    </a:r>
                  </a:p>
                  <a:p>
                    <a:pPr algn="ctr"/>
                    <a:r>
                      <a:rPr lang="en-US" sz="1000" b="1">
                        <a:solidFill>
                          <a:srgbClr val="003300"/>
                        </a:solidFill>
                        <a:latin typeface="Times New Roman" pitchFamily="-65" charset="0"/>
                      </a:rPr>
                      <a:t>(2, 0)</a:t>
                    </a:r>
                    <a:endParaRPr lang="en-US">
                      <a:solidFill>
                        <a:srgbClr val="003300"/>
                      </a:solidFill>
                    </a:endParaRPr>
                  </a:p>
                </p:txBody>
              </p:sp>
              <p:sp>
                <p:nvSpPr>
                  <p:cNvPr id="38946" name="Text Box 65"/>
                  <p:cNvSpPr txBox="1">
                    <a:spLocks noChangeArrowheads="1"/>
                  </p:cNvSpPr>
                  <p:nvPr/>
                </p:nvSpPr>
                <p:spPr bwMode="auto">
                  <a:xfrm>
                    <a:off x="4957" y="10793"/>
                    <a:ext cx="617" cy="448"/>
                  </a:xfrm>
                  <a:prstGeom prst="rect">
                    <a:avLst/>
                  </a:prstGeom>
                  <a:noFill/>
                  <a:ln w="9525">
                    <a:noFill/>
                    <a:miter lim="800000"/>
                    <a:headEnd/>
                    <a:tailEnd/>
                  </a:ln>
                </p:spPr>
                <p:txBody>
                  <a:bodyPr wrap="none" lIns="0" tIns="0" rIns="0" bIns="0"/>
                  <a:lstStyle/>
                  <a:p>
                    <a:pPr algn="ctr"/>
                    <a:r>
                      <a:rPr lang="en-US" sz="1000" b="1">
                        <a:solidFill>
                          <a:srgbClr val="003300"/>
                        </a:solidFill>
                        <a:latin typeface="Times New Roman" pitchFamily="-65" charset="0"/>
                      </a:rPr>
                      <a:t>Thread</a:t>
                    </a:r>
                  </a:p>
                  <a:p>
                    <a:pPr algn="ctr"/>
                    <a:r>
                      <a:rPr lang="en-US" sz="1000" b="1">
                        <a:solidFill>
                          <a:srgbClr val="003300"/>
                        </a:solidFill>
                        <a:latin typeface="Times New Roman" pitchFamily="-65" charset="0"/>
                      </a:rPr>
                      <a:t>(3, 0)</a:t>
                    </a:r>
                    <a:endParaRPr lang="en-US">
                      <a:solidFill>
                        <a:srgbClr val="003300"/>
                      </a:solidFill>
                    </a:endParaRPr>
                  </a:p>
                </p:txBody>
              </p:sp>
              <p:sp>
                <p:nvSpPr>
                  <p:cNvPr id="38947" name="Text Box 66"/>
                  <p:cNvSpPr txBox="1">
                    <a:spLocks noChangeArrowheads="1"/>
                  </p:cNvSpPr>
                  <p:nvPr/>
                </p:nvSpPr>
                <p:spPr bwMode="auto">
                  <a:xfrm>
                    <a:off x="5822" y="10793"/>
                    <a:ext cx="617" cy="448"/>
                  </a:xfrm>
                  <a:prstGeom prst="rect">
                    <a:avLst/>
                  </a:prstGeom>
                  <a:noFill/>
                  <a:ln w="9525">
                    <a:noFill/>
                    <a:miter lim="800000"/>
                    <a:headEnd/>
                    <a:tailEnd/>
                  </a:ln>
                </p:spPr>
                <p:txBody>
                  <a:bodyPr wrap="none" lIns="0" tIns="0" rIns="0" bIns="0"/>
                  <a:lstStyle/>
                  <a:p>
                    <a:pPr algn="ctr"/>
                    <a:r>
                      <a:rPr lang="en-US" sz="1000" b="1">
                        <a:solidFill>
                          <a:srgbClr val="003300"/>
                        </a:solidFill>
                        <a:latin typeface="Times New Roman" pitchFamily="-65" charset="0"/>
                      </a:rPr>
                      <a:t>Thread</a:t>
                    </a:r>
                  </a:p>
                  <a:p>
                    <a:pPr algn="ctr"/>
                    <a:r>
                      <a:rPr lang="en-US" sz="1000" b="1">
                        <a:solidFill>
                          <a:srgbClr val="003300"/>
                        </a:solidFill>
                        <a:latin typeface="Times New Roman" pitchFamily="-65" charset="0"/>
                      </a:rPr>
                      <a:t>(4, 0)</a:t>
                    </a:r>
                    <a:endParaRPr lang="en-US">
                      <a:solidFill>
                        <a:srgbClr val="003300"/>
                      </a:solidFill>
                    </a:endParaRPr>
                  </a:p>
                </p:txBody>
              </p:sp>
            </p:grpSp>
          </p:grpSp>
        </p:grpSp>
        <p:sp>
          <p:nvSpPr>
            <p:cNvPr id="38929" name="Line 67"/>
            <p:cNvSpPr>
              <a:spLocks noChangeShapeType="1"/>
            </p:cNvSpPr>
            <p:nvPr/>
          </p:nvSpPr>
          <p:spPr bwMode="auto">
            <a:xfrm>
              <a:off x="3605" y="1277"/>
              <a:ext cx="322" cy="0"/>
            </a:xfrm>
            <a:prstGeom prst="line">
              <a:avLst/>
            </a:prstGeom>
            <a:noFill/>
            <a:ln w="19050">
              <a:solidFill>
                <a:schemeClr val="tx1"/>
              </a:solidFill>
              <a:round/>
              <a:headEnd/>
              <a:tailEnd type="triangle" w="lg" len="med"/>
            </a:ln>
          </p:spPr>
          <p:txBody>
            <a:bodyPr/>
            <a:lstStyle/>
            <a:p>
              <a:endParaRPr lang="en-US"/>
            </a:p>
          </p:txBody>
        </p:sp>
        <p:sp>
          <p:nvSpPr>
            <p:cNvPr id="38930" name="Line 68"/>
            <p:cNvSpPr>
              <a:spLocks noChangeShapeType="1"/>
            </p:cNvSpPr>
            <p:nvPr/>
          </p:nvSpPr>
          <p:spPr bwMode="auto">
            <a:xfrm>
              <a:off x="3615" y="2380"/>
              <a:ext cx="433" cy="1"/>
            </a:xfrm>
            <a:prstGeom prst="line">
              <a:avLst/>
            </a:prstGeom>
            <a:noFill/>
            <a:ln w="19050">
              <a:solidFill>
                <a:schemeClr val="tx1"/>
              </a:solidFill>
              <a:round/>
              <a:headEnd/>
              <a:tailEnd type="triangle" w="lg" len="med"/>
            </a:ln>
          </p:spPr>
          <p:txBody>
            <a:bodyPr/>
            <a:lstStyle/>
            <a:p>
              <a:endParaRPr lang="en-US"/>
            </a:p>
          </p:txBody>
        </p:sp>
        <p:sp>
          <p:nvSpPr>
            <p:cNvPr id="38931" name="Line 69"/>
            <p:cNvSpPr>
              <a:spLocks noChangeShapeType="1"/>
            </p:cNvSpPr>
            <p:nvPr/>
          </p:nvSpPr>
          <p:spPr bwMode="auto">
            <a:xfrm flipH="1">
              <a:off x="3414" y="1562"/>
              <a:ext cx="1068" cy="1220"/>
            </a:xfrm>
            <a:prstGeom prst="line">
              <a:avLst/>
            </a:prstGeom>
            <a:noFill/>
            <a:ln w="9525">
              <a:solidFill>
                <a:srgbClr val="000000"/>
              </a:solidFill>
              <a:prstDash val="dash"/>
              <a:round/>
              <a:headEnd/>
              <a:tailEnd/>
            </a:ln>
          </p:spPr>
          <p:txBody>
            <a:bodyPr/>
            <a:lstStyle/>
            <a:p>
              <a:endParaRPr lang="en-US"/>
            </a:p>
          </p:txBody>
        </p:sp>
        <p:sp>
          <p:nvSpPr>
            <p:cNvPr id="38932" name="Line 70"/>
            <p:cNvSpPr>
              <a:spLocks noChangeShapeType="1"/>
            </p:cNvSpPr>
            <p:nvPr/>
          </p:nvSpPr>
          <p:spPr bwMode="auto">
            <a:xfrm>
              <a:off x="4926" y="1562"/>
              <a:ext cx="243" cy="1215"/>
            </a:xfrm>
            <a:prstGeom prst="line">
              <a:avLst/>
            </a:prstGeom>
            <a:noFill/>
            <a:ln w="9525">
              <a:solidFill>
                <a:srgbClr val="000000"/>
              </a:solidFill>
              <a:prstDash val="dash"/>
              <a:round/>
              <a:headEnd/>
              <a:tailEnd/>
            </a:ln>
          </p:spPr>
          <p:txBody>
            <a:bodyPr/>
            <a:lstStyle/>
            <a:p>
              <a:endParaRPr lang="en-US"/>
            </a:p>
          </p:txBody>
        </p:sp>
        <p:sp>
          <p:nvSpPr>
            <p:cNvPr id="38933" name="Line 71"/>
            <p:cNvSpPr>
              <a:spLocks noChangeShapeType="1"/>
            </p:cNvSpPr>
            <p:nvPr/>
          </p:nvSpPr>
          <p:spPr bwMode="auto">
            <a:xfrm flipH="1">
              <a:off x="4048" y="1889"/>
              <a:ext cx="434" cy="883"/>
            </a:xfrm>
            <a:prstGeom prst="line">
              <a:avLst/>
            </a:prstGeom>
            <a:noFill/>
            <a:ln w="9525">
              <a:solidFill>
                <a:srgbClr val="000000"/>
              </a:solidFill>
              <a:prstDash val="dash"/>
              <a:round/>
              <a:headEnd/>
              <a:tailEnd/>
            </a:ln>
          </p:spPr>
          <p:txBody>
            <a:bodyPr/>
            <a:lstStyle/>
            <a:p>
              <a:endParaRPr lang="en-US"/>
            </a:p>
          </p:txBody>
        </p:sp>
        <p:sp>
          <p:nvSpPr>
            <p:cNvPr id="38934" name="Line 72"/>
            <p:cNvSpPr>
              <a:spLocks noChangeShapeType="1"/>
            </p:cNvSpPr>
            <p:nvPr/>
          </p:nvSpPr>
          <p:spPr bwMode="auto">
            <a:xfrm>
              <a:off x="4926" y="1895"/>
              <a:ext cx="100" cy="893"/>
            </a:xfrm>
            <a:prstGeom prst="line">
              <a:avLst/>
            </a:prstGeom>
            <a:noFill/>
            <a:ln w="9525">
              <a:solidFill>
                <a:srgbClr val="000000"/>
              </a:solidFill>
              <a:prstDash val="dash"/>
              <a:round/>
              <a:headEnd/>
              <a:tailEnd/>
            </a:ln>
          </p:spPr>
          <p:txBody>
            <a:bodyPr/>
            <a:lstStyle/>
            <a:p>
              <a:endParaRPr lang="en-US"/>
            </a:p>
          </p:txBody>
        </p:sp>
        <p:sp>
          <p:nvSpPr>
            <p:cNvPr id="38935" name="Line 73"/>
            <p:cNvSpPr>
              <a:spLocks noChangeShapeType="1"/>
            </p:cNvSpPr>
            <p:nvPr/>
          </p:nvSpPr>
          <p:spPr bwMode="auto">
            <a:xfrm flipH="1">
              <a:off x="3420" y="2777"/>
              <a:ext cx="623" cy="1295"/>
            </a:xfrm>
            <a:prstGeom prst="line">
              <a:avLst/>
            </a:prstGeom>
            <a:noFill/>
            <a:ln w="9525">
              <a:solidFill>
                <a:srgbClr val="000000">
                  <a:alpha val="10196"/>
                </a:srgbClr>
              </a:solidFill>
              <a:prstDash val="dash"/>
              <a:round/>
              <a:headEnd/>
              <a:tailEnd/>
            </a:ln>
          </p:spPr>
          <p:txBody>
            <a:bodyPr/>
            <a:lstStyle/>
            <a:p>
              <a:endParaRPr lang="en-US"/>
            </a:p>
          </p:txBody>
        </p:sp>
        <p:sp>
          <p:nvSpPr>
            <p:cNvPr id="38936" name="Line 74"/>
            <p:cNvSpPr>
              <a:spLocks noChangeShapeType="1"/>
            </p:cNvSpPr>
            <p:nvPr/>
          </p:nvSpPr>
          <p:spPr bwMode="auto">
            <a:xfrm>
              <a:off x="5026" y="2777"/>
              <a:ext cx="153" cy="1300"/>
            </a:xfrm>
            <a:prstGeom prst="line">
              <a:avLst/>
            </a:prstGeom>
            <a:noFill/>
            <a:ln w="9525">
              <a:solidFill>
                <a:srgbClr val="000000">
                  <a:alpha val="10196"/>
                </a:srgbClr>
              </a:solidFill>
              <a:prstDash val="dash"/>
              <a:round/>
              <a:headEnd/>
              <a:tailEnd/>
            </a:ln>
          </p:spPr>
          <p:txBody>
            <a:bodyPr/>
            <a:lstStyle/>
            <a:p>
              <a:endParaRPr lang="en-US"/>
            </a:p>
          </p:txBody>
        </p:sp>
      </p:grpSp>
      <p:sp>
        <p:nvSpPr>
          <p:cNvPr id="79" name="Rectangle 76"/>
          <p:cNvSpPr>
            <a:spLocks noChangeArrowheads="1"/>
          </p:cNvSpPr>
          <p:nvPr/>
        </p:nvSpPr>
        <p:spPr bwMode="auto">
          <a:xfrm>
            <a:off x="3810000" y="5867400"/>
            <a:ext cx="1679575" cy="336550"/>
          </a:xfrm>
          <a:prstGeom prst="rect">
            <a:avLst/>
          </a:prstGeom>
          <a:noFill/>
          <a:ln w="9525">
            <a:noFill/>
            <a:miter lim="800000"/>
            <a:headEnd/>
            <a:tailEnd/>
          </a:ln>
        </p:spPr>
        <p:txBody>
          <a:bodyPr wrap="none">
            <a:spAutoFit/>
          </a:bodyPr>
          <a:lstStyle/>
          <a:p>
            <a:r>
              <a:rPr lang="en-US" sz="1600" dirty="0">
                <a:latin typeface="Times New Roman" pitchFamily="-65" charset="0"/>
              </a:rPr>
              <a:t>Courtesy: NDVIA</a:t>
            </a: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Kernel Execution Hierarchy</a:t>
            </a:r>
            <a:endParaRPr lang="en-US" dirty="0"/>
          </a:p>
        </p:txBody>
      </p:sp>
      <p:sp>
        <p:nvSpPr>
          <p:cNvPr id="40" name="Slide Number Placeholder 39"/>
          <p:cNvSpPr>
            <a:spLocks noGrp="1"/>
          </p:cNvSpPr>
          <p:nvPr>
            <p:ph type="sldNum" sz="quarter" idx="4294967295"/>
          </p:nvPr>
        </p:nvSpPr>
        <p:spPr>
          <a:xfrm>
            <a:off x="8410575" y="6477000"/>
            <a:ext cx="733425" cy="274638"/>
          </a:xfrm>
          <a:prstGeom prst="rect">
            <a:avLst/>
          </a:prstGeom>
        </p:spPr>
        <p:txBody>
          <a:bodyPr/>
          <a:lstStyle/>
          <a:p>
            <a:fld id="{2FADECA7-E324-4253-AC34-01BF1A50550A}" type="slidenum">
              <a:rPr lang="en-US" smtClean="0"/>
              <a:pPr/>
              <a:t>9</a:t>
            </a:fld>
            <a:endParaRPr lang="en-US"/>
          </a:p>
        </p:txBody>
      </p:sp>
      <p:sp>
        <p:nvSpPr>
          <p:cNvPr id="42" name="Footer Placeholder 41"/>
          <p:cNvSpPr>
            <a:spLocks noGrp="1"/>
          </p:cNvSpPr>
          <p:nvPr>
            <p:ph type="ftr" sz="quarter" idx="4294967295"/>
          </p:nvPr>
        </p:nvSpPr>
        <p:spPr>
          <a:xfrm>
            <a:off x="3635375" y="6477000"/>
            <a:ext cx="5508625" cy="274638"/>
          </a:xfrm>
          <a:prstGeom prst="rect">
            <a:avLst/>
          </a:prstGeom>
        </p:spPr>
        <p:txBody>
          <a:bodyPr/>
          <a:lstStyle/>
          <a:p>
            <a:r>
              <a:rPr lang="en-US" smtClean="0"/>
              <a:t>CSE-702: Directed Research - II @ KFUPM</a:t>
            </a:r>
            <a:endParaRPr lang="en-US"/>
          </a:p>
        </p:txBody>
      </p:sp>
      <p:pic>
        <p:nvPicPr>
          <p:cNvPr id="4096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2373335"/>
            <a:ext cx="41910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7296" y="2057400"/>
            <a:ext cx="1969704" cy="3733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6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91982" y="2501922"/>
            <a:ext cx="2123418" cy="324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powerpoint-template">
  <a:themeElements>
    <a:clrScheme name="powerpoint-template-24 12">
      <a:dk1>
        <a:srgbClr val="4D4D4D"/>
      </a:dk1>
      <a:lt1>
        <a:srgbClr val="FFFFFF"/>
      </a:lt1>
      <a:dk2>
        <a:srgbClr val="4D4D4D"/>
      </a:dk2>
      <a:lt2>
        <a:srgbClr val="343434"/>
      </a:lt2>
      <a:accent1>
        <a:srgbClr val="0166AC"/>
      </a:accent1>
      <a:accent2>
        <a:srgbClr val="028FE1"/>
      </a:accent2>
      <a:accent3>
        <a:srgbClr val="FFFFFF"/>
      </a:accent3>
      <a:accent4>
        <a:srgbClr val="404040"/>
      </a:accent4>
      <a:accent5>
        <a:srgbClr val="AAB8D2"/>
      </a:accent5>
      <a:accent6>
        <a:srgbClr val="0281CC"/>
      </a:accent6>
      <a:hlink>
        <a:srgbClr val="73B5EF"/>
      </a:hlink>
      <a:folHlink>
        <a:srgbClr val="DDDDDD"/>
      </a:folHlink>
    </a:clrScheme>
    <a:fontScheme name="powerpoint-template-24">
      <a:majorFont>
        <a:latin typeface="Microsoft Sans Serif"/>
        <a:ea typeface=""/>
        <a:cs typeface=""/>
      </a:majorFont>
      <a:minorFont>
        <a:latin typeface="Microsoft Sans Serif"/>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chemeClr val="bg2">
                <a:gamma/>
                <a:tint val="26667"/>
                <a:invGamma/>
              </a:schemeClr>
            </a:gs>
            <a:gs pos="100000">
              <a:schemeClr val="bg2">
                <a:alpha val="14999"/>
              </a:schemeClr>
            </a:gs>
          </a:gsLst>
          <a:lin ang="5400000" scaled="1"/>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gradFill rotWithShape="1">
          <a:gsLst>
            <a:gs pos="0">
              <a:schemeClr val="bg2">
                <a:gamma/>
                <a:tint val="26667"/>
                <a:invGamma/>
              </a:schemeClr>
            </a:gs>
            <a:gs pos="100000">
              <a:schemeClr val="bg2">
                <a:alpha val="14999"/>
              </a:schemeClr>
            </a:gs>
          </a:gsLst>
          <a:lin ang="5400000" scaled="1"/>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powerpoint-template-24 1">
        <a:dk1>
          <a:srgbClr val="4D4D4D"/>
        </a:dk1>
        <a:lt1>
          <a:srgbClr val="FFFFFF"/>
        </a:lt1>
        <a:dk2>
          <a:srgbClr val="4D4D4D"/>
        </a:dk2>
        <a:lt2>
          <a:srgbClr val="0C209B"/>
        </a:lt2>
        <a:accent1>
          <a:srgbClr val="2167BF"/>
        </a:accent1>
        <a:accent2>
          <a:srgbClr val="C60C0D"/>
        </a:accent2>
        <a:accent3>
          <a:srgbClr val="FFFFFF"/>
        </a:accent3>
        <a:accent4>
          <a:srgbClr val="404040"/>
        </a:accent4>
        <a:accent5>
          <a:srgbClr val="ABB8DC"/>
        </a:accent5>
        <a:accent6>
          <a:srgbClr val="B30A0B"/>
        </a:accent6>
        <a:hlink>
          <a:srgbClr val="4793C7"/>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2">
        <a:dk1>
          <a:srgbClr val="4D4D4D"/>
        </a:dk1>
        <a:lt1>
          <a:srgbClr val="FFFFFF"/>
        </a:lt1>
        <a:dk2>
          <a:srgbClr val="4D4D4D"/>
        </a:dk2>
        <a:lt2>
          <a:srgbClr val="CC0000"/>
        </a:lt2>
        <a:accent1>
          <a:srgbClr val="FF9933"/>
        </a:accent1>
        <a:accent2>
          <a:srgbClr val="009900"/>
        </a:accent2>
        <a:accent3>
          <a:srgbClr val="FFFFFF"/>
        </a:accent3>
        <a:accent4>
          <a:srgbClr val="404040"/>
        </a:accent4>
        <a:accent5>
          <a:srgbClr val="FFCAAD"/>
        </a:accent5>
        <a:accent6>
          <a:srgbClr val="008A00"/>
        </a:accent6>
        <a:hlink>
          <a:srgbClr val="3366FF"/>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3">
        <a:dk1>
          <a:srgbClr val="4D4D4D"/>
        </a:dk1>
        <a:lt1>
          <a:srgbClr val="FFFFFF"/>
        </a:lt1>
        <a:dk2>
          <a:srgbClr val="4D4D4D"/>
        </a:dk2>
        <a:lt2>
          <a:srgbClr val="116DE4"/>
        </a:lt2>
        <a:accent1>
          <a:srgbClr val="235CAF"/>
        </a:accent1>
        <a:accent2>
          <a:srgbClr val="54A1EE"/>
        </a:accent2>
        <a:accent3>
          <a:srgbClr val="FFFFFF"/>
        </a:accent3>
        <a:accent4>
          <a:srgbClr val="404040"/>
        </a:accent4>
        <a:accent5>
          <a:srgbClr val="ACB5D4"/>
        </a:accent5>
        <a:accent6>
          <a:srgbClr val="4B91D8"/>
        </a:accent6>
        <a:hlink>
          <a:srgbClr val="1391EF"/>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4">
        <a:dk1>
          <a:srgbClr val="4D4D4D"/>
        </a:dk1>
        <a:lt1>
          <a:srgbClr val="FFFFFF"/>
        </a:lt1>
        <a:dk2>
          <a:srgbClr val="4D4D4D"/>
        </a:dk2>
        <a:lt2>
          <a:srgbClr val="246DD8"/>
        </a:lt2>
        <a:accent1>
          <a:srgbClr val="2FC5F1"/>
        </a:accent1>
        <a:accent2>
          <a:srgbClr val="218DEB"/>
        </a:accent2>
        <a:accent3>
          <a:srgbClr val="FFFFFF"/>
        </a:accent3>
        <a:accent4>
          <a:srgbClr val="404040"/>
        </a:accent4>
        <a:accent5>
          <a:srgbClr val="ADDFF7"/>
        </a:accent5>
        <a:accent6>
          <a:srgbClr val="1D7FD5"/>
        </a:accent6>
        <a:hlink>
          <a:srgbClr val="39A1EB"/>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5">
        <a:dk1>
          <a:srgbClr val="4D4D4D"/>
        </a:dk1>
        <a:lt1>
          <a:srgbClr val="FFFFFF"/>
        </a:lt1>
        <a:dk2>
          <a:srgbClr val="4D4D4D"/>
        </a:dk2>
        <a:lt2>
          <a:srgbClr val="4377BA"/>
        </a:lt2>
        <a:accent1>
          <a:srgbClr val="5793D1"/>
        </a:accent1>
        <a:accent2>
          <a:srgbClr val="5FA2DB"/>
        </a:accent2>
        <a:accent3>
          <a:srgbClr val="FFFFFF"/>
        </a:accent3>
        <a:accent4>
          <a:srgbClr val="404040"/>
        </a:accent4>
        <a:accent5>
          <a:srgbClr val="B4C8E5"/>
        </a:accent5>
        <a:accent6>
          <a:srgbClr val="5592C6"/>
        </a:accent6>
        <a:hlink>
          <a:srgbClr val="68AEE3"/>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6">
        <a:dk1>
          <a:srgbClr val="4D4D4D"/>
        </a:dk1>
        <a:lt1>
          <a:srgbClr val="FFFFFF"/>
        </a:lt1>
        <a:dk2>
          <a:srgbClr val="4D4D4D"/>
        </a:dk2>
        <a:lt2>
          <a:srgbClr val="0067B5"/>
        </a:lt2>
        <a:accent1>
          <a:srgbClr val="1881BF"/>
        </a:accent1>
        <a:accent2>
          <a:srgbClr val="39B0DA"/>
        </a:accent2>
        <a:accent3>
          <a:srgbClr val="FFFFFF"/>
        </a:accent3>
        <a:accent4>
          <a:srgbClr val="404040"/>
        </a:accent4>
        <a:accent5>
          <a:srgbClr val="ABC1DC"/>
        </a:accent5>
        <a:accent6>
          <a:srgbClr val="339FC5"/>
        </a:accent6>
        <a:hlink>
          <a:srgbClr val="40B0DB"/>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7">
        <a:dk1>
          <a:srgbClr val="4D4D4D"/>
        </a:dk1>
        <a:lt1>
          <a:srgbClr val="FFFFFF"/>
        </a:lt1>
        <a:dk2>
          <a:srgbClr val="4D4D4D"/>
        </a:dk2>
        <a:lt2>
          <a:srgbClr val="026788"/>
        </a:lt2>
        <a:accent1>
          <a:srgbClr val="0089B3"/>
        </a:accent1>
        <a:accent2>
          <a:srgbClr val="01A2CE"/>
        </a:accent2>
        <a:accent3>
          <a:srgbClr val="FFFFFF"/>
        </a:accent3>
        <a:accent4>
          <a:srgbClr val="404040"/>
        </a:accent4>
        <a:accent5>
          <a:srgbClr val="AAC4D6"/>
        </a:accent5>
        <a:accent6>
          <a:srgbClr val="0192BA"/>
        </a:accent6>
        <a:hlink>
          <a:srgbClr val="01B3D8"/>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8">
        <a:dk1>
          <a:srgbClr val="4D4D4D"/>
        </a:dk1>
        <a:lt1>
          <a:srgbClr val="FFFFFF"/>
        </a:lt1>
        <a:dk2>
          <a:srgbClr val="4D4D4D"/>
        </a:dk2>
        <a:lt2>
          <a:srgbClr val="036CB7"/>
        </a:lt2>
        <a:accent1>
          <a:srgbClr val="1878BD"/>
        </a:accent1>
        <a:accent2>
          <a:srgbClr val="3E8EC8"/>
        </a:accent2>
        <a:accent3>
          <a:srgbClr val="FFFFFF"/>
        </a:accent3>
        <a:accent4>
          <a:srgbClr val="404040"/>
        </a:accent4>
        <a:accent5>
          <a:srgbClr val="ABBEDB"/>
        </a:accent5>
        <a:accent6>
          <a:srgbClr val="3780B5"/>
        </a:accent6>
        <a:hlink>
          <a:srgbClr val="559CCE"/>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9">
        <a:dk1>
          <a:srgbClr val="4D4D4D"/>
        </a:dk1>
        <a:lt1>
          <a:srgbClr val="FFFFFF"/>
        </a:lt1>
        <a:dk2>
          <a:srgbClr val="4D4D4D"/>
        </a:dk2>
        <a:lt2>
          <a:srgbClr val="036CB7"/>
        </a:lt2>
        <a:accent1>
          <a:srgbClr val="1878BD"/>
        </a:accent1>
        <a:accent2>
          <a:srgbClr val="3E8EC8"/>
        </a:accent2>
        <a:accent3>
          <a:srgbClr val="FFFFFF"/>
        </a:accent3>
        <a:accent4>
          <a:srgbClr val="404040"/>
        </a:accent4>
        <a:accent5>
          <a:srgbClr val="ABBEDB"/>
        </a:accent5>
        <a:accent6>
          <a:srgbClr val="3780B5"/>
        </a:accent6>
        <a:hlink>
          <a:srgbClr val="006AB6"/>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10">
        <a:dk1>
          <a:srgbClr val="4D4D4D"/>
        </a:dk1>
        <a:lt1>
          <a:srgbClr val="FFFFFF"/>
        </a:lt1>
        <a:dk2>
          <a:srgbClr val="4D4D4D"/>
        </a:dk2>
        <a:lt2>
          <a:srgbClr val="0045A3"/>
        </a:lt2>
        <a:accent1>
          <a:srgbClr val="005AB6"/>
        </a:accent1>
        <a:accent2>
          <a:srgbClr val="0073CF"/>
        </a:accent2>
        <a:accent3>
          <a:srgbClr val="FFFFFF"/>
        </a:accent3>
        <a:accent4>
          <a:srgbClr val="404040"/>
        </a:accent4>
        <a:accent5>
          <a:srgbClr val="AAB5D7"/>
        </a:accent5>
        <a:accent6>
          <a:srgbClr val="0068BB"/>
        </a:accent6>
        <a:hlink>
          <a:srgbClr val="0084D9"/>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11">
        <a:dk1>
          <a:srgbClr val="4D4D4D"/>
        </a:dk1>
        <a:lt1>
          <a:srgbClr val="FFFFFF"/>
        </a:lt1>
        <a:dk2>
          <a:srgbClr val="4D4D4D"/>
        </a:dk2>
        <a:lt2>
          <a:srgbClr val="161B76"/>
        </a:lt2>
        <a:accent1>
          <a:srgbClr val="0E2997"/>
        </a:accent1>
        <a:accent2>
          <a:srgbClr val="0548D9"/>
        </a:accent2>
        <a:accent3>
          <a:srgbClr val="FFFFFF"/>
        </a:accent3>
        <a:accent4>
          <a:srgbClr val="404040"/>
        </a:accent4>
        <a:accent5>
          <a:srgbClr val="AAACC9"/>
        </a:accent5>
        <a:accent6>
          <a:srgbClr val="0440C4"/>
        </a:accent6>
        <a:hlink>
          <a:srgbClr val="0070FB"/>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12">
        <a:dk1>
          <a:srgbClr val="4D4D4D"/>
        </a:dk1>
        <a:lt1>
          <a:srgbClr val="FFFFFF"/>
        </a:lt1>
        <a:dk2>
          <a:srgbClr val="4D4D4D"/>
        </a:dk2>
        <a:lt2>
          <a:srgbClr val="343434"/>
        </a:lt2>
        <a:accent1>
          <a:srgbClr val="0166AC"/>
        </a:accent1>
        <a:accent2>
          <a:srgbClr val="028FE1"/>
        </a:accent2>
        <a:accent3>
          <a:srgbClr val="FFFFFF"/>
        </a:accent3>
        <a:accent4>
          <a:srgbClr val="404040"/>
        </a:accent4>
        <a:accent5>
          <a:srgbClr val="AAB8D2"/>
        </a:accent5>
        <a:accent6>
          <a:srgbClr val="0281CC"/>
        </a:accent6>
        <a:hlink>
          <a:srgbClr val="73B5EF"/>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13">
        <a:dk1>
          <a:srgbClr val="4D4D4D"/>
        </a:dk1>
        <a:lt1>
          <a:srgbClr val="FFFFFF"/>
        </a:lt1>
        <a:dk2>
          <a:srgbClr val="4D4D4D"/>
        </a:dk2>
        <a:lt2>
          <a:srgbClr val="434F99"/>
        </a:lt2>
        <a:accent1>
          <a:srgbClr val="0E2997"/>
        </a:accent1>
        <a:accent2>
          <a:srgbClr val="0548D9"/>
        </a:accent2>
        <a:accent3>
          <a:srgbClr val="FFFFFF"/>
        </a:accent3>
        <a:accent4>
          <a:srgbClr val="404040"/>
        </a:accent4>
        <a:accent5>
          <a:srgbClr val="AAACC9"/>
        </a:accent5>
        <a:accent6>
          <a:srgbClr val="0440C4"/>
        </a:accent6>
        <a:hlink>
          <a:srgbClr val="7C71B5"/>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14">
        <a:dk1>
          <a:srgbClr val="4D4D4D"/>
        </a:dk1>
        <a:lt1>
          <a:srgbClr val="FFFFFF"/>
        </a:lt1>
        <a:dk2>
          <a:srgbClr val="4D4D4D"/>
        </a:dk2>
        <a:lt2>
          <a:srgbClr val="434F99"/>
        </a:lt2>
        <a:accent1>
          <a:srgbClr val="233273"/>
        </a:accent1>
        <a:accent2>
          <a:srgbClr val="46498C"/>
        </a:accent2>
        <a:accent3>
          <a:srgbClr val="FFFFFF"/>
        </a:accent3>
        <a:accent4>
          <a:srgbClr val="404040"/>
        </a:accent4>
        <a:accent5>
          <a:srgbClr val="ACADBC"/>
        </a:accent5>
        <a:accent6>
          <a:srgbClr val="3F417E"/>
        </a:accent6>
        <a:hlink>
          <a:srgbClr val="7C71B5"/>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15">
        <a:dk1>
          <a:srgbClr val="4D4D4D"/>
        </a:dk1>
        <a:lt1>
          <a:srgbClr val="FFFFFF"/>
        </a:lt1>
        <a:dk2>
          <a:srgbClr val="4D4D4D"/>
        </a:dk2>
        <a:lt2>
          <a:srgbClr val="241D7D"/>
        </a:lt2>
        <a:accent1>
          <a:srgbClr val="201C8B"/>
        </a:accent1>
        <a:accent2>
          <a:srgbClr val="615CEC"/>
        </a:accent2>
        <a:accent3>
          <a:srgbClr val="FFFFFF"/>
        </a:accent3>
        <a:accent4>
          <a:srgbClr val="404040"/>
        </a:accent4>
        <a:accent5>
          <a:srgbClr val="ABABC4"/>
        </a:accent5>
        <a:accent6>
          <a:srgbClr val="5753D6"/>
        </a:accent6>
        <a:hlink>
          <a:srgbClr val="3846E4"/>
        </a:hlink>
        <a:folHlink>
          <a:srgbClr val="DDDDDD"/>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ManyLaptops</Template>
  <TotalTime>960</TotalTime>
  <Words>2988</Words>
  <Application>Microsoft Office PowerPoint</Application>
  <PresentationFormat>On-screen Show (4:3)</PresentationFormat>
  <Paragraphs>559</Paragraphs>
  <Slides>30</Slides>
  <Notes>4</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30</vt:i4>
      </vt:variant>
    </vt:vector>
  </HeadingPairs>
  <TitlesOfParts>
    <vt:vector size="32" baseType="lpstr">
      <vt:lpstr>powerpoint-template</vt:lpstr>
      <vt:lpstr>Equation</vt:lpstr>
      <vt:lpstr>A Restructuring Algorithm for CUDA (submitted to International Journal of Parallel Programming)</vt:lpstr>
      <vt:lpstr>Agenda</vt:lpstr>
      <vt:lpstr>GPU</vt:lpstr>
      <vt:lpstr>Architecture of a Modern GPU</vt:lpstr>
      <vt:lpstr>Hardware Implementation: Memory Architecture (Device and Programmers Perspective)</vt:lpstr>
      <vt:lpstr>Concept of GPGPU and CUDA</vt:lpstr>
      <vt:lpstr>CUDA Program Execution (sequential code + kernels)</vt:lpstr>
      <vt:lpstr>Grids, Blocks and Threads</vt:lpstr>
      <vt:lpstr>Kernel Execution Hierarchy</vt:lpstr>
      <vt:lpstr>Problem Statement</vt:lpstr>
      <vt:lpstr>Problem Statement</vt:lpstr>
      <vt:lpstr>Literature Review</vt:lpstr>
      <vt:lpstr>Literature Review</vt:lpstr>
      <vt:lpstr>Literature Review</vt:lpstr>
      <vt:lpstr>Proposed Restructuring Algorithm</vt:lpstr>
      <vt:lpstr>Tiling</vt:lpstr>
      <vt:lpstr>Tiling: Example</vt:lpstr>
      <vt:lpstr>Coalesced Global Memory Access</vt:lpstr>
      <vt:lpstr>Performance: Memory Access Type</vt:lpstr>
      <vt:lpstr>Kernel Mappings</vt:lpstr>
      <vt:lpstr>Coalesced Global Memory Access: Example</vt:lpstr>
      <vt:lpstr>Performance: Kernel Parameters</vt:lpstr>
      <vt:lpstr>Resource Optimization</vt:lpstr>
      <vt:lpstr>Optimized Kernel</vt:lpstr>
      <vt:lpstr>Conditions on Repetition Cycles</vt:lpstr>
      <vt:lpstr>Application Results Comparison</vt:lpstr>
      <vt:lpstr>Application Results Comparison</vt:lpstr>
      <vt:lpstr>Conclusion And Future Work</vt:lpstr>
      <vt:lpstr>References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Parametric Parallelization Algorithm for CUDA</dc:title>
  <dc:creator>Dell Preferred User</dc:creator>
  <cp:lastModifiedBy>Lenovo</cp:lastModifiedBy>
  <cp:revision>151</cp:revision>
  <dcterms:created xsi:type="dcterms:W3CDTF">2011-12-29T07:35:13Z</dcterms:created>
  <dcterms:modified xsi:type="dcterms:W3CDTF">2012-05-15T02:35:20Z</dcterms:modified>
</cp:coreProperties>
</file>