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0"/>
  </p:notesMasterIdLst>
  <p:handoutMasterIdLst>
    <p:handoutMasterId r:id="rId21"/>
  </p:handoutMasterIdLst>
  <p:sldIdLst>
    <p:sldId id="256" r:id="rId2"/>
    <p:sldId id="372" r:id="rId3"/>
    <p:sldId id="373" r:id="rId4"/>
    <p:sldId id="398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49" autoAdjust="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034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C60A54A4-68DD-40F7-A011-86832B686A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57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C8E37E28-E4E6-4F07-8CD1-4CFB84BEA0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30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2913F-B6BB-474F-8190-9B342F189E2A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2146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22A07-F7FF-4FEF-BB02-FFF97CBD637A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5040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E5D6A9-578D-4742-8B36-46A63C6B3CA3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3360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B4D8F5-0420-4F9B-9F2C-EB7404E5070D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3460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6F3F02-778E-459F-B14F-F66CACC72D7D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2053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8BD939-FD07-444C-B970-42086B833920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1847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CF0516-8958-4613-99B1-AF3EDE39A396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111296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C9231C-89B8-4490-8AFE-DC45DD5783AA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7130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523558-54F0-4ABF-9687-065607503C42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16831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F3DA33-888B-4CF3-917F-A3F40563C33C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6374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EFB5F9-811E-444F-B03A-B40CB2E38FE3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091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13146-D58B-4462-823E-D8CA37A799B0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8675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5EBC2-453C-4B28-8472-E8A801470F83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9357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A8285-8135-4025-9D37-CE5427C57D91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1896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60CB57-AB80-4288-9BFD-09DB3E47C34A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2511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522F0-2226-4B56-9265-EFCED07370AF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4984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D5763-45E8-43C6-AE2F-1E82DCB52692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1120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913D23-F2E6-45A2-ADAE-C6811D093D1C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278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CISE301_Topic8L7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BC97F-95D7-47D5-8457-296031752B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BB084-860F-403D-B7EA-E1375D2604C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C20FE-C2C1-4C33-A1D6-C32200A7BC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A9F7F-A09E-487A-8839-FB9FBB52326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C8AB2-11AE-49A5-8FEB-BD7C999737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5369D-3DF8-4A5F-A747-4535BB7813E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64DBA-BD64-4271-8218-95134A3C45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A1E93-1662-48ED-9865-501A1FD035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D766E-D558-4C56-BCD3-E279AE06DA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AE4EC-4AA3-4D9F-81B9-029C5411C0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CC200-FDB8-46C6-B929-9916FE90C4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smtClean="0"/>
              <a:t>CISE301_Topic8L7</a:t>
            </a: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BD3EF13-8656-4540-A97D-5713CC9076C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8BDB2D-1E76-458C-A4CC-457157312F65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       </a:t>
            </a:r>
            <a:r>
              <a:rPr lang="en-US" sz="3900" b="1" dirty="0" smtClean="0">
                <a:solidFill>
                  <a:schemeClr val="tx2"/>
                </a:solidFill>
                <a:latin typeface="Garamond" pitchFamily="18" charset="0"/>
              </a:rPr>
              <a:t>CISE301</a:t>
            </a:r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: Numerical Methods</a:t>
            </a:r>
            <a:r>
              <a:rPr lang="en-US" sz="35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Topic 8</a:t>
            </a:r>
            <a:br>
              <a:rPr lang="en-US" sz="35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700" b="1" dirty="0">
                <a:solidFill>
                  <a:schemeClr val="tx2"/>
                </a:solidFill>
                <a:latin typeface="Garamond" pitchFamily="18" charset="0"/>
              </a:rPr>
              <a:t>Ordinary Differential Equations (ODEs)</a:t>
            </a:r>
            <a:r>
              <a:rPr lang="en-US" sz="33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3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100" b="1" u="sng" dirty="0">
                <a:solidFill>
                  <a:schemeClr val="tx2"/>
                </a:solidFill>
                <a:latin typeface="Garamond" pitchFamily="18" charset="0"/>
              </a:rPr>
              <a:t>Lecture 28-36</a:t>
            </a:r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228600" y="3124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200" dirty="0"/>
              <a:t>KFUPM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700" dirty="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25.1-25.4, 26-2, 27-1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F0B9B-9B5E-449A-81EC-369E5E108D49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2-Step Predictor-Corrector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144120"/>
              </p:ext>
            </p:extLst>
          </p:nvPr>
        </p:nvGraphicFramePr>
        <p:xfrm>
          <a:off x="332721" y="1447800"/>
          <a:ext cx="8277879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3276360" imgH="888840" progId="Equation.DSMT4">
                  <p:embed/>
                </p:oleObj>
              </mc:Choice>
              <mc:Fallback>
                <p:oleObj name="Equation" r:id="rId4" imgW="3276360" imgH="8888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21" y="1447800"/>
                        <a:ext cx="8277879" cy="2057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304800" y="1447800"/>
            <a:ext cx="8229600" cy="2209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304800" y="3657600"/>
            <a:ext cx="8229600" cy="2590800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304800" y="4038600"/>
            <a:ext cx="74818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/>
              <a:t>  At each iteration one prediction step is done </a:t>
            </a:r>
          </a:p>
          <a:p>
            <a:r>
              <a:rPr lang="en-US" sz="2400"/>
              <a:t>    and as many correction steps as needed.</a:t>
            </a:r>
          </a:p>
          <a:p>
            <a:endParaRPr lang="en-US" sz="2400"/>
          </a:p>
          <a:p>
            <a:pPr>
              <a:buFontTx/>
              <a:buChar char="•"/>
            </a:pPr>
            <a:r>
              <a:rPr lang="en-US" sz="2400"/>
              <a:t>           is the estimate of the solution at </a:t>
            </a:r>
            <a:r>
              <a:rPr lang="en-US" sz="2400" i="1"/>
              <a:t>x</a:t>
            </a:r>
            <a:r>
              <a:rPr lang="en-US" sz="2400" i="1" baseline="-25000"/>
              <a:t>i+1</a:t>
            </a:r>
            <a:r>
              <a:rPr lang="en-US" sz="2400"/>
              <a:t> </a:t>
            </a:r>
          </a:p>
          <a:p>
            <a:r>
              <a:rPr lang="en-US" sz="2400"/>
              <a:t>    after </a:t>
            </a:r>
            <a:r>
              <a:rPr lang="en-US" sz="2400" i="1"/>
              <a:t>k</a:t>
            </a:r>
            <a:r>
              <a:rPr lang="en-US" sz="2400"/>
              <a:t> correction steps.</a:t>
            </a:r>
          </a:p>
          <a:p>
            <a:endParaRPr lang="en-US" sz="2400"/>
          </a:p>
        </p:txBody>
      </p:sp>
      <p:graphicFrame>
        <p:nvGraphicFramePr>
          <p:cNvPr id="1027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838200" y="4953000"/>
          <a:ext cx="685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6" imgW="253800" imgH="241200" progId="Equation.3">
                  <p:embed/>
                </p:oleObj>
              </mc:Choice>
              <mc:Fallback>
                <p:oleObj name="Equation" r:id="rId6" imgW="25380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953000"/>
                        <a:ext cx="6858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E8D4D0-069C-4F99-82E8-E06A747611EC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3-Step Predictor-Corrector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231126"/>
              </p:ext>
            </p:extLst>
          </p:nvPr>
        </p:nvGraphicFramePr>
        <p:xfrm>
          <a:off x="477838" y="1809750"/>
          <a:ext cx="7961312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3657600" imgH="888840" progId="Equation.DSMT4">
                  <p:embed/>
                </p:oleObj>
              </mc:Choice>
              <mc:Fallback>
                <p:oleObj name="Equation" r:id="rId4" imgW="3657600" imgH="8888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809750"/>
                        <a:ext cx="7961312" cy="177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304800" y="1447800"/>
            <a:ext cx="8229600" cy="2667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C5579B-8827-469C-9155-B20E42965F43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4-Step Adams Predictor-Corrector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542052"/>
              </p:ext>
            </p:extLst>
          </p:nvPr>
        </p:nvGraphicFramePr>
        <p:xfrm>
          <a:off x="763588" y="1905000"/>
          <a:ext cx="7083425" cy="346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3479760" imgH="1701720" progId="Equation.DSMT4">
                  <p:embed/>
                </p:oleObj>
              </mc:Choice>
              <mc:Fallback>
                <p:oleObj name="Equation" r:id="rId4" imgW="3479760" imgH="1701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1905000"/>
                        <a:ext cx="7083425" cy="346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457200" y="1447800"/>
            <a:ext cx="8077200" cy="434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C3B64-1719-4A0B-AEB2-D561E436D6CF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00" smtClean="0"/>
              <a:t>How Many Function Evaluations are Done?</a:t>
            </a:r>
            <a:r>
              <a:rPr lang="en-US" sz="3700" smtClean="0"/>
              <a:t> 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615297"/>
              </p:ext>
            </p:extLst>
          </p:nvPr>
        </p:nvGraphicFramePr>
        <p:xfrm>
          <a:off x="917575" y="1563687"/>
          <a:ext cx="7083425" cy="346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3479760" imgH="1701720" progId="Equation.DSMT4">
                  <p:embed/>
                </p:oleObj>
              </mc:Choice>
              <mc:Fallback>
                <p:oleObj name="Equation" r:id="rId4" imgW="3479760" imgH="1701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1563687"/>
                        <a:ext cx="7083425" cy="346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457200" y="1447800"/>
            <a:ext cx="8077200" cy="4800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5"/>
          <p:cNvSpPr txBox="1">
            <a:spLocks noChangeArrowheads="1"/>
          </p:cNvSpPr>
          <p:nvPr/>
        </p:nvSpPr>
        <p:spPr bwMode="auto">
          <a:xfrm>
            <a:off x="533400" y="5181600"/>
            <a:ext cx="8305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FF0000"/>
                </a:solidFill>
              </a:rPr>
              <a:t># of function evaluations = 1+ number  of corrections</a:t>
            </a:r>
          </a:p>
          <a:p>
            <a:pPr>
              <a:spcBef>
                <a:spcPct val="50000"/>
              </a:spcBef>
            </a:pPr>
            <a:r>
              <a:rPr lang="ar-SA" sz="2000">
                <a:solidFill>
                  <a:srgbClr val="FF0000"/>
                </a:solidFill>
              </a:rPr>
              <a:t>  </a:t>
            </a: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57F28-111D-4990-8F05-B05DE4F55D55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Example  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185365"/>
              </p:ext>
            </p:extLst>
          </p:nvPr>
        </p:nvGraphicFramePr>
        <p:xfrm>
          <a:off x="735013" y="1828800"/>
          <a:ext cx="7342187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4" imgW="3606480" imgH="838080" progId="Equation.DSMT4">
                  <p:embed/>
                </p:oleObj>
              </mc:Choice>
              <mc:Fallback>
                <p:oleObj name="Equation" r:id="rId4" imgW="3606480" imgH="838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1828800"/>
                        <a:ext cx="7342187" cy="170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457200" y="1447800"/>
            <a:ext cx="8077200" cy="2514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5232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792146"/>
              </p:ext>
            </p:extLst>
          </p:nvPr>
        </p:nvGraphicFramePr>
        <p:xfrm>
          <a:off x="815975" y="4375150"/>
          <a:ext cx="6367463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6" imgW="2654280" imgH="660240" progId="Equation.DSMT4">
                  <p:embed/>
                </p:oleObj>
              </mc:Choice>
              <mc:Fallback>
                <p:oleObj name="Equation" r:id="rId6" imgW="265428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4375150"/>
                        <a:ext cx="6367463" cy="158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5F862-C9D8-4D53-9EBE-E8D20684F763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Example  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035136"/>
              </p:ext>
            </p:extLst>
          </p:nvPr>
        </p:nvGraphicFramePr>
        <p:xfrm>
          <a:off x="628650" y="1524000"/>
          <a:ext cx="7829550" cy="460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4" imgW="2895480" imgH="1752480" progId="Equation.DSMT4">
                  <p:embed/>
                </p:oleObj>
              </mc:Choice>
              <mc:Fallback>
                <p:oleObj name="Equation" r:id="rId4" imgW="2895480" imgH="1752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524000"/>
                        <a:ext cx="7829550" cy="46053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457200" y="1447800"/>
            <a:ext cx="8077200" cy="4724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214496-3F64-4BC8-92D3-6DED1E3D1E8B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Example  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519025"/>
              </p:ext>
            </p:extLst>
          </p:nvPr>
        </p:nvGraphicFramePr>
        <p:xfrm>
          <a:off x="457200" y="1700213"/>
          <a:ext cx="8197850" cy="446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4" imgW="4431960" imgH="2412720" progId="Equation.DSMT4">
                  <p:embed/>
                </p:oleObj>
              </mc:Choice>
              <mc:Fallback>
                <p:oleObj name="Equation" r:id="rId4" imgW="4431960" imgH="2412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00213"/>
                        <a:ext cx="8197850" cy="4463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381000" y="1447800"/>
            <a:ext cx="8305800" cy="4800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EB0F15-D61F-4137-A1EB-DC452E41CB65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Multi-Step Methods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Single Step Methods</a:t>
            </a:r>
          </a:p>
          <a:p>
            <a:pPr lvl="1" eaLnBrk="1" hangingPunct="1"/>
            <a:r>
              <a:rPr lang="en-US" dirty="0" smtClean="0"/>
              <a:t>Euler and </a:t>
            </a:r>
            <a:r>
              <a:rPr lang="en-US" dirty="0" err="1" smtClean="0"/>
              <a:t>Runge-Kutta</a:t>
            </a:r>
            <a:r>
              <a:rPr lang="en-US" dirty="0" smtClean="0"/>
              <a:t> are single step methods.</a:t>
            </a:r>
          </a:p>
          <a:p>
            <a:pPr lvl="1" eaLnBrk="1" hangingPunct="1"/>
            <a:r>
              <a:rPr lang="en-US" dirty="0" smtClean="0"/>
              <a:t>Information about </a:t>
            </a:r>
            <a:r>
              <a:rPr lang="en-US" i="1" dirty="0" smtClean="0"/>
              <a:t>y(x)</a:t>
            </a:r>
            <a:r>
              <a:rPr lang="en-US" dirty="0" smtClean="0"/>
              <a:t> is used to estimate </a:t>
            </a:r>
            <a:r>
              <a:rPr lang="en-US" i="1" dirty="0" smtClean="0"/>
              <a:t>y(</a:t>
            </a:r>
            <a:r>
              <a:rPr lang="en-US" i="1" dirty="0" err="1" smtClean="0"/>
              <a:t>x+h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Multistep Methods</a:t>
            </a:r>
          </a:p>
          <a:p>
            <a:pPr lvl="1" eaLnBrk="1" hangingPunct="1"/>
            <a:r>
              <a:rPr lang="en-US" dirty="0" smtClean="0"/>
              <a:t>Adam-Moulton method is a multi-step method.</a:t>
            </a:r>
          </a:p>
          <a:p>
            <a:pPr lvl="1" eaLnBrk="1" hangingPunct="1"/>
            <a:r>
              <a:rPr lang="en-US" dirty="0" smtClean="0"/>
              <a:t>To estimate </a:t>
            </a:r>
            <a:r>
              <a:rPr lang="en-US" i="1" dirty="0" smtClean="0"/>
              <a:t>y(</a:t>
            </a:r>
            <a:r>
              <a:rPr lang="en-US" i="1" dirty="0" err="1" smtClean="0"/>
              <a:t>x+h</a:t>
            </a:r>
            <a:r>
              <a:rPr lang="en-US" i="1" dirty="0" smtClean="0"/>
              <a:t>),</a:t>
            </a:r>
            <a:r>
              <a:rPr lang="en-US" dirty="0" smtClean="0"/>
              <a:t> information about </a:t>
            </a:r>
            <a:r>
              <a:rPr lang="en-US" i="1" dirty="0" smtClean="0"/>
              <a:t>y(x), y(x-h), x(x-2h)…</a:t>
            </a:r>
            <a:r>
              <a:rPr lang="en-US" dirty="0" smtClean="0"/>
              <a:t> are used.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1BB9B2-42E7-43CE-822E-08EB3421B397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 of Steps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 each iteration, one prediction step is done and as many correction steps as needed.</a:t>
            </a:r>
          </a:p>
          <a:p>
            <a:pPr eaLnBrk="1" hangingPunct="1"/>
            <a:r>
              <a:rPr lang="en-US" dirty="0" smtClean="0"/>
              <a:t>Usually few correction steps are done (1 to 3).</a:t>
            </a:r>
          </a:p>
          <a:p>
            <a:pPr eaLnBrk="1" hangingPunct="1"/>
            <a:r>
              <a:rPr lang="en-US" dirty="0" smtClean="0"/>
              <a:t>It is usually better (in terms of accuracy) to use smaller step sizes than corrections beyond few steps.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74BF97-EBD5-48BC-96B0-5384E28C8D8C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 of Topic 8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307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mtClean="0"/>
              <a:t>Lesson 1:	Introduction to ODEs</a:t>
            </a:r>
          </a:p>
          <a:p>
            <a:pPr eaLnBrk="1" hangingPunct="1"/>
            <a:r>
              <a:rPr lang="en-US" smtClean="0"/>
              <a:t>Lesson 2:	Taylor series methods</a:t>
            </a:r>
          </a:p>
          <a:p>
            <a:pPr eaLnBrk="1" hangingPunct="1"/>
            <a:r>
              <a:rPr lang="en-US" smtClean="0"/>
              <a:t>Lesson 3:	Midpoint and Heun’s method</a:t>
            </a:r>
          </a:p>
          <a:p>
            <a:pPr eaLnBrk="1" hangingPunct="1"/>
            <a:r>
              <a:rPr lang="en-US" smtClean="0"/>
              <a:t>Lessons 4-5: Runge-Kutta methods</a:t>
            </a:r>
          </a:p>
          <a:p>
            <a:pPr eaLnBrk="1" hangingPunct="1"/>
            <a:r>
              <a:rPr lang="en-US" smtClean="0"/>
              <a:t>Lesson 6:	Solving systems of ODEs</a:t>
            </a:r>
          </a:p>
          <a:p>
            <a:pPr eaLnBrk="1" hangingPunct="1"/>
            <a:r>
              <a:rPr lang="en-US" b="1" smtClean="0"/>
              <a:t>Lesson 7:	Multiple step Methods</a:t>
            </a:r>
          </a:p>
          <a:p>
            <a:pPr eaLnBrk="1" hangingPunct="1"/>
            <a:r>
              <a:rPr lang="en-US" smtClean="0"/>
              <a:t>Lesson 8-9:	Boundary value Problems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E3E318-C2EA-41FB-B14C-2396B9428D3C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9248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34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4000" b="1" smtClean="0"/>
              <a:t>Lesson 7: Multiple Step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5E7CE8-E500-4CFA-8EFC-E9EE54993DE4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Outlines of Lesson 7</a:t>
            </a:r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457200" y="1447800"/>
            <a:ext cx="8077200" cy="457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/>
          </a:p>
          <a:p>
            <a:pPr algn="ctr"/>
            <a:r>
              <a:rPr lang="en-US" sz="3200" b="1"/>
              <a:t>Solution of ODEs</a:t>
            </a:r>
          </a:p>
          <a:p>
            <a:pPr algn="ctr"/>
            <a:endParaRPr lang="en-US" sz="32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066800" y="2667000"/>
            <a:ext cx="7239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/>
              <a:t>Lesson 7:</a:t>
            </a:r>
          </a:p>
          <a:p>
            <a:r>
              <a:rPr lang="en-US" sz="3200"/>
              <a:t>Adam-Moulton Multi-step </a:t>
            </a:r>
          </a:p>
          <a:p>
            <a:r>
              <a:rPr lang="en-US" sz="3200"/>
              <a:t>Predictor-Corrector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C818F-C82A-402B-B8EB-4863F31DDE0C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457200" y="1447800"/>
            <a:ext cx="8077200" cy="457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 of Lesson 7 </a:t>
            </a:r>
          </a:p>
        </p:txBody>
      </p:sp>
      <p:sp>
        <p:nvSpPr>
          <p:cNvPr id="1434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Appreciate the importance of multi-step methods.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Discuss advantages/disadvantages of multi-step methods.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Solve first order ODEs using Adams Moulton multi-step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616933-E4DB-4D52-8F57-7FB4F4CCE732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Step Methods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mtClean="0"/>
              <a:t>Single Step Methods:</a:t>
            </a:r>
          </a:p>
          <a:p>
            <a:pPr lvl="1" eaLnBrk="1" hangingPunct="1"/>
            <a:r>
              <a:rPr lang="en-US" smtClean="0"/>
              <a:t>Euler and Runge-Kutta are single step methods.</a:t>
            </a:r>
          </a:p>
          <a:p>
            <a:pPr lvl="1" eaLnBrk="1" hangingPunct="1"/>
            <a:r>
              <a:rPr lang="en-US" smtClean="0"/>
              <a:t>Estimates of </a:t>
            </a:r>
            <a:r>
              <a:rPr lang="en-US" b="1" i="1" smtClean="0">
                <a:cs typeface="Courier New" pitchFamily="49" charset="0"/>
              </a:rPr>
              <a:t>y</a:t>
            </a:r>
            <a:r>
              <a:rPr lang="en-US" b="1" i="1" baseline="-25000" smtClean="0">
                <a:cs typeface="Courier New" pitchFamily="49" charset="0"/>
              </a:rPr>
              <a:t>i+1</a:t>
            </a:r>
            <a:r>
              <a:rPr lang="en-US" smtClean="0"/>
              <a:t> depends only on </a:t>
            </a:r>
            <a:r>
              <a:rPr lang="en-US" b="1" i="1" smtClean="0"/>
              <a:t>y</a:t>
            </a:r>
            <a:r>
              <a:rPr lang="en-US" b="1" i="1" baseline="-25000" smtClean="0"/>
              <a:t>i</a:t>
            </a:r>
            <a:r>
              <a:rPr lang="en-US" smtClean="0"/>
              <a:t> and </a:t>
            </a:r>
            <a:r>
              <a:rPr lang="en-US" b="1" i="1" smtClean="0"/>
              <a:t>x</a:t>
            </a:r>
            <a:r>
              <a:rPr lang="en-US" b="1" i="1" baseline="-25000" smtClean="0"/>
              <a:t>i</a:t>
            </a:r>
            <a:r>
              <a:rPr lang="en-US" smtClean="0"/>
              <a:t>.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>
            <a:off x="1600200" y="5257800"/>
            <a:ext cx="518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5"/>
          <p:cNvSpPr>
            <a:spLocks noChangeShapeType="1"/>
          </p:cNvSpPr>
          <p:nvPr/>
        </p:nvSpPr>
        <p:spPr bwMode="auto">
          <a:xfrm flipV="1">
            <a:off x="2209800" y="3733800"/>
            <a:ext cx="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 flipV="1">
            <a:off x="3733800" y="4495800"/>
            <a:ext cx="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7"/>
          <p:cNvSpPr>
            <a:spLocks noChangeShapeType="1"/>
          </p:cNvSpPr>
          <p:nvPr/>
        </p:nvSpPr>
        <p:spPr bwMode="auto">
          <a:xfrm flipV="1">
            <a:off x="4724400" y="464820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8"/>
          <p:cNvSpPr>
            <a:spLocks noChangeShapeType="1"/>
          </p:cNvSpPr>
          <p:nvPr/>
        </p:nvSpPr>
        <p:spPr bwMode="auto">
          <a:xfrm flipV="1">
            <a:off x="5867400" y="4419600"/>
            <a:ext cx="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Freeform 9"/>
          <p:cNvSpPr>
            <a:spLocks/>
          </p:cNvSpPr>
          <p:nvPr/>
        </p:nvSpPr>
        <p:spPr bwMode="auto">
          <a:xfrm rot="1023418">
            <a:off x="4865688" y="4044950"/>
            <a:ext cx="923925" cy="611188"/>
          </a:xfrm>
          <a:custGeom>
            <a:avLst/>
            <a:gdLst>
              <a:gd name="T0" fmla="*/ 0 w 1440"/>
              <a:gd name="T1" fmla="*/ 611188 h 320"/>
              <a:gd name="T2" fmla="*/ 307975 w 1440"/>
              <a:gd name="T3" fmla="*/ 61119 h 320"/>
              <a:gd name="T4" fmla="*/ 923925 w 1440"/>
              <a:gd name="T5" fmla="*/ 244475 h 320"/>
              <a:gd name="T6" fmla="*/ 0 60000 65536"/>
              <a:gd name="T7" fmla="*/ 0 60000 65536"/>
              <a:gd name="T8" fmla="*/ 0 60000 65536"/>
              <a:gd name="T9" fmla="*/ 0 w 1440"/>
              <a:gd name="T10" fmla="*/ 0 h 320"/>
              <a:gd name="T11" fmla="*/ 1440 w 1440"/>
              <a:gd name="T12" fmla="*/ 320 h 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20">
                <a:moveTo>
                  <a:pt x="0" y="320"/>
                </a:moveTo>
                <a:cubicBezTo>
                  <a:pt x="120" y="192"/>
                  <a:pt x="240" y="64"/>
                  <a:pt x="480" y="32"/>
                </a:cubicBezTo>
                <a:cubicBezTo>
                  <a:pt x="720" y="0"/>
                  <a:pt x="1080" y="64"/>
                  <a:pt x="1440" y="128"/>
                </a:cubicBezTo>
              </a:path>
            </a:pathLst>
          </a:cu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Freeform 10"/>
          <p:cNvSpPr>
            <a:spLocks/>
          </p:cNvSpPr>
          <p:nvPr/>
        </p:nvSpPr>
        <p:spPr bwMode="auto">
          <a:xfrm rot="1831087">
            <a:off x="3886200" y="4000500"/>
            <a:ext cx="762000" cy="571500"/>
          </a:xfrm>
          <a:custGeom>
            <a:avLst/>
            <a:gdLst>
              <a:gd name="T0" fmla="*/ 0 w 1440"/>
              <a:gd name="T1" fmla="*/ 571500 h 320"/>
              <a:gd name="T2" fmla="*/ 254000 w 1440"/>
              <a:gd name="T3" fmla="*/ 57150 h 320"/>
              <a:gd name="T4" fmla="*/ 762000 w 1440"/>
              <a:gd name="T5" fmla="*/ 228600 h 320"/>
              <a:gd name="T6" fmla="*/ 0 60000 65536"/>
              <a:gd name="T7" fmla="*/ 0 60000 65536"/>
              <a:gd name="T8" fmla="*/ 0 60000 65536"/>
              <a:gd name="T9" fmla="*/ 0 w 1440"/>
              <a:gd name="T10" fmla="*/ 0 h 320"/>
              <a:gd name="T11" fmla="*/ 1440 w 1440"/>
              <a:gd name="T12" fmla="*/ 320 h 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20">
                <a:moveTo>
                  <a:pt x="0" y="320"/>
                </a:moveTo>
                <a:cubicBezTo>
                  <a:pt x="120" y="192"/>
                  <a:pt x="240" y="64"/>
                  <a:pt x="480" y="32"/>
                </a:cubicBezTo>
                <a:cubicBezTo>
                  <a:pt x="720" y="0"/>
                  <a:pt x="1080" y="64"/>
                  <a:pt x="1440" y="128"/>
                </a:cubicBezTo>
              </a:path>
            </a:pathLst>
          </a:custGeom>
          <a:noFill/>
          <a:ln w="1016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11"/>
          <p:cNvSpPr>
            <a:spLocks noChangeShapeType="1"/>
          </p:cNvSpPr>
          <p:nvPr/>
        </p:nvSpPr>
        <p:spPr bwMode="auto">
          <a:xfrm flipV="1">
            <a:off x="2743200" y="4114800"/>
            <a:ext cx="0" cy="1143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2"/>
          <p:cNvSpPr>
            <a:spLocks/>
          </p:cNvSpPr>
          <p:nvPr/>
        </p:nvSpPr>
        <p:spPr bwMode="auto">
          <a:xfrm rot="2202063">
            <a:off x="2895600" y="3892550"/>
            <a:ext cx="762000" cy="374650"/>
          </a:xfrm>
          <a:custGeom>
            <a:avLst/>
            <a:gdLst>
              <a:gd name="T0" fmla="*/ 0 w 1440"/>
              <a:gd name="T1" fmla="*/ 374650 h 320"/>
              <a:gd name="T2" fmla="*/ 254000 w 1440"/>
              <a:gd name="T3" fmla="*/ 37465 h 320"/>
              <a:gd name="T4" fmla="*/ 762000 w 1440"/>
              <a:gd name="T5" fmla="*/ 149860 h 320"/>
              <a:gd name="T6" fmla="*/ 0 60000 65536"/>
              <a:gd name="T7" fmla="*/ 0 60000 65536"/>
              <a:gd name="T8" fmla="*/ 0 60000 65536"/>
              <a:gd name="T9" fmla="*/ 0 w 1440"/>
              <a:gd name="T10" fmla="*/ 0 h 320"/>
              <a:gd name="T11" fmla="*/ 1440 w 1440"/>
              <a:gd name="T12" fmla="*/ 320 h 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20">
                <a:moveTo>
                  <a:pt x="0" y="320"/>
                </a:moveTo>
                <a:cubicBezTo>
                  <a:pt x="120" y="192"/>
                  <a:pt x="240" y="64"/>
                  <a:pt x="480" y="32"/>
                </a:cubicBezTo>
                <a:cubicBezTo>
                  <a:pt x="720" y="0"/>
                  <a:pt x="1080" y="64"/>
                  <a:pt x="1440" y="128"/>
                </a:cubicBezTo>
              </a:path>
            </a:pathLst>
          </a:custGeom>
          <a:noFill/>
          <a:ln w="1016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Rectangle 13"/>
          <p:cNvSpPr>
            <a:spLocks noChangeArrowheads="1"/>
          </p:cNvSpPr>
          <p:nvPr/>
        </p:nvSpPr>
        <p:spPr bwMode="auto">
          <a:xfrm>
            <a:off x="2514600" y="51054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  <a:r>
              <a:rPr lang="en-US" baseline="-25000"/>
              <a:t>i-2</a:t>
            </a:r>
            <a:r>
              <a:rPr lang="en-US"/>
              <a:t>       x</a:t>
            </a:r>
            <a:r>
              <a:rPr lang="en-US" baseline="-25000"/>
              <a:t>i-1</a:t>
            </a:r>
            <a:r>
              <a:rPr lang="en-US"/>
              <a:t>        x</a:t>
            </a:r>
            <a:r>
              <a:rPr lang="en-US" baseline="-25000"/>
              <a:t>i</a:t>
            </a:r>
            <a:r>
              <a:rPr lang="en-US"/>
              <a:t>        x</a:t>
            </a:r>
            <a:r>
              <a:rPr lang="en-US" baseline="-25000"/>
              <a:t>i+1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65F23F-9C87-4EE9-91FB-256B9E5D2085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Multi-Step Methods 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45307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dirty="0" smtClean="0"/>
              <a:t>2-Step Methods</a:t>
            </a:r>
          </a:p>
          <a:p>
            <a:pPr lvl="1" eaLnBrk="1" hangingPunct="1"/>
            <a:r>
              <a:rPr lang="en-US" dirty="0" smtClean="0"/>
              <a:t>In a two-step method, estimates of  y</a:t>
            </a:r>
            <a:r>
              <a:rPr lang="en-US" baseline="-25000" dirty="0" smtClean="0"/>
              <a:t>i+1</a:t>
            </a:r>
            <a:r>
              <a:rPr lang="en-US" dirty="0" smtClean="0"/>
              <a:t> depend on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, y</a:t>
            </a:r>
            <a:r>
              <a:rPr lang="en-US" baseline="-25000" dirty="0" smtClean="0"/>
              <a:t>i-1</a:t>
            </a:r>
            <a:r>
              <a:rPr lang="en-US" dirty="0" smtClean="0"/>
              <a:t>, x</a:t>
            </a:r>
            <a:r>
              <a:rPr lang="en-US" baseline="-25000" dirty="0" smtClean="0"/>
              <a:t>i</a:t>
            </a:r>
            <a:r>
              <a:rPr lang="en-US" dirty="0" smtClean="0"/>
              <a:t>, and x</a:t>
            </a:r>
            <a:r>
              <a:rPr lang="en-US" baseline="-25000" dirty="0" smtClean="0"/>
              <a:t>i-1</a:t>
            </a:r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16391" name="Line 4"/>
          <p:cNvSpPr>
            <a:spLocks noChangeShapeType="1"/>
          </p:cNvSpPr>
          <p:nvPr/>
        </p:nvSpPr>
        <p:spPr bwMode="auto">
          <a:xfrm>
            <a:off x="1600200" y="5257800"/>
            <a:ext cx="518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 flipV="1">
            <a:off x="2209800" y="3733800"/>
            <a:ext cx="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 flipV="1">
            <a:off x="3581400" y="4724400"/>
            <a:ext cx="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7"/>
          <p:cNvSpPr>
            <a:spLocks noChangeShapeType="1"/>
          </p:cNvSpPr>
          <p:nvPr/>
        </p:nvSpPr>
        <p:spPr bwMode="auto">
          <a:xfrm flipV="1">
            <a:off x="4724400" y="464820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 flipV="1">
            <a:off x="5867400" y="4419600"/>
            <a:ext cx="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Freeform 9"/>
          <p:cNvSpPr>
            <a:spLocks/>
          </p:cNvSpPr>
          <p:nvPr/>
        </p:nvSpPr>
        <p:spPr bwMode="auto">
          <a:xfrm rot="1023418">
            <a:off x="3878263" y="3219450"/>
            <a:ext cx="1863725" cy="1666875"/>
          </a:xfrm>
          <a:custGeom>
            <a:avLst/>
            <a:gdLst>
              <a:gd name="T0" fmla="*/ 0 w 1440"/>
              <a:gd name="T1" fmla="*/ 1666875 h 320"/>
              <a:gd name="T2" fmla="*/ 621242 w 1440"/>
              <a:gd name="T3" fmla="*/ 166688 h 320"/>
              <a:gd name="T4" fmla="*/ 1863725 w 1440"/>
              <a:gd name="T5" fmla="*/ 666750 h 320"/>
              <a:gd name="T6" fmla="*/ 0 60000 65536"/>
              <a:gd name="T7" fmla="*/ 0 60000 65536"/>
              <a:gd name="T8" fmla="*/ 0 60000 65536"/>
              <a:gd name="T9" fmla="*/ 0 w 1440"/>
              <a:gd name="T10" fmla="*/ 0 h 320"/>
              <a:gd name="T11" fmla="*/ 1440 w 1440"/>
              <a:gd name="T12" fmla="*/ 320 h 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20">
                <a:moveTo>
                  <a:pt x="0" y="320"/>
                </a:moveTo>
                <a:cubicBezTo>
                  <a:pt x="120" y="192"/>
                  <a:pt x="240" y="64"/>
                  <a:pt x="480" y="32"/>
                </a:cubicBezTo>
                <a:cubicBezTo>
                  <a:pt x="720" y="0"/>
                  <a:pt x="1080" y="64"/>
                  <a:pt x="1440" y="128"/>
                </a:cubicBezTo>
              </a:path>
            </a:pathLst>
          </a:custGeom>
          <a:noFill/>
          <a:ln w="1016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Freeform 10"/>
          <p:cNvSpPr>
            <a:spLocks/>
          </p:cNvSpPr>
          <p:nvPr/>
        </p:nvSpPr>
        <p:spPr bwMode="auto">
          <a:xfrm rot="1023418">
            <a:off x="4867275" y="4035425"/>
            <a:ext cx="855663" cy="611188"/>
          </a:xfrm>
          <a:custGeom>
            <a:avLst/>
            <a:gdLst>
              <a:gd name="T0" fmla="*/ 0 w 1440"/>
              <a:gd name="T1" fmla="*/ 611188 h 320"/>
              <a:gd name="T2" fmla="*/ 285221 w 1440"/>
              <a:gd name="T3" fmla="*/ 61119 h 320"/>
              <a:gd name="T4" fmla="*/ 855663 w 1440"/>
              <a:gd name="T5" fmla="*/ 244475 h 320"/>
              <a:gd name="T6" fmla="*/ 0 60000 65536"/>
              <a:gd name="T7" fmla="*/ 0 60000 65536"/>
              <a:gd name="T8" fmla="*/ 0 60000 65536"/>
              <a:gd name="T9" fmla="*/ 0 w 1440"/>
              <a:gd name="T10" fmla="*/ 0 h 320"/>
              <a:gd name="T11" fmla="*/ 1440 w 1440"/>
              <a:gd name="T12" fmla="*/ 320 h 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20">
                <a:moveTo>
                  <a:pt x="0" y="320"/>
                </a:moveTo>
                <a:cubicBezTo>
                  <a:pt x="120" y="192"/>
                  <a:pt x="240" y="64"/>
                  <a:pt x="480" y="32"/>
                </a:cubicBezTo>
                <a:cubicBezTo>
                  <a:pt x="720" y="0"/>
                  <a:pt x="1080" y="64"/>
                  <a:pt x="1440" y="128"/>
                </a:cubicBezTo>
              </a:path>
            </a:pathLst>
          </a:custGeom>
          <a:noFill/>
          <a:ln w="101600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514600" y="51054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  <a:r>
              <a:rPr lang="en-US" baseline="-25000"/>
              <a:t>i-2</a:t>
            </a:r>
            <a:r>
              <a:rPr lang="en-US"/>
              <a:t>       x</a:t>
            </a:r>
            <a:r>
              <a:rPr lang="en-US" baseline="-25000"/>
              <a:t>i-1</a:t>
            </a:r>
            <a:r>
              <a:rPr lang="en-US"/>
              <a:t>        x</a:t>
            </a:r>
            <a:r>
              <a:rPr lang="en-US" baseline="-25000"/>
              <a:t>i</a:t>
            </a:r>
            <a:r>
              <a:rPr lang="en-US"/>
              <a:t>        x</a:t>
            </a:r>
            <a:r>
              <a:rPr lang="en-US" baseline="-25000"/>
              <a:t>i+1</a:t>
            </a:r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 flipV="1">
            <a:off x="2819400" y="4724400"/>
            <a:ext cx="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BCA610-D077-4621-8B67-3FCBEE9B40F9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Multi-Step Methods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45307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mtClean="0"/>
              <a:t>3-Step Methods</a:t>
            </a:r>
          </a:p>
          <a:p>
            <a:pPr lvl="1" eaLnBrk="1" hangingPunct="1"/>
            <a:r>
              <a:rPr lang="en-US" smtClean="0"/>
              <a:t>In an 3-step method, estimates of  y</a:t>
            </a:r>
            <a:r>
              <a:rPr lang="en-US" baseline="-25000" smtClean="0"/>
              <a:t>i+1</a:t>
            </a:r>
            <a:r>
              <a:rPr lang="en-US" smtClean="0"/>
              <a:t> depends on y</a:t>
            </a:r>
            <a:r>
              <a:rPr lang="en-US" baseline="-25000" smtClean="0"/>
              <a:t>i</a:t>
            </a:r>
            <a:r>
              <a:rPr lang="en-US" smtClean="0"/>
              <a:t> ,y</a:t>
            </a:r>
            <a:r>
              <a:rPr lang="en-US" baseline="-25000" smtClean="0"/>
              <a:t>i-1</a:t>
            </a:r>
            <a:r>
              <a:rPr lang="en-US" smtClean="0"/>
              <a:t> ,y</a:t>
            </a:r>
            <a:r>
              <a:rPr lang="en-US" baseline="-25000" smtClean="0"/>
              <a:t>i-2</a:t>
            </a:r>
            <a:r>
              <a:rPr lang="en-US" smtClean="0"/>
              <a:t>, x</a:t>
            </a:r>
            <a:r>
              <a:rPr lang="en-US" baseline="-25000" smtClean="0"/>
              <a:t>i</a:t>
            </a:r>
            <a:r>
              <a:rPr lang="en-US" smtClean="0"/>
              <a:t> , x</a:t>
            </a:r>
            <a:r>
              <a:rPr lang="en-US" baseline="-25000" smtClean="0"/>
              <a:t>i-1</a:t>
            </a:r>
            <a:r>
              <a:rPr lang="en-US" smtClean="0"/>
              <a:t>, and x</a:t>
            </a:r>
            <a:r>
              <a:rPr lang="en-US" baseline="-25000" smtClean="0"/>
              <a:t>i-2</a:t>
            </a:r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>
            <a:off x="1600200" y="52578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5"/>
          <p:cNvSpPr>
            <a:spLocks noChangeShapeType="1"/>
          </p:cNvSpPr>
          <p:nvPr/>
        </p:nvSpPr>
        <p:spPr bwMode="auto">
          <a:xfrm flipV="1">
            <a:off x="2209800" y="37338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6"/>
          <p:cNvSpPr>
            <a:spLocks noChangeShapeType="1"/>
          </p:cNvSpPr>
          <p:nvPr/>
        </p:nvSpPr>
        <p:spPr bwMode="auto">
          <a:xfrm flipV="1">
            <a:off x="3810000" y="4876800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7"/>
          <p:cNvSpPr>
            <a:spLocks noChangeShapeType="1"/>
          </p:cNvSpPr>
          <p:nvPr/>
        </p:nvSpPr>
        <p:spPr bwMode="auto">
          <a:xfrm flipV="1">
            <a:off x="4724400" y="4724400"/>
            <a:ext cx="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8"/>
          <p:cNvSpPr>
            <a:spLocks noChangeShapeType="1"/>
          </p:cNvSpPr>
          <p:nvPr/>
        </p:nvSpPr>
        <p:spPr bwMode="auto">
          <a:xfrm flipV="1">
            <a:off x="5715000" y="43434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Freeform 9"/>
          <p:cNvSpPr>
            <a:spLocks/>
          </p:cNvSpPr>
          <p:nvPr/>
        </p:nvSpPr>
        <p:spPr bwMode="auto">
          <a:xfrm rot="1304832">
            <a:off x="3313113" y="2859088"/>
            <a:ext cx="2335212" cy="1860550"/>
          </a:xfrm>
          <a:custGeom>
            <a:avLst/>
            <a:gdLst>
              <a:gd name="T0" fmla="*/ 0 w 1440"/>
              <a:gd name="T1" fmla="*/ 1860550 h 320"/>
              <a:gd name="T2" fmla="*/ 778404 w 1440"/>
              <a:gd name="T3" fmla="*/ 186055 h 320"/>
              <a:gd name="T4" fmla="*/ 2335212 w 1440"/>
              <a:gd name="T5" fmla="*/ 744220 h 320"/>
              <a:gd name="T6" fmla="*/ 0 60000 65536"/>
              <a:gd name="T7" fmla="*/ 0 60000 65536"/>
              <a:gd name="T8" fmla="*/ 0 60000 65536"/>
              <a:gd name="T9" fmla="*/ 0 w 1440"/>
              <a:gd name="T10" fmla="*/ 0 h 320"/>
              <a:gd name="T11" fmla="*/ 1440 w 1440"/>
              <a:gd name="T12" fmla="*/ 320 h 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20">
                <a:moveTo>
                  <a:pt x="0" y="320"/>
                </a:moveTo>
                <a:cubicBezTo>
                  <a:pt x="120" y="192"/>
                  <a:pt x="240" y="64"/>
                  <a:pt x="480" y="32"/>
                </a:cubicBezTo>
                <a:cubicBezTo>
                  <a:pt x="720" y="0"/>
                  <a:pt x="1080" y="64"/>
                  <a:pt x="1440" y="128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Freeform 10"/>
          <p:cNvSpPr>
            <a:spLocks/>
          </p:cNvSpPr>
          <p:nvPr/>
        </p:nvSpPr>
        <p:spPr bwMode="auto">
          <a:xfrm rot="1053573">
            <a:off x="4832350" y="4186238"/>
            <a:ext cx="698500" cy="542925"/>
          </a:xfrm>
          <a:custGeom>
            <a:avLst/>
            <a:gdLst>
              <a:gd name="T0" fmla="*/ 0 w 1440"/>
              <a:gd name="T1" fmla="*/ 542925 h 320"/>
              <a:gd name="T2" fmla="*/ 232833 w 1440"/>
              <a:gd name="T3" fmla="*/ 54293 h 320"/>
              <a:gd name="T4" fmla="*/ 698500 w 1440"/>
              <a:gd name="T5" fmla="*/ 217170 h 320"/>
              <a:gd name="T6" fmla="*/ 0 60000 65536"/>
              <a:gd name="T7" fmla="*/ 0 60000 65536"/>
              <a:gd name="T8" fmla="*/ 0 60000 65536"/>
              <a:gd name="T9" fmla="*/ 0 w 1440"/>
              <a:gd name="T10" fmla="*/ 0 h 320"/>
              <a:gd name="T11" fmla="*/ 1440 w 1440"/>
              <a:gd name="T12" fmla="*/ 320 h 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20">
                <a:moveTo>
                  <a:pt x="0" y="320"/>
                </a:moveTo>
                <a:cubicBezTo>
                  <a:pt x="120" y="192"/>
                  <a:pt x="240" y="64"/>
                  <a:pt x="480" y="32"/>
                </a:cubicBezTo>
                <a:cubicBezTo>
                  <a:pt x="720" y="0"/>
                  <a:pt x="1080" y="64"/>
                  <a:pt x="1440" y="128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1"/>
          <p:cNvSpPr>
            <a:spLocks noChangeShapeType="1"/>
          </p:cNvSpPr>
          <p:nvPr/>
        </p:nvSpPr>
        <p:spPr bwMode="auto">
          <a:xfrm flipV="1">
            <a:off x="2971800" y="4495800"/>
            <a:ext cx="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Freeform 12"/>
          <p:cNvSpPr>
            <a:spLocks/>
          </p:cNvSpPr>
          <p:nvPr/>
        </p:nvSpPr>
        <p:spPr bwMode="auto">
          <a:xfrm>
            <a:off x="3808413" y="3565525"/>
            <a:ext cx="1754187" cy="1158875"/>
          </a:xfrm>
          <a:custGeom>
            <a:avLst/>
            <a:gdLst>
              <a:gd name="T0" fmla="*/ 0 w 1246"/>
              <a:gd name="T1" fmla="*/ 1158875 h 610"/>
              <a:gd name="T2" fmla="*/ 542024 w 1246"/>
              <a:gd name="T3" fmla="*/ 201378 h 610"/>
              <a:gd name="T4" fmla="*/ 1065746 w 1246"/>
              <a:gd name="T5" fmla="*/ 79791 h 610"/>
              <a:gd name="T6" fmla="*/ 1754187 w 1246"/>
              <a:gd name="T7" fmla="*/ 680127 h 610"/>
              <a:gd name="T8" fmla="*/ 0 60000 65536"/>
              <a:gd name="T9" fmla="*/ 0 60000 65536"/>
              <a:gd name="T10" fmla="*/ 0 60000 65536"/>
              <a:gd name="T11" fmla="*/ 0 60000 65536"/>
              <a:gd name="T12" fmla="*/ 0 w 1246"/>
              <a:gd name="T13" fmla="*/ 0 h 610"/>
              <a:gd name="T14" fmla="*/ 1246 w 1246"/>
              <a:gd name="T15" fmla="*/ 610 h 6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6" h="610">
                <a:moveTo>
                  <a:pt x="0" y="610"/>
                </a:moveTo>
                <a:cubicBezTo>
                  <a:pt x="64" y="525"/>
                  <a:pt x="259" y="201"/>
                  <a:pt x="385" y="106"/>
                </a:cubicBezTo>
                <a:cubicBezTo>
                  <a:pt x="511" y="11"/>
                  <a:pt x="614" y="0"/>
                  <a:pt x="757" y="42"/>
                </a:cubicBezTo>
                <a:cubicBezTo>
                  <a:pt x="900" y="84"/>
                  <a:pt x="1144" y="292"/>
                  <a:pt x="1246" y="358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Rectangle 13"/>
          <p:cNvSpPr>
            <a:spLocks noChangeArrowheads="1"/>
          </p:cNvSpPr>
          <p:nvPr/>
        </p:nvSpPr>
        <p:spPr bwMode="auto">
          <a:xfrm>
            <a:off x="2514600" y="51054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  <a:r>
              <a:rPr lang="en-US" baseline="-25000"/>
              <a:t>i-2</a:t>
            </a:r>
            <a:r>
              <a:rPr lang="en-US"/>
              <a:t>       x</a:t>
            </a:r>
            <a:r>
              <a:rPr lang="en-US" baseline="-25000"/>
              <a:t>i-1</a:t>
            </a:r>
            <a:r>
              <a:rPr lang="en-US"/>
              <a:t>        x</a:t>
            </a:r>
            <a:r>
              <a:rPr lang="en-US" baseline="-25000"/>
              <a:t>i</a:t>
            </a:r>
            <a:r>
              <a:rPr lang="en-US"/>
              <a:t>        x</a:t>
            </a:r>
            <a:r>
              <a:rPr lang="en-US" baseline="-25000"/>
              <a:t>i+1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CISE301_Topic8L7</a:t>
            </a:r>
            <a:endParaRPr 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32883D-53B7-4D92-8536-C6C64202B781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Heun’s Predictor Corrector Method 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3200" dirty="0" smtClean="0"/>
          </a:p>
          <a:p>
            <a:pPr eaLnBrk="1" hangingPunct="1">
              <a:buFont typeface="Wingdings" pitchFamily="2" charset="2"/>
              <a:buNone/>
            </a:pPr>
            <a:endParaRPr lang="en-US" sz="32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3200" dirty="0" smtClean="0"/>
              <a:t>  </a:t>
            </a:r>
            <a:r>
              <a:rPr lang="en-US" sz="3200" dirty="0" err="1" smtClean="0"/>
              <a:t>Heun’s</a:t>
            </a:r>
            <a:r>
              <a:rPr lang="en-US" sz="3200" dirty="0" smtClean="0"/>
              <a:t> predictor corrector method is </a:t>
            </a:r>
            <a:r>
              <a:rPr lang="en-US" sz="3200" b="1" u="sng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/>
              <a:t> a multi-step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15891</TotalTime>
  <Words>393</Words>
  <Application>Microsoft Office PowerPoint</Application>
  <PresentationFormat>On-screen Show (4:3)</PresentationFormat>
  <Paragraphs>164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Courier New</vt:lpstr>
      <vt:lpstr>Garamond</vt:lpstr>
      <vt:lpstr>Times New Roman</vt:lpstr>
      <vt:lpstr>Verdana</vt:lpstr>
      <vt:lpstr>Wingdings</vt:lpstr>
      <vt:lpstr>Level</vt:lpstr>
      <vt:lpstr>MathType 5.0 Equation</vt:lpstr>
      <vt:lpstr>Equation</vt:lpstr>
      <vt:lpstr>PowerPoint Presentation</vt:lpstr>
      <vt:lpstr>Outline of Topic 8</vt:lpstr>
      <vt:lpstr> Lecture 34 Lesson 7: Multiple Step Methods</vt:lpstr>
      <vt:lpstr>Outlines of Lesson 7</vt:lpstr>
      <vt:lpstr>Learning Objectives of Lesson 7 </vt:lpstr>
      <vt:lpstr>Single Step Methods</vt:lpstr>
      <vt:lpstr>Multi-Step Methods </vt:lpstr>
      <vt:lpstr>Multi-Step Methods </vt:lpstr>
      <vt:lpstr>Heun’s Predictor Corrector Method </vt:lpstr>
      <vt:lpstr>2-Step Predictor-Corrector</vt:lpstr>
      <vt:lpstr>3-Step Predictor-Corrector</vt:lpstr>
      <vt:lpstr>4-Step Adams Predictor-Corrector</vt:lpstr>
      <vt:lpstr>How Many Function Evaluations are Done? </vt:lpstr>
      <vt:lpstr>Example  </vt:lpstr>
      <vt:lpstr>Example  </vt:lpstr>
      <vt:lpstr>Example  </vt:lpstr>
      <vt:lpstr>Multi-Step Methods</vt:lpstr>
      <vt:lpstr>Number of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marwan</dc:creator>
  <cp:lastModifiedBy>Dr. Marwan Abu-Amara</cp:lastModifiedBy>
  <cp:revision>186</cp:revision>
  <dcterms:created xsi:type="dcterms:W3CDTF">2002-11-14T22:58:36Z</dcterms:created>
  <dcterms:modified xsi:type="dcterms:W3CDTF">2016-04-19T07:38:03Z</dcterms:modified>
</cp:coreProperties>
</file>